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4">
  <p:sldMasterIdLst>
    <p:sldMasterId id="2147483648" r:id="rId1"/>
  </p:sldMasterIdLst>
  <p:notesMasterIdLst>
    <p:notesMasterId r:id="rId76"/>
  </p:notesMasterIdLst>
  <p:sldIdLst>
    <p:sldId id="324" r:id="rId2"/>
    <p:sldId id="549" r:id="rId3"/>
    <p:sldId id="514" r:id="rId4"/>
    <p:sldId id="483" r:id="rId5"/>
    <p:sldId id="484" r:id="rId6"/>
    <p:sldId id="485" r:id="rId7"/>
    <p:sldId id="486" r:id="rId8"/>
    <p:sldId id="487" r:id="rId9"/>
    <p:sldId id="515" r:id="rId10"/>
    <p:sldId id="489" r:id="rId11"/>
    <p:sldId id="490" r:id="rId12"/>
    <p:sldId id="516" r:id="rId13"/>
    <p:sldId id="491" r:id="rId14"/>
    <p:sldId id="492" r:id="rId15"/>
    <p:sldId id="493" r:id="rId16"/>
    <p:sldId id="494" r:id="rId17"/>
    <p:sldId id="495" r:id="rId18"/>
    <p:sldId id="496" r:id="rId19"/>
    <p:sldId id="497" r:id="rId20"/>
    <p:sldId id="498" r:id="rId21"/>
    <p:sldId id="499" r:id="rId22"/>
    <p:sldId id="517" r:id="rId23"/>
    <p:sldId id="500" r:id="rId24"/>
    <p:sldId id="501" r:id="rId25"/>
    <p:sldId id="502" r:id="rId26"/>
    <p:sldId id="503" r:id="rId27"/>
    <p:sldId id="504" r:id="rId28"/>
    <p:sldId id="505" r:id="rId29"/>
    <p:sldId id="506" r:id="rId30"/>
    <p:sldId id="507" r:id="rId31"/>
    <p:sldId id="508" r:id="rId32"/>
    <p:sldId id="509" r:id="rId33"/>
    <p:sldId id="510" r:id="rId34"/>
    <p:sldId id="511" r:id="rId35"/>
    <p:sldId id="512" r:id="rId36"/>
    <p:sldId id="513" r:id="rId37"/>
    <p:sldId id="518" r:id="rId38"/>
    <p:sldId id="519" r:id="rId39"/>
    <p:sldId id="520" r:id="rId40"/>
    <p:sldId id="521" r:id="rId41"/>
    <p:sldId id="522" r:id="rId42"/>
    <p:sldId id="550"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39" r:id="rId60"/>
    <p:sldId id="540" r:id="rId61"/>
    <p:sldId id="425" r:id="rId62"/>
    <p:sldId id="541" r:id="rId63"/>
    <p:sldId id="427" r:id="rId64"/>
    <p:sldId id="428" r:id="rId65"/>
    <p:sldId id="429" r:id="rId66"/>
    <p:sldId id="542" r:id="rId67"/>
    <p:sldId id="551" r:id="rId68"/>
    <p:sldId id="543" r:id="rId69"/>
    <p:sldId id="544" r:id="rId70"/>
    <p:sldId id="545" r:id="rId71"/>
    <p:sldId id="546" r:id="rId72"/>
    <p:sldId id="547" r:id="rId73"/>
    <p:sldId id="548" r:id="rId74"/>
    <p:sldId id="1496" r:id="rId75"/>
  </p:sldIdLst>
  <p:sldSz cx="12192000" cy="6858000"/>
  <p:notesSz cx="6858000" cy="9144000"/>
  <p:embeddedFontLst>
    <p:embeddedFont>
      <p:font typeface="Cambria Math" panose="02040503050406030204" pitchFamily="18" charset="0"/>
      <p:regular r:id="rId77"/>
    </p:embeddedFont>
    <p:embeddedFont>
      <p:font typeface="Century Gothic" panose="020B0502020202020204" pitchFamily="34" charset="0"/>
      <p:regular r:id="rId78"/>
      <p:bold r:id="rId79"/>
      <p:italic r:id="rId80"/>
      <p:boldItalic r:id="rId81"/>
    </p:embeddedFont>
    <p:embeddedFont>
      <p:font typeface="Font Awesome 5 Free Solid" panose="02000503000000000000" pitchFamily="50" charset="0"/>
      <p:bold r:id="rId82"/>
    </p:embeddedFont>
    <p:embeddedFont>
      <p:font typeface="FontAwesome" pitchFamily="2" charset="0"/>
      <p:regular r:id="rId83"/>
    </p:embeddedFont>
    <p:embeddedFont>
      <p:font typeface="Roboto Condensed" panose="02000000000000000000" pitchFamily="2" charset="0"/>
      <p:regular r:id="rId84"/>
      <p:bold r:id="rId85"/>
      <p:italic r:id="rId86"/>
      <p:boldItalic r:id="rId87"/>
    </p:embeddedFont>
    <p:embeddedFont>
      <p:font typeface="Roboto Condensed Light" panose="02000000000000000000" pitchFamily="2" charset="0"/>
      <p:regular r:id="rId88"/>
      <p:italic r:id="rId89"/>
    </p:embeddedFont>
    <p:embeddedFont>
      <p:font typeface="Shruti" panose="020B0502040204020203" pitchFamily="34" charset="0"/>
      <p:regular r:id="rId90"/>
      <p:bold r:id="rId91"/>
    </p:embeddedFont>
    <p:embeddedFont>
      <p:font typeface="Webdings" panose="05030102010509060703" pitchFamily="18" charset="2"/>
      <p:regular r:id="rId92"/>
    </p:embeddedFont>
    <p:embeddedFont>
      <p:font typeface="Wingdings 3" panose="05040102010807070707" pitchFamily="18" charset="2"/>
      <p:regular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3/kz+2JLunSmRMmYCQGF6w==" hashData="nrhFhH+fAK2SweDewb9/6Jy5TaKt8hyF4g3o9XtIYcpy7jQdLFJ8sK2yhcDaWNDb8JEWrJLEdSPptdltm/RVAA=="/>
  <p:extLst>
    <p:ext uri="{521415D9-36F7-43E2-AB2F-B90AF26B5E84}">
      <p14:sectionLst xmlns:p14="http://schemas.microsoft.com/office/powerpoint/2010/main">
        <p14:section name="Title" id="{C53A6A39-8663-454F-A1EF-EFCDA1D8FEA5}">
          <p14:sldIdLst>
            <p14:sldId id="324"/>
            <p14:sldId id="549"/>
          </p14:sldIdLst>
        </p14:section>
        <p14:section name="Introduction to Transportation Model" id="{14A5A757-064F-485B-88FA-4C5596E90DF2}">
          <p14:sldIdLst>
            <p14:sldId id="514"/>
            <p14:sldId id="483"/>
            <p14:sldId id="484"/>
            <p14:sldId id="485"/>
          </p14:sldIdLst>
        </p14:section>
        <p14:section name="Mathematical Model" id="{0823799D-1EA1-44A8-B951-7D58E58DE718}">
          <p14:sldIdLst>
            <p14:sldId id="486"/>
            <p14:sldId id="487"/>
            <p14:sldId id="515"/>
          </p14:sldIdLst>
        </p14:section>
        <p14:section name="Initial Solution" id="{431F2B34-2943-4E35-9733-BCBCE55DD274}">
          <p14:sldIdLst>
            <p14:sldId id="489"/>
            <p14:sldId id="490"/>
            <p14:sldId id="516"/>
          </p14:sldIdLst>
        </p14:section>
        <p14:section name="Problem-1 NWC Method" id="{47E89AD3-B5FF-47E7-B361-AAB7EC3BF96B}">
          <p14:sldIdLst>
            <p14:sldId id="491"/>
            <p14:sldId id="492"/>
            <p14:sldId id="493"/>
          </p14:sldIdLst>
        </p14:section>
        <p14:section name="Problem-1 LCM" id="{6D6BD1D7-9E00-42D0-A0DB-1285954F3EB9}">
          <p14:sldIdLst>
            <p14:sldId id="494"/>
            <p14:sldId id="495"/>
            <p14:sldId id="496"/>
          </p14:sldIdLst>
        </p14:section>
        <p14:section name="Problem-1 VAM" id="{4768D6C8-D7E7-4949-87DB-22E0AA23A1D5}">
          <p14:sldIdLst>
            <p14:sldId id="497"/>
            <p14:sldId id="498"/>
            <p14:sldId id="499"/>
            <p14:sldId id="517"/>
          </p14:sldIdLst>
        </p14:section>
        <p14:section name="Optimal Solution" id="{42FDB7E0-B401-4A8D-A3CC-1CF78B5909D6}">
          <p14:sldIdLst>
            <p14:sldId id="500"/>
            <p14:sldId id="501"/>
          </p14:sldIdLst>
        </p14:section>
        <p14:section name="Problem-1 Stepping Stone Method" id="{A881693C-6559-4C5C-A37A-FC0D093FFC9C}">
          <p14:sldIdLst>
            <p14:sldId id="502"/>
            <p14:sldId id="503"/>
            <p14:sldId id="504"/>
            <p14:sldId id="505"/>
            <p14:sldId id="506"/>
            <p14:sldId id="507"/>
          </p14:sldIdLst>
        </p14:section>
        <p14:section name="Problem-1 MODI Method" id="{EEC473F8-B3C3-409B-A155-D0D2203B75BB}">
          <p14:sldIdLst>
            <p14:sldId id="508"/>
            <p14:sldId id="509"/>
            <p14:sldId id="510"/>
            <p14:sldId id="511"/>
            <p14:sldId id="512"/>
            <p14:sldId id="513"/>
            <p14:sldId id="518"/>
            <p14:sldId id="519"/>
            <p14:sldId id="520"/>
            <p14:sldId id="521"/>
            <p14:sldId id="522"/>
          </p14:sldIdLst>
        </p14:section>
        <p14:section name="Variations in Transportation Problem" id="{058CE4C5-674A-4914-8077-4EEEDD143195}">
          <p14:sldIdLst>
            <p14:sldId id="550"/>
          </p14:sldIdLst>
        </p14:section>
        <p14:section name="Problem-2 Unbalanced" id="{25787C34-EAD1-436D-96A4-E6ADB04282FB}">
          <p14:sldIdLst>
            <p14:sldId id="523"/>
            <p14:sldId id="524"/>
            <p14:sldId id="525"/>
            <p14:sldId id="526"/>
            <p14:sldId id="527"/>
          </p14:sldIdLst>
        </p14:section>
        <p14:section name="Problem-3 Degeneracy at Intial Level" id="{7CB69EE4-512E-4245-AE20-76E76B8EFF3D}">
          <p14:sldIdLst>
            <p14:sldId id="528"/>
            <p14:sldId id="529"/>
            <p14:sldId id="530"/>
            <p14:sldId id="531"/>
            <p14:sldId id="532"/>
          </p14:sldIdLst>
        </p14:section>
        <p14:section name="Problem-4 Degeneracy at Optimal Level" id="{BB3E29E6-07DB-4B10-9284-C9873CA327DF}">
          <p14:sldIdLst>
            <p14:sldId id="533"/>
            <p14:sldId id="534"/>
            <p14:sldId id="535"/>
            <p14:sldId id="536"/>
            <p14:sldId id="537"/>
            <p14:sldId id="538"/>
            <p14:sldId id="539"/>
            <p14:sldId id="540"/>
          </p14:sldIdLst>
        </p14:section>
        <p14:section name="Problem-5 Restricted Route" id="{1F92088A-82C7-4556-B7A5-9EDD8ED1BBB9}">
          <p14:sldIdLst>
            <p14:sldId id="425"/>
            <p14:sldId id="541"/>
            <p14:sldId id="427"/>
            <p14:sldId id="428"/>
            <p14:sldId id="429"/>
            <p14:sldId id="542"/>
          </p14:sldIdLst>
        </p14:section>
        <p14:section name="Problem-6 Maximization Problem" id="{8A3DEABC-3E85-4B4E-A9D6-024E6BD79A4C}">
          <p14:sldIdLst>
            <p14:sldId id="551"/>
            <p14:sldId id="543"/>
            <p14:sldId id="544"/>
            <p14:sldId id="545"/>
            <p14:sldId id="546"/>
            <p14:sldId id="547"/>
            <p14:sldId id="548"/>
            <p14:sldId id="1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FFFFFF"/>
    <a:srgbClr val="FFC000"/>
    <a:srgbClr val="00B0F0"/>
    <a:srgbClr val="DBDBDB"/>
    <a:srgbClr val="B84742"/>
    <a:srgbClr val="8F211D"/>
    <a:srgbClr val="AF433F"/>
    <a:srgbClr val="F046A7"/>
    <a:srgbClr val="EC18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32B05-62EA-407A-B21C-2310C7945705}" type="doc">
      <dgm:prSet loTypeId="urn:microsoft.com/office/officeart/2005/8/layout/lProcess3" loCatId="process" qsTypeId="urn:microsoft.com/office/officeart/2005/8/quickstyle/simple4" qsCatId="simple" csTypeId="urn:microsoft.com/office/officeart/2005/8/colors/colorful1" csCatId="colorful" phldr="1"/>
      <dgm:spPr/>
      <dgm:t>
        <a:bodyPr/>
        <a:lstStyle/>
        <a:p>
          <a:endParaRPr lang="en-US"/>
        </a:p>
      </dgm:t>
    </dgm:pt>
    <dgm:pt modelId="{42D71409-67F9-455C-8C6D-716D284AAA6B}">
      <dgm:prSet phldrT="[Text]" custT="1"/>
      <dgm:spPr>
        <a:gradFill flip="none" rotWithShape="0">
          <a:gsLst>
            <a:gs pos="0">
              <a:srgbClr val="1D548B">
                <a:shade val="30000"/>
                <a:satMod val="115000"/>
              </a:srgbClr>
            </a:gs>
            <a:gs pos="50000">
              <a:srgbClr val="1D548B">
                <a:shade val="67500"/>
                <a:satMod val="115000"/>
              </a:srgbClr>
            </a:gs>
            <a:gs pos="100000">
              <a:srgbClr val="1D548B">
                <a:shade val="100000"/>
                <a:satMod val="115000"/>
              </a:srgbClr>
            </a:gs>
          </a:gsLst>
          <a:lin ang="10800000" scaled="1"/>
          <a:tileRect/>
        </a:gradFill>
      </dgm:spPr>
      <dgm:t>
        <a:bodyPr/>
        <a:lstStyle/>
        <a:p>
          <a:r>
            <a:rPr lang="en-US" sz="3200" dirty="0"/>
            <a:t>Step-1</a:t>
          </a:r>
        </a:p>
      </dgm:t>
    </dgm:pt>
    <dgm:pt modelId="{51680ED1-AF6E-4B28-AE94-92B0EFB0DF7D}" type="parTrans" cxnId="{2AA9C11F-1F1D-428E-801A-47EAA766C99D}">
      <dgm:prSet/>
      <dgm:spPr/>
      <dgm:t>
        <a:bodyPr/>
        <a:lstStyle/>
        <a:p>
          <a:endParaRPr lang="en-US" sz="2400"/>
        </a:p>
      </dgm:t>
    </dgm:pt>
    <dgm:pt modelId="{478B7D3C-9FB4-4BC6-90AC-49960560DECD}" type="sibTrans" cxnId="{2AA9C11F-1F1D-428E-801A-47EAA766C99D}">
      <dgm:prSet/>
      <dgm:spPr/>
      <dgm:t>
        <a:bodyPr/>
        <a:lstStyle/>
        <a:p>
          <a:endParaRPr lang="en-US" sz="2400"/>
        </a:p>
      </dgm:t>
    </dgm:pt>
    <dgm:pt modelId="{F66099B6-DBBD-4AB0-82D2-877B80F846F7}">
      <dgm:prSet phldrT="[Text]" custT="1"/>
      <dgm:spPr>
        <a:gradFill flip="none" rotWithShape="0">
          <a:gsLst>
            <a:gs pos="0">
              <a:srgbClr val="D34839">
                <a:shade val="30000"/>
                <a:satMod val="115000"/>
              </a:srgbClr>
            </a:gs>
            <a:gs pos="50000">
              <a:srgbClr val="D34839">
                <a:shade val="67500"/>
                <a:satMod val="115000"/>
              </a:srgbClr>
            </a:gs>
            <a:gs pos="100000">
              <a:srgbClr val="D34839">
                <a:shade val="100000"/>
                <a:satMod val="115000"/>
              </a:srgbClr>
            </a:gs>
          </a:gsLst>
          <a:lin ang="10800000" scaled="1"/>
          <a:tileRect/>
        </a:gradFill>
      </dgm:spPr>
      <dgm:t>
        <a:bodyPr/>
        <a:lstStyle/>
        <a:p>
          <a:r>
            <a:rPr lang="en-US" sz="3200" dirty="0"/>
            <a:t>Step - 2</a:t>
          </a:r>
        </a:p>
      </dgm:t>
    </dgm:pt>
    <dgm:pt modelId="{B09C8BFB-F41C-4AC4-AB94-F216E3081C2D}" type="parTrans" cxnId="{B4F3EA32-CE64-4A92-9BAE-BC57E5392B05}">
      <dgm:prSet/>
      <dgm:spPr/>
      <dgm:t>
        <a:bodyPr/>
        <a:lstStyle/>
        <a:p>
          <a:endParaRPr lang="en-US" sz="2400"/>
        </a:p>
      </dgm:t>
    </dgm:pt>
    <dgm:pt modelId="{BC531B32-9B0E-482E-BF91-65C61F17168D}" type="sibTrans" cxnId="{B4F3EA32-CE64-4A92-9BAE-BC57E5392B05}">
      <dgm:prSet/>
      <dgm:spPr/>
      <dgm:t>
        <a:bodyPr/>
        <a:lstStyle/>
        <a:p>
          <a:endParaRPr lang="en-US" sz="2400"/>
        </a:p>
      </dgm:t>
    </dgm:pt>
    <dgm:pt modelId="{EE62A4F6-4AC4-435B-990E-81A71CE8CAC7}">
      <dgm:prSet phldrT="[Text]" custT="1"/>
      <dgm:spPr>
        <a:gradFill flip="none" rotWithShape="0">
          <a:gsLst>
            <a:gs pos="0">
              <a:srgbClr val="15977E">
                <a:shade val="30000"/>
                <a:satMod val="115000"/>
              </a:srgbClr>
            </a:gs>
            <a:gs pos="50000">
              <a:srgbClr val="15977E">
                <a:shade val="67500"/>
                <a:satMod val="115000"/>
              </a:srgbClr>
            </a:gs>
            <a:gs pos="100000">
              <a:srgbClr val="15977E">
                <a:shade val="100000"/>
                <a:satMod val="115000"/>
              </a:srgbClr>
            </a:gs>
          </a:gsLst>
          <a:lin ang="10800000" scaled="1"/>
          <a:tileRect/>
        </a:gradFill>
      </dgm:spPr>
      <dgm:t>
        <a:bodyPr/>
        <a:lstStyle/>
        <a:p>
          <a:r>
            <a:rPr lang="en-US" sz="3200" dirty="0"/>
            <a:t>Step - 3</a:t>
          </a:r>
        </a:p>
      </dgm:t>
    </dgm:pt>
    <dgm:pt modelId="{F287B947-7343-4FA2-B288-B23A59FFAE31}" type="parTrans" cxnId="{3A2CECA6-0C5B-46BB-B7C6-7D37E9D210BD}">
      <dgm:prSet/>
      <dgm:spPr/>
      <dgm:t>
        <a:bodyPr/>
        <a:lstStyle/>
        <a:p>
          <a:endParaRPr lang="en-US" sz="2400"/>
        </a:p>
      </dgm:t>
    </dgm:pt>
    <dgm:pt modelId="{389F9A93-0231-4877-8C41-5D5B8DD7AAC0}" type="sibTrans" cxnId="{3A2CECA6-0C5B-46BB-B7C6-7D37E9D210BD}">
      <dgm:prSet/>
      <dgm:spPr/>
      <dgm:t>
        <a:bodyPr/>
        <a:lstStyle/>
        <a:p>
          <a:endParaRPr lang="en-US" sz="2400"/>
        </a:p>
      </dgm:t>
    </dgm:pt>
    <dgm:pt modelId="{6CF284C3-4A70-4432-8F33-E75A802B3330}">
      <dgm:prSet custT="1"/>
      <dgm:spPr>
        <a:solidFill>
          <a:srgbClr val="EDB7B1"/>
        </a:solidFill>
      </dgm:spPr>
      <dgm:t>
        <a:bodyPr/>
        <a:lstStyle/>
        <a:p>
          <a:pPr algn="l"/>
          <a:r>
            <a:rPr lang="en-US" sz="2400" dirty="0">
              <a:solidFill>
                <a:schemeClr val="tx1"/>
              </a:solidFill>
            </a:rPr>
            <a:t>Check the given problem is balanced or not, if not then make it balanced.</a:t>
          </a:r>
        </a:p>
      </dgm:t>
    </dgm:pt>
    <dgm:pt modelId="{044831E6-2FC9-4DDA-81FB-5FA418568D07}" type="parTrans" cxnId="{2DC24386-BC50-4BAB-8571-16CB10C2603C}">
      <dgm:prSet/>
      <dgm:spPr/>
      <dgm:t>
        <a:bodyPr/>
        <a:lstStyle/>
        <a:p>
          <a:endParaRPr lang="en-US" sz="2400"/>
        </a:p>
      </dgm:t>
    </dgm:pt>
    <dgm:pt modelId="{CD50B82D-84BB-4747-B282-ABB339EBA294}" type="sibTrans" cxnId="{2DC24386-BC50-4BAB-8571-16CB10C2603C}">
      <dgm:prSet/>
      <dgm:spPr/>
      <dgm:t>
        <a:bodyPr/>
        <a:lstStyle/>
        <a:p>
          <a:endParaRPr lang="en-US" sz="2400"/>
        </a:p>
      </dgm:t>
    </dgm:pt>
    <dgm:pt modelId="{8EA7219F-BDB2-48EB-9EEB-3133522D132E}">
      <dgm:prSet phldrT="[Text]" custT="1"/>
      <dgm:spPr>
        <a:solidFill>
          <a:srgbClr val="B0CFEE"/>
        </a:solidFill>
      </dgm:spPr>
      <dgm:t>
        <a:bodyPr/>
        <a:lstStyle/>
        <a:p>
          <a:pPr algn="l"/>
          <a:r>
            <a:rPr lang="en-US" sz="2400" dirty="0">
              <a:solidFill>
                <a:schemeClr val="tx1"/>
              </a:solidFill>
            </a:rPr>
            <a:t>Calculate total supply and total demand.</a:t>
          </a:r>
        </a:p>
      </dgm:t>
    </dgm:pt>
    <dgm:pt modelId="{3EE8403A-CB7C-4815-85BD-AEBCAEB71B37}" type="parTrans" cxnId="{58AD7EEF-D408-406B-87EE-4691D4C30668}">
      <dgm:prSet/>
      <dgm:spPr/>
      <dgm:t>
        <a:bodyPr/>
        <a:lstStyle/>
        <a:p>
          <a:endParaRPr lang="en-US" sz="2400"/>
        </a:p>
      </dgm:t>
    </dgm:pt>
    <dgm:pt modelId="{C94B7947-85DC-4B21-BB99-DF8438356F98}" type="sibTrans" cxnId="{58AD7EEF-D408-406B-87EE-4691D4C30668}">
      <dgm:prSet/>
      <dgm:spPr/>
      <dgm:t>
        <a:bodyPr/>
        <a:lstStyle/>
        <a:p>
          <a:endParaRPr lang="en-US" sz="2400"/>
        </a:p>
      </dgm:t>
    </dgm:pt>
    <dgm:pt modelId="{3CE06941-9820-4827-8B16-CD80CC49F780}">
      <dgm:prSet phldrT="[Text]" custT="1"/>
      <dgm:spPr>
        <a:solidFill>
          <a:srgbClr val="70ECD4"/>
        </a:solidFill>
      </dgm:spPr>
      <dgm:t>
        <a:bodyPr/>
        <a:lstStyle/>
        <a:p>
          <a:pPr algn="l"/>
          <a:r>
            <a:rPr lang="en-US" sz="2400">
              <a:solidFill>
                <a:schemeClr val="tx1"/>
              </a:solidFill>
            </a:rPr>
            <a:t>Prepare transportation table.</a:t>
          </a:r>
          <a:endParaRPr lang="en-US" sz="2400" dirty="0">
            <a:solidFill>
              <a:schemeClr val="tx1"/>
            </a:solidFill>
          </a:endParaRPr>
        </a:p>
      </dgm:t>
    </dgm:pt>
    <dgm:pt modelId="{141A3C92-8966-4E2F-82E4-2E09E22674B2}" type="parTrans" cxnId="{C99CE395-39F6-46B4-938C-9BF085685D1A}">
      <dgm:prSet/>
      <dgm:spPr/>
      <dgm:t>
        <a:bodyPr/>
        <a:lstStyle/>
        <a:p>
          <a:endParaRPr lang="en-US" sz="2400"/>
        </a:p>
      </dgm:t>
    </dgm:pt>
    <dgm:pt modelId="{F58FC55B-E61F-445C-956E-0BB2202254CA}" type="sibTrans" cxnId="{C99CE395-39F6-46B4-938C-9BF085685D1A}">
      <dgm:prSet/>
      <dgm:spPr/>
      <dgm:t>
        <a:bodyPr/>
        <a:lstStyle/>
        <a:p>
          <a:endParaRPr lang="en-US" sz="2400"/>
        </a:p>
      </dgm:t>
    </dgm:pt>
    <dgm:pt modelId="{2A22E84C-3AA3-4E9C-AE5F-9C2FB0D7FB11}">
      <dgm:prSet phldrT="[Text]" custT="1"/>
      <dgm:spPr>
        <a:gradFill flip="none" rotWithShape="0">
          <a:gsLst>
            <a:gs pos="0">
              <a:srgbClr val="782F95">
                <a:shade val="30000"/>
                <a:satMod val="115000"/>
              </a:srgbClr>
            </a:gs>
            <a:gs pos="50000">
              <a:srgbClr val="782F95">
                <a:shade val="67500"/>
                <a:satMod val="115000"/>
              </a:srgbClr>
            </a:gs>
            <a:gs pos="100000">
              <a:srgbClr val="782F95">
                <a:shade val="100000"/>
                <a:satMod val="115000"/>
              </a:srgbClr>
            </a:gs>
          </a:gsLst>
          <a:lin ang="10800000" scaled="1"/>
          <a:tileRect/>
        </a:gradFill>
      </dgm:spPr>
      <dgm:t>
        <a:bodyPr/>
        <a:lstStyle/>
        <a:p>
          <a:r>
            <a:rPr lang="en-US" sz="3200" dirty="0"/>
            <a:t>Step - 4</a:t>
          </a:r>
        </a:p>
      </dgm:t>
    </dgm:pt>
    <dgm:pt modelId="{6C025E55-DF42-4C5D-AFD5-6015FA053D46}" type="parTrans" cxnId="{BEB859E7-C343-408E-86A1-667C27EE5761}">
      <dgm:prSet/>
      <dgm:spPr/>
      <dgm:t>
        <a:bodyPr/>
        <a:lstStyle/>
        <a:p>
          <a:endParaRPr lang="en-US" sz="2400"/>
        </a:p>
      </dgm:t>
    </dgm:pt>
    <dgm:pt modelId="{744EA591-F199-49C2-B63A-82709D96C729}" type="sibTrans" cxnId="{BEB859E7-C343-408E-86A1-667C27EE5761}">
      <dgm:prSet/>
      <dgm:spPr/>
      <dgm:t>
        <a:bodyPr/>
        <a:lstStyle/>
        <a:p>
          <a:endParaRPr lang="en-US" sz="2400"/>
        </a:p>
      </dgm:t>
    </dgm:pt>
    <dgm:pt modelId="{9ADACFBF-2A78-45C9-A7C4-5E5DBC674760}">
      <dgm:prSet phldrT="[Text]" custT="1"/>
      <dgm:spPr>
        <a:solidFill>
          <a:srgbClr val="CD9CE0"/>
        </a:solidFill>
      </dgm:spPr>
      <dgm:t>
        <a:bodyPr/>
        <a:lstStyle/>
        <a:p>
          <a:pPr algn="l"/>
          <a:r>
            <a:rPr lang="en-US" sz="2400" dirty="0">
              <a:solidFill>
                <a:schemeClr val="tx1"/>
              </a:solidFill>
            </a:rPr>
            <a:t>Find out initial solution by given method.</a:t>
          </a:r>
        </a:p>
      </dgm:t>
    </dgm:pt>
    <dgm:pt modelId="{E121796C-71AB-4354-A1D4-3BF0025298A5}" type="parTrans" cxnId="{2B98897D-9937-49AC-9FE9-6629E912033A}">
      <dgm:prSet/>
      <dgm:spPr/>
      <dgm:t>
        <a:bodyPr/>
        <a:lstStyle/>
        <a:p>
          <a:endParaRPr lang="en-US" sz="2400"/>
        </a:p>
      </dgm:t>
    </dgm:pt>
    <dgm:pt modelId="{F3FE7E5A-DC73-423B-998C-02943CF263BF}" type="sibTrans" cxnId="{2B98897D-9937-49AC-9FE9-6629E912033A}">
      <dgm:prSet/>
      <dgm:spPr/>
      <dgm:t>
        <a:bodyPr/>
        <a:lstStyle/>
        <a:p>
          <a:endParaRPr lang="en-US" sz="2400"/>
        </a:p>
      </dgm:t>
    </dgm:pt>
    <dgm:pt modelId="{4F1500BE-31ED-4B33-9968-3FCBD1C4ABD1}" type="pres">
      <dgm:prSet presAssocID="{B9C32B05-62EA-407A-B21C-2310C7945705}" presName="Name0" presStyleCnt="0">
        <dgm:presLayoutVars>
          <dgm:chPref val="3"/>
          <dgm:dir/>
          <dgm:animLvl val="lvl"/>
          <dgm:resizeHandles/>
        </dgm:presLayoutVars>
      </dgm:prSet>
      <dgm:spPr/>
    </dgm:pt>
    <dgm:pt modelId="{D3BBA0E8-F91B-4C72-83EC-E2EA7B6E387D}" type="pres">
      <dgm:prSet presAssocID="{42D71409-67F9-455C-8C6D-716D284AAA6B}" presName="horFlow" presStyleCnt="0"/>
      <dgm:spPr/>
    </dgm:pt>
    <dgm:pt modelId="{356B9371-DB7B-460B-A54A-488931DD92BC}" type="pres">
      <dgm:prSet presAssocID="{42D71409-67F9-455C-8C6D-716D284AAA6B}" presName="bigChev" presStyleLbl="node1" presStyleIdx="0" presStyleCnt="4"/>
      <dgm:spPr/>
    </dgm:pt>
    <dgm:pt modelId="{05183891-A826-45C2-BA85-8B9F8E923B09}" type="pres">
      <dgm:prSet presAssocID="{3EE8403A-CB7C-4815-85BD-AEBCAEB71B37}" presName="parTrans" presStyleCnt="0"/>
      <dgm:spPr/>
    </dgm:pt>
    <dgm:pt modelId="{C404B393-E5B4-435E-BC5C-A36858DE4606}" type="pres">
      <dgm:prSet presAssocID="{8EA7219F-BDB2-48EB-9EEB-3133522D132E}" presName="node" presStyleLbl="alignAccFollowNode1" presStyleIdx="0" presStyleCnt="4" custScaleX="272496">
        <dgm:presLayoutVars>
          <dgm:bulletEnabled val="1"/>
        </dgm:presLayoutVars>
      </dgm:prSet>
      <dgm:spPr/>
    </dgm:pt>
    <dgm:pt modelId="{703AFC67-8AFC-4AF1-A1D8-23177EB52559}" type="pres">
      <dgm:prSet presAssocID="{42D71409-67F9-455C-8C6D-716D284AAA6B}" presName="vSp" presStyleCnt="0"/>
      <dgm:spPr/>
    </dgm:pt>
    <dgm:pt modelId="{90C9465B-71CB-4C3D-A4C6-E07DA180667F}" type="pres">
      <dgm:prSet presAssocID="{F66099B6-DBBD-4AB0-82D2-877B80F846F7}" presName="horFlow" presStyleCnt="0"/>
      <dgm:spPr/>
    </dgm:pt>
    <dgm:pt modelId="{FCB1B570-3297-4B70-8571-A685D6486118}" type="pres">
      <dgm:prSet presAssocID="{F66099B6-DBBD-4AB0-82D2-877B80F846F7}" presName="bigChev" presStyleLbl="node1" presStyleIdx="1" presStyleCnt="4"/>
      <dgm:spPr/>
    </dgm:pt>
    <dgm:pt modelId="{E42BCC50-8D2E-4747-B21C-C380A5009B62}" type="pres">
      <dgm:prSet presAssocID="{044831E6-2FC9-4DDA-81FB-5FA418568D07}" presName="parTrans" presStyleCnt="0"/>
      <dgm:spPr/>
    </dgm:pt>
    <dgm:pt modelId="{E43F021A-AD7B-4D66-AF7E-17954E4B5D2E}" type="pres">
      <dgm:prSet presAssocID="{6CF284C3-4A70-4432-8F33-E75A802B3330}" presName="node" presStyleLbl="alignAccFollowNode1" presStyleIdx="1" presStyleCnt="4" custScaleX="272496">
        <dgm:presLayoutVars>
          <dgm:bulletEnabled val="1"/>
        </dgm:presLayoutVars>
      </dgm:prSet>
      <dgm:spPr/>
    </dgm:pt>
    <dgm:pt modelId="{B0F75435-4632-44AC-8871-CE0F031447A5}" type="pres">
      <dgm:prSet presAssocID="{F66099B6-DBBD-4AB0-82D2-877B80F846F7}" presName="vSp" presStyleCnt="0"/>
      <dgm:spPr/>
    </dgm:pt>
    <dgm:pt modelId="{31A51647-99E3-42E9-9A6D-1C76C8CB09FE}" type="pres">
      <dgm:prSet presAssocID="{EE62A4F6-4AC4-435B-990E-81A71CE8CAC7}" presName="horFlow" presStyleCnt="0"/>
      <dgm:spPr/>
    </dgm:pt>
    <dgm:pt modelId="{0F9F1A6B-6E55-4B6D-941E-66EEF8CEB493}" type="pres">
      <dgm:prSet presAssocID="{EE62A4F6-4AC4-435B-990E-81A71CE8CAC7}" presName="bigChev" presStyleLbl="node1" presStyleIdx="2" presStyleCnt="4"/>
      <dgm:spPr/>
    </dgm:pt>
    <dgm:pt modelId="{C8DAF4DA-6201-4F4F-A70F-88CAB4877C9D}" type="pres">
      <dgm:prSet presAssocID="{141A3C92-8966-4E2F-82E4-2E09E22674B2}" presName="parTrans" presStyleCnt="0"/>
      <dgm:spPr/>
    </dgm:pt>
    <dgm:pt modelId="{35136F65-26C5-4277-B815-B5798D9B0029}" type="pres">
      <dgm:prSet presAssocID="{3CE06941-9820-4827-8B16-CD80CC49F780}" presName="node" presStyleLbl="alignAccFollowNode1" presStyleIdx="2" presStyleCnt="4" custScaleX="272496">
        <dgm:presLayoutVars>
          <dgm:bulletEnabled val="1"/>
        </dgm:presLayoutVars>
      </dgm:prSet>
      <dgm:spPr/>
    </dgm:pt>
    <dgm:pt modelId="{BAA2964D-4A44-4882-9FBB-B5954F639053}" type="pres">
      <dgm:prSet presAssocID="{EE62A4F6-4AC4-435B-990E-81A71CE8CAC7}" presName="vSp" presStyleCnt="0"/>
      <dgm:spPr/>
    </dgm:pt>
    <dgm:pt modelId="{DB1993E4-E217-426B-99B9-A33BD9B8B7B8}" type="pres">
      <dgm:prSet presAssocID="{2A22E84C-3AA3-4E9C-AE5F-9C2FB0D7FB11}" presName="horFlow" presStyleCnt="0"/>
      <dgm:spPr/>
    </dgm:pt>
    <dgm:pt modelId="{E9951CB9-7959-49FC-BCB4-1765DB82000D}" type="pres">
      <dgm:prSet presAssocID="{2A22E84C-3AA3-4E9C-AE5F-9C2FB0D7FB11}" presName="bigChev" presStyleLbl="node1" presStyleIdx="3" presStyleCnt="4"/>
      <dgm:spPr/>
    </dgm:pt>
    <dgm:pt modelId="{D187A154-E39F-42CA-97D6-CBA009A19AD5}" type="pres">
      <dgm:prSet presAssocID="{E121796C-71AB-4354-A1D4-3BF0025298A5}" presName="parTrans" presStyleCnt="0"/>
      <dgm:spPr/>
    </dgm:pt>
    <dgm:pt modelId="{F9862AA1-2668-4F52-AD03-FA019E4EE182}" type="pres">
      <dgm:prSet presAssocID="{9ADACFBF-2A78-45C9-A7C4-5E5DBC674760}" presName="node" presStyleLbl="alignAccFollowNode1" presStyleIdx="3" presStyleCnt="4" custScaleX="272496">
        <dgm:presLayoutVars>
          <dgm:bulletEnabled val="1"/>
        </dgm:presLayoutVars>
      </dgm:prSet>
      <dgm:spPr/>
    </dgm:pt>
  </dgm:ptLst>
  <dgm:cxnLst>
    <dgm:cxn modelId="{A7E32603-D377-44C0-B41A-86D8A1FD6BAC}" type="presOf" srcId="{F66099B6-DBBD-4AB0-82D2-877B80F846F7}" destId="{FCB1B570-3297-4B70-8571-A685D6486118}" srcOrd="0" destOrd="0" presId="urn:microsoft.com/office/officeart/2005/8/layout/lProcess3"/>
    <dgm:cxn modelId="{50F8630F-E310-467D-9375-9D531FAB7A16}" type="presOf" srcId="{9ADACFBF-2A78-45C9-A7C4-5E5DBC674760}" destId="{F9862AA1-2668-4F52-AD03-FA019E4EE182}" srcOrd="0" destOrd="0" presId="urn:microsoft.com/office/officeart/2005/8/layout/lProcess3"/>
    <dgm:cxn modelId="{39B31F13-BA02-4027-BFD2-FDA7EBC2B5D6}" type="presOf" srcId="{8EA7219F-BDB2-48EB-9EEB-3133522D132E}" destId="{C404B393-E5B4-435E-BC5C-A36858DE4606}" srcOrd="0" destOrd="0" presId="urn:microsoft.com/office/officeart/2005/8/layout/lProcess3"/>
    <dgm:cxn modelId="{A7C40414-902B-41BD-928F-E41ACE6749CE}" type="presOf" srcId="{EE62A4F6-4AC4-435B-990E-81A71CE8CAC7}" destId="{0F9F1A6B-6E55-4B6D-941E-66EEF8CEB493}" srcOrd="0" destOrd="0" presId="urn:microsoft.com/office/officeart/2005/8/layout/lProcess3"/>
    <dgm:cxn modelId="{2AA9C11F-1F1D-428E-801A-47EAA766C99D}" srcId="{B9C32B05-62EA-407A-B21C-2310C7945705}" destId="{42D71409-67F9-455C-8C6D-716D284AAA6B}" srcOrd="0" destOrd="0" parTransId="{51680ED1-AF6E-4B28-AE94-92B0EFB0DF7D}" sibTransId="{478B7D3C-9FB4-4BC6-90AC-49960560DECD}"/>
    <dgm:cxn modelId="{B4F3EA32-CE64-4A92-9BAE-BC57E5392B05}" srcId="{B9C32B05-62EA-407A-B21C-2310C7945705}" destId="{F66099B6-DBBD-4AB0-82D2-877B80F846F7}" srcOrd="1" destOrd="0" parTransId="{B09C8BFB-F41C-4AC4-AB94-F216E3081C2D}" sibTransId="{BC531B32-9B0E-482E-BF91-65C61F17168D}"/>
    <dgm:cxn modelId="{11F21B3B-0641-4FAA-B8D0-A2EE0F6BC282}" type="presOf" srcId="{2A22E84C-3AA3-4E9C-AE5F-9C2FB0D7FB11}" destId="{E9951CB9-7959-49FC-BCB4-1765DB82000D}" srcOrd="0" destOrd="0" presId="urn:microsoft.com/office/officeart/2005/8/layout/lProcess3"/>
    <dgm:cxn modelId="{20E7F76E-B91F-4372-8B33-64C3C42CC929}" type="presOf" srcId="{3CE06941-9820-4827-8B16-CD80CC49F780}" destId="{35136F65-26C5-4277-B815-B5798D9B0029}" srcOrd="0" destOrd="0" presId="urn:microsoft.com/office/officeart/2005/8/layout/lProcess3"/>
    <dgm:cxn modelId="{2B98897D-9937-49AC-9FE9-6629E912033A}" srcId="{2A22E84C-3AA3-4E9C-AE5F-9C2FB0D7FB11}" destId="{9ADACFBF-2A78-45C9-A7C4-5E5DBC674760}" srcOrd="0" destOrd="0" parTransId="{E121796C-71AB-4354-A1D4-3BF0025298A5}" sibTransId="{F3FE7E5A-DC73-423B-998C-02943CF263BF}"/>
    <dgm:cxn modelId="{2DC24386-BC50-4BAB-8571-16CB10C2603C}" srcId="{F66099B6-DBBD-4AB0-82D2-877B80F846F7}" destId="{6CF284C3-4A70-4432-8F33-E75A802B3330}" srcOrd="0" destOrd="0" parTransId="{044831E6-2FC9-4DDA-81FB-5FA418568D07}" sibTransId="{CD50B82D-84BB-4747-B282-ABB339EBA294}"/>
    <dgm:cxn modelId="{C99CE395-39F6-46B4-938C-9BF085685D1A}" srcId="{EE62A4F6-4AC4-435B-990E-81A71CE8CAC7}" destId="{3CE06941-9820-4827-8B16-CD80CC49F780}" srcOrd="0" destOrd="0" parTransId="{141A3C92-8966-4E2F-82E4-2E09E22674B2}" sibTransId="{F58FC55B-E61F-445C-956E-0BB2202254CA}"/>
    <dgm:cxn modelId="{3A2CECA6-0C5B-46BB-B7C6-7D37E9D210BD}" srcId="{B9C32B05-62EA-407A-B21C-2310C7945705}" destId="{EE62A4F6-4AC4-435B-990E-81A71CE8CAC7}" srcOrd="2" destOrd="0" parTransId="{F287B947-7343-4FA2-B288-B23A59FFAE31}" sibTransId="{389F9A93-0231-4877-8C41-5D5B8DD7AAC0}"/>
    <dgm:cxn modelId="{9BB22EB1-E48B-435E-B231-07C638841C5A}" type="presOf" srcId="{6CF284C3-4A70-4432-8F33-E75A802B3330}" destId="{E43F021A-AD7B-4D66-AF7E-17954E4B5D2E}" srcOrd="0" destOrd="0" presId="urn:microsoft.com/office/officeart/2005/8/layout/lProcess3"/>
    <dgm:cxn modelId="{DD22BCD7-0087-4959-A83D-E62F33FB39F8}" type="presOf" srcId="{B9C32B05-62EA-407A-B21C-2310C7945705}" destId="{4F1500BE-31ED-4B33-9968-3FCBD1C4ABD1}" srcOrd="0" destOrd="0" presId="urn:microsoft.com/office/officeart/2005/8/layout/lProcess3"/>
    <dgm:cxn modelId="{BEB859E7-C343-408E-86A1-667C27EE5761}" srcId="{B9C32B05-62EA-407A-B21C-2310C7945705}" destId="{2A22E84C-3AA3-4E9C-AE5F-9C2FB0D7FB11}" srcOrd="3" destOrd="0" parTransId="{6C025E55-DF42-4C5D-AFD5-6015FA053D46}" sibTransId="{744EA591-F199-49C2-B63A-82709D96C729}"/>
    <dgm:cxn modelId="{58AD7EEF-D408-406B-87EE-4691D4C30668}" srcId="{42D71409-67F9-455C-8C6D-716D284AAA6B}" destId="{8EA7219F-BDB2-48EB-9EEB-3133522D132E}" srcOrd="0" destOrd="0" parTransId="{3EE8403A-CB7C-4815-85BD-AEBCAEB71B37}" sibTransId="{C94B7947-85DC-4B21-BB99-DF8438356F98}"/>
    <dgm:cxn modelId="{BCB575FC-8025-4ACB-9524-F3456B075A05}" type="presOf" srcId="{42D71409-67F9-455C-8C6D-716D284AAA6B}" destId="{356B9371-DB7B-460B-A54A-488931DD92BC}" srcOrd="0" destOrd="0" presId="urn:microsoft.com/office/officeart/2005/8/layout/lProcess3"/>
    <dgm:cxn modelId="{8FE3D091-ACF2-4D72-9AA1-3FB8D7086A1E}" type="presParOf" srcId="{4F1500BE-31ED-4B33-9968-3FCBD1C4ABD1}" destId="{D3BBA0E8-F91B-4C72-83EC-E2EA7B6E387D}" srcOrd="0" destOrd="0" presId="urn:microsoft.com/office/officeart/2005/8/layout/lProcess3"/>
    <dgm:cxn modelId="{0B44A9E2-4928-4964-A0D9-E2DF052F53A8}" type="presParOf" srcId="{D3BBA0E8-F91B-4C72-83EC-E2EA7B6E387D}" destId="{356B9371-DB7B-460B-A54A-488931DD92BC}" srcOrd="0" destOrd="0" presId="urn:microsoft.com/office/officeart/2005/8/layout/lProcess3"/>
    <dgm:cxn modelId="{647EC7EC-02C1-4BA5-A7CF-0E319A100F57}" type="presParOf" srcId="{D3BBA0E8-F91B-4C72-83EC-E2EA7B6E387D}" destId="{05183891-A826-45C2-BA85-8B9F8E923B09}" srcOrd="1" destOrd="0" presId="urn:microsoft.com/office/officeart/2005/8/layout/lProcess3"/>
    <dgm:cxn modelId="{EAC1715E-9990-4C18-89D1-DAF057566CAB}" type="presParOf" srcId="{D3BBA0E8-F91B-4C72-83EC-E2EA7B6E387D}" destId="{C404B393-E5B4-435E-BC5C-A36858DE4606}" srcOrd="2" destOrd="0" presId="urn:microsoft.com/office/officeart/2005/8/layout/lProcess3"/>
    <dgm:cxn modelId="{C7F667BD-C973-4AD2-805A-DBC11415CF24}" type="presParOf" srcId="{4F1500BE-31ED-4B33-9968-3FCBD1C4ABD1}" destId="{703AFC67-8AFC-4AF1-A1D8-23177EB52559}" srcOrd="1" destOrd="0" presId="urn:microsoft.com/office/officeart/2005/8/layout/lProcess3"/>
    <dgm:cxn modelId="{B4232FC9-3BDB-4642-A105-5E246615D2A8}" type="presParOf" srcId="{4F1500BE-31ED-4B33-9968-3FCBD1C4ABD1}" destId="{90C9465B-71CB-4C3D-A4C6-E07DA180667F}" srcOrd="2" destOrd="0" presId="urn:microsoft.com/office/officeart/2005/8/layout/lProcess3"/>
    <dgm:cxn modelId="{10DB556F-BDA6-438C-802E-3BFA82A43C3B}" type="presParOf" srcId="{90C9465B-71CB-4C3D-A4C6-E07DA180667F}" destId="{FCB1B570-3297-4B70-8571-A685D6486118}" srcOrd="0" destOrd="0" presId="urn:microsoft.com/office/officeart/2005/8/layout/lProcess3"/>
    <dgm:cxn modelId="{AFA557A0-F278-416E-95D4-A03BC4E2EAF5}" type="presParOf" srcId="{90C9465B-71CB-4C3D-A4C6-E07DA180667F}" destId="{E42BCC50-8D2E-4747-B21C-C380A5009B62}" srcOrd="1" destOrd="0" presId="urn:microsoft.com/office/officeart/2005/8/layout/lProcess3"/>
    <dgm:cxn modelId="{B96E6849-8786-4466-994A-CA95E56A84FC}" type="presParOf" srcId="{90C9465B-71CB-4C3D-A4C6-E07DA180667F}" destId="{E43F021A-AD7B-4D66-AF7E-17954E4B5D2E}" srcOrd="2" destOrd="0" presId="urn:microsoft.com/office/officeart/2005/8/layout/lProcess3"/>
    <dgm:cxn modelId="{080EF78E-590F-4254-9A06-70BADAC90330}" type="presParOf" srcId="{4F1500BE-31ED-4B33-9968-3FCBD1C4ABD1}" destId="{B0F75435-4632-44AC-8871-CE0F031447A5}" srcOrd="3" destOrd="0" presId="urn:microsoft.com/office/officeart/2005/8/layout/lProcess3"/>
    <dgm:cxn modelId="{72D4FB75-F378-4404-BAE3-2A212448755C}" type="presParOf" srcId="{4F1500BE-31ED-4B33-9968-3FCBD1C4ABD1}" destId="{31A51647-99E3-42E9-9A6D-1C76C8CB09FE}" srcOrd="4" destOrd="0" presId="urn:microsoft.com/office/officeart/2005/8/layout/lProcess3"/>
    <dgm:cxn modelId="{84B22E56-AEAF-4FAC-968A-32CFE378EECD}" type="presParOf" srcId="{31A51647-99E3-42E9-9A6D-1C76C8CB09FE}" destId="{0F9F1A6B-6E55-4B6D-941E-66EEF8CEB493}" srcOrd="0" destOrd="0" presId="urn:microsoft.com/office/officeart/2005/8/layout/lProcess3"/>
    <dgm:cxn modelId="{04FA5FFD-12AA-4ABE-8358-8A5EAF6265BA}" type="presParOf" srcId="{31A51647-99E3-42E9-9A6D-1C76C8CB09FE}" destId="{C8DAF4DA-6201-4F4F-A70F-88CAB4877C9D}" srcOrd="1" destOrd="0" presId="urn:microsoft.com/office/officeart/2005/8/layout/lProcess3"/>
    <dgm:cxn modelId="{9F89B0A3-1724-43B6-B697-6BD640356F41}" type="presParOf" srcId="{31A51647-99E3-42E9-9A6D-1C76C8CB09FE}" destId="{35136F65-26C5-4277-B815-B5798D9B0029}" srcOrd="2" destOrd="0" presId="urn:microsoft.com/office/officeart/2005/8/layout/lProcess3"/>
    <dgm:cxn modelId="{C29DF55A-8492-4109-A8CF-F00F9D65A6D9}" type="presParOf" srcId="{4F1500BE-31ED-4B33-9968-3FCBD1C4ABD1}" destId="{BAA2964D-4A44-4882-9FBB-B5954F639053}" srcOrd="5" destOrd="0" presId="urn:microsoft.com/office/officeart/2005/8/layout/lProcess3"/>
    <dgm:cxn modelId="{B21091E7-D962-4925-BC1F-CDCA8E237233}" type="presParOf" srcId="{4F1500BE-31ED-4B33-9968-3FCBD1C4ABD1}" destId="{DB1993E4-E217-426B-99B9-A33BD9B8B7B8}" srcOrd="6" destOrd="0" presId="urn:microsoft.com/office/officeart/2005/8/layout/lProcess3"/>
    <dgm:cxn modelId="{A17C8AE8-7C75-46C9-8872-4DE4E8077BFC}" type="presParOf" srcId="{DB1993E4-E217-426B-99B9-A33BD9B8B7B8}" destId="{E9951CB9-7959-49FC-BCB4-1765DB82000D}" srcOrd="0" destOrd="0" presId="urn:microsoft.com/office/officeart/2005/8/layout/lProcess3"/>
    <dgm:cxn modelId="{58F3A126-4935-4FF1-83A4-238FAE8AB374}" type="presParOf" srcId="{DB1993E4-E217-426B-99B9-A33BD9B8B7B8}" destId="{D187A154-E39F-42CA-97D6-CBA009A19AD5}" srcOrd="1" destOrd="0" presId="urn:microsoft.com/office/officeart/2005/8/layout/lProcess3"/>
    <dgm:cxn modelId="{AA63F685-2171-430B-A5F7-594365140E16}" type="presParOf" srcId="{DB1993E4-E217-426B-99B9-A33BD9B8B7B8}" destId="{F9862AA1-2668-4F52-AD03-FA019E4EE182}" srcOrd="2" destOrd="0" presId="urn:microsoft.com/office/officeart/2005/8/layout/lProcess3"/>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B9371-DB7B-460B-A54A-488931DD92BC}">
      <dsp:nvSpPr>
        <dsp:cNvPr id="0" name=""/>
        <dsp:cNvSpPr/>
      </dsp:nvSpPr>
      <dsp:spPr>
        <a:xfrm>
          <a:off x="403101" y="2417"/>
          <a:ext cx="3181449" cy="1272579"/>
        </a:xfrm>
        <a:prstGeom prst="chevron">
          <a:avLst/>
        </a:prstGeom>
        <a:gradFill flip="none" rotWithShape="0">
          <a:gsLst>
            <a:gs pos="0">
              <a:srgbClr val="1D548B">
                <a:shade val="30000"/>
                <a:satMod val="115000"/>
              </a:srgbClr>
            </a:gs>
            <a:gs pos="50000">
              <a:srgbClr val="1D548B">
                <a:shade val="67500"/>
                <a:satMod val="115000"/>
              </a:srgbClr>
            </a:gs>
            <a:gs pos="100000">
              <a:srgbClr val="1D548B">
                <a:shade val="100000"/>
                <a:satMod val="115000"/>
              </a:srgbClr>
            </a:gs>
          </a:gsLst>
          <a:lin ang="10800000" scaled="1"/>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Step-1</a:t>
          </a:r>
        </a:p>
      </dsp:txBody>
      <dsp:txXfrm>
        <a:off x="1039391" y="2417"/>
        <a:ext cx="1908870" cy="1272579"/>
      </dsp:txXfrm>
    </dsp:sp>
    <dsp:sp modelId="{C404B393-E5B4-435E-BC5C-A36858DE4606}">
      <dsp:nvSpPr>
        <dsp:cNvPr id="0" name=""/>
        <dsp:cNvSpPr/>
      </dsp:nvSpPr>
      <dsp:spPr>
        <a:xfrm>
          <a:off x="3170961" y="110587"/>
          <a:ext cx="7195537" cy="1056241"/>
        </a:xfrm>
        <a:prstGeom prst="chevron">
          <a:avLst/>
        </a:prstGeom>
        <a:solidFill>
          <a:srgbClr val="B0CFEE"/>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Calculate total supply and total demand.</a:t>
          </a:r>
        </a:p>
      </dsp:txBody>
      <dsp:txXfrm>
        <a:off x="3699082" y="110587"/>
        <a:ext cx="6139296" cy="1056241"/>
      </dsp:txXfrm>
    </dsp:sp>
    <dsp:sp modelId="{FCB1B570-3297-4B70-8571-A685D6486118}">
      <dsp:nvSpPr>
        <dsp:cNvPr id="0" name=""/>
        <dsp:cNvSpPr/>
      </dsp:nvSpPr>
      <dsp:spPr>
        <a:xfrm>
          <a:off x="403101" y="1453158"/>
          <a:ext cx="3181449" cy="1272579"/>
        </a:xfrm>
        <a:prstGeom prst="chevron">
          <a:avLst/>
        </a:prstGeom>
        <a:gradFill flip="none" rotWithShape="0">
          <a:gsLst>
            <a:gs pos="0">
              <a:srgbClr val="D34839">
                <a:shade val="30000"/>
                <a:satMod val="115000"/>
              </a:srgbClr>
            </a:gs>
            <a:gs pos="50000">
              <a:srgbClr val="D34839">
                <a:shade val="67500"/>
                <a:satMod val="115000"/>
              </a:srgbClr>
            </a:gs>
            <a:gs pos="100000">
              <a:srgbClr val="D34839">
                <a:shade val="100000"/>
                <a:satMod val="115000"/>
              </a:srgbClr>
            </a:gs>
          </a:gsLst>
          <a:lin ang="10800000" scaled="1"/>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Step - 2</a:t>
          </a:r>
        </a:p>
      </dsp:txBody>
      <dsp:txXfrm>
        <a:off x="1039391" y="1453158"/>
        <a:ext cx="1908870" cy="1272579"/>
      </dsp:txXfrm>
    </dsp:sp>
    <dsp:sp modelId="{E43F021A-AD7B-4D66-AF7E-17954E4B5D2E}">
      <dsp:nvSpPr>
        <dsp:cNvPr id="0" name=""/>
        <dsp:cNvSpPr/>
      </dsp:nvSpPr>
      <dsp:spPr>
        <a:xfrm>
          <a:off x="3170961" y="1561328"/>
          <a:ext cx="7195537" cy="1056241"/>
        </a:xfrm>
        <a:prstGeom prst="chevron">
          <a:avLst/>
        </a:prstGeom>
        <a:solidFill>
          <a:srgbClr val="EDB7B1"/>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Check the given problem is balanced or not, if not then make it balanced.</a:t>
          </a:r>
        </a:p>
      </dsp:txBody>
      <dsp:txXfrm>
        <a:off x="3699082" y="1561328"/>
        <a:ext cx="6139296" cy="1056241"/>
      </dsp:txXfrm>
    </dsp:sp>
    <dsp:sp modelId="{0F9F1A6B-6E55-4B6D-941E-66EEF8CEB493}">
      <dsp:nvSpPr>
        <dsp:cNvPr id="0" name=""/>
        <dsp:cNvSpPr/>
      </dsp:nvSpPr>
      <dsp:spPr>
        <a:xfrm>
          <a:off x="403101" y="2903899"/>
          <a:ext cx="3181449" cy="1272579"/>
        </a:xfrm>
        <a:prstGeom prst="chevron">
          <a:avLst/>
        </a:prstGeom>
        <a:gradFill flip="none" rotWithShape="0">
          <a:gsLst>
            <a:gs pos="0">
              <a:srgbClr val="15977E">
                <a:shade val="30000"/>
                <a:satMod val="115000"/>
              </a:srgbClr>
            </a:gs>
            <a:gs pos="50000">
              <a:srgbClr val="15977E">
                <a:shade val="67500"/>
                <a:satMod val="115000"/>
              </a:srgbClr>
            </a:gs>
            <a:gs pos="100000">
              <a:srgbClr val="15977E">
                <a:shade val="100000"/>
                <a:satMod val="115000"/>
              </a:srgbClr>
            </a:gs>
          </a:gsLst>
          <a:lin ang="10800000" scaled="1"/>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Step - 3</a:t>
          </a:r>
        </a:p>
      </dsp:txBody>
      <dsp:txXfrm>
        <a:off x="1039391" y="2903899"/>
        <a:ext cx="1908870" cy="1272579"/>
      </dsp:txXfrm>
    </dsp:sp>
    <dsp:sp modelId="{35136F65-26C5-4277-B815-B5798D9B0029}">
      <dsp:nvSpPr>
        <dsp:cNvPr id="0" name=""/>
        <dsp:cNvSpPr/>
      </dsp:nvSpPr>
      <dsp:spPr>
        <a:xfrm>
          <a:off x="3170961" y="3012068"/>
          <a:ext cx="7195537" cy="1056241"/>
        </a:xfrm>
        <a:prstGeom prst="chevron">
          <a:avLst/>
        </a:prstGeom>
        <a:solidFill>
          <a:srgbClr val="70ECD4"/>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tx1"/>
              </a:solidFill>
            </a:rPr>
            <a:t>Prepare transportation table.</a:t>
          </a:r>
          <a:endParaRPr lang="en-US" sz="2400" kern="1200" dirty="0">
            <a:solidFill>
              <a:schemeClr val="tx1"/>
            </a:solidFill>
          </a:endParaRPr>
        </a:p>
      </dsp:txBody>
      <dsp:txXfrm>
        <a:off x="3699082" y="3012068"/>
        <a:ext cx="6139296" cy="1056241"/>
      </dsp:txXfrm>
    </dsp:sp>
    <dsp:sp modelId="{E9951CB9-7959-49FC-BCB4-1765DB82000D}">
      <dsp:nvSpPr>
        <dsp:cNvPr id="0" name=""/>
        <dsp:cNvSpPr/>
      </dsp:nvSpPr>
      <dsp:spPr>
        <a:xfrm>
          <a:off x="403101" y="4354640"/>
          <a:ext cx="3181449" cy="1272579"/>
        </a:xfrm>
        <a:prstGeom prst="chevron">
          <a:avLst/>
        </a:prstGeom>
        <a:gradFill flip="none" rotWithShape="0">
          <a:gsLst>
            <a:gs pos="0">
              <a:srgbClr val="782F95">
                <a:shade val="30000"/>
                <a:satMod val="115000"/>
              </a:srgbClr>
            </a:gs>
            <a:gs pos="50000">
              <a:srgbClr val="782F95">
                <a:shade val="67500"/>
                <a:satMod val="115000"/>
              </a:srgbClr>
            </a:gs>
            <a:gs pos="100000">
              <a:srgbClr val="782F95">
                <a:shade val="100000"/>
                <a:satMod val="115000"/>
              </a:srgbClr>
            </a:gs>
          </a:gsLst>
          <a:lin ang="10800000" scaled="1"/>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Step - 4</a:t>
          </a:r>
        </a:p>
      </dsp:txBody>
      <dsp:txXfrm>
        <a:off x="1039391" y="4354640"/>
        <a:ext cx="1908870" cy="1272579"/>
      </dsp:txXfrm>
    </dsp:sp>
    <dsp:sp modelId="{F9862AA1-2668-4F52-AD03-FA019E4EE182}">
      <dsp:nvSpPr>
        <dsp:cNvPr id="0" name=""/>
        <dsp:cNvSpPr/>
      </dsp:nvSpPr>
      <dsp:spPr>
        <a:xfrm>
          <a:off x="3170961" y="4462809"/>
          <a:ext cx="7195537" cy="1056241"/>
        </a:xfrm>
        <a:prstGeom prst="chevron">
          <a:avLst/>
        </a:prstGeom>
        <a:solidFill>
          <a:srgbClr val="CD9CE0"/>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15240" rIns="0" bIns="152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Find out initial solution by given method.</a:t>
          </a:r>
        </a:p>
      </dsp:txBody>
      <dsp:txXfrm>
        <a:off x="3699082" y="4462809"/>
        <a:ext cx="6139296" cy="10562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6/7/2025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79BDEF-6165-4E72-B1A6-6E8034CEC248}" type="slidenum">
              <a:rPr lang="en-US" smtClean="0"/>
              <a:t>56</a:t>
            </a:fld>
            <a:endParaRPr lang="en-US"/>
          </a:p>
        </p:txBody>
      </p:sp>
    </p:spTree>
    <p:extLst>
      <p:ext uri="{BB962C8B-B14F-4D97-AF65-F5344CB8AC3E}">
        <p14:creationId xmlns:p14="http://schemas.microsoft.com/office/powerpoint/2010/main" val="6177737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12.jp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230EC684-E305-D89C-E09B-51619B18D57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clrChange>
              <a:clrFrom>
                <a:srgbClr val="D9E7F3"/>
              </a:clrFrom>
              <a:clrTo>
                <a:srgbClr val="D9E7F3">
                  <a:alpha val="0"/>
                </a:srgbClr>
              </a:clrTo>
            </a:clrChange>
            <a:extLst>
              <a:ext uri="{28A0092B-C50C-407E-A947-70E740481C1C}">
                <a14:useLocalDpi xmlns:a14="http://schemas.microsoft.com/office/drawing/2010/main" val="0"/>
              </a:ext>
            </a:extLst>
          </a:blip>
          <a:srcRect/>
          <a:stretch/>
        </p:blipFill>
        <p:spPr>
          <a:xfrm>
            <a:off x="8154280" y="2340932"/>
            <a:ext cx="3264203" cy="2176135"/>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D71F4570-575B-9C10-21BF-5703E7482C1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5F7042CF-528B-8B53-898C-416C7DC94FD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4055F386-40E7-76F5-F94F-2766F3D842F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2392B780-E455-7A44-C044-BB445C91F3B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A7634F5-D05F-0D95-C60F-C262E673E226}"/>
              </a:ext>
            </a:extLst>
          </p:cNvPr>
          <p:cNvGrpSpPr/>
          <p:nvPr userDrawn="1"/>
        </p:nvGrpSpPr>
        <p:grpSpPr>
          <a:xfrm>
            <a:off x="10721798" y="852808"/>
            <a:ext cx="1339023" cy="407045"/>
            <a:chOff x="10721798" y="852808"/>
            <a:chExt cx="1339023" cy="407045"/>
          </a:xfrm>
        </p:grpSpPr>
        <p:pic>
          <p:nvPicPr>
            <p:cNvPr id="7" name="Picture 6">
              <a:extLst>
                <a:ext uri="{FF2B5EF4-FFF2-40B4-BE49-F238E27FC236}">
                  <a16:creationId xmlns:a16="http://schemas.microsoft.com/office/drawing/2014/main" id="{626B33F7-BB48-C931-51A4-32F2A6C48C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86BD520B-6390-0749-CBC4-9D833E0814FF}"/>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32EEDD98-3B75-A772-CAD0-D45F454A51C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a:extLst>
              <a:ext uri="{FF2B5EF4-FFF2-40B4-BE49-F238E27FC236}">
                <a16:creationId xmlns:a16="http://schemas.microsoft.com/office/drawing/2014/main" id="{BD7B6983-E37D-D497-EFB9-FD9048E8B1A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_Slide">
    <p:spTree>
      <p:nvGrpSpPr>
        <p:cNvPr id="1" name=""/>
        <p:cNvGrpSpPr/>
        <p:nvPr/>
      </p:nvGrpSpPr>
      <p:grpSpPr>
        <a:xfrm>
          <a:off x="0" y="0"/>
          <a:ext cx="0" cy="0"/>
          <a:chOff x="0" y="0"/>
          <a:chExt cx="0" cy="0"/>
        </a:xfrm>
      </p:grpSpPr>
      <p:sp>
        <p:nvSpPr>
          <p:cNvPr id="9" name="Rectangle 8"/>
          <p:cNvSpPr/>
          <p:nvPr userDrawn="1"/>
        </p:nvSpPr>
        <p:spPr>
          <a:xfrm>
            <a:off x="0" y="6559062"/>
            <a:ext cx="12192000" cy="298938"/>
          </a:xfrm>
          <a:prstGeom prst="rect">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Rounded Rectangle 11"/>
          <p:cNvSpPr/>
          <p:nvPr userDrawn="1"/>
        </p:nvSpPr>
        <p:spPr>
          <a:xfrm>
            <a:off x="5715000" y="6559062"/>
            <a:ext cx="762000" cy="298938"/>
          </a:xfrm>
          <a:prstGeom prst="roundRect">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9EB595-1528-4E32-9BAC-0070C08A3C31}" type="slidenum">
              <a:rPr lang="en-US" sz="1400" smtClean="0">
                <a:solidFill>
                  <a:schemeClr val="tx1">
                    <a:lumMod val="75000"/>
                    <a:lumOff val="25000"/>
                  </a:schemeClr>
                </a:solidFill>
              </a:rPr>
              <a:t>‹#›</a:t>
            </a:fld>
            <a:endParaRPr lang="en-US" sz="1400" dirty="0">
              <a:solidFill>
                <a:schemeClr val="tx1">
                  <a:lumMod val="75000"/>
                  <a:lumOff val="25000"/>
                </a:schemeClr>
              </a:solidFill>
            </a:endParaRPr>
          </a:p>
        </p:txBody>
      </p:sp>
      <p:sp>
        <p:nvSpPr>
          <p:cNvPr id="3" name="Content Placeholder 2"/>
          <p:cNvSpPr>
            <a:spLocks noGrp="1"/>
          </p:cNvSpPr>
          <p:nvPr>
            <p:ph idx="1"/>
          </p:nvPr>
        </p:nvSpPr>
        <p:spPr>
          <a:xfrm>
            <a:off x="220394" y="816096"/>
            <a:ext cx="11751213" cy="5661759"/>
          </a:xfrm>
        </p:spPr>
        <p:txBody>
          <a:bodyPr/>
          <a:lstStyle>
            <a:lvl1pPr marL="365125" indent="-365125">
              <a:buClr>
                <a:srgbClr val="F09415"/>
              </a:buClr>
              <a:buSzPct val="100000"/>
              <a:buFont typeface="Webdings" panose="05030102010509060703" pitchFamily="18" charset="2"/>
              <a:buChar char="4"/>
              <a:defRPr sz="2200"/>
            </a:lvl1pPr>
            <a:lvl2pPr marL="685800" indent="-234950">
              <a:buClr>
                <a:srgbClr val="F09415"/>
              </a:buClr>
              <a:buFont typeface="Wingdings" panose="05000000000000000000" pitchFamily="2" charset="2"/>
              <a:buChar char="§"/>
              <a:defRPr sz="2000"/>
            </a:lvl2pPr>
            <a:lvl3pPr marL="1168400" indent="-254000">
              <a:buClr>
                <a:srgbClr val="F09415"/>
              </a:buClr>
              <a:buSzPct val="110000"/>
              <a:buFont typeface="Arial" panose="020B0604020202020204" pitchFamily="34" charset="0"/>
              <a:buChar char="•"/>
              <a:defRPr sz="1800"/>
            </a:lvl3pPr>
            <a:lvl4pPr marL="1600200" indent="-228600">
              <a:buClr>
                <a:srgbClr val="F09415"/>
              </a:buClr>
              <a:buFont typeface="Courier New" panose="02070309020205020404" pitchFamily="49" charset="0"/>
              <a:buChar char="o"/>
              <a:defRPr sz="1600"/>
            </a:lvl4pPr>
            <a:lvl5pPr>
              <a:buClr>
                <a:srgbClr val="F09415"/>
              </a:buClr>
              <a:defRPr sz="1400"/>
            </a:lvl5pPr>
          </a:lstStyle>
          <a:p>
            <a:pPr lvl="0"/>
            <a:r>
              <a:rPr lang="en-US" dirty="0"/>
              <a:t>Click to edit Master text styles</a:t>
            </a:r>
          </a:p>
          <a:p>
            <a:pPr lvl="1"/>
            <a:r>
              <a:rPr lang="en-US" dirty="0"/>
              <a:t>Second</a:t>
            </a:r>
          </a:p>
          <a:p>
            <a:pPr lvl="2"/>
            <a:r>
              <a:rPr lang="en-US" dirty="0"/>
              <a:t>Third</a:t>
            </a:r>
          </a:p>
          <a:p>
            <a:pPr lvl="3"/>
            <a:r>
              <a:rPr lang="en-US" dirty="0"/>
              <a:t>Fourth</a:t>
            </a:r>
          </a:p>
          <a:p>
            <a:pPr lvl="4"/>
            <a:r>
              <a:rPr lang="en-US" dirty="0"/>
              <a:t>Fifth</a:t>
            </a:r>
          </a:p>
        </p:txBody>
      </p:sp>
      <p:sp>
        <p:nvSpPr>
          <p:cNvPr id="7" name="Rectangle 6"/>
          <p:cNvSpPr/>
          <p:nvPr userDrawn="1"/>
        </p:nvSpPr>
        <p:spPr>
          <a:xfrm>
            <a:off x="0" y="0"/>
            <a:ext cx="12192000" cy="694592"/>
          </a:xfrm>
          <a:prstGeom prst="rect">
            <a:avLst/>
          </a:prstGeom>
          <a:solidFill>
            <a:schemeClr val="tx2"/>
          </a:solidFill>
          <a:ln>
            <a:noFill/>
          </a:ln>
          <a:effectLst>
            <a:outerShdw blurRad="101600" dist="508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TextBox 9"/>
          <p:cNvSpPr txBox="1"/>
          <p:nvPr userDrawn="1"/>
        </p:nvSpPr>
        <p:spPr>
          <a:xfrm>
            <a:off x="257908" y="6577727"/>
            <a:ext cx="5274213" cy="276999"/>
          </a:xfrm>
          <a:prstGeom prst="rect">
            <a:avLst/>
          </a:prstGeom>
          <a:noFill/>
        </p:spPr>
        <p:txBody>
          <a:bodyPr wrap="square" rtlCol="0">
            <a:spAutoFit/>
          </a:bodyPr>
          <a:lstStyle/>
          <a:p>
            <a:r>
              <a:rPr lang="en-US" sz="1200" b="1" dirty="0">
                <a:solidFill>
                  <a:schemeClr val="tx1">
                    <a:lumMod val="75000"/>
                    <a:lumOff val="25000"/>
                  </a:schemeClr>
                </a:solidFill>
                <a:ea typeface="Roboto Condensed Light" panose="02000000000000000000" pitchFamily="2" charset="0"/>
              </a:rPr>
              <a:t>Unit-1 </a:t>
            </a:r>
            <a:r>
              <a:rPr lang="en-US" sz="1200" b="0" baseline="0" dirty="0">
                <a:solidFill>
                  <a:schemeClr val="tx1">
                    <a:lumMod val="75000"/>
                    <a:lumOff val="25000"/>
                  </a:schemeClr>
                </a:solidFill>
                <a:ea typeface="Roboto Condensed Light" panose="02000000000000000000" pitchFamily="2" charset="0"/>
              </a:rPr>
              <a:t>Introduction</a:t>
            </a:r>
            <a:endParaRPr lang="en-US" sz="1200" b="1" dirty="0">
              <a:solidFill>
                <a:schemeClr val="tx1">
                  <a:lumMod val="75000"/>
                  <a:lumOff val="25000"/>
                </a:schemeClr>
              </a:solidFill>
              <a:ea typeface="Roboto Condensed Light" panose="02000000000000000000" pitchFamily="2" charset="0"/>
            </a:endParaRPr>
          </a:p>
        </p:txBody>
      </p:sp>
      <p:sp>
        <p:nvSpPr>
          <p:cNvPr id="11" name="TextBox 10"/>
          <p:cNvSpPr txBox="1"/>
          <p:nvPr userDrawn="1"/>
        </p:nvSpPr>
        <p:spPr>
          <a:xfrm>
            <a:off x="6164689" y="6577727"/>
            <a:ext cx="5875607" cy="276999"/>
          </a:xfrm>
          <a:prstGeom prst="rect">
            <a:avLst/>
          </a:prstGeom>
          <a:noFill/>
        </p:spPr>
        <p:txBody>
          <a:bodyPr wrap="square" rtlCol="0">
            <a:spAutoFit/>
          </a:bodyPr>
          <a:lstStyle/>
          <a:p>
            <a:pPr algn="r"/>
            <a:r>
              <a:rPr lang="en-US" sz="1200" b="1" dirty="0">
                <a:solidFill>
                  <a:schemeClr val="tx1">
                    <a:lumMod val="75000"/>
                    <a:lumOff val="25000"/>
                  </a:schemeClr>
                </a:solidFill>
                <a:ea typeface="Roboto Condensed Light" panose="02000000000000000000" pitchFamily="2" charset="0"/>
              </a:rPr>
              <a:t>Darshan Institute of Engineering &amp; Technology, Rajkot</a:t>
            </a:r>
          </a:p>
        </p:txBody>
      </p:sp>
      <p:sp>
        <p:nvSpPr>
          <p:cNvPr id="14" name="Title 1"/>
          <p:cNvSpPr>
            <a:spLocks noGrp="1"/>
          </p:cNvSpPr>
          <p:nvPr>
            <p:ph type="title" hasCustomPrompt="1"/>
          </p:nvPr>
        </p:nvSpPr>
        <p:spPr>
          <a:xfrm>
            <a:off x="220394" y="81209"/>
            <a:ext cx="11751213" cy="532177"/>
          </a:xfrm>
        </p:spPr>
        <p:txBody>
          <a:bodyPr>
            <a:normAutofit/>
          </a:bodyPr>
          <a:lstStyle>
            <a:lvl1pPr>
              <a:defRPr lang="en-US" sz="2800" kern="1200" baseline="0" dirty="0">
                <a:solidFill>
                  <a:schemeClr val="bg1"/>
                </a:solidFill>
                <a:latin typeface="+mn-lt"/>
                <a:ea typeface="+mn-ea"/>
                <a:cs typeface="+mn-cs"/>
              </a:defRPr>
            </a:lvl1pPr>
          </a:lstStyle>
          <a:p>
            <a:r>
              <a:rPr lang="en-US" dirty="0"/>
              <a:t>Click to edit Slide Title</a:t>
            </a:r>
          </a:p>
        </p:txBody>
      </p:sp>
    </p:spTree>
    <p:extLst>
      <p:ext uri="{BB962C8B-B14F-4D97-AF65-F5344CB8AC3E}">
        <p14:creationId xmlns:p14="http://schemas.microsoft.com/office/powerpoint/2010/main" val="2861904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cxnSp>
        <p:nvCxnSpPr>
          <p:cNvPr id="5" name="Straight Connector 4"/>
          <p:cNvCxnSpPr/>
          <p:nvPr userDrawn="1"/>
        </p:nvCxnSpPr>
        <p:spPr>
          <a:xfrm>
            <a:off x="0" y="4607263"/>
            <a:ext cx="12192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998786" y="3308620"/>
            <a:ext cx="8194431" cy="1298643"/>
          </a:xfrm>
          <a:prstGeom prst="rect">
            <a:avLst/>
          </a:prstGeom>
          <a:solidFill>
            <a:srgbClr val="2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grpSp>
        <p:nvGrpSpPr>
          <p:cNvPr id="2" name="Group 1"/>
          <p:cNvGrpSpPr/>
          <p:nvPr userDrawn="1"/>
        </p:nvGrpSpPr>
        <p:grpSpPr>
          <a:xfrm>
            <a:off x="3498733" y="2883877"/>
            <a:ext cx="5194537" cy="595198"/>
            <a:chOff x="2451945" y="2883877"/>
            <a:chExt cx="3895903" cy="595198"/>
          </a:xfrm>
        </p:grpSpPr>
        <p:sp>
          <p:nvSpPr>
            <p:cNvPr id="15" name="Rounded Rectangle 14"/>
            <p:cNvSpPr/>
            <p:nvPr/>
          </p:nvSpPr>
          <p:spPr>
            <a:xfrm>
              <a:off x="2875085" y="2883877"/>
              <a:ext cx="3049624" cy="595198"/>
            </a:xfrm>
            <a:prstGeom prst="roundRect">
              <a:avLst>
                <a:gd name="adj" fmla="val 0"/>
              </a:avLst>
            </a:prstGeom>
            <a:solidFill>
              <a:srgbClr val="8BC14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274320" tIns="0" rIns="182880" bIns="0" rtlCol="0" anchor="ctr"/>
            <a:lstStyle/>
            <a:p>
              <a:endParaRPr lang="en-US" sz="1400" dirty="0"/>
            </a:p>
          </p:txBody>
        </p:sp>
        <p:sp>
          <p:nvSpPr>
            <p:cNvPr id="16" name="Right Triangle 15"/>
            <p:cNvSpPr/>
            <p:nvPr/>
          </p:nvSpPr>
          <p:spPr>
            <a:xfrm>
              <a:off x="5924709" y="2883877"/>
              <a:ext cx="423139" cy="595197"/>
            </a:xfrm>
            <a:prstGeom prst="rtTriangle">
              <a:avLst/>
            </a:prstGeom>
            <a:solidFill>
              <a:srgbClr val="8B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ight Triangle 18"/>
            <p:cNvSpPr/>
            <p:nvPr userDrawn="1"/>
          </p:nvSpPr>
          <p:spPr>
            <a:xfrm flipH="1">
              <a:off x="2451945" y="2883877"/>
              <a:ext cx="423139" cy="595197"/>
            </a:xfrm>
            <a:prstGeom prst="rtTriangle">
              <a:avLst/>
            </a:prstGeom>
            <a:solidFill>
              <a:srgbClr val="8B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 name="Text Placeholder 2"/>
          <p:cNvSpPr>
            <a:spLocks noGrp="1"/>
          </p:cNvSpPr>
          <p:nvPr>
            <p:ph type="body" sz="quarter" idx="10" hasCustomPrompt="1"/>
          </p:nvPr>
        </p:nvSpPr>
        <p:spPr>
          <a:xfrm>
            <a:off x="3605335" y="2926802"/>
            <a:ext cx="4981331" cy="548640"/>
          </a:xfrm>
        </p:spPr>
        <p:txBody>
          <a:bodyPr anchor="ctr">
            <a:normAutofit/>
          </a:bodyPr>
          <a:lstStyle>
            <a:lvl1pPr marL="0" indent="0" algn="ctr">
              <a:buNone/>
              <a:defRPr lang="en-US" sz="2000" b="0" kern="1200" dirty="0">
                <a:solidFill>
                  <a:schemeClr val="bg1"/>
                </a:solidFill>
                <a:latin typeface="+mn-lt"/>
                <a:ea typeface="+mn-ea"/>
                <a:cs typeface="+mn-cs"/>
              </a:defRPr>
            </a:lvl1pPr>
          </a:lstStyle>
          <a:p>
            <a:pPr lvl="0"/>
            <a:r>
              <a:rPr lang="en-US" dirty="0"/>
              <a:t>Click to edit Section No</a:t>
            </a:r>
          </a:p>
        </p:txBody>
      </p:sp>
      <p:sp>
        <p:nvSpPr>
          <p:cNvPr id="25" name="Right Triangle 24"/>
          <p:cNvSpPr/>
          <p:nvPr userDrawn="1"/>
        </p:nvSpPr>
        <p:spPr>
          <a:xfrm flipH="1">
            <a:off x="779526" y="3308620"/>
            <a:ext cx="1230980" cy="1298643"/>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ight Triangle 25"/>
          <p:cNvSpPr/>
          <p:nvPr userDrawn="1"/>
        </p:nvSpPr>
        <p:spPr>
          <a:xfrm>
            <a:off x="10193217" y="3308620"/>
            <a:ext cx="1230980" cy="1298643"/>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 Placeholder 2"/>
          <p:cNvSpPr>
            <a:spLocks noGrp="1"/>
          </p:cNvSpPr>
          <p:nvPr>
            <p:ph type="body" sz="quarter" idx="11" hasCustomPrompt="1"/>
          </p:nvPr>
        </p:nvSpPr>
        <p:spPr>
          <a:xfrm>
            <a:off x="1998784" y="3518367"/>
            <a:ext cx="8194429" cy="1085263"/>
          </a:xfrm>
        </p:spPr>
        <p:txBody>
          <a:bodyPr anchor="ctr">
            <a:noAutofit/>
          </a:bodyPr>
          <a:lstStyle>
            <a:lvl1pPr marL="0" indent="0" algn="ctr">
              <a:buNone/>
              <a:defRPr lang="en-US" sz="3300" b="1" kern="1200" dirty="0">
                <a:solidFill>
                  <a:schemeClr val="bg1"/>
                </a:solidFill>
                <a:latin typeface="+mn-lt"/>
                <a:ea typeface="+mn-ea"/>
                <a:cs typeface="+mn-cs"/>
              </a:defRPr>
            </a:lvl1pPr>
          </a:lstStyle>
          <a:p>
            <a:pPr lvl="0"/>
            <a:r>
              <a:rPr lang="en-US" dirty="0"/>
              <a:t>Click to edit Section Title</a:t>
            </a:r>
          </a:p>
        </p:txBody>
      </p:sp>
    </p:spTree>
    <p:extLst>
      <p:ext uri="{BB962C8B-B14F-4D97-AF65-F5344CB8AC3E}">
        <p14:creationId xmlns:p14="http://schemas.microsoft.com/office/powerpoint/2010/main" val="1566124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54CD94-0F44-4F2A-82D9-08C1450805BA}" type="datetimeFigureOut">
              <a:rPr lang="en-IN" smtClean="0">
                <a:solidFill>
                  <a:srgbClr val="212121">
                    <a:tint val="75000"/>
                  </a:srgbClr>
                </a:solidFill>
              </a:rPr>
              <a:pPr/>
              <a:t>07-06-2025</a:t>
            </a:fld>
            <a:endParaRPr lang="en-IN">
              <a:solidFill>
                <a:srgbClr val="212121">
                  <a:tint val="75000"/>
                </a:srgbClr>
              </a:solidFill>
            </a:endParaRPr>
          </a:p>
        </p:txBody>
      </p:sp>
      <p:sp>
        <p:nvSpPr>
          <p:cNvPr id="3" name="Footer Placeholder 2"/>
          <p:cNvSpPr>
            <a:spLocks noGrp="1"/>
          </p:cNvSpPr>
          <p:nvPr>
            <p:ph type="ftr" sz="quarter" idx="11"/>
          </p:nvPr>
        </p:nvSpPr>
        <p:spPr/>
        <p:txBody>
          <a:bodyPr/>
          <a:lstStyle/>
          <a:p>
            <a:endParaRPr lang="en-IN">
              <a:solidFill>
                <a:srgbClr val="212121">
                  <a:tint val="75000"/>
                </a:srgbClr>
              </a:solidFill>
            </a:endParaRPr>
          </a:p>
        </p:txBody>
      </p:sp>
      <p:sp>
        <p:nvSpPr>
          <p:cNvPr id="4" name="Slide Number Placeholder 3"/>
          <p:cNvSpPr>
            <a:spLocks noGrp="1"/>
          </p:cNvSpPr>
          <p:nvPr>
            <p:ph type="sldNum" sz="quarter" idx="12"/>
          </p:nvPr>
        </p:nvSpPr>
        <p:spPr/>
        <p:txBody>
          <a:bodyPr/>
          <a:lstStyle/>
          <a:p>
            <a:fld id="{A9E7E787-5E67-44C4-B7A0-6DA2DF5D0B80}" type="slidenum">
              <a:rPr lang="en-IN" smtClean="0">
                <a:solidFill>
                  <a:srgbClr val="212121">
                    <a:tint val="75000"/>
                  </a:srgbClr>
                </a:solidFill>
              </a:rPr>
              <a:pPr/>
              <a:t>‹#›</a:t>
            </a:fld>
            <a:endParaRPr lang="en-IN">
              <a:solidFill>
                <a:srgbClr val="212121">
                  <a:tint val="75000"/>
                </a:srgbClr>
              </a:solidFill>
            </a:endParaRPr>
          </a:p>
        </p:txBody>
      </p:sp>
    </p:spTree>
    <p:extLst>
      <p:ext uri="{BB962C8B-B14F-4D97-AF65-F5344CB8AC3E}">
        <p14:creationId xmlns:p14="http://schemas.microsoft.com/office/powerpoint/2010/main" val="394936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2F0283D-23B3-7A85-2BB3-B40C246BDEAA}"/>
              </a:ext>
            </a:extLst>
          </p:cNvPr>
          <p:cNvGrpSpPr/>
          <p:nvPr userDrawn="1"/>
        </p:nvGrpSpPr>
        <p:grpSpPr>
          <a:xfrm>
            <a:off x="10721797" y="6047527"/>
            <a:ext cx="1339023" cy="407045"/>
            <a:chOff x="10721798" y="852808"/>
            <a:chExt cx="1339023" cy="407045"/>
          </a:xfrm>
        </p:grpSpPr>
        <p:pic>
          <p:nvPicPr>
            <p:cNvPr id="7" name="Picture 6">
              <a:extLst>
                <a:ext uri="{FF2B5EF4-FFF2-40B4-BE49-F238E27FC236}">
                  <a16:creationId xmlns:a16="http://schemas.microsoft.com/office/drawing/2014/main" id="{46EA5020-65E1-C812-8644-DFD62261C3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8" name="Rectangle 7">
              <a:extLst>
                <a:ext uri="{FF2B5EF4-FFF2-40B4-BE49-F238E27FC236}">
                  <a16:creationId xmlns:a16="http://schemas.microsoft.com/office/drawing/2014/main" id="{9AA1E46A-B64D-DF25-AED0-AD02F4DE6B3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2">
            <a:extLst>
              <a:ext uri="{FF2B5EF4-FFF2-40B4-BE49-F238E27FC236}">
                <a16:creationId xmlns:a16="http://schemas.microsoft.com/office/drawing/2014/main" id="{408BEF36-4432-259F-C92D-B51B61FBAE07}"/>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658651"/>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1164C2A4-648E-692A-911E-9FC8F5C4001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grpSp>
        <p:nvGrpSpPr>
          <p:cNvPr id="7" name="Group 6">
            <a:extLst>
              <a:ext uri="{FF2B5EF4-FFF2-40B4-BE49-F238E27FC236}">
                <a16:creationId xmlns:a16="http://schemas.microsoft.com/office/drawing/2014/main" id="{01F69772-208D-75B6-1108-277B610F1F28}"/>
              </a:ext>
            </a:extLst>
          </p:cNvPr>
          <p:cNvGrpSpPr/>
          <p:nvPr userDrawn="1"/>
        </p:nvGrpSpPr>
        <p:grpSpPr>
          <a:xfrm>
            <a:off x="168688" y="6041510"/>
            <a:ext cx="1339023" cy="407045"/>
            <a:chOff x="10721798" y="852808"/>
            <a:chExt cx="1339023" cy="407045"/>
          </a:xfrm>
        </p:grpSpPr>
        <p:pic>
          <p:nvPicPr>
            <p:cNvPr id="8" name="Picture 7">
              <a:extLst>
                <a:ext uri="{FF2B5EF4-FFF2-40B4-BE49-F238E27FC236}">
                  <a16:creationId xmlns:a16="http://schemas.microsoft.com/office/drawing/2014/main" id="{A99AEC3E-8E6D-CAAF-D4B6-B05FB4DEEE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9" name="Rectangle 8">
              <a:extLst>
                <a:ext uri="{FF2B5EF4-FFF2-40B4-BE49-F238E27FC236}">
                  <a16:creationId xmlns:a16="http://schemas.microsoft.com/office/drawing/2014/main" id="{B8CCC919-66F9-EE92-6A52-1AAEBCB6750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7">
            <a:extLst>
              <a:ext uri="{FF2B5EF4-FFF2-40B4-BE49-F238E27FC236}">
                <a16:creationId xmlns:a16="http://schemas.microsoft.com/office/drawing/2014/main" id="{1BA5AEF4-25AA-4BC2-BA86-F93FEE234FB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4" name="Group 3">
            <a:extLst>
              <a:ext uri="{FF2B5EF4-FFF2-40B4-BE49-F238E27FC236}">
                <a16:creationId xmlns:a16="http://schemas.microsoft.com/office/drawing/2014/main" id="{D4D811C4-53EC-50D9-DF59-F0AB42D0AF43}"/>
              </a:ext>
            </a:extLst>
          </p:cNvPr>
          <p:cNvGrpSpPr/>
          <p:nvPr userDrawn="1"/>
        </p:nvGrpSpPr>
        <p:grpSpPr>
          <a:xfrm>
            <a:off x="9874840" y="6116638"/>
            <a:ext cx="2078404" cy="631807"/>
            <a:chOff x="10721798" y="852808"/>
            <a:chExt cx="1339023" cy="407045"/>
          </a:xfrm>
        </p:grpSpPr>
        <p:pic>
          <p:nvPicPr>
            <p:cNvPr id="5" name="Picture 4">
              <a:extLst>
                <a:ext uri="{FF2B5EF4-FFF2-40B4-BE49-F238E27FC236}">
                  <a16:creationId xmlns:a16="http://schemas.microsoft.com/office/drawing/2014/main" id="{A7B3E53C-B6A5-57CE-F9F4-509E0E6F859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6" name="Rectangle 5">
              <a:extLst>
                <a:ext uri="{FF2B5EF4-FFF2-40B4-BE49-F238E27FC236}">
                  <a16:creationId xmlns:a16="http://schemas.microsoft.com/office/drawing/2014/main" id="{D3E95A08-2A28-B635-BA50-91E939E59C5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80C7708-865C-70F3-6AD8-94B1DC9FA996}"/>
              </a:ext>
            </a:extLst>
          </p:cNvPr>
          <p:cNvGrpSpPr/>
          <p:nvPr userDrawn="1"/>
        </p:nvGrpSpPr>
        <p:grpSpPr>
          <a:xfrm>
            <a:off x="10304203" y="212531"/>
            <a:ext cx="1649043" cy="501287"/>
            <a:chOff x="10721798" y="852808"/>
            <a:chExt cx="1339023" cy="407045"/>
          </a:xfrm>
        </p:grpSpPr>
        <p:pic>
          <p:nvPicPr>
            <p:cNvPr id="3" name="Picture 2">
              <a:extLst>
                <a:ext uri="{FF2B5EF4-FFF2-40B4-BE49-F238E27FC236}">
                  <a16:creationId xmlns:a16="http://schemas.microsoft.com/office/drawing/2014/main" id="{3E8E1288-C868-1ABA-5E61-B23E597F85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4" name="Rectangle 3">
              <a:extLst>
                <a:ext uri="{FF2B5EF4-FFF2-40B4-BE49-F238E27FC236}">
                  <a16:creationId xmlns:a16="http://schemas.microsoft.com/office/drawing/2014/main" id="{6382F8C5-6E20-1FB0-B3C2-EF2A2C4AF7CD}"/>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2">
            <a:extLst>
              <a:ext uri="{FF2B5EF4-FFF2-40B4-BE49-F238E27FC236}">
                <a16:creationId xmlns:a16="http://schemas.microsoft.com/office/drawing/2014/main" id="{6BB494D8-9DE9-240F-5B21-5ED2F079FB3C}"/>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F2E85A4-A8B5-FBC8-99BB-F929C750A478}"/>
              </a:ext>
            </a:extLst>
          </p:cNvPr>
          <p:cNvGrpSpPr/>
          <p:nvPr userDrawn="1"/>
        </p:nvGrpSpPr>
        <p:grpSpPr>
          <a:xfrm>
            <a:off x="10357991" y="5976558"/>
            <a:ext cx="1649043" cy="501287"/>
            <a:chOff x="10721798" y="852808"/>
            <a:chExt cx="1339023" cy="407045"/>
          </a:xfrm>
        </p:grpSpPr>
        <p:pic>
          <p:nvPicPr>
            <p:cNvPr id="6" name="Picture 5">
              <a:extLst>
                <a:ext uri="{FF2B5EF4-FFF2-40B4-BE49-F238E27FC236}">
                  <a16:creationId xmlns:a16="http://schemas.microsoft.com/office/drawing/2014/main" id="{DD98097C-B9E5-15F0-4108-618A91D389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7" name="Rectangle 6">
              <a:extLst>
                <a:ext uri="{FF2B5EF4-FFF2-40B4-BE49-F238E27FC236}">
                  <a16:creationId xmlns:a16="http://schemas.microsoft.com/office/drawing/2014/main" id="{AD273B02-5D74-3F14-1085-86D8234A69B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2">
            <a:extLst>
              <a:ext uri="{FF2B5EF4-FFF2-40B4-BE49-F238E27FC236}">
                <a16:creationId xmlns:a16="http://schemas.microsoft.com/office/drawing/2014/main" id="{43851843-F010-A68F-A7E7-FB97F07E919A}"/>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D7106204-FEBC-4B85-8ADE-4DFC6DC0EF8E}"/>
              </a:ext>
            </a:extLst>
          </p:cNvPr>
          <p:cNvSpPr/>
          <p:nvPr userDrawn="1"/>
        </p:nvSpPr>
        <p:spPr>
          <a:xfrm>
            <a:off x="6096000" y="-1"/>
            <a:ext cx="6096000" cy="6602861"/>
          </a:xfrm>
          <a:prstGeom prst="rect">
            <a:avLst/>
          </a:pr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sz="3200" b="1" dirty="0">
              <a:solidFill>
                <a:schemeClr val="bg1">
                  <a:lumMod val="95000"/>
                </a:schemeClr>
              </a:solidFill>
            </a:endParaRPr>
          </a:p>
        </p:txBody>
      </p:sp>
      <p:sp>
        <p:nvSpPr>
          <p:cNvPr id="20" name="Content Placeholder 2">
            <a:extLst>
              <a:ext uri="{FF2B5EF4-FFF2-40B4-BE49-F238E27FC236}">
                <a16:creationId xmlns:a16="http://schemas.microsoft.com/office/drawing/2014/main" id="{82FA4DB7-8E2D-457A-9BDF-DE98026E4CB8}"/>
              </a:ext>
            </a:extLst>
          </p:cNvPr>
          <p:cNvSpPr>
            <a:spLocks noGrp="1"/>
          </p:cNvSpPr>
          <p:nvPr>
            <p:ph idx="1"/>
          </p:nvPr>
        </p:nvSpPr>
        <p:spPr>
          <a:xfrm>
            <a:off x="6095998" y="711201"/>
            <a:ext cx="6096000" cy="5891658"/>
          </a:xfrm>
        </p:spPr>
        <p:txBody>
          <a:bodyPr>
            <a:noAutofit/>
          </a:bodyPr>
          <a:lstStyle>
            <a:lvl1pPr marL="265113" indent="-265113" algn="just">
              <a:buClr>
                <a:schemeClr val="accent5"/>
              </a:buClr>
              <a:buFont typeface="Wingdings 3" panose="05040102010807070707" pitchFamily="18" charset="2"/>
              <a:buChar char=""/>
              <a:defRPr sz="2400">
                <a:solidFill>
                  <a:schemeClr val="bg1"/>
                </a:solidFill>
              </a:defRPr>
            </a:lvl1pPr>
            <a:lvl2pPr marL="809625" indent="-352425" algn="just">
              <a:buClr>
                <a:schemeClr val="accent5"/>
              </a:buClr>
              <a:buFont typeface="Wingdings 3" panose="05040102010807070707" pitchFamily="18" charset="2"/>
              <a:buChar char=""/>
              <a:defRPr sz="2000">
                <a:solidFill>
                  <a:schemeClr val="bg1"/>
                </a:solidFill>
              </a:defRPr>
            </a:lvl2pPr>
            <a:lvl3pPr marL="1143000" indent="-228600" algn="just">
              <a:buClr>
                <a:schemeClr val="accent5"/>
              </a:buClr>
              <a:buFont typeface="Wingdings" panose="05000000000000000000" pitchFamily="2" charset="2"/>
              <a:buChar char="§"/>
              <a:defRPr sz="1800">
                <a:solidFill>
                  <a:schemeClr val="bg1"/>
                </a:solidFill>
              </a:defRPr>
            </a:lvl3pPr>
            <a:lvl4pPr algn="just">
              <a:buClr>
                <a:schemeClr val="accent5"/>
              </a:buClr>
              <a:defRPr sz="1600">
                <a:solidFill>
                  <a:schemeClr val="bg1"/>
                </a:solidFill>
              </a:defRPr>
            </a:lvl4pPr>
            <a:lvl5pPr algn="just">
              <a:buClr>
                <a:schemeClr val="accent5"/>
              </a:buCl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DE97917-207E-48ED-BBC3-93995E1FAB33}"/>
              </a:ext>
            </a:extLst>
          </p:cNvPr>
          <p:cNvSpPr>
            <a:spLocks noGrp="1"/>
          </p:cNvSpPr>
          <p:nvPr>
            <p:ph type="title"/>
          </p:nvPr>
        </p:nvSpPr>
        <p:spPr>
          <a:xfrm>
            <a:off x="6095998" y="1"/>
            <a:ext cx="6096002" cy="711200"/>
          </a:xfrm>
          <a:noFill/>
          <a:ln>
            <a:noFill/>
          </a:ln>
        </p:spPr>
        <p:txBody>
          <a:bodyPr lIns="216000" tIns="108000" rIns="216000" bIns="108000">
            <a:normAutofit/>
          </a:bodyPr>
          <a:lstStyle>
            <a:lvl1pPr>
              <a:defRPr lang="en-US" sz="3400" b="1" kern="1200" dirty="0">
                <a:solidFill>
                  <a:schemeClr val="bg1">
                    <a:lumMod val="95000"/>
                  </a:schemeClr>
                </a:solidFill>
                <a:effectLst/>
                <a:latin typeface="+mj-lt"/>
                <a:ea typeface="+mj-ea"/>
                <a:cs typeface="+mj-cs"/>
              </a:defRPr>
            </a:lvl1pPr>
          </a:lstStyle>
          <a:p>
            <a:r>
              <a:rPr lang="en-US" dirty="0"/>
              <a:t>Click to edit Master title style</a:t>
            </a:r>
          </a:p>
        </p:txBody>
      </p:sp>
      <p:sp>
        <p:nvSpPr>
          <p:cNvPr id="2" name="Footer Placeholder 2">
            <a:extLst>
              <a:ext uri="{FF2B5EF4-FFF2-40B4-BE49-F238E27FC236}">
                <a16:creationId xmlns:a16="http://schemas.microsoft.com/office/drawing/2014/main" id="{6054E6FC-BC43-BA73-D6D8-6A7140376AA5}"/>
              </a:ext>
            </a:extLst>
          </p:cNvPr>
          <p:cNvSpPr txBox="1">
            <a:spLocks/>
          </p:cNvSpPr>
          <p:nvPr userDrawn="1"/>
        </p:nvSpPr>
        <p:spPr>
          <a:xfrm>
            <a:off x="4038599" y="6604000"/>
            <a:ext cx="470418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#2301CS729 (OR)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Transportation Model</a:t>
            </a:r>
          </a:p>
        </p:txBody>
      </p:sp>
    </p:spTree>
    <p:extLst>
      <p:ext uri="{BB962C8B-B14F-4D97-AF65-F5344CB8AC3E}">
        <p14:creationId xmlns:p14="http://schemas.microsoft.com/office/powerpoint/2010/main" val="333480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Bhavin J Vegada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599" y="6604000"/>
            <a:ext cx="4442928" cy="267028"/>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#2101ME502 (HT)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5 – Heat Exchanger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4331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6/7/2025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4" r:id="rId8"/>
    <p:sldLayoutId id="2147483690" r:id="rId9"/>
    <p:sldLayoutId id="2147483673" r:id="rId10"/>
    <p:sldLayoutId id="2147483691" r:id="rId11"/>
    <p:sldLayoutId id="2147483674" r:id="rId12"/>
    <p:sldLayoutId id="2147483676" r:id="rId13"/>
    <p:sldLayoutId id="2147483677"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5" r:id="rId24"/>
    <p:sldLayoutId id="2147483696"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100.png"/><Relationship Id="rId13" Type="http://schemas.openxmlformats.org/officeDocument/2006/relationships/image" Target="../media/image260.png"/><Relationship Id="rId18" Type="http://schemas.openxmlformats.org/officeDocument/2006/relationships/image" Target="../media/image310.png"/><Relationship Id="rId3" Type="http://schemas.openxmlformats.org/officeDocument/2006/relationships/image" Target="../media/image160.png"/><Relationship Id="rId7" Type="http://schemas.openxmlformats.org/officeDocument/2006/relationships/image" Target="../media/image200.png"/><Relationship Id="rId12" Type="http://schemas.openxmlformats.org/officeDocument/2006/relationships/image" Target="../media/image250.png"/><Relationship Id="rId17" Type="http://schemas.openxmlformats.org/officeDocument/2006/relationships/image" Target="../media/image300.png"/><Relationship Id="rId2" Type="http://schemas.openxmlformats.org/officeDocument/2006/relationships/image" Target="../media/image40.png"/><Relationship Id="rId16" Type="http://schemas.openxmlformats.org/officeDocument/2006/relationships/image" Target="../media/image290.png"/><Relationship Id="rId20" Type="http://schemas.openxmlformats.org/officeDocument/2006/relationships/image" Target="../media/image330.png"/><Relationship Id="rId1" Type="http://schemas.openxmlformats.org/officeDocument/2006/relationships/slideLayout" Target="../slideLayouts/slideLayout3.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0.png"/><Relationship Id="rId15" Type="http://schemas.openxmlformats.org/officeDocument/2006/relationships/image" Target="../media/image280.png"/><Relationship Id="rId10" Type="http://schemas.openxmlformats.org/officeDocument/2006/relationships/image" Target="../media/image230.png"/><Relationship Id="rId19" Type="http://schemas.openxmlformats.org/officeDocument/2006/relationships/image" Target="../media/image32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270.png"/></Relationships>
</file>

<file path=ppt/slides/_rels/slide34.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21" Type="http://schemas.openxmlformats.org/officeDocument/2006/relationships/image" Target="../media/image53.png"/><Relationship Id="rId34" Type="http://schemas.openxmlformats.org/officeDocument/2006/relationships/image" Target="../media/image66.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image" Target="../media/image65.png"/><Relationship Id="rId38" Type="http://schemas.openxmlformats.org/officeDocument/2006/relationships/image" Target="../media/image70.png"/><Relationship Id="rId2" Type="http://schemas.openxmlformats.org/officeDocument/2006/relationships/image" Target="../media/image340.png"/><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png"/><Relationship Id="rId5" Type="http://schemas.openxmlformats.org/officeDocument/2006/relationships/image" Target="../media/image370.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60.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8" Type="http://schemas.openxmlformats.org/officeDocument/2006/relationships/image" Target="../media/image400.png"/><Relationship Id="rId3" Type="http://schemas.openxmlformats.org/officeDocument/2006/relationships/image" Target="../media/image350.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5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clipboard/media/image20.png"/><Relationship Id="rId3" Type="http://schemas.openxmlformats.org/officeDocument/2006/relationships/image" Target="../media/image141.png"/><Relationship Id="rId7" Type="http://schemas.openxmlformats.org/officeDocument/2006/relationships/image" Target="../../clipboard/media/image19.png"/><Relationship Id="rId2" Type="http://schemas.openxmlformats.org/officeDocument/2006/relationships/image" Target="../media/image140.png"/><Relationship Id="rId1" Type="http://schemas.openxmlformats.org/officeDocument/2006/relationships/slideLayout" Target="../slideLayouts/slideLayout7.xml"/><Relationship Id="rId6" Type="http://schemas.openxmlformats.org/officeDocument/2006/relationships/image" Target="../../clipboard/media/image18.png"/><Relationship Id="rId5" Type="http://schemas.openxmlformats.org/officeDocument/2006/relationships/image" Target="../../clipboard/media/image17.png"/><Relationship Id="rId4" Type="http://schemas.openxmlformats.org/officeDocument/2006/relationships/image" Target="../../clipboard/media/image16.png"/></Relationships>
</file>

<file path=ppt/slides/_rels/slide65.xml.rels><?xml version="1.0" encoding="UTF-8" standalone="yes"?>
<Relationships xmlns="http://schemas.openxmlformats.org/package/2006/relationships"><Relationship Id="rId3" Type="http://schemas.openxmlformats.org/officeDocument/2006/relationships/image" Target="../../clipboard/media/image22.png"/><Relationship Id="rId7" Type="http://schemas.openxmlformats.org/officeDocument/2006/relationships/image" Target="../../clipboard/media/image26.png"/><Relationship Id="rId2" Type="http://schemas.openxmlformats.org/officeDocument/2006/relationships/image" Target="../../clipboard/media/image21.png"/><Relationship Id="rId1" Type="http://schemas.openxmlformats.org/officeDocument/2006/relationships/slideLayout" Target="../slideLayouts/slideLayout7.xml"/><Relationship Id="rId6" Type="http://schemas.openxmlformats.org/officeDocument/2006/relationships/image" Target="../../clipboard/media/image25.png"/><Relationship Id="rId5" Type="http://schemas.openxmlformats.org/officeDocument/2006/relationships/image" Target="../../clipboard/media/image24.png"/><Relationship Id="rId4" Type="http://schemas.openxmlformats.org/officeDocument/2006/relationships/image" Target="../../clipboard/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0.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2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F305CB-DBE2-45D5-8D0B-92106F27C4BB}"/>
              </a:ext>
            </a:extLst>
          </p:cNvPr>
          <p:cNvSpPr>
            <a:spLocks noGrp="1"/>
          </p:cNvSpPr>
          <p:nvPr>
            <p:ph type="ctrTitle"/>
          </p:nvPr>
        </p:nvSpPr>
        <p:spPr>
          <a:xfrm>
            <a:off x="559489" y="1122364"/>
            <a:ext cx="7688772" cy="2578780"/>
          </a:xfrm>
        </p:spPr>
        <p:txBody>
          <a:bodyPr/>
          <a:lstStyle/>
          <a:p>
            <a:r>
              <a:rPr lang="en-US" sz="4800" b="0" dirty="0">
                <a:latin typeface="Roboto Condensed Light" panose="02000000000000000000" pitchFamily="2" charset="0"/>
                <a:ea typeface="Roboto Condensed Light" panose="02000000000000000000" pitchFamily="2" charset="0"/>
              </a:rPr>
              <a:t>Unit-2</a:t>
            </a:r>
            <a:r>
              <a:rPr lang="en-US" dirty="0"/>
              <a:t> </a:t>
            </a:r>
            <a:br>
              <a:rPr lang="en-US" dirty="0"/>
            </a:br>
            <a:r>
              <a:rPr lang="en-US" dirty="0"/>
              <a:t>Transportation Model</a:t>
            </a: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lstStyle/>
          <a:p>
            <a:r>
              <a:rPr lang="en-US" dirty="0"/>
              <a:t>bhavin.vegada@darshan.ac.in</a:t>
            </a:r>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lstStyle/>
          <a:p>
            <a:r>
              <a:rPr lang="en-US" dirty="0"/>
              <a:t>9825366601</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a:xfrm>
            <a:off x="1837678" y="5555977"/>
            <a:ext cx="3735998" cy="290081"/>
          </a:xfrm>
        </p:spPr>
        <p:txBody>
          <a:bodyPr/>
          <a:lstStyle/>
          <a:p>
            <a:r>
              <a:rPr lang="en-US" dirty="0"/>
              <a:t>Department of Mechanical Engineering</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lstStyle/>
          <a:p>
            <a:r>
              <a:rPr lang="en-US" dirty="0"/>
              <a:t>Prof. Bhavin J Vegada</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a:xfrm>
            <a:off x="2706048" y="100283"/>
            <a:ext cx="4646358" cy="734653"/>
          </a:xfrm>
        </p:spPr>
        <p:txBody>
          <a:bodyPr/>
          <a:lstStyle/>
          <a:p>
            <a:r>
              <a:rPr lang="en-US" b="1" dirty="0"/>
              <a:t>Operation Research</a:t>
            </a:r>
          </a:p>
          <a:p>
            <a:r>
              <a:rPr lang="en-US" dirty="0"/>
              <a:t>(OR)</a:t>
            </a:r>
          </a:p>
          <a:p>
            <a:r>
              <a:rPr lang="en-US" dirty="0">
                <a:latin typeface="Roboto Condensed Light" panose="02000000000000000000" pitchFamily="2" charset="0"/>
                <a:ea typeface="Roboto Condensed Light" panose="02000000000000000000" pitchFamily="2" charset="0"/>
              </a:rPr>
              <a:t>#2301CS729</a:t>
            </a:r>
          </a:p>
        </p:txBody>
      </p:sp>
      <p:pic>
        <p:nvPicPr>
          <p:cNvPr id="3" name="Picture Placeholder 2">
            <a:extLst>
              <a:ext uri="{FF2B5EF4-FFF2-40B4-BE49-F238E27FC236}">
                <a16:creationId xmlns:a16="http://schemas.microsoft.com/office/drawing/2014/main" id="{F2F7CD4A-4E4A-4984-B685-2F2D5E713A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81351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p:txBody>
          <a:bodyPr/>
          <a:lstStyle/>
          <a:p>
            <a:r>
              <a:rPr lang="en-US" dirty="0"/>
              <a:t>Initial Feasible Solution of Transportation Problem</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2.2</a:t>
            </a:r>
          </a:p>
        </p:txBody>
      </p:sp>
    </p:spTree>
    <p:extLst>
      <p:ext uri="{BB962C8B-B14F-4D97-AF65-F5344CB8AC3E}">
        <p14:creationId xmlns:p14="http://schemas.microsoft.com/office/powerpoint/2010/main" val="3364693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25BBF-FC86-4773-A0E4-FDEBB2535B2F}"/>
              </a:ext>
            </a:extLst>
          </p:cNvPr>
          <p:cNvSpPr>
            <a:spLocks noGrp="1"/>
          </p:cNvSpPr>
          <p:nvPr>
            <p:ph type="title"/>
          </p:nvPr>
        </p:nvSpPr>
        <p:spPr/>
        <p:txBody>
          <a:bodyPr/>
          <a:lstStyle/>
          <a:p>
            <a:r>
              <a:rPr lang="en-US" dirty="0"/>
              <a:t>Steps to Find Initial Solution of Transportation Problem</a:t>
            </a:r>
            <a:endParaRPr lang="en-IN" dirty="0"/>
          </a:p>
        </p:txBody>
      </p:sp>
      <p:graphicFrame>
        <p:nvGraphicFramePr>
          <p:cNvPr id="7" name="Diagram 6">
            <a:extLst>
              <a:ext uri="{FF2B5EF4-FFF2-40B4-BE49-F238E27FC236}">
                <a16:creationId xmlns:a16="http://schemas.microsoft.com/office/drawing/2014/main" id="{75D5BDF9-89B0-4F39-9D98-65F5EF6EB5EE}"/>
              </a:ext>
            </a:extLst>
          </p:cNvPr>
          <p:cNvGraphicFramePr/>
          <p:nvPr/>
        </p:nvGraphicFramePr>
        <p:xfrm>
          <a:off x="711200" y="711201"/>
          <a:ext cx="10769600" cy="5629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3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graphicEl>
                                              <a:dgm id="{356B9371-DB7B-460B-A54A-488931DD92BC}"/>
                                            </p:graphicEl>
                                          </p:spTgt>
                                        </p:tgtEl>
                                        <p:attrNameLst>
                                          <p:attrName>style.visibility</p:attrName>
                                        </p:attrNameLst>
                                      </p:cBhvr>
                                      <p:to>
                                        <p:strVal val="visible"/>
                                      </p:to>
                                    </p:set>
                                    <p:animEffect transition="in" filter="wipe(left)">
                                      <p:cBhvr>
                                        <p:cTn id="7" dur="500"/>
                                        <p:tgtEl>
                                          <p:spTgt spid="7">
                                            <p:graphicEl>
                                              <a:dgm id="{356B9371-DB7B-460B-A54A-488931DD92B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graphicEl>
                                              <a:dgm id="{C404B393-E5B4-435E-BC5C-A36858DE4606}"/>
                                            </p:graphicEl>
                                          </p:spTgt>
                                        </p:tgtEl>
                                        <p:attrNameLst>
                                          <p:attrName>style.visibility</p:attrName>
                                        </p:attrNameLst>
                                      </p:cBhvr>
                                      <p:to>
                                        <p:strVal val="visible"/>
                                      </p:to>
                                    </p:set>
                                    <p:animEffect transition="in" filter="wipe(left)">
                                      <p:cBhvr>
                                        <p:cTn id="12" dur="500"/>
                                        <p:tgtEl>
                                          <p:spTgt spid="7">
                                            <p:graphicEl>
                                              <a:dgm id="{C404B393-E5B4-435E-BC5C-A36858DE460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graphicEl>
                                              <a:dgm id="{FCB1B570-3297-4B70-8571-A685D6486118}"/>
                                            </p:graphicEl>
                                          </p:spTgt>
                                        </p:tgtEl>
                                        <p:attrNameLst>
                                          <p:attrName>style.visibility</p:attrName>
                                        </p:attrNameLst>
                                      </p:cBhvr>
                                      <p:to>
                                        <p:strVal val="visible"/>
                                      </p:to>
                                    </p:set>
                                    <p:animEffect transition="in" filter="wipe(left)">
                                      <p:cBhvr>
                                        <p:cTn id="17" dur="500"/>
                                        <p:tgtEl>
                                          <p:spTgt spid="7">
                                            <p:graphicEl>
                                              <a:dgm id="{FCB1B570-3297-4B70-8571-A685D648611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graphicEl>
                                              <a:dgm id="{E43F021A-AD7B-4D66-AF7E-17954E4B5D2E}"/>
                                            </p:graphicEl>
                                          </p:spTgt>
                                        </p:tgtEl>
                                        <p:attrNameLst>
                                          <p:attrName>style.visibility</p:attrName>
                                        </p:attrNameLst>
                                      </p:cBhvr>
                                      <p:to>
                                        <p:strVal val="visible"/>
                                      </p:to>
                                    </p:set>
                                    <p:animEffect transition="in" filter="wipe(left)">
                                      <p:cBhvr>
                                        <p:cTn id="22" dur="500"/>
                                        <p:tgtEl>
                                          <p:spTgt spid="7">
                                            <p:graphicEl>
                                              <a:dgm id="{E43F021A-AD7B-4D66-AF7E-17954E4B5D2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graphicEl>
                                              <a:dgm id="{0F9F1A6B-6E55-4B6D-941E-66EEF8CEB493}"/>
                                            </p:graphicEl>
                                          </p:spTgt>
                                        </p:tgtEl>
                                        <p:attrNameLst>
                                          <p:attrName>style.visibility</p:attrName>
                                        </p:attrNameLst>
                                      </p:cBhvr>
                                      <p:to>
                                        <p:strVal val="visible"/>
                                      </p:to>
                                    </p:set>
                                    <p:animEffect transition="in" filter="wipe(left)">
                                      <p:cBhvr>
                                        <p:cTn id="27" dur="500"/>
                                        <p:tgtEl>
                                          <p:spTgt spid="7">
                                            <p:graphicEl>
                                              <a:dgm id="{0F9F1A6B-6E55-4B6D-941E-66EEF8CEB49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graphicEl>
                                              <a:dgm id="{35136F65-26C5-4277-B815-B5798D9B0029}"/>
                                            </p:graphicEl>
                                          </p:spTgt>
                                        </p:tgtEl>
                                        <p:attrNameLst>
                                          <p:attrName>style.visibility</p:attrName>
                                        </p:attrNameLst>
                                      </p:cBhvr>
                                      <p:to>
                                        <p:strVal val="visible"/>
                                      </p:to>
                                    </p:set>
                                    <p:animEffect transition="in" filter="wipe(left)">
                                      <p:cBhvr>
                                        <p:cTn id="32" dur="500"/>
                                        <p:tgtEl>
                                          <p:spTgt spid="7">
                                            <p:graphicEl>
                                              <a:dgm id="{35136F65-26C5-4277-B815-B5798D9B002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graphicEl>
                                              <a:dgm id="{E9951CB9-7959-49FC-BCB4-1765DB82000D}"/>
                                            </p:graphicEl>
                                          </p:spTgt>
                                        </p:tgtEl>
                                        <p:attrNameLst>
                                          <p:attrName>style.visibility</p:attrName>
                                        </p:attrNameLst>
                                      </p:cBhvr>
                                      <p:to>
                                        <p:strVal val="visible"/>
                                      </p:to>
                                    </p:set>
                                    <p:animEffect transition="in" filter="wipe(left)">
                                      <p:cBhvr>
                                        <p:cTn id="37" dur="500"/>
                                        <p:tgtEl>
                                          <p:spTgt spid="7">
                                            <p:graphicEl>
                                              <a:dgm id="{E9951CB9-7959-49FC-BCB4-1765DB82000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graphicEl>
                                              <a:dgm id="{F9862AA1-2668-4F52-AD03-FA019E4EE182}"/>
                                            </p:graphicEl>
                                          </p:spTgt>
                                        </p:tgtEl>
                                        <p:attrNameLst>
                                          <p:attrName>style.visibility</p:attrName>
                                        </p:attrNameLst>
                                      </p:cBhvr>
                                      <p:to>
                                        <p:strVal val="visible"/>
                                      </p:to>
                                    </p:set>
                                    <p:animEffect transition="in" filter="wipe(left)">
                                      <p:cBhvr>
                                        <p:cTn id="42" dur="500"/>
                                        <p:tgtEl>
                                          <p:spTgt spid="7">
                                            <p:graphicEl>
                                              <a:dgm id="{F9862AA1-2668-4F52-AD03-FA019E4EE18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3DED28-525C-8B60-F6D5-BA66AB6FA00A}"/>
              </a:ext>
            </a:extLst>
          </p:cNvPr>
          <p:cNvPicPr>
            <a:picLocks noChangeAspect="1"/>
          </p:cNvPicPr>
          <p:nvPr/>
        </p:nvPicPr>
        <p:blipFill rotWithShape="1">
          <a:blip r:embed="rId2">
            <a:extLst>
              <a:ext uri="{28A0092B-C50C-407E-A947-70E740481C1C}">
                <a14:useLocalDpi xmlns:a14="http://schemas.microsoft.com/office/drawing/2010/main" val="0"/>
              </a:ext>
            </a:extLst>
          </a:blip>
          <a:srcRect b="34301"/>
          <a:stretch/>
        </p:blipFill>
        <p:spPr>
          <a:xfrm>
            <a:off x="3059692" y="3643463"/>
            <a:ext cx="5419814" cy="2943949"/>
          </a:xfrm>
          <a:prstGeom prst="rect">
            <a:avLst/>
          </a:prstGeom>
        </p:spPr>
      </p:pic>
      <p:pic>
        <p:nvPicPr>
          <p:cNvPr id="7" name="Picture 6">
            <a:extLst>
              <a:ext uri="{FF2B5EF4-FFF2-40B4-BE49-F238E27FC236}">
                <a16:creationId xmlns:a16="http://schemas.microsoft.com/office/drawing/2014/main" id="{2008D766-8FF1-F76F-4BEF-365042714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692" y="688812"/>
            <a:ext cx="5419814" cy="4480948"/>
          </a:xfrm>
          <a:prstGeom prst="rect">
            <a:avLst/>
          </a:prstGeom>
        </p:spPr>
      </p:pic>
      <p:sp>
        <p:nvSpPr>
          <p:cNvPr id="4" name="Title 3">
            <a:extLst>
              <a:ext uri="{FF2B5EF4-FFF2-40B4-BE49-F238E27FC236}">
                <a16:creationId xmlns:a16="http://schemas.microsoft.com/office/drawing/2014/main" id="{C8C25BBF-FC86-4773-A0E4-FDEBB2535B2F}"/>
              </a:ext>
            </a:extLst>
          </p:cNvPr>
          <p:cNvSpPr>
            <a:spLocks noGrp="1"/>
          </p:cNvSpPr>
          <p:nvPr>
            <p:ph type="title"/>
          </p:nvPr>
        </p:nvSpPr>
        <p:spPr/>
        <p:txBody>
          <a:bodyPr/>
          <a:lstStyle/>
          <a:p>
            <a:r>
              <a:rPr lang="en-US" dirty="0"/>
              <a:t>Steps to Find Initial Feasible Solution of Transportation Problem</a:t>
            </a:r>
            <a:endParaRPr lang="en-IN" dirty="0"/>
          </a:p>
        </p:txBody>
      </p:sp>
      <p:grpSp>
        <p:nvGrpSpPr>
          <p:cNvPr id="81" name="Group 80">
            <a:extLst>
              <a:ext uri="{FF2B5EF4-FFF2-40B4-BE49-F238E27FC236}">
                <a16:creationId xmlns:a16="http://schemas.microsoft.com/office/drawing/2014/main" id="{1ABEC4F3-7305-ED24-4A69-7A3F44BABB5C}"/>
              </a:ext>
            </a:extLst>
          </p:cNvPr>
          <p:cNvGrpSpPr/>
          <p:nvPr/>
        </p:nvGrpSpPr>
        <p:grpSpPr>
          <a:xfrm>
            <a:off x="2172911" y="849201"/>
            <a:ext cx="5926285" cy="1173055"/>
            <a:chOff x="847962" y="977017"/>
            <a:chExt cx="5926285" cy="1173055"/>
          </a:xfrm>
        </p:grpSpPr>
        <p:sp>
          <p:nvSpPr>
            <p:cNvPr id="2" name="TextBox 33">
              <a:extLst>
                <a:ext uri="{FF2B5EF4-FFF2-40B4-BE49-F238E27FC236}">
                  <a16:creationId xmlns:a16="http://schemas.microsoft.com/office/drawing/2014/main" id="{68319E98-A5C6-B4D2-E616-BFCBFE96F459}"/>
                </a:ext>
              </a:extLst>
            </p:cNvPr>
            <p:cNvSpPr txBox="1"/>
            <p:nvPr/>
          </p:nvSpPr>
          <p:spPr>
            <a:xfrm>
              <a:off x="847962" y="1101879"/>
              <a:ext cx="886781"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chemeClr val="accent6"/>
                  </a:solidFill>
                </a:rPr>
                <a:t>01</a:t>
              </a:r>
            </a:p>
          </p:txBody>
        </p:sp>
        <p:grpSp>
          <p:nvGrpSpPr>
            <p:cNvPr id="51" name="Group 50">
              <a:extLst>
                <a:ext uri="{FF2B5EF4-FFF2-40B4-BE49-F238E27FC236}">
                  <a16:creationId xmlns:a16="http://schemas.microsoft.com/office/drawing/2014/main" id="{F76417E5-DF5E-B7C5-F045-FF7C5E3A85B9}"/>
                </a:ext>
              </a:extLst>
            </p:cNvPr>
            <p:cNvGrpSpPr/>
            <p:nvPr/>
          </p:nvGrpSpPr>
          <p:grpSpPr>
            <a:xfrm>
              <a:off x="2003975" y="977017"/>
              <a:ext cx="4770272" cy="1173055"/>
              <a:chOff x="2003975" y="977017"/>
              <a:chExt cx="4770272" cy="1173055"/>
            </a:xfrm>
          </p:grpSpPr>
          <p:sp>
            <p:nvSpPr>
              <p:cNvPr id="5" name="Shape">
                <a:extLst>
                  <a:ext uri="{FF2B5EF4-FFF2-40B4-BE49-F238E27FC236}">
                    <a16:creationId xmlns:a16="http://schemas.microsoft.com/office/drawing/2014/main" id="{441D33F3-7411-339A-2A71-CDE3775D9EAF}"/>
                  </a:ext>
                </a:extLst>
              </p:cNvPr>
              <p:cNvSpPr/>
              <p:nvPr/>
            </p:nvSpPr>
            <p:spPr>
              <a:xfrm>
                <a:off x="2062168" y="977017"/>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chemeClr val="bg1">
                  <a:lumMod val="95000"/>
                </a:schemeClr>
              </a:solidFill>
              <a:ln w="12700">
                <a:miter lim="400000"/>
              </a:ln>
              <a:effectLst>
                <a:outerShdw blurRad="254000" dist="190500" dir="13500000" algn="tl" rotWithShape="0">
                  <a:schemeClr val="bg1"/>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6" name="Shape">
                <a:extLst>
                  <a:ext uri="{FF2B5EF4-FFF2-40B4-BE49-F238E27FC236}">
                    <a16:creationId xmlns:a16="http://schemas.microsoft.com/office/drawing/2014/main" id="{5FEC221B-81D9-8BA4-E8A7-65441D34A9E1}"/>
                  </a:ext>
                </a:extLst>
              </p:cNvPr>
              <p:cNvSpPr/>
              <p:nvPr/>
            </p:nvSpPr>
            <p:spPr>
              <a:xfrm>
                <a:off x="2062168" y="977017"/>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chemeClr val="bg1">
                  <a:lumMod val="95000"/>
                </a:schemeClr>
              </a:solidFill>
              <a:ln w="12700">
                <a:miter lim="400000"/>
              </a:ln>
              <a:effectLst>
                <a:outerShdw blurRad="254000" dist="190500" dir="2700000" algn="tl" rotWithShape="0">
                  <a:schemeClr val="bg1">
                    <a:lumMod val="75000"/>
                    <a:alpha val="40000"/>
                  </a:scheme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ndParaRPr>
              </a:p>
            </p:txBody>
          </p:sp>
          <p:grpSp>
            <p:nvGrpSpPr>
              <p:cNvPr id="8" name="Group 7">
                <a:extLst>
                  <a:ext uri="{FF2B5EF4-FFF2-40B4-BE49-F238E27FC236}">
                    <a16:creationId xmlns:a16="http://schemas.microsoft.com/office/drawing/2014/main" id="{A952FD8A-9108-D56B-5510-6EBE89380B65}"/>
                  </a:ext>
                </a:extLst>
              </p:cNvPr>
              <p:cNvGrpSpPr>
                <a:grpSpLocks noChangeAspect="1"/>
              </p:cNvGrpSpPr>
              <p:nvPr/>
            </p:nvGrpSpPr>
            <p:grpSpPr>
              <a:xfrm>
                <a:off x="5702113" y="1125603"/>
                <a:ext cx="858943" cy="859536"/>
                <a:chOff x="372152" y="4781879"/>
                <a:chExt cx="1598311" cy="1598310"/>
              </a:xfrm>
            </p:grpSpPr>
            <p:sp>
              <p:nvSpPr>
                <p:cNvPr id="13" name="Oval 12">
                  <a:extLst>
                    <a:ext uri="{FF2B5EF4-FFF2-40B4-BE49-F238E27FC236}">
                      <a16:creationId xmlns:a16="http://schemas.microsoft.com/office/drawing/2014/main" id="{5FAB4DC6-84C7-6952-2995-6E4FB71B9A5A}"/>
                    </a:ext>
                  </a:extLst>
                </p:cNvPr>
                <p:cNvSpPr/>
                <p:nvPr/>
              </p:nvSpPr>
              <p:spPr>
                <a:xfrm>
                  <a:off x="372152" y="4781879"/>
                  <a:ext cx="1598311" cy="1598310"/>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Freeform: Shape 13">
                  <a:extLst>
                    <a:ext uri="{FF2B5EF4-FFF2-40B4-BE49-F238E27FC236}">
                      <a16:creationId xmlns:a16="http://schemas.microsoft.com/office/drawing/2014/main" id="{5B10AC9B-0826-123A-D137-1356524D780A}"/>
                    </a:ext>
                  </a:extLst>
                </p:cNvPr>
                <p:cNvSpPr/>
                <p:nvPr/>
              </p:nvSpPr>
              <p:spPr>
                <a:xfrm>
                  <a:off x="440480" y="4924449"/>
                  <a:ext cx="1461653"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9" name="Graphic 31" descr="Calculator">
                <a:extLst>
                  <a:ext uri="{FF2B5EF4-FFF2-40B4-BE49-F238E27FC236}">
                    <a16:creationId xmlns:a16="http://schemas.microsoft.com/office/drawing/2014/main" id="{CE0256E0-0866-1E25-CC38-0EA8A4639F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38747" y="1248638"/>
                <a:ext cx="585773" cy="585773"/>
              </a:xfrm>
              <a:prstGeom prst="rect">
                <a:avLst/>
              </a:prstGeom>
            </p:spPr>
          </p:pic>
          <p:grpSp>
            <p:nvGrpSpPr>
              <p:cNvPr id="10" name="Group 9">
                <a:extLst>
                  <a:ext uri="{FF2B5EF4-FFF2-40B4-BE49-F238E27FC236}">
                    <a16:creationId xmlns:a16="http://schemas.microsoft.com/office/drawing/2014/main" id="{08CDA946-F858-BDD7-E364-D7C4E12C3737}"/>
                  </a:ext>
                </a:extLst>
              </p:cNvPr>
              <p:cNvGrpSpPr/>
              <p:nvPr/>
            </p:nvGrpSpPr>
            <p:grpSpPr>
              <a:xfrm>
                <a:off x="2003975" y="1048583"/>
                <a:ext cx="3159676" cy="968367"/>
                <a:chOff x="319755" y="4381524"/>
                <a:chExt cx="2088994" cy="968367"/>
              </a:xfrm>
            </p:grpSpPr>
            <p:sp>
              <p:nvSpPr>
                <p:cNvPr id="11" name="TextBox 16">
                  <a:extLst>
                    <a:ext uri="{FF2B5EF4-FFF2-40B4-BE49-F238E27FC236}">
                      <a16:creationId xmlns:a16="http://schemas.microsoft.com/office/drawing/2014/main" id="{8BD443E5-03C2-195A-10CD-9F086F1F39DF}"/>
                    </a:ext>
                  </a:extLst>
                </p:cNvPr>
                <p:cNvSpPr txBox="1"/>
                <p:nvPr/>
              </p:nvSpPr>
              <p:spPr>
                <a:xfrm>
                  <a:off x="319755" y="4381524"/>
                  <a:ext cx="2088993"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accent6"/>
                      </a:solidFill>
                    </a:rPr>
                    <a:t>Supply - Demand</a:t>
                  </a:r>
                </a:p>
              </p:txBody>
            </p:sp>
            <p:sp>
              <p:nvSpPr>
                <p:cNvPr id="12" name="Rectangle 11">
                  <a:extLst>
                    <a:ext uri="{FF2B5EF4-FFF2-40B4-BE49-F238E27FC236}">
                      <a16:creationId xmlns:a16="http://schemas.microsoft.com/office/drawing/2014/main" id="{4356D8FC-A51D-309C-31D3-14228A9933CF}"/>
                    </a:ext>
                  </a:extLst>
                </p:cNvPr>
                <p:cNvSpPr/>
                <p:nvPr/>
              </p:nvSpPr>
              <p:spPr>
                <a:xfrm>
                  <a:off x="319756" y="4765116"/>
                  <a:ext cx="2088993" cy="58477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ts val="1200"/>
                    </a:spcBef>
                  </a:pPr>
                  <a:r>
                    <a:rPr lang="en-US" sz="1600" b="1" noProof="1"/>
                    <a:t>Calculate</a:t>
                  </a:r>
                  <a:r>
                    <a:rPr lang="en-US" sz="1600" noProof="1"/>
                    <a:t> total supply and total demand </a:t>
                  </a:r>
                </a:p>
              </p:txBody>
            </p:sp>
          </p:grpSp>
        </p:grpSp>
      </p:grpSp>
      <p:grpSp>
        <p:nvGrpSpPr>
          <p:cNvPr id="80" name="Group 79">
            <a:extLst>
              <a:ext uri="{FF2B5EF4-FFF2-40B4-BE49-F238E27FC236}">
                <a16:creationId xmlns:a16="http://schemas.microsoft.com/office/drawing/2014/main" id="{A57E67A4-F983-0792-F456-5E2971A3F8B6}"/>
              </a:ext>
            </a:extLst>
          </p:cNvPr>
          <p:cNvGrpSpPr/>
          <p:nvPr/>
        </p:nvGrpSpPr>
        <p:grpSpPr>
          <a:xfrm>
            <a:off x="3384910" y="2326840"/>
            <a:ext cx="6076790" cy="1173055"/>
            <a:chOff x="2003975" y="2528886"/>
            <a:chExt cx="6076790" cy="1173055"/>
          </a:xfrm>
        </p:grpSpPr>
        <p:sp>
          <p:nvSpPr>
            <p:cNvPr id="28" name="TextBox 35">
              <a:extLst>
                <a:ext uri="{FF2B5EF4-FFF2-40B4-BE49-F238E27FC236}">
                  <a16:creationId xmlns:a16="http://schemas.microsoft.com/office/drawing/2014/main" id="{9B36D6D8-0C4B-4138-95F8-72A9E6AECA81}"/>
                </a:ext>
              </a:extLst>
            </p:cNvPr>
            <p:cNvSpPr txBox="1"/>
            <p:nvPr/>
          </p:nvSpPr>
          <p:spPr>
            <a:xfrm>
              <a:off x="7193984" y="2621851"/>
              <a:ext cx="886781"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0070C0"/>
                  </a:solidFill>
                  <a:ea typeface="Calibri" panose="020F0502020204030204" pitchFamily="34" charset="0"/>
                  <a:cs typeface="Calibri" panose="020F0502020204030204" pitchFamily="34" charset="0"/>
                </a:rPr>
                <a:t>02</a:t>
              </a:r>
            </a:p>
          </p:txBody>
        </p:sp>
        <p:grpSp>
          <p:nvGrpSpPr>
            <p:cNvPr id="52" name="Group 51">
              <a:extLst>
                <a:ext uri="{FF2B5EF4-FFF2-40B4-BE49-F238E27FC236}">
                  <a16:creationId xmlns:a16="http://schemas.microsoft.com/office/drawing/2014/main" id="{11B2CD67-DD77-8894-38F9-9F1D5CC4151B}"/>
                </a:ext>
              </a:extLst>
            </p:cNvPr>
            <p:cNvGrpSpPr/>
            <p:nvPr/>
          </p:nvGrpSpPr>
          <p:grpSpPr>
            <a:xfrm>
              <a:off x="2003975" y="2528886"/>
              <a:ext cx="4712079" cy="1173055"/>
              <a:chOff x="2003975" y="2528886"/>
              <a:chExt cx="4712079" cy="1173055"/>
            </a:xfrm>
          </p:grpSpPr>
          <p:sp>
            <p:nvSpPr>
              <p:cNvPr id="30" name="Shape">
                <a:extLst>
                  <a:ext uri="{FF2B5EF4-FFF2-40B4-BE49-F238E27FC236}">
                    <a16:creationId xmlns:a16="http://schemas.microsoft.com/office/drawing/2014/main" id="{0F9FB492-68FE-450C-3D2F-4CD93948D3D9}"/>
                  </a:ext>
                </a:extLst>
              </p:cNvPr>
              <p:cNvSpPr/>
              <p:nvPr/>
            </p:nvSpPr>
            <p:spPr>
              <a:xfrm>
                <a:off x="2003975" y="2528886"/>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ysClr val="window" lastClr="FFFFFF">
                  <a:lumMod val="95000"/>
                </a:sysClr>
              </a:solidFill>
              <a:ln w="12700">
                <a:miter lim="400000"/>
              </a:ln>
              <a:effectLst>
                <a:outerShdw blurRad="254000" dist="190500" dir="13500000" algn="tl" rotWithShape="0">
                  <a:sysClr val="window" lastClr="FFFFFF"/>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Shape">
                <a:extLst>
                  <a:ext uri="{FF2B5EF4-FFF2-40B4-BE49-F238E27FC236}">
                    <a16:creationId xmlns:a16="http://schemas.microsoft.com/office/drawing/2014/main" id="{78459E32-6001-603D-FA63-23EA41543808}"/>
                  </a:ext>
                </a:extLst>
              </p:cNvPr>
              <p:cNvSpPr/>
              <p:nvPr/>
            </p:nvSpPr>
            <p:spPr>
              <a:xfrm>
                <a:off x="2003975" y="2528886"/>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ysClr val="window" lastClr="FFFFFF">
                  <a:lumMod val="95000"/>
                </a:sysClr>
              </a:solidFill>
              <a:ln w="12700">
                <a:miter lim="400000"/>
              </a:ln>
              <a:effectLst>
                <a:outerShdw blurRad="254000" dist="190500" dir="2700000" algn="tl" rotWithShape="0">
                  <a:sysClr val="window" lastClr="FFFFFF">
                    <a:lumMod val="75000"/>
                    <a:alpha val="40000"/>
                  </a:sys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EC79527C-5DA7-D841-AD26-6E4933DBA5D4}"/>
                  </a:ext>
                </a:extLst>
              </p:cNvPr>
              <p:cNvGrpSpPr/>
              <p:nvPr/>
            </p:nvGrpSpPr>
            <p:grpSpPr>
              <a:xfrm>
                <a:off x="3291494" y="2662007"/>
                <a:ext cx="3159676" cy="968367"/>
                <a:chOff x="319755" y="4381524"/>
                <a:chExt cx="2088994" cy="968367"/>
              </a:xfrm>
            </p:grpSpPr>
            <p:sp>
              <p:nvSpPr>
                <p:cNvPr id="35" name="TextBox 13">
                  <a:extLst>
                    <a:ext uri="{FF2B5EF4-FFF2-40B4-BE49-F238E27FC236}">
                      <a16:creationId xmlns:a16="http://schemas.microsoft.com/office/drawing/2014/main" id="{EFEA12E3-9B43-9870-BE5A-3E1A044F91C3}"/>
                    </a:ext>
                  </a:extLst>
                </p:cNvPr>
                <p:cNvSpPr txBox="1"/>
                <p:nvPr/>
              </p:nvSpPr>
              <p:spPr>
                <a:xfrm>
                  <a:off x="319755" y="4381524"/>
                  <a:ext cx="2088993"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0070C0"/>
                      </a:solidFill>
                      <a:effectLst/>
                      <a:uLnTx/>
                      <a:uFillTx/>
                      <a:latin typeface="+mj-lt"/>
                      <a:ea typeface="+mn-ea"/>
                      <a:cs typeface="+mn-cs"/>
                    </a:rPr>
                    <a:t>Balance the Demand &amp; Supply</a:t>
                  </a:r>
                </a:p>
              </p:txBody>
            </p:sp>
            <p:sp>
              <p:nvSpPr>
                <p:cNvPr id="36" name="Rectangle 35">
                  <a:extLst>
                    <a:ext uri="{FF2B5EF4-FFF2-40B4-BE49-F238E27FC236}">
                      <a16:creationId xmlns:a16="http://schemas.microsoft.com/office/drawing/2014/main" id="{DDBD8D0B-AC5F-A1FB-0CAA-95CD49093CDC}"/>
                    </a:ext>
                  </a:extLst>
                </p:cNvPr>
                <p:cNvSpPr/>
                <p:nvPr/>
              </p:nvSpPr>
              <p:spPr>
                <a:xfrm>
                  <a:off x="319756" y="4765116"/>
                  <a:ext cx="2088993" cy="58477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sz="1600" dirty="0">
                      <a:solidFill>
                        <a:schemeClr val="tx1"/>
                      </a:solidFill>
                    </a:rPr>
                    <a:t>Check the given problem is balanced or not, if not then </a:t>
                  </a:r>
                  <a:r>
                    <a:rPr lang="en-US" sz="1600" b="1" dirty="0">
                      <a:solidFill>
                        <a:schemeClr val="tx1"/>
                      </a:solidFill>
                    </a:rPr>
                    <a:t>make it balanced</a:t>
                  </a:r>
                  <a:r>
                    <a:rPr lang="en-US" sz="1600" dirty="0">
                      <a:solidFill>
                        <a:schemeClr val="tx1"/>
                      </a:solidFill>
                    </a:rPr>
                    <a:t>.</a:t>
                  </a:r>
                </a:p>
              </p:txBody>
            </p:sp>
          </p:grpSp>
          <p:grpSp>
            <p:nvGrpSpPr>
              <p:cNvPr id="43" name="Group 42">
                <a:extLst>
                  <a:ext uri="{FF2B5EF4-FFF2-40B4-BE49-F238E27FC236}">
                    <a16:creationId xmlns:a16="http://schemas.microsoft.com/office/drawing/2014/main" id="{0A739296-1059-37A8-0E08-B60D580BE708}"/>
                  </a:ext>
                </a:extLst>
              </p:cNvPr>
              <p:cNvGrpSpPr/>
              <p:nvPr/>
            </p:nvGrpSpPr>
            <p:grpSpPr>
              <a:xfrm>
                <a:off x="2226657" y="2685645"/>
                <a:ext cx="858943" cy="859536"/>
                <a:chOff x="8913306" y="1724129"/>
                <a:chExt cx="858943" cy="859536"/>
              </a:xfrm>
            </p:grpSpPr>
            <p:grpSp>
              <p:nvGrpSpPr>
                <p:cNvPr id="41" name="Group 40">
                  <a:extLst>
                    <a:ext uri="{FF2B5EF4-FFF2-40B4-BE49-F238E27FC236}">
                      <a16:creationId xmlns:a16="http://schemas.microsoft.com/office/drawing/2014/main" id="{DF451D53-EB0F-84E9-9A26-D22A71401569}"/>
                    </a:ext>
                  </a:extLst>
                </p:cNvPr>
                <p:cNvGrpSpPr/>
                <p:nvPr/>
              </p:nvGrpSpPr>
              <p:grpSpPr>
                <a:xfrm>
                  <a:off x="8913306" y="1724129"/>
                  <a:ext cx="858943" cy="859536"/>
                  <a:chOff x="8913306" y="1724129"/>
                  <a:chExt cx="858943" cy="859536"/>
                </a:xfrm>
              </p:grpSpPr>
              <p:grpSp>
                <p:nvGrpSpPr>
                  <p:cNvPr id="37" name="Group 36">
                    <a:extLst>
                      <a:ext uri="{FF2B5EF4-FFF2-40B4-BE49-F238E27FC236}">
                        <a16:creationId xmlns:a16="http://schemas.microsoft.com/office/drawing/2014/main" id="{8320408D-E961-895F-3A05-DE581D699031}"/>
                      </a:ext>
                    </a:extLst>
                  </p:cNvPr>
                  <p:cNvGrpSpPr>
                    <a:grpSpLocks noChangeAspect="1"/>
                  </p:cNvGrpSpPr>
                  <p:nvPr/>
                </p:nvGrpSpPr>
                <p:grpSpPr>
                  <a:xfrm>
                    <a:off x="8913306" y="1724129"/>
                    <a:ext cx="858943" cy="859536"/>
                    <a:chOff x="372152" y="4781879"/>
                    <a:chExt cx="1598311" cy="1598310"/>
                  </a:xfrm>
                </p:grpSpPr>
                <p:sp>
                  <p:nvSpPr>
                    <p:cNvPr id="38" name="Oval 37">
                      <a:extLst>
                        <a:ext uri="{FF2B5EF4-FFF2-40B4-BE49-F238E27FC236}">
                          <a16:creationId xmlns:a16="http://schemas.microsoft.com/office/drawing/2014/main" id="{DBAEFBDC-22C5-F059-95E1-68DBCF00204A}"/>
                        </a:ext>
                      </a:extLst>
                    </p:cNvPr>
                    <p:cNvSpPr/>
                    <p:nvPr/>
                  </p:nvSpPr>
                  <p:spPr>
                    <a:xfrm>
                      <a:off x="372152" y="4781879"/>
                      <a:ext cx="1598311" cy="1598310"/>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9" name="Freeform: Shape 38">
                      <a:extLst>
                        <a:ext uri="{FF2B5EF4-FFF2-40B4-BE49-F238E27FC236}">
                          <a16:creationId xmlns:a16="http://schemas.microsoft.com/office/drawing/2014/main" id="{6F154354-65C1-7C54-C96E-4583E0095BA5}"/>
                        </a:ext>
                      </a:extLst>
                    </p:cNvPr>
                    <p:cNvSpPr/>
                    <p:nvPr/>
                  </p:nvSpPr>
                  <p:spPr>
                    <a:xfrm>
                      <a:off x="440480" y="4924449"/>
                      <a:ext cx="1461653"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40" name="Freeform: Shape 39">
                    <a:extLst>
                      <a:ext uri="{FF2B5EF4-FFF2-40B4-BE49-F238E27FC236}">
                        <a16:creationId xmlns:a16="http://schemas.microsoft.com/office/drawing/2014/main" id="{765E2AC9-5078-48F1-C318-7E249A2E8237}"/>
                      </a:ext>
                    </a:extLst>
                  </p:cNvPr>
                  <p:cNvSpPr/>
                  <p:nvPr/>
                </p:nvSpPr>
                <p:spPr>
                  <a:xfrm>
                    <a:off x="8950026" y="1800799"/>
                    <a:ext cx="785502" cy="706197"/>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42" name="Graphic 31" descr="Scales of justice">
                  <a:extLst>
                    <a:ext uri="{FF2B5EF4-FFF2-40B4-BE49-F238E27FC236}">
                      <a16:creationId xmlns:a16="http://schemas.microsoft.com/office/drawing/2014/main" id="{C7DF3208-6B6B-907C-67E9-5D46E6432E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49890" y="1857185"/>
                  <a:ext cx="585773" cy="585773"/>
                </a:xfrm>
                <a:prstGeom prst="rect">
                  <a:avLst/>
                </a:prstGeom>
              </p:spPr>
            </p:pic>
          </p:grpSp>
        </p:grpSp>
      </p:grpSp>
      <p:grpSp>
        <p:nvGrpSpPr>
          <p:cNvPr id="79" name="Group 78">
            <a:extLst>
              <a:ext uri="{FF2B5EF4-FFF2-40B4-BE49-F238E27FC236}">
                <a16:creationId xmlns:a16="http://schemas.microsoft.com/office/drawing/2014/main" id="{654ED5CD-12B8-9955-D193-DBABCAB5A441}"/>
              </a:ext>
            </a:extLst>
          </p:cNvPr>
          <p:cNvGrpSpPr/>
          <p:nvPr/>
        </p:nvGrpSpPr>
        <p:grpSpPr>
          <a:xfrm>
            <a:off x="2172911" y="3783813"/>
            <a:ext cx="5926285" cy="1173055"/>
            <a:chOff x="847962" y="3679586"/>
            <a:chExt cx="5926285" cy="1173055"/>
          </a:xfrm>
        </p:grpSpPr>
        <p:sp>
          <p:nvSpPr>
            <p:cNvPr id="53" name="TextBox 33">
              <a:extLst>
                <a:ext uri="{FF2B5EF4-FFF2-40B4-BE49-F238E27FC236}">
                  <a16:creationId xmlns:a16="http://schemas.microsoft.com/office/drawing/2014/main" id="{F9F1B08B-2D73-1904-55D0-432F2C798B75}"/>
                </a:ext>
              </a:extLst>
            </p:cNvPr>
            <p:cNvSpPr txBox="1"/>
            <p:nvPr/>
          </p:nvSpPr>
          <p:spPr>
            <a:xfrm>
              <a:off x="847962" y="3804448"/>
              <a:ext cx="886781"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chemeClr val="accent6"/>
                  </a:solidFill>
                </a:rPr>
                <a:t>03</a:t>
              </a:r>
            </a:p>
          </p:txBody>
        </p:sp>
        <p:grpSp>
          <p:nvGrpSpPr>
            <p:cNvPr id="54" name="Group 53">
              <a:extLst>
                <a:ext uri="{FF2B5EF4-FFF2-40B4-BE49-F238E27FC236}">
                  <a16:creationId xmlns:a16="http://schemas.microsoft.com/office/drawing/2014/main" id="{45D20D19-E22C-8E13-9AC7-7851E6B2C8AC}"/>
                </a:ext>
              </a:extLst>
            </p:cNvPr>
            <p:cNvGrpSpPr/>
            <p:nvPr/>
          </p:nvGrpSpPr>
          <p:grpSpPr>
            <a:xfrm>
              <a:off x="2003975" y="3679586"/>
              <a:ext cx="4770272" cy="1173055"/>
              <a:chOff x="2003975" y="977017"/>
              <a:chExt cx="4770272" cy="1173055"/>
            </a:xfrm>
          </p:grpSpPr>
          <p:sp>
            <p:nvSpPr>
              <p:cNvPr id="55" name="Shape">
                <a:extLst>
                  <a:ext uri="{FF2B5EF4-FFF2-40B4-BE49-F238E27FC236}">
                    <a16:creationId xmlns:a16="http://schemas.microsoft.com/office/drawing/2014/main" id="{BFCDB77F-A894-48A3-782A-6D21702F8732}"/>
                  </a:ext>
                </a:extLst>
              </p:cNvPr>
              <p:cNvSpPr/>
              <p:nvPr/>
            </p:nvSpPr>
            <p:spPr>
              <a:xfrm>
                <a:off x="2062168" y="977017"/>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chemeClr val="bg1">
                  <a:lumMod val="95000"/>
                </a:schemeClr>
              </a:solidFill>
              <a:ln w="12700">
                <a:miter lim="400000"/>
              </a:ln>
              <a:effectLst>
                <a:outerShdw blurRad="254000" dist="190500" dir="13500000" algn="tl" rotWithShape="0">
                  <a:schemeClr val="bg1"/>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solidFill>
                    <a:srgbClr val="FFFFFF"/>
                  </a:solidFill>
                </a:endParaRPr>
              </a:p>
            </p:txBody>
          </p:sp>
          <p:sp>
            <p:nvSpPr>
              <p:cNvPr id="56" name="Shape">
                <a:extLst>
                  <a:ext uri="{FF2B5EF4-FFF2-40B4-BE49-F238E27FC236}">
                    <a16:creationId xmlns:a16="http://schemas.microsoft.com/office/drawing/2014/main" id="{F6BCCF84-5C7E-2118-726C-92AB453FD4EF}"/>
                  </a:ext>
                </a:extLst>
              </p:cNvPr>
              <p:cNvSpPr/>
              <p:nvPr/>
            </p:nvSpPr>
            <p:spPr>
              <a:xfrm>
                <a:off x="2062168" y="977017"/>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4843"/>
                      <a:pt x="1201" y="0"/>
                      <a:pt x="2689" y="0"/>
                    </a:cubicBezTo>
                    <a:lnTo>
                      <a:pt x="18911" y="0"/>
                    </a:lnTo>
                    <a:cubicBezTo>
                      <a:pt x="20394" y="0"/>
                      <a:pt x="21600" y="4825"/>
                      <a:pt x="21600" y="10800"/>
                    </a:cubicBezTo>
                    <a:lnTo>
                      <a:pt x="21600" y="10800"/>
                    </a:lnTo>
                    <a:cubicBezTo>
                      <a:pt x="21600" y="16757"/>
                      <a:pt x="20399" y="21600"/>
                      <a:pt x="18911" y="21600"/>
                    </a:cubicBezTo>
                    <a:lnTo>
                      <a:pt x="2684" y="21600"/>
                    </a:lnTo>
                    <a:cubicBezTo>
                      <a:pt x="1201" y="21583"/>
                      <a:pt x="0" y="16757"/>
                      <a:pt x="0" y="10800"/>
                    </a:cubicBezTo>
                    <a:close/>
                  </a:path>
                </a:pathLst>
              </a:custGeom>
              <a:solidFill>
                <a:schemeClr val="bg1">
                  <a:lumMod val="95000"/>
                </a:schemeClr>
              </a:solidFill>
              <a:ln w="12700">
                <a:miter lim="400000"/>
              </a:ln>
              <a:effectLst>
                <a:outerShdw blurRad="254000" dist="190500" dir="2700000" algn="tl" rotWithShape="0">
                  <a:schemeClr val="bg1">
                    <a:lumMod val="75000"/>
                    <a:alpha val="40000"/>
                  </a:scheme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dirty="0">
                  <a:solidFill>
                    <a:srgbClr val="FFFFFF"/>
                  </a:solidFill>
                </a:endParaRPr>
              </a:p>
            </p:txBody>
          </p:sp>
          <p:grpSp>
            <p:nvGrpSpPr>
              <p:cNvPr id="57" name="Group 56">
                <a:extLst>
                  <a:ext uri="{FF2B5EF4-FFF2-40B4-BE49-F238E27FC236}">
                    <a16:creationId xmlns:a16="http://schemas.microsoft.com/office/drawing/2014/main" id="{51F9D1CA-E2D0-6A05-8B5A-1F1CC44C0F50}"/>
                  </a:ext>
                </a:extLst>
              </p:cNvPr>
              <p:cNvGrpSpPr>
                <a:grpSpLocks noChangeAspect="1"/>
              </p:cNvGrpSpPr>
              <p:nvPr/>
            </p:nvGrpSpPr>
            <p:grpSpPr>
              <a:xfrm>
                <a:off x="5702113" y="1125603"/>
                <a:ext cx="858943" cy="859536"/>
                <a:chOff x="372152" y="4781879"/>
                <a:chExt cx="1598311" cy="1598310"/>
              </a:xfrm>
            </p:grpSpPr>
            <p:sp>
              <p:nvSpPr>
                <p:cNvPr id="62" name="Oval 61">
                  <a:extLst>
                    <a:ext uri="{FF2B5EF4-FFF2-40B4-BE49-F238E27FC236}">
                      <a16:creationId xmlns:a16="http://schemas.microsoft.com/office/drawing/2014/main" id="{E4EECB19-A66D-564F-060F-521E3FEE4FF8}"/>
                    </a:ext>
                  </a:extLst>
                </p:cNvPr>
                <p:cNvSpPr/>
                <p:nvPr/>
              </p:nvSpPr>
              <p:spPr>
                <a:xfrm>
                  <a:off x="372152" y="4781879"/>
                  <a:ext cx="1598311" cy="1598310"/>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3" name="Freeform: Shape 62">
                  <a:extLst>
                    <a:ext uri="{FF2B5EF4-FFF2-40B4-BE49-F238E27FC236}">
                      <a16:creationId xmlns:a16="http://schemas.microsoft.com/office/drawing/2014/main" id="{A7228225-4660-3702-924B-BF72EA7D0ACD}"/>
                    </a:ext>
                  </a:extLst>
                </p:cNvPr>
                <p:cNvSpPr/>
                <p:nvPr/>
              </p:nvSpPr>
              <p:spPr>
                <a:xfrm>
                  <a:off x="440480" y="4924449"/>
                  <a:ext cx="1461653"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58" name="Graphic 31" descr="Table">
                <a:extLst>
                  <a:ext uri="{FF2B5EF4-FFF2-40B4-BE49-F238E27FC236}">
                    <a16:creationId xmlns:a16="http://schemas.microsoft.com/office/drawing/2014/main" id="{A88BB9E6-C9A8-BD10-347A-AD78769097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838747" y="1248638"/>
                <a:ext cx="585773" cy="585773"/>
              </a:xfrm>
              <a:prstGeom prst="rect">
                <a:avLst/>
              </a:prstGeom>
            </p:spPr>
          </p:pic>
          <p:grpSp>
            <p:nvGrpSpPr>
              <p:cNvPr id="59" name="Group 58">
                <a:extLst>
                  <a:ext uri="{FF2B5EF4-FFF2-40B4-BE49-F238E27FC236}">
                    <a16:creationId xmlns:a16="http://schemas.microsoft.com/office/drawing/2014/main" id="{51BA8D85-39F4-EF8B-7FF7-602B2F7E5392}"/>
                  </a:ext>
                </a:extLst>
              </p:cNvPr>
              <p:cNvGrpSpPr/>
              <p:nvPr/>
            </p:nvGrpSpPr>
            <p:grpSpPr>
              <a:xfrm>
                <a:off x="2003975" y="1048583"/>
                <a:ext cx="3159676" cy="722146"/>
                <a:chOff x="319755" y="4381524"/>
                <a:chExt cx="2088994" cy="722146"/>
              </a:xfrm>
            </p:grpSpPr>
            <p:sp>
              <p:nvSpPr>
                <p:cNvPr id="60" name="TextBox 16">
                  <a:extLst>
                    <a:ext uri="{FF2B5EF4-FFF2-40B4-BE49-F238E27FC236}">
                      <a16:creationId xmlns:a16="http://schemas.microsoft.com/office/drawing/2014/main" id="{35F773F4-5629-250C-D140-3AE3AA3DC6B8}"/>
                    </a:ext>
                  </a:extLst>
                </p:cNvPr>
                <p:cNvSpPr txBox="1"/>
                <p:nvPr/>
              </p:nvSpPr>
              <p:spPr>
                <a:xfrm>
                  <a:off x="319755" y="4381524"/>
                  <a:ext cx="2088993"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b="1" noProof="1">
                      <a:solidFill>
                        <a:schemeClr val="accent6"/>
                      </a:solidFill>
                    </a:rPr>
                    <a:t>Transportation Table</a:t>
                  </a:r>
                </a:p>
              </p:txBody>
            </p:sp>
            <p:sp>
              <p:nvSpPr>
                <p:cNvPr id="61" name="Rectangle 60">
                  <a:extLst>
                    <a:ext uri="{FF2B5EF4-FFF2-40B4-BE49-F238E27FC236}">
                      <a16:creationId xmlns:a16="http://schemas.microsoft.com/office/drawing/2014/main" id="{2A18EC62-8FB3-F761-D9FF-48AF9AED69B3}"/>
                    </a:ext>
                  </a:extLst>
                </p:cNvPr>
                <p:cNvSpPr/>
                <p:nvPr/>
              </p:nvSpPr>
              <p:spPr>
                <a:xfrm>
                  <a:off x="319756" y="4765116"/>
                  <a:ext cx="2088993" cy="338554"/>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ts val="1200"/>
                    </a:spcBef>
                  </a:pPr>
                  <a:r>
                    <a:rPr lang="en-US" sz="1600" b="1" noProof="1"/>
                    <a:t>Prepare</a:t>
                  </a:r>
                  <a:r>
                    <a:rPr lang="en-US" sz="1600" noProof="1"/>
                    <a:t> the transportation table</a:t>
                  </a:r>
                </a:p>
              </p:txBody>
            </p:sp>
          </p:grpSp>
        </p:grpSp>
      </p:grpSp>
      <p:grpSp>
        <p:nvGrpSpPr>
          <p:cNvPr id="78" name="Group 77">
            <a:extLst>
              <a:ext uri="{FF2B5EF4-FFF2-40B4-BE49-F238E27FC236}">
                <a16:creationId xmlns:a16="http://schemas.microsoft.com/office/drawing/2014/main" id="{C9A11497-728D-F70F-EB61-23A2D47F4CC9}"/>
              </a:ext>
            </a:extLst>
          </p:cNvPr>
          <p:cNvGrpSpPr/>
          <p:nvPr/>
        </p:nvGrpSpPr>
        <p:grpSpPr>
          <a:xfrm>
            <a:off x="3384910" y="5268779"/>
            <a:ext cx="6076790" cy="1173055"/>
            <a:chOff x="2003975" y="5231455"/>
            <a:chExt cx="6076790" cy="1173055"/>
          </a:xfrm>
        </p:grpSpPr>
        <p:sp>
          <p:nvSpPr>
            <p:cNvPr id="64" name="TextBox 35">
              <a:extLst>
                <a:ext uri="{FF2B5EF4-FFF2-40B4-BE49-F238E27FC236}">
                  <a16:creationId xmlns:a16="http://schemas.microsoft.com/office/drawing/2014/main" id="{FDD56312-CC7E-601C-8171-A9FAF105E44D}"/>
                </a:ext>
              </a:extLst>
            </p:cNvPr>
            <p:cNvSpPr txBox="1"/>
            <p:nvPr/>
          </p:nvSpPr>
          <p:spPr>
            <a:xfrm>
              <a:off x="7193984" y="5324420"/>
              <a:ext cx="886781"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0070C0"/>
                  </a:solidFill>
                  <a:ea typeface="Calibri" panose="020F0502020204030204" pitchFamily="34" charset="0"/>
                  <a:cs typeface="Calibri" panose="020F0502020204030204" pitchFamily="34" charset="0"/>
                </a:rPr>
                <a:t>04</a:t>
              </a:r>
            </a:p>
          </p:txBody>
        </p:sp>
        <p:grpSp>
          <p:nvGrpSpPr>
            <p:cNvPr id="65" name="Group 64">
              <a:extLst>
                <a:ext uri="{FF2B5EF4-FFF2-40B4-BE49-F238E27FC236}">
                  <a16:creationId xmlns:a16="http://schemas.microsoft.com/office/drawing/2014/main" id="{0B43FCE2-BD2B-28A0-7455-26DA5FF51575}"/>
                </a:ext>
              </a:extLst>
            </p:cNvPr>
            <p:cNvGrpSpPr/>
            <p:nvPr/>
          </p:nvGrpSpPr>
          <p:grpSpPr>
            <a:xfrm>
              <a:off x="2003975" y="5231455"/>
              <a:ext cx="4712079" cy="1173055"/>
              <a:chOff x="2003975" y="2528886"/>
              <a:chExt cx="4712079" cy="1173055"/>
            </a:xfrm>
          </p:grpSpPr>
          <p:sp>
            <p:nvSpPr>
              <p:cNvPr id="66" name="Shape">
                <a:extLst>
                  <a:ext uri="{FF2B5EF4-FFF2-40B4-BE49-F238E27FC236}">
                    <a16:creationId xmlns:a16="http://schemas.microsoft.com/office/drawing/2014/main" id="{C229BE19-A186-AB8B-858C-6C58950B1BED}"/>
                  </a:ext>
                </a:extLst>
              </p:cNvPr>
              <p:cNvSpPr/>
              <p:nvPr/>
            </p:nvSpPr>
            <p:spPr>
              <a:xfrm>
                <a:off x="2003975" y="2528886"/>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ysClr val="window" lastClr="FFFFFF">
                  <a:lumMod val="95000"/>
                </a:sysClr>
              </a:solidFill>
              <a:ln w="12700">
                <a:miter lim="400000"/>
              </a:ln>
              <a:effectLst>
                <a:outerShdw blurRad="254000" dist="190500" dir="13500000" algn="tl" rotWithShape="0">
                  <a:sysClr val="window" lastClr="FFFFFF"/>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7" name="Shape">
                <a:extLst>
                  <a:ext uri="{FF2B5EF4-FFF2-40B4-BE49-F238E27FC236}">
                    <a16:creationId xmlns:a16="http://schemas.microsoft.com/office/drawing/2014/main" id="{3F7D6916-CACC-4E31-D78B-C923E21B10E2}"/>
                  </a:ext>
                </a:extLst>
              </p:cNvPr>
              <p:cNvSpPr/>
              <p:nvPr/>
            </p:nvSpPr>
            <p:spPr>
              <a:xfrm>
                <a:off x="2003975" y="2528886"/>
                <a:ext cx="4712079" cy="1173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0800"/>
                    </a:lnTo>
                    <a:cubicBezTo>
                      <a:pt x="21600" y="16757"/>
                      <a:pt x="20399" y="21600"/>
                      <a:pt x="18911" y="21600"/>
                    </a:cubicBezTo>
                    <a:lnTo>
                      <a:pt x="2689" y="21600"/>
                    </a:lnTo>
                    <a:cubicBezTo>
                      <a:pt x="1206" y="21600"/>
                      <a:pt x="0" y="16775"/>
                      <a:pt x="0" y="10800"/>
                    </a:cubicBezTo>
                    <a:lnTo>
                      <a:pt x="0" y="10800"/>
                    </a:lnTo>
                    <a:cubicBezTo>
                      <a:pt x="0" y="4843"/>
                      <a:pt x="1201" y="0"/>
                      <a:pt x="2689" y="0"/>
                    </a:cubicBezTo>
                    <a:lnTo>
                      <a:pt x="18911" y="0"/>
                    </a:lnTo>
                    <a:cubicBezTo>
                      <a:pt x="20399" y="0"/>
                      <a:pt x="21600" y="4825"/>
                      <a:pt x="21600" y="10800"/>
                    </a:cubicBezTo>
                    <a:close/>
                  </a:path>
                </a:pathLst>
              </a:custGeom>
              <a:solidFill>
                <a:sysClr val="window" lastClr="FFFFFF">
                  <a:lumMod val="95000"/>
                </a:sysClr>
              </a:solidFill>
              <a:ln w="12700">
                <a:miter lim="400000"/>
              </a:ln>
              <a:effectLst>
                <a:outerShdw blurRad="254000" dist="190500" dir="2700000" algn="tl" rotWithShape="0">
                  <a:sysClr val="window" lastClr="FFFFFF">
                    <a:lumMod val="75000"/>
                    <a:alpha val="40000"/>
                  </a:sysClr>
                </a:outerShdw>
              </a:effectLst>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1BFD8C8A-60C7-C310-1A17-1D1B40F69EAF}"/>
                  </a:ext>
                </a:extLst>
              </p:cNvPr>
              <p:cNvGrpSpPr/>
              <p:nvPr/>
            </p:nvGrpSpPr>
            <p:grpSpPr>
              <a:xfrm>
                <a:off x="3291494" y="2662007"/>
                <a:ext cx="3159676" cy="968367"/>
                <a:chOff x="319755" y="4381524"/>
                <a:chExt cx="2088994" cy="968367"/>
              </a:xfrm>
            </p:grpSpPr>
            <p:sp>
              <p:nvSpPr>
                <p:cNvPr id="76" name="TextBox 13">
                  <a:extLst>
                    <a:ext uri="{FF2B5EF4-FFF2-40B4-BE49-F238E27FC236}">
                      <a16:creationId xmlns:a16="http://schemas.microsoft.com/office/drawing/2014/main" id="{8C448BE2-8DDB-4020-0E34-917BEBFD0257}"/>
                    </a:ext>
                  </a:extLst>
                </p:cNvPr>
                <p:cNvSpPr txBox="1"/>
                <p:nvPr/>
              </p:nvSpPr>
              <p:spPr>
                <a:xfrm>
                  <a:off x="319755" y="4381524"/>
                  <a:ext cx="2088993" cy="40011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1">
                      <a:ln>
                        <a:noFill/>
                      </a:ln>
                      <a:solidFill>
                        <a:srgbClr val="0070C0"/>
                      </a:solidFill>
                      <a:effectLst/>
                      <a:uLnTx/>
                      <a:uFillTx/>
                      <a:latin typeface="+mj-lt"/>
                      <a:ea typeface="+mn-ea"/>
                      <a:cs typeface="+mn-cs"/>
                    </a:rPr>
                    <a:t>Initial Solution</a:t>
                  </a:r>
                </a:p>
              </p:txBody>
            </p:sp>
            <p:sp>
              <p:nvSpPr>
                <p:cNvPr id="77" name="Rectangle 76">
                  <a:extLst>
                    <a:ext uri="{FF2B5EF4-FFF2-40B4-BE49-F238E27FC236}">
                      <a16:creationId xmlns:a16="http://schemas.microsoft.com/office/drawing/2014/main" id="{B1164871-6D45-4B68-2E0B-28EAD1DFFA62}"/>
                    </a:ext>
                  </a:extLst>
                </p:cNvPr>
                <p:cNvSpPr/>
                <p:nvPr/>
              </p:nvSpPr>
              <p:spPr>
                <a:xfrm>
                  <a:off x="319756" y="4765116"/>
                  <a:ext cx="2088993" cy="584775"/>
                </a:xfrm>
                <a:prstGeom prst="rect">
                  <a:avLst/>
                </a:prstGeom>
              </p:spPr>
              <p:txBody>
                <a:bodyPr wrap="square" lIns="0" r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en-US" sz="1600" b="1" dirty="0"/>
                    <a:t>Find out </a:t>
                  </a:r>
                  <a:r>
                    <a:rPr lang="en-US" sz="1600" dirty="0"/>
                    <a:t>initial solution by the given method</a:t>
                  </a:r>
                  <a:endParaRPr lang="en-US" sz="1600" dirty="0">
                    <a:solidFill>
                      <a:schemeClr val="tx1"/>
                    </a:solidFill>
                  </a:endParaRPr>
                </a:p>
              </p:txBody>
            </p:sp>
          </p:grpSp>
          <p:grpSp>
            <p:nvGrpSpPr>
              <p:cNvPr id="69" name="Group 68">
                <a:extLst>
                  <a:ext uri="{FF2B5EF4-FFF2-40B4-BE49-F238E27FC236}">
                    <a16:creationId xmlns:a16="http://schemas.microsoft.com/office/drawing/2014/main" id="{C8499D77-E9A6-9F19-B720-FD8E9F7337CB}"/>
                  </a:ext>
                </a:extLst>
              </p:cNvPr>
              <p:cNvGrpSpPr/>
              <p:nvPr/>
            </p:nvGrpSpPr>
            <p:grpSpPr>
              <a:xfrm>
                <a:off x="2226657" y="2685645"/>
                <a:ext cx="858943" cy="859536"/>
                <a:chOff x="8913306" y="1724129"/>
                <a:chExt cx="858943" cy="859536"/>
              </a:xfrm>
            </p:grpSpPr>
            <p:grpSp>
              <p:nvGrpSpPr>
                <p:cNvPr id="70" name="Group 69">
                  <a:extLst>
                    <a:ext uri="{FF2B5EF4-FFF2-40B4-BE49-F238E27FC236}">
                      <a16:creationId xmlns:a16="http://schemas.microsoft.com/office/drawing/2014/main" id="{884D5BD1-B51D-E08B-27BC-D4CF080F566B}"/>
                    </a:ext>
                  </a:extLst>
                </p:cNvPr>
                <p:cNvGrpSpPr/>
                <p:nvPr/>
              </p:nvGrpSpPr>
              <p:grpSpPr>
                <a:xfrm>
                  <a:off x="8913306" y="1724129"/>
                  <a:ext cx="858943" cy="859536"/>
                  <a:chOff x="8913306" y="1724129"/>
                  <a:chExt cx="858943" cy="859536"/>
                </a:xfrm>
              </p:grpSpPr>
              <p:grpSp>
                <p:nvGrpSpPr>
                  <p:cNvPr id="72" name="Group 71">
                    <a:extLst>
                      <a:ext uri="{FF2B5EF4-FFF2-40B4-BE49-F238E27FC236}">
                        <a16:creationId xmlns:a16="http://schemas.microsoft.com/office/drawing/2014/main" id="{75A538E0-A7B4-610E-9635-6CA1F6B4DF56}"/>
                      </a:ext>
                    </a:extLst>
                  </p:cNvPr>
                  <p:cNvGrpSpPr>
                    <a:grpSpLocks noChangeAspect="1"/>
                  </p:cNvGrpSpPr>
                  <p:nvPr/>
                </p:nvGrpSpPr>
                <p:grpSpPr>
                  <a:xfrm>
                    <a:off x="8913306" y="1724129"/>
                    <a:ext cx="858943" cy="859536"/>
                    <a:chOff x="372152" y="4781879"/>
                    <a:chExt cx="1598311" cy="1598310"/>
                  </a:xfrm>
                </p:grpSpPr>
                <p:sp>
                  <p:nvSpPr>
                    <p:cNvPr id="74" name="Oval 73">
                      <a:extLst>
                        <a:ext uri="{FF2B5EF4-FFF2-40B4-BE49-F238E27FC236}">
                          <a16:creationId xmlns:a16="http://schemas.microsoft.com/office/drawing/2014/main" id="{C0F0AEF8-29A5-F143-9C5B-B4498BAF1CBF}"/>
                        </a:ext>
                      </a:extLst>
                    </p:cNvPr>
                    <p:cNvSpPr/>
                    <p:nvPr/>
                  </p:nvSpPr>
                  <p:spPr>
                    <a:xfrm>
                      <a:off x="372152" y="4781879"/>
                      <a:ext cx="1598311" cy="1598310"/>
                    </a:xfrm>
                    <a:prstGeom prst="ellipse">
                      <a:avLst/>
                    </a:prstGeom>
                    <a:gradFill>
                      <a:gsLst>
                        <a:gs pos="50000">
                          <a:schemeClr val="bg1">
                            <a:lumMod val="95000"/>
                          </a:schemeClr>
                        </a:gs>
                        <a:gs pos="100000">
                          <a:schemeClr val="bg1">
                            <a:lumMod val="0"/>
                            <a:lumOff val="100000"/>
                          </a:schemeClr>
                        </a:gs>
                      </a:gsLst>
                      <a:lin ang="2700000" scaled="0"/>
                    </a:gradFill>
                    <a:ln>
                      <a:noFill/>
                    </a:ln>
                    <a:effectLst>
                      <a:innerShdw blurRad="254000" dist="190500" dir="13500000">
                        <a:schemeClr val="bg1">
                          <a:lumMod val="75000"/>
                          <a:alpha val="4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5" name="Freeform: Shape 74">
                      <a:extLst>
                        <a:ext uri="{FF2B5EF4-FFF2-40B4-BE49-F238E27FC236}">
                          <a16:creationId xmlns:a16="http://schemas.microsoft.com/office/drawing/2014/main" id="{2A1B7E91-C09C-AC0D-23DB-8655C849E131}"/>
                        </a:ext>
                      </a:extLst>
                    </p:cNvPr>
                    <p:cNvSpPr/>
                    <p:nvPr/>
                  </p:nvSpPr>
                  <p:spPr>
                    <a:xfrm>
                      <a:off x="440480" y="4924449"/>
                      <a:ext cx="1461653" cy="1313176"/>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3" name="Freeform: Shape 72">
                    <a:extLst>
                      <a:ext uri="{FF2B5EF4-FFF2-40B4-BE49-F238E27FC236}">
                        <a16:creationId xmlns:a16="http://schemas.microsoft.com/office/drawing/2014/main" id="{FD359F76-551A-16C5-25EB-D3F41CA6ECF6}"/>
                      </a:ext>
                    </a:extLst>
                  </p:cNvPr>
                  <p:cNvSpPr/>
                  <p:nvPr/>
                </p:nvSpPr>
                <p:spPr>
                  <a:xfrm>
                    <a:off x="8950026" y="1800799"/>
                    <a:ext cx="785502" cy="706197"/>
                  </a:xfrm>
                  <a:custGeom>
                    <a:avLst/>
                    <a:gdLst>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605949 w 1461652"/>
                      <a:gd name="connsiteY7" fmla="*/ 1243326 h 1313176"/>
                      <a:gd name="connsiteX8" fmla="*/ 1404502 w 1461652"/>
                      <a:gd name="connsiteY8" fmla="*/ 444773 h 1313176"/>
                      <a:gd name="connsiteX9" fmla="*/ 1341748 w 1461652"/>
                      <a:gd name="connsiteY9" fmla="*/ 13394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404502 w 1461652"/>
                      <a:gd name="connsiteY7" fmla="*/ 444773 h 1313176"/>
                      <a:gd name="connsiteX8" fmla="*/ 1341748 w 1461652"/>
                      <a:gd name="connsiteY8" fmla="*/ 133940 h 1313176"/>
                      <a:gd name="connsiteX9" fmla="*/ 1269048 w 1461652"/>
                      <a:gd name="connsiteY9"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341748 w 1461652"/>
                      <a:gd name="connsiteY7" fmla="*/ 133940 h 1313176"/>
                      <a:gd name="connsiteX8" fmla="*/ 1269048 w 1461652"/>
                      <a:gd name="connsiteY8"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41287 w 1461652"/>
                      <a:gd name="connsiteY6" fmla="*/ 1009436 h 1313176"/>
                      <a:gd name="connsiteX7" fmla="*/ 1269048 w 1461652"/>
                      <a:gd name="connsiteY7" fmla="*/ 0 h 1313176"/>
                      <a:gd name="connsiteX0" fmla="*/ 1269048 w 1461652"/>
                      <a:gd name="connsiteY0" fmla="*/ 0 h 1313176"/>
                      <a:gd name="connsiteX1" fmla="*/ 1325272 w 1461652"/>
                      <a:gd name="connsiteY1" fmla="*/ 68145 h 1313176"/>
                      <a:gd name="connsiteX2" fmla="*/ 1461652 w 1461652"/>
                      <a:gd name="connsiteY2" fmla="*/ 514623 h 1313176"/>
                      <a:gd name="connsiteX3" fmla="*/ 663099 w 1461652"/>
                      <a:gd name="connsiteY3" fmla="*/ 1313176 h 1313176"/>
                      <a:gd name="connsiteX4" fmla="*/ 926 w 1461652"/>
                      <a:gd name="connsiteY4" fmla="*/ 961102 h 1313176"/>
                      <a:gd name="connsiteX5" fmla="*/ 0 w 1461652"/>
                      <a:gd name="connsiteY5" fmla="*/ 959396 h 1313176"/>
                      <a:gd name="connsiteX6" fmla="*/ 1269048 w 1461652"/>
                      <a:gd name="connsiteY6" fmla="*/ 0 h 131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652" h="1313176">
                        <a:moveTo>
                          <a:pt x="1269048" y="0"/>
                        </a:moveTo>
                        <a:lnTo>
                          <a:pt x="1325272" y="68145"/>
                        </a:lnTo>
                        <a:cubicBezTo>
                          <a:pt x="1411375" y="195594"/>
                          <a:pt x="1461652" y="349237"/>
                          <a:pt x="1461652" y="514623"/>
                        </a:cubicBezTo>
                        <a:cubicBezTo>
                          <a:pt x="1461652" y="955652"/>
                          <a:pt x="1104128" y="1313176"/>
                          <a:pt x="663099" y="1313176"/>
                        </a:cubicBezTo>
                        <a:cubicBezTo>
                          <a:pt x="387456" y="1313176"/>
                          <a:pt x="144432" y="1173518"/>
                          <a:pt x="926" y="961102"/>
                        </a:cubicBezTo>
                        <a:lnTo>
                          <a:pt x="0" y="959396"/>
                        </a:lnTo>
                        <a:lnTo>
                          <a:pt x="1269048" y="0"/>
                        </a:lnTo>
                        <a:close/>
                      </a:path>
                    </a:pathLst>
                  </a:custGeom>
                  <a:gradFill flip="none" rotWithShape="1">
                    <a:gsLst>
                      <a:gs pos="68000">
                        <a:schemeClr val="bg1">
                          <a:alpha val="0"/>
                        </a:schemeClr>
                      </a:gs>
                      <a:gs pos="100000">
                        <a:schemeClr val="bg1"/>
                      </a:gs>
                    </a:gsLst>
                    <a:path path="circle">
                      <a:fillToRect r="100000" b="100000"/>
                    </a:path>
                    <a:tileRect l="-100000" t="-10000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71" name="Graphic 31" descr="Lightbulb">
                  <a:extLst>
                    <a:ext uri="{FF2B5EF4-FFF2-40B4-BE49-F238E27FC236}">
                      <a16:creationId xmlns:a16="http://schemas.microsoft.com/office/drawing/2014/main" id="{F768A26F-BE29-E30A-8DBC-383B326330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049890" y="1857185"/>
                  <a:ext cx="585773" cy="585773"/>
                </a:xfrm>
                <a:prstGeom prst="rect">
                  <a:avLst/>
                </a:prstGeom>
              </p:spPr>
            </p:pic>
          </p:grpSp>
        </p:grpSp>
      </p:grpSp>
    </p:spTree>
    <p:extLst>
      <p:ext uri="{BB962C8B-B14F-4D97-AF65-F5344CB8AC3E}">
        <p14:creationId xmlns:p14="http://schemas.microsoft.com/office/powerpoint/2010/main" val="387260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1" y="863445"/>
            <a:ext cx="11919792" cy="1415731"/>
          </a:xfrm>
        </p:spPr>
        <p:txBody>
          <a:bodyPr/>
          <a:lstStyle/>
          <a:p>
            <a:pPr marL="0" indent="0">
              <a:buNone/>
            </a:pPr>
            <a:r>
              <a:rPr lang="en-US" dirty="0"/>
              <a:t>A firm owns facilities at seven places. It has manufacturing plants at places A, B and C with daily output of 500, 300 and 200 units of an item respectively. It has warehouses at places P, Q, R and S with daily requirements of 180, 150, 350 and 320 units respectively. Per unit shipping charges on different routes are given here: </a:t>
            </a:r>
          </a:p>
        </p:txBody>
      </p:sp>
      <p:graphicFrame>
        <p:nvGraphicFramePr>
          <p:cNvPr id="7" name="Table 6">
            <a:extLst>
              <a:ext uri="{FF2B5EF4-FFF2-40B4-BE49-F238E27FC236}">
                <a16:creationId xmlns:a16="http://schemas.microsoft.com/office/drawing/2014/main" id="{C0B92846-FE1B-4BA0-9A5D-B09E247DD310}"/>
              </a:ext>
            </a:extLst>
          </p:cNvPr>
          <p:cNvGraphicFramePr>
            <a:graphicFrameLocks noGrp="1"/>
          </p:cNvGraphicFramePr>
          <p:nvPr/>
        </p:nvGraphicFramePr>
        <p:xfrm>
          <a:off x="3918322" y="2645664"/>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
        <p:nvSpPr>
          <p:cNvPr id="4" name="Rectangle 3">
            <a:extLst>
              <a:ext uri="{FF2B5EF4-FFF2-40B4-BE49-F238E27FC236}">
                <a16:creationId xmlns:a16="http://schemas.microsoft.com/office/drawing/2014/main" id="{91EE6A01-727B-4731-9DBD-A70FAA9AEB2F}"/>
              </a:ext>
            </a:extLst>
          </p:cNvPr>
          <p:cNvSpPr/>
          <p:nvPr/>
        </p:nvSpPr>
        <p:spPr>
          <a:xfrm>
            <a:off x="131181" y="4578824"/>
            <a:ext cx="11919792" cy="1421928"/>
          </a:xfrm>
          <a:prstGeom prst="rect">
            <a:avLst/>
          </a:prstGeom>
        </p:spPr>
        <p:txBody>
          <a:bodyPr vert="horz" lIns="91440" tIns="45720" rIns="91440" bIns="45720" rtlCol="0">
            <a:noAutofit/>
          </a:bodyPr>
          <a:lstStyle/>
          <a:p>
            <a:pPr algn="just">
              <a:lnSpc>
                <a:spcPct val="90000"/>
              </a:lnSpc>
              <a:spcBef>
                <a:spcPts val="1000"/>
              </a:spcBef>
              <a:buClr>
                <a:srgbClr val="1D6AA4"/>
              </a:buClr>
            </a:pPr>
            <a:r>
              <a:rPr lang="en-US" sz="2400" dirty="0"/>
              <a:t>The firm wants to send the output from various plants to warehouses. Obtain </a:t>
            </a:r>
            <a:r>
              <a:rPr lang="en-US" sz="2400" b="1" dirty="0"/>
              <a:t>Initial Feasible Solution </a:t>
            </a:r>
            <a:r>
              <a:rPr lang="en-US" sz="2400" dirty="0"/>
              <a:t>by:</a:t>
            </a:r>
            <a:r>
              <a:rPr lang="en-IN" sz="2400" dirty="0"/>
              <a:t> </a:t>
            </a:r>
            <a:r>
              <a:rPr lang="en-US" sz="2400" dirty="0">
                <a:solidFill>
                  <a:schemeClr val="tx2"/>
                </a:solidFill>
              </a:rPr>
              <a:t>North-West Corner Method (NWC Method).</a:t>
            </a:r>
            <a:endParaRPr lang="en-IN" sz="2400" dirty="0">
              <a:solidFill>
                <a:schemeClr val="tx2"/>
              </a:solidFill>
            </a:endParaRPr>
          </a:p>
        </p:txBody>
      </p:sp>
    </p:spTree>
    <p:extLst>
      <p:ext uri="{BB962C8B-B14F-4D97-AF65-F5344CB8AC3E}">
        <p14:creationId xmlns:p14="http://schemas.microsoft.com/office/powerpoint/2010/main" val="305825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normAutofit/>
          </a:bodyPr>
          <a:lstStyle/>
          <a:p>
            <a:r>
              <a:rPr lang="en-US" dirty="0"/>
              <a:t>Problem 1: </a:t>
            </a:r>
            <a:r>
              <a:rPr lang="en-US" dirty="0">
                <a:solidFill>
                  <a:schemeClr val="tx2"/>
                </a:solidFill>
              </a:rPr>
              <a:t>Initial Solution by </a:t>
            </a:r>
            <a:r>
              <a:rPr lang="en-US" dirty="0">
                <a:solidFill>
                  <a:schemeClr val="accent6"/>
                </a:solidFill>
              </a:rPr>
              <a:t>North-West Corner(NWC) Method</a:t>
            </a:r>
          </a:p>
        </p:txBody>
      </p:sp>
      <p:sp>
        <p:nvSpPr>
          <p:cNvPr id="4" name="Content Placeholder 3">
            <a:extLst>
              <a:ext uri="{FF2B5EF4-FFF2-40B4-BE49-F238E27FC236}">
                <a16:creationId xmlns:a16="http://schemas.microsoft.com/office/drawing/2014/main" id="{9D42BF8D-9D8F-4EFD-9AC5-CDF5797321D7}"/>
              </a:ext>
            </a:extLst>
          </p:cNvPr>
          <p:cNvSpPr>
            <a:spLocks noGrp="1"/>
          </p:cNvSpPr>
          <p:nvPr>
            <p:ph idx="1"/>
          </p:nvPr>
        </p:nvSpPr>
        <p:spPr>
          <a:xfrm>
            <a:off x="131180" y="863444"/>
            <a:ext cx="5874421" cy="757130"/>
          </a:xfrm>
        </p:spPr>
        <p:txBody>
          <a:bodyPr wrap="square">
            <a:spAutoFit/>
          </a:bodyPr>
          <a:lstStyle/>
          <a:p>
            <a:r>
              <a:rPr lang="en-US" dirty="0"/>
              <a:t>First check if the given problem is balanced by calculating total supply and total demand.</a:t>
            </a:r>
            <a:endParaRPr lang="en-IN" dirty="0"/>
          </a:p>
        </p:txBody>
      </p:sp>
      <p:cxnSp>
        <p:nvCxnSpPr>
          <p:cNvPr id="11" name="Straight Connector 10">
            <a:extLst>
              <a:ext uri="{FF2B5EF4-FFF2-40B4-BE49-F238E27FC236}">
                <a16:creationId xmlns:a16="http://schemas.microsoft.com/office/drawing/2014/main" id="{21575599-6320-4CB7-AAF1-FF85601D92AC}"/>
              </a:ext>
            </a:extLst>
          </p:cNvPr>
          <p:cNvCxnSpPr/>
          <p:nvPr/>
        </p:nvCxnSpPr>
        <p:spPr>
          <a:xfrm>
            <a:off x="442236" y="3454590"/>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B6615893-CA95-4ABE-BF4A-CFF6C73802FD}"/>
              </a:ext>
            </a:extLst>
          </p:cNvPr>
          <p:cNvSpPr txBox="1">
            <a:spLocks/>
          </p:cNvSpPr>
          <p:nvPr/>
        </p:nvSpPr>
        <p:spPr>
          <a:xfrm>
            <a:off x="2114456" y="1672041"/>
            <a:ext cx="1416144" cy="268405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Demand</a:t>
            </a:r>
          </a:p>
          <a:p>
            <a:pPr marL="0" indent="0">
              <a:buNone/>
            </a:pPr>
            <a:r>
              <a:rPr lang="en-US" dirty="0"/>
              <a:t>P – 180</a:t>
            </a:r>
          </a:p>
          <a:p>
            <a:pPr marL="0" indent="0">
              <a:buNone/>
            </a:pPr>
            <a:r>
              <a:rPr lang="en-US" dirty="0"/>
              <a:t>Q – 150</a:t>
            </a:r>
          </a:p>
          <a:p>
            <a:pPr marL="0" indent="0">
              <a:buNone/>
            </a:pPr>
            <a:r>
              <a:rPr lang="en-US" dirty="0"/>
              <a:t>R – 350</a:t>
            </a:r>
          </a:p>
          <a:p>
            <a:pPr marL="0" indent="0">
              <a:buNone/>
            </a:pPr>
            <a:r>
              <a:rPr lang="en-US" dirty="0"/>
              <a:t>S – 320</a:t>
            </a:r>
          </a:p>
          <a:p>
            <a:pPr marL="0" indent="0">
              <a:buNone/>
            </a:pPr>
            <a:r>
              <a:rPr lang="en-IN" dirty="0"/>
              <a:t>     </a:t>
            </a:r>
            <a:r>
              <a:rPr lang="en-IN" b="1" dirty="0">
                <a:solidFill>
                  <a:srgbClr val="0070C0"/>
                </a:solidFill>
              </a:rPr>
              <a:t>1000</a:t>
            </a:r>
          </a:p>
        </p:txBody>
      </p:sp>
      <p:cxnSp>
        <p:nvCxnSpPr>
          <p:cNvPr id="14" name="Straight Connector 13">
            <a:extLst>
              <a:ext uri="{FF2B5EF4-FFF2-40B4-BE49-F238E27FC236}">
                <a16:creationId xmlns:a16="http://schemas.microsoft.com/office/drawing/2014/main" id="{63D70449-BFC7-4C67-AC8B-E8F4347D0ACA}"/>
              </a:ext>
            </a:extLst>
          </p:cNvPr>
          <p:cNvCxnSpPr/>
          <p:nvPr/>
        </p:nvCxnSpPr>
        <p:spPr>
          <a:xfrm>
            <a:off x="2177956" y="3911790"/>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5A14897-0B08-4351-B25A-AE751A1A4402}"/>
              </a:ext>
            </a:extLst>
          </p:cNvPr>
          <p:cNvSpPr txBox="1">
            <a:spLocks/>
          </p:cNvSpPr>
          <p:nvPr/>
        </p:nvSpPr>
        <p:spPr>
          <a:xfrm>
            <a:off x="414746" y="1672042"/>
            <a:ext cx="1416144" cy="163030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Supply</a:t>
            </a:r>
          </a:p>
          <a:p>
            <a:pPr marL="0" indent="0">
              <a:buNone/>
            </a:pPr>
            <a:r>
              <a:rPr lang="en-US" dirty="0"/>
              <a:t>A – 500</a:t>
            </a:r>
          </a:p>
          <a:p>
            <a:pPr marL="0" indent="0">
              <a:buNone/>
            </a:pPr>
            <a:r>
              <a:rPr lang="en-US" dirty="0"/>
              <a:t>B – 300</a:t>
            </a:r>
          </a:p>
          <a:p>
            <a:pPr marL="0" indent="0">
              <a:buNone/>
            </a:pPr>
            <a:r>
              <a:rPr lang="en-US" dirty="0"/>
              <a:t>C – 200</a:t>
            </a:r>
          </a:p>
          <a:p>
            <a:pPr marL="0" indent="0">
              <a:buNone/>
            </a:pPr>
            <a:r>
              <a:rPr lang="en-IN" dirty="0"/>
              <a:t>     </a:t>
            </a:r>
            <a:r>
              <a:rPr lang="en-IN" b="1" dirty="0">
                <a:solidFill>
                  <a:schemeClr val="accent6"/>
                </a:solidFill>
              </a:rPr>
              <a:t>1000</a:t>
            </a:r>
          </a:p>
        </p:txBody>
      </p:sp>
      <p:sp>
        <p:nvSpPr>
          <p:cNvPr id="16" name="Content Placeholder 3">
            <a:extLst>
              <a:ext uri="{FF2B5EF4-FFF2-40B4-BE49-F238E27FC236}">
                <a16:creationId xmlns:a16="http://schemas.microsoft.com/office/drawing/2014/main" id="{3F30C2F3-65A4-42C8-88A9-108E6233D493}"/>
              </a:ext>
            </a:extLst>
          </p:cNvPr>
          <p:cNvSpPr txBox="1">
            <a:spLocks/>
          </p:cNvSpPr>
          <p:nvPr/>
        </p:nvSpPr>
        <p:spPr>
          <a:xfrm>
            <a:off x="131180" y="4385752"/>
            <a:ext cx="5875200"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Total supply and total demand are equal so the </a:t>
            </a:r>
            <a:r>
              <a:rPr lang="en-US" b="1" dirty="0"/>
              <a:t>given problem is balanced </a:t>
            </a:r>
            <a:r>
              <a:rPr lang="en-US" dirty="0"/>
              <a:t>and we can find the initial solution.</a:t>
            </a:r>
            <a:endParaRPr lang="en-IN" dirty="0"/>
          </a:p>
        </p:txBody>
      </p:sp>
      <p:cxnSp>
        <p:nvCxnSpPr>
          <p:cNvPr id="28" name="Straight Connector 27">
            <a:extLst>
              <a:ext uri="{FF2B5EF4-FFF2-40B4-BE49-F238E27FC236}">
                <a16:creationId xmlns:a16="http://schemas.microsoft.com/office/drawing/2014/main" id="{4432BEE8-37F8-47FB-B957-879E659C7851}"/>
              </a:ext>
            </a:extLst>
          </p:cNvPr>
          <p:cNvCxnSpPr>
            <a:cxnSpLocks/>
          </p:cNvCxnSpPr>
          <p:nvPr/>
        </p:nvCxnSpPr>
        <p:spPr>
          <a:xfrm>
            <a:off x="6302374" y="197733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3C964A3-DD9B-4188-8CA2-FB29B457AB46}"/>
              </a:ext>
            </a:extLst>
          </p:cNvPr>
          <p:cNvCxnSpPr>
            <a:cxnSpLocks/>
          </p:cNvCxnSpPr>
          <p:nvPr/>
        </p:nvCxnSpPr>
        <p:spPr>
          <a:xfrm>
            <a:off x="6302374" y="271266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2E4363-7888-4581-92B9-81A4F4A91807}"/>
              </a:ext>
            </a:extLst>
          </p:cNvPr>
          <p:cNvCxnSpPr>
            <a:cxnSpLocks/>
          </p:cNvCxnSpPr>
          <p:nvPr/>
        </p:nvCxnSpPr>
        <p:spPr>
          <a:xfrm>
            <a:off x="6302374" y="344799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D40A62-CD60-4C0B-AF5D-2ECE6A318B1C}"/>
              </a:ext>
            </a:extLst>
          </p:cNvPr>
          <p:cNvCxnSpPr>
            <a:cxnSpLocks/>
          </p:cNvCxnSpPr>
          <p:nvPr/>
        </p:nvCxnSpPr>
        <p:spPr>
          <a:xfrm>
            <a:off x="6302374" y="418332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D37169-4270-46F4-9D54-4755BD7C2D25}"/>
              </a:ext>
            </a:extLst>
          </p:cNvPr>
          <p:cNvCxnSpPr>
            <a:cxnSpLocks/>
          </p:cNvCxnSpPr>
          <p:nvPr/>
        </p:nvCxnSpPr>
        <p:spPr>
          <a:xfrm>
            <a:off x="6302375"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5A03F5-24CD-43E0-8915-173F86648BB0}"/>
              </a:ext>
            </a:extLst>
          </p:cNvPr>
          <p:cNvCxnSpPr>
            <a:cxnSpLocks/>
          </p:cNvCxnSpPr>
          <p:nvPr/>
        </p:nvCxnSpPr>
        <p:spPr>
          <a:xfrm>
            <a:off x="6302374" y="124200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29E52-C369-4BD8-B1E6-2978624D0C56}"/>
              </a:ext>
            </a:extLst>
          </p:cNvPr>
          <p:cNvCxnSpPr>
            <a:cxnSpLocks/>
          </p:cNvCxnSpPr>
          <p:nvPr/>
        </p:nvCxnSpPr>
        <p:spPr>
          <a:xfrm>
            <a:off x="6302374" y="491865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81DCE2-BAE7-4BA7-80B4-B35F307157A8}"/>
              </a:ext>
            </a:extLst>
          </p:cNvPr>
          <p:cNvCxnSpPr>
            <a:cxnSpLocks/>
          </p:cNvCxnSpPr>
          <p:nvPr/>
        </p:nvCxnSpPr>
        <p:spPr>
          <a:xfrm>
            <a:off x="12062374"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13F82A-A57D-4DD4-8212-222B7DA5576F}"/>
              </a:ext>
            </a:extLst>
          </p:cNvPr>
          <p:cNvCxnSpPr>
            <a:cxnSpLocks/>
          </p:cNvCxnSpPr>
          <p:nvPr/>
        </p:nvCxnSpPr>
        <p:spPr>
          <a:xfrm>
            <a:off x="11108705"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D28177-E45E-48B2-B87A-17584C52A346}"/>
              </a:ext>
            </a:extLst>
          </p:cNvPr>
          <p:cNvCxnSpPr>
            <a:cxnSpLocks/>
          </p:cNvCxnSpPr>
          <p:nvPr/>
        </p:nvCxnSpPr>
        <p:spPr>
          <a:xfrm>
            <a:off x="10155037"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F293FB-48F5-42DE-A767-92CD45BDD815}"/>
              </a:ext>
            </a:extLst>
          </p:cNvPr>
          <p:cNvCxnSpPr>
            <a:cxnSpLocks/>
          </p:cNvCxnSpPr>
          <p:nvPr/>
        </p:nvCxnSpPr>
        <p:spPr>
          <a:xfrm>
            <a:off x="9201369"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82C3D-D48B-4924-A994-97E3293198EF}"/>
              </a:ext>
            </a:extLst>
          </p:cNvPr>
          <p:cNvCxnSpPr>
            <a:cxnSpLocks/>
          </p:cNvCxnSpPr>
          <p:nvPr/>
        </p:nvCxnSpPr>
        <p:spPr>
          <a:xfrm>
            <a:off x="8247701"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92EEA46-0ED5-4F5E-90C1-6AFF6CC55526}"/>
              </a:ext>
            </a:extLst>
          </p:cNvPr>
          <p:cNvCxnSpPr>
            <a:cxnSpLocks/>
          </p:cNvCxnSpPr>
          <p:nvPr/>
        </p:nvCxnSpPr>
        <p:spPr>
          <a:xfrm>
            <a:off x="7294033"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152A08-96CF-4028-9DA6-131A505CC819}"/>
              </a:ext>
            </a:extLst>
          </p:cNvPr>
          <p:cNvCxnSpPr>
            <a:cxnSpLocks/>
          </p:cNvCxnSpPr>
          <p:nvPr/>
        </p:nvCxnSpPr>
        <p:spPr>
          <a:xfrm>
            <a:off x="6302374" y="1244912"/>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3C0C381-A708-46CF-8290-5439DF027963}"/>
              </a:ext>
            </a:extLst>
          </p:cNvPr>
          <p:cNvSpPr txBox="1"/>
          <p:nvPr/>
        </p:nvSpPr>
        <p:spPr>
          <a:xfrm>
            <a:off x="6702447" y="1226146"/>
            <a:ext cx="596895" cy="461665"/>
          </a:xfrm>
          <a:prstGeom prst="rect">
            <a:avLst/>
          </a:prstGeom>
          <a:noFill/>
        </p:spPr>
        <p:txBody>
          <a:bodyPr wrap="square" rtlCol="0">
            <a:spAutoFit/>
          </a:bodyPr>
          <a:lstStyle/>
          <a:p>
            <a:r>
              <a:rPr lang="en-US" sz="2400" dirty="0"/>
              <a:t>To</a:t>
            </a:r>
            <a:endParaRPr lang="en-IN" sz="2400" dirty="0"/>
          </a:p>
        </p:txBody>
      </p:sp>
      <p:sp>
        <p:nvSpPr>
          <p:cNvPr id="44" name="TextBox 43">
            <a:extLst>
              <a:ext uri="{FF2B5EF4-FFF2-40B4-BE49-F238E27FC236}">
                <a16:creationId xmlns:a16="http://schemas.microsoft.com/office/drawing/2014/main" id="{042F08A1-B7D3-447A-A130-827C5A79BFF2}"/>
              </a:ext>
            </a:extLst>
          </p:cNvPr>
          <p:cNvSpPr txBox="1"/>
          <p:nvPr/>
        </p:nvSpPr>
        <p:spPr>
          <a:xfrm>
            <a:off x="6281226" y="1587533"/>
            <a:ext cx="848266" cy="461665"/>
          </a:xfrm>
          <a:prstGeom prst="rect">
            <a:avLst/>
          </a:prstGeom>
          <a:noFill/>
        </p:spPr>
        <p:txBody>
          <a:bodyPr wrap="square" rtlCol="0">
            <a:spAutoFit/>
          </a:bodyPr>
          <a:lstStyle/>
          <a:p>
            <a:r>
              <a:rPr lang="en-US" sz="2400" dirty="0"/>
              <a:t>From</a:t>
            </a:r>
            <a:endParaRPr lang="en-IN" sz="2400" dirty="0"/>
          </a:p>
        </p:txBody>
      </p:sp>
      <p:sp>
        <p:nvSpPr>
          <p:cNvPr id="45" name="TextBox 44">
            <a:extLst>
              <a:ext uri="{FF2B5EF4-FFF2-40B4-BE49-F238E27FC236}">
                <a16:creationId xmlns:a16="http://schemas.microsoft.com/office/drawing/2014/main" id="{41A2974D-1EFC-41F9-8AD7-AA23D0E88FD7}"/>
              </a:ext>
            </a:extLst>
          </p:cNvPr>
          <p:cNvSpPr txBox="1"/>
          <p:nvPr/>
        </p:nvSpPr>
        <p:spPr>
          <a:xfrm>
            <a:off x="6421976" y="2080275"/>
            <a:ext cx="759869" cy="461665"/>
          </a:xfrm>
          <a:prstGeom prst="rect">
            <a:avLst/>
          </a:prstGeom>
          <a:noFill/>
        </p:spPr>
        <p:txBody>
          <a:bodyPr wrap="square" rtlCol="0">
            <a:spAutoFit/>
          </a:bodyPr>
          <a:lstStyle/>
          <a:p>
            <a:pPr algn="ctr"/>
            <a:r>
              <a:rPr lang="en-US" sz="2400" dirty="0"/>
              <a:t>A</a:t>
            </a:r>
            <a:endParaRPr lang="en-IN" sz="2400" dirty="0"/>
          </a:p>
        </p:txBody>
      </p:sp>
      <p:sp>
        <p:nvSpPr>
          <p:cNvPr id="47" name="TextBox 46">
            <a:extLst>
              <a:ext uri="{FF2B5EF4-FFF2-40B4-BE49-F238E27FC236}">
                <a16:creationId xmlns:a16="http://schemas.microsoft.com/office/drawing/2014/main" id="{A327EF83-BC01-42A6-B727-5005F6DB3F63}"/>
              </a:ext>
            </a:extLst>
          </p:cNvPr>
          <p:cNvSpPr txBox="1"/>
          <p:nvPr/>
        </p:nvSpPr>
        <p:spPr>
          <a:xfrm>
            <a:off x="6188275" y="4350938"/>
            <a:ext cx="1204587" cy="461665"/>
          </a:xfrm>
          <a:prstGeom prst="rect">
            <a:avLst/>
          </a:prstGeom>
          <a:noFill/>
        </p:spPr>
        <p:txBody>
          <a:bodyPr wrap="square" rtlCol="0">
            <a:spAutoFit/>
          </a:bodyPr>
          <a:lstStyle/>
          <a:p>
            <a:pPr algn="ctr"/>
            <a:r>
              <a:rPr lang="en-US" sz="2300" dirty="0"/>
              <a:t>Demand</a:t>
            </a:r>
            <a:endParaRPr lang="en-IN" sz="2300" dirty="0"/>
          </a:p>
        </p:txBody>
      </p:sp>
      <p:sp>
        <p:nvSpPr>
          <p:cNvPr id="48" name="TextBox 47">
            <a:extLst>
              <a:ext uri="{FF2B5EF4-FFF2-40B4-BE49-F238E27FC236}">
                <a16:creationId xmlns:a16="http://schemas.microsoft.com/office/drawing/2014/main" id="{996D480B-E32F-4860-9D93-F452ADEEAD2C}"/>
              </a:ext>
            </a:extLst>
          </p:cNvPr>
          <p:cNvSpPr txBox="1"/>
          <p:nvPr/>
        </p:nvSpPr>
        <p:spPr>
          <a:xfrm>
            <a:off x="6421976" y="2875892"/>
            <a:ext cx="759869" cy="461665"/>
          </a:xfrm>
          <a:prstGeom prst="rect">
            <a:avLst/>
          </a:prstGeom>
          <a:noFill/>
        </p:spPr>
        <p:txBody>
          <a:bodyPr wrap="square" rtlCol="0">
            <a:spAutoFit/>
          </a:bodyPr>
          <a:lstStyle/>
          <a:p>
            <a:pPr algn="ctr"/>
            <a:r>
              <a:rPr lang="en-US" sz="2400" dirty="0"/>
              <a:t>B</a:t>
            </a:r>
            <a:endParaRPr lang="en-IN" sz="2400" dirty="0"/>
          </a:p>
        </p:txBody>
      </p:sp>
      <p:sp>
        <p:nvSpPr>
          <p:cNvPr id="49" name="TextBox 48">
            <a:extLst>
              <a:ext uri="{FF2B5EF4-FFF2-40B4-BE49-F238E27FC236}">
                <a16:creationId xmlns:a16="http://schemas.microsoft.com/office/drawing/2014/main" id="{795FB2C1-7005-4A08-A17C-1E382CC70052}"/>
              </a:ext>
            </a:extLst>
          </p:cNvPr>
          <p:cNvSpPr txBox="1"/>
          <p:nvPr/>
        </p:nvSpPr>
        <p:spPr>
          <a:xfrm>
            <a:off x="6421976" y="3615609"/>
            <a:ext cx="759869" cy="461665"/>
          </a:xfrm>
          <a:prstGeom prst="rect">
            <a:avLst/>
          </a:prstGeom>
          <a:noFill/>
        </p:spPr>
        <p:txBody>
          <a:bodyPr wrap="square" rtlCol="0">
            <a:spAutoFit/>
          </a:bodyPr>
          <a:lstStyle/>
          <a:p>
            <a:pPr algn="ctr"/>
            <a:r>
              <a:rPr lang="en-US" sz="2400" dirty="0"/>
              <a:t>C</a:t>
            </a:r>
            <a:endParaRPr lang="en-IN" sz="2400" dirty="0"/>
          </a:p>
        </p:txBody>
      </p:sp>
      <p:sp>
        <p:nvSpPr>
          <p:cNvPr id="60" name="TextBox 59">
            <a:extLst>
              <a:ext uri="{FF2B5EF4-FFF2-40B4-BE49-F238E27FC236}">
                <a16:creationId xmlns:a16="http://schemas.microsoft.com/office/drawing/2014/main" id="{A85E2FEF-FA12-4C73-B16F-B2A082B5F0F8}"/>
              </a:ext>
            </a:extLst>
          </p:cNvPr>
          <p:cNvSpPr txBox="1"/>
          <p:nvPr/>
        </p:nvSpPr>
        <p:spPr>
          <a:xfrm>
            <a:off x="7413561" y="1397232"/>
            <a:ext cx="759869" cy="461665"/>
          </a:xfrm>
          <a:prstGeom prst="rect">
            <a:avLst/>
          </a:prstGeom>
          <a:noFill/>
        </p:spPr>
        <p:txBody>
          <a:bodyPr wrap="square" rtlCol="0">
            <a:spAutoFit/>
          </a:bodyPr>
          <a:lstStyle/>
          <a:p>
            <a:pPr algn="ctr"/>
            <a:r>
              <a:rPr lang="en-US" sz="2400" dirty="0"/>
              <a:t>P</a:t>
            </a:r>
            <a:endParaRPr lang="en-IN" sz="2400" dirty="0"/>
          </a:p>
        </p:txBody>
      </p:sp>
      <p:sp>
        <p:nvSpPr>
          <p:cNvPr id="61" name="TextBox 60">
            <a:extLst>
              <a:ext uri="{FF2B5EF4-FFF2-40B4-BE49-F238E27FC236}">
                <a16:creationId xmlns:a16="http://schemas.microsoft.com/office/drawing/2014/main" id="{D0E4BCA3-1447-47D7-A9A7-9200E95B7545}"/>
              </a:ext>
            </a:extLst>
          </p:cNvPr>
          <p:cNvSpPr txBox="1"/>
          <p:nvPr/>
        </p:nvSpPr>
        <p:spPr>
          <a:xfrm>
            <a:off x="11085662" y="1399595"/>
            <a:ext cx="1022095" cy="461665"/>
          </a:xfrm>
          <a:prstGeom prst="rect">
            <a:avLst/>
          </a:prstGeom>
          <a:noFill/>
        </p:spPr>
        <p:txBody>
          <a:bodyPr wrap="square" rtlCol="0">
            <a:spAutoFit/>
          </a:bodyPr>
          <a:lstStyle/>
          <a:p>
            <a:pPr algn="ctr"/>
            <a:r>
              <a:rPr lang="en-US" sz="2400" dirty="0"/>
              <a:t>Supply</a:t>
            </a:r>
            <a:endParaRPr lang="en-IN" sz="2400" dirty="0"/>
          </a:p>
        </p:txBody>
      </p:sp>
      <p:sp>
        <p:nvSpPr>
          <p:cNvPr id="64" name="TextBox 63">
            <a:extLst>
              <a:ext uri="{FF2B5EF4-FFF2-40B4-BE49-F238E27FC236}">
                <a16:creationId xmlns:a16="http://schemas.microsoft.com/office/drawing/2014/main" id="{0A09A211-0B04-4914-946C-9155F7039BE6}"/>
              </a:ext>
            </a:extLst>
          </p:cNvPr>
          <p:cNvSpPr txBox="1"/>
          <p:nvPr/>
        </p:nvSpPr>
        <p:spPr>
          <a:xfrm>
            <a:off x="10255246" y="1391587"/>
            <a:ext cx="759869" cy="461665"/>
          </a:xfrm>
          <a:prstGeom prst="rect">
            <a:avLst/>
          </a:prstGeom>
          <a:noFill/>
        </p:spPr>
        <p:txBody>
          <a:bodyPr wrap="square" rtlCol="0">
            <a:spAutoFit/>
          </a:bodyPr>
          <a:lstStyle/>
          <a:p>
            <a:pPr algn="ctr"/>
            <a:r>
              <a:rPr lang="en-US" sz="2400" dirty="0"/>
              <a:t>S</a:t>
            </a:r>
            <a:endParaRPr lang="en-IN" sz="2400" dirty="0"/>
          </a:p>
        </p:txBody>
      </p:sp>
      <p:sp>
        <p:nvSpPr>
          <p:cNvPr id="67" name="TextBox 66">
            <a:extLst>
              <a:ext uri="{FF2B5EF4-FFF2-40B4-BE49-F238E27FC236}">
                <a16:creationId xmlns:a16="http://schemas.microsoft.com/office/drawing/2014/main" id="{443930A3-5B27-49FA-A8E8-0E7D9C7D0AF1}"/>
              </a:ext>
            </a:extLst>
          </p:cNvPr>
          <p:cNvSpPr txBox="1"/>
          <p:nvPr/>
        </p:nvSpPr>
        <p:spPr>
          <a:xfrm>
            <a:off x="9304888" y="1391587"/>
            <a:ext cx="759869" cy="461665"/>
          </a:xfrm>
          <a:prstGeom prst="rect">
            <a:avLst/>
          </a:prstGeom>
          <a:noFill/>
        </p:spPr>
        <p:txBody>
          <a:bodyPr wrap="square" rtlCol="0">
            <a:spAutoFit/>
          </a:bodyPr>
          <a:lstStyle/>
          <a:p>
            <a:pPr algn="ctr"/>
            <a:r>
              <a:rPr lang="en-US" sz="2400" dirty="0"/>
              <a:t>R</a:t>
            </a:r>
            <a:endParaRPr lang="en-IN" sz="2400" dirty="0"/>
          </a:p>
        </p:txBody>
      </p:sp>
      <p:sp>
        <p:nvSpPr>
          <p:cNvPr id="68" name="TextBox 67">
            <a:extLst>
              <a:ext uri="{FF2B5EF4-FFF2-40B4-BE49-F238E27FC236}">
                <a16:creationId xmlns:a16="http://schemas.microsoft.com/office/drawing/2014/main" id="{185813EC-3795-4819-BD12-511FE4923EA5}"/>
              </a:ext>
            </a:extLst>
          </p:cNvPr>
          <p:cNvSpPr txBox="1"/>
          <p:nvPr/>
        </p:nvSpPr>
        <p:spPr>
          <a:xfrm>
            <a:off x="8354530" y="1391587"/>
            <a:ext cx="759869" cy="461665"/>
          </a:xfrm>
          <a:prstGeom prst="rect">
            <a:avLst/>
          </a:prstGeom>
          <a:noFill/>
        </p:spPr>
        <p:txBody>
          <a:bodyPr wrap="square" rtlCol="0">
            <a:spAutoFit/>
          </a:bodyPr>
          <a:lstStyle/>
          <a:p>
            <a:pPr algn="ctr"/>
            <a:r>
              <a:rPr lang="en-US" sz="2400" dirty="0"/>
              <a:t>Q</a:t>
            </a:r>
            <a:endParaRPr lang="en-IN" sz="2400" dirty="0"/>
          </a:p>
        </p:txBody>
      </p:sp>
      <p:sp>
        <p:nvSpPr>
          <p:cNvPr id="70" name="TextBox 69">
            <a:extLst>
              <a:ext uri="{FF2B5EF4-FFF2-40B4-BE49-F238E27FC236}">
                <a16:creationId xmlns:a16="http://schemas.microsoft.com/office/drawing/2014/main" id="{F36433BF-C651-4389-99B9-6712376FB2A0}"/>
              </a:ext>
            </a:extLst>
          </p:cNvPr>
          <p:cNvSpPr txBox="1"/>
          <p:nvPr/>
        </p:nvSpPr>
        <p:spPr>
          <a:xfrm>
            <a:off x="7771016" y="2339904"/>
            <a:ext cx="552885" cy="461665"/>
          </a:xfrm>
          <a:prstGeom prst="rect">
            <a:avLst/>
          </a:prstGeom>
          <a:noFill/>
        </p:spPr>
        <p:txBody>
          <a:bodyPr wrap="square" rtlCol="0">
            <a:spAutoFit/>
          </a:bodyPr>
          <a:lstStyle/>
          <a:p>
            <a:pPr algn="ctr"/>
            <a:r>
              <a:rPr lang="en-US" sz="2400" dirty="0"/>
              <a:t>12</a:t>
            </a:r>
            <a:endParaRPr lang="en-IN" sz="2400" dirty="0"/>
          </a:p>
        </p:txBody>
      </p:sp>
      <p:sp>
        <p:nvSpPr>
          <p:cNvPr id="71" name="TextBox 70">
            <a:extLst>
              <a:ext uri="{FF2B5EF4-FFF2-40B4-BE49-F238E27FC236}">
                <a16:creationId xmlns:a16="http://schemas.microsoft.com/office/drawing/2014/main" id="{BA51AA10-92C3-456F-9133-E9C50D753B42}"/>
              </a:ext>
            </a:extLst>
          </p:cNvPr>
          <p:cNvSpPr txBox="1"/>
          <p:nvPr/>
        </p:nvSpPr>
        <p:spPr>
          <a:xfrm>
            <a:off x="7771016" y="3805379"/>
            <a:ext cx="552885" cy="461665"/>
          </a:xfrm>
          <a:prstGeom prst="rect">
            <a:avLst/>
          </a:prstGeom>
          <a:noFill/>
        </p:spPr>
        <p:txBody>
          <a:bodyPr wrap="square" rtlCol="0">
            <a:spAutoFit/>
          </a:bodyPr>
          <a:lstStyle/>
          <a:p>
            <a:pPr algn="ctr"/>
            <a:r>
              <a:rPr lang="en-US" sz="2400" dirty="0"/>
              <a:t>6</a:t>
            </a:r>
            <a:endParaRPr lang="en-IN" sz="2400" dirty="0"/>
          </a:p>
        </p:txBody>
      </p:sp>
      <p:sp>
        <p:nvSpPr>
          <p:cNvPr id="72" name="TextBox 71">
            <a:extLst>
              <a:ext uri="{FF2B5EF4-FFF2-40B4-BE49-F238E27FC236}">
                <a16:creationId xmlns:a16="http://schemas.microsoft.com/office/drawing/2014/main" id="{627BC978-A549-4899-B7BB-6EACD80E3974}"/>
              </a:ext>
            </a:extLst>
          </p:cNvPr>
          <p:cNvSpPr txBox="1"/>
          <p:nvPr/>
        </p:nvSpPr>
        <p:spPr>
          <a:xfrm>
            <a:off x="10641054" y="2339904"/>
            <a:ext cx="552885" cy="461665"/>
          </a:xfrm>
          <a:prstGeom prst="rect">
            <a:avLst/>
          </a:prstGeom>
          <a:noFill/>
        </p:spPr>
        <p:txBody>
          <a:bodyPr wrap="square" rtlCol="0">
            <a:spAutoFit/>
          </a:bodyPr>
          <a:lstStyle/>
          <a:p>
            <a:pPr algn="ctr"/>
            <a:r>
              <a:rPr lang="en-US" sz="2400" dirty="0"/>
              <a:t>13</a:t>
            </a:r>
            <a:endParaRPr lang="en-IN" sz="2400" dirty="0"/>
          </a:p>
        </p:txBody>
      </p:sp>
      <p:sp>
        <p:nvSpPr>
          <p:cNvPr id="73" name="TextBox 72">
            <a:extLst>
              <a:ext uri="{FF2B5EF4-FFF2-40B4-BE49-F238E27FC236}">
                <a16:creationId xmlns:a16="http://schemas.microsoft.com/office/drawing/2014/main" id="{BEF33787-92DC-4D42-A8C5-BCC5F8941C5F}"/>
              </a:ext>
            </a:extLst>
          </p:cNvPr>
          <p:cNvSpPr txBox="1"/>
          <p:nvPr/>
        </p:nvSpPr>
        <p:spPr>
          <a:xfrm>
            <a:off x="10635180" y="3805379"/>
            <a:ext cx="552885" cy="461665"/>
          </a:xfrm>
          <a:prstGeom prst="rect">
            <a:avLst/>
          </a:prstGeom>
          <a:noFill/>
        </p:spPr>
        <p:txBody>
          <a:bodyPr wrap="square" rtlCol="0">
            <a:spAutoFit/>
          </a:bodyPr>
          <a:lstStyle/>
          <a:p>
            <a:pPr algn="ctr"/>
            <a:r>
              <a:rPr lang="en-US" sz="2400" dirty="0"/>
              <a:t>7</a:t>
            </a:r>
            <a:endParaRPr lang="en-IN" sz="2400" dirty="0"/>
          </a:p>
        </p:txBody>
      </p:sp>
      <p:sp>
        <p:nvSpPr>
          <p:cNvPr id="74" name="TextBox 73">
            <a:extLst>
              <a:ext uri="{FF2B5EF4-FFF2-40B4-BE49-F238E27FC236}">
                <a16:creationId xmlns:a16="http://schemas.microsoft.com/office/drawing/2014/main" id="{F7053E48-92E1-4971-93B9-AB529D3BBDEE}"/>
              </a:ext>
            </a:extLst>
          </p:cNvPr>
          <p:cNvSpPr txBox="1"/>
          <p:nvPr/>
        </p:nvSpPr>
        <p:spPr>
          <a:xfrm>
            <a:off x="8727695" y="2339904"/>
            <a:ext cx="552885" cy="461665"/>
          </a:xfrm>
          <a:prstGeom prst="rect">
            <a:avLst/>
          </a:prstGeom>
          <a:noFill/>
        </p:spPr>
        <p:txBody>
          <a:bodyPr wrap="square" rtlCol="0">
            <a:spAutoFit/>
          </a:bodyPr>
          <a:lstStyle/>
          <a:p>
            <a:pPr algn="ctr"/>
            <a:r>
              <a:rPr lang="en-US" sz="2400" dirty="0"/>
              <a:t>10</a:t>
            </a:r>
            <a:endParaRPr lang="en-IN" sz="2400" dirty="0"/>
          </a:p>
        </p:txBody>
      </p:sp>
      <p:sp>
        <p:nvSpPr>
          <p:cNvPr id="75" name="TextBox 74">
            <a:extLst>
              <a:ext uri="{FF2B5EF4-FFF2-40B4-BE49-F238E27FC236}">
                <a16:creationId xmlns:a16="http://schemas.microsoft.com/office/drawing/2014/main" id="{3A847C3D-4765-43F4-8EFB-396162FAEA02}"/>
              </a:ext>
            </a:extLst>
          </p:cNvPr>
          <p:cNvSpPr txBox="1"/>
          <p:nvPr/>
        </p:nvSpPr>
        <p:spPr>
          <a:xfrm>
            <a:off x="9684374" y="2339904"/>
            <a:ext cx="552885" cy="461665"/>
          </a:xfrm>
          <a:prstGeom prst="rect">
            <a:avLst/>
          </a:prstGeom>
          <a:noFill/>
        </p:spPr>
        <p:txBody>
          <a:bodyPr wrap="square" rtlCol="0">
            <a:spAutoFit/>
          </a:bodyPr>
          <a:lstStyle/>
          <a:p>
            <a:pPr algn="ctr"/>
            <a:r>
              <a:rPr lang="en-US" sz="2400" dirty="0"/>
              <a:t>12</a:t>
            </a:r>
            <a:endParaRPr lang="en-IN" sz="2400" dirty="0"/>
          </a:p>
        </p:txBody>
      </p:sp>
      <p:sp>
        <p:nvSpPr>
          <p:cNvPr id="78" name="TextBox 77">
            <a:extLst>
              <a:ext uri="{FF2B5EF4-FFF2-40B4-BE49-F238E27FC236}">
                <a16:creationId xmlns:a16="http://schemas.microsoft.com/office/drawing/2014/main" id="{CF566831-3FDF-464B-8532-521E3D8EBBCD}"/>
              </a:ext>
            </a:extLst>
          </p:cNvPr>
          <p:cNvSpPr txBox="1"/>
          <p:nvPr/>
        </p:nvSpPr>
        <p:spPr>
          <a:xfrm>
            <a:off x="7774306" y="3036838"/>
            <a:ext cx="552885" cy="461665"/>
          </a:xfrm>
          <a:prstGeom prst="rect">
            <a:avLst/>
          </a:prstGeom>
          <a:noFill/>
        </p:spPr>
        <p:txBody>
          <a:bodyPr wrap="square" rtlCol="0">
            <a:spAutoFit/>
          </a:bodyPr>
          <a:lstStyle/>
          <a:p>
            <a:pPr algn="ctr"/>
            <a:r>
              <a:rPr lang="en-US" sz="2400" dirty="0"/>
              <a:t>7</a:t>
            </a:r>
            <a:endParaRPr lang="en-IN" sz="2400" dirty="0"/>
          </a:p>
        </p:txBody>
      </p:sp>
      <p:sp>
        <p:nvSpPr>
          <p:cNvPr id="81" name="TextBox 80">
            <a:extLst>
              <a:ext uri="{FF2B5EF4-FFF2-40B4-BE49-F238E27FC236}">
                <a16:creationId xmlns:a16="http://schemas.microsoft.com/office/drawing/2014/main" id="{A8F1DE09-9258-4829-B147-8F4D9720D0EB}"/>
              </a:ext>
            </a:extLst>
          </p:cNvPr>
          <p:cNvSpPr txBox="1"/>
          <p:nvPr/>
        </p:nvSpPr>
        <p:spPr>
          <a:xfrm>
            <a:off x="10641054" y="3036838"/>
            <a:ext cx="552885" cy="461665"/>
          </a:xfrm>
          <a:prstGeom prst="rect">
            <a:avLst/>
          </a:prstGeom>
          <a:noFill/>
        </p:spPr>
        <p:txBody>
          <a:bodyPr wrap="square" rtlCol="0">
            <a:spAutoFit/>
          </a:bodyPr>
          <a:lstStyle/>
          <a:p>
            <a:pPr algn="ctr"/>
            <a:r>
              <a:rPr lang="en-US" sz="2400" dirty="0"/>
              <a:t>14</a:t>
            </a:r>
            <a:endParaRPr lang="en-IN" sz="2400" dirty="0"/>
          </a:p>
        </p:txBody>
      </p:sp>
      <p:sp>
        <p:nvSpPr>
          <p:cNvPr id="82" name="TextBox 81">
            <a:extLst>
              <a:ext uri="{FF2B5EF4-FFF2-40B4-BE49-F238E27FC236}">
                <a16:creationId xmlns:a16="http://schemas.microsoft.com/office/drawing/2014/main" id="{FFB37375-7348-4480-A68B-4284C72B326D}"/>
              </a:ext>
            </a:extLst>
          </p:cNvPr>
          <p:cNvSpPr txBox="1"/>
          <p:nvPr/>
        </p:nvSpPr>
        <p:spPr>
          <a:xfrm>
            <a:off x="8729889" y="3036838"/>
            <a:ext cx="552885" cy="461665"/>
          </a:xfrm>
          <a:prstGeom prst="rect">
            <a:avLst/>
          </a:prstGeom>
          <a:noFill/>
        </p:spPr>
        <p:txBody>
          <a:bodyPr wrap="square" rtlCol="0">
            <a:spAutoFit/>
          </a:bodyPr>
          <a:lstStyle/>
          <a:p>
            <a:pPr algn="ctr"/>
            <a:r>
              <a:rPr lang="en-US" sz="2400" dirty="0"/>
              <a:t>11</a:t>
            </a:r>
            <a:endParaRPr lang="en-IN" sz="2400" dirty="0"/>
          </a:p>
        </p:txBody>
      </p:sp>
      <p:sp>
        <p:nvSpPr>
          <p:cNvPr id="83" name="TextBox 82">
            <a:extLst>
              <a:ext uri="{FF2B5EF4-FFF2-40B4-BE49-F238E27FC236}">
                <a16:creationId xmlns:a16="http://schemas.microsoft.com/office/drawing/2014/main" id="{0C677C5B-5A8B-4A40-98DC-3A62FFC1FE0D}"/>
              </a:ext>
            </a:extLst>
          </p:cNvPr>
          <p:cNvSpPr txBox="1"/>
          <p:nvPr/>
        </p:nvSpPr>
        <p:spPr>
          <a:xfrm>
            <a:off x="9685472" y="3036838"/>
            <a:ext cx="552885" cy="461665"/>
          </a:xfrm>
          <a:prstGeom prst="rect">
            <a:avLst/>
          </a:prstGeom>
          <a:noFill/>
        </p:spPr>
        <p:txBody>
          <a:bodyPr wrap="square" rtlCol="0">
            <a:spAutoFit/>
          </a:bodyPr>
          <a:lstStyle/>
          <a:p>
            <a:pPr algn="ctr"/>
            <a:r>
              <a:rPr lang="en-US" sz="2400" dirty="0"/>
              <a:t>8</a:t>
            </a:r>
            <a:endParaRPr lang="en-IN" sz="2400" dirty="0"/>
          </a:p>
        </p:txBody>
      </p:sp>
      <p:sp>
        <p:nvSpPr>
          <p:cNvPr id="84" name="TextBox 83">
            <a:extLst>
              <a:ext uri="{FF2B5EF4-FFF2-40B4-BE49-F238E27FC236}">
                <a16:creationId xmlns:a16="http://schemas.microsoft.com/office/drawing/2014/main" id="{94B5019F-EF42-4E67-AA23-482DF5FC9E7F}"/>
              </a:ext>
            </a:extLst>
          </p:cNvPr>
          <p:cNvSpPr txBox="1"/>
          <p:nvPr/>
        </p:nvSpPr>
        <p:spPr>
          <a:xfrm>
            <a:off x="8725737" y="3805379"/>
            <a:ext cx="552885" cy="461665"/>
          </a:xfrm>
          <a:prstGeom prst="rect">
            <a:avLst/>
          </a:prstGeom>
          <a:noFill/>
        </p:spPr>
        <p:txBody>
          <a:bodyPr wrap="square" rtlCol="0">
            <a:spAutoFit/>
          </a:bodyPr>
          <a:lstStyle/>
          <a:p>
            <a:pPr algn="ctr"/>
            <a:r>
              <a:rPr lang="en-US" sz="2400" dirty="0"/>
              <a:t>16</a:t>
            </a:r>
            <a:endParaRPr lang="en-IN" sz="2400" dirty="0"/>
          </a:p>
        </p:txBody>
      </p:sp>
      <p:sp>
        <p:nvSpPr>
          <p:cNvPr id="85" name="TextBox 84">
            <a:extLst>
              <a:ext uri="{FF2B5EF4-FFF2-40B4-BE49-F238E27FC236}">
                <a16:creationId xmlns:a16="http://schemas.microsoft.com/office/drawing/2014/main" id="{423BDE4D-712A-44B7-87F9-E4B5A6403A12}"/>
              </a:ext>
            </a:extLst>
          </p:cNvPr>
          <p:cNvSpPr txBox="1"/>
          <p:nvPr/>
        </p:nvSpPr>
        <p:spPr>
          <a:xfrm>
            <a:off x="9680458" y="3805379"/>
            <a:ext cx="552885" cy="461665"/>
          </a:xfrm>
          <a:prstGeom prst="rect">
            <a:avLst/>
          </a:prstGeom>
          <a:noFill/>
        </p:spPr>
        <p:txBody>
          <a:bodyPr wrap="square" rtlCol="0">
            <a:spAutoFit/>
          </a:bodyPr>
          <a:lstStyle/>
          <a:p>
            <a:pPr algn="ctr"/>
            <a:r>
              <a:rPr lang="en-US" sz="2400" dirty="0"/>
              <a:t>11</a:t>
            </a:r>
            <a:endParaRPr lang="en-IN" sz="2400" dirty="0"/>
          </a:p>
        </p:txBody>
      </p:sp>
      <p:sp>
        <p:nvSpPr>
          <p:cNvPr id="86" name="TextBox 85">
            <a:extLst>
              <a:ext uri="{FF2B5EF4-FFF2-40B4-BE49-F238E27FC236}">
                <a16:creationId xmlns:a16="http://schemas.microsoft.com/office/drawing/2014/main" id="{9A24A9D3-F557-4F86-B784-709AF39D4814}"/>
              </a:ext>
            </a:extLst>
          </p:cNvPr>
          <p:cNvSpPr txBox="1"/>
          <p:nvPr/>
        </p:nvSpPr>
        <p:spPr>
          <a:xfrm>
            <a:off x="11015114" y="1910363"/>
            <a:ext cx="648000" cy="461665"/>
          </a:xfrm>
          <a:prstGeom prst="rect">
            <a:avLst/>
          </a:prstGeom>
          <a:noFill/>
        </p:spPr>
        <p:txBody>
          <a:bodyPr wrap="square" rtlCol="0">
            <a:spAutoFit/>
          </a:bodyPr>
          <a:lstStyle/>
          <a:p>
            <a:pPr algn="ctr"/>
            <a:r>
              <a:rPr lang="en-US" sz="2400" dirty="0"/>
              <a:t>500</a:t>
            </a:r>
            <a:endParaRPr lang="en-IN" sz="2400" dirty="0"/>
          </a:p>
        </p:txBody>
      </p:sp>
      <p:sp>
        <p:nvSpPr>
          <p:cNvPr id="87" name="TextBox 86">
            <a:extLst>
              <a:ext uri="{FF2B5EF4-FFF2-40B4-BE49-F238E27FC236}">
                <a16:creationId xmlns:a16="http://schemas.microsoft.com/office/drawing/2014/main" id="{83658695-3CDC-473C-A5E9-2DD1C988613C}"/>
              </a:ext>
            </a:extLst>
          </p:cNvPr>
          <p:cNvSpPr txBox="1"/>
          <p:nvPr/>
        </p:nvSpPr>
        <p:spPr>
          <a:xfrm>
            <a:off x="11015113" y="3373810"/>
            <a:ext cx="648000" cy="461665"/>
          </a:xfrm>
          <a:prstGeom prst="rect">
            <a:avLst/>
          </a:prstGeom>
          <a:noFill/>
        </p:spPr>
        <p:txBody>
          <a:bodyPr wrap="square" rtlCol="0">
            <a:spAutoFit/>
          </a:bodyPr>
          <a:lstStyle/>
          <a:p>
            <a:pPr algn="ctr"/>
            <a:r>
              <a:rPr lang="en-US" sz="2400" dirty="0"/>
              <a:t>200</a:t>
            </a:r>
            <a:endParaRPr lang="en-IN" sz="2400" dirty="0"/>
          </a:p>
        </p:txBody>
      </p:sp>
      <p:sp>
        <p:nvSpPr>
          <p:cNvPr id="88" name="TextBox 87">
            <a:extLst>
              <a:ext uri="{FF2B5EF4-FFF2-40B4-BE49-F238E27FC236}">
                <a16:creationId xmlns:a16="http://schemas.microsoft.com/office/drawing/2014/main" id="{C6BB7DC8-5F13-43C0-9F33-34063478252D}"/>
              </a:ext>
            </a:extLst>
          </p:cNvPr>
          <p:cNvSpPr txBox="1"/>
          <p:nvPr/>
        </p:nvSpPr>
        <p:spPr>
          <a:xfrm>
            <a:off x="11015113" y="2642086"/>
            <a:ext cx="648000" cy="461665"/>
          </a:xfrm>
          <a:prstGeom prst="rect">
            <a:avLst/>
          </a:prstGeom>
          <a:noFill/>
        </p:spPr>
        <p:txBody>
          <a:bodyPr wrap="square" rtlCol="0">
            <a:spAutoFit/>
          </a:bodyPr>
          <a:lstStyle/>
          <a:p>
            <a:pPr algn="ctr"/>
            <a:r>
              <a:rPr lang="en-US" sz="2400" dirty="0"/>
              <a:t>300</a:t>
            </a:r>
            <a:endParaRPr lang="en-IN" sz="2400" dirty="0"/>
          </a:p>
        </p:txBody>
      </p:sp>
      <p:sp>
        <p:nvSpPr>
          <p:cNvPr id="89" name="TextBox 88">
            <a:extLst>
              <a:ext uri="{FF2B5EF4-FFF2-40B4-BE49-F238E27FC236}">
                <a16:creationId xmlns:a16="http://schemas.microsoft.com/office/drawing/2014/main" id="{C5E811BA-1B1F-447F-B7EA-04A10AC4E355}"/>
              </a:ext>
            </a:extLst>
          </p:cNvPr>
          <p:cNvSpPr txBox="1"/>
          <p:nvPr/>
        </p:nvSpPr>
        <p:spPr>
          <a:xfrm>
            <a:off x="7197864" y="4104719"/>
            <a:ext cx="648000" cy="461665"/>
          </a:xfrm>
          <a:prstGeom prst="rect">
            <a:avLst/>
          </a:prstGeom>
          <a:noFill/>
        </p:spPr>
        <p:txBody>
          <a:bodyPr wrap="square" rtlCol="0">
            <a:spAutoFit/>
          </a:bodyPr>
          <a:lstStyle/>
          <a:p>
            <a:pPr algn="ctr"/>
            <a:r>
              <a:rPr lang="en-US" sz="2400" dirty="0"/>
              <a:t>180</a:t>
            </a:r>
            <a:endParaRPr lang="en-IN" sz="2400" dirty="0"/>
          </a:p>
        </p:txBody>
      </p:sp>
      <p:sp>
        <p:nvSpPr>
          <p:cNvPr id="92" name="TextBox 91">
            <a:extLst>
              <a:ext uri="{FF2B5EF4-FFF2-40B4-BE49-F238E27FC236}">
                <a16:creationId xmlns:a16="http://schemas.microsoft.com/office/drawing/2014/main" id="{D2268E41-7B25-4A89-9C84-7D26F6C900E7}"/>
              </a:ext>
            </a:extLst>
          </p:cNvPr>
          <p:cNvSpPr txBox="1"/>
          <p:nvPr/>
        </p:nvSpPr>
        <p:spPr>
          <a:xfrm>
            <a:off x="8155810" y="4104719"/>
            <a:ext cx="648000" cy="461665"/>
          </a:xfrm>
          <a:prstGeom prst="rect">
            <a:avLst/>
          </a:prstGeom>
          <a:noFill/>
        </p:spPr>
        <p:txBody>
          <a:bodyPr wrap="square" rtlCol="0">
            <a:spAutoFit/>
          </a:bodyPr>
          <a:lstStyle/>
          <a:p>
            <a:pPr algn="ctr"/>
            <a:r>
              <a:rPr lang="en-US" sz="2400" dirty="0"/>
              <a:t>150</a:t>
            </a:r>
            <a:endParaRPr lang="en-IN" sz="2400" dirty="0"/>
          </a:p>
        </p:txBody>
      </p:sp>
      <p:sp>
        <p:nvSpPr>
          <p:cNvPr id="95" name="TextBox 94">
            <a:extLst>
              <a:ext uri="{FF2B5EF4-FFF2-40B4-BE49-F238E27FC236}">
                <a16:creationId xmlns:a16="http://schemas.microsoft.com/office/drawing/2014/main" id="{4128B54A-0E78-42C9-865C-3B022A5DBBBB}"/>
              </a:ext>
            </a:extLst>
          </p:cNvPr>
          <p:cNvSpPr txBox="1"/>
          <p:nvPr/>
        </p:nvSpPr>
        <p:spPr>
          <a:xfrm>
            <a:off x="9113756" y="4104719"/>
            <a:ext cx="648000" cy="461665"/>
          </a:xfrm>
          <a:prstGeom prst="rect">
            <a:avLst/>
          </a:prstGeom>
          <a:noFill/>
        </p:spPr>
        <p:txBody>
          <a:bodyPr wrap="square" rtlCol="0">
            <a:spAutoFit/>
          </a:bodyPr>
          <a:lstStyle/>
          <a:p>
            <a:pPr algn="ctr"/>
            <a:r>
              <a:rPr lang="en-US" sz="2400" dirty="0"/>
              <a:t>350</a:t>
            </a:r>
            <a:endParaRPr lang="en-IN" sz="2400" dirty="0"/>
          </a:p>
        </p:txBody>
      </p:sp>
      <p:sp>
        <p:nvSpPr>
          <p:cNvPr id="96" name="TextBox 95">
            <a:extLst>
              <a:ext uri="{FF2B5EF4-FFF2-40B4-BE49-F238E27FC236}">
                <a16:creationId xmlns:a16="http://schemas.microsoft.com/office/drawing/2014/main" id="{003FCD6E-2BAB-4C3F-970C-001C52862019}"/>
              </a:ext>
            </a:extLst>
          </p:cNvPr>
          <p:cNvSpPr txBox="1"/>
          <p:nvPr/>
        </p:nvSpPr>
        <p:spPr>
          <a:xfrm>
            <a:off x="10071702" y="4104719"/>
            <a:ext cx="648000" cy="461665"/>
          </a:xfrm>
          <a:prstGeom prst="rect">
            <a:avLst/>
          </a:prstGeom>
          <a:noFill/>
        </p:spPr>
        <p:txBody>
          <a:bodyPr wrap="square" rtlCol="0">
            <a:spAutoFit/>
          </a:bodyPr>
          <a:lstStyle/>
          <a:p>
            <a:pPr algn="ctr"/>
            <a:r>
              <a:rPr lang="en-US" sz="2400" dirty="0"/>
              <a:t>320</a:t>
            </a:r>
            <a:endParaRPr lang="en-IN" sz="2400" dirty="0"/>
          </a:p>
        </p:txBody>
      </p:sp>
      <p:sp>
        <p:nvSpPr>
          <p:cNvPr id="97" name="TextBox 96">
            <a:extLst>
              <a:ext uri="{FF2B5EF4-FFF2-40B4-BE49-F238E27FC236}">
                <a16:creationId xmlns:a16="http://schemas.microsoft.com/office/drawing/2014/main" id="{F0747194-7B69-4A7B-8FB7-614AA4E49A18}"/>
              </a:ext>
            </a:extLst>
          </p:cNvPr>
          <p:cNvSpPr txBox="1"/>
          <p:nvPr/>
        </p:nvSpPr>
        <p:spPr>
          <a:xfrm>
            <a:off x="7245497" y="1894985"/>
            <a:ext cx="651864" cy="461665"/>
          </a:xfrm>
          <a:prstGeom prst="rect">
            <a:avLst/>
          </a:prstGeom>
          <a:noFill/>
        </p:spPr>
        <p:txBody>
          <a:bodyPr wrap="square" rtlCol="0">
            <a:spAutoFit/>
          </a:bodyPr>
          <a:lstStyle/>
          <a:p>
            <a:pPr algn="ctr"/>
            <a:r>
              <a:rPr lang="en-US" sz="2400" dirty="0"/>
              <a:t>180</a:t>
            </a:r>
            <a:endParaRPr lang="en-IN" sz="2400" dirty="0"/>
          </a:p>
        </p:txBody>
      </p:sp>
      <p:sp>
        <p:nvSpPr>
          <p:cNvPr id="98" name="TextBox 97">
            <a:extLst>
              <a:ext uri="{FF2B5EF4-FFF2-40B4-BE49-F238E27FC236}">
                <a16:creationId xmlns:a16="http://schemas.microsoft.com/office/drawing/2014/main" id="{CB2B73D9-4B71-4F46-A7ED-7F02D74B85F9}"/>
              </a:ext>
            </a:extLst>
          </p:cNvPr>
          <p:cNvSpPr txBox="1"/>
          <p:nvPr/>
        </p:nvSpPr>
        <p:spPr>
          <a:xfrm>
            <a:off x="8194132" y="1894986"/>
            <a:ext cx="637479" cy="461665"/>
          </a:xfrm>
          <a:prstGeom prst="rect">
            <a:avLst/>
          </a:prstGeom>
          <a:noFill/>
        </p:spPr>
        <p:txBody>
          <a:bodyPr wrap="square" rtlCol="0">
            <a:spAutoFit/>
          </a:bodyPr>
          <a:lstStyle/>
          <a:p>
            <a:pPr algn="ctr"/>
            <a:r>
              <a:rPr lang="en-US" sz="2400" dirty="0"/>
              <a:t>150</a:t>
            </a:r>
            <a:endParaRPr lang="en-IN" sz="2400" dirty="0"/>
          </a:p>
        </p:txBody>
      </p:sp>
      <p:sp>
        <p:nvSpPr>
          <p:cNvPr id="99" name="TextBox 98">
            <a:extLst>
              <a:ext uri="{FF2B5EF4-FFF2-40B4-BE49-F238E27FC236}">
                <a16:creationId xmlns:a16="http://schemas.microsoft.com/office/drawing/2014/main" id="{7D0A18BD-F3C3-40EA-B5F1-2EE9673EBCD5}"/>
              </a:ext>
            </a:extLst>
          </p:cNvPr>
          <p:cNvSpPr txBox="1"/>
          <p:nvPr/>
        </p:nvSpPr>
        <p:spPr>
          <a:xfrm>
            <a:off x="9094205" y="1894986"/>
            <a:ext cx="728681" cy="461665"/>
          </a:xfrm>
          <a:prstGeom prst="rect">
            <a:avLst/>
          </a:prstGeom>
          <a:noFill/>
        </p:spPr>
        <p:txBody>
          <a:bodyPr wrap="square" rtlCol="0">
            <a:spAutoFit/>
          </a:bodyPr>
          <a:lstStyle/>
          <a:p>
            <a:pPr algn="ctr"/>
            <a:r>
              <a:rPr lang="en-US" sz="2400" dirty="0"/>
              <a:t>170</a:t>
            </a:r>
            <a:endParaRPr lang="en-IN" sz="2400" dirty="0"/>
          </a:p>
        </p:txBody>
      </p:sp>
      <p:sp>
        <p:nvSpPr>
          <p:cNvPr id="111" name="TextBox 110">
            <a:extLst>
              <a:ext uri="{FF2B5EF4-FFF2-40B4-BE49-F238E27FC236}">
                <a16:creationId xmlns:a16="http://schemas.microsoft.com/office/drawing/2014/main" id="{727C11E2-6090-4166-917C-D73A3012640C}"/>
              </a:ext>
            </a:extLst>
          </p:cNvPr>
          <p:cNvSpPr txBox="1"/>
          <p:nvPr/>
        </p:nvSpPr>
        <p:spPr>
          <a:xfrm>
            <a:off x="9103730" y="2629637"/>
            <a:ext cx="680775" cy="461665"/>
          </a:xfrm>
          <a:prstGeom prst="rect">
            <a:avLst/>
          </a:prstGeom>
          <a:noFill/>
        </p:spPr>
        <p:txBody>
          <a:bodyPr wrap="square" rtlCol="0">
            <a:spAutoFit/>
          </a:bodyPr>
          <a:lstStyle/>
          <a:p>
            <a:pPr algn="ctr"/>
            <a:r>
              <a:rPr lang="en-US" sz="2400" dirty="0"/>
              <a:t>180</a:t>
            </a:r>
            <a:endParaRPr lang="en-IN" sz="2400" dirty="0"/>
          </a:p>
        </p:txBody>
      </p:sp>
      <p:sp>
        <p:nvSpPr>
          <p:cNvPr id="112" name="TextBox 111">
            <a:extLst>
              <a:ext uri="{FF2B5EF4-FFF2-40B4-BE49-F238E27FC236}">
                <a16:creationId xmlns:a16="http://schemas.microsoft.com/office/drawing/2014/main" id="{A5B390D7-24FF-4E6E-A894-E4393CE2EB3B}"/>
              </a:ext>
            </a:extLst>
          </p:cNvPr>
          <p:cNvSpPr txBox="1"/>
          <p:nvPr/>
        </p:nvSpPr>
        <p:spPr>
          <a:xfrm>
            <a:off x="10070945" y="2629637"/>
            <a:ext cx="689288" cy="461665"/>
          </a:xfrm>
          <a:prstGeom prst="rect">
            <a:avLst/>
          </a:prstGeom>
          <a:noFill/>
        </p:spPr>
        <p:txBody>
          <a:bodyPr wrap="square" rtlCol="0">
            <a:spAutoFit/>
          </a:bodyPr>
          <a:lstStyle/>
          <a:p>
            <a:pPr algn="ctr"/>
            <a:r>
              <a:rPr lang="en-US" sz="2400" dirty="0"/>
              <a:t>120</a:t>
            </a:r>
            <a:endParaRPr lang="en-IN" sz="2400" dirty="0"/>
          </a:p>
        </p:txBody>
      </p:sp>
      <p:sp>
        <p:nvSpPr>
          <p:cNvPr id="116" name="TextBox 115">
            <a:extLst>
              <a:ext uri="{FF2B5EF4-FFF2-40B4-BE49-F238E27FC236}">
                <a16:creationId xmlns:a16="http://schemas.microsoft.com/office/drawing/2014/main" id="{A03B9CA8-6C8F-45BE-BE90-FFA8E8B4744E}"/>
              </a:ext>
            </a:extLst>
          </p:cNvPr>
          <p:cNvSpPr txBox="1"/>
          <p:nvPr/>
        </p:nvSpPr>
        <p:spPr>
          <a:xfrm>
            <a:off x="10089995" y="3362645"/>
            <a:ext cx="648000" cy="461665"/>
          </a:xfrm>
          <a:prstGeom prst="rect">
            <a:avLst/>
          </a:prstGeom>
          <a:noFill/>
        </p:spPr>
        <p:txBody>
          <a:bodyPr wrap="square" rtlCol="0">
            <a:spAutoFit/>
          </a:bodyPr>
          <a:lstStyle/>
          <a:p>
            <a:pPr algn="ctr"/>
            <a:r>
              <a:rPr lang="en-US" sz="2400" dirty="0"/>
              <a:t>200</a:t>
            </a:r>
            <a:endParaRPr lang="en-IN" sz="2400" dirty="0"/>
          </a:p>
        </p:txBody>
      </p:sp>
      <p:cxnSp>
        <p:nvCxnSpPr>
          <p:cNvPr id="118" name="Straight Connector 117">
            <a:extLst>
              <a:ext uri="{FF2B5EF4-FFF2-40B4-BE49-F238E27FC236}">
                <a16:creationId xmlns:a16="http://schemas.microsoft.com/office/drawing/2014/main" id="{DB5780AD-2614-4F13-937E-1C2822CE05DA}"/>
              </a:ext>
            </a:extLst>
          </p:cNvPr>
          <p:cNvCxnSpPr/>
          <p:nvPr/>
        </p:nvCxnSpPr>
        <p:spPr>
          <a:xfrm flipH="1">
            <a:off x="7310965"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5573B07-D7D7-4FF9-BBFB-31A8C3B8533A}"/>
              </a:ext>
            </a:extLst>
          </p:cNvPr>
          <p:cNvSpPr txBox="1"/>
          <p:nvPr/>
        </p:nvSpPr>
        <p:spPr>
          <a:xfrm>
            <a:off x="7846952" y="408986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20" name="Straight Connector 119">
            <a:extLst>
              <a:ext uri="{FF2B5EF4-FFF2-40B4-BE49-F238E27FC236}">
                <a16:creationId xmlns:a16="http://schemas.microsoft.com/office/drawing/2014/main" id="{AF1E24A3-22BF-4841-B4EC-40F3D8AC2FB8}"/>
              </a:ext>
            </a:extLst>
          </p:cNvPr>
          <p:cNvCxnSpPr/>
          <p:nvPr/>
        </p:nvCxnSpPr>
        <p:spPr>
          <a:xfrm flipH="1">
            <a:off x="11105838" y="200677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7AFD5A3-76FE-441F-8B32-E372CF40347F}"/>
              </a:ext>
            </a:extLst>
          </p:cNvPr>
          <p:cNvSpPr txBox="1"/>
          <p:nvPr/>
        </p:nvSpPr>
        <p:spPr>
          <a:xfrm>
            <a:off x="11502950" y="1910363"/>
            <a:ext cx="648000" cy="461665"/>
          </a:xfrm>
          <a:prstGeom prst="rect">
            <a:avLst/>
          </a:prstGeom>
          <a:noFill/>
        </p:spPr>
        <p:txBody>
          <a:bodyPr wrap="square" rtlCol="0">
            <a:spAutoFit/>
          </a:bodyPr>
          <a:lstStyle/>
          <a:p>
            <a:pPr algn="ctr"/>
            <a:r>
              <a:rPr lang="en-US" sz="2400" dirty="0">
                <a:solidFill>
                  <a:schemeClr val="accent5">
                    <a:lumMod val="75000"/>
                  </a:schemeClr>
                </a:solidFill>
              </a:rPr>
              <a:t>320</a:t>
            </a:r>
            <a:endParaRPr lang="en-IN" sz="2400" dirty="0">
              <a:solidFill>
                <a:schemeClr val="accent5">
                  <a:lumMod val="75000"/>
                </a:schemeClr>
              </a:solidFill>
            </a:endParaRPr>
          </a:p>
        </p:txBody>
      </p:sp>
      <p:cxnSp>
        <p:nvCxnSpPr>
          <p:cNvPr id="123" name="Straight Connector 122">
            <a:extLst>
              <a:ext uri="{FF2B5EF4-FFF2-40B4-BE49-F238E27FC236}">
                <a16:creationId xmlns:a16="http://schemas.microsoft.com/office/drawing/2014/main" id="{BF383540-586D-4549-BB1C-C84E7455259D}"/>
              </a:ext>
            </a:extLst>
          </p:cNvPr>
          <p:cNvCxnSpPr/>
          <p:nvPr/>
        </p:nvCxnSpPr>
        <p:spPr>
          <a:xfrm>
            <a:off x="7786478" y="1183324"/>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DF62806-DB1A-4C47-93F1-26A8B09E6775}"/>
              </a:ext>
            </a:extLst>
          </p:cNvPr>
          <p:cNvCxnSpPr>
            <a:cxnSpLocks/>
          </p:cNvCxnSpPr>
          <p:nvPr/>
        </p:nvCxnSpPr>
        <p:spPr>
          <a:xfrm>
            <a:off x="7294033"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4C610E5-C431-4D60-B900-013F8BB24C87}"/>
              </a:ext>
            </a:extLst>
          </p:cNvPr>
          <p:cNvCxnSpPr>
            <a:cxnSpLocks/>
          </p:cNvCxnSpPr>
          <p:nvPr/>
        </p:nvCxnSpPr>
        <p:spPr>
          <a:xfrm flipV="1">
            <a:off x="7845864" y="1977339"/>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8F8C49-4926-4A8C-88B5-C732A55D7959}"/>
              </a:ext>
            </a:extLst>
          </p:cNvPr>
          <p:cNvCxnSpPr/>
          <p:nvPr/>
        </p:nvCxnSpPr>
        <p:spPr>
          <a:xfrm flipH="1">
            <a:off x="8263848"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FCBD84E-C339-4B84-8542-75779CDB2912}"/>
              </a:ext>
            </a:extLst>
          </p:cNvPr>
          <p:cNvSpPr txBox="1"/>
          <p:nvPr/>
        </p:nvSpPr>
        <p:spPr>
          <a:xfrm>
            <a:off x="11630050" y="229150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33" name="Straight Connector 132">
            <a:extLst>
              <a:ext uri="{FF2B5EF4-FFF2-40B4-BE49-F238E27FC236}">
                <a16:creationId xmlns:a16="http://schemas.microsoft.com/office/drawing/2014/main" id="{78081A77-1470-40CB-9274-4FE487F905D4}"/>
              </a:ext>
            </a:extLst>
          </p:cNvPr>
          <p:cNvCxnSpPr>
            <a:cxnSpLocks/>
          </p:cNvCxnSpPr>
          <p:nvPr/>
        </p:nvCxnSpPr>
        <p:spPr>
          <a:xfrm>
            <a:off x="8251979"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EE54F5D-1ACB-4501-87E4-BE5E4EB2C308}"/>
              </a:ext>
            </a:extLst>
          </p:cNvPr>
          <p:cNvCxnSpPr>
            <a:cxnSpLocks/>
          </p:cNvCxnSpPr>
          <p:nvPr/>
        </p:nvCxnSpPr>
        <p:spPr>
          <a:xfrm flipV="1">
            <a:off x="8803810" y="1977339"/>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384A50F-14EE-49BA-BC78-BE89C616738C}"/>
              </a:ext>
            </a:extLst>
          </p:cNvPr>
          <p:cNvCxnSpPr/>
          <p:nvPr/>
        </p:nvCxnSpPr>
        <p:spPr>
          <a:xfrm flipH="1">
            <a:off x="11589771" y="200677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1FF368F-1684-4862-85D4-4517644881B6}"/>
              </a:ext>
            </a:extLst>
          </p:cNvPr>
          <p:cNvSpPr txBox="1"/>
          <p:nvPr/>
        </p:nvSpPr>
        <p:spPr>
          <a:xfrm>
            <a:off x="11015114" y="2291645"/>
            <a:ext cx="648000" cy="461665"/>
          </a:xfrm>
          <a:prstGeom prst="rect">
            <a:avLst/>
          </a:prstGeom>
          <a:noFill/>
        </p:spPr>
        <p:txBody>
          <a:bodyPr wrap="square" rtlCol="0">
            <a:spAutoFit/>
          </a:bodyPr>
          <a:lstStyle/>
          <a:p>
            <a:pPr algn="ctr"/>
            <a:r>
              <a:rPr lang="en-US" sz="2400" dirty="0">
                <a:solidFill>
                  <a:srgbClr val="7030A0"/>
                </a:solidFill>
              </a:rPr>
              <a:t>170</a:t>
            </a:r>
            <a:endParaRPr lang="en-IN" sz="2400" dirty="0">
              <a:solidFill>
                <a:srgbClr val="7030A0"/>
              </a:solidFill>
            </a:endParaRPr>
          </a:p>
        </p:txBody>
      </p:sp>
      <p:cxnSp>
        <p:nvCxnSpPr>
          <p:cNvPr id="138" name="Straight Connector 137">
            <a:extLst>
              <a:ext uri="{FF2B5EF4-FFF2-40B4-BE49-F238E27FC236}">
                <a16:creationId xmlns:a16="http://schemas.microsoft.com/office/drawing/2014/main" id="{D6218AC8-0B0F-423E-8AE8-49D93E69DB18}"/>
              </a:ext>
            </a:extLst>
          </p:cNvPr>
          <p:cNvCxnSpPr/>
          <p:nvPr/>
        </p:nvCxnSpPr>
        <p:spPr>
          <a:xfrm flipH="1">
            <a:off x="11132825" y="238739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6212406-AEB9-44F6-82CC-DFDA2EB4A062}"/>
              </a:ext>
            </a:extLst>
          </p:cNvPr>
          <p:cNvCxnSpPr>
            <a:cxnSpLocks/>
          </p:cNvCxnSpPr>
          <p:nvPr/>
        </p:nvCxnSpPr>
        <p:spPr>
          <a:xfrm>
            <a:off x="9201369"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4F82D83-C99B-4BB9-B44F-8D83C1D637ED}"/>
              </a:ext>
            </a:extLst>
          </p:cNvPr>
          <p:cNvCxnSpPr>
            <a:cxnSpLocks/>
          </p:cNvCxnSpPr>
          <p:nvPr/>
        </p:nvCxnSpPr>
        <p:spPr>
          <a:xfrm flipV="1">
            <a:off x="9753200" y="197733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840FA1C-32CE-4D0B-9363-B589FBF35AD2}"/>
              </a:ext>
            </a:extLst>
          </p:cNvPr>
          <p:cNvSpPr txBox="1"/>
          <p:nvPr/>
        </p:nvSpPr>
        <p:spPr>
          <a:xfrm>
            <a:off x="8798348" y="409971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45" name="Straight Connector 144">
            <a:extLst>
              <a:ext uri="{FF2B5EF4-FFF2-40B4-BE49-F238E27FC236}">
                <a16:creationId xmlns:a16="http://schemas.microsoft.com/office/drawing/2014/main" id="{E65F206F-C680-4EA3-A33F-2DEB94E3AB34}"/>
              </a:ext>
            </a:extLst>
          </p:cNvPr>
          <p:cNvCxnSpPr/>
          <p:nvPr/>
        </p:nvCxnSpPr>
        <p:spPr>
          <a:xfrm>
            <a:off x="8729889" y="1183324"/>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78D710A-0BCD-4CB2-B21D-01208E49B4D1}"/>
              </a:ext>
            </a:extLst>
          </p:cNvPr>
          <p:cNvCxnSpPr/>
          <p:nvPr/>
        </p:nvCxnSpPr>
        <p:spPr>
          <a:xfrm flipH="1">
            <a:off x="9197541"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10B17093-5D49-432A-BA3B-56CAF0AA1A7A}"/>
              </a:ext>
            </a:extLst>
          </p:cNvPr>
          <p:cNvSpPr txBox="1"/>
          <p:nvPr/>
        </p:nvSpPr>
        <p:spPr>
          <a:xfrm>
            <a:off x="9595964" y="4104719"/>
            <a:ext cx="648000" cy="461665"/>
          </a:xfrm>
          <a:prstGeom prst="rect">
            <a:avLst/>
          </a:prstGeom>
          <a:noFill/>
        </p:spPr>
        <p:txBody>
          <a:bodyPr wrap="square" rtlCol="0">
            <a:spAutoFit/>
          </a:bodyPr>
          <a:lstStyle/>
          <a:p>
            <a:pPr algn="ctr"/>
            <a:r>
              <a:rPr lang="en-US" sz="2400" dirty="0">
                <a:solidFill>
                  <a:schemeClr val="accent5">
                    <a:lumMod val="75000"/>
                  </a:schemeClr>
                </a:solidFill>
              </a:rPr>
              <a:t>180</a:t>
            </a:r>
            <a:endParaRPr lang="en-IN" sz="2400" dirty="0">
              <a:solidFill>
                <a:schemeClr val="accent5">
                  <a:lumMod val="75000"/>
                </a:schemeClr>
              </a:solidFill>
            </a:endParaRPr>
          </a:p>
        </p:txBody>
      </p:sp>
      <p:cxnSp>
        <p:nvCxnSpPr>
          <p:cNvPr id="148" name="Straight Connector 147">
            <a:extLst>
              <a:ext uri="{FF2B5EF4-FFF2-40B4-BE49-F238E27FC236}">
                <a16:creationId xmlns:a16="http://schemas.microsoft.com/office/drawing/2014/main" id="{FE029BE8-1FC2-4554-AE43-8CC6D07C1792}"/>
              </a:ext>
            </a:extLst>
          </p:cNvPr>
          <p:cNvCxnSpPr>
            <a:cxnSpLocks/>
          </p:cNvCxnSpPr>
          <p:nvPr/>
        </p:nvCxnSpPr>
        <p:spPr>
          <a:xfrm>
            <a:off x="9201369" y="303683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8D0B22C-DF59-476C-A6A3-E4B31D05F746}"/>
              </a:ext>
            </a:extLst>
          </p:cNvPr>
          <p:cNvCxnSpPr>
            <a:cxnSpLocks/>
          </p:cNvCxnSpPr>
          <p:nvPr/>
        </p:nvCxnSpPr>
        <p:spPr>
          <a:xfrm flipV="1">
            <a:off x="9753200" y="270307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362A0CA-56F5-4FB9-A492-B8E850E76D76}"/>
              </a:ext>
            </a:extLst>
          </p:cNvPr>
          <p:cNvCxnSpPr>
            <a:cxnSpLocks/>
          </p:cNvCxnSpPr>
          <p:nvPr/>
        </p:nvCxnSpPr>
        <p:spPr>
          <a:xfrm>
            <a:off x="10155037" y="303683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DAFF752-1481-436C-872D-B5C597634446}"/>
              </a:ext>
            </a:extLst>
          </p:cNvPr>
          <p:cNvCxnSpPr>
            <a:cxnSpLocks/>
          </p:cNvCxnSpPr>
          <p:nvPr/>
        </p:nvCxnSpPr>
        <p:spPr>
          <a:xfrm flipV="1">
            <a:off x="10706868" y="270307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0DD3E1C-8FF8-4211-96C8-9DBFCDDEC7DD}"/>
              </a:ext>
            </a:extLst>
          </p:cNvPr>
          <p:cNvCxnSpPr>
            <a:cxnSpLocks/>
          </p:cNvCxnSpPr>
          <p:nvPr/>
        </p:nvCxnSpPr>
        <p:spPr>
          <a:xfrm>
            <a:off x="10155037" y="37935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29557D9-E1A5-4EAE-BACD-00BD81C3587D}"/>
              </a:ext>
            </a:extLst>
          </p:cNvPr>
          <p:cNvCxnSpPr>
            <a:cxnSpLocks/>
          </p:cNvCxnSpPr>
          <p:nvPr/>
        </p:nvCxnSpPr>
        <p:spPr>
          <a:xfrm flipV="1">
            <a:off x="10706868" y="3459767"/>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0B3C112-50B8-482D-A403-7803BDDFFFCF}"/>
              </a:ext>
            </a:extLst>
          </p:cNvPr>
          <p:cNvSpPr txBox="1"/>
          <p:nvPr/>
        </p:nvSpPr>
        <p:spPr>
          <a:xfrm>
            <a:off x="9255068" y="443465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55" name="Straight Connector 154">
            <a:extLst>
              <a:ext uri="{FF2B5EF4-FFF2-40B4-BE49-F238E27FC236}">
                <a16:creationId xmlns:a16="http://schemas.microsoft.com/office/drawing/2014/main" id="{24546B09-B2EB-4A63-9276-1D6E4918189D}"/>
              </a:ext>
            </a:extLst>
          </p:cNvPr>
          <p:cNvCxnSpPr/>
          <p:nvPr/>
        </p:nvCxnSpPr>
        <p:spPr>
          <a:xfrm>
            <a:off x="9682699" y="1183324"/>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923EE18-C4D9-4A3A-847E-301C71A66CD8}"/>
              </a:ext>
            </a:extLst>
          </p:cNvPr>
          <p:cNvCxnSpPr/>
          <p:nvPr/>
        </p:nvCxnSpPr>
        <p:spPr>
          <a:xfrm flipH="1">
            <a:off x="9703848"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3DE205D-4F97-4CA9-9BEA-048C09C3CA05}"/>
              </a:ext>
            </a:extLst>
          </p:cNvPr>
          <p:cNvCxnSpPr/>
          <p:nvPr/>
        </p:nvCxnSpPr>
        <p:spPr>
          <a:xfrm>
            <a:off x="6226175" y="2352220"/>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74CE3E9-275B-4260-B470-496F90F7F98E}"/>
              </a:ext>
            </a:extLst>
          </p:cNvPr>
          <p:cNvCxnSpPr/>
          <p:nvPr/>
        </p:nvCxnSpPr>
        <p:spPr>
          <a:xfrm>
            <a:off x="6226175" y="3091302"/>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C728C6D-4BBB-4BE3-8EC4-E979432B540D}"/>
              </a:ext>
            </a:extLst>
          </p:cNvPr>
          <p:cNvCxnSpPr/>
          <p:nvPr/>
        </p:nvCxnSpPr>
        <p:spPr>
          <a:xfrm flipH="1">
            <a:off x="11105838" y="273069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04D0A808-D449-46A7-93CC-7C54BF35B5B3}"/>
              </a:ext>
            </a:extLst>
          </p:cNvPr>
          <p:cNvSpPr txBox="1"/>
          <p:nvPr/>
        </p:nvSpPr>
        <p:spPr>
          <a:xfrm>
            <a:off x="11502950" y="2634289"/>
            <a:ext cx="648000" cy="461665"/>
          </a:xfrm>
          <a:prstGeom prst="rect">
            <a:avLst/>
          </a:prstGeom>
          <a:noFill/>
        </p:spPr>
        <p:txBody>
          <a:bodyPr wrap="square" rtlCol="0">
            <a:spAutoFit/>
          </a:bodyPr>
          <a:lstStyle/>
          <a:p>
            <a:pPr algn="ctr"/>
            <a:r>
              <a:rPr lang="en-US" sz="2400" dirty="0">
                <a:solidFill>
                  <a:schemeClr val="accent5">
                    <a:lumMod val="75000"/>
                  </a:schemeClr>
                </a:solidFill>
              </a:rPr>
              <a:t>120</a:t>
            </a:r>
            <a:endParaRPr lang="en-IN" sz="2400" dirty="0">
              <a:solidFill>
                <a:schemeClr val="accent5">
                  <a:lumMod val="75000"/>
                </a:schemeClr>
              </a:solidFill>
            </a:endParaRPr>
          </a:p>
        </p:txBody>
      </p:sp>
      <p:cxnSp>
        <p:nvCxnSpPr>
          <p:cNvPr id="162" name="Straight Connector 161">
            <a:extLst>
              <a:ext uri="{FF2B5EF4-FFF2-40B4-BE49-F238E27FC236}">
                <a16:creationId xmlns:a16="http://schemas.microsoft.com/office/drawing/2014/main" id="{87F1E59C-468B-478E-AB11-4BB5A1CBB319}"/>
              </a:ext>
            </a:extLst>
          </p:cNvPr>
          <p:cNvCxnSpPr/>
          <p:nvPr/>
        </p:nvCxnSpPr>
        <p:spPr>
          <a:xfrm flipH="1">
            <a:off x="11589771" y="273069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5A7E87C-F6B8-4711-881A-ACDAAE01582C}"/>
              </a:ext>
            </a:extLst>
          </p:cNvPr>
          <p:cNvSpPr txBox="1"/>
          <p:nvPr/>
        </p:nvSpPr>
        <p:spPr>
          <a:xfrm>
            <a:off x="11170625" y="306517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167" name="TextBox 166">
            <a:extLst>
              <a:ext uri="{FF2B5EF4-FFF2-40B4-BE49-F238E27FC236}">
                <a16:creationId xmlns:a16="http://schemas.microsoft.com/office/drawing/2014/main" id="{C0ECFBAD-DE31-407A-B809-A38278D3CEBC}"/>
              </a:ext>
            </a:extLst>
          </p:cNvPr>
          <p:cNvSpPr txBox="1"/>
          <p:nvPr/>
        </p:nvSpPr>
        <p:spPr>
          <a:xfrm>
            <a:off x="11627571" y="337000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68" name="Straight Connector 167">
            <a:extLst>
              <a:ext uri="{FF2B5EF4-FFF2-40B4-BE49-F238E27FC236}">
                <a16:creationId xmlns:a16="http://schemas.microsoft.com/office/drawing/2014/main" id="{D31201FF-C94F-4CB5-9FB4-391EB49F837E}"/>
              </a:ext>
            </a:extLst>
          </p:cNvPr>
          <p:cNvCxnSpPr/>
          <p:nvPr/>
        </p:nvCxnSpPr>
        <p:spPr>
          <a:xfrm flipH="1">
            <a:off x="11105838" y="3454556"/>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90EFDBA-D8DD-4D8E-92EF-3A049BD8D1F3}"/>
              </a:ext>
            </a:extLst>
          </p:cNvPr>
          <p:cNvCxnSpPr/>
          <p:nvPr/>
        </p:nvCxnSpPr>
        <p:spPr>
          <a:xfrm flipH="1">
            <a:off x="10161681"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4FAF4224-516D-4315-8690-6A3A9D027A96}"/>
              </a:ext>
            </a:extLst>
          </p:cNvPr>
          <p:cNvSpPr txBox="1"/>
          <p:nvPr/>
        </p:nvSpPr>
        <p:spPr>
          <a:xfrm>
            <a:off x="10528460" y="4104719"/>
            <a:ext cx="648000" cy="461665"/>
          </a:xfrm>
          <a:prstGeom prst="rect">
            <a:avLst/>
          </a:prstGeom>
          <a:noFill/>
        </p:spPr>
        <p:txBody>
          <a:bodyPr wrap="square" rtlCol="0">
            <a:spAutoFit/>
          </a:bodyPr>
          <a:lstStyle/>
          <a:p>
            <a:pPr algn="ctr"/>
            <a:r>
              <a:rPr lang="en-US" sz="2400" dirty="0">
                <a:solidFill>
                  <a:schemeClr val="accent5">
                    <a:lumMod val="75000"/>
                  </a:schemeClr>
                </a:solidFill>
              </a:rPr>
              <a:t>200</a:t>
            </a:r>
            <a:endParaRPr lang="en-IN" sz="2400" dirty="0">
              <a:solidFill>
                <a:schemeClr val="accent5">
                  <a:lumMod val="75000"/>
                </a:schemeClr>
              </a:solidFill>
            </a:endParaRPr>
          </a:p>
        </p:txBody>
      </p:sp>
      <p:sp>
        <p:nvSpPr>
          <p:cNvPr id="171" name="TextBox 170">
            <a:extLst>
              <a:ext uri="{FF2B5EF4-FFF2-40B4-BE49-F238E27FC236}">
                <a16:creationId xmlns:a16="http://schemas.microsoft.com/office/drawing/2014/main" id="{EF99310E-3E1D-4D2C-845A-0BF39C376488}"/>
              </a:ext>
            </a:extLst>
          </p:cNvPr>
          <p:cNvSpPr txBox="1"/>
          <p:nvPr/>
        </p:nvSpPr>
        <p:spPr>
          <a:xfrm>
            <a:off x="10206614" y="443465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72" name="Straight Connector 171">
            <a:extLst>
              <a:ext uri="{FF2B5EF4-FFF2-40B4-BE49-F238E27FC236}">
                <a16:creationId xmlns:a16="http://schemas.microsoft.com/office/drawing/2014/main" id="{41407F50-7A71-4EC8-A465-593B7197F30A}"/>
              </a:ext>
            </a:extLst>
          </p:cNvPr>
          <p:cNvCxnSpPr/>
          <p:nvPr/>
        </p:nvCxnSpPr>
        <p:spPr>
          <a:xfrm flipH="1">
            <a:off x="10636344"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D704F9-8312-46A4-8F91-B8F680B8F55A}"/>
              </a:ext>
            </a:extLst>
          </p:cNvPr>
          <p:cNvGrpSpPr/>
          <p:nvPr/>
        </p:nvGrpSpPr>
        <p:grpSpPr>
          <a:xfrm>
            <a:off x="4297657" y="2258182"/>
            <a:ext cx="1350911" cy="1352896"/>
            <a:chOff x="4297657" y="2258182"/>
            <a:chExt cx="1350911" cy="1352896"/>
          </a:xfrm>
        </p:grpSpPr>
        <p:sp>
          <p:nvSpPr>
            <p:cNvPr id="3" name="Oval 2">
              <a:extLst>
                <a:ext uri="{FF2B5EF4-FFF2-40B4-BE49-F238E27FC236}">
                  <a16:creationId xmlns:a16="http://schemas.microsoft.com/office/drawing/2014/main" id="{6AB950AB-67AD-40A3-887E-70DB2F76488B}"/>
                </a:ext>
              </a:extLst>
            </p:cNvPr>
            <p:cNvSpPr/>
            <p:nvPr/>
          </p:nvSpPr>
          <p:spPr>
            <a:xfrm>
              <a:off x="4790101" y="2753167"/>
              <a:ext cx="360000" cy="360000"/>
            </a:xfrm>
            <a:prstGeom prst="ellipse">
              <a:avLst/>
            </a:prstGeom>
            <a:ln>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a:extLst>
                <a:ext uri="{FF2B5EF4-FFF2-40B4-BE49-F238E27FC236}">
                  <a16:creationId xmlns:a16="http://schemas.microsoft.com/office/drawing/2014/main" id="{FBDA1948-AC71-4F09-B6BF-8E08B59C187E}"/>
                </a:ext>
              </a:extLst>
            </p:cNvPr>
            <p:cNvSpPr/>
            <p:nvPr/>
          </p:nvSpPr>
          <p:spPr>
            <a:xfrm>
              <a:off x="4835101" y="2799851"/>
              <a:ext cx="270000" cy="270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8BA12471-45F4-4B99-8476-F55C4FB685A4}"/>
                </a:ext>
              </a:extLst>
            </p:cNvPr>
            <p:cNvGrpSpPr/>
            <p:nvPr/>
          </p:nvGrpSpPr>
          <p:grpSpPr>
            <a:xfrm>
              <a:off x="4929905" y="2258182"/>
              <a:ext cx="75148" cy="540442"/>
              <a:chOff x="4929878" y="2257096"/>
              <a:chExt cx="75148" cy="540442"/>
            </a:xfrm>
          </p:grpSpPr>
          <p:sp>
            <p:nvSpPr>
              <p:cNvPr id="22" name="Isosceles Triangle 21">
                <a:extLst>
                  <a:ext uri="{FF2B5EF4-FFF2-40B4-BE49-F238E27FC236}">
                    <a16:creationId xmlns:a16="http://schemas.microsoft.com/office/drawing/2014/main" id="{3D8AA7F4-F712-488F-B350-70D03D7B37E1}"/>
                  </a:ext>
                </a:extLst>
              </p:cNvPr>
              <p:cNvSpPr/>
              <p:nvPr/>
            </p:nvSpPr>
            <p:spPr>
              <a:xfrm rot="5400000">
                <a:off x="4717026" y="2509096"/>
                <a:ext cx="540000" cy="36000"/>
              </a:xfrm>
              <a:prstGeom prst="triangle">
                <a:avLst>
                  <a:gd name="adj" fmla="val 100000"/>
                </a:avLst>
              </a:prstGeom>
              <a:solidFill>
                <a:srgbClr val="FF7170"/>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Isosceles Triangle 112">
                <a:extLst>
                  <a:ext uri="{FF2B5EF4-FFF2-40B4-BE49-F238E27FC236}">
                    <a16:creationId xmlns:a16="http://schemas.microsoft.com/office/drawing/2014/main" id="{87652DFF-E8D5-4910-B1CF-1EA94EF5EB5C}"/>
                  </a:ext>
                </a:extLst>
              </p:cNvPr>
              <p:cNvSpPr/>
              <p:nvPr/>
            </p:nvSpPr>
            <p:spPr>
              <a:xfrm rot="16200000" flipH="1">
                <a:off x="4677878" y="2509538"/>
                <a:ext cx="540000" cy="36000"/>
              </a:xfrm>
              <a:prstGeom prst="triangle">
                <a:avLst>
                  <a:gd name="adj" fmla="val 100000"/>
                </a:avLst>
              </a:prstGeom>
              <a:solidFill>
                <a:srgbClr val="595959"/>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9D2A08D5-F631-4F08-A435-FA9ED2DCAECC}"/>
                </a:ext>
              </a:extLst>
            </p:cNvPr>
            <p:cNvGrpSpPr/>
            <p:nvPr/>
          </p:nvGrpSpPr>
          <p:grpSpPr>
            <a:xfrm rot="16200000">
              <a:off x="4530304" y="2659175"/>
              <a:ext cx="75148" cy="540442"/>
              <a:chOff x="5085453" y="2409496"/>
              <a:chExt cx="75148" cy="540442"/>
            </a:xfrm>
          </p:grpSpPr>
          <p:sp>
            <p:nvSpPr>
              <p:cNvPr id="115" name="Isosceles Triangle 114">
                <a:extLst>
                  <a:ext uri="{FF2B5EF4-FFF2-40B4-BE49-F238E27FC236}">
                    <a16:creationId xmlns:a16="http://schemas.microsoft.com/office/drawing/2014/main" id="{7A2E6F52-BFF0-4BD8-8430-8B216C9417A4}"/>
                  </a:ext>
                </a:extLst>
              </p:cNvPr>
              <p:cNvSpPr/>
              <p:nvPr/>
            </p:nvSpPr>
            <p:spPr>
              <a:xfrm rot="5400000">
                <a:off x="4872601" y="2661496"/>
                <a:ext cx="540000" cy="36000"/>
              </a:xfrm>
              <a:prstGeom prst="triangle">
                <a:avLst>
                  <a:gd name="adj" fmla="val 100000"/>
                </a:avLst>
              </a:prstGeom>
              <a:solidFill>
                <a:srgbClr val="FF7170"/>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Isosceles Triangle 116">
                <a:extLst>
                  <a:ext uri="{FF2B5EF4-FFF2-40B4-BE49-F238E27FC236}">
                    <a16:creationId xmlns:a16="http://schemas.microsoft.com/office/drawing/2014/main" id="{DEB59CDC-E8AB-4BAA-B382-EEB75C3A2FF4}"/>
                  </a:ext>
                </a:extLst>
              </p:cNvPr>
              <p:cNvSpPr/>
              <p:nvPr/>
            </p:nvSpPr>
            <p:spPr>
              <a:xfrm rot="16200000" flipH="1">
                <a:off x="4833453" y="2661938"/>
                <a:ext cx="540000" cy="36000"/>
              </a:xfrm>
              <a:prstGeom prst="triangle">
                <a:avLst>
                  <a:gd name="adj" fmla="val 100000"/>
                </a:avLst>
              </a:prstGeom>
              <a:solidFill>
                <a:srgbClr val="595959"/>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2" name="Group 121">
              <a:extLst>
                <a:ext uri="{FF2B5EF4-FFF2-40B4-BE49-F238E27FC236}">
                  <a16:creationId xmlns:a16="http://schemas.microsoft.com/office/drawing/2014/main" id="{515AAE7E-7749-428F-ACBC-3248305C31A9}"/>
                </a:ext>
              </a:extLst>
            </p:cNvPr>
            <p:cNvGrpSpPr/>
            <p:nvPr/>
          </p:nvGrpSpPr>
          <p:grpSpPr>
            <a:xfrm rot="5400000" flipH="1">
              <a:off x="5340773" y="2654560"/>
              <a:ext cx="75148" cy="540442"/>
              <a:chOff x="5085453" y="2409496"/>
              <a:chExt cx="75148" cy="540442"/>
            </a:xfrm>
          </p:grpSpPr>
          <p:sp>
            <p:nvSpPr>
              <p:cNvPr id="124" name="Isosceles Triangle 123">
                <a:extLst>
                  <a:ext uri="{FF2B5EF4-FFF2-40B4-BE49-F238E27FC236}">
                    <a16:creationId xmlns:a16="http://schemas.microsoft.com/office/drawing/2014/main" id="{8D66299C-2E39-4216-80F6-5DF4D1F05A2F}"/>
                  </a:ext>
                </a:extLst>
              </p:cNvPr>
              <p:cNvSpPr/>
              <p:nvPr/>
            </p:nvSpPr>
            <p:spPr>
              <a:xfrm rot="5400000">
                <a:off x="4872601" y="2661496"/>
                <a:ext cx="540000" cy="36000"/>
              </a:xfrm>
              <a:prstGeom prst="triangle">
                <a:avLst>
                  <a:gd name="adj" fmla="val 100000"/>
                </a:avLst>
              </a:prstGeom>
              <a:solidFill>
                <a:srgbClr val="FF7170"/>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Isosceles Triangle 124">
                <a:extLst>
                  <a:ext uri="{FF2B5EF4-FFF2-40B4-BE49-F238E27FC236}">
                    <a16:creationId xmlns:a16="http://schemas.microsoft.com/office/drawing/2014/main" id="{8E3E0BF0-82CA-4392-BA3B-686289F6D042}"/>
                  </a:ext>
                </a:extLst>
              </p:cNvPr>
              <p:cNvSpPr/>
              <p:nvPr/>
            </p:nvSpPr>
            <p:spPr>
              <a:xfrm rot="16200000" flipH="1">
                <a:off x="4833453" y="2661938"/>
                <a:ext cx="540000" cy="36000"/>
              </a:xfrm>
              <a:prstGeom prst="triangle">
                <a:avLst>
                  <a:gd name="adj" fmla="val 100000"/>
                </a:avLst>
              </a:prstGeom>
              <a:solidFill>
                <a:srgbClr val="595959"/>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7" name="Group 126">
              <a:extLst>
                <a:ext uri="{FF2B5EF4-FFF2-40B4-BE49-F238E27FC236}">
                  <a16:creationId xmlns:a16="http://schemas.microsoft.com/office/drawing/2014/main" id="{4C700465-5318-47C5-8084-BAFD4EAB7CD0}"/>
                </a:ext>
              </a:extLst>
            </p:cNvPr>
            <p:cNvGrpSpPr/>
            <p:nvPr/>
          </p:nvGrpSpPr>
          <p:grpSpPr>
            <a:xfrm rot="10800000" flipH="1">
              <a:off x="4931479" y="3070636"/>
              <a:ext cx="75148" cy="540442"/>
              <a:chOff x="5085453" y="2409496"/>
              <a:chExt cx="75148" cy="540442"/>
            </a:xfrm>
          </p:grpSpPr>
          <p:sp>
            <p:nvSpPr>
              <p:cNvPr id="129" name="Isosceles Triangle 128">
                <a:extLst>
                  <a:ext uri="{FF2B5EF4-FFF2-40B4-BE49-F238E27FC236}">
                    <a16:creationId xmlns:a16="http://schemas.microsoft.com/office/drawing/2014/main" id="{B22AC7CC-F62E-4543-88B4-94DF51875938}"/>
                  </a:ext>
                </a:extLst>
              </p:cNvPr>
              <p:cNvSpPr/>
              <p:nvPr/>
            </p:nvSpPr>
            <p:spPr>
              <a:xfrm rot="5400000">
                <a:off x="4872601" y="2661496"/>
                <a:ext cx="540000" cy="36000"/>
              </a:xfrm>
              <a:prstGeom prst="triangle">
                <a:avLst>
                  <a:gd name="adj" fmla="val 100000"/>
                </a:avLst>
              </a:prstGeom>
              <a:solidFill>
                <a:srgbClr val="FF7170"/>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Isosceles Triangle 129">
                <a:extLst>
                  <a:ext uri="{FF2B5EF4-FFF2-40B4-BE49-F238E27FC236}">
                    <a16:creationId xmlns:a16="http://schemas.microsoft.com/office/drawing/2014/main" id="{7E8DBAC7-AD4A-4ED1-A4A9-7230D0E1049C}"/>
                  </a:ext>
                </a:extLst>
              </p:cNvPr>
              <p:cNvSpPr/>
              <p:nvPr/>
            </p:nvSpPr>
            <p:spPr>
              <a:xfrm rot="16200000" flipH="1">
                <a:off x="4833453" y="2661938"/>
                <a:ext cx="540000" cy="36000"/>
              </a:xfrm>
              <a:prstGeom prst="triangle">
                <a:avLst>
                  <a:gd name="adj" fmla="val 100000"/>
                </a:avLst>
              </a:prstGeom>
              <a:solidFill>
                <a:srgbClr val="595959"/>
              </a:solidFill>
              <a:ln w="3175">
                <a:solidFill>
                  <a:srgbClr val="909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37" name="TextBox 136">
            <a:extLst>
              <a:ext uri="{FF2B5EF4-FFF2-40B4-BE49-F238E27FC236}">
                <a16:creationId xmlns:a16="http://schemas.microsoft.com/office/drawing/2014/main" id="{CF4BCEF7-D289-4CD4-82BD-DF8B0D818EA0}"/>
              </a:ext>
            </a:extLst>
          </p:cNvPr>
          <p:cNvSpPr txBox="1"/>
          <p:nvPr/>
        </p:nvSpPr>
        <p:spPr>
          <a:xfrm>
            <a:off x="4581299" y="1707930"/>
            <a:ext cx="759869" cy="461665"/>
          </a:xfrm>
          <a:prstGeom prst="rect">
            <a:avLst/>
          </a:prstGeom>
          <a:noFill/>
        </p:spPr>
        <p:txBody>
          <a:bodyPr wrap="square" rtlCol="0">
            <a:spAutoFit/>
          </a:bodyPr>
          <a:lstStyle/>
          <a:p>
            <a:pPr algn="ctr"/>
            <a:r>
              <a:rPr lang="en-US" sz="2400" dirty="0"/>
              <a:t>N</a:t>
            </a:r>
            <a:endParaRPr lang="en-IN" sz="2400" dirty="0"/>
          </a:p>
        </p:txBody>
      </p:sp>
      <p:sp>
        <p:nvSpPr>
          <p:cNvPr id="139" name="TextBox 138">
            <a:extLst>
              <a:ext uri="{FF2B5EF4-FFF2-40B4-BE49-F238E27FC236}">
                <a16:creationId xmlns:a16="http://schemas.microsoft.com/office/drawing/2014/main" id="{F49A7061-D31E-4E8B-84F2-051F2B84D2A4}"/>
              </a:ext>
            </a:extLst>
          </p:cNvPr>
          <p:cNvSpPr txBox="1"/>
          <p:nvPr/>
        </p:nvSpPr>
        <p:spPr>
          <a:xfrm>
            <a:off x="3717745" y="2700137"/>
            <a:ext cx="759869" cy="461665"/>
          </a:xfrm>
          <a:prstGeom prst="rect">
            <a:avLst/>
          </a:prstGeom>
          <a:noFill/>
        </p:spPr>
        <p:txBody>
          <a:bodyPr wrap="square" rtlCol="0">
            <a:spAutoFit/>
          </a:bodyPr>
          <a:lstStyle/>
          <a:p>
            <a:pPr algn="ctr"/>
            <a:r>
              <a:rPr lang="en-US" sz="2400" dirty="0"/>
              <a:t>W</a:t>
            </a:r>
            <a:endParaRPr lang="en-IN" sz="2400" dirty="0"/>
          </a:p>
        </p:txBody>
      </p:sp>
      <p:sp>
        <p:nvSpPr>
          <p:cNvPr id="140" name="TextBox 139">
            <a:extLst>
              <a:ext uri="{FF2B5EF4-FFF2-40B4-BE49-F238E27FC236}">
                <a16:creationId xmlns:a16="http://schemas.microsoft.com/office/drawing/2014/main" id="{55E8FE2A-5878-49F8-B99B-1F6215153F50}"/>
              </a:ext>
            </a:extLst>
          </p:cNvPr>
          <p:cNvSpPr txBox="1"/>
          <p:nvPr/>
        </p:nvSpPr>
        <p:spPr>
          <a:xfrm>
            <a:off x="4581299" y="3661990"/>
            <a:ext cx="759869" cy="461665"/>
          </a:xfrm>
          <a:prstGeom prst="rect">
            <a:avLst/>
          </a:prstGeom>
          <a:noFill/>
        </p:spPr>
        <p:txBody>
          <a:bodyPr wrap="square" rtlCol="0">
            <a:spAutoFit/>
          </a:bodyPr>
          <a:lstStyle/>
          <a:p>
            <a:pPr algn="ctr"/>
            <a:r>
              <a:rPr lang="en-US" sz="2400" dirty="0"/>
              <a:t>S</a:t>
            </a:r>
            <a:endParaRPr lang="en-IN" sz="2400" dirty="0"/>
          </a:p>
        </p:txBody>
      </p:sp>
      <p:sp>
        <p:nvSpPr>
          <p:cNvPr id="141" name="TextBox 140">
            <a:extLst>
              <a:ext uri="{FF2B5EF4-FFF2-40B4-BE49-F238E27FC236}">
                <a16:creationId xmlns:a16="http://schemas.microsoft.com/office/drawing/2014/main" id="{3DC86A2A-5C97-4611-9D1A-A54137ED25D0}"/>
              </a:ext>
            </a:extLst>
          </p:cNvPr>
          <p:cNvSpPr txBox="1"/>
          <p:nvPr/>
        </p:nvSpPr>
        <p:spPr>
          <a:xfrm>
            <a:off x="5471884" y="2696292"/>
            <a:ext cx="759869" cy="461665"/>
          </a:xfrm>
          <a:prstGeom prst="rect">
            <a:avLst/>
          </a:prstGeom>
          <a:noFill/>
        </p:spPr>
        <p:txBody>
          <a:bodyPr wrap="square" rtlCol="0">
            <a:spAutoFit/>
          </a:bodyPr>
          <a:lstStyle/>
          <a:p>
            <a:pPr algn="ctr"/>
            <a:r>
              <a:rPr lang="en-US" sz="2400" dirty="0"/>
              <a:t>E</a:t>
            </a:r>
            <a:endParaRPr lang="en-IN" sz="2400" dirty="0"/>
          </a:p>
        </p:txBody>
      </p:sp>
      <p:graphicFrame>
        <p:nvGraphicFramePr>
          <p:cNvPr id="5" name="Table 4">
            <a:extLst>
              <a:ext uri="{FF2B5EF4-FFF2-40B4-BE49-F238E27FC236}">
                <a16:creationId xmlns:a16="http://schemas.microsoft.com/office/drawing/2014/main" id="{B702817B-7A0C-1FDD-A51F-64CDC362C95A}"/>
              </a:ext>
            </a:extLst>
          </p:cNvPr>
          <p:cNvGraphicFramePr>
            <a:graphicFrameLocks noGrp="1"/>
          </p:cNvGraphicFramePr>
          <p:nvPr>
            <p:extLst>
              <p:ext uri="{D42A27DB-BD31-4B8C-83A1-F6EECF244321}">
                <p14:modId xmlns:p14="http://schemas.microsoft.com/office/powerpoint/2010/main" val="2691339044"/>
              </p:ext>
            </p:extLst>
          </p:nvPr>
        </p:nvGraphicFramePr>
        <p:xfrm>
          <a:off x="7077390" y="4987889"/>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Tree>
    <p:extLst>
      <p:ext uri="{BB962C8B-B14F-4D97-AF65-F5344CB8AC3E}">
        <p14:creationId xmlns:p14="http://schemas.microsoft.com/office/powerpoint/2010/main" val="340166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wipe(left)">
                                      <p:cBhvr>
                                        <p:cTn id="22" dur="500"/>
                                        <p:tgtEl>
                                          <p:spTgt spid="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wipe(left)">
                                      <p:cBhvr>
                                        <p:cTn id="27" dur="500"/>
                                        <p:tgtEl>
                                          <p:spTgt spid="1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3" end="3"/>
                                            </p:txEl>
                                          </p:spTgt>
                                        </p:tgtEl>
                                        <p:attrNameLst>
                                          <p:attrName>style.visibility</p:attrName>
                                        </p:attrNameLst>
                                      </p:cBhvr>
                                      <p:to>
                                        <p:strVal val="visible"/>
                                      </p:to>
                                    </p:set>
                                    <p:animEffect transition="in" filter="wipe(left)">
                                      <p:cBhvr>
                                        <p:cTn id="32" dur="500"/>
                                        <p:tgtEl>
                                          <p:spTgt spid="1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Effect transition="in" filter="wipe(left)">
                                      <p:cBhvr>
                                        <p:cTn id="42" dur="500"/>
                                        <p:tgtEl>
                                          <p:spTgt spid="1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xEl>
                                              <p:pRg st="1" end="1"/>
                                            </p:txEl>
                                          </p:spTgt>
                                        </p:tgtEl>
                                        <p:attrNameLst>
                                          <p:attrName>style.visibility</p:attrName>
                                        </p:attrNameLst>
                                      </p:cBhvr>
                                      <p:to>
                                        <p:strVal val="visible"/>
                                      </p:to>
                                    </p:set>
                                    <p:animEffect transition="in" filter="wipe(left)">
                                      <p:cBhvr>
                                        <p:cTn id="47" dur="500"/>
                                        <p:tgtEl>
                                          <p:spTgt spid="1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xEl>
                                              <p:pRg st="2" end="2"/>
                                            </p:txEl>
                                          </p:spTgt>
                                        </p:tgtEl>
                                        <p:attrNameLst>
                                          <p:attrName>style.visibility</p:attrName>
                                        </p:attrNameLst>
                                      </p:cBhvr>
                                      <p:to>
                                        <p:strVal val="visible"/>
                                      </p:to>
                                    </p:set>
                                    <p:animEffect transition="in" filter="wipe(left)">
                                      <p:cBhvr>
                                        <p:cTn id="52" dur="500"/>
                                        <p:tgtEl>
                                          <p:spTgt spid="1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
                                            <p:txEl>
                                              <p:pRg st="3" end="3"/>
                                            </p:txEl>
                                          </p:spTgt>
                                        </p:tgtEl>
                                        <p:attrNameLst>
                                          <p:attrName>style.visibility</p:attrName>
                                        </p:attrNameLst>
                                      </p:cBhvr>
                                      <p:to>
                                        <p:strVal val="visible"/>
                                      </p:to>
                                    </p:set>
                                    <p:animEffect transition="in" filter="wipe(left)">
                                      <p:cBhvr>
                                        <p:cTn id="57" dur="500"/>
                                        <p:tgtEl>
                                          <p:spTgt spid="1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xEl>
                                              <p:pRg st="4" end="4"/>
                                            </p:txEl>
                                          </p:spTgt>
                                        </p:tgtEl>
                                        <p:attrNameLst>
                                          <p:attrName>style.visibility</p:attrName>
                                        </p:attrNameLst>
                                      </p:cBhvr>
                                      <p:to>
                                        <p:strVal val="visible"/>
                                      </p:to>
                                    </p:set>
                                    <p:animEffect transition="in" filter="wipe(left)">
                                      <p:cBhvr>
                                        <p:cTn id="62" dur="500"/>
                                        <p:tgtEl>
                                          <p:spTgt spid="1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3">
                                            <p:txEl>
                                              <p:pRg st="5" end="5"/>
                                            </p:txEl>
                                          </p:spTgt>
                                        </p:tgtEl>
                                        <p:attrNameLst>
                                          <p:attrName>style.visibility</p:attrName>
                                        </p:attrNameLst>
                                      </p:cBhvr>
                                      <p:to>
                                        <p:strVal val="visible"/>
                                      </p:to>
                                    </p:set>
                                    <p:animEffect transition="in" filter="wipe(left)">
                                      <p:cBhvr>
                                        <p:cTn id="72" dur="500"/>
                                        <p:tgtEl>
                                          <p:spTgt spid="13">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wipe(left)">
                                      <p:cBhvr>
                                        <p:cTn id="82" dur="500"/>
                                        <p:tgtEl>
                                          <p:spTgt spid="20"/>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up)">
                                      <p:cBhvr>
                                        <p:cTn id="86" dur="500"/>
                                        <p:tgtEl>
                                          <p:spTgt spid="34"/>
                                        </p:tgtEl>
                                      </p:cBhvr>
                                    </p:animEffect>
                                  </p:childTnLst>
                                </p:cTn>
                              </p:par>
                            </p:childTnLst>
                          </p:cTn>
                        </p:par>
                        <p:par>
                          <p:cTn id="87" fill="hold">
                            <p:stCondLst>
                              <p:cond delay="1000"/>
                            </p:stCondLst>
                            <p:childTnLst>
                              <p:par>
                                <p:cTn id="88" presetID="22" presetClass="entr" presetSubtype="2" fill="hold"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right)">
                                      <p:cBhvr>
                                        <p:cTn id="90" dur="500"/>
                                        <p:tgtEl>
                                          <p:spTgt spid="32"/>
                                        </p:tgtEl>
                                      </p:cBhvr>
                                    </p:animEffect>
                                  </p:childTnLst>
                                </p:cTn>
                              </p:par>
                            </p:childTnLst>
                          </p:cTn>
                        </p:par>
                        <p:par>
                          <p:cTn id="91" fill="hold">
                            <p:stCondLst>
                              <p:cond delay="1500"/>
                            </p:stCondLst>
                            <p:childTnLst>
                              <p:par>
                                <p:cTn id="92" presetID="22" presetClass="entr" presetSubtype="4" fill="hold"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down)">
                                      <p:cBhvr>
                                        <p:cTn id="94" dur="500"/>
                                        <p:tgtEl>
                                          <p:spTgt spid="1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up)">
                                      <p:cBhvr>
                                        <p:cTn id="99" dur="500"/>
                                        <p:tgtEl>
                                          <p:spTgt spid="39"/>
                                        </p:tgtEl>
                                      </p:cBhvr>
                                    </p:animEffect>
                                  </p:childTnLst>
                                </p:cTn>
                              </p:par>
                              <p:par>
                                <p:cTn id="100" presetID="22" presetClass="entr" presetSubtype="1"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up)">
                                      <p:cBhvr>
                                        <p:cTn id="102" dur="500"/>
                                        <p:tgtEl>
                                          <p:spTgt spid="38"/>
                                        </p:tgtEl>
                                      </p:cBhvr>
                                    </p:animEffect>
                                  </p:childTnLst>
                                </p:cTn>
                              </p:par>
                              <p:par>
                                <p:cTn id="103" presetID="22" presetClass="entr" presetSubtype="1"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wipe(up)">
                                      <p:cBhvr>
                                        <p:cTn id="105" dur="500"/>
                                        <p:tgtEl>
                                          <p:spTgt spid="37"/>
                                        </p:tgtEl>
                                      </p:cBhvr>
                                    </p:animEffect>
                                  </p:childTnLst>
                                </p:cTn>
                              </p:par>
                              <p:par>
                                <p:cTn id="106" presetID="22" presetClass="entr" presetSubtype="1" fill="hold"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up)">
                                      <p:cBhvr>
                                        <p:cTn id="108" dur="500"/>
                                        <p:tgtEl>
                                          <p:spTgt spid="36"/>
                                        </p:tgtEl>
                                      </p:cBhvr>
                                    </p:animEffect>
                                  </p:childTnLst>
                                </p:cTn>
                              </p:par>
                              <p:par>
                                <p:cTn id="109" presetID="22" presetClass="entr" presetSubtype="1"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wipe(up)">
                                      <p:cBhvr>
                                        <p:cTn id="111" dur="500"/>
                                        <p:tgtEl>
                                          <p:spTgt spid="3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8"/>
                                        </p:tgtEl>
                                        <p:attrNameLst>
                                          <p:attrName>style.visibility</p:attrName>
                                        </p:attrNameLst>
                                      </p:cBhvr>
                                      <p:to>
                                        <p:strVal val="visible"/>
                                      </p:to>
                                    </p:set>
                                    <p:animEffect transition="in" filter="wipe(left)">
                                      <p:cBhvr>
                                        <p:cTn id="116" dur="500"/>
                                        <p:tgtEl>
                                          <p:spTgt spid="28"/>
                                        </p:tgtEl>
                                      </p:cBhvr>
                                    </p:animEffect>
                                  </p:childTnLst>
                                </p:cTn>
                              </p:par>
                              <p:par>
                                <p:cTn id="117" presetID="22" presetClass="entr" presetSubtype="8"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left)">
                                      <p:cBhvr>
                                        <p:cTn id="119" dur="500"/>
                                        <p:tgtEl>
                                          <p:spTgt spid="29"/>
                                        </p:tgtEl>
                                      </p:cBhvr>
                                    </p:animEffect>
                                  </p:childTnLst>
                                </p:cTn>
                              </p:par>
                              <p:par>
                                <p:cTn id="120" presetID="22" presetClass="entr" presetSubtype="8" fill="hold"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left)">
                                      <p:cBhvr>
                                        <p:cTn id="122" dur="500"/>
                                        <p:tgtEl>
                                          <p:spTgt spid="30"/>
                                        </p:tgtEl>
                                      </p:cBhvr>
                                    </p:animEffect>
                                  </p:childTnLst>
                                </p:cTn>
                              </p:par>
                              <p:par>
                                <p:cTn id="123" presetID="22" presetClass="entr" presetSubtype="8" fill="hold" nodeType="with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left)">
                                      <p:cBhvr>
                                        <p:cTn id="125" dur="500"/>
                                        <p:tgtEl>
                                          <p:spTgt spid="31"/>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left)">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wipe(left)">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left)">
                                      <p:cBhvr>
                                        <p:cTn id="145" dur="500"/>
                                        <p:tgtEl>
                                          <p:spTgt spid="48"/>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49"/>
                                        </p:tgtEl>
                                        <p:attrNameLst>
                                          <p:attrName>style.visibility</p:attrName>
                                        </p:attrNameLst>
                                      </p:cBhvr>
                                      <p:to>
                                        <p:strVal val="visible"/>
                                      </p:to>
                                    </p:set>
                                    <p:animEffect transition="in" filter="wipe(left)">
                                      <p:cBhvr>
                                        <p:cTn id="150" dur="500"/>
                                        <p:tgtEl>
                                          <p:spTgt spid="49"/>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fade">
                                      <p:cBhvr>
                                        <p:cTn id="155" dur="500"/>
                                        <p:tgtEl>
                                          <p:spTgt spid="43"/>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0"/>
                                        </p:tgtEl>
                                        <p:attrNameLst>
                                          <p:attrName>style.visibility</p:attrName>
                                        </p:attrNameLst>
                                      </p:cBhvr>
                                      <p:to>
                                        <p:strVal val="visible"/>
                                      </p:to>
                                    </p:set>
                                    <p:animEffect transition="in" filter="wipe(left)">
                                      <p:cBhvr>
                                        <p:cTn id="160" dur="500"/>
                                        <p:tgtEl>
                                          <p:spTgt spid="60"/>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left)">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67"/>
                                        </p:tgtEl>
                                        <p:attrNameLst>
                                          <p:attrName>style.visibility</p:attrName>
                                        </p:attrNameLst>
                                      </p:cBhvr>
                                      <p:to>
                                        <p:strVal val="visible"/>
                                      </p:to>
                                    </p:set>
                                    <p:animEffect transition="in" filter="wipe(left)">
                                      <p:cBhvr>
                                        <p:cTn id="170" dur="500"/>
                                        <p:tgtEl>
                                          <p:spTgt spid="67"/>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wipe(left)">
                                      <p:cBhvr>
                                        <p:cTn id="175" dur="500"/>
                                        <p:tgtEl>
                                          <p:spTgt spid="64"/>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wipe(left)">
                                      <p:cBhvr>
                                        <p:cTn id="180" dur="500"/>
                                        <p:tgtEl>
                                          <p:spTgt spid="61"/>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7"/>
                                        </p:tgtEl>
                                        <p:attrNameLst>
                                          <p:attrName>style.visibility</p:attrName>
                                        </p:attrNameLst>
                                      </p:cBhvr>
                                      <p:to>
                                        <p:strVal val="visible"/>
                                      </p:to>
                                    </p:set>
                                    <p:animEffect transition="in" filter="wipe(left)">
                                      <p:cBhvr>
                                        <p:cTn id="185" dur="500"/>
                                        <p:tgtEl>
                                          <p:spTgt spid="47"/>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nodeType="clickEffect">
                                  <p:stCondLst>
                                    <p:cond delay="0"/>
                                  </p:stCondLst>
                                  <p:childTnLst>
                                    <p:set>
                                      <p:cBhvr>
                                        <p:cTn id="189" dur="1" fill="hold">
                                          <p:stCondLst>
                                            <p:cond delay="0"/>
                                          </p:stCondLst>
                                        </p:cTn>
                                        <p:tgtEl>
                                          <p:spTgt spid="5"/>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70"/>
                                        </p:tgtEl>
                                        <p:attrNameLst>
                                          <p:attrName>style.visibility</p:attrName>
                                        </p:attrNameLst>
                                      </p:cBhvr>
                                      <p:to>
                                        <p:strVal val="visible"/>
                                      </p:to>
                                    </p:set>
                                    <p:animEffect transition="in" filter="wipe(left)">
                                      <p:cBhvr>
                                        <p:cTn id="194" dur="500"/>
                                        <p:tgtEl>
                                          <p:spTgt spid="70"/>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74"/>
                                        </p:tgtEl>
                                        <p:attrNameLst>
                                          <p:attrName>style.visibility</p:attrName>
                                        </p:attrNameLst>
                                      </p:cBhvr>
                                      <p:to>
                                        <p:strVal val="visible"/>
                                      </p:to>
                                    </p:set>
                                    <p:animEffect transition="in" filter="wipe(left)">
                                      <p:cBhvr>
                                        <p:cTn id="199" dur="500"/>
                                        <p:tgtEl>
                                          <p:spTgt spid="74"/>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75"/>
                                        </p:tgtEl>
                                        <p:attrNameLst>
                                          <p:attrName>style.visibility</p:attrName>
                                        </p:attrNameLst>
                                      </p:cBhvr>
                                      <p:to>
                                        <p:strVal val="visible"/>
                                      </p:to>
                                    </p:set>
                                    <p:animEffect transition="in" filter="wipe(left)">
                                      <p:cBhvr>
                                        <p:cTn id="204" dur="500"/>
                                        <p:tgtEl>
                                          <p:spTgt spid="75"/>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72"/>
                                        </p:tgtEl>
                                        <p:attrNameLst>
                                          <p:attrName>style.visibility</p:attrName>
                                        </p:attrNameLst>
                                      </p:cBhvr>
                                      <p:to>
                                        <p:strVal val="visible"/>
                                      </p:to>
                                    </p:set>
                                    <p:animEffect transition="in" filter="wipe(left)">
                                      <p:cBhvr>
                                        <p:cTn id="209" dur="500"/>
                                        <p:tgtEl>
                                          <p:spTgt spid="72"/>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78"/>
                                        </p:tgtEl>
                                        <p:attrNameLst>
                                          <p:attrName>style.visibility</p:attrName>
                                        </p:attrNameLst>
                                      </p:cBhvr>
                                      <p:to>
                                        <p:strVal val="visible"/>
                                      </p:to>
                                    </p:set>
                                    <p:animEffect transition="in" filter="wipe(left)">
                                      <p:cBhvr>
                                        <p:cTn id="214" dur="500"/>
                                        <p:tgtEl>
                                          <p:spTgt spid="78"/>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82"/>
                                        </p:tgtEl>
                                        <p:attrNameLst>
                                          <p:attrName>style.visibility</p:attrName>
                                        </p:attrNameLst>
                                      </p:cBhvr>
                                      <p:to>
                                        <p:strVal val="visible"/>
                                      </p:to>
                                    </p:set>
                                    <p:animEffect transition="in" filter="wipe(left)">
                                      <p:cBhvr>
                                        <p:cTn id="219" dur="500"/>
                                        <p:tgtEl>
                                          <p:spTgt spid="82"/>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83"/>
                                        </p:tgtEl>
                                        <p:attrNameLst>
                                          <p:attrName>style.visibility</p:attrName>
                                        </p:attrNameLst>
                                      </p:cBhvr>
                                      <p:to>
                                        <p:strVal val="visible"/>
                                      </p:to>
                                    </p:set>
                                    <p:animEffect transition="in" filter="wipe(left)">
                                      <p:cBhvr>
                                        <p:cTn id="224" dur="500"/>
                                        <p:tgtEl>
                                          <p:spTgt spid="83"/>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81"/>
                                        </p:tgtEl>
                                        <p:attrNameLst>
                                          <p:attrName>style.visibility</p:attrName>
                                        </p:attrNameLst>
                                      </p:cBhvr>
                                      <p:to>
                                        <p:strVal val="visible"/>
                                      </p:to>
                                    </p:set>
                                    <p:animEffect transition="in" filter="wipe(left)">
                                      <p:cBhvr>
                                        <p:cTn id="229" dur="500"/>
                                        <p:tgtEl>
                                          <p:spTgt spid="81"/>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71"/>
                                        </p:tgtEl>
                                        <p:attrNameLst>
                                          <p:attrName>style.visibility</p:attrName>
                                        </p:attrNameLst>
                                      </p:cBhvr>
                                      <p:to>
                                        <p:strVal val="visible"/>
                                      </p:to>
                                    </p:set>
                                    <p:animEffect transition="in" filter="wipe(left)">
                                      <p:cBhvr>
                                        <p:cTn id="234" dur="500"/>
                                        <p:tgtEl>
                                          <p:spTgt spid="71"/>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84"/>
                                        </p:tgtEl>
                                        <p:attrNameLst>
                                          <p:attrName>style.visibility</p:attrName>
                                        </p:attrNameLst>
                                      </p:cBhvr>
                                      <p:to>
                                        <p:strVal val="visible"/>
                                      </p:to>
                                    </p:set>
                                    <p:animEffect transition="in" filter="wipe(left)">
                                      <p:cBhvr>
                                        <p:cTn id="239" dur="500"/>
                                        <p:tgtEl>
                                          <p:spTgt spid="84"/>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85"/>
                                        </p:tgtEl>
                                        <p:attrNameLst>
                                          <p:attrName>style.visibility</p:attrName>
                                        </p:attrNameLst>
                                      </p:cBhvr>
                                      <p:to>
                                        <p:strVal val="visible"/>
                                      </p:to>
                                    </p:set>
                                    <p:animEffect transition="in" filter="wipe(left)">
                                      <p:cBhvr>
                                        <p:cTn id="244" dur="500"/>
                                        <p:tgtEl>
                                          <p:spTgt spid="85"/>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73"/>
                                        </p:tgtEl>
                                        <p:attrNameLst>
                                          <p:attrName>style.visibility</p:attrName>
                                        </p:attrNameLst>
                                      </p:cBhvr>
                                      <p:to>
                                        <p:strVal val="visible"/>
                                      </p:to>
                                    </p:set>
                                    <p:animEffect transition="in" filter="wipe(left)">
                                      <p:cBhvr>
                                        <p:cTn id="249" dur="500"/>
                                        <p:tgtEl>
                                          <p:spTgt spid="73"/>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86"/>
                                        </p:tgtEl>
                                        <p:attrNameLst>
                                          <p:attrName>style.visibility</p:attrName>
                                        </p:attrNameLst>
                                      </p:cBhvr>
                                      <p:to>
                                        <p:strVal val="visible"/>
                                      </p:to>
                                    </p:set>
                                    <p:animEffect transition="in" filter="wipe(left)">
                                      <p:cBhvr>
                                        <p:cTn id="254" dur="500"/>
                                        <p:tgtEl>
                                          <p:spTgt spid="86"/>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88"/>
                                        </p:tgtEl>
                                        <p:attrNameLst>
                                          <p:attrName>style.visibility</p:attrName>
                                        </p:attrNameLst>
                                      </p:cBhvr>
                                      <p:to>
                                        <p:strVal val="visible"/>
                                      </p:to>
                                    </p:set>
                                    <p:animEffect transition="in" filter="wipe(left)">
                                      <p:cBhvr>
                                        <p:cTn id="259" dur="500"/>
                                        <p:tgtEl>
                                          <p:spTgt spid="88"/>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87"/>
                                        </p:tgtEl>
                                        <p:attrNameLst>
                                          <p:attrName>style.visibility</p:attrName>
                                        </p:attrNameLst>
                                      </p:cBhvr>
                                      <p:to>
                                        <p:strVal val="visible"/>
                                      </p:to>
                                    </p:set>
                                    <p:animEffect transition="in" filter="wipe(left)">
                                      <p:cBhvr>
                                        <p:cTn id="264" dur="500"/>
                                        <p:tgtEl>
                                          <p:spTgt spid="87"/>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89"/>
                                        </p:tgtEl>
                                        <p:attrNameLst>
                                          <p:attrName>style.visibility</p:attrName>
                                        </p:attrNameLst>
                                      </p:cBhvr>
                                      <p:to>
                                        <p:strVal val="visible"/>
                                      </p:to>
                                    </p:set>
                                    <p:animEffect transition="in" filter="wipe(left)">
                                      <p:cBhvr>
                                        <p:cTn id="269" dur="500"/>
                                        <p:tgtEl>
                                          <p:spTgt spid="89"/>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92"/>
                                        </p:tgtEl>
                                        <p:attrNameLst>
                                          <p:attrName>style.visibility</p:attrName>
                                        </p:attrNameLst>
                                      </p:cBhvr>
                                      <p:to>
                                        <p:strVal val="visible"/>
                                      </p:to>
                                    </p:set>
                                    <p:animEffect transition="in" filter="wipe(left)">
                                      <p:cBhvr>
                                        <p:cTn id="274" dur="500"/>
                                        <p:tgtEl>
                                          <p:spTgt spid="92"/>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95"/>
                                        </p:tgtEl>
                                        <p:attrNameLst>
                                          <p:attrName>style.visibility</p:attrName>
                                        </p:attrNameLst>
                                      </p:cBhvr>
                                      <p:to>
                                        <p:strVal val="visible"/>
                                      </p:to>
                                    </p:set>
                                    <p:animEffect transition="in" filter="wipe(left)">
                                      <p:cBhvr>
                                        <p:cTn id="279" dur="500"/>
                                        <p:tgtEl>
                                          <p:spTgt spid="95"/>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8" fill="hold" grpId="0" nodeType="clickEffect">
                                  <p:stCondLst>
                                    <p:cond delay="0"/>
                                  </p:stCondLst>
                                  <p:childTnLst>
                                    <p:set>
                                      <p:cBhvr>
                                        <p:cTn id="283" dur="1" fill="hold">
                                          <p:stCondLst>
                                            <p:cond delay="0"/>
                                          </p:stCondLst>
                                        </p:cTn>
                                        <p:tgtEl>
                                          <p:spTgt spid="96"/>
                                        </p:tgtEl>
                                        <p:attrNameLst>
                                          <p:attrName>style.visibility</p:attrName>
                                        </p:attrNameLst>
                                      </p:cBhvr>
                                      <p:to>
                                        <p:strVal val="visible"/>
                                      </p:to>
                                    </p:set>
                                    <p:animEffect transition="in" filter="wipe(left)">
                                      <p:cBhvr>
                                        <p:cTn id="284" dur="500"/>
                                        <p:tgtEl>
                                          <p:spTgt spid="96"/>
                                        </p:tgtEl>
                                      </p:cBhvr>
                                    </p:animEffec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nodeType="clickEffect">
                                  <p:stCondLst>
                                    <p:cond delay="0"/>
                                  </p:stCondLst>
                                  <p:childTnLst>
                                    <p:set>
                                      <p:cBhvr>
                                        <p:cTn id="288" dur="1" fill="hold">
                                          <p:stCondLst>
                                            <p:cond delay="0"/>
                                          </p:stCondLst>
                                        </p:cTn>
                                        <p:tgtEl>
                                          <p:spTgt spid="5"/>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0" presetClass="entr" presetSubtype="0" fill="hold" nodeType="clickEffect">
                                  <p:stCondLst>
                                    <p:cond delay="0"/>
                                  </p:stCondLst>
                                  <p:childTnLst>
                                    <p:set>
                                      <p:cBhvr>
                                        <p:cTn id="292" dur="1" fill="hold">
                                          <p:stCondLst>
                                            <p:cond delay="0"/>
                                          </p:stCondLst>
                                        </p:cTn>
                                        <p:tgtEl>
                                          <p:spTgt spid="25"/>
                                        </p:tgtEl>
                                        <p:attrNameLst>
                                          <p:attrName>style.visibility</p:attrName>
                                        </p:attrNameLst>
                                      </p:cBhvr>
                                      <p:to>
                                        <p:strVal val="visible"/>
                                      </p:to>
                                    </p:set>
                                    <p:animEffect transition="in" filter="fade">
                                      <p:cBhvr>
                                        <p:cTn id="293" dur="500"/>
                                        <p:tgtEl>
                                          <p:spTgt spid="25"/>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137"/>
                                        </p:tgtEl>
                                        <p:attrNameLst>
                                          <p:attrName>style.visibility</p:attrName>
                                        </p:attrNameLst>
                                      </p:cBhvr>
                                      <p:to>
                                        <p:strVal val="visible"/>
                                      </p:to>
                                    </p:set>
                                    <p:animEffect transition="in" filter="wipe(left)">
                                      <p:cBhvr>
                                        <p:cTn id="298" dur="500"/>
                                        <p:tgtEl>
                                          <p:spTgt spid="137"/>
                                        </p:tgtEl>
                                      </p:cBhvr>
                                    </p:animEffect>
                                  </p:childTnLst>
                                </p:cTn>
                              </p:par>
                              <p:par>
                                <p:cTn id="299" presetID="22" presetClass="entr" presetSubtype="8" fill="hold" grpId="0" nodeType="withEffect">
                                  <p:stCondLst>
                                    <p:cond delay="0"/>
                                  </p:stCondLst>
                                  <p:childTnLst>
                                    <p:set>
                                      <p:cBhvr>
                                        <p:cTn id="300" dur="1" fill="hold">
                                          <p:stCondLst>
                                            <p:cond delay="0"/>
                                          </p:stCondLst>
                                        </p:cTn>
                                        <p:tgtEl>
                                          <p:spTgt spid="139"/>
                                        </p:tgtEl>
                                        <p:attrNameLst>
                                          <p:attrName>style.visibility</p:attrName>
                                        </p:attrNameLst>
                                      </p:cBhvr>
                                      <p:to>
                                        <p:strVal val="visible"/>
                                      </p:to>
                                    </p:set>
                                    <p:animEffect transition="in" filter="wipe(left)">
                                      <p:cBhvr>
                                        <p:cTn id="301" dur="500"/>
                                        <p:tgtEl>
                                          <p:spTgt spid="139"/>
                                        </p:tgtEl>
                                      </p:cBhvr>
                                    </p:animEffect>
                                  </p:childTnLst>
                                </p:cTn>
                              </p:par>
                              <p:par>
                                <p:cTn id="302" presetID="22" presetClass="entr" presetSubtype="8" fill="hold" grpId="0" nodeType="withEffect">
                                  <p:stCondLst>
                                    <p:cond delay="0"/>
                                  </p:stCondLst>
                                  <p:childTnLst>
                                    <p:set>
                                      <p:cBhvr>
                                        <p:cTn id="303" dur="1" fill="hold">
                                          <p:stCondLst>
                                            <p:cond delay="0"/>
                                          </p:stCondLst>
                                        </p:cTn>
                                        <p:tgtEl>
                                          <p:spTgt spid="140"/>
                                        </p:tgtEl>
                                        <p:attrNameLst>
                                          <p:attrName>style.visibility</p:attrName>
                                        </p:attrNameLst>
                                      </p:cBhvr>
                                      <p:to>
                                        <p:strVal val="visible"/>
                                      </p:to>
                                    </p:set>
                                    <p:animEffect transition="in" filter="wipe(left)">
                                      <p:cBhvr>
                                        <p:cTn id="304" dur="500"/>
                                        <p:tgtEl>
                                          <p:spTgt spid="140"/>
                                        </p:tgtEl>
                                      </p:cBhvr>
                                    </p:animEffect>
                                  </p:childTnLst>
                                </p:cTn>
                              </p:par>
                              <p:par>
                                <p:cTn id="305" presetID="22" presetClass="entr" presetSubtype="8" fill="hold" grpId="0" nodeType="withEffect">
                                  <p:stCondLst>
                                    <p:cond delay="0"/>
                                  </p:stCondLst>
                                  <p:childTnLst>
                                    <p:set>
                                      <p:cBhvr>
                                        <p:cTn id="306" dur="1" fill="hold">
                                          <p:stCondLst>
                                            <p:cond delay="0"/>
                                          </p:stCondLst>
                                        </p:cTn>
                                        <p:tgtEl>
                                          <p:spTgt spid="141"/>
                                        </p:tgtEl>
                                        <p:attrNameLst>
                                          <p:attrName>style.visibility</p:attrName>
                                        </p:attrNameLst>
                                      </p:cBhvr>
                                      <p:to>
                                        <p:strVal val="visible"/>
                                      </p:to>
                                    </p:set>
                                    <p:animEffect transition="in" filter="wipe(left)">
                                      <p:cBhvr>
                                        <p:cTn id="307" dur="500"/>
                                        <p:tgtEl>
                                          <p:spTgt spid="141"/>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1" fill="hold" nodeType="clickEffect">
                                  <p:stCondLst>
                                    <p:cond delay="0"/>
                                  </p:stCondLst>
                                  <p:childTnLst>
                                    <p:set>
                                      <p:cBhvr>
                                        <p:cTn id="311" dur="1" fill="hold">
                                          <p:stCondLst>
                                            <p:cond delay="0"/>
                                          </p:stCondLst>
                                        </p:cTn>
                                        <p:tgtEl>
                                          <p:spTgt spid="128"/>
                                        </p:tgtEl>
                                        <p:attrNameLst>
                                          <p:attrName>style.visibility</p:attrName>
                                        </p:attrNameLst>
                                      </p:cBhvr>
                                      <p:to>
                                        <p:strVal val="visible"/>
                                      </p:to>
                                    </p:set>
                                    <p:animEffect transition="in" filter="wipe(up)">
                                      <p:cBhvr>
                                        <p:cTn id="312" dur="500"/>
                                        <p:tgtEl>
                                          <p:spTgt spid="128"/>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126"/>
                                        </p:tgtEl>
                                        <p:attrNameLst>
                                          <p:attrName>style.visibility</p:attrName>
                                        </p:attrNameLst>
                                      </p:cBhvr>
                                      <p:to>
                                        <p:strVal val="visible"/>
                                      </p:to>
                                    </p:set>
                                    <p:animEffect transition="in" filter="wipe(right)">
                                      <p:cBhvr>
                                        <p:cTn id="316" dur="500"/>
                                        <p:tgtEl>
                                          <p:spTgt spid="126"/>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97"/>
                                        </p:tgtEl>
                                        <p:attrNameLst>
                                          <p:attrName>style.visibility</p:attrName>
                                        </p:attrNameLst>
                                      </p:cBhvr>
                                      <p:to>
                                        <p:strVal val="visible"/>
                                      </p:to>
                                    </p:set>
                                    <p:animEffect transition="in" filter="wipe(left)">
                                      <p:cBhvr>
                                        <p:cTn id="321" dur="500"/>
                                        <p:tgtEl>
                                          <p:spTgt spid="97"/>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2" fill="hold" nodeType="clickEffect">
                                  <p:stCondLst>
                                    <p:cond delay="0"/>
                                  </p:stCondLst>
                                  <p:childTnLst>
                                    <p:set>
                                      <p:cBhvr>
                                        <p:cTn id="325" dur="1" fill="hold">
                                          <p:stCondLst>
                                            <p:cond delay="0"/>
                                          </p:stCondLst>
                                        </p:cTn>
                                        <p:tgtEl>
                                          <p:spTgt spid="120"/>
                                        </p:tgtEl>
                                        <p:attrNameLst>
                                          <p:attrName>style.visibility</p:attrName>
                                        </p:attrNameLst>
                                      </p:cBhvr>
                                      <p:to>
                                        <p:strVal val="visible"/>
                                      </p:to>
                                    </p:set>
                                    <p:animEffect transition="in" filter="wipe(right)">
                                      <p:cBhvr>
                                        <p:cTn id="326" dur="500"/>
                                        <p:tgtEl>
                                          <p:spTgt spid="120"/>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121"/>
                                        </p:tgtEl>
                                        <p:attrNameLst>
                                          <p:attrName>style.visibility</p:attrName>
                                        </p:attrNameLst>
                                      </p:cBhvr>
                                      <p:to>
                                        <p:strVal val="visible"/>
                                      </p:to>
                                    </p:set>
                                    <p:animEffect transition="in" filter="wipe(left)">
                                      <p:cBhvr>
                                        <p:cTn id="331" dur="500"/>
                                        <p:tgtEl>
                                          <p:spTgt spid="121"/>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2" fill="hold" nodeType="clickEffect">
                                  <p:stCondLst>
                                    <p:cond delay="0"/>
                                  </p:stCondLst>
                                  <p:childTnLst>
                                    <p:set>
                                      <p:cBhvr>
                                        <p:cTn id="335" dur="1" fill="hold">
                                          <p:stCondLst>
                                            <p:cond delay="0"/>
                                          </p:stCondLst>
                                        </p:cTn>
                                        <p:tgtEl>
                                          <p:spTgt spid="118"/>
                                        </p:tgtEl>
                                        <p:attrNameLst>
                                          <p:attrName>style.visibility</p:attrName>
                                        </p:attrNameLst>
                                      </p:cBhvr>
                                      <p:to>
                                        <p:strVal val="visible"/>
                                      </p:to>
                                    </p:set>
                                    <p:animEffect transition="in" filter="wipe(right)">
                                      <p:cBhvr>
                                        <p:cTn id="336" dur="500"/>
                                        <p:tgtEl>
                                          <p:spTgt spid="118"/>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119"/>
                                        </p:tgtEl>
                                        <p:attrNameLst>
                                          <p:attrName>style.visibility</p:attrName>
                                        </p:attrNameLst>
                                      </p:cBhvr>
                                      <p:to>
                                        <p:strVal val="visible"/>
                                      </p:to>
                                    </p:set>
                                    <p:animEffect transition="in" filter="wipe(left)">
                                      <p:cBhvr>
                                        <p:cTn id="341" dur="500"/>
                                        <p:tgtEl>
                                          <p:spTgt spid="119"/>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1" fill="hold" nodeType="clickEffect">
                                  <p:stCondLst>
                                    <p:cond delay="0"/>
                                  </p:stCondLst>
                                  <p:childTnLst>
                                    <p:set>
                                      <p:cBhvr>
                                        <p:cTn id="345" dur="1" fill="hold">
                                          <p:stCondLst>
                                            <p:cond delay="0"/>
                                          </p:stCondLst>
                                        </p:cTn>
                                        <p:tgtEl>
                                          <p:spTgt spid="123"/>
                                        </p:tgtEl>
                                        <p:attrNameLst>
                                          <p:attrName>style.visibility</p:attrName>
                                        </p:attrNameLst>
                                      </p:cBhvr>
                                      <p:to>
                                        <p:strVal val="visible"/>
                                      </p:to>
                                    </p:set>
                                    <p:animEffect transition="in" filter="wipe(up)">
                                      <p:cBhvr>
                                        <p:cTn id="346" dur="500"/>
                                        <p:tgtEl>
                                          <p:spTgt spid="123"/>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1" fill="hold" nodeType="clickEffect">
                                  <p:stCondLst>
                                    <p:cond delay="0"/>
                                  </p:stCondLst>
                                  <p:childTnLst>
                                    <p:set>
                                      <p:cBhvr>
                                        <p:cTn id="350" dur="1" fill="hold">
                                          <p:stCondLst>
                                            <p:cond delay="0"/>
                                          </p:stCondLst>
                                        </p:cTn>
                                        <p:tgtEl>
                                          <p:spTgt spid="134"/>
                                        </p:tgtEl>
                                        <p:attrNameLst>
                                          <p:attrName>style.visibility</p:attrName>
                                        </p:attrNameLst>
                                      </p:cBhvr>
                                      <p:to>
                                        <p:strVal val="visible"/>
                                      </p:to>
                                    </p:set>
                                    <p:animEffect transition="in" filter="wipe(up)">
                                      <p:cBhvr>
                                        <p:cTn id="351" dur="500"/>
                                        <p:tgtEl>
                                          <p:spTgt spid="134"/>
                                        </p:tgtEl>
                                      </p:cBhvr>
                                    </p:animEffect>
                                  </p:childTnLst>
                                </p:cTn>
                              </p:par>
                            </p:childTnLst>
                          </p:cTn>
                        </p:par>
                        <p:par>
                          <p:cTn id="352" fill="hold">
                            <p:stCondLst>
                              <p:cond delay="500"/>
                            </p:stCondLst>
                            <p:childTnLst>
                              <p:par>
                                <p:cTn id="353" presetID="22" presetClass="entr" presetSubtype="2" fill="hold" nodeType="afterEffect">
                                  <p:stCondLst>
                                    <p:cond delay="0"/>
                                  </p:stCondLst>
                                  <p:childTnLst>
                                    <p:set>
                                      <p:cBhvr>
                                        <p:cTn id="354" dur="1" fill="hold">
                                          <p:stCondLst>
                                            <p:cond delay="0"/>
                                          </p:stCondLst>
                                        </p:cTn>
                                        <p:tgtEl>
                                          <p:spTgt spid="133"/>
                                        </p:tgtEl>
                                        <p:attrNameLst>
                                          <p:attrName>style.visibility</p:attrName>
                                        </p:attrNameLst>
                                      </p:cBhvr>
                                      <p:to>
                                        <p:strVal val="visible"/>
                                      </p:to>
                                    </p:set>
                                    <p:animEffect transition="in" filter="wipe(right)">
                                      <p:cBhvr>
                                        <p:cTn id="355" dur="500"/>
                                        <p:tgtEl>
                                          <p:spTgt spid="133"/>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98"/>
                                        </p:tgtEl>
                                        <p:attrNameLst>
                                          <p:attrName>style.visibility</p:attrName>
                                        </p:attrNameLst>
                                      </p:cBhvr>
                                      <p:to>
                                        <p:strVal val="visible"/>
                                      </p:to>
                                    </p:set>
                                    <p:animEffect transition="in" filter="wipe(left)">
                                      <p:cBhvr>
                                        <p:cTn id="360" dur="500"/>
                                        <p:tgtEl>
                                          <p:spTgt spid="98"/>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2" fill="hold" nodeType="clickEffect">
                                  <p:stCondLst>
                                    <p:cond delay="0"/>
                                  </p:stCondLst>
                                  <p:childTnLst>
                                    <p:set>
                                      <p:cBhvr>
                                        <p:cTn id="364" dur="1" fill="hold">
                                          <p:stCondLst>
                                            <p:cond delay="0"/>
                                          </p:stCondLst>
                                        </p:cTn>
                                        <p:tgtEl>
                                          <p:spTgt spid="135"/>
                                        </p:tgtEl>
                                        <p:attrNameLst>
                                          <p:attrName>style.visibility</p:attrName>
                                        </p:attrNameLst>
                                      </p:cBhvr>
                                      <p:to>
                                        <p:strVal val="visible"/>
                                      </p:to>
                                    </p:set>
                                    <p:animEffect transition="in" filter="wipe(right)">
                                      <p:cBhvr>
                                        <p:cTn id="365" dur="500"/>
                                        <p:tgtEl>
                                          <p:spTgt spid="135"/>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36"/>
                                        </p:tgtEl>
                                        <p:attrNameLst>
                                          <p:attrName>style.visibility</p:attrName>
                                        </p:attrNameLst>
                                      </p:cBhvr>
                                      <p:to>
                                        <p:strVal val="visible"/>
                                      </p:to>
                                    </p:set>
                                    <p:animEffect transition="in" filter="wipe(left)">
                                      <p:cBhvr>
                                        <p:cTn id="370" dur="500"/>
                                        <p:tgtEl>
                                          <p:spTgt spid="136"/>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2" fill="hold" nodeType="clickEffect">
                                  <p:stCondLst>
                                    <p:cond delay="0"/>
                                  </p:stCondLst>
                                  <p:childTnLst>
                                    <p:set>
                                      <p:cBhvr>
                                        <p:cTn id="374" dur="1" fill="hold">
                                          <p:stCondLst>
                                            <p:cond delay="0"/>
                                          </p:stCondLst>
                                        </p:cTn>
                                        <p:tgtEl>
                                          <p:spTgt spid="131"/>
                                        </p:tgtEl>
                                        <p:attrNameLst>
                                          <p:attrName>style.visibility</p:attrName>
                                        </p:attrNameLst>
                                      </p:cBhvr>
                                      <p:to>
                                        <p:strVal val="visible"/>
                                      </p:to>
                                    </p:set>
                                    <p:animEffect transition="in" filter="wipe(right)">
                                      <p:cBhvr>
                                        <p:cTn id="375" dur="500"/>
                                        <p:tgtEl>
                                          <p:spTgt spid="131"/>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44"/>
                                        </p:tgtEl>
                                        <p:attrNameLst>
                                          <p:attrName>style.visibility</p:attrName>
                                        </p:attrNameLst>
                                      </p:cBhvr>
                                      <p:to>
                                        <p:strVal val="visible"/>
                                      </p:to>
                                    </p:set>
                                    <p:animEffect transition="in" filter="wipe(left)">
                                      <p:cBhvr>
                                        <p:cTn id="380" dur="500"/>
                                        <p:tgtEl>
                                          <p:spTgt spid="144"/>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1" fill="hold" nodeType="clickEffect">
                                  <p:stCondLst>
                                    <p:cond delay="0"/>
                                  </p:stCondLst>
                                  <p:childTnLst>
                                    <p:set>
                                      <p:cBhvr>
                                        <p:cTn id="384" dur="1" fill="hold">
                                          <p:stCondLst>
                                            <p:cond delay="0"/>
                                          </p:stCondLst>
                                        </p:cTn>
                                        <p:tgtEl>
                                          <p:spTgt spid="145"/>
                                        </p:tgtEl>
                                        <p:attrNameLst>
                                          <p:attrName>style.visibility</p:attrName>
                                        </p:attrNameLst>
                                      </p:cBhvr>
                                      <p:to>
                                        <p:strVal val="visible"/>
                                      </p:to>
                                    </p:set>
                                    <p:animEffect transition="in" filter="wipe(up)">
                                      <p:cBhvr>
                                        <p:cTn id="385" dur="500"/>
                                        <p:tgtEl>
                                          <p:spTgt spid="145"/>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1" fill="hold" nodeType="clickEffect">
                                  <p:stCondLst>
                                    <p:cond delay="0"/>
                                  </p:stCondLst>
                                  <p:childTnLst>
                                    <p:set>
                                      <p:cBhvr>
                                        <p:cTn id="389" dur="1" fill="hold">
                                          <p:stCondLst>
                                            <p:cond delay="0"/>
                                          </p:stCondLst>
                                        </p:cTn>
                                        <p:tgtEl>
                                          <p:spTgt spid="143"/>
                                        </p:tgtEl>
                                        <p:attrNameLst>
                                          <p:attrName>style.visibility</p:attrName>
                                        </p:attrNameLst>
                                      </p:cBhvr>
                                      <p:to>
                                        <p:strVal val="visible"/>
                                      </p:to>
                                    </p:set>
                                    <p:animEffect transition="in" filter="wipe(up)">
                                      <p:cBhvr>
                                        <p:cTn id="390" dur="500"/>
                                        <p:tgtEl>
                                          <p:spTgt spid="143"/>
                                        </p:tgtEl>
                                      </p:cBhvr>
                                    </p:animEffect>
                                  </p:childTnLst>
                                </p:cTn>
                              </p:par>
                            </p:childTnLst>
                          </p:cTn>
                        </p:par>
                        <p:par>
                          <p:cTn id="391" fill="hold">
                            <p:stCondLst>
                              <p:cond delay="500"/>
                            </p:stCondLst>
                            <p:childTnLst>
                              <p:par>
                                <p:cTn id="392" presetID="22" presetClass="entr" presetSubtype="2" fill="hold" nodeType="afterEffect">
                                  <p:stCondLst>
                                    <p:cond delay="0"/>
                                  </p:stCondLst>
                                  <p:childTnLst>
                                    <p:set>
                                      <p:cBhvr>
                                        <p:cTn id="393" dur="1" fill="hold">
                                          <p:stCondLst>
                                            <p:cond delay="0"/>
                                          </p:stCondLst>
                                        </p:cTn>
                                        <p:tgtEl>
                                          <p:spTgt spid="142"/>
                                        </p:tgtEl>
                                        <p:attrNameLst>
                                          <p:attrName>style.visibility</p:attrName>
                                        </p:attrNameLst>
                                      </p:cBhvr>
                                      <p:to>
                                        <p:strVal val="visible"/>
                                      </p:to>
                                    </p:set>
                                    <p:animEffect transition="in" filter="wipe(right)">
                                      <p:cBhvr>
                                        <p:cTn id="394" dur="500"/>
                                        <p:tgtEl>
                                          <p:spTgt spid="142"/>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99"/>
                                        </p:tgtEl>
                                        <p:attrNameLst>
                                          <p:attrName>style.visibility</p:attrName>
                                        </p:attrNameLst>
                                      </p:cBhvr>
                                      <p:to>
                                        <p:strVal val="visible"/>
                                      </p:to>
                                    </p:set>
                                    <p:animEffect transition="in" filter="wipe(left)">
                                      <p:cBhvr>
                                        <p:cTn id="399" dur="500"/>
                                        <p:tgtEl>
                                          <p:spTgt spid="99"/>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2" fill="hold" nodeType="clickEffect">
                                  <p:stCondLst>
                                    <p:cond delay="0"/>
                                  </p:stCondLst>
                                  <p:childTnLst>
                                    <p:set>
                                      <p:cBhvr>
                                        <p:cTn id="403" dur="1" fill="hold">
                                          <p:stCondLst>
                                            <p:cond delay="0"/>
                                          </p:stCondLst>
                                        </p:cTn>
                                        <p:tgtEl>
                                          <p:spTgt spid="138"/>
                                        </p:tgtEl>
                                        <p:attrNameLst>
                                          <p:attrName>style.visibility</p:attrName>
                                        </p:attrNameLst>
                                      </p:cBhvr>
                                      <p:to>
                                        <p:strVal val="visible"/>
                                      </p:to>
                                    </p:set>
                                    <p:animEffect transition="in" filter="wipe(right)">
                                      <p:cBhvr>
                                        <p:cTn id="404" dur="500"/>
                                        <p:tgtEl>
                                          <p:spTgt spid="138"/>
                                        </p:tgtEl>
                                      </p:cBhvr>
                                    </p:animEffect>
                                  </p:childTnLst>
                                </p:cTn>
                              </p:par>
                            </p:childTnLst>
                          </p:cTn>
                        </p:par>
                      </p:childTnLst>
                    </p:cTn>
                  </p:par>
                  <p:par>
                    <p:cTn id="405" fill="hold">
                      <p:stCondLst>
                        <p:cond delay="indefinite"/>
                      </p:stCondLst>
                      <p:childTnLst>
                        <p:par>
                          <p:cTn id="406" fill="hold">
                            <p:stCondLst>
                              <p:cond delay="0"/>
                            </p:stCondLst>
                            <p:childTnLst>
                              <p:par>
                                <p:cTn id="407" presetID="22" presetClass="entr" presetSubtype="8" fill="hold" grpId="0" nodeType="clickEffect">
                                  <p:stCondLst>
                                    <p:cond delay="0"/>
                                  </p:stCondLst>
                                  <p:childTnLst>
                                    <p:set>
                                      <p:cBhvr>
                                        <p:cTn id="408" dur="1" fill="hold">
                                          <p:stCondLst>
                                            <p:cond delay="0"/>
                                          </p:stCondLst>
                                        </p:cTn>
                                        <p:tgtEl>
                                          <p:spTgt spid="132"/>
                                        </p:tgtEl>
                                        <p:attrNameLst>
                                          <p:attrName>style.visibility</p:attrName>
                                        </p:attrNameLst>
                                      </p:cBhvr>
                                      <p:to>
                                        <p:strVal val="visible"/>
                                      </p:to>
                                    </p:set>
                                    <p:animEffect transition="in" filter="wipe(left)">
                                      <p:cBhvr>
                                        <p:cTn id="409" dur="500"/>
                                        <p:tgtEl>
                                          <p:spTgt spid="132"/>
                                        </p:tgtEl>
                                      </p:cBhvr>
                                    </p:animEffect>
                                  </p:childTnLst>
                                </p:cTn>
                              </p:par>
                            </p:childTnLst>
                          </p:cTn>
                        </p:par>
                      </p:childTnLst>
                    </p:cTn>
                  </p:par>
                  <p:par>
                    <p:cTn id="410" fill="hold">
                      <p:stCondLst>
                        <p:cond delay="indefinite"/>
                      </p:stCondLst>
                      <p:childTnLst>
                        <p:par>
                          <p:cTn id="411" fill="hold">
                            <p:stCondLst>
                              <p:cond delay="0"/>
                            </p:stCondLst>
                            <p:childTnLst>
                              <p:par>
                                <p:cTn id="412" presetID="22" presetClass="entr" presetSubtype="2" fill="hold" nodeType="clickEffect">
                                  <p:stCondLst>
                                    <p:cond delay="0"/>
                                  </p:stCondLst>
                                  <p:childTnLst>
                                    <p:set>
                                      <p:cBhvr>
                                        <p:cTn id="413" dur="1" fill="hold">
                                          <p:stCondLst>
                                            <p:cond delay="0"/>
                                          </p:stCondLst>
                                        </p:cTn>
                                        <p:tgtEl>
                                          <p:spTgt spid="146"/>
                                        </p:tgtEl>
                                        <p:attrNameLst>
                                          <p:attrName>style.visibility</p:attrName>
                                        </p:attrNameLst>
                                      </p:cBhvr>
                                      <p:to>
                                        <p:strVal val="visible"/>
                                      </p:to>
                                    </p:set>
                                    <p:animEffect transition="in" filter="wipe(right)">
                                      <p:cBhvr>
                                        <p:cTn id="414" dur="500"/>
                                        <p:tgtEl>
                                          <p:spTgt spid="146"/>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8" fill="hold" grpId="0" nodeType="clickEffect">
                                  <p:stCondLst>
                                    <p:cond delay="0"/>
                                  </p:stCondLst>
                                  <p:childTnLst>
                                    <p:set>
                                      <p:cBhvr>
                                        <p:cTn id="418" dur="1" fill="hold">
                                          <p:stCondLst>
                                            <p:cond delay="0"/>
                                          </p:stCondLst>
                                        </p:cTn>
                                        <p:tgtEl>
                                          <p:spTgt spid="147"/>
                                        </p:tgtEl>
                                        <p:attrNameLst>
                                          <p:attrName>style.visibility</p:attrName>
                                        </p:attrNameLst>
                                      </p:cBhvr>
                                      <p:to>
                                        <p:strVal val="visible"/>
                                      </p:to>
                                    </p:set>
                                    <p:animEffect transition="in" filter="wipe(left)">
                                      <p:cBhvr>
                                        <p:cTn id="419" dur="500"/>
                                        <p:tgtEl>
                                          <p:spTgt spid="147"/>
                                        </p:tgtEl>
                                      </p:cBhvr>
                                    </p:animEffect>
                                  </p:childTnLst>
                                </p:cTn>
                              </p:par>
                            </p:childTnLst>
                          </p:cTn>
                        </p:par>
                      </p:childTnLst>
                    </p:cTn>
                  </p:par>
                  <p:par>
                    <p:cTn id="420" fill="hold">
                      <p:stCondLst>
                        <p:cond delay="indefinite"/>
                      </p:stCondLst>
                      <p:childTnLst>
                        <p:par>
                          <p:cTn id="421" fill="hold">
                            <p:stCondLst>
                              <p:cond delay="0"/>
                            </p:stCondLst>
                            <p:childTnLst>
                              <p:par>
                                <p:cTn id="422" presetID="22" presetClass="entr" presetSubtype="8" fill="hold" nodeType="clickEffect">
                                  <p:stCondLst>
                                    <p:cond delay="0"/>
                                  </p:stCondLst>
                                  <p:childTnLst>
                                    <p:set>
                                      <p:cBhvr>
                                        <p:cTn id="423" dur="1" fill="hold">
                                          <p:stCondLst>
                                            <p:cond delay="0"/>
                                          </p:stCondLst>
                                        </p:cTn>
                                        <p:tgtEl>
                                          <p:spTgt spid="158"/>
                                        </p:tgtEl>
                                        <p:attrNameLst>
                                          <p:attrName>style.visibility</p:attrName>
                                        </p:attrNameLst>
                                      </p:cBhvr>
                                      <p:to>
                                        <p:strVal val="visible"/>
                                      </p:to>
                                    </p:set>
                                    <p:animEffect transition="in" filter="wipe(left)">
                                      <p:cBhvr>
                                        <p:cTn id="424" dur="500"/>
                                        <p:tgtEl>
                                          <p:spTgt spid="158"/>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1" fill="hold" nodeType="clickEffect">
                                  <p:stCondLst>
                                    <p:cond delay="0"/>
                                  </p:stCondLst>
                                  <p:childTnLst>
                                    <p:set>
                                      <p:cBhvr>
                                        <p:cTn id="428" dur="1" fill="hold">
                                          <p:stCondLst>
                                            <p:cond delay="0"/>
                                          </p:stCondLst>
                                        </p:cTn>
                                        <p:tgtEl>
                                          <p:spTgt spid="149"/>
                                        </p:tgtEl>
                                        <p:attrNameLst>
                                          <p:attrName>style.visibility</p:attrName>
                                        </p:attrNameLst>
                                      </p:cBhvr>
                                      <p:to>
                                        <p:strVal val="visible"/>
                                      </p:to>
                                    </p:set>
                                    <p:animEffect transition="in" filter="wipe(up)">
                                      <p:cBhvr>
                                        <p:cTn id="429" dur="500"/>
                                        <p:tgtEl>
                                          <p:spTgt spid="149"/>
                                        </p:tgtEl>
                                      </p:cBhvr>
                                    </p:animEffect>
                                  </p:childTnLst>
                                </p:cTn>
                              </p:par>
                            </p:childTnLst>
                          </p:cTn>
                        </p:par>
                        <p:par>
                          <p:cTn id="430" fill="hold">
                            <p:stCondLst>
                              <p:cond delay="500"/>
                            </p:stCondLst>
                            <p:childTnLst>
                              <p:par>
                                <p:cTn id="431" presetID="22" presetClass="entr" presetSubtype="2" fill="hold" nodeType="afterEffect">
                                  <p:stCondLst>
                                    <p:cond delay="0"/>
                                  </p:stCondLst>
                                  <p:childTnLst>
                                    <p:set>
                                      <p:cBhvr>
                                        <p:cTn id="432" dur="1" fill="hold">
                                          <p:stCondLst>
                                            <p:cond delay="0"/>
                                          </p:stCondLst>
                                        </p:cTn>
                                        <p:tgtEl>
                                          <p:spTgt spid="148"/>
                                        </p:tgtEl>
                                        <p:attrNameLst>
                                          <p:attrName>style.visibility</p:attrName>
                                        </p:attrNameLst>
                                      </p:cBhvr>
                                      <p:to>
                                        <p:strVal val="visible"/>
                                      </p:to>
                                    </p:set>
                                    <p:animEffect transition="in" filter="wipe(right)">
                                      <p:cBhvr>
                                        <p:cTn id="433" dur="500"/>
                                        <p:tgtEl>
                                          <p:spTgt spid="148"/>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8" fill="hold" grpId="0" nodeType="clickEffect">
                                  <p:stCondLst>
                                    <p:cond delay="0"/>
                                  </p:stCondLst>
                                  <p:childTnLst>
                                    <p:set>
                                      <p:cBhvr>
                                        <p:cTn id="437" dur="1" fill="hold">
                                          <p:stCondLst>
                                            <p:cond delay="0"/>
                                          </p:stCondLst>
                                        </p:cTn>
                                        <p:tgtEl>
                                          <p:spTgt spid="111"/>
                                        </p:tgtEl>
                                        <p:attrNameLst>
                                          <p:attrName>style.visibility</p:attrName>
                                        </p:attrNameLst>
                                      </p:cBhvr>
                                      <p:to>
                                        <p:strVal val="visible"/>
                                      </p:to>
                                    </p:set>
                                    <p:animEffect transition="in" filter="wipe(left)">
                                      <p:cBhvr>
                                        <p:cTn id="438" dur="500"/>
                                        <p:tgtEl>
                                          <p:spTgt spid="111"/>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2" fill="hold" nodeType="clickEffect">
                                  <p:stCondLst>
                                    <p:cond delay="0"/>
                                  </p:stCondLst>
                                  <p:childTnLst>
                                    <p:set>
                                      <p:cBhvr>
                                        <p:cTn id="442" dur="1" fill="hold">
                                          <p:stCondLst>
                                            <p:cond delay="0"/>
                                          </p:stCondLst>
                                        </p:cTn>
                                        <p:tgtEl>
                                          <p:spTgt spid="160"/>
                                        </p:tgtEl>
                                        <p:attrNameLst>
                                          <p:attrName>style.visibility</p:attrName>
                                        </p:attrNameLst>
                                      </p:cBhvr>
                                      <p:to>
                                        <p:strVal val="visible"/>
                                      </p:to>
                                    </p:set>
                                    <p:animEffect transition="in" filter="wipe(right)">
                                      <p:cBhvr>
                                        <p:cTn id="443" dur="500"/>
                                        <p:tgtEl>
                                          <p:spTgt spid="160"/>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161"/>
                                        </p:tgtEl>
                                        <p:attrNameLst>
                                          <p:attrName>style.visibility</p:attrName>
                                        </p:attrNameLst>
                                      </p:cBhvr>
                                      <p:to>
                                        <p:strVal val="visible"/>
                                      </p:to>
                                    </p:set>
                                    <p:animEffect transition="in" filter="wipe(left)">
                                      <p:cBhvr>
                                        <p:cTn id="448" dur="500"/>
                                        <p:tgtEl>
                                          <p:spTgt spid="161"/>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2" fill="hold" nodeType="clickEffect">
                                  <p:stCondLst>
                                    <p:cond delay="0"/>
                                  </p:stCondLst>
                                  <p:childTnLst>
                                    <p:set>
                                      <p:cBhvr>
                                        <p:cTn id="452" dur="1" fill="hold">
                                          <p:stCondLst>
                                            <p:cond delay="0"/>
                                          </p:stCondLst>
                                        </p:cTn>
                                        <p:tgtEl>
                                          <p:spTgt spid="156"/>
                                        </p:tgtEl>
                                        <p:attrNameLst>
                                          <p:attrName>style.visibility</p:attrName>
                                        </p:attrNameLst>
                                      </p:cBhvr>
                                      <p:to>
                                        <p:strVal val="visible"/>
                                      </p:to>
                                    </p:set>
                                    <p:animEffect transition="in" filter="wipe(right)">
                                      <p:cBhvr>
                                        <p:cTn id="453" dur="500"/>
                                        <p:tgtEl>
                                          <p:spTgt spid="156"/>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grpId="0" nodeType="clickEffect">
                                  <p:stCondLst>
                                    <p:cond delay="0"/>
                                  </p:stCondLst>
                                  <p:childTnLst>
                                    <p:set>
                                      <p:cBhvr>
                                        <p:cTn id="457" dur="1" fill="hold">
                                          <p:stCondLst>
                                            <p:cond delay="0"/>
                                          </p:stCondLst>
                                        </p:cTn>
                                        <p:tgtEl>
                                          <p:spTgt spid="154"/>
                                        </p:tgtEl>
                                        <p:attrNameLst>
                                          <p:attrName>style.visibility</p:attrName>
                                        </p:attrNameLst>
                                      </p:cBhvr>
                                      <p:to>
                                        <p:strVal val="visible"/>
                                      </p:to>
                                    </p:set>
                                    <p:animEffect transition="in" filter="wipe(left)">
                                      <p:cBhvr>
                                        <p:cTn id="458" dur="500"/>
                                        <p:tgtEl>
                                          <p:spTgt spid="154"/>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1" fill="hold" nodeType="clickEffect">
                                  <p:stCondLst>
                                    <p:cond delay="0"/>
                                  </p:stCondLst>
                                  <p:childTnLst>
                                    <p:set>
                                      <p:cBhvr>
                                        <p:cTn id="462" dur="1" fill="hold">
                                          <p:stCondLst>
                                            <p:cond delay="0"/>
                                          </p:stCondLst>
                                        </p:cTn>
                                        <p:tgtEl>
                                          <p:spTgt spid="155"/>
                                        </p:tgtEl>
                                        <p:attrNameLst>
                                          <p:attrName>style.visibility</p:attrName>
                                        </p:attrNameLst>
                                      </p:cBhvr>
                                      <p:to>
                                        <p:strVal val="visible"/>
                                      </p:to>
                                    </p:set>
                                    <p:animEffect transition="in" filter="wipe(up)">
                                      <p:cBhvr>
                                        <p:cTn id="463" dur="500"/>
                                        <p:tgtEl>
                                          <p:spTgt spid="155"/>
                                        </p:tgtEl>
                                      </p:cBhvr>
                                    </p:animEffect>
                                  </p:childTnLst>
                                </p:cTn>
                              </p:par>
                            </p:childTnLst>
                          </p:cTn>
                        </p:par>
                      </p:childTnLst>
                    </p:cTn>
                  </p:par>
                  <p:par>
                    <p:cTn id="464" fill="hold">
                      <p:stCondLst>
                        <p:cond delay="indefinite"/>
                      </p:stCondLst>
                      <p:childTnLst>
                        <p:par>
                          <p:cTn id="465" fill="hold">
                            <p:stCondLst>
                              <p:cond delay="0"/>
                            </p:stCondLst>
                            <p:childTnLst>
                              <p:par>
                                <p:cTn id="466" presetID="22" presetClass="entr" presetSubtype="1" fill="hold" nodeType="clickEffect">
                                  <p:stCondLst>
                                    <p:cond delay="0"/>
                                  </p:stCondLst>
                                  <p:childTnLst>
                                    <p:set>
                                      <p:cBhvr>
                                        <p:cTn id="467" dur="1" fill="hold">
                                          <p:stCondLst>
                                            <p:cond delay="0"/>
                                          </p:stCondLst>
                                        </p:cTn>
                                        <p:tgtEl>
                                          <p:spTgt spid="151"/>
                                        </p:tgtEl>
                                        <p:attrNameLst>
                                          <p:attrName>style.visibility</p:attrName>
                                        </p:attrNameLst>
                                      </p:cBhvr>
                                      <p:to>
                                        <p:strVal val="visible"/>
                                      </p:to>
                                    </p:set>
                                    <p:animEffect transition="in" filter="wipe(up)">
                                      <p:cBhvr>
                                        <p:cTn id="468" dur="500"/>
                                        <p:tgtEl>
                                          <p:spTgt spid="151"/>
                                        </p:tgtEl>
                                      </p:cBhvr>
                                    </p:animEffect>
                                  </p:childTnLst>
                                </p:cTn>
                              </p:par>
                            </p:childTnLst>
                          </p:cTn>
                        </p:par>
                        <p:par>
                          <p:cTn id="469" fill="hold">
                            <p:stCondLst>
                              <p:cond delay="500"/>
                            </p:stCondLst>
                            <p:childTnLst>
                              <p:par>
                                <p:cTn id="470" presetID="22" presetClass="entr" presetSubtype="2" fill="hold" nodeType="afterEffect">
                                  <p:stCondLst>
                                    <p:cond delay="0"/>
                                  </p:stCondLst>
                                  <p:childTnLst>
                                    <p:set>
                                      <p:cBhvr>
                                        <p:cTn id="471" dur="1" fill="hold">
                                          <p:stCondLst>
                                            <p:cond delay="0"/>
                                          </p:stCondLst>
                                        </p:cTn>
                                        <p:tgtEl>
                                          <p:spTgt spid="150"/>
                                        </p:tgtEl>
                                        <p:attrNameLst>
                                          <p:attrName>style.visibility</p:attrName>
                                        </p:attrNameLst>
                                      </p:cBhvr>
                                      <p:to>
                                        <p:strVal val="visible"/>
                                      </p:to>
                                    </p:set>
                                    <p:animEffect transition="in" filter="wipe(right)">
                                      <p:cBhvr>
                                        <p:cTn id="472" dur="500"/>
                                        <p:tgtEl>
                                          <p:spTgt spid="150"/>
                                        </p:tgtEl>
                                      </p:cBhvr>
                                    </p:animEffect>
                                  </p:childTnLst>
                                </p:cTn>
                              </p:par>
                            </p:childTnLst>
                          </p:cTn>
                        </p:par>
                      </p:childTnLst>
                    </p:cTn>
                  </p:par>
                  <p:par>
                    <p:cTn id="473" fill="hold">
                      <p:stCondLst>
                        <p:cond delay="indefinite"/>
                      </p:stCondLst>
                      <p:childTnLst>
                        <p:par>
                          <p:cTn id="474" fill="hold">
                            <p:stCondLst>
                              <p:cond delay="0"/>
                            </p:stCondLst>
                            <p:childTnLst>
                              <p:par>
                                <p:cTn id="475" presetID="22" presetClass="entr" presetSubtype="8" fill="hold" grpId="0" nodeType="clickEffect">
                                  <p:stCondLst>
                                    <p:cond delay="0"/>
                                  </p:stCondLst>
                                  <p:childTnLst>
                                    <p:set>
                                      <p:cBhvr>
                                        <p:cTn id="476" dur="1" fill="hold">
                                          <p:stCondLst>
                                            <p:cond delay="0"/>
                                          </p:stCondLst>
                                        </p:cTn>
                                        <p:tgtEl>
                                          <p:spTgt spid="112"/>
                                        </p:tgtEl>
                                        <p:attrNameLst>
                                          <p:attrName>style.visibility</p:attrName>
                                        </p:attrNameLst>
                                      </p:cBhvr>
                                      <p:to>
                                        <p:strVal val="visible"/>
                                      </p:to>
                                    </p:set>
                                    <p:animEffect transition="in" filter="wipe(left)">
                                      <p:cBhvr>
                                        <p:cTn id="477" dur="500"/>
                                        <p:tgtEl>
                                          <p:spTgt spid="112"/>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2" fill="hold" nodeType="clickEffect">
                                  <p:stCondLst>
                                    <p:cond delay="0"/>
                                  </p:stCondLst>
                                  <p:childTnLst>
                                    <p:set>
                                      <p:cBhvr>
                                        <p:cTn id="481" dur="1" fill="hold">
                                          <p:stCondLst>
                                            <p:cond delay="0"/>
                                          </p:stCondLst>
                                        </p:cTn>
                                        <p:tgtEl>
                                          <p:spTgt spid="162"/>
                                        </p:tgtEl>
                                        <p:attrNameLst>
                                          <p:attrName>style.visibility</p:attrName>
                                        </p:attrNameLst>
                                      </p:cBhvr>
                                      <p:to>
                                        <p:strVal val="visible"/>
                                      </p:to>
                                    </p:set>
                                    <p:animEffect transition="in" filter="wipe(right)">
                                      <p:cBhvr>
                                        <p:cTn id="482" dur="500"/>
                                        <p:tgtEl>
                                          <p:spTgt spid="162"/>
                                        </p:tgtEl>
                                      </p:cBhvr>
                                    </p:animEffect>
                                  </p:childTnLst>
                                </p:cTn>
                              </p:par>
                            </p:childTnLst>
                          </p:cTn>
                        </p:par>
                      </p:childTnLst>
                    </p:cTn>
                  </p:par>
                  <p:par>
                    <p:cTn id="483" fill="hold">
                      <p:stCondLst>
                        <p:cond delay="indefinite"/>
                      </p:stCondLst>
                      <p:childTnLst>
                        <p:par>
                          <p:cTn id="484" fill="hold">
                            <p:stCondLst>
                              <p:cond delay="0"/>
                            </p:stCondLst>
                            <p:childTnLst>
                              <p:par>
                                <p:cTn id="485" presetID="22" presetClass="entr" presetSubtype="8" fill="hold" grpId="0" nodeType="clickEffect">
                                  <p:stCondLst>
                                    <p:cond delay="0"/>
                                  </p:stCondLst>
                                  <p:childTnLst>
                                    <p:set>
                                      <p:cBhvr>
                                        <p:cTn id="486" dur="1" fill="hold">
                                          <p:stCondLst>
                                            <p:cond delay="0"/>
                                          </p:stCondLst>
                                        </p:cTn>
                                        <p:tgtEl>
                                          <p:spTgt spid="165"/>
                                        </p:tgtEl>
                                        <p:attrNameLst>
                                          <p:attrName>style.visibility</p:attrName>
                                        </p:attrNameLst>
                                      </p:cBhvr>
                                      <p:to>
                                        <p:strVal val="visible"/>
                                      </p:to>
                                    </p:set>
                                    <p:animEffect transition="in" filter="wipe(left)">
                                      <p:cBhvr>
                                        <p:cTn id="487" dur="500"/>
                                        <p:tgtEl>
                                          <p:spTgt spid="165"/>
                                        </p:tgtEl>
                                      </p:cBhvr>
                                    </p:animEffect>
                                  </p:childTnLst>
                                </p:cTn>
                              </p:par>
                            </p:childTnLst>
                          </p:cTn>
                        </p:par>
                      </p:childTnLst>
                    </p:cTn>
                  </p:par>
                  <p:par>
                    <p:cTn id="488" fill="hold">
                      <p:stCondLst>
                        <p:cond delay="indefinite"/>
                      </p:stCondLst>
                      <p:childTnLst>
                        <p:par>
                          <p:cTn id="489" fill="hold">
                            <p:stCondLst>
                              <p:cond delay="0"/>
                            </p:stCondLst>
                            <p:childTnLst>
                              <p:par>
                                <p:cTn id="490" presetID="22" presetClass="entr" presetSubtype="2" fill="hold" nodeType="clickEffect">
                                  <p:stCondLst>
                                    <p:cond delay="0"/>
                                  </p:stCondLst>
                                  <p:childTnLst>
                                    <p:set>
                                      <p:cBhvr>
                                        <p:cTn id="491" dur="1" fill="hold">
                                          <p:stCondLst>
                                            <p:cond delay="0"/>
                                          </p:stCondLst>
                                        </p:cTn>
                                        <p:tgtEl>
                                          <p:spTgt spid="169"/>
                                        </p:tgtEl>
                                        <p:attrNameLst>
                                          <p:attrName>style.visibility</p:attrName>
                                        </p:attrNameLst>
                                      </p:cBhvr>
                                      <p:to>
                                        <p:strVal val="visible"/>
                                      </p:to>
                                    </p:set>
                                    <p:animEffect transition="in" filter="wipe(right)">
                                      <p:cBhvr>
                                        <p:cTn id="492" dur="500"/>
                                        <p:tgtEl>
                                          <p:spTgt spid="169"/>
                                        </p:tgtEl>
                                      </p:cBhvr>
                                    </p:animEffect>
                                  </p:childTnLst>
                                </p:cTn>
                              </p:par>
                            </p:childTnLst>
                          </p:cTn>
                        </p:par>
                      </p:childTnLst>
                    </p:cTn>
                  </p:par>
                  <p:par>
                    <p:cTn id="493" fill="hold">
                      <p:stCondLst>
                        <p:cond delay="indefinite"/>
                      </p:stCondLst>
                      <p:childTnLst>
                        <p:par>
                          <p:cTn id="494" fill="hold">
                            <p:stCondLst>
                              <p:cond delay="0"/>
                            </p:stCondLst>
                            <p:childTnLst>
                              <p:par>
                                <p:cTn id="495" presetID="22" presetClass="entr" presetSubtype="8" fill="hold" grpId="0" nodeType="clickEffect">
                                  <p:stCondLst>
                                    <p:cond delay="0"/>
                                  </p:stCondLst>
                                  <p:childTnLst>
                                    <p:set>
                                      <p:cBhvr>
                                        <p:cTn id="496" dur="1" fill="hold">
                                          <p:stCondLst>
                                            <p:cond delay="0"/>
                                          </p:stCondLst>
                                        </p:cTn>
                                        <p:tgtEl>
                                          <p:spTgt spid="170"/>
                                        </p:tgtEl>
                                        <p:attrNameLst>
                                          <p:attrName>style.visibility</p:attrName>
                                        </p:attrNameLst>
                                      </p:cBhvr>
                                      <p:to>
                                        <p:strVal val="visible"/>
                                      </p:to>
                                    </p:set>
                                    <p:animEffect transition="in" filter="wipe(left)">
                                      <p:cBhvr>
                                        <p:cTn id="497" dur="500"/>
                                        <p:tgtEl>
                                          <p:spTgt spid="170"/>
                                        </p:tgtEl>
                                      </p:cBhvr>
                                    </p:animEffect>
                                  </p:childTnLst>
                                </p:cTn>
                              </p:par>
                            </p:childTnLst>
                          </p:cTn>
                        </p:par>
                      </p:childTnLst>
                    </p:cTn>
                  </p:par>
                  <p:par>
                    <p:cTn id="498" fill="hold">
                      <p:stCondLst>
                        <p:cond delay="indefinite"/>
                      </p:stCondLst>
                      <p:childTnLst>
                        <p:par>
                          <p:cTn id="499" fill="hold">
                            <p:stCondLst>
                              <p:cond delay="0"/>
                            </p:stCondLst>
                            <p:childTnLst>
                              <p:par>
                                <p:cTn id="500" presetID="22" presetClass="entr" presetSubtype="8" fill="hold" nodeType="clickEffect">
                                  <p:stCondLst>
                                    <p:cond delay="0"/>
                                  </p:stCondLst>
                                  <p:childTnLst>
                                    <p:set>
                                      <p:cBhvr>
                                        <p:cTn id="501" dur="1" fill="hold">
                                          <p:stCondLst>
                                            <p:cond delay="0"/>
                                          </p:stCondLst>
                                        </p:cTn>
                                        <p:tgtEl>
                                          <p:spTgt spid="159"/>
                                        </p:tgtEl>
                                        <p:attrNameLst>
                                          <p:attrName>style.visibility</p:attrName>
                                        </p:attrNameLst>
                                      </p:cBhvr>
                                      <p:to>
                                        <p:strVal val="visible"/>
                                      </p:to>
                                    </p:set>
                                    <p:animEffect transition="in" filter="wipe(left)">
                                      <p:cBhvr>
                                        <p:cTn id="502" dur="500"/>
                                        <p:tgtEl>
                                          <p:spTgt spid="159"/>
                                        </p:tgtEl>
                                      </p:cBhvr>
                                    </p:animEffect>
                                  </p:childTnLst>
                                </p:cTn>
                              </p:par>
                            </p:childTnLst>
                          </p:cTn>
                        </p:par>
                      </p:childTnLst>
                    </p:cTn>
                  </p:par>
                  <p:par>
                    <p:cTn id="503" fill="hold">
                      <p:stCondLst>
                        <p:cond delay="indefinite"/>
                      </p:stCondLst>
                      <p:childTnLst>
                        <p:par>
                          <p:cTn id="504" fill="hold">
                            <p:stCondLst>
                              <p:cond delay="0"/>
                            </p:stCondLst>
                            <p:childTnLst>
                              <p:par>
                                <p:cTn id="505" presetID="22" presetClass="entr" presetSubtype="1" fill="hold" nodeType="clickEffect">
                                  <p:stCondLst>
                                    <p:cond delay="0"/>
                                  </p:stCondLst>
                                  <p:childTnLst>
                                    <p:set>
                                      <p:cBhvr>
                                        <p:cTn id="506" dur="1" fill="hold">
                                          <p:stCondLst>
                                            <p:cond delay="0"/>
                                          </p:stCondLst>
                                        </p:cTn>
                                        <p:tgtEl>
                                          <p:spTgt spid="153"/>
                                        </p:tgtEl>
                                        <p:attrNameLst>
                                          <p:attrName>style.visibility</p:attrName>
                                        </p:attrNameLst>
                                      </p:cBhvr>
                                      <p:to>
                                        <p:strVal val="visible"/>
                                      </p:to>
                                    </p:set>
                                    <p:animEffect transition="in" filter="wipe(up)">
                                      <p:cBhvr>
                                        <p:cTn id="507" dur="500"/>
                                        <p:tgtEl>
                                          <p:spTgt spid="153"/>
                                        </p:tgtEl>
                                      </p:cBhvr>
                                    </p:animEffect>
                                  </p:childTnLst>
                                </p:cTn>
                              </p:par>
                            </p:childTnLst>
                          </p:cTn>
                        </p:par>
                        <p:par>
                          <p:cTn id="508" fill="hold">
                            <p:stCondLst>
                              <p:cond delay="500"/>
                            </p:stCondLst>
                            <p:childTnLst>
                              <p:par>
                                <p:cTn id="509" presetID="22" presetClass="entr" presetSubtype="2" fill="hold" nodeType="afterEffect">
                                  <p:stCondLst>
                                    <p:cond delay="0"/>
                                  </p:stCondLst>
                                  <p:childTnLst>
                                    <p:set>
                                      <p:cBhvr>
                                        <p:cTn id="510" dur="1" fill="hold">
                                          <p:stCondLst>
                                            <p:cond delay="0"/>
                                          </p:stCondLst>
                                        </p:cTn>
                                        <p:tgtEl>
                                          <p:spTgt spid="152"/>
                                        </p:tgtEl>
                                        <p:attrNameLst>
                                          <p:attrName>style.visibility</p:attrName>
                                        </p:attrNameLst>
                                      </p:cBhvr>
                                      <p:to>
                                        <p:strVal val="visible"/>
                                      </p:to>
                                    </p:set>
                                    <p:animEffect transition="in" filter="wipe(right)">
                                      <p:cBhvr>
                                        <p:cTn id="511" dur="500"/>
                                        <p:tgtEl>
                                          <p:spTgt spid="152"/>
                                        </p:tgtEl>
                                      </p:cBhvr>
                                    </p:animEffect>
                                  </p:childTnLst>
                                </p:cTn>
                              </p:par>
                            </p:childTnLst>
                          </p:cTn>
                        </p:par>
                      </p:childTnLst>
                    </p:cTn>
                  </p:par>
                  <p:par>
                    <p:cTn id="512" fill="hold">
                      <p:stCondLst>
                        <p:cond delay="indefinite"/>
                      </p:stCondLst>
                      <p:childTnLst>
                        <p:par>
                          <p:cTn id="513" fill="hold">
                            <p:stCondLst>
                              <p:cond delay="0"/>
                            </p:stCondLst>
                            <p:childTnLst>
                              <p:par>
                                <p:cTn id="514" presetID="22" presetClass="entr" presetSubtype="8" fill="hold" grpId="0" nodeType="clickEffect">
                                  <p:stCondLst>
                                    <p:cond delay="0"/>
                                  </p:stCondLst>
                                  <p:childTnLst>
                                    <p:set>
                                      <p:cBhvr>
                                        <p:cTn id="515" dur="1" fill="hold">
                                          <p:stCondLst>
                                            <p:cond delay="0"/>
                                          </p:stCondLst>
                                        </p:cTn>
                                        <p:tgtEl>
                                          <p:spTgt spid="116"/>
                                        </p:tgtEl>
                                        <p:attrNameLst>
                                          <p:attrName>style.visibility</p:attrName>
                                        </p:attrNameLst>
                                      </p:cBhvr>
                                      <p:to>
                                        <p:strVal val="visible"/>
                                      </p:to>
                                    </p:set>
                                    <p:animEffect transition="in" filter="wipe(left)">
                                      <p:cBhvr>
                                        <p:cTn id="516" dur="500"/>
                                        <p:tgtEl>
                                          <p:spTgt spid="116"/>
                                        </p:tgtEl>
                                      </p:cBhvr>
                                    </p:animEffect>
                                  </p:childTnLst>
                                </p:cTn>
                              </p:par>
                            </p:childTnLst>
                          </p:cTn>
                        </p:par>
                      </p:childTnLst>
                    </p:cTn>
                  </p:par>
                  <p:par>
                    <p:cTn id="517" fill="hold">
                      <p:stCondLst>
                        <p:cond delay="indefinite"/>
                      </p:stCondLst>
                      <p:childTnLst>
                        <p:par>
                          <p:cTn id="518" fill="hold">
                            <p:stCondLst>
                              <p:cond delay="0"/>
                            </p:stCondLst>
                            <p:childTnLst>
                              <p:par>
                                <p:cTn id="519" presetID="22" presetClass="entr" presetSubtype="2" fill="hold" nodeType="clickEffect">
                                  <p:stCondLst>
                                    <p:cond delay="0"/>
                                  </p:stCondLst>
                                  <p:childTnLst>
                                    <p:set>
                                      <p:cBhvr>
                                        <p:cTn id="520" dur="1" fill="hold">
                                          <p:stCondLst>
                                            <p:cond delay="0"/>
                                          </p:stCondLst>
                                        </p:cTn>
                                        <p:tgtEl>
                                          <p:spTgt spid="168"/>
                                        </p:tgtEl>
                                        <p:attrNameLst>
                                          <p:attrName>style.visibility</p:attrName>
                                        </p:attrNameLst>
                                      </p:cBhvr>
                                      <p:to>
                                        <p:strVal val="visible"/>
                                      </p:to>
                                    </p:set>
                                    <p:animEffect transition="in" filter="wipe(right)">
                                      <p:cBhvr>
                                        <p:cTn id="521" dur="500"/>
                                        <p:tgtEl>
                                          <p:spTgt spid="168"/>
                                        </p:tgtEl>
                                      </p:cBhvr>
                                    </p:animEffect>
                                  </p:childTnLst>
                                </p:cTn>
                              </p:par>
                            </p:childTnLst>
                          </p:cTn>
                        </p:par>
                      </p:childTnLst>
                    </p:cTn>
                  </p:par>
                  <p:par>
                    <p:cTn id="522" fill="hold">
                      <p:stCondLst>
                        <p:cond delay="indefinite"/>
                      </p:stCondLst>
                      <p:childTnLst>
                        <p:par>
                          <p:cTn id="523" fill="hold">
                            <p:stCondLst>
                              <p:cond delay="0"/>
                            </p:stCondLst>
                            <p:childTnLst>
                              <p:par>
                                <p:cTn id="524" presetID="22" presetClass="entr" presetSubtype="8" fill="hold" grpId="0" nodeType="clickEffect">
                                  <p:stCondLst>
                                    <p:cond delay="0"/>
                                  </p:stCondLst>
                                  <p:childTnLst>
                                    <p:set>
                                      <p:cBhvr>
                                        <p:cTn id="525" dur="1" fill="hold">
                                          <p:stCondLst>
                                            <p:cond delay="0"/>
                                          </p:stCondLst>
                                        </p:cTn>
                                        <p:tgtEl>
                                          <p:spTgt spid="167"/>
                                        </p:tgtEl>
                                        <p:attrNameLst>
                                          <p:attrName>style.visibility</p:attrName>
                                        </p:attrNameLst>
                                      </p:cBhvr>
                                      <p:to>
                                        <p:strVal val="visible"/>
                                      </p:to>
                                    </p:set>
                                    <p:animEffect transition="in" filter="wipe(left)">
                                      <p:cBhvr>
                                        <p:cTn id="526" dur="500"/>
                                        <p:tgtEl>
                                          <p:spTgt spid="167"/>
                                        </p:tgtEl>
                                      </p:cBhvr>
                                    </p:animEffect>
                                  </p:childTnLst>
                                </p:cTn>
                              </p:par>
                            </p:childTnLst>
                          </p:cTn>
                        </p:par>
                      </p:childTnLst>
                    </p:cTn>
                  </p:par>
                  <p:par>
                    <p:cTn id="527" fill="hold">
                      <p:stCondLst>
                        <p:cond delay="indefinite"/>
                      </p:stCondLst>
                      <p:childTnLst>
                        <p:par>
                          <p:cTn id="528" fill="hold">
                            <p:stCondLst>
                              <p:cond delay="0"/>
                            </p:stCondLst>
                            <p:childTnLst>
                              <p:par>
                                <p:cTn id="529" presetID="22" presetClass="entr" presetSubtype="2" fill="hold" nodeType="clickEffect">
                                  <p:stCondLst>
                                    <p:cond delay="0"/>
                                  </p:stCondLst>
                                  <p:childTnLst>
                                    <p:set>
                                      <p:cBhvr>
                                        <p:cTn id="530" dur="1" fill="hold">
                                          <p:stCondLst>
                                            <p:cond delay="0"/>
                                          </p:stCondLst>
                                        </p:cTn>
                                        <p:tgtEl>
                                          <p:spTgt spid="172"/>
                                        </p:tgtEl>
                                        <p:attrNameLst>
                                          <p:attrName>style.visibility</p:attrName>
                                        </p:attrNameLst>
                                      </p:cBhvr>
                                      <p:to>
                                        <p:strVal val="visible"/>
                                      </p:to>
                                    </p:set>
                                    <p:animEffect transition="in" filter="wipe(right)">
                                      <p:cBhvr>
                                        <p:cTn id="531" dur="500"/>
                                        <p:tgtEl>
                                          <p:spTgt spid="172"/>
                                        </p:tgtEl>
                                      </p:cBhvr>
                                    </p:animEffect>
                                  </p:childTnLst>
                                </p:cTn>
                              </p:par>
                            </p:childTnLst>
                          </p:cTn>
                        </p:par>
                      </p:childTnLst>
                    </p:cTn>
                  </p:par>
                  <p:par>
                    <p:cTn id="532" fill="hold">
                      <p:stCondLst>
                        <p:cond delay="indefinite"/>
                      </p:stCondLst>
                      <p:childTnLst>
                        <p:par>
                          <p:cTn id="533" fill="hold">
                            <p:stCondLst>
                              <p:cond delay="0"/>
                            </p:stCondLst>
                            <p:childTnLst>
                              <p:par>
                                <p:cTn id="534" presetID="22" presetClass="entr" presetSubtype="8" fill="hold" grpId="0" nodeType="clickEffect">
                                  <p:stCondLst>
                                    <p:cond delay="0"/>
                                  </p:stCondLst>
                                  <p:childTnLst>
                                    <p:set>
                                      <p:cBhvr>
                                        <p:cTn id="535" dur="1" fill="hold">
                                          <p:stCondLst>
                                            <p:cond delay="0"/>
                                          </p:stCondLst>
                                        </p:cTn>
                                        <p:tgtEl>
                                          <p:spTgt spid="171"/>
                                        </p:tgtEl>
                                        <p:attrNameLst>
                                          <p:attrName>style.visibility</p:attrName>
                                        </p:attrNameLst>
                                      </p:cBhvr>
                                      <p:to>
                                        <p:strVal val="visible"/>
                                      </p:to>
                                    </p:set>
                                    <p:animEffect transition="in" filter="wipe(left)">
                                      <p:cBhvr>
                                        <p:cTn id="536"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P spid="43" grpId="0"/>
      <p:bldP spid="44" grpId="0"/>
      <p:bldP spid="45" grpId="0"/>
      <p:bldP spid="47" grpId="0"/>
      <p:bldP spid="48" grpId="0"/>
      <p:bldP spid="49" grpId="0"/>
      <p:bldP spid="60" grpId="0"/>
      <p:bldP spid="61" grpId="0"/>
      <p:bldP spid="64" grpId="0"/>
      <p:bldP spid="67" grpId="0"/>
      <p:bldP spid="68" grpId="0"/>
      <p:bldP spid="70" grpId="0"/>
      <p:bldP spid="71" grpId="0"/>
      <p:bldP spid="72" grpId="0"/>
      <p:bldP spid="73" grpId="0"/>
      <p:bldP spid="74" grpId="0"/>
      <p:bldP spid="75" grpId="0"/>
      <p:bldP spid="78" grpId="0"/>
      <p:bldP spid="81" grpId="0"/>
      <p:bldP spid="82" grpId="0"/>
      <p:bldP spid="83" grpId="0"/>
      <p:bldP spid="84" grpId="0"/>
      <p:bldP spid="85" grpId="0"/>
      <p:bldP spid="86" grpId="0"/>
      <p:bldP spid="87" grpId="0"/>
      <p:bldP spid="88" grpId="0"/>
      <p:bldP spid="89" grpId="0"/>
      <p:bldP spid="92" grpId="0"/>
      <p:bldP spid="95" grpId="0"/>
      <p:bldP spid="96" grpId="0"/>
      <p:bldP spid="97" grpId="0"/>
      <p:bldP spid="98" grpId="0"/>
      <p:bldP spid="99" grpId="0"/>
      <p:bldP spid="111" grpId="0"/>
      <p:bldP spid="112" grpId="0"/>
      <p:bldP spid="116" grpId="0"/>
      <p:bldP spid="119" grpId="0"/>
      <p:bldP spid="121" grpId="0"/>
      <p:bldP spid="132" grpId="0"/>
      <p:bldP spid="136" grpId="0"/>
      <p:bldP spid="144" grpId="0"/>
      <p:bldP spid="147" grpId="0"/>
      <p:bldP spid="154" grpId="0"/>
      <p:bldP spid="161" grpId="0"/>
      <p:bldP spid="165" grpId="0"/>
      <p:bldP spid="167" grpId="0"/>
      <p:bldP spid="170" grpId="0"/>
      <p:bldP spid="171" grpId="0"/>
      <p:bldP spid="137" grpId="0"/>
      <p:bldP spid="139" grpId="0"/>
      <p:bldP spid="140" grpId="0"/>
      <p:bldP spid="1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965229-1E0C-4C7A-AD62-4EBE55A9B7BC}"/>
              </a:ext>
            </a:extLst>
          </p:cNvPr>
          <p:cNvGrpSpPr/>
          <p:nvPr/>
        </p:nvGrpSpPr>
        <p:grpSpPr>
          <a:xfrm>
            <a:off x="3224830" y="1265214"/>
            <a:ext cx="5924775" cy="3753938"/>
            <a:chOff x="481630" y="596470"/>
            <a:chExt cx="5924775" cy="3753938"/>
          </a:xfrm>
        </p:grpSpPr>
        <p:cxnSp>
          <p:nvCxnSpPr>
            <p:cNvPr id="3" name="Straight Connector 2">
              <a:extLst>
                <a:ext uri="{FF2B5EF4-FFF2-40B4-BE49-F238E27FC236}">
                  <a16:creationId xmlns:a16="http://schemas.microsoft.com/office/drawing/2014/main" id="{8E3BABA0-D280-4BBA-96BE-DA44C02962EB}"/>
                </a:ext>
              </a:extLst>
            </p:cNvPr>
            <p:cNvCxnSpPr>
              <a:cxnSpLocks/>
            </p:cNvCxnSpPr>
            <p:nvPr/>
          </p:nvCxnSpPr>
          <p:spPr>
            <a:xfrm>
              <a:off x="557829" y="139048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9B86F23-A5CB-4CE1-89E3-427FBD289B3E}"/>
                </a:ext>
              </a:extLst>
            </p:cNvPr>
            <p:cNvCxnSpPr>
              <a:cxnSpLocks/>
            </p:cNvCxnSpPr>
            <p:nvPr/>
          </p:nvCxnSpPr>
          <p:spPr>
            <a:xfrm>
              <a:off x="557829" y="212581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2A1E36F-6645-46DA-9D27-3BE2A55E8DBF}"/>
                </a:ext>
              </a:extLst>
            </p:cNvPr>
            <p:cNvCxnSpPr>
              <a:cxnSpLocks/>
            </p:cNvCxnSpPr>
            <p:nvPr/>
          </p:nvCxnSpPr>
          <p:spPr>
            <a:xfrm>
              <a:off x="557829" y="286114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892B575-B0D0-4C27-A54A-F2047E67EE83}"/>
                </a:ext>
              </a:extLst>
            </p:cNvPr>
            <p:cNvCxnSpPr>
              <a:cxnSpLocks/>
            </p:cNvCxnSpPr>
            <p:nvPr/>
          </p:nvCxnSpPr>
          <p:spPr>
            <a:xfrm>
              <a:off x="557829" y="359647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5655B2C-91D5-46CB-A111-BA1CFE773DE6}"/>
                </a:ext>
              </a:extLst>
            </p:cNvPr>
            <p:cNvCxnSpPr>
              <a:cxnSpLocks/>
            </p:cNvCxnSpPr>
            <p:nvPr/>
          </p:nvCxnSpPr>
          <p:spPr>
            <a:xfrm>
              <a:off x="557830"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44F6E5-CE05-4BA2-A6D7-3144189F6A99}"/>
                </a:ext>
              </a:extLst>
            </p:cNvPr>
            <p:cNvCxnSpPr>
              <a:cxnSpLocks/>
            </p:cNvCxnSpPr>
            <p:nvPr/>
          </p:nvCxnSpPr>
          <p:spPr>
            <a:xfrm>
              <a:off x="557829" y="65515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A6531E2-05D9-4448-B89D-B83E58A24E42}"/>
                </a:ext>
              </a:extLst>
            </p:cNvPr>
            <p:cNvCxnSpPr>
              <a:cxnSpLocks/>
            </p:cNvCxnSpPr>
            <p:nvPr/>
          </p:nvCxnSpPr>
          <p:spPr>
            <a:xfrm>
              <a:off x="557829" y="433180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AB1A78A-C706-40BF-AA7E-A7F2BF6CEBC3}"/>
                </a:ext>
              </a:extLst>
            </p:cNvPr>
            <p:cNvCxnSpPr>
              <a:cxnSpLocks/>
            </p:cNvCxnSpPr>
            <p:nvPr/>
          </p:nvCxnSpPr>
          <p:spPr>
            <a:xfrm>
              <a:off x="6317829"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F5F39A-6C56-4BE7-B352-18993449E123}"/>
                </a:ext>
              </a:extLst>
            </p:cNvPr>
            <p:cNvCxnSpPr>
              <a:cxnSpLocks/>
            </p:cNvCxnSpPr>
            <p:nvPr/>
          </p:nvCxnSpPr>
          <p:spPr>
            <a:xfrm>
              <a:off x="5364160"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2BD952-DD39-4980-86FA-C9ED4D57519C}"/>
                </a:ext>
              </a:extLst>
            </p:cNvPr>
            <p:cNvCxnSpPr>
              <a:cxnSpLocks/>
            </p:cNvCxnSpPr>
            <p:nvPr/>
          </p:nvCxnSpPr>
          <p:spPr>
            <a:xfrm>
              <a:off x="4410492"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16D57E-3347-4C14-ABC7-240067455AB8}"/>
                </a:ext>
              </a:extLst>
            </p:cNvPr>
            <p:cNvCxnSpPr>
              <a:cxnSpLocks/>
            </p:cNvCxnSpPr>
            <p:nvPr/>
          </p:nvCxnSpPr>
          <p:spPr>
            <a:xfrm>
              <a:off x="3456824"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F3896A-731A-4740-A4E5-FE2C45E0550B}"/>
                </a:ext>
              </a:extLst>
            </p:cNvPr>
            <p:cNvCxnSpPr>
              <a:cxnSpLocks/>
            </p:cNvCxnSpPr>
            <p:nvPr/>
          </p:nvCxnSpPr>
          <p:spPr>
            <a:xfrm>
              <a:off x="2503156"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A5A9BA-9F85-42F1-A84C-2D92024353D4}"/>
                </a:ext>
              </a:extLst>
            </p:cNvPr>
            <p:cNvCxnSpPr>
              <a:cxnSpLocks/>
            </p:cNvCxnSpPr>
            <p:nvPr/>
          </p:nvCxnSpPr>
          <p:spPr>
            <a:xfrm>
              <a:off x="1549488" y="65515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CBB33B-5765-4372-A94B-D8837C1E0403}"/>
                </a:ext>
              </a:extLst>
            </p:cNvPr>
            <p:cNvCxnSpPr>
              <a:cxnSpLocks/>
            </p:cNvCxnSpPr>
            <p:nvPr/>
          </p:nvCxnSpPr>
          <p:spPr>
            <a:xfrm>
              <a:off x="557829" y="658058"/>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77C470-24E7-40B3-862B-1E06DB16379E}"/>
                </a:ext>
              </a:extLst>
            </p:cNvPr>
            <p:cNvSpPr txBox="1"/>
            <p:nvPr/>
          </p:nvSpPr>
          <p:spPr>
            <a:xfrm>
              <a:off x="957902" y="639292"/>
              <a:ext cx="596895" cy="400110"/>
            </a:xfrm>
            <a:prstGeom prst="rect">
              <a:avLst/>
            </a:prstGeom>
            <a:noFill/>
          </p:spPr>
          <p:txBody>
            <a:bodyPr wrap="square" rtlCol="0">
              <a:spAutoFit/>
            </a:bodyPr>
            <a:lstStyle/>
            <a:p>
              <a:r>
                <a:rPr lang="en-US" sz="2000" dirty="0"/>
                <a:t>To</a:t>
              </a:r>
              <a:endParaRPr lang="en-IN" sz="2000" dirty="0"/>
            </a:p>
          </p:txBody>
        </p:sp>
        <p:sp>
          <p:nvSpPr>
            <p:cNvPr id="18" name="TextBox 17">
              <a:extLst>
                <a:ext uri="{FF2B5EF4-FFF2-40B4-BE49-F238E27FC236}">
                  <a16:creationId xmlns:a16="http://schemas.microsoft.com/office/drawing/2014/main" id="{F79174F8-ABCD-41F6-8AD1-CE8AE052466C}"/>
                </a:ext>
              </a:extLst>
            </p:cNvPr>
            <p:cNvSpPr txBox="1"/>
            <p:nvPr/>
          </p:nvSpPr>
          <p:spPr>
            <a:xfrm>
              <a:off x="584307" y="1040853"/>
              <a:ext cx="759869" cy="400110"/>
            </a:xfrm>
            <a:prstGeom prst="rect">
              <a:avLst/>
            </a:prstGeom>
            <a:noFill/>
          </p:spPr>
          <p:txBody>
            <a:bodyPr wrap="square" rtlCol="0">
              <a:spAutoFit/>
            </a:bodyPr>
            <a:lstStyle/>
            <a:p>
              <a:r>
                <a:rPr lang="en-US" sz="2000" dirty="0"/>
                <a:t>From</a:t>
              </a:r>
              <a:endParaRPr lang="en-IN" sz="2000" dirty="0"/>
            </a:p>
          </p:txBody>
        </p:sp>
        <p:sp>
          <p:nvSpPr>
            <p:cNvPr id="19" name="TextBox 18">
              <a:extLst>
                <a:ext uri="{FF2B5EF4-FFF2-40B4-BE49-F238E27FC236}">
                  <a16:creationId xmlns:a16="http://schemas.microsoft.com/office/drawing/2014/main" id="{CA2ADAA2-48CA-4657-9029-BF65EA71BE22}"/>
                </a:ext>
              </a:extLst>
            </p:cNvPr>
            <p:cNvSpPr txBox="1"/>
            <p:nvPr/>
          </p:nvSpPr>
          <p:spPr>
            <a:xfrm>
              <a:off x="677431" y="1493421"/>
              <a:ext cx="759869" cy="461665"/>
            </a:xfrm>
            <a:prstGeom prst="rect">
              <a:avLst/>
            </a:prstGeom>
            <a:noFill/>
          </p:spPr>
          <p:txBody>
            <a:bodyPr wrap="square" rtlCol="0">
              <a:spAutoFit/>
            </a:bodyPr>
            <a:lstStyle/>
            <a:p>
              <a:pPr algn="ctr"/>
              <a:r>
                <a:rPr lang="en-US" sz="2400" dirty="0"/>
                <a:t>A</a:t>
              </a:r>
              <a:endParaRPr lang="en-IN" sz="2400" dirty="0"/>
            </a:p>
          </p:txBody>
        </p:sp>
        <p:sp>
          <p:nvSpPr>
            <p:cNvPr id="20" name="TextBox 19">
              <a:extLst>
                <a:ext uri="{FF2B5EF4-FFF2-40B4-BE49-F238E27FC236}">
                  <a16:creationId xmlns:a16="http://schemas.microsoft.com/office/drawing/2014/main" id="{440E2CCB-66F6-45EA-BF11-B1B6B00DF31D}"/>
                </a:ext>
              </a:extLst>
            </p:cNvPr>
            <p:cNvSpPr txBox="1"/>
            <p:nvPr/>
          </p:nvSpPr>
          <p:spPr>
            <a:xfrm>
              <a:off x="547250" y="3764085"/>
              <a:ext cx="1019170" cy="400110"/>
            </a:xfrm>
            <a:prstGeom prst="rect">
              <a:avLst/>
            </a:prstGeom>
            <a:noFill/>
          </p:spPr>
          <p:txBody>
            <a:bodyPr wrap="square" rtlCol="0">
              <a:spAutoFit/>
            </a:bodyPr>
            <a:lstStyle/>
            <a:p>
              <a:pPr algn="ctr"/>
              <a:r>
                <a:rPr lang="en-US" sz="2000" dirty="0"/>
                <a:t>Demand</a:t>
              </a:r>
              <a:endParaRPr lang="en-IN" sz="2000" dirty="0"/>
            </a:p>
          </p:txBody>
        </p:sp>
        <p:sp>
          <p:nvSpPr>
            <p:cNvPr id="21" name="TextBox 20">
              <a:extLst>
                <a:ext uri="{FF2B5EF4-FFF2-40B4-BE49-F238E27FC236}">
                  <a16:creationId xmlns:a16="http://schemas.microsoft.com/office/drawing/2014/main" id="{36FBB1B4-1839-4B23-B298-E57B71FF2F2E}"/>
                </a:ext>
              </a:extLst>
            </p:cNvPr>
            <p:cNvSpPr txBox="1"/>
            <p:nvPr/>
          </p:nvSpPr>
          <p:spPr>
            <a:xfrm>
              <a:off x="677431" y="2289038"/>
              <a:ext cx="759869" cy="461665"/>
            </a:xfrm>
            <a:prstGeom prst="rect">
              <a:avLst/>
            </a:prstGeom>
            <a:noFill/>
          </p:spPr>
          <p:txBody>
            <a:bodyPr wrap="square" rtlCol="0">
              <a:spAutoFit/>
            </a:bodyPr>
            <a:lstStyle/>
            <a:p>
              <a:pPr algn="ctr"/>
              <a:r>
                <a:rPr lang="en-US" sz="2400" dirty="0"/>
                <a:t>B</a:t>
              </a:r>
              <a:endParaRPr lang="en-IN" sz="2400" dirty="0"/>
            </a:p>
          </p:txBody>
        </p:sp>
        <p:sp>
          <p:nvSpPr>
            <p:cNvPr id="22" name="TextBox 21">
              <a:extLst>
                <a:ext uri="{FF2B5EF4-FFF2-40B4-BE49-F238E27FC236}">
                  <a16:creationId xmlns:a16="http://schemas.microsoft.com/office/drawing/2014/main" id="{D81F199D-CDFF-47A1-AC32-4746021B6BFE}"/>
                </a:ext>
              </a:extLst>
            </p:cNvPr>
            <p:cNvSpPr txBox="1"/>
            <p:nvPr/>
          </p:nvSpPr>
          <p:spPr>
            <a:xfrm>
              <a:off x="677431" y="3028755"/>
              <a:ext cx="759869" cy="461665"/>
            </a:xfrm>
            <a:prstGeom prst="rect">
              <a:avLst/>
            </a:prstGeom>
            <a:noFill/>
          </p:spPr>
          <p:txBody>
            <a:bodyPr wrap="square" rtlCol="0">
              <a:spAutoFit/>
            </a:bodyPr>
            <a:lstStyle/>
            <a:p>
              <a:pPr algn="ctr"/>
              <a:r>
                <a:rPr lang="en-US" sz="2400" dirty="0"/>
                <a:t>C</a:t>
              </a:r>
              <a:endParaRPr lang="en-IN" sz="2400" dirty="0"/>
            </a:p>
          </p:txBody>
        </p:sp>
        <p:sp>
          <p:nvSpPr>
            <p:cNvPr id="23" name="TextBox 22">
              <a:extLst>
                <a:ext uri="{FF2B5EF4-FFF2-40B4-BE49-F238E27FC236}">
                  <a16:creationId xmlns:a16="http://schemas.microsoft.com/office/drawing/2014/main" id="{5D75422A-0FA7-47D3-9092-5275527162E5}"/>
                </a:ext>
              </a:extLst>
            </p:cNvPr>
            <p:cNvSpPr txBox="1"/>
            <p:nvPr/>
          </p:nvSpPr>
          <p:spPr>
            <a:xfrm>
              <a:off x="1669016" y="810378"/>
              <a:ext cx="759869" cy="461665"/>
            </a:xfrm>
            <a:prstGeom prst="rect">
              <a:avLst/>
            </a:prstGeom>
            <a:noFill/>
          </p:spPr>
          <p:txBody>
            <a:bodyPr wrap="square" rtlCol="0">
              <a:spAutoFit/>
            </a:bodyPr>
            <a:lstStyle/>
            <a:p>
              <a:pPr algn="ctr"/>
              <a:r>
                <a:rPr lang="en-US" sz="2400" dirty="0"/>
                <a:t>P</a:t>
              </a:r>
              <a:endParaRPr lang="en-IN" sz="2400" dirty="0"/>
            </a:p>
          </p:txBody>
        </p:sp>
        <p:sp>
          <p:nvSpPr>
            <p:cNvPr id="24" name="TextBox 23">
              <a:extLst>
                <a:ext uri="{FF2B5EF4-FFF2-40B4-BE49-F238E27FC236}">
                  <a16:creationId xmlns:a16="http://schemas.microsoft.com/office/drawing/2014/main" id="{CEE27DAE-CDC4-4F01-8EFA-7DF668692EC5}"/>
                </a:ext>
              </a:extLst>
            </p:cNvPr>
            <p:cNvSpPr txBox="1"/>
            <p:nvPr/>
          </p:nvSpPr>
          <p:spPr>
            <a:xfrm>
              <a:off x="5412610" y="812957"/>
              <a:ext cx="856770" cy="400110"/>
            </a:xfrm>
            <a:prstGeom prst="rect">
              <a:avLst/>
            </a:prstGeom>
            <a:noFill/>
          </p:spPr>
          <p:txBody>
            <a:bodyPr wrap="square" rtlCol="0">
              <a:spAutoFit/>
            </a:bodyPr>
            <a:lstStyle/>
            <a:p>
              <a:pPr algn="ctr"/>
              <a:r>
                <a:rPr lang="en-US" sz="2000" dirty="0"/>
                <a:t>Supply</a:t>
              </a:r>
              <a:endParaRPr lang="en-IN" sz="2000" dirty="0"/>
            </a:p>
          </p:txBody>
        </p:sp>
        <p:sp>
          <p:nvSpPr>
            <p:cNvPr id="25" name="TextBox 24">
              <a:extLst>
                <a:ext uri="{FF2B5EF4-FFF2-40B4-BE49-F238E27FC236}">
                  <a16:creationId xmlns:a16="http://schemas.microsoft.com/office/drawing/2014/main" id="{2B75ABD6-8446-4442-919B-1324E5F2EA48}"/>
                </a:ext>
              </a:extLst>
            </p:cNvPr>
            <p:cNvSpPr txBox="1"/>
            <p:nvPr/>
          </p:nvSpPr>
          <p:spPr>
            <a:xfrm>
              <a:off x="4510701" y="804733"/>
              <a:ext cx="759869" cy="461665"/>
            </a:xfrm>
            <a:prstGeom prst="rect">
              <a:avLst/>
            </a:prstGeom>
            <a:noFill/>
          </p:spPr>
          <p:txBody>
            <a:bodyPr wrap="square" rtlCol="0">
              <a:spAutoFit/>
            </a:bodyPr>
            <a:lstStyle/>
            <a:p>
              <a:pPr algn="ctr"/>
              <a:r>
                <a:rPr lang="en-US" sz="2400" dirty="0"/>
                <a:t>S</a:t>
              </a:r>
              <a:endParaRPr lang="en-IN" sz="2400" dirty="0"/>
            </a:p>
          </p:txBody>
        </p:sp>
        <p:sp>
          <p:nvSpPr>
            <p:cNvPr id="26" name="TextBox 25">
              <a:extLst>
                <a:ext uri="{FF2B5EF4-FFF2-40B4-BE49-F238E27FC236}">
                  <a16:creationId xmlns:a16="http://schemas.microsoft.com/office/drawing/2014/main" id="{8CBDD879-243E-49F3-9CB7-4D1A194597FF}"/>
                </a:ext>
              </a:extLst>
            </p:cNvPr>
            <p:cNvSpPr txBox="1"/>
            <p:nvPr/>
          </p:nvSpPr>
          <p:spPr>
            <a:xfrm>
              <a:off x="3560343" y="804733"/>
              <a:ext cx="759869" cy="461665"/>
            </a:xfrm>
            <a:prstGeom prst="rect">
              <a:avLst/>
            </a:prstGeom>
            <a:noFill/>
          </p:spPr>
          <p:txBody>
            <a:bodyPr wrap="square" rtlCol="0">
              <a:spAutoFit/>
            </a:bodyPr>
            <a:lstStyle/>
            <a:p>
              <a:pPr algn="ctr"/>
              <a:r>
                <a:rPr lang="en-US" sz="2400" dirty="0"/>
                <a:t>R</a:t>
              </a:r>
              <a:endParaRPr lang="en-IN" sz="2400" dirty="0"/>
            </a:p>
          </p:txBody>
        </p:sp>
        <p:sp>
          <p:nvSpPr>
            <p:cNvPr id="27" name="TextBox 26">
              <a:extLst>
                <a:ext uri="{FF2B5EF4-FFF2-40B4-BE49-F238E27FC236}">
                  <a16:creationId xmlns:a16="http://schemas.microsoft.com/office/drawing/2014/main" id="{86A246E1-BD23-48F5-A944-F842B0CEF59D}"/>
                </a:ext>
              </a:extLst>
            </p:cNvPr>
            <p:cNvSpPr txBox="1"/>
            <p:nvPr/>
          </p:nvSpPr>
          <p:spPr>
            <a:xfrm>
              <a:off x="2609985" y="804733"/>
              <a:ext cx="759869" cy="461665"/>
            </a:xfrm>
            <a:prstGeom prst="rect">
              <a:avLst/>
            </a:prstGeom>
            <a:noFill/>
          </p:spPr>
          <p:txBody>
            <a:bodyPr wrap="square" rtlCol="0">
              <a:spAutoFit/>
            </a:bodyPr>
            <a:lstStyle/>
            <a:p>
              <a:pPr algn="ctr"/>
              <a:r>
                <a:rPr lang="en-US" sz="2400" dirty="0"/>
                <a:t>Q</a:t>
              </a:r>
              <a:endParaRPr lang="en-IN" sz="2400" dirty="0"/>
            </a:p>
          </p:txBody>
        </p:sp>
        <p:sp>
          <p:nvSpPr>
            <p:cNvPr id="28" name="TextBox 27">
              <a:extLst>
                <a:ext uri="{FF2B5EF4-FFF2-40B4-BE49-F238E27FC236}">
                  <a16:creationId xmlns:a16="http://schemas.microsoft.com/office/drawing/2014/main" id="{EE5E80D1-6F33-4AA7-B1C2-62758651E47B}"/>
                </a:ext>
              </a:extLst>
            </p:cNvPr>
            <p:cNvSpPr txBox="1"/>
            <p:nvPr/>
          </p:nvSpPr>
          <p:spPr>
            <a:xfrm>
              <a:off x="2026471" y="1753050"/>
              <a:ext cx="552885" cy="461665"/>
            </a:xfrm>
            <a:prstGeom prst="rect">
              <a:avLst/>
            </a:prstGeom>
            <a:noFill/>
          </p:spPr>
          <p:txBody>
            <a:bodyPr wrap="square" rtlCol="0">
              <a:spAutoFit/>
            </a:bodyPr>
            <a:lstStyle/>
            <a:p>
              <a:pPr algn="ctr"/>
              <a:r>
                <a:rPr lang="en-US" sz="2400" dirty="0"/>
                <a:t>12</a:t>
              </a:r>
              <a:endParaRPr lang="en-IN" sz="2400" dirty="0"/>
            </a:p>
          </p:txBody>
        </p:sp>
        <p:sp>
          <p:nvSpPr>
            <p:cNvPr id="29" name="TextBox 28">
              <a:extLst>
                <a:ext uri="{FF2B5EF4-FFF2-40B4-BE49-F238E27FC236}">
                  <a16:creationId xmlns:a16="http://schemas.microsoft.com/office/drawing/2014/main" id="{81EA63E2-FF80-47B0-B17C-6B4CFB277F7A}"/>
                </a:ext>
              </a:extLst>
            </p:cNvPr>
            <p:cNvSpPr txBox="1"/>
            <p:nvPr/>
          </p:nvSpPr>
          <p:spPr>
            <a:xfrm>
              <a:off x="2026471" y="3218525"/>
              <a:ext cx="552885" cy="461665"/>
            </a:xfrm>
            <a:prstGeom prst="rect">
              <a:avLst/>
            </a:prstGeom>
            <a:noFill/>
          </p:spPr>
          <p:txBody>
            <a:bodyPr wrap="square" rtlCol="0">
              <a:spAutoFit/>
            </a:bodyPr>
            <a:lstStyle/>
            <a:p>
              <a:pPr algn="ctr"/>
              <a:r>
                <a:rPr lang="en-US" sz="2400" dirty="0"/>
                <a:t>6</a:t>
              </a:r>
              <a:endParaRPr lang="en-IN" sz="2400" dirty="0"/>
            </a:p>
          </p:txBody>
        </p:sp>
        <p:sp>
          <p:nvSpPr>
            <p:cNvPr id="30" name="TextBox 29">
              <a:extLst>
                <a:ext uri="{FF2B5EF4-FFF2-40B4-BE49-F238E27FC236}">
                  <a16:creationId xmlns:a16="http://schemas.microsoft.com/office/drawing/2014/main" id="{668D2515-2DEB-4DE2-A117-6DC4AF4B874B}"/>
                </a:ext>
              </a:extLst>
            </p:cNvPr>
            <p:cNvSpPr txBox="1"/>
            <p:nvPr/>
          </p:nvSpPr>
          <p:spPr>
            <a:xfrm>
              <a:off x="4896509" y="1753050"/>
              <a:ext cx="552885" cy="461665"/>
            </a:xfrm>
            <a:prstGeom prst="rect">
              <a:avLst/>
            </a:prstGeom>
            <a:noFill/>
          </p:spPr>
          <p:txBody>
            <a:bodyPr wrap="square" rtlCol="0">
              <a:spAutoFit/>
            </a:bodyPr>
            <a:lstStyle/>
            <a:p>
              <a:pPr algn="ctr"/>
              <a:r>
                <a:rPr lang="en-US" sz="2400" dirty="0"/>
                <a:t>13</a:t>
              </a:r>
              <a:endParaRPr lang="en-IN" sz="2400" dirty="0"/>
            </a:p>
          </p:txBody>
        </p:sp>
        <p:sp>
          <p:nvSpPr>
            <p:cNvPr id="31" name="TextBox 30">
              <a:extLst>
                <a:ext uri="{FF2B5EF4-FFF2-40B4-BE49-F238E27FC236}">
                  <a16:creationId xmlns:a16="http://schemas.microsoft.com/office/drawing/2014/main" id="{82F62A64-F7CF-4821-8816-F6792E963034}"/>
                </a:ext>
              </a:extLst>
            </p:cNvPr>
            <p:cNvSpPr txBox="1"/>
            <p:nvPr/>
          </p:nvSpPr>
          <p:spPr>
            <a:xfrm>
              <a:off x="4890635" y="3218525"/>
              <a:ext cx="552885" cy="461665"/>
            </a:xfrm>
            <a:prstGeom prst="rect">
              <a:avLst/>
            </a:prstGeom>
            <a:noFill/>
          </p:spPr>
          <p:txBody>
            <a:bodyPr wrap="square" rtlCol="0">
              <a:spAutoFit/>
            </a:bodyPr>
            <a:lstStyle/>
            <a:p>
              <a:pPr algn="ctr"/>
              <a:r>
                <a:rPr lang="en-US" sz="2400" dirty="0"/>
                <a:t>7</a:t>
              </a:r>
              <a:endParaRPr lang="en-IN" sz="2400" dirty="0"/>
            </a:p>
          </p:txBody>
        </p:sp>
        <p:sp>
          <p:nvSpPr>
            <p:cNvPr id="32" name="TextBox 31">
              <a:extLst>
                <a:ext uri="{FF2B5EF4-FFF2-40B4-BE49-F238E27FC236}">
                  <a16:creationId xmlns:a16="http://schemas.microsoft.com/office/drawing/2014/main" id="{2EBEAE03-3973-4535-ACDB-1EFD8172541E}"/>
                </a:ext>
              </a:extLst>
            </p:cNvPr>
            <p:cNvSpPr txBox="1"/>
            <p:nvPr/>
          </p:nvSpPr>
          <p:spPr>
            <a:xfrm>
              <a:off x="2983150" y="1753050"/>
              <a:ext cx="552885" cy="461665"/>
            </a:xfrm>
            <a:prstGeom prst="rect">
              <a:avLst/>
            </a:prstGeom>
            <a:noFill/>
          </p:spPr>
          <p:txBody>
            <a:bodyPr wrap="square" rtlCol="0">
              <a:spAutoFit/>
            </a:bodyPr>
            <a:lstStyle/>
            <a:p>
              <a:pPr algn="ctr"/>
              <a:r>
                <a:rPr lang="en-US" sz="2400" dirty="0"/>
                <a:t>10</a:t>
              </a:r>
              <a:endParaRPr lang="en-IN" sz="2400" dirty="0"/>
            </a:p>
          </p:txBody>
        </p:sp>
        <p:sp>
          <p:nvSpPr>
            <p:cNvPr id="33" name="TextBox 32">
              <a:extLst>
                <a:ext uri="{FF2B5EF4-FFF2-40B4-BE49-F238E27FC236}">
                  <a16:creationId xmlns:a16="http://schemas.microsoft.com/office/drawing/2014/main" id="{8AE0E42C-7434-4662-A531-6399E315195C}"/>
                </a:ext>
              </a:extLst>
            </p:cNvPr>
            <p:cNvSpPr txBox="1"/>
            <p:nvPr/>
          </p:nvSpPr>
          <p:spPr>
            <a:xfrm>
              <a:off x="3939829" y="1753050"/>
              <a:ext cx="552885" cy="461665"/>
            </a:xfrm>
            <a:prstGeom prst="rect">
              <a:avLst/>
            </a:prstGeom>
            <a:noFill/>
          </p:spPr>
          <p:txBody>
            <a:bodyPr wrap="square" rtlCol="0">
              <a:spAutoFit/>
            </a:bodyPr>
            <a:lstStyle/>
            <a:p>
              <a:pPr algn="ctr"/>
              <a:r>
                <a:rPr lang="en-US" sz="2400" dirty="0"/>
                <a:t>12</a:t>
              </a:r>
              <a:endParaRPr lang="en-IN" sz="2400" dirty="0"/>
            </a:p>
          </p:txBody>
        </p:sp>
        <p:sp>
          <p:nvSpPr>
            <p:cNvPr id="34" name="TextBox 33">
              <a:extLst>
                <a:ext uri="{FF2B5EF4-FFF2-40B4-BE49-F238E27FC236}">
                  <a16:creationId xmlns:a16="http://schemas.microsoft.com/office/drawing/2014/main" id="{8D3015FC-2691-46C8-A3C6-E85B5678961B}"/>
                </a:ext>
              </a:extLst>
            </p:cNvPr>
            <p:cNvSpPr txBox="1"/>
            <p:nvPr/>
          </p:nvSpPr>
          <p:spPr>
            <a:xfrm>
              <a:off x="2029761" y="2449984"/>
              <a:ext cx="552885" cy="461665"/>
            </a:xfrm>
            <a:prstGeom prst="rect">
              <a:avLst/>
            </a:prstGeom>
            <a:noFill/>
          </p:spPr>
          <p:txBody>
            <a:bodyPr wrap="square" rtlCol="0">
              <a:spAutoFit/>
            </a:bodyPr>
            <a:lstStyle/>
            <a:p>
              <a:pPr algn="ctr"/>
              <a:r>
                <a:rPr lang="en-US" sz="2400" dirty="0"/>
                <a:t>7</a:t>
              </a:r>
              <a:endParaRPr lang="en-IN" sz="2400" dirty="0"/>
            </a:p>
          </p:txBody>
        </p:sp>
        <p:sp>
          <p:nvSpPr>
            <p:cNvPr id="35" name="TextBox 34">
              <a:extLst>
                <a:ext uri="{FF2B5EF4-FFF2-40B4-BE49-F238E27FC236}">
                  <a16:creationId xmlns:a16="http://schemas.microsoft.com/office/drawing/2014/main" id="{09833D45-7CDB-4677-8BCC-4C876188FB69}"/>
                </a:ext>
              </a:extLst>
            </p:cNvPr>
            <p:cNvSpPr txBox="1"/>
            <p:nvPr/>
          </p:nvSpPr>
          <p:spPr>
            <a:xfrm>
              <a:off x="4896509" y="2449984"/>
              <a:ext cx="552885" cy="461665"/>
            </a:xfrm>
            <a:prstGeom prst="rect">
              <a:avLst/>
            </a:prstGeom>
            <a:noFill/>
          </p:spPr>
          <p:txBody>
            <a:bodyPr wrap="square" rtlCol="0">
              <a:spAutoFit/>
            </a:bodyPr>
            <a:lstStyle/>
            <a:p>
              <a:pPr algn="ctr"/>
              <a:r>
                <a:rPr lang="en-US" sz="2400" dirty="0"/>
                <a:t>14</a:t>
              </a:r>
              <a:endParaRPr lang="en-IN" sz="2400" dirty="0"/>
            </a:p>
          </p:txBody>
        </p:sp>
        <p:sp>
          <p:nvSpPr>
            <p:cNvPr id="36" name="TextBox 35">
              <a:extLst>
                <a:ext uri="{FF2B5EF4-FFF2-40B4-BE49-F238E27FC236}">
                  <a16:creationId xmlns:a16="http://schemas.microsoft.com/office/drawing/2014/main" id="{AED26816-F85A-44B1-9D27-A41896BF85BD}"/>
                </a:ext>
              </a:extLst>
            </p:cNvPr>
            <p:cNvSpPr txBox="1"/>
            <p:nvPr/>
          </p:nvSpPr>
          <p:spPr>
            <a:xfrm>
              <a:off x="2985344" y="2449984"/>
              <a:ext cx="552885" cy="461665"/>
            </a:xfrm>
            <a:prstGeom prst="rect">
              <a:avLst/>
            </a:prstGeom>
            <a:noFill/>
          </p:spPr>
          <p:txBody>
            <a:bodyPr wrap="square" rtlCol="0">
              <a:spAutoFit/>
            </a:bodyPr>
            <a:lstStyle/>
            <a:p>
              <a:pPr algn="ctr"/>
              <a:r>
                <a:rPr lang="en-US" sz="2400" dirty="0"/>
                <a:t>11</a:t>
              </a:r>
              <a:endParaRPr lang="en-IN" sz="2400" dirty="0"/>
            </a:p>
          </p:txBody>
        </p:sp>
        <p:sp>
          <p:nvSpPr>
            <p:cNvPr id="37" name="TextBox 36">
              <a:extLst>
                <a:ext uri="{FF2B5EF4-FFF2-40B4-BE49-F238E27FC236}">
                  <a16:creationId xmlns:a16="http://schemas.microsoft.com/office/drawing/2014/main" id="{2A95DF67-6A6E-41EC-B105-C587A4CA653A}"/>
                </a:ext>
              </a:extLst>
            </p:cNvPr>
            <p:cNvSpPr txBox="1"/>
            <p:nvPr/>
          </p:nvSpPr>
          <p:spPr>
            <a:xfrm>
              <a:off x="3940927" y="2449984"/>
              <a:ext cx="552885" cy="461665"/>
            </a:xfrm>
            <a:prstGeom prst="rect">
              <a:avLst/>
            </a:prstGeom>
            <a:noFill/>
          </p:spPr>
          <p:txBody>
            <a:bodyPr wrap="square" rtlCol="0">
              <a:spAutoFit/>
            </a:bodyPr>
            <a:lstStyle/>
            <a:p>
              <a:pPr algn="ctr"/>
              <a:r>
                <a:rPr lang="en-US" sz="2400" dirty="0"/>
                <a:t>8</a:t>
              </a:r>
              <a:endParaRPr lang="en-IN" sz="2400" dirty="0"/>
            </a:p>
          </p:txBody>
        </p:sp>
        <p:sp>
          <p:nvSpPr>
            <p:cNvPr id="38" name="TextBox 37">
              <a:extLst>
                <a:ext uri="{FF2B5EF4-FFF2-40B4-BE49-F238E27FC236}">
                  <a16:creationId xmlns:a16="http://schemas.microsoft.com/office/drawing/2014/main" id="{42C228B1-7872-41C8-B8B8-24296F34234C}"/>
                </a:ext>
              </a:extLst>
            </p:cNvPr>
            <p:cNvSpPr txBox="1"/>
            <p:nvPr/>
          </p:nvSpPr>
          <p:spPr>
            <a:xfrm>
              <a:off x="2981192" y="3218525"/>
              <a:ext cx="552885" cy="461665"/>
            </a:xfrm>
            <a:prstGeom prst="rect">
              <a:avLst/>
            </a:prstGeom>
            <a:noFill/>
          </p:spPr>
          <p:txBody>
            <a:bodyPr wrap="square" rtlCol="0">
              <a:spAutoFit/>
            </a:bodyPr>
            <a:lstStyle/>
            <a:p>
              <a:pPr algn="ctr"/>
              <a:r>
                <a:rPr lang="en-US" sz="2400" dirty="0"/>
                <a:t>16</a:t>
              </a:r>
              <a:endParaRPr lang="en-IN" sz="2400" dirty="0"/>
            </a:p>
          </p:txBody>
        </p:sp>
        <p:sp>
          <p:nvSpPr>
            <p:cNvPr id="39" name="TextBox 38">
              <a:extLst>
                <a:ext uri="{FF2B5EF4-FFF2-40B4-BE49-F238E27FC236}">
                  <a16:creationId xmlns:a16="http://schemas.microsoft.com/office/drawing/2014/main" id="{4C1EDF33-9DD7-4374-BE51-B8FA1E68DB28}"/>
                </a:ext>
              </a:extLst>
            </p:cNvPr>
            <p:cNvSpPr txBox="1"/>
            <p:nvPr/>
          </p:nvSpPr>
          <p:spPr>
            <a:xfrm>
              <a:off x="3935913" y="3218525"/>
              <a:ext cx="552885" cy="461665"/>
            </a:xfrm>
            <a:prstGeom prst="rect">
              <a:avLst/>
            </a:prstGeom>
            <a:noFill/>
          </p:spPr>
          <p:txBody>
            <a:bodyPr wrap="square" rtlCol="0">
              <a:spAutoFit/>
            </a:bodyPr>
            <a:lstStyle/>
            <a:p>
              <a:pPr algn="ctr"/>
              <a:r>
                <a:rPr lang="en-US" sz="2400" dirty="0"/>
                <a:t>11</a:t>
              </a:r>
              <a:endParaRPr lang="en-IN" sz="2400" dirty="0"/>
            </a:p>
          </p:txBody>
        </p:sp>
        <p:sp>
          <p:nvSpPr>
            <p:cNvPr id="40" name="TextBox 39">
              <a:extLst>
                <a:ext uri="{FF2B5EF4-FFF2-40B4-BE49-F238E27FC236}">
                  <a16:creationId xmlns:a16="http://schemas.microsoft.com/office/drawing/2014/main" id="{1B5602A5-6BA3-47B7-87D3-FC8DAE0D9C30}"/>
                </a:ext>
              </a:extLst>
            </p:cNvPr>
            <p:cNvSpPr txBox="1"/>
            <p:nvPr/>
          </p:nvSpPr>
          <p:spPr>
            <a:xfrm>
              <a:off x="5270569" y="1323509"/>
              <a:ext cx="648000" cy="461665"/>
            </a:xfrm>
            <a:prstGeom prst="rect">
              <a:avLst/>
            </a:prstGeom>
            <a:noFill/>
          </p:spPr>
          <p:txBody>
            <a:bodyPr wrap="square" rtlCol="0">
              <a:spAutoFit/>
            </a:bodyPr>
            <a:lstStyle/>
            <a:p>
              <a:pPr algn="ctr"/>
              <a:r>
                <a:rPr lang="en-US" sz="2400" dirty="0"/>
                <a:t>500</a:t>
              </a:r>
              <a:endParaRPr lang="en-IN" sz="2400" dirty="0"/>
            </a:p>
          </p:txBody>
        </p:sp>
        <p:sp>
          <p:nvSpPr>
            <p:cNvPr id="41" name="TextBox 40">
              <a:extLst>
                <a:ext uri="{FF2B5EF4-FFF2-40B4-BE49-F238E27FC236}">
                  <a16:creationId xmlns:a16="http://schemas.microsoft.com/office/drawing/2014/main" id="{B8889B73-2480-4C70-A337-01FA42A4A782}"/>
                </a:ext>
              </a:extLst>
            </p:cNvPr>
            <p:cNvSpPr txBox="1"/>
            <p:nvPr/>
          </p:nvSpPr>
          <p:spPr>
            <a:xfrm>
              <a:off x="5270568" y="2786956"/>
              <a:ext cx="648000" cy="461665"/>
            </a:xfrm>
            <a:prstGeom prst="rect">
              <a:avLst/>
            </a:prstGeom>
            <a:noFill/>
          </p:spPr>
          <p:txBody>
            <a:bodyPr wrap="square" rtlCol="0">
              <a:spAutoFit/>
            </a:bodyPr>
            <a:lstStyle/>
            <a:p>
              <a:pPr algn="ctr"/>
              <a:r>
                <a:rPr lang="en-US" sz="2400" dirty="0"/>
                <a:t>200</a:t>
              </a:r>
              <a:endParaRPr lang="en-IN" sz="2400" dirty="0"/>
            </a:p>
          </p:txBody>
        </p:sp>
        <p:sp>
          <p:nvSpPr>
            <p:cNvPr id="42" name="TextBox 41">
              <a:extLst>
                <a:ext uri="{FF2B5EF4-FFF2-40B4-BE49-F238E27FC236}">
                  <a16:creationId xmlns:a16="http://schemas.microsoft.com/office/drawing/2014/main" id="{B09DE0CA-7175-49D6-8A04-361D5E32D507}"/>
                </a:ext>
              </a:extLst>
            </p:cNvPr>
            <p:cNvSpPr txBox="1"/>
            <p:nvPr/>
          </p:nvSpPr>
          <p:spPr>
            <a:xfrm>
              <a:off x="5270568" y="2055232"/>
              <a:ext cx="648000" cy="461665"/>
            </a:xfrm>
            <a:prstGeom prst="rect">
              <a:avLst/>
            </a:prstGeom>
            <a:noFill/>
          </p:spPr>
          <p:txBody>
            <a:bodyPr wrap="square" rtlCol="0">
              <a:spAutoFit/>
            </a:bodyPr>
            <a:lstStyle/>
            <a:p>
              <a:pPr algn="ctr"/>
              <a:r>
                <a:rPr lang="en-US" sz="2400" dirty="0"/>
                <a:t>300</a:t>
              </a:r>
              <a:endParaRPr lang="en-IN" sz="2400" dirty="0"/>
            </a:p>
          </p:txBody>
        </p:sp>
        <p:sp>
          <p:nvSpPr>
            <p:cNvPr id="43" name="TextBox 42">
              <a:extLst>
                <a:ext uri="{FF2B5EF4-FFF2-40B4-BE49-F238E27FC236}">
                  <a16:creationId xmlns:a16="http://schemas.microsoft.com/office/drawing/2014/main" id="{92516A20-AD9C-4435-A2C3-9A0841A6DCB9}"/>
                </a:ext>
              </a:extLst>
            </p:cNvPr>
            <p:cNvSpPr txBox="1"/>
            <p:nvPr/>
          </p:nvSpPr>
          <p:spPr>
            <a:xfrm>
              <a:off x="1453319" y="3517865"/>
              <a:ext cx="648000" cy="461665"/>
            </a:xfrm>
            <a:prstGeom prst="rect">
              <a:avLst/>
            </a:prstGeom>
            <a:noFill/>
          </p:spPr>
          <p:txBody>
            <a:bodyPr wrap="square" rtlCol="0">
              <a:spAutoFit/>
            </a:bodyPr>
            <a:lstStyle/>
            <a:p>
              <a:pPr algn="ctr"/>
              <a:r>
                <a:rPr lang="en-US" sz="2400" dirty="0"/>
                <a:t>180</a:t>
              </a:r>
              <a:endParaRPr lang="en-IN" sz="2400" dirty="0"/>
            </a:p>
          </p:txBody>
        </p:sp>
        <p:sp>
          <p:nvSpPr>
            <p:cNvPr id="44" name="TextBox 43">
              <a:extLst>
                <a:ext uri="{FF2B5EF4-FFF2-40B4-BE49-F238E27FC236}">
                  <a16:creationId xmlns:a16="http://schemas.microsoft.com/office/drawing/2014/main" id="{AA2F1999-E937-4B71-BC74-C3F6704409B4}"/>
                </a:ext>
              </a:extLst>
            </p:cNvPr>
            <p:cNvSpPr txBox="1"/>
            <p:nvPr/>
          </p:nvSpPr>
          <p:spPr>
            <a:xfrm>
              <a:off x="2411265" y="3517865"/>
              <a:ext cx="648000" cy="461665"/>
            </a:xfrm>
            <a:prstGeom prst="rect">
              <a:avLst/>
            </a:prstGeom>
            <a:noFill/>
          </p:spPr>
          <p:txBody>
            <a:bodyPr wrap="square" rtlCol="0">
              <a:spAutoFit/>
            </a:bodyPr>
            <a:lstStyle/>
            <a:p>
              <a:pPr algn="ctr"/>
              <a:r>
                <a:rPr lang="en-US" sz="2400" dirty="0"/>
                <a:t>150</a:t>
              </a:r>
              <a:endParaRPr lang="en-IN" sz="2400" dirty="0"/>
            </a:p>
          </p:txBody>
        </p:sp>
        <p:sp>
          <p:nvSpPr>
            <p:cNvPr id="45" name="TextBox 44">
              <a:extLst>
                <a:ext uri="{FF2B5EF4-FFF2-40B4-BE49-F238E27FC236}">
                  <a16:creationId xmlns:a16="http://schemas.microsoft.com/office/drawing/2014/main" id="{176D93B8-F95C-4154-8B0A-4C726A6A6C3D}"/>
                </a:ext>
              </a:extLst>
            </p:cNvPr>
            <p:cNvSpPr txBox="1"/>
            <p:nvPr/>
          </p:nvSpPr>
          <p:spPr>
            <a:xfrm>
              <a:off x="3369211" y="3517865"/>
              <a:ext cx="648000" cy="461665"/>
            </a:xfrm>
            <a:prstGeom prst="rect">
              <a:avLst/>
            </a:prstGeom>
            <a:noFill/>
          </p:spPr>
          <p:txBody>
            <a:bodyPr wrap="square" rtlCol="0">
              <a:spAutoFit/>
            </a:bodyPr>
            <a:lstStyle/>
            <a:p>
              <a:pPr algn="ctr"/>
              <a:r>
                <a:rPr lang="en-US" sz="2400" dirty="0"/>
                <a:t>350</a:t>
              </a:r>
              <a:endParaRPr lang="en-IN" sz="2400" dirty="0"/>
            </a:p>
          </p:txBody>
        </p:sp>
        <p:sp>
          <p:nvSpPr>
            <p:cNvPr id="46" name="TextBox 45">
              <a:extLst>
                <a:ext uri="{FF2B5EF4-FFF2-40B4-BE49-F238E27FC236}">
                  <a16:creationId xmlns:a16="http://schemas.microsoft.com/office/drawing/2014/main" id="{9E0D2B3D-FEA9-46AC-91AA-75FB09EC6021}"/>
                </a:ext>
              </a:extLst>
            </p:cNvPr>
            <p:cNvSpPr txBox="1"/>
            <p:nvPr/>
          </p:nvSpPr>
          <p:spPr>
            <a:xfrm>
              <a:off x="4327157" y="3517865"/>
              <a:ext cx="648000" cy="461665"/>
            </a:xfrm>
            <a:prstGeom prst="rect">
              <a:avLst/>
            </a:prstGeom>
            <a:noFill/>
          </p:spPr>
          <p:txBody>
            <a:bodyPr wrap="square" rtlCol="0">
              <a:spAutoFit/>
            </a:bodyPr>
            <a:lstStyle/>
            <a:p>
              <a:pPr algn="ctr"/>
              <a:r>
                <a:rPr lang="en-US" sz="2400" dirty="0"/>
                <a:t>320</a:t>
              </a:r>
              <a:endParaRPr lang="en-IN" sz="2400" dirty="0"/>
            </a:p>
          </p:txBody>
        </p:sp>
        <p:sp>
          <p:nvSpPr>
            <p:cNvPr id="47" name="TextBox 46">
              <a:extLst>
                <a:ext uri="{FF2B5EF4-FFF2-40B4-BE49-F238E27FC236}">
                  <a16:creationId xmlns:a16="http://schemas.microsoft.com/office/drawing/2014/main" id="{F83A7C3A-A8C2-43DC-ACB1-95F3D8811DE0}"/>
                </a:ext>
              </a:extLst>
            </p:cNvPr>
            <p:cNvSpPr txBox="1"/>
            <p:nvPr/>
          </p:nvSpPr>
          <p:spPr>
            <a:xfrm>
              <a:off x="1500952" y="1308131"/>
              <a:ext cx="651864" cy="461665"/>
            </a:xfrm>
            <a:prstGeom prst="rect">
              <a:avLst/>
            </a:prstGeom>
            <a:noFill/>
          </p:spPr>
          <p:txBody>
            <a:bodyPr wrap="square" rtlCol="0">
              <a:spAutoFit/>
            </a:bodyPr>
            <a:lstStyle/>
            <a:p>
              <a:pPr algn="ctr"/>
              <a:r>
                <a:rPr lang="en-US" sz="2400" dirty="0"/>
                <a:t>180</a:t>
              </a:r>
              <a:endParaRPr lang="en-IN" sz="2400" dirty="0"/>
            </a:p>
          </p:txBody>
        </p:sp>
        <p:sp>
          <p:nvSpPr>
            <p:cNvPr id="48" name="TextBox 47">
              <a:extLst>
                <a:ext uri="{FF2B5EF4-FFF2-40B4-BE49-F238E27FC236}">
                  <a16:creationId xmlns:a16="http://schemas.microsoft.com/office/drawing/2014/main" id="{7E0ACA2C-F673-4188-A38C-2B03C17521AC}"/>
                </a:ext>
              </a:extLst>
            </p:cNvPr>
            <p:cNvSpPr txBox="1"/>
            <p:nvPr/>
          </p:nvSpPr>
          <p:spPr>
            <a:xfrm>
              <a:off x="2449587" y="1308132"/>
              <a:ext cx="637479" cy="461665"/>
            </a:xfrm>
            <a:prstGeom prst="rect">
              <a:avLst/>
            </a:prstGeom>
            <a:noFill/>
          </p:spPr>
          <p:txBody>
            <a:bodyPr wrap="square" rtlCol="0">
              <a:spAutoFit/>
            </a:bodyPr>
            <a:lstStyle/>
            <a:p>
              <a:pPr algn="ctr"/>
              <a:r>
                <a:rPr lang="en-US" sz="2400" dirty="0"/>
                <a:t>150</a:t>
              </a:r>
              <a:endParaRPr lang="en-IN" sz="2400" dirty="0"/>
            </a:p>
          </p:txBody>
        </p:sp>
        <p:sp>
          <p:nvSpPr>
            <p:cNvPr id="49" name="TextBox 48">
              <a:extLst>
                <a:ext uri="{FF2B5EF4-FFF2-40B4-BE49-F238E27FC236}">
                  <a16:creationId xmlns:a16="http://schemas.microsoft.com/office/drawing/2014/main" id="{D8D1BA65-1AEE-40AB-BE14-047A3789EF8A}"/>
                </a:ext>
              </a:extLst>
            </p:cNvPr>
            <p:cNvSpPr txBox="1"/>
            <p:nvPr/>
          </p:nvSpPr>
          <p:spPr>
            <a:xfrm>
              <a:off x="3349660" y="1308132"/>
              <a:ext cx="728681" cy="461665"/>
            </a:xfrm>
            <a:prstGeom prst="rect">
              <a:avLst/>
            </a:prstGeom>
            <a:noFill/>
          </p:spPr>
          <p:txBody>
            <a:bodyPr wrap="square" rtlCol="0">
              <a:spAutoFit/>
            </a:bodyPr>
            <a:lstStyle/>
            <a:p>
              <a:pPr algn="ctr"/>
              <a:r>
                <a:rPr lang="en-US" sz="2400" dirty="0"/>
                <a:t>170</a:t>
              </a:r>
              <a:endParaRPr lang="en-IN" sz="2400" dirty="0"/>
            </a:p>
          </p:txBody>
        </p:sp>
        <p:sp>
          <p:nvSpPr>
            <p:cNvPr id="50" name="TextBox 49">
              <a:extLst>
                <a:ext uri="{FF2B5EF4-FFF2-40B4-BE49-F238E27FC236}">
                  <a16:creationId xmlns:a16="http://schemas.microsoft.com/office/drawing/2014/main" id="{F33B6030-555D-4295-B55C-22D7D3357B0A}"/>
                </a:ext>
              </a:extLst>
            </p:cNvPr>
            <p:cNvSpPr txBox="1"/>
            <p:nvPr/>
          </p:nvSpPr>
          <p:spPr>
            <a:xfrm>
              <a:off x="3359185" y="2042783"/>
              <a:ext cx="680775" cy="461665"/>
            </a:xfrm>
            <a:prstGeom prst="rect">
              <a:avLst/>
            </a:prstGeom>
            <a:noFill/>
          </p:spPr>
          <p:txBody>
            <a:bodyPr wrap="square" rtlCol="0">
              <a:spAutoFit/>
            </a:bodyPr>
            <a:lstStyle/>
            <a:p>
              <a:pPr algn="ctr"/>
              <a:r>
                <a:rPr lang="en-US" sz="2400" dirty="0"/>
                <a:t>180</a:t>
              </a:r>
              <a:endParaRPr lang="en-IN" sz="2400" dirty="0"/>
            </a:p>
          </p:txBody>
        </p:sp>
        <p:sp>
          <p:nvSpPr>
            <p:cNvPr id="51" name="TextBox 50">
              <a:extLst>
                <a:ext uri="{FF2B5EF4-FFF2-40B4-BE49-F238E27FC236}">
                  <a16:creationId xmlns:a16="http://schemas.microsoft.com/office/drawing/2014/main" id="{BB1EEC69-801C-45F7-8B6F-DC0CA44B38D7}"/>
                </a:ext>
              </a:extLst>
            </p:cNvPr>
            <p:cNvSpPr txBox="1"/>
            <p:nvPr/>
          </p:nvSpPr>
          <p:spPr>
            <a:xfrm>
              <a:off x="4326400" y="2042783"/>
              <a:ext cx="689288" cy="461665"/>
            </a:xfrm>
            <a:prstGeom prst="rect">
              <a:avLst/>
            </a:prstGeom>
            <a:noFill/>
          </p:spPr>
          <p:txBody>
            <a:bodyPr wrap="square" rtlCol="0">
              <a:spAutoFit/>
            </a:bodyPr>
            <a:lstStyle/>
            <a:p>
              <a:pPr algn="ctr"/>
              <a:r>
                <a:rPr lang="en-US" sz="2400" dirty="0"/>
                <a:t>120</a:t>
              </a:r>
              <a:endParaRPr lang="en-IN" sz="2400" dirty="0"/>
            </a:p>
          </p:txBody>
        </p:sp>
        <p:sp>
          <p:nvSpPr>
            <p:cNvPr id="52" name="TextBox 51">
              <a:extLst>
                <a:ext uri="{FF2B5EF4-FFF2-40B4-BE49-F238E27FC236}">
                  <a16:creationId xmlns:a16="http://schemas.microsoft.com/office/drawing/2014/main" id="{3CEC3703-5CF7-4C2E-BA8A-E489D5219CF2}"/>
                </a:ext>
              </a:extLst>
            </p:cNvPr>
            <p:cNvSpPr txBox="1"/>
            <p:nvPr/>
          </p:nvSpPr>
          <p:spPr>
            <a:xfrm>
              <a:off x="4345450" y="2775791"/>
              <a:ext cx="648000" cy="461665"/>
            </a:xfrm>
            <a:prstGeom prst="rect">
              <a:avLst/>
            </a:prstGeom>
            <a:noFill/>
          </p:spPr>
          <p:txBody>
            <a:bodyPr wrap="square" rtlCol="0">
              <a:spAutoFit/>
            </a:bodyPr>
            <a:lstStyle/>
            <a:p>
              <a:pPr algn="ctr"/>
              <a:r>
                <a:rPr lang="en-US" sz="2400" dirty="0"/>
                <a:t>200</a:t>
              </a:r>
              <a:endParaRPr lang="en-IN" sz="2400" dirty="0"/>
            </a:p>
          </p:txBody>
        </p:sp>
        <p:cxnSp>
          <p:nvCxnSpPr>
            <p:cNvPr id="53" name="Straight Connector 52">
              <a:extLst>
                <a:ext uri="{FF2B5EF4-FFF2-40B4-BE49-F238E27FC236}">
                  <a16:creationId xmlns:a16="http://schemas.microsoft.com/office/drawing/2014/main" id="{19C4F839-18F2-41CB-8D16-7D5003C4F26E}"/>
                </a:ext>
              </a:extLst>
            </p:cNvPr>
            <p:cNvCxnSpPr/>
            <p:nvPr/>
          </p:nvCxnSpPr>
          <p:spPr>
            <a:xfrm flipH="1">
              <a:off x="1566420"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D359EC5-26FB-40ED-B875-9767A2F51131}"/>
                </a:ext>
              </a:extLst>
            </p:cNvPr>
            <p:cNvSpPr txBox="1"/>
            <p:nvPr/>
          </p:nvSpPr>
          <p:spPr>
            <a:xfrm>
              <a:off x="2102407" y="350301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55" name="Straight Connector 54">
              <a:extLst>
                <a:ext uri="{FF2B5EF4-FFF2-40B4-BE49-F238E27FC236}">
                  <a16:creationId xmlns:a16="http://schemas.microsoft.com/office/drawing/2014/main" id="{08CBD3B0-F4C0-4790-A97D-7259203BCC2C}"/>
                </a:ext>
              </a:extLst>
            </p:cNvPr>
            <p:cNvCxnSpPr/>
            <p:nvPr/>
          </p:nvCxnSpPr>
          <p:spPr>
            <a:xfrm flipH="1">
              <a:off x="5361293" y="141991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FB8423A-4E79-49EE-904C-F7E92AA14433}"/>
                </a:ext>
              </a:extLst>
            </p:cNvPr>
            <p:cNvSpPr txBox="1"/>
            <p:nvPr/>
          </p:nvSpPr>
          <p:spPr>
            <a:xfrm>
              <a:off x="5758405" y="1323509"/>
              <a:ext cx="648000" cy="461665"/>
            </a:xfrm>
            <a:prstGeom prst="rect">
              <a:avLst/>
            </a:prstGeom>
            <a:noFill/>
          </p:spPr>
          <p:txBody>
            <a:bodyPr wrap="square" rtlCol="0">
              <a:spAutoFit/>
            </a:bodyPr>
            <a:lstStyle/>
            <a:p>
              <a:pPr algn="ctr"/>
              <a:r>
                <a:rPr lang="en-US" sz="2400" dirty="0">
                  <a:solidFill>
                    <a:schemeClr val="accent5">
                      <a:lumMod val="75000"/>
                    </a:schemeClr>
                  </a:solidFill>
                </a:rPr>
                <a:t>320</a:t>
              </a:r>
              <a:endParaRPr lang="en-IN" sz="2400" dirty="0">
                <a:solidFill>
                  <a:schemeClr val="accent5">
                    <a:lumMod val="75000"/>
                  </a:schemeClr>
                </a:solidFill>
              </a:endParaRPr>
            </a:p>
          </p:txBody>
        </p:sp>
        <p:cxnSp>
          <p:nvCxnSpPr>
            <p:cNvPr id="57" name="Straight Connector 56">
              <a:extLst>
                <a:ext uri="{FF2B5EF4-FFF2-40B4-BE49-F238E27FC236}">
                  <a16:creationId xmlns:a16="http://schemas.microsoft.com/office/drawing/2014/main" id="{636D909B-A406-432A-BFF6-5375EF04C5AA}"/>
                </a:ext>
              </a:extLst>
            </p:cNvPr>
            <p:cNvCxnSpPr/>
            <p:nvPr/>
          </p:nvCxnSpPr>
          <p:spPr>
            <a:xfrm>
              <a:off x="2041933" y="596470"/>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5CF8642-EA68-4C1C-8932-7C2D90B2D160}"/>
                </a:ext>
              </a:extLst>
            </p:cNvPr>
            <p:cNvCxnSpPr>
              <a:cxnSpLocks/>
            </p:cNvCxnSpPr>
            <p:nvPr/>
          </p:nvCxnSpPr>
          <p:spPr>
            <a:xfrm>
              <a:off x="1549488" y="172425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AB08A2-8061-4498-A999-39444C9CD123}"/>
                </a:ext>
              </a:extLst>
            </p:cNvPr>
            <p:cNvCxnSpPr>
              <a:cxnSpLocks/>
            </p:cNvCxnSpPr>
            <p:nvPr/>
          </p:nvCxnSpPr>
          <p:spPr>
            <a:xfrm flipV="1">
              <a:off x="2101319" y="139048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31365D3-FAD5-4264-8807-63FACB3665A4}"/>
                </a:ext>
              </a:extLst>
            </p:cNvPr>
            <p:cNvCxnSpPr/>
            <p:nvPr/>
          </p:nvCxnSpPr>
          <p:spPr>
            <a:xfrm flipH="1">
              <a:off x="2519303"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A233410-39D5-43A6-907C-0DB1F2FA778C}"/>
                </a:ext>
              </a:extLst>
            </p:cNvPr>
            <p:cNvSpPr txBox="1"/>
            <p:nvPr/>
          </p:nvSpPr>
          <p:spPr>
            <a:xfrm>
              <a:off x="5885505" y="170464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62" name="Straight Connector 61">
              <a:extLst>
                <a:ext uri="{FF2B5EF4-FFF2-40B4-BE49-F238E27FC236}">
                  <a16:creationId xmlns:a16="http://schemas.microsoft.com/office/drawing/2014/main" id="{E7ACC438-C941-491C-A344-F64B234DDA4D}"/>
                </a:ext>
              </a:extLst>
            </p:cNvPr>
            <p:cNvCxnSpPr>
              <a:cxnSpLocks/>
            </p:cNvCxnSpPr>
            <p:nvPr/>
          </p:nvCxnSpPr>
          <p:spPr>
            <a:xfrm>
              <a:off x="2507434" y="172425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4D2E309-11CD-4190-9ED5-9D1C06F835CC}"/>
                </a:ext>
              </a:extLst>
            </p:cNvPr>
            <p:cNvCxnSpPr>
              <a:cxnSpLocks/>
            </p:cNvCxnSpPr>
            <p:nvPr/>
          </p:nvCxnSpPr>
          <p:spPr>
            <a:xfrm flipV="1">
              <a:off x="3059265" y="139048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F7A206-2334-4A6B-90EE-8F8EB540E999}"/>
                </a:ext>
              </a:extLst>
            </p:cNvPr>
            <p:cNvCxnSpPr/>
            <p:nvPr/>
          </p:nvCxnSpPr>
          <p:spPr>
            <a:xfrm flipH="1">
              <a:off x="5845226" y="141991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99E5EC0-25AA-47CA-82A8-4CBED2F7FC9E}"/>
                </a:ext>
              </a:extLst>
            </p:cNvPr>
            <p:cNvSpPr txBox="1"/>
            <p:nvPr/>
          </p:nvSpPr>
          <p:spPr>
            <a:xfrm>
              <a:off x="5270569" y="1704791"/>
              <a:ext cx="648000" cy="461665"/>
            </a:xfrm>
            <a:prstGeom prst="rect">
              <a:avLst/>
            </a:prstGeom>
            <a:noFill/>
          </p:spPr>
          <p:txBody>
            <a:bodyPr wrap="square" rtlCol="0">
              <a:spAutoFit/>
            </a:bodyPr>
            <a:lstStyle/>
            <a:p>
              <a:pPr algn="ctr"/>
              <a:r>
                <a:rPr lang="en-US" sz="2400" dirty="0">
                  <a:solidFill>
                    <a:srgbClr val="7030A0"/>
                  </a:solidFill>
                </a:rPr>
                <a:t>170</a:t>
              </a:r>
              <a:endParaRPr lang="en-IN" sz="2400" dirty="0">
                <a:solidFill>
                  <a:srgbClr val="7030A0"/>
                </a:solidFill>
              </a:endParaRPr>
            </a:p>
          </p:txBody>
        </p:sp>
        <p:cxnSp>
          <p:nvCxnSpPr>
            <p:cNvPr id="66" name="Straight Connector 65">
              <a:extLst>
                <a:ext uri="{FF2B5EF4-FFF2-40B4-BE49-F238E27FC236}">
                  <a16:creationId xmlns:a16="http://schemas.microsoft.com/office/drawing/2014/main" id="{8598817E-FABC-4006-9FFF-832785F047A0}"/>
                </a:ext>
              </a:extLst>
            </p:cNvPr>
            <p:cNvCxnSpPr/>
            <p:nvPr/>
          </p:nvCxnSpPr>
          <p:spPr>
            <a:xfrm flipH="1">
              <a:off x="5388280" y="180053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01CEEDA-8ED9-42FB-8C2E-B0F6DFB9E656}"/>
                </a:ext>
              </a:extLst>
            </p:cNvPr>
            <p:cNvCxnSpPr>
              <a:cxnSpLocks/>
            </p:cNvCxnSpPr>
            <p:nvPr/>
          </p:nvCxnSpPr>
          <p:spPr>
            <a:xfrm>
              <a:off x="3456824" y="172425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314597A-1E54-4722-9C1D-0E964E8034AC}"/>
                </a:ext>
              </a:extLst>
            </p:cNvPr>
            <p:cNvCxnSpPr>
              <a:cxnSpLocks/>
            </p:cNvCxnSpPr>
            <p:nvPr/>
          </p:nvCxnSpPr>
          <p:spPr>
            <a:xfrm flipV="1">
              <a:off x="4008655" y="139048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9AABC5-7EAC-4725-B733-B510FB9A451B}"/>
                </a:ext>
              </a:extLst>
            </p:cNvPr>
            <p:cNvSpPr txBox="1"/>
            <p:nvPr/>
          </p:nvSpPr>
          <p:spPr>
            <a:xfrm>
              <a:off x="3053803" y="351285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70" name="Straight Connector 69">
              <a:extLst>
                <a:ext uri="{FF2B5EF4-FFF2-40B4-BE49-F238E27FC236}">
                  <a16:creationId xmlns:a16="http://schemas.microsoft.com/office/drawing/2014/main" id="{FD63FC2D-8884-47FA-90E4-F715244EBF29}"/>
                </a:ext>
              </a:extLst>
            </p:cNvPr>
            <p:cNvCxnSpPr/>
            <p:nvPr/>
          </p:nvCxnSpPr>
          <p:spPr>
            <a:xfrm>
              <a:off x="2985344" y="596470"/>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ABF4D02-309B-4589-8F90-431903E1AAFB}"/>
                </a:ext>
              </a:extLst>
            </p:cNvPr>
            <p:cNvCxnSpPr/>
            <p:nvPr/>
          </p:nvCxnSpPr>
          <p:spPr>
            <a:xfrm flipH="1">
              <a:off x="3452996"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70E89A-2E42-4463-A397-5E4C1D70F918}"/>
                </a:ext>
              </a:extLst>
            </p:cNvPr>
            <p:cNvSpPr txBox="1"/>
            <p:nvPr/>
          </p:nvSpPr>
          <p:spPr>
            <a:xfrm>
              <a:off x="3851419" y="3517865"/>
              <a:ext cx="648000" cy="461665"/>
            </a:xfrm>
            <a:prstGeom prst="rect">
              <a:avLst/>
            </a:prstGeom>
            <a:noFill/>
          </p:spPr>
          <p:txBody>
            <a:bodyPr wrap="square" rtlCol="0">
              <a:spAutoFit/>
            </a:bodyPr>
            <a:lstStyle/>
            <a:p>
              <a:pPr algn="ctr"/>
              <a:r>
                <a:rPr lang="en-US" sz="2400" dirty="0">
                  <a:solidFill>
                    <a:schemeClr val="accent5">
                      <a:lumMod val="75000"/>
                    </a:schemeClr>
                  </a:solidFill>
                </a:rPr>
                <a:t>180</a:t>
              </a:r>
              <a:endParaRPr lang="en-IN" sz="2400" dirty="0">
                <a:solidFill>
                  <a:schemeClr val="accent5">
                    <a:lumMod val="75000"/>
                  </a:schemeClr>
                </a:solidFill>
              </a:endParaRPr>
            </a:p>
          </p:txBody>
        </p:sp>
        <p:cxnSp>
          <p:nvCxnSpPr>
            <p:cNvPr id="73" name="Straight Connector 72">
              <a:extLst>
                <a:ext uri="{FF2B5EF4-FFF2-40B4-BE49-F238E27FC236}">
                  <a16:creationId xmlns:a16="http://schemas.microsoft.com/office/drawing/2014/main" id="{EE3D7F8E-0475-428D-9595-391622B2A36E}"/>
                </a:ext>
              </a:extLst>
            </p:cNvPr>
            <p:cNvCxnSpPr>
              <a:cxnSpLocks/>
            </p:cNvCxnSpPr>
            <p:nvPr/>
          </p:nvCxnSpPr>
          <p:spPr>
            <a:xfrm>
              <a:off x="3456824" y="2449984"/>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49895F9-6888-4745-80E2-B27E01CF207E}"/>
                </a:ext>
              </a:extLst>
            </p:cNvPr>
            <p:cNvCxnSpPr>
              <a:cxnSpLocks/>
            </p:cNvCxnSpPr>
            <p:nvPr/>
          </p:nvCxnSpPr>
          <p:spPr>
            <a:xfrm flipV="1">
              <a:off x="4008655" y="211621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7F90872-70FD-4824-984B-028CA6513425}"/>
                </a:ext>
              </a:extLst>
            </p:cNvPr>
            <p:cNvCxnSpPr>
              <a:cxnSpLocks/>
            </p:cNvCxnSpPr>
            <p:nvPr/>
          </p:nvCxnSpPr>
          <p:spPr>
            <a:xfrm>
              <a:off x="4410492" y="2449984"/>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0095255-E103-45B4-8E65-DBE4EE54E76F}"/>
                </a:ext>
              </a:extLst>
            </p:cNvPr>
            <p:cNvCxnSpPr>
              <a:cxnSpLocks/>
            </p:cNvCxnSpPr>
            <p:nvPr/>
          </p:nvCxnSpPr>
          <p:spPr>
            <a:xfrm flipV="1">
              <a:off x="4962323" y="211621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72890BE-8D28-4B3A-B824-DEC121BB0A68}"/>
                </a:ext>
              </a:extLst>
            </p:cNvPr>
            <p:cNvCxnSpPr>
              <a:cxnSpLocks/>
            </p:cNvCxnSpPr>
            <p:nvPr/>
          </p:nvCxnSpPr>
          <p:spPr>
            <a:xfrm>
              <a:off x="4410492" y="3206681"/>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7DE96D-4EE5-48B2-BF76-B8B8A216391D}"/>
                </a:ext>
              </a:extLst>
            </p:cNvPr>
            <p:cNvCxnSpPr>
              <a:cxnSpLocks/>
            </p:cNvCxnSpPr>
            <p:nvPr/>
          </p:nvCxnSpPr>
          <p:spPr>
            <a:xfrm flipV="1">
              <a:off x="4962323" y="287291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EB22299-50C4-4B33-93BA-62DF99A8F66A}"/>
                </a:ext>
              </a:extLst>
            </p:cNvPr>
            <p:cNvSpPr txBox="1"/>
            <p:nvPr/>
          </p:nvSpPr>
          <p:spPr>
            <a:xfrm>
              <a:off x="3510523" y="388874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80" name="Straight Connector 79">
              <a:extLst>
                <a:ext uri="{FF2B5EF4-FFF2-40B4-BE49-F238E27FC236}">
                  <a16:creationId xmlns:a16="http://schemas.microsoft.com/office/drawing/2014/main" id="{A1AEE240-63DF-4FC0-9712-0A8DCE0A4F25}"/>
                </a:ext>
              </a:extLst>
            </p:cNvPr>
            <p:cNvCxnSpPr/>
            <p:nvPr/>
          </p:nvCxnSpPr>
          <p:spPr>
            <a:xfrm>
              <a:off x="3938154" y="596470"/>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1212BE8-63EB-44B9-8CC7-0E5C69F4E415}"/>
                </a:ext>
              </a:extLst>
            </p:cNvPr>
            <p:cNvCxnSpPr/>
            <p:nvPr/>
          </p:nvCxnSpPr>
          <p:spPr>
            <a:xfrm flipH="1">
              <a:off x="3959303"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BF1691F-C67C-41BD-A6F7-B9D4D761D604}"/>
                </a:ext>
              </a:extLst>
            </p:cNvPr>
            <p:cNvCxnSpPr/>
            <p:nvPr/>
          </p:nvCxnSpPr>
          <p:spPr>
            <a:xfrm>
              <a:off x="481630" y="1765366"/>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038E091-3158-41DB-A9FB-F036878E7D00}"/>
                </a:ext>
              </a:extLst>
            </p:cNvPr>
            <p:cNvCxnSpPr/>
            <p:nvPr/>
          </p:nvCxnSpPr>
          <p:spPr>
            <a:xfrm>
              <a:off x="481630" y="2504448"/>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1A6164A-5C10-4CA4-A60F-1EE9026750AE}"/>
                </a:ext>
              </a:extLst>
            </p:cNvPr>
            <p:cNvCxnSpPr/>
            <p:nvPr/>
          </p:nvCxnSpPr>
          <p:spPr>
            <a:xfrm flipH="1">
              <a:off x="5361293" y="214384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7EF10D9-6C60-45CC-A4E3-0D0D4BF35506}"/>
                </a:ext>
              </a:extLst>
            </p:cNvPr>
            <p:cNvSpPr txBox="1"/>
            <p:nvPr/>
          </p:nvSpPr>
          <p:spPr>
            <a:xfrm>
              <a:off x="5758405" y="2047435"/>
              <a:ext cx="648000" cy="461665"/>
            </a:xfrm>
            <a:prstGeom prst="rect">
              <a:avLst/>
            </a:prstGeom>
            <a:noFill/>
          </p:spPr>
          <p:txBody>
            <a:bodyPr wrap="square" rtlCol="0">
              <a:spAutoFit/>
            </a:bodyPr>
            <a:lstStyle/>
            <a:p>
              <a:pPr algn="ctr"/>
              <a:r>
                <a:rPr lang="en-US" sz="2400" dirty="0">
                  <a:solidFill>
                    <a:schemeClr val="accent5">
                      <a:lumMod val="75000"/>
                    </a:schemeClr>
                  </a:solidFill>
                </a:rPr>
                <a:t>120</a:t>
              </a:r>
              <a:endParaRPr lang="en-IN" sz="2400" dirty="0">
                <a:solidFill>
                  <a:schemeClr val="accent5">
                    <a:lumMod val="75000"/>
                  </a:schemeClr>
                </a:solidFill>
              </a:endParaRPr>
            </a:p>
          </p:txBody>
        </p:sp>
        <p:cxnSp>
          <p:nvCxnSpPr>
            <p:cNvPr id="86" name="Straight Connector 85">
              <a:extLst>
                <a:ext uri="{FF2B5EF4-FFF2-40B4-BE49-F238E27FC236}">
                  <a16:creationId xmlns:a16="http://schemas.microsoft.com/office/drawing/2014/main" id="{D16EE4EF-10F3-4BBE-9BFB-ED06BA347873}"/>
                </a:ext>
              </a:extLst>
            </p:cNvPr>
            <p:cNvCxnSpPr/>
            <p:nvPr/>
          </p:nvCxnSpPr>
          <p:spPr>
            <a:xfrm flipH="1">
              <a:off x="5845226" y="214384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745C909-DF2F-4EB0-8BA4-51ED2AA121D4}"/>
                </a:ext>
              </a:extLst>
            </p:cNvPr>
            <p:cNvSpPr txBox="1"/>
            <p:nvPr/>
          </p:nvSpPr>
          <p:spPr>
            <a:xfrm>
              <a:off x="5426080" y="247832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88" name="TextBox 87">
              <a:extLst>
                <a:ext uri="{FF2B5EF4-FFF2-40B4-BE49-F238E27FC236}">
                  <a16:creationId xmlns:a16="http://schemas.microsoft.com/office/drawing/2014/main" id="{6A7ECFD5-4CBE-49E0-9C7A-F768A858B5F9}"/>
                </a:ext>
              </a:extLst>
            </p:cNvPr>
            <p:cNvSpPr txBox="1"/>
            <p:nvPr/>
          </p:nvSpPr>
          <p:spPr>
            <a:xfrm>
              <a:off x="5883026" y="278315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89" name="Straight Connector 88">
              <a:extLst>
                <a:ext uri="{FF2B5EF4-FFF2-40B4-BE49-F238E27FC236}">
                  <a16:creationId xmlns:a16="http://schemas.microsoft.com/office/drawing/2014/main" id="{38B8C939-B5A3-43EC-ADA5-6C463AD2C98A}"/>
                </a:ext>
              </a:extLst>
            </p:cNvPr>
            <p:cNvCxnSpPr/>
            <p:nvPr/>
          </p:nvCxnSpPr>
          <p:spPr>
            <a:xfrm flipH="1">
              <a:off x="5361293" y="2867702"/>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44D5A8B-A0EA-4FF6-8E79-5E9131C2DF84}"/>
                </a:ext>
              </a:extLst>
            </p:cNvPr>
            <p:cNvCxnSpPr/>
            <p:nvPr/>
          </p:nvCxnSpPr>
          <p:spPr>
            <a:xfrm flipH="1">
              <a:off x="4417136"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841794E-5087-4F7E-9203-3EBC35B761FF}"/>
                </a:ext>
              </a:extLst>
            </p:cNvPr>
            <p:cNvSpPr txBox="1"/>
            <p:nvPr/>
          </p:nvSpPr>
          <p:spPr>
            <a:xfrm>
              <a:off x="4783915" y="3517865"/>
              <a:ext cx="648000" cy="461665"/>
            </a:xfrm>
            <a:prstGeom prst="rect">
              <a:avLst/>
            </a:prstGeom>
            <a:noFill/>
          </p:spPr>
          <p:txBody>
            <a:bodyPr wrap="square" rtlCol="0">
              <a:spAutoFit/>
            </a:bodyPr>
            <a:lstStyle/>
            <a:p>
              <a:pPr algn="ctr"/>
              <a:r>
                <a:rPr lang="en-US" sz="2400" dirty="0">
                  <a:solidFill>
                    <a:schemeClr val="accent5">
                      <a:lumMod val="75000"/>
                    </a:schemeClr>
                  </a:solidFill>
                </a:rPr>
                <a:t>200</a:t>
              </a:r>
              <a:endParaRPr lang="en-IN" sz="2400" dirty="0">
                <a:solidFill>
                  <a:schemeClr val="accent5">
                    <a:lumMod val="75000"/>
                  </a:schemeClr>
                </a:solidFill>
              </a:endParaRPr>
            </a:p>
          </p:txBody>
        </p:sp>
        <p:sp>
          <p:nvSpPr>
            <p:cNvPr id="92" name="TextBox 91">
              <a:extLst>
                <a:ext uri="{FF2B5EF4-FFF2-40B4-BE49-F238E27FC236}">
                  <a16:creationId xmlns:a16="http://schemas.microsoft.com/office/drawing/2014/main" id="{C6DBB0C9-430B-4E5C-8062-DE37E8496025}"/>
                </a:ext>
              </a:extLst>
            </p:cNvPr>
            <p:cNvSpPr txBox="1"/>
            <p:nvPr/>
          </p:nvSpPr>
          <p:spPr>
            <a:xfrm>
              <a:off x="4462069" y="3847799"/>
              <a:ext cx="373717" cy="430887"/>
            </a:xfrm>
            <a:prstGeom prst="rect">
              <a:avLst/>
            </a:prstGeom>
            <a:noFill/>
          </p:spPr>
          <p:txBody>
            <a:bodyPr wrap="square" rtlCol="0">
              <a:spAutoFit/>
            </a:bodyPr>
            <a:lstStyle/>
            <a:p>
              <a:pPr algn="ctr"/>
              <a:r>
                <a:rPr lang="en-US" sz="2200" dirty="0">
                  <a:solidFill>
                    <a:srgbClr val="FF0000"/>
                  </a:solidFill>
                </a:rPr>
                <a:t>0</a:t>
              </a:r>
              <a:endParaRPr lang="en-IN" sz="2200" dirty="0">
                <a:solidFill>
                  <a:srgbClr val="FF0000"/>
                </a:solidFill>
              </a:endParaRPr>
            </a:p>
          </p:txBody>
        </p:sp>
        <p:cxnSp>
          <p:nvCxnSpPr>
            <p:cNvPr id="93" name="Straight Connector 92">
              <a:extLst>
                <a:ext uri="{FF2B5EF4-FFF2-40B4-BE49-F238E27FC236}">
                  <a16:creationId xmlns:a16="http://schemas.microsoft.com/office/drawing/2014/main" id="{334FDA8B-6208-485A-98ED-699307AE8CED}"/>
                </a:ext>
              </a:extLst>
            </p:cNvPr>
            <p:cNvCxnSpPr/>
            <p:nvPr/>
          </p:nvCxnSpPr>
          <p:spPr>
            <a:xfrm flipH="1">
              <a:off x="4891799" y="359647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6" name="Content Placeholder 3">
            <a:extLst>
              <a:ext uri="{FF2B5EF4-FFF2-40B4-BE49-F238E27FC236}">
                <a16:creationId xmlns:a16="http://schemas.microsoft.com/office/drawing/2014/main" id="{48ADE33F-FAF7-42B7-89EB-6566E90CB370}"/>
              </a:ext>
            </a:extLst>
          </p:cNvPr>
          <p:cNvSpPr txBox="1">
            <a:spLocks/>
          </p:cNvSpPr>
          <p:nvPr/>
        </p:nvSpPr>
        <p:spPr>
          <a:xfrm>
            <a:off x="125619" y="771829"/>
            <a:ext cx="702580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North-West corner method:</a:t>
            </a:r>
            <a:endParaRPr lang="en-IN" dirty="0"/>
          </a:p>
        </p:txBody>
      </p:sp>
      <p:sp>
        <p:nvSpPr>
          <p:cNvPr id="97" name="Content Placeholder 3">
            <a:extLst>
              <a:ext uri="{FF2B5EF4-FFF2-40B4-BE49-F238E27FC236}">
                <a16:creationId xmlns:a16="http://schemas.microsoft.com/office/drawing/2014/main" id="{7586B2A7-97E1-49BA-914C-21F61D98675B}"/>
              </a:ext>
            </a:extLst>
          </p:cNvPr>
          <p:cNvSpPr txBox="1">
            <a:spLocks/>
          </p:cNvSpPr>
          <p:nvPr/>
        </p:nvSpPr>
        <p:spPr>
          <a:xfrm>
            <a:off x="136643" y="5096527"/>
            <a:ext cx="702580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Transportation Cost:</a:t>
            </a:r>
            <a:endParaRPr lang="en-IN" dirty="0"/>
          </a:p>
        </p:txBody>
      </p:sp>
      <p:sp>
        <p:nvSpPr>
          <p:cNvPr id="98" name="Content Placeholder 3">
            <a:extLst>
              <a:ext uri="{FF2B5EF4-FFF2-40B4-BE49-F238E27FC236}">
                <a16:creationId xmlns:a16="http://schemas.microsoft.com/office/drawing/2014/main" id="{A8555E7A-C9BA-42B4-83AB-CB201C1669BB}"/>
              </a:ext>
            </a:extLst>
          </p:cNvPr>
          <p:cNvSpPr txBox="1">
            <a:spLocks/>
          </p:cNvSpPr>
          <p:nvPr/>
        </p:nvSpPr>
        <p:spPr>
          <a:xfrm>
            <a:off x="423575"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(12x180)</a:t>
            </a:r>
            <a:endParaRPr lang="en-IN" dirty="0"/>
          </a:p>
        </p:txBody>
      </p:sp>
      <p:sp>
        <p:nvSpPr>
          <p:cNvPr id="99" name="Content Placeholder 3">
            <a:extLst>
              <a:ext uri="{FF2B5EF4-FFF2-40B4-BE49-F238E27FC236}">
                <a16:creationId xmlns:a16="http://schemas.microsoft.com/office/drawing/2014/main" id="{856188F8-FDEB-4D37-ABED-6B505B3C230E}"/>
              </a:ext>
            </a:extLst>
          </p:cNvPr>
          <p:cNvSpPr txBox="1">
            <a:spLocks/>
          </p:cNvSpPr>
          <p:nvPr/>
        </p:nvSpPr>
        <p:spPr>
          <a:xfrm>
            <a:off x="1780725"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(10x150)</a:t>
            </a:r>
            <a:endParaRPr lang="en-IN" dirty="0"/>
          </a:p>
        </p:txBody>
      </p:sp>
      <p:sp>
        <p:nvSpPr>
          <p:cNvPr id="101" name="Content Placeholder 3">
            <a:extLst>
              <a:ext uri="{FF2B5EF4-FFF2-40B4-BE49-F238E27FC236}">
                <a16:creationId xmlns:a16="http://schemas.microsoft.com/office/drawing/2014/main" id="{C3CDC8BA-8469-4A5F-AD9A-904E04CDDAAF}"/>
              </a:ext>
            </a:extLst>
          </p:cNvPr>
          <p:cNvSpPr txBox="1">
            <a:spLocks/>
          </p:cNvSpPr>
          <p:nvPr/>
        </p:nvSpPr>
        <p:spPr>
          <a:xfrm>
            <a:off x="7113789"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(7x200)</a:t>
            </a:r>
            <a:endParaRPr lang="en-IN" dirty="0"/>
          </a:p>
        </p:txBody>
      </p:sp>
      <p:sp>
        <p:nvSpPr>
          <p:cNvPr id="102" name="Content Placeholder 3">
            <a:extLst>
              <a:ext uri="{FF2B5EF4-FFF2-40B4-BE49-F238E27FC236}">
                <a16:creationId xmlns:a16="http://schemas.microsoft.com/office/drawing/2014/main" id="{28A43931-9CCD-4DEE-B108-15F4C20FE39C}"/>
              </a:ext>
            </a:extLst>
          </p:cNvPr>
          <p:cNvSpPr txBox="1">
            <a:spLocks/>
          </p:cNvSpPr>
          <p:nvPr/>
        </p:nvSpPr>
        <p:spPr>
          <a:xfrm>
            <a:off x="3151523"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(12x170)</a:t>
            </a:r>
            <a:endParaRPr lang="en-IN" dirty="0"/>
          </a:p>
        </p:txBody>
      </p:sp>
      <p:sp>
        <p:nvSpPr>
          <p:cNvPr id="103" name="Content Placeholder 3">
            <a:extLst>
              <a:ext uri="{FF2B5EF4-FFF2-40B4-BE49-F238E27FC236}">
                <a16:creationId xmlns:a16="http://schemas.microsoft.com/office/drawing/2014/main" id="{68168A94-B939-4262-8C06-71D7FC81184A}"/>
              </a:ext>
            </a:extLst>
          </p:cNvPr>
          <p:cNvSpPr txBox="1">
            <a:spLocks/>
          </p:cNvSpPr>
          <p:nvPr/>
        </p:nvSpPr>
        <p:spPr>
          <a:xfrm>
            <a:off x="4522321"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(8x180)</a:t>
            </a:r>
            <a:endParaRPr lang="en-IN" dirty="0"/>
          </a:p>
        </p:txBody>
      </p:sp>
      <p:sp>
        <p:nvSpPr>
          <p:cNvPr id="104" name="Content Placeholder 3">
            <a:extLst>
              <a:ext uri="{FF2B5EF4-FFF2-40B4-BE49-F238E27FC236}">
                <a16:creationId xmlns:a16="http://schemas.microsoft.com/office/drawing/2014/main" id="{EC065559-1910-4AC3-A702-F53449B2BEF8}"/>
              </a:ext>
            </a:extLst>
          </p:cNvPr>
          <p:cNvSpPr txBox="1">
            <a:spLocks/>
          </p:cNvSpPr>
          <p:nvPr/>
        </p:nvSpPr>
        <p:spPr>
          <a:xfrm>
            <a:off x="5756639" y="562983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(14x120)</a:t>
            </a:r>
            <a:endParaRPr lang="en-IN" dirty="0"/>
          </a:p>
        </p:txBody>
      </p:sp>
      <p:sp>
        <p:nvSpPr>
          <p:cNvPr id="105" name="Content Placeholder 3">
            <a:extLst>
              <a:ext uri="{FF2B5EF4-FFF2-40B4-BE49-F238E27FC236}">
                <a16:creationId xmlns:a16="http://schemas.microsoft.com/office/drawing/2014/main" id="{EE8F6D94-1B64-4B48-8A67-F899FBD0DE79}"/>
              </a:ext>
            </a:extLst>
          </p:cNvPr>
          <p:cNvSpPr txBox="1">
            <a:spLocks/>
          </p:cNvSpPr>
          <p:nvPr/>
        </p:nvSpPr>
        <p:spPr>
          <a:xfrm>
            <a:off x="423574" y="6181144"/>
            <a:ext cx="167118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n-US" b="1" dirty="0"/>
              <a:t> ₹10,220</a:t>
            </a:r>
            <a:endParaRPr lang="en-IN" b="1" dirty="0"/>
          </a:p>
        </p:txBody>
      </p:sp>
      <p:sp>
        <p:nvSpPr>
          <p:cNvPr id="94" name="Title 93">
            <a:extLst>
              <a:ext uri="{FF2B5EF4-FFF2-40B4-BE49-F238E27FC236}">
                <a16:creationId xmlns:a16="http://schemas.microsoft.com/office/drawing/2014/main" id="{A4AA53D0-BA68-4D8A-9A15-7A04ABB2C423}"/>
              </a:ext>
            </a:extLst>
          </p:cNvPr>
          <p:cNvSpPr>
            <a:spLocks noGrp="1"/>
          </p:cNvSpPr>
          <p:nvPr>
            <p:ph type="title"/>
          </p:nvPr>
        </p:nvSpPr>
        <p:spPr/>
        <p:txBody>
          <a:bodyPr/>
          <a:lstStyle/>
          <a:p>
            <a:r>
              <a:rPr lang="en-US" dirty="0"/>
              <a:t>Problem 1: </a:t>
            </a:r>
            <a:r>
              <a:rPr lang="en-US" dirty="0">
                <a:solidFill>
                  <a:schemeClr val="tx2"/>
                </a:solidFill>
              </a:rPr>
              <a:t>Initial Solution by </a:t>
            </a:r>
            <a:r>
              <a:rPr lang="en-US" dirty="0">
                <a:solidFill>
                  <a:srgbClr val="B84742"/>
                </a:solidFill>
              </a:rPr>
              <a:t>North-West Corner(NWC) Method</a:t>
            </a:r>
            <a:endParaRPr lang="en-IN" dirty="0"/>
          </a:p>
        </p:txBody>
      </p:sp>
    </p:spTree>
    <p:extLst>
      <p:ext uri="{BB962C8B-B14F-4D97-AF65-F5344CB8AC3E}">
        <p14:creationId xmlns:p14="http://schemas.microsoft.com/office/powerpoint/2010/main" val="379861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wipe(left)">
                                      <p:cBhvr>
                                        <p:cTn id="7" dur="500"/>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7">
                                            <p:txEl>
                                              <p:pRg st="0" end="0"/>
                                            </p:txEl>
                                          </p:spTgt>
                                        </p:tgtEl>
                                        <p:attrNameLst>
                                          <p:attrName>style.visibility</p:attrName>
                                        </p:attrNameLst>
                                      </p:cBhvr>
                                      <p:to>
                                        <p:strVal val="visible"/>
                                      </p:to>
                                    </p:set>
                                    <p:animEffect transition="in" filter="wipe(left)">
                                      <p:cBhvr>
                                        <p:cTn id="16" dur="500"/>
                                        <p:tgtEl>
                                          <p:spTgt spid="9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8">
                                            <p:txEl>
                                              <p:pRg st="0" end="0"/>
                                            </p:txEl>
                                          </p:spTgt>
                                        </p:tgtEl>
                                        <p:attrNameLst>
                                          <p:attrName>style.visibility</p:attrName>
                                        </p:attrNameLst>
                                      </p:cBhvr>
                                      <p:to>
                                        <p:strVal val="visible"/>
                                      </p:to>
                                    </p:set>
                                    <p:animEffect transition="in" filter="wipe(left)">
                                      <p:cBhvr>
                                        <p:cTn id="21" dur="500"/>
                                        <p:tgtEl>
                                          <p:spTgt spid="9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9">
                                            <p:txEl>
                                              <p:pRg st="0" end="0"/>
                                            </p:txEl>
                                          </p:spTgt>
                                        </p:tgtEl>
                                        <p:attrNameLst>
                                          <p:attrName>style.visibility</p:attrName>
                                        </p:attrNameLst>
                                      </p:cBhvr>
                                      <p:to>
                                        <p:strVal val="visible"/>
                                      </p:to>
                                    </p:set>
                                    <p:animEffect transition="in" filter="wipe(left)">
                                      <p:cBhvr>
                                        <p:cTn id="26" dur="500"/>
                                        <p:tgtEl>
                                          <p:spTgt spid="9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2">
                                            <p:txEl>
                                              <p:pRg st="0" end="0"/>
                                            </p:txEl>
                                          </p:spTgt>
                                        </p:tgtEl>
                                        <p:attrNameLst>
                                          <p:attrName>style.visibility</p:attrName>
                                        </p:attrNameLst>
                                      </p:cBhvr>
                                      <p:to>
                                        <p:strVal val="visible"/>
                                      </p:to>
                                    </p:set>
                                    <p:animEffect transition="in" filter="wipe(left)">
                                      <p:cBhvr>
                                        <p:cTn id="31" dur="500"/>
                                        <p:tgtEl>
                                          <p:spTgt spid="10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3">
                                            <p:txEl>
                                              <p:pRg st="0" end="0"/>
                                            </p:txEl>
                                          </p:spTgt>
                                        </p:tgtEl>
                                        <p:attrNameLst>
                                          <p:attrName>style.visibility</p:attrName>
                                        </p:attrNameLst>
                                      </p:cBhvr>
                                      <p:to>
                                        <p:strVal val="visible"/>
                                      </p:to>
                                    </p:set>
                                    <p:animEffect transition="in" filter="wipe(left)">
                                      <p:cBhvr>
                                        <p:cTn id="36" dur="500"/>
                                        <p:tgtEl>
                                          <p:spTgt spid="10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4">
                                            <p:txEl>
                                              <p:pRg st="0" end="0"/>
                                            </p:txEl>
                                          </p:spTgt>
                                        </p:tgtEl>
                                        <p:attrNameLst>
                                          <p:attrName>style.visibility</p:attrName>
                                        </p:attrNameLst>
                                      </p:cBhvr>
                                      <p:to>
                                        <p:strVal val="visible"/>
                                      </p:to>
                                    </p:set>
                                    <p:animEffect transition="in" filter="wipe(left)">
                                      <p:cBhvr>
                                        <p:cTn id="41" dur="500"/>
                                        <p:tgtEl>
                                          <p:spTgt spid="10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1">
                                            <p:txEl>
                                              <p:pRg st="0" end="0"/>
                                            </p:txEl>
                                          </p:spTgt>
                                        </p:tgtEl>
                                        <p:attrNameLst>
                                          <p:attrName>style.visibility</p:attrName>
                                        </p:attrNameLst>
                                      </p:cBhvr>
                                      <p:to>
                                        <p:strVal val="visible"/>
                                      </p:to>
                                    </p:set>
                                    <p:animEffect transition="in" filter="wipe(left)">
                                      <p:cBhvr>
                                        <p:cTn id="46" dur="500"/>
                                        <p:tgtEl>
                                          <p:spTgt spid="101">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05">
                                            <p:txEl>
                                              <p:pRg st="0" end="0"/>
                                            </p:txEl>
                                          </p:spTgt>
                                        </p:tgtEl>
                                        <p:attrNameLst>
                                          <p:attrName>style.visibility</p:attrName>
                                        </p:attrNameLst>
                                      </p:cBhvr>
                                      <p:to>
                                        <p:strVal val="visible"/>
                                      </p:to>
                                    </p:set>
                                    <p:animEffect transition="in" filter="wipe(left)">
                                      <p:cBhvr>
                                        <p:cTn id="51"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uild="p"/>
      <p:bldP spid="97" grpId="0" build="p"/>
      <p:bldP spid="98" grpId="0" build="p"/>
      <p:bldP spid="99" grpId="0" build="p"/>
      <p:bldP spid="101" grpId="0" build="p"/>
      <p:bldP spid="102" grpId="0" build="p"/>
      <p:bldP spid="103" grpId="0" build="p"/>
      <p:bldP spid="104" grpId="0" build="p"/>
      <p:bldP spid="10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1" y="863445"/>
            <a:ext cx="11919792" cy="1415731"/>
          </a:xfrm>
        </p:spPr>
        <p:txBody>
          <a:bodyPr/>
          <a:lstStyle/>
          <a:p>
            <a:pPr marL="0" indent="0">
              <a:buNone/>
            </a:pPr>
            <a:r>
              <a:rPr lang="en-US" dirty="0"/>
              <a:t>A firm owns facilities at seven places. It has manufacturing plants at places A, B and C with daily output of 500, 300 and 200 units of an item respectively. It has warehouses at places P, Q, R and S with daily requirements of 180, 150, 350 and 320 units respectively. Per unit shipping charges on different routes are given here: </a:t>
            </a:r>
          </a:p>
        </p:txBody>
      </p:sp>
      <p:graphicFrame>
        <p:nvGraphicFramePr>
          <p:cNvPr id="7" name="Table 6">
            <a:extLst>
              <a:ext uri="{FF2B5EF4-FFF2-40B4-BE49-F238E27FC236}">
                <a16:creationId xmlns:a16="http://schemas.microsoft.com/office/drawing/2014/main" id="{C0B92846-FE1B-4BA0-9A5D-B09E247DD310}"/>
              </a:ext>
            </a:extLst>
          </p:cNvPr>
          <p:cNvGraphicFramePr>
            <a:graphicFrameLocks noGrp="1"/>
          </p:cNvGraphicFramePr>
          <p:nvPr/>
        </p:nvGraphicFramePr>
        <p:xfrm>
          <a:off x="3918322" y="2645664"/>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
        <p:nvSpPr>
          <p:cNvPr id="4" name="Rectangle 3">
            <a:extLst>
              <a:ext uri="{FF2B5EF4-FFF2-40B4-BE49-F238E27FC236}">
                <a16:creationId xmlns:a16="http://schemas.microsoft.com/office/drawing/2014/main" id="{91EE6A01-727B-4731-9DBD-A70FAA9AEB2F}"/>
              </a:ext>
            </a:extLst>
          </p:cNvPr>
          <p:cNvSpPr/>
          <p:nvPr/>
        </p:nvSpPr>
        <p:spPr>
          <a:xfrm>
            <a:off x="131181" y="4578824"/>
            <a:ext cx="11919792" cy="1421928"/>
          </a:xfrm>
          <a:prstGeom prst="rect">
            <a:avLst/>
          </a:prstGeom>
        </p:spPr>
        <p:txBody>
          <a:bodyPr vert="horz" lIns="91440" tIns="45720" rIns="91440" bIns="45720" rtlCol="0">
            <a:noAutofit/>
          </a:bodyPr>
          <a:lstStyle/>
          <a:p>
            <a:pPr algn="just">
              <a:lnSpc>
                <a:spcPct val="90000"/>
              </a:lnSpc>
              <a:spcBef>
                <a:spcPts val="1000"/>
              </a:spcBef>
              <a:buClr>
                <a:srgbClr val="1D6AA4"/>
              </a:buClr>
            </a:pPr>
            <a:r>
              <a:rPr lang="en-US" sz="2400" dirty="0"/>
              <a:t>The firm wants to send the output from various plants to warehouses. Obtain </a:t>
            </a:r>
            <a:r>
              <a:rPr lang="en-US" sz="2400" b="1" dirty="0"/>
              <a:t>Initial Feasible Solution </a:t>
            </a:r>
            <a:r>
              <a:rPr lang="en-US" sz="2400" dirty="0"/>
              <a:t>by:</a:t>
            </a:r>
            <a:r>
              <a:rPr lang="en-IN" sz="2400" dirty="0"/>
              <a:t> </a:t>
            </a:r>
            <a:r>
              <a:rPr lang="en-US" sz="2400" dirty="0">
                <a:solidFill>
                  <a:schemeClr val="tx2"/>
                </a:solidFill>
              </a:rPr>
              <a:t>Least Cost Method (LCM).</a:t>
            </a:r>
            <a:endParaRPr lang="en-IN" sz="2400" dirty="0">
              <a:solidFill>
                <a:schemeClr val="tx2"/>
              </a:solidFill>
            </a:endParaRPr>
          </a:p>
        </p:txBody>
      </p:sp>
    </p:spTree>
    <p:extLst>
      <p:ext uri="{BB962C8B-B14F-4D97-AF65-F5344CB8AC3E}">
        <p14:creationId xmlns:p14="http://schemas.microsoft.com/office/powerpoint/2010/main" val="1480012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normAutofit/>
          </a:bodyPr>
          <a:lstStyle/>
          <a:p>
            <a:r>
              <a:rPr lang="en-US" dirty="0"/>
              <a:t>Problem 1: </a:t>
            </a:r>
            <a:r>
              <a:rPr lang="en-US" dirty="0">
                <a:solidFill>
                  <a:schemeClr val="tx2"/>
                </a:solidFill>
              </a:rPr>
              <a:t>Initial Solution by </a:t>
            </a:r>
            <a:r>
              <a:rPr lang="en-US" dirty="0">
                <a:solidFill>
                  <a:srgbClr val="B84742"/>
                </a:solidFill>
              </a:rPr>
              <a:t>Least Cost Method (LCM)</a:t>
            </a:r>
          </a:p>
        </p:txBody>
      </p:sp>
      <p:sp>
        <p:nvSpPr>
          <p:cNvPr id="4" name="Content Placeholder 3">
            <a:extLst>
              <a:ext uri="{FF2B5EF4-FFF2-40B4-BE49-F238E27FC236}">
                <a16:creationId xmlns:a16="http://schemas.microsoft.com/office/drawing/2014/main" id="{9D42BF8D-9D8F-4EFD-9AC5-CDF5797321D7}"/>
              </a:ext>
            </a:extLst>
          </p:cNvPr>
          <p:cNvSpPr>
            <a:spLocks noGrp="1"/>
          </p:cNvSpPr>
          <p:nvPr>
            <p:ph idx="1"/>
          </p:nvPr>
        </p:nvSpPr>
        <p:spPr>
          <a:xfrm>
            <a:off x="131181" y="863444"/>
            <a:ext cx="5875200" cy="1089529"/>
          </a:xfrm>
        </p:spPr>
        <p:txBody>
          <a:bodyPr>
            <a:spAutoFit/>
          </a:bodyPr>
          <a:lstStyle/>
          <a:p>
            <a:r>
              <a:rPr lang="en-US" dirty="0"/>
              <a:t>First check if the given problem is balanced by calculating total supply and total demand.</a:t>
            </a:r>
            <a:endParaRPr lang="en-IN" dirty="0"/>
          </a:p>
        </p:txBody>
      </p:sp>
      <p:cxnSp>
        <p:nvCxnSpPr>
          <p:cNvPr id="11" name="Straight Connector 10">
            <a:extLst>
              <a:ext uri="{FF2B5EF4-FFF2-40B4-BE49-F238E27FC236}">
                <a16:creationId xmlns:a16="http://schemas.microsoft.com/office/drawing/2014/main" id="{21575599-6320-4CB7-AAF1-FF85601D92AC}"/>
              </a:ext>
            </a:extLst>
          </p:cNvPr>
          <p:cNvCxnSpPr/>
          <p:nvPr/>
        </p:nvCxnSpPr>
        <p:spPr>
          <a:xfrm>
            <a:off x="442236" y="3454590"/>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Content Placeholder 3">
            <a:extLst>
              <a:ext uri="{FF2B5EF4-FFF2-40B4-BE49-F238E27FC236}">
                <a16:creationId xmlns:a16="http://schemas.microsoft.com/office/drawing/2014/main" id="{B6615893-CA95-4ABE-BF4A-CFF6C73802FD}"/>
              </a:ext>
            </a:extLst>
          </p:cNvPr>
          <p:cNvSpPr txBox="1">
            <a:spLocks/>
          </p:cNvSpPr>
          <p:nvPr/>
        </p:nvSpPr>
        <p:spPr>
          <a:xfrm>
            <a:off x="2114456" y="1672041"/>
            <a:ext cx="1416144" cy="268405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Demand</a:t>
            </a:r>
          </a:p>
          <a:p>
            <a:pPr marL="0" indent="0">
              <a:buNone/>
            </a:pPr>
            <a:r>
              <a:rPr lang="en-US" dirty="0"/>
              <a:t>P – 180</a:t>
            </a:r>
          </a:p>
          <a:p>
            <a:pPr marL="0" indent="0">
              <a:buNone/>
            </a:pPr>
            <a:r>
              <a:rPr lang="en-US" dirty="0"/>
              <a:t>Q – 150</a:t>
            </a:r>
          </a:p>
          <a:p>
            <a:pPr marL="0" indent="0">
              <a:buNone/>
            </a:pPr>
            <a:r>
              <a:rPr lang="en-US" dirty="0"/>
              <a:t>R – 350</a:t>
            </a:r>
          </a:p>
          <a:p>
            <a:pPr marL="0" indent="0">
              <a:buNone/>
            </a:pPr>
            <a:r>
              <a:rPr lang="en-US" dirty="0"/>
              <a:t>S – 320</a:t>
            </a:r>
          </a:p>
          <a:p>
            <a:pPr marL="0" indent="0">
              <a:buNone/>
            </a:pPr>
            <a:r>
              <a:rPr lang="en-IN" dirty="0"/>
              <a:t>     </a:t>
            </a:r>
            <a:r>
              <a:rPr lang="en-IN" b="1" dirty="0">
                <a:solidFill>
                  <a:srgbClr val="0070C0"/>
                </a:solidFill>
              </a:rPr>
              <a:t>1000</a:t>
            </a:r>
          </a:p>
        </p:txBody>
      </p:sp>
      <p:cxnSp>
        <p:nvCxnSpPr>
          <p:cNvPr id="14" name="Straight Connector 13">
            <a:extLst>
              <a:ext uri="{FF2B5EF4-FFF2-40B4-BE49-F238E27FC236}">
                <a16:creationId xmlns:a16="http://schemas.microsoft.com/office/drawing/2014/main" id="{63D70449-BFC7-4C67-AC8B-E8F4347D0ACA}"/>
              </a:ext>
            </a:extLst>
          </p:cNvPr>
          <p:cNvCxnSpPr/>
          <p:nvPr/>
        </p:nvCxnSpPr>
        <p:spPr>
          <a:xfrm>
            <a:off x="2177956" y="3911790"/>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5A14897-0B08-4351-B25A-AE751A1A4402}"/>
              </a:ext>
            </a:extLst>
          </p:cNvPr>
          <p:cNvSpPr txBox="1">
            <a:spLocks/>
          </p:cNvSpPr>
          <p:nvPr/>
        </p:nvSpPr>
        <p:spPr>
          <a:xfrm>
            <a:off x="414746" y="1672042"/>
            <a:ext cx="1416144" cy="163030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Supply</a:t>
            </a:r>
          </a:p>
          <a:p>
            <a:pPr marL="0" indent="0">
              <a:buNone/>
            </a:pPr>
            <a:r>
              <a:rPr lang="en-US" dirty="0"/>
              <a:t>A – 500</a:t>
            </a:r>
          </a:p>
          <a:p>
            <a:pPr marL="0" indent="0">
              <a:buNone/>
            </a:pPr>
            <a:r>
              <a:rPr lang="en-US" dirty="0"/>
              <a:t>B – 300</a:t>
            </a:r>
          </a:p>
          <a:p>
            <a:pPr marL="0" indent="0">
              <a:buNone/>
            </a:pPr>
            <a:r>
              <a:rPr lang="en-US" dirty="0"/>
              <a:t>C – 200</a:t>
            </a:r>
          </a:p>
          <a:p>
            <a:pPr marL="0" indent="0">
              <a:buNone/>
            </a:pPr>
            <a:r>
              <a:rPr lang="en-IN" dirty="0"/>
              <a:t>     </a:t>
            </a:r>
            <a:r>
              <a:rPr lang="en-IN" b="1" dirty="0">
                <a:solidFill>
                  <a:schemeClr val="accent6"/>
                </a:solidFill>
              </a:rPr>
              <a:t>1000</a:t>
            </a:r>
          </a:p>
        </p:txBody>
      </p:sp>
      <p:sp>
        <p:nvSpPr>
          <p:cNvPr id="16" name="Content Placeholder 3">
            <a:extLst>
              <a:ext uri="{FF2B5EF4-FFF2-40B4-BE49-F238E27FC236}">
                <a16:creationId xmlns:a16="http://schemas.microsoft.com/office/drawing/2014/main" id="{3F30C2F3-65A4-42C8-88A9-108E6233D493}"/>
              </a:ext>
            </a:extLst>
          </p:cNvPr>
          <p:cNvSpPr txBox="1">
            <a:spLocks/>
          </p:cNvSpPr>
          <p:nvPr/>
        </p:nvSpPr>
        <p:spPr>
          <a:xfrm>
            <a:off x="131181" y="4329768"/>
            <a:ext cx="5875200" cy="1089529"/>
          </a:xfrm>
          <a:prstGeom prst="rect">
            <a:avLst/>
          </a:prstGeom>
        </p:spPr>
        <p:txBody>
          <a:bodyPr vert="horz"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Total supply and total demand are equal so the </a:t>
            </a:r>
            <a:r>
              <a:rPr lang="en-US" b="1" dirty="0"/>
              <a:t>given problem is balanced </a:t>
            </a:r>
            <a:r>
              <a:rPr lang="en-US" dirty="0"/>
              <a:t>and we can find the initial solution.</a:t>
            </a:r>
            <a:endParaRPr lang="en-IN" dirty="0"/>
          </a:p>
        </p:txBody>
      </p:sp>
      <p:cxnSp>
        <p:nvCxnSpPr>
          <p:cNvPr id="28" name="Straight Connector 27">
            <a:extLst>
              <a:ext uri="{FF2B5EF4-FFF2-40B4-BE49-F238E27FC236}">
                <a16:creationId xmlns:a16="http://schemas.microsoft.com/office/drawing/2014/main" id="{4432BEE8-37F8-47FB-B957-879E659C7851}"/>
              </a:ext>
            </a:extLst>
          </p:cNvPr>
          <p:cNvCxnSpPr>
            <a:cxnSpLocks/>
          </p:cNvCxnSpPr>
          <p:nvPr/>
        </p:nvCxnSpPr>
        <p:spPr>
          <a:xfrm>
            <a:off x="6302374" y="197733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3C964A3-DD9B-4188-8CA2-FB29B457AB46}"/>
              </a:ext>
            </a:extLst>
          </p:cNvPr>
          <p:cNvCxnSpPr>
            <a:cxnSpLocks/>
          </p:cNvCxnSpPr>
          <p:nvPr/>
        </p:nvCxnSpPr>
        <p:spPr>
          <a:xfrm>
            <a:off x="6302374" y="271266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2E4363-7888-4581-92B9-81A4F4A91807}"/>
              </a:ext>
            </a:extLst>
          </p:cNvPr>
          <p:cNvCxnSpPr>
            <a:cxnSpLocks/>
          </p:cNvCxnSpPr>
          <p:nvPr/>
        </p:nvCxnSpPr>
        <p:spPr>
          <a:xfrm>
            <a:off x="6302374" y="344799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D40A62-CD60-4C0B-AF5D-2ECE6A318B1C}"/>
              </a:ext>
            </a:extLst>
          </p:cNvPr>
          <p:cNvCxnSpPr>
            <a:cxnSpLocks/>
          </p:cNvCxnSpPr>
          <p:nvPr/>
        </p:nvCxnSpPr>
        <p:spPr>
          <a:xfrm>
            <a:off x="6302374" y="418332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D37169-4270-46F4-9D54-4755BD7C2D25}"/>
              </a:ext>
            </a:extLst>
          </p:cNvPr>
          <p:cNvCxnSpPr>
            <a:cxnSpLocks/>
          </p:cNvCxnSpPr>
          <p:nvPr/>
        </p:nvCxnSpPr>
        <p:spPr>
          <a:xfrm>
            <a:off x="6302375"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5A03F5-24CD-43E0-8915-173F86648BB0}"/>
              </a:ext>
            </a:extLst>
          </p:cNvPr>
          <p:cNvCxnSpPr>
            <a:cxnSpLocks/>
          </p:cNvCxnSpPr>
          <p:nvPr/>
        </p:nvCxnSpPr>
        <p:spPr>
          <a:xfrm>
            <a:off x="6302374" y="124200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F29E52-C369-4BD8-B1E6-2978624D0C56}"/>
              </a:ext>
            </a:extLst>
          </p:cNvPr>
          <p:cNvCxnSpPr>
            <a:cxnSpLocks/>
          </p:cNvCxnSpPr>
          <p:nvPr/>
        </p:nvCxnSpPr>
        <p:spPr>
          <a:xfrm>
            <a:off x="6302374" y="4918659"/>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81DCE2-BAE7-4BA7-80B4-B35F307157A8}"/>
              </a:ext>
            </a:extLst>
          </p:cNvPr>
          <p:cNvCxnSpPr>
            <a:cxnSpLocks/>
          </p:cNvCxnSpPr>
          <p:nvPr/>
        </p:nvCxnSpPr>
        <p:spPr>
          <a:xfrm>
            <a:off x="12062374"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13F82A-A57D-4DD4-8212-222B7DA5576F}"/>
              </a:ext>
            </a:extLst>
          </p:cNvPr>
          <p:cNvCxnSpPr>
            <a:cxnSpLocks/>
          </p:cNvCxnSpPr>
          <p:nvPr/>
        </p:nvCxnSpPr>
        <p:spPr>
          <a:xfrm>
            <a:off x="11108705"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D28177-E45E-48B2-B87A-17584C52A346}"/>
              </a:ext>
            </a:extLst>
          </p:cNvPr>
          <p:cNvCxnSpPr>
            <a:cxnSpLocks/>
          </p:cNvCxnSpPr>
          <p:nvPr/>
        </p:nvCxnSpPr>
        <p:spPr>
          <a:xfrm>
            <a:off x="10155037"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F293FB-48F5-42DE-A767-92CD45BDD815}"/>
              </a:ext>
            </a:extLst>
          </p:cNvPr>
          <p:cNvCxnSpPr>
            <a:cxnSpLocks/>
          </p:cNvCxnSpPr>
          <p:nvPr/>
        </p:nvCxnSpPr>
        <p:spPr>
          <a:xfrm>
            <a:off x="9201369"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282C3D-D48B-4924-A994-97E3293198EF}"/>
              </a:ext>
            </a:extLst>
          </p:cNvPr>
          <p:cNvCxnSpPr>
            <a:cxnSpLocks/>
          </p:cNvCxnSpPr>
          <p:nvPr/>
        </p:nvCxnSpPr>
        <p:spPr>
          <a:xfrm>
            <a:off x="8247701"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92EEA46-0ED5-4F5E-90C1-6AFF6CC55526}"/>
              </a:ext>
            </a:extLst>
          </p:cNvPr>
          <p:cNvCxnSpPr>
            <a:cxnSpLocks/>
          </p:cNvCxnSpPr>
          <p:nvPr/>
        </p:nvCxnSpPr>
        <p:spPr>
          <a:xfrm>
            <a:off x="7294033" y="1242009"/>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152A08-96CF-4028-9DA6-131A505CC819}"/>
              </a:ext>
            </a:extLst>
          </p:cNvPr>
          <p:cNvCxnSpPr>
            <a:cxnSpLocks/>
          </p:cNvCxnSpPr>
          <p:nvPr/>
        </p:nvCxnSpPr>
        <p:spPr>
          <a:xfrm>
            <a:off x="6302374" y="1244912"/>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3C0C381-A708-46CF-8290-5439DF027963}"/>
              </a:ext>
            </a:extLst>
          </p:cNvPr>
          <p:cNvSpPr txBox="1"/>
          <p:nvPr/>
        </p:nvSpPr>
        <p:spPr>
          <a:xfrm>
            <a:off x="6702447" y="1226146"/>
            <a:ext cx="596895" cy="461665"/>
          </a:xfrm>
          <a:prstGeom prst="rect">
            <a:avLst/>
          </a:prstGeom>
          <a:noFill/>
        </p:spPr>
        <p:txBody>
          <a:bodyPr wrap="square" rtlCol="0">
            <a:spAutoFit/>
          </a:bodyPr>
          <a:lstStyle/>
          <a:p>
            <a:r>
              <a:rPr lang="en-US" sz="2400" dirty="0"/>
              <a:t>To</a:t>
            </a:r>
            <a:endParaRPr lang="en-IN" sz="2400" dirty="0"/>
          </a:p>
        </p:txBody>
      </p:sp>
      <p:sp>
        <p:nvSpPr>
          <p:cNvPr id="44" name="TextBox 43">
            <a:extLst>
              <a:ext uri="{FF2B5EF4-FFF2-40B4-BE49-F238E27FC236}">
                <a16:creationId xmlns:a16="http://schemas.microsoft.com/office/drawing/2014/main" id="{042F08A1-B7D3-447A-A130-827C5A79BFF2}"/>
              </a:ext>
            </a:extLst>
          </p:cNvPr>
          <p:cNvSpPr txBox="1"/>
          <p:nvPr/>
        </p:nvSpPr>
        <p:spPr>
          <a:xfrm>
            <a:off x="6281226" y="1587533"/>
            <a:ext cx="848266" cy="461665"/>
          </a:xfrm>
          <a:prstGeom prst="rect">
            <a:avLst/>
          </a:prstGeom>
          <a:noFill/>
        </p:spPr>
        <p:txBody>
          <a:bodyPr wrap="square" rtlCol="0">
            <a:spAutoFit/>
          </a:bodyPr>
          <a:lstStyle/>
          <a:p>
            <a:r>
              <a:rPr lang="en-US" sz="2400" dirty="0"/>
              <a:t>From</a:t>
            </a:r>
            <a:endParaRPr lang="en-IN" sz="2400" dirty="0"/>
          </a:p>
        </p:txBody>
      </p:sp>
      <p:sp>
        <p:nvSpPr>
          <p:cNvPr id="45" name="TextBox 44">
            <a:extLst>
              <a:ext uri="{FF2B5EF4-FFF2-40B4-BE49-F238E27FC236}">
                <a16:creationId xmlns:a16="http://schemas.microsoft.com/office/drawing/2014/main" id="{41A2974D-1EFC-41F9-8AD7-AA23D0E88FD7}"/>
              </a:ext>
            </a:extLst>
          </p:cNvPr>
          <p:cNvSpPr txBox="1"/>
          <p:nvPr/>
        </p:nvSpPr>
        <p:spPr>
          <a:xfrm>
            <a:off x="6421976" y="2080275"/>
            <a:ext cx="759869" cy="461665"/>
          </a:xfrm>
          <a:prstGeom prst="rect">
            <a:avLst/>
          </a:prstGeom>
          <a:noFill/>
        </p:spPr>
        <p:txBody>
          <a:bodyPr wrap="square" rtlCol="0">
            <a:spAutoFit/>
          </a:bodyPr>
          <a:lstStyle/>
          <a:p>
            <a:pPr algn="ctr"/>
            <a:r>
              <a:rPr lang="en-US" sz="2400" dirty="0"/>
              <a:t>A</a:t>
            </a:r>
            <a:endParaRPr lang="en-IN" sz="2400" dirty="0"/>
          </a:p>
        </p:txBody>
      </p:sp>
      <p:sp>
        <p:nvSpPr>
          <p:cNvPr id="47" name="TextBox 46">
            <a:extLst>
              <a:ext uri="{FF2B5EF4-FFF2-40B4-BE49-F238E27FC236}">
                <a16:creationId xmlns:a16="http://schemas.microsoft.com/office/drawing/2014/main" id="{A327EF83-BC01-42A6-B727-5005F6DB3F63}"/>
              </a:ext>
            </a:extLst>
          </p:cNvPr>
          <p:cNvSpPr txBox="1"/>
          <p:nvPr/>
        </p:nvSpPr>
        <p:spPr>
          <a:xfrm>
            <a:off x="6188275" y="4350938"/>
            <a:ext cx="1204587" cy="461665"/>
          </a:xfrm>
          <a:prstGeom prst="rect">
            <a:avLst/>
          </a:prstGeom>
          <a:noFill/>
        </p:spPr>
        <p:txBody>
          <a:bodyPr wrap="square" rtlCol="0">
            <a:spAutoFit/>
          </a:bodyPr>
          <a:lstStyle/>
          <a:p>
            <a:pPr algn="ctr"/>
            <a:r>
              <a:rPr lang="en-US" sz="2300" dirty="0"/>
              <a:t>Demand</a:t>
            </a:r>
            <a:endParaRPr lang="en-IN" sz="2300" dirty="0"/>
          </a:p>
        </p:txBody>
      </p:sp>
      <p:sp>
        <p:nvSpPr>
          <p:cNvPr id="48" name="TextBox 47">
            <a:extLst>
              <a:ext uri="{FF2B5EF4-FFF2-40B4-BE49-F238E27FC236}">
                <a16:creationId xmlns:a16="http://schemas.microsoft.com/office/drawing/2014/main" id="{996D480B-E32F-4860-9D93-F452ADEEAD2C}"/>
              </a:ext>
            </a:extLst>
          </p:cNvPr>
          <p:cNvSpPr txBox="1"/>
          <p:nvPr/>
        </p:nvSpPr>
        <p:spPr>
          <a:xfrm>
            <a:off x="6421976" y="2875892"/>
            <a:ext cx="759869" cy="461665"/>
          </a:xfrm>
          <a:prstGeom prst="rect">
            <a:avLst/>
          </a:prstGeom>
          <a:noFill/>
        </p:spPr>
        <p:txBody>
          <a:bodyPr wrap="square" rtlCol="0">
            <a:spAutoFit/>
          </a:bodyPr>
          <a:lstStyle/>
          <a:p>
            <a:pPr algn="ctr"/>
            <a:r>
              <a:rPr lang="en-US" sz="2400" dirty="0"/>
              <a:t>B</a:t>
            </a:r>
            <a:endParaRPr lang="en-IN" sz="2400" dirty="0"/>
          </a:p>
        </p:txBody>
      </p:sp>
      <p:sp>
        <p:nvSpPr>
          <p:cNvPr id="49" name="TextBox 48">
            <a:extLst>
              <a:ext uri="{FF2B5EF4-FFF2-40B4-BE49-F238E27FC236}">
                <a16:creationId xmlns:a16="http://schemas.microsoft.com/office/drawing/2014/main" id="{795FB2C1-7005-4A08-A17C-1E382CC70052}"/>
              </a:ext>
            </a:extLst>
          </p:cNvPr>
          <p:cNvSpPr txBox="1"/>
          <p:nvPr/>
        </p:nvSpPr>
        <p:spPr>
          <a:xfrm>
            <a:off x="6421976" y="3615609"/>
            <a:ext cx="759869" cy="461665"/>
          </a:xfrm>
          <a:prstGeom prst="rect">
            <a:avLst/>
          </a:prstGeom>
          <a:noFill/>
        </p:spPr>
        <p:txBody>
          <a:bodyPr wrap="square" rtlCol="0">
            <a:spAutoFit/>
          </a:bodyPr>
          <a:lstStyle/>
          <a:p>
            <a:pPr algn="ctr"/>
            <a:r>
              <a:rPr lang="en-US" sz="2400" dirty="0"/>
              <a:t>C</a:t>
            </a:r>
            <a:endParaRPr lang="en-IN" sz="2400" dirty="0"/>
          </a:p>
        </p:txBody>
      </p:sp>
      <p:sp>
        <p:nvSpPr>
          <p:cNvPr id="60" name="TextBox 59">
            <a:extLst>
              <a:ext uri="{FF2B5EF4-FFF2-40B4-BE49-F238E27FC236}">
                <a16:creationId xmlns:a16="http://schemas.microsoft.com/office/drawing/2014/main" id="{A85E2FEF-FA12-4C73-B16F-B2A082B5F0F8}"/>
              </a:ext>
            </a:extLst>
          </p:cNvPr>
          <p:cNvSpPr txBox="1"/>
          <p:nvPr/>
        </p:nvSpPr>
        <p:spPr>
          <a:xfrm>
            <a:off x="7413561" y="1397232"/>
            <a:ext cx="759869" cy="461665"/>
          </a:xfrm>
          <a:prstGeom prst="rect">
            <a:avLst/>
          </a:prstGeom>
          <a:noFill/>
        </p:spPr>
        <p:txBody>
          <a:bodyPr wrap="square" rtlCol="0">
            <a:spAutoFit/>
          </a:bodyPr>
          <a:lstStyle/>
          <a:p>
            <a:pPr algn="ctr"/>
            <a:r>
              <a:rPr lang="en-US" sz="2400" dirty="0"/>
              <a:t>P</a:t>
            </a:r>
            <a:endParaRPr lang="en-IN" sz="2400" dirty="0"/>
          </a:p>
        </p:txBody>
      </p:sp>
      <p:sp>
        <p:nvSpPr>
          <p:cNvPr id="61" name="TextBox 60">
            <a:extLst>
              <a:ext uri="{FF2B5EF4-FFF2-40B4-BE49-F238E27FC236}">
                <a16:creationId xmlns:a16="http://schemas.microsoft.com/office/drawing/2014/main" id="{D0E4BCA3-1447-47D7-A9A7-9200E95B7545}"/>
              </a:ext>
            </a:extLst>
          </p:cNvPr>
          <p:cNvSpPr txBox="1"/>
          <p:nvPr/>
        </p:nvSpPr>
        <p:spPr>
          <a:xfrm>
            <a:off x="11085662" y="1399595"/>
            <a:ext cx="1022095" cy="461665"/>
          </a:xfrm>
          <a:prstGeom prst="rect">
            <a:avLst/>
          </a:prstGeom>
          <a:noFill/>
        </p:spPr>
        <p:txBody>
          <a:bodyPr wrap="square" rtlCol="0">
            <a:spAutoFit/>
          </a:bodyPr>
          <a:lstStyle/>
          <a:p>
            <a:pPr algn="ctr"/>
            <a:r>
              <a:rPr lang="en-US" sz="2400" dirty="0"/>
              <a:t>Supply</a:t>
            </a:r>
            <a:endParaRPr lang="en-IN" sz="2400" dirty="0"/>
          </a:p>
        </p:txBody>
      </p:sp>
      <p:sp>
        <p:nvSpPr>
          <p:cNvPr id="64" name="TextBox 63">
            <a:extLst>
              <a:ext uri="{FF2B5EF4-FFF2-40B4-BE49-F238E27FC236}">
                <a16:creationId xmlns:a16="http://schemas.microsoft.com/office/drawing/2014/main" id="{0A09A211-0B04-4914-946C-9155F7039BE6}"/>
              </a:ext>
            </a:extLst>
          </p:cNvPr>
          <p:cNvSpPr txBox="1"/>
          <p:nvPr/>
        </p:nvSpPr>
        <p:spPr>
          <a:xfrm>
            <a:off x="10255246" y="1391587"/>
            <a:ext cx="759869" cy="461665"/>
          </a:xfrm>
          <a:prstGeom prst="rect">
            <a:avLst/>
          </a:prstGeom>
          <a:noFill/>
        </p:spPr>
        <p:txBody>
          <a:bodyPr wrap="square" rtlCol="0">
            <a:spAutoFit/>
          </a:bodyPr>
          <a:lstStyle/>
          <a:p>
            <a:pPr algn="ctr"/>
            <a:r>
              <a:rPr lang="en-US" sz="2400" dirty="0"/>
              <a:t>S</a:t>
            </a:r>
            <a:endParaRPr lang="en-IN" sz="2400" dirty="0"/>
          </a:p>
        </p:txBody>
      </p:sp>
      <p:sp>
        <p:nvSpPr>
          <p:cNvPr id="67" name="TextBox 66">
            <a:extLst>
              <a:ext uri="{FF2B5EF4-FFF2-40B4-BE49-F238E27FC236}">
                <a16:creationId xmlns:a16="http://schemas.microsoft.com/office/drawing/2014/main" id="{443930A3-5B27-49FA-A8E8-0E7D9C7D0AF1}"/>
              </a:ext>
            </a:extLst>
          </p:cNvPr>
          <p:cNvSpPr txBox="1"/>
          <p:nvPr/>
        </p:nvSpPr>
        <p:spPr>
          <a:xfrm>
            <a:off x="9304888" y="1391587"/>
            <a:ext cx="759869" cy="461665"/>
          </a:xfrm>
          <a:prstGeom prst="rect">
            <a:avLst/>
          </a:prstGeom>
          <a:noFill/>
        </p:spPr>
        <p:txBody>
          <a:bodyPr wrap="square" rtlCol="0">
            <a:spAutoFit/>
          </a:bodyPr>
          <a:lstStyle/>
          <a:p>
            <a:pPr algn="ctr"/>
            <a:r>
              <a:rPr lang="en-US" sz="2400" dirty="0"/>
              <a:t>R</a:t>
            </a:r>
            <a:endParaRPr lang="en-IN" sz="2400" dirty="0"/>
          </a:p>
        </p:txBody>
      </p:sp>
      <p:sp>
        <p:nvSpPr>
          <p:cNvPr id="68" name="TextBox 67">
            <a:extLst>
              <a:ext uri="{FF2B5EF4-FFF2-40B4-BE49-F238E27FC236}">
                <a16:creationId xmlns:a16="http://schemas.microsoft.com/office/drawing/2014/main" id="{185813EC-3795-4819-BD12-511FE4923EA5}"/>
              </a:ext>
            </a:extLst>
          </p:cNvPr>
          <p:cNvSpPr txBox="1"/>
          <p:nvPr/>
        </p:nvSpPr>
        <p:spPr>
          <a:xfrm>
            <a:off x="8354530" y="1391587"/>
            <a:ext cx="759869" cy="461665"/>
          </a:xfrm>
          <a:prstGeom prst="rect">
            <a:avLst/>
          </a:prstGeom>
          <a:noFill/>
        </p:spPr>
        <p:txBody>
          <a:bodyPr wrap="square" rtlCol="0">
            <a:spAutoFit/>
          </a:bodyPr>
          <a:lstStyle/>
          <a:p>
            <a:pPr algn="ctr"/>
            <a:r>
              <a:rPr lang="en-US" sz="2400" dirty="0"/>
              <a:t>Q</a:t>
            </a:r>
            <a:endParaRPr lang="en-IN" sz="2400" dirty="0"/>
          </a:p>
        </p:txBody>
      </p:sp>
      <p:sp>
        <p:nvSpPr>
          <p:cNvPr id="70" name="TextBox 69">
            <a:extLst>
              <a:ext uri="{FF2B5EF4-FFF2-40B4-BE49-F238E27FC236}">
                <a16:creationId xmlns:a16="http://schemas.microsoft.com/office/drawing/2014/main" id="{F36433BF-C651-4389-99B9-6712376FB2A0}"/>
              </a:ext>
            </a:extLst>
          </p:cNvPr>
          <p:cNvSpPr txBox="1"/>
          <p:nvPr/>
        </p:nvSpPr>
        <p:spPr>
          <a:xfrm>
            <a:off x="7771016" y="2339904"/>
            <a:ext cx="552885" cy="461665"/>
          </a:xfrm>
          <a:prstGeom prst="rect">
            <a:avLst/>
          </a:prstGeom>
          <a:noFill/>
        </p:spPr>
        <p:txBody>
          <a:bodyPr wrap="square" rtlCol="0">
            <a:spAutoFit/>
          </a:bodyPr>
          <a:lstStyle/>
          <a:p>
            <a:pPr algn="ctr"/>
            <a:r>
              <a:rPr lang="en-US" sz="2400" dirty="0"/>
              <a:t>12</a:t>
            </a:r>
            <a:endParaRPr lang="en-IN" sz="2400" dirty="0"/>
          </a:p>
        </p:txBody>
      </p:sp>
      <p:sp>
        <p:nvSpPr>
          <p:cNvPr id="71" name="TextBox 70">
            <a:extLst>
              <a:ext uri="{FF2B5EF4-FFF2-40B4-BE49-F238E27FC236}">
                <a16:creationId xmlns:a16="http://schemas.microsoft.com/office/drawing/2014/main" id="{BA51AA10-92C3-456F-9133-E9C50D753B42}"/>
              </a:ext>
            </a:extLst>
          </p:cNvPr>
          <p:cNvSpPr txBox="1"/>
          <p:nvPr/>
        </p:nvSpPr>
        <p:spPr>
          <a:xfrm>
            <a:off x="7771016" y="3805379"/>
            <a:ext cx="552885" cy="461665"/>
          </a:xfrm>
          <a:prstGeom prst="rect">
            <a:avLst/>
          </a:prstGeom>
          <a:noFill/>
        </p:spPr>
        <p:txBody>
          <a:bodyPr wrap="square" rtlCol="0">
            <a:spAutoFit/>
          </a:bodyPr>
          <a:lstStyle/>
          <a:p>
            <a:pPr algn="ctr"/>
            <a:r>
              <a:rPr lang="en-US" sz="2400" dirty="0"/>
              <a:t>6</a:t>
            </a:r>
            <a:endParaRPr lang="en-IN" sz="2400" dirty="0"/>
          </a:p>
        </p:txBody>
      </p:sp>
      <p:sp>
        <p:nvSpPr>
          <p:cNvPr id="72" name="TextBox 71">
            <a:extLst>
              <a:ext uri="{FF2B5EF4-FFF2-40B4-BE49-F238E27FC236}">
                <a16:creationId xmlns:a16="http://schemas.microsoft.com/office/drawing/2014/main" id="{627BC978-A549-4899-B7BB-6EACD80E3974}"/>
              </a:ext>
            </a:extLst>
          </p:cNvPr>
          <p:cNvSpPr txBox="1"/>
          <p:nvPr/>
        </p:nvSpPr>
        <p:spPr>
          <a:xfrm>
            <a:off x="10641054" y="2339904"/>
            <a:ext cx="552885" cy="461665"/>
          </a:xfrm>
          <a:prstGeom prst="rect">
            <a:avLst/>
          </a:prstGeom>
          <a:noFill/>
        </p:spPr>
        <p:txBody>
          <a:bodyPr wrap="square" rtlCol="0">
            <a:spAutoFit/>
          </a:bodyPr>
          <a:lstStyle/>
          <a:p>
            <a:pPr algn="ctr"/>
            <a:r>
              <a:rPr lang="en-US" sz="2400" dirty="0"/>
              <a:t>13</a:t>
            </a:r>
            <a:endParaRPr lang="en-IN" sz="2400" dirty="0"/>
          </a:p>
        </p:txBody>
      </p:sp>
      <p:sp>
        <p:nvSpPr>
          <p:cNvPr id="73" name="TextBox 72">
            <a:extLst>
              <a:ext uri="{FF2B5EF4-FFF2-40B4-BE49-F238E27FC236}">
                <a16:creationId xmlns:a16="http://schemas.microsoft.com/office/drawing/2014/main" id="{BEF33787-92DC-4D42-A8C5-BCC5F8941C5F}"/>
              </a:ext>
            </a:extLst>
          </p:cNvPr>
          <p:cNvSpPr txBox="1"/>
          <p:nvPr/>
        </p:nvSpPr>
        <p:spPr>
          <a:xfrm>
            <a:off x="10635180" y="3805379"/>
            <a:ext cx="552885" cy="461665"/>
          </a:xfrm>
          <a:prstGeom prst="rect">
            <a:avLst/>
          </a:prstGeom>
          <a:noFill/>
        </p:spPr>
        <p:txBody>
          <a:bodyPr wrap="square" rtlCol="0">
            <a:spAutoFit/>
          </a:bodyPr>
          <a:lstStyle/>
          <a:p>
            <a:pPr algn="ctr"/>
            <a:r>
              <a:rPr lang="en-US" sz="2400" dirty="0"/>
              <a:t>7</a:t>
            </a:r>
            <a:endParaRPr lang="en-IN" sz="2400" dirty="0"/>
          </a:p>
        </p:txBody>
      </p:sp>
      <p:sp>
        <p:nvSpPr>
          <p:cNvPr id="74" name="TextBox 73">
            <a:extLst>
              <a:ext uri="{FF2B5EF4-FFF2-40B4-BE49-F238E27FC236}">
                <a16:creationId xmlns:a16="http://schemas.microsoft.com/office/drawing/2014/main" id="{F7053E48-92E1-4971-93B9-AB529D3BBDEE}"/>
              </a:ext>
            </a:extLst>
          </p:cNvPr>
          <p:cNvSpPr txBox="1"/>
          <p:nvPr/>
        </p:nvSpPr>
        <p:spPr>
          <a:xfrm>
            <a:off x="8727695" y="2339904"/>
            <a:ext cx="552885" cy="461665"/>
          </a:xfrm>
          <a:prstGeom prst="rect">
            <a:avLst/>
          </a:prstGeom>
          <a:noFill/>
        </p:spPr>
        <p:txBody>
          <a:bodyPr wrap="square" rtlCol="0">
            <a:spAutoFit/>
          </a:bodyPr>
          <a:lstStyle/>
          <a:p>
            <a:pPr algn="ctr"/>
            <a:r>
              <a:rPr lang="en-US" sz="2400" dirty="0"/>
              <a:t>10</a:t>
            </a:r>
            <a:endParaRPr lang="en-IN" sz="2400" dirty="0"/>
          </a:p>
        </p:txBody>
      </p:sp>
      <p:sp>
        <p:nvSpPr>
          <p:cNvPr id="75" name="TextBox 74">
            <a:extLst>
              <a:ext uri="{FF2B5EF4-FFF2-40B4-BE49-F238E27FC236}">
                <a16:creationId xmlns:a16="http://schemas.microsoft.com/office/drawing/2014/main" id="{3A847C3D-4765-43F4-8EFB-396162FAEA02}"/>
              </a:ext>
            </a:extLst>
          </p:cNvPr>
          <p:cNvSpPr txBox="1"/>
          <p:nvPr/>
        </p:nvSpPr>
        <p:spPr>
          <a:xfrm>
            <a:off x="9684374" y="2339904"/>
            <a:ext cx="552885" cy="461665"/>
          </a:xfrm>
          <a:prstGeom prst="rect">
            <a:avLst/>
          </a:prstGeom>
          <a:noFill/>
        </p:spPr>
        <p:txBody>
          <a:bodyPr wrap="square" rtlCol="0">
            <a:spAutoFit/>
          </a:bodyPr>
          <a:lstStyle/>
          <a:p>
            <a:pPr algn="ctr"/>
            <a:r>
              <a:rPr lang="en-US" sz="2400" dirty="0"/>
              <a:t>12</a:t>
            </a:r>
            <a:endParaRPr lang="en-IN" sz="2400" dirty="0"/>
          </a:p>
        </p:txBody>
      </p:sp>
      <p:sp>
        <p:nvSpPr>
          <p:cNvPr id="78" name="TextBox 77">
            <a:extLst>
              <a:ext uri="{FF2B5EF4-FFF2-40B4-BE49-F238E27FC236}">
                <a16:creationId xmlns:a16="http://schemas.microsoft.com/office/drawing/2014/main" id="{CF566831-3FDF-464B-8532-521E3D8EBBCD}"/>
              </a:ext>
            </a:extLst>
          </p:cNvPr>
          <p:cNvSpPr txBox="1"/>
          <p:nvPr/>
        </p:nvSpPr>
        <p:spPr>
          <a:xfrm>
            <a:off x="7774306" y="3036838"/>
            <a:ext cx="552885" cy="461665"/>
          </a:xfrm>
          <a:prstGeom prst="rect">
            <a:avLst/>
          </a:prstGeom>
          <a:noFill/>
        </p:spPr>
        <p:txBody>
          <a:bodyPr wrap="square" rtlCol="0">
            <a:spAutoFit/>
          </a:bodyPr>
          <a:lstStyle/>
          <a:p>
            <a:pPr algn="ctr"/>
            <a:r>
              <a:rPr lang="en-US" sz="2400" dirty="0"/>
              <a:t>7</a:t>
            </a:r>
            <a:endParaRPr lang="en-IN" sz="2400" dirty="0"/>
          </a:p>
        </p:txBody>
      </p:sp>
      <p:sp>
        <p:nvSpPr>
          <p:cNvPr id="81" name="TextBox 80">
            <a:extLst>
              <a:ext uri="{FF2B5EF4-FFF2-40B4-BE49-F238E27FC236}">
                <a16:creationId xmlns:a16="http://schemas.microsoft.com/office/drawing/2014/main" id="{A8F1DE09-9258-4829-B147-8F4D9720D0EB}"/>
              </a:ext>
            </a:extLst>
          </p:cNvPr>
          <p:cNvSpPr txBox="1"/>
          <p:nvPr/>
        </p:nvSpPr>
        <p:spPr>
          <a:xfrm>
            <a:off x="10641054" y="3036838"/>
            <a:ext cx="552885" cy="461665"/>
          </a:xfrm>
          <a:prstGeom prst="rect">
            <a:avLst/>
          </a:prstGeom>
          <a:noFill/>
        </p:spPr>
        <p:txBody>
          <a:bodyPr wrap="square" rtlCol="0">
            <a:spAutoFit/>
          </a:bodyPr>
          <a:lstStyle/>
          <a:p>
            <a:pPr algn="ctr"/>
            <a:r>
              <a:rPr lang="en-US" sz="2400" dirty="0"/>
              <a:t>14</a:t>
            </a:r>
            <a:endParaRPr lang="en-IN" sz="2400" dirty="0"/>
          </a:p>
        </p:txBody>
      </p:sp>
      <p:sp>
        <p:nvSpPr>
          <p:cNvPr id="82" name="TextBox 81">
            <a:extLst>
              <a:ext uri="{FF2B5EF4-FFF2-40B4-BE49-F238E27FC236}">
                <a16:creationId xmlns:a16="http://schemas.microsoft.com/office/drawing/2014/main" id="{FFB37375-7348-4480-A68B-4284C72B326D}"/>
              </a:ext>
            </a:extLst>
          </p:cNvPr>
          <p:cNvSpPr txBox="1"/>
          <p:nvPr/>
        </p:nvSpPr>
        <p:spPr>
          <a:xfrm>
            <a:off x="8729889" y="3036838"/>
            <a:ext cx="552885" cy="461665"/>
          </a:xfrm>
          <a:prstGeom prst="rect">
            <a:avLst/>
          </a:prstGeom>
          <a:noFill/>
        </p:spPr>
        <p:txBody>
          <a:bodyPr wrap="square" rtlCol="0">
            <a:spAutoFit/>
          </a:bodyPr>
          <a:lstStyle/>
          <a:p>
            <a:pPr algn="ctr"/>
            <a:r>
              <a:rPr lang="en-US" sz="2400" dirty="0"/>
              <a:t>11</a:t>
            </a:r>
            <a:endParaRPr lang="en-IN" sz="2400" dirty="0"/>
          </a:p>
        </p:txBody>
      </p:sp>
      <p:sp>
        <p:nvSpPr>
          <p:cNvPr id="83" name="TextBox 82">
            <a:extLst>
              <a:ext uri="{FF2B5EF4-FFF2-40B4-BE49-F238E27FC236}">
                <a16:creationId xmlns:a16="http://schemas.microsoft.com/office/drawing/2014/main" id="{0C677C5B-5A8B-4A40-98DC-3A62FFC1FE0D}"/>
              </a:ext>
            </a:extLst>
          </p:cNvPr>
          <p:cNvSpPr txBox="1"/>
          <p:nvPr/>
        </p:nvSpPr>
        <p:spPr>
          <a:xfrm>
            <a:off x="9685472" y="3036838"/>
            <a:ext cx="552885" cy="461665"/>
          </a:xfrm>
          <a:prstGeom prst="rect">
            <a:avLst/>
          </a:prstGeom>
          <a:noFill/>
        </p:spPr>
        <p:txBody>
          <a:bodyPr wrap="square" rtlCol="0">
            <a:spAutoFit/>
          </a:bodyPr>
          <a:lstStyle/>
          <a:p>
            <a:pPr algn="ctr"/>
            <a:r>
              <a:rPr lang="en-US" sz="2400" dirty="0"/>
              <a:t>8</a:t>
            </a:r>
            <a:endParaRPr lang="en-IN" sz="2400" dirty="0"/>
          </a:p>
        </p:txBody>
      </p:sp>
      <p:sp>
        <p:nvSpPr>
          <p:cNvPr id="84" name="TextBox 83">
            <a:extLst>
              <a:ext uri="{FF2B5EF4-FFF2-40B4-BE49-F238E27FC236}">
                <a16:creationId xmlns:a16="http://schemas.microsoft.com/office/drawing/2014/main" id="{94B5019F-EF42-4E67-AA23-482DF5FC9E7F}"/>
              </a:ext>
            </a:extLst>
          </p:cNvPr>
          <p:cNvSpPr txBox="1"/>
          <p:nvPr/>
        </p:nvSpPr>
        <p:spPr>
          <a:xfrm>
            <a:off x="8725737" y="3805379"/>
            <a:ext cx="552885" cy="461665"/>
          </a:xfrm>
          <a:prstGeom prst="rect">
            <a:avLst/>
          </a:prstGeom>
          <a:noFill/>
        </p:spPr>
        <p:txBody>
          <a:bodyPr wrap="square" rtlCol="0">
            <a:spAutoFit/>
          </a:bodyPr>
          <a:lstStyle/>
          <a:p>
            <a:pPr algn="ctr"/>
            <a:r>
              <a:rPr lang="en-US" sz="2400" dirty="0"/>
              <a:t>16</a:t>
            </a:r>
            <a:endParaRPr lang="en-IN" sz="2400" dirty="0"/>
          </a:p>
        </p:txBody>
      </p:sp>
      <p:sp>
        <p:nvSpPr>
          <p:cNvPr id="85" name="TextBox 84">
            <a:extLst>
              <a:ext uri="{FF2B5EF4-FFF2-40B4-BE49-F238E27FC236}">
                <a16:creationId xmlns:a16="http://schemas.microsoft.com/office/drawing/2014/main" id="{423BDE4D-712A-44B7-87F9-E4B5A6403A12}"/>
              </a:ext>
            </a:extLst>
          </p:cNvPr>
          <p:cNvSpPr txBox="1"/>
          <p:nvPr/>
        </p:nvSpPr>
        <p:spPr>
          <a:xfrm>
            <a:off x="9680458" y="3805379"/>
            <a:ext cx="552885" cy="461665"/>
          </a:xfrm>
          <a:prstGeom prst="rect">
            <a:avLst/>
          </a:prstGeom>
          <a:noFill/>
        </p:spPr>
        <p:txBody>
          <a:bodyPr wrap="square" rtlCol="0">
            <a:spAutoFit/>
          </a:bodyPr>
          <a:lstStyle/>
          <a:p>
            <a:pPr algn="ctr"/>
            <a:r>
              <a:rPr lang="en-US" sz="2400" dirty="0"/>
              <a:t>11</a:t>
            </a:r>
            <a:endParaRPr lang="en-IN" sz="2400" dirty="0"/>
          </a:p>
        </p:txBody>
      </p:sp>
      <p:sp>
        <p:nvSpPr>
          <p:cNvPr id="86" name="TextBox 85">
            <a:extLst>
              <a:ext uri="{FF2B5EF4-FFF2-40B4-BE49-F238E27FC236}">
                <a16:creationId xmlns:a16="http://schemas.microsoft.com/office/drawing/2014/main" id="{9A24A9D3-F557-4F86-B784-709AF39D4814}"/>
              </a:ext>
            </a:extLst>
          </p:cNvPr>
          <p:cNvSpPr txBox="1"/>
          <p:nvPr/>
        </p:nvSpPr>
        <p:spPr>
          <a:xfrm>
            <a:off x="11015114" y="1910363"/>
            <a:ext cx="648000" cy="461665"/>
          </a:xfrm>
          <a:prstGeom prst="rect">
            <a:avLst/>
          </a:prstGeom>
          <a:noFill/>
        </p:spPr>
        <p:txBody>
          <a:bodyPr wrap="square" rtlCol="0">
            <a:spAutoFit/>
          </a:bodyPr>
          <a:lstStyle/>
          <a:p>
            <a:pPr algn="ctr"/>
            <a:r>
              <a:rPr lang="en-US" sz="2400" dirty="0"/>
              <a:t>500</a:t>
            </a:r>
            <a:endParaRPr lang="en-IN" sz="2400" dirty="0"/>
          </a:p>
        </p:txBody>
      </p:sp>
      <p:sp>
        <p:nvSpPr>
          <p:cNvPr id="87" name="TextBox 86">
            <a:extLst>
              <a:ext uri="{FF2B5EF4-FFF2-40B4-BE49-F238E27FC236}">
                <a16:creationId xmlns:a16="http://schemas.microsoft.com/office/drawing/2014/main" id="{83658695-3CDC-473C-A5E9-2DD1C988613C}"/>
              </a:ext>
            </a:extLst>
          </p:cNvPr>
          <p:cNvSpPr txBox="1"/>
          <p:nvPr/>
        </p:nvSpPr>
        <p:spPr>
          <a:xfrm>
            <a:off x="11015113" y="3373810"/>
            <a:ext cx="648000" cy="461665"/>
          </a:xfrm>
          <a:prstGeom prst="rect">
            <a:avLst/>
          </a:prstGeom>
          <a:noFill/>
        </p:spPr>
        <p:txBody>
          <a:bodyPr wrap="square" rtlCol="0">
            <a:spAutoFit/>
          </a:bodyPr>
          <a:lstStyle/>
          <a:p>
            <a:pPr algn="ctr"/>
            <a:r>
              <a:rPr lang="en-US" sz="2400" dirty="0"/>
              <a:t>200</a:t>
            </a:r>
            <a:endParaRPr lang="en-IN" sz="2400" dirty="0"/>
          </a:p>
        </p:txBody>
      </p:sp>
      <p:sp>
        <p:nvSpPr>
          <p:cNvPr id="88" name="TextBox 87">
            <a:extLst>
              <a:ext uri="{FF2B5EF4-FFF2-40B4-BE49-F238E27FC236}">
                <a16:creationId xmlns:a16="http://schemas.microsoft.com/office/drawing/2014/main" id="{C6BB7DC8-5F13-43C0-9F33-34063478252D}"/>
              </a:ext>
            </a:extLst>
          </p:cNvPr>
          <p:cNvSpPr txBox="1"/>
          <p:nvPr/>
        </p:nvSpPr>
        <p:spPr>
          <a:xfrm>
            <a:off x="11015113" y="2642086"/>
            <a:ext cx="648000" cy="461665"/>
          </a:xfrm>
          <a:prstGeom prst="rect">
            <a:avLst/>
          </a:prstGeom>
          <a:noFill/>
        </p:spPr>
        <p:txBody>
          <a:bodyPr wrap="square" rtlCol="0">
            <a:spAutoFit/>
          </a:bodyPr>
          <a:lstStyle/>
          <a:p>
            <a:pPr algn="ctr"/>
            <a:r>
              <a:rPr lang="en-US" sz="2400" dirty="0"/>
              <a:t>300</a:t>
            </a:r>
            <a:endParaRPr lang="en-IN" sz="2400" dirty="0"/>
          </a:p>
        </p:txBody>
      </p:sp>
      <p:sp>
        <p:nvSpPr>
          <p:cNvPr id="89" name="TextBox 88">
            <a:extLst>
              <a:ext uri="{FF2B5EF4-FFF2-40B4-BE49-F238E27FC236}">
                <a16:creationId xmlns:a16="http://schemas.microsoft.com/office/drawing/2014/main" id="{C5E811BA-1B1F-447F-B7EA-04A10AC4E355}"/>
              </a:ext>
            </a:extLst>
          </p:cNvPr>
          <p:cNvSpPr txBox="1"/>
          <p:nvPr/>
        </p:nvSpPr>
        <p:spPr>
          <a:xfrm>
            <a:off x="7197864" y="4104719"/>
            <a:ext cx="648000" cy="461665"/>
          </a:xfrm>
          <a:prstGeom prst="rect">
            <a:avLst/>
          </a:prstGeom>
          <a:noFill/>
        </p:spPr>
        <p:txBody>
          <a:bodyPr wrap="square" rtlCol="0">
            <a:spAutoFit/>
          </a:bodyPr>
          <a:lstStyle/>
          <a:p>
            <a:pPr algn="ctr"/>
            <a:r>
              <a:rPr lang="en-US" sz="2400" dirty="0"/>
              <a:t>180</a:t>
            </a:r>
            <a:endParaRPr lang="en-IN" sz="2400" dirty="0"/>
          </a:p>
        </p:txBody>
      </p:sp>
      <p:sp>
        <p:nvSpPr>
          <p:cNvPr id="92" name="TextBox 91">
            <a:extLst>
              <a:ext uri="{FF2B5EF4-FFF2-40B4-BE49-F238E27FC236}">
                <a16:creationId xmlns:a16="http://schemas.microsoft.com/office/drawing/2014/main" id="{D2268E41-7B25-4A89-9C84-7D26F6C900E7}"/>
              </a:ext>
            </a:extLst>
          </p:cNvPr>
          <p:cNvSpPr txBox="1"/>
          <p:nvPr/>
        </p:nvSpPr>
        <p:spPr>
          <a:xfrm>
            <a:off x="8155810" y="4104719"/>
            <a:ext cx="648000" cy="461665"/>
          </a:xfrm>
          <a:prstGeom prst="rect">
            <a:avLst/>
          </a:prstGeom>
          <a:noFill/>
        </p:spPr>
        <p:txBody>
          <a:bodyPr wrap="square" rtlCol="0">
            <a:spAutoFit/>
          </a:bodyPr>
          <a:lstStyle/>
          <a:p>
            <a:pPr algn="ctr"/>
            <a:r>
              <a:rPr lang="en-US" sz="2400" dirty="0"/>
              <a:t>150</a:t>
            </a:r>
            <a:endParaRPr lang="en-IN" sz="2400" dirty="0"/>
          </a:p>
        </p:txBody>
      </p:sp>
      <p:sp>
        <p:nvSpPr>
          <p:cNvPr id="95" name="TextBox 94">
            <a:extLst>
              <a:ext uri="{FF2B5EF4-FFF2-40B4-BE49-F238E27FC236}">
                <a16:creationId xmlns:a16="http://schemas.microsoft.com/office/drawing/2014/main" id="{4128B54A-0E78-42C9-865C-3B022A5DBBBB}"/>
              </a:ext>
            </a:extLst>
          </p:cNvPr>
          <p:cNvSpPr txBox="1"/>
          <p:nvPr/>
        </p:nvSpPr>
        <p:spPr>
          <a:xfrm>
            <a:off x="9113756" y="4104719"/>
            <a:ext cx="648000" cy="461665"/>
          </a:xfrm>
          <a:prstGeom prst="rect">
            <a:avLst/>
          </a:prstGeom>
          <a:noFill/>
        </p:spPr>
        <p:txBody>
          <a:bodyPr wrap="square" rtlCol="0">
            <a:spAutoFit/>
          </a:bodyPr>
          <a:lstStyle/>
          <a:p>
            <a:pPr algn="ctr"/>
            <a:r>
              <a:rPr lang="en-US" sz="2400" dirty="0"/>
              <a:t>350</a:t>
            </a:r>
            <a:endParaRPr lang="en-IN" sz="2400" dirty="0"/>
          </a:p>
        </p:txBody>
      </p:sp>
      <p:sp>
        <p:nvSpPr>
          <p:cNvPr id="96" name="TextBox 95">
            <a:extLst>
              <a:ext uri="{FF2B5EF4-FFF2-40B4-BE49-F238E27FC236}">
                <a16:creationId xmlns:a16="http://schemas.microsoft.com/office/drawing/2014/main" id="{003FCD6E-2BAB-4C3F-970C-001C52862019}"/>
              </a:ext>
            </a:extLst>
          </p:cNvPr>
          <p:cNvSpPr txBox="1"/>
          <p:nvPr/>
        </p:nvSpPr>
        <p:spPr>
          <a:xfrm>
            <a:off x="10071702" y="4104719"/>
            <a:ext cx="648000" cy="461665"/>
          </a:xfrm>
          <a:prstGeom prst="rect">
            <a:avLst/>
          </a:prstGeom>
          <a:noFill/>
        </p:spPr>
        <p:txBody>
          <a:bodyPr wrap="square" rtlCol="0">
            <a:spAutoFit/>
          </a:bodyPr>
          <a:lstStyle/>
          <a:p>
            <a:pPr algn="ctr"/>
            <a:r>
              <a:rPr lang="en-US" sz="2400" dirty="0"/>
              <a:t>320</a:t>
            </a:r>
            <a:endParaRPr lang="en-IN" sz="2400" dirty="0"/>
          </a:p>
        </p:txBody>
      </p:sp>
      <p:sp>
        <p:nvSpPr>
          <p:cNvPr id="98" name="TextBox 97">
            <a:extLst>
              <a:ext uri="{FF2B5EF4-FFF2-40B4-BE49-F238E27FC236}">
                <a16:creationId xmlns:a16="http://schemas.microsoft.com/office/drawing/2014/main" id="{CB2B73D9-4B71-4F46-A7ED-7F02D74B85F9}"/>
              </a:ext>
            </a:extLst>
          </p:cNvPr>
          <p:cNvSpPr txBox="1"/>
          <p:nvPr/>
        </p:nvSpPr>
        <p:spPr>
          <a:xfrm>
            <a:off x="8194132" y="1914036"/>
            <a:ext cx="637479" cy="461665"/>
          </a:xfrm>
          <a:prstGeom prst="rect">
            <a:avLst/>
          </a:prstGeom>
          <a:noFill/>
        </p:spPr>
        <p:txBody>
          <a:bodyPr wrap="square" rtlCol="0">
            <a:spAutoFit/>
          </a:bodyPr>
          <a:lstStyle/>
          <a:p>
            <a:pPr algn="ctr"/>
            <a:r>
              <a:rPr lang="en-US" sz="2400" dirty="0"/>
              <a:t>150</a:t>
            </a:r>
            <a:endParaRPr lang="en-IN" sz="2400" dirty="0"/>
          </a:p>
        </p:txBody>
      </p:sp>
      <p:sp>
        <p:nvSpPr>
          <p:cNvPr id="99" name="TextBox 98">
            <a:extLst>
              <a:ext uri="{FF2B5EF4-FFF2-40B4-BE49-F238E27FC236}">
                <a16:creationId xmlns:a16="http://schemas.microsoft.com/office/drawing/2014/main" id="{7D0A18BD-F3C3-40EA-B5F1-2EE9673EBCD5}"/>
              </a:ext>
            </a:extLst>
          </p:cNvPr>
          <p:cNvSpPr txBox="1"/>
          <p:nvPr/>
        </p:nvSpPr>
        <p:spPr>
          <a:xfrm>
            <a:off x="9094205" y="1914036"/>
            <a:ext cx="728681" cy="461665"/>
          </a:xfrm>
          <a:prstGeom prst="rect">
            <a:avLst/>
          </a:prstGeom>
          <a:noFill/>
        </p:spPr>
        <p:txBody>
          <a:bodyPr wrap="square" rtlCol="0">
            <a:spAutoFit/>
          </a:bodyPr>
          <a:lstStyle/>
          <a:p>
            <a:pPr algn="ctr"/>
            <a:r>
              <a:rPr lang="en-US" sz="2400" dirty="0"/>
              <a:t>50</a:t>
            </a:r>
            <a:endParaRPr lang="en-IN" sz="2400" dirty="0"/>
          </a:p>
        </p:txBody>
      </p:sp>
      <p:sp>
        <p:nvSpPr>
          <p:cNvPr id="111" name="TextBox 110">
            <a:extLst>
              <a:ext uri="{FF2B5EF4-FFF2-40B4-BE49-F238E27FC236}">
                <a16:creationId xmlns:a16="http://schemas.microsoft.com/office/drawing/2014/main" id="{727C11E2-6090-4166-917C-D73A3012640C}"/>
              </a:ext>
            </a:extLst>
          </p:cNvPr>
          <p:cNvSpPr txBox="1"/>
          <p:nvPr/>
        </p:nvSpPr>
        <p:spPr>
          <a:xfrm>
            <a:off x="9129130" y="2648687"/>
            <a:ext cx="680775" cy="461665"/>
          </a:xfrm>
          <a:prstGeom prst="rect">
            <a:avLst/>
          </a:prstGeom>
          <a:noFill/>
        </p:spPr>
        <p:txBody>
          <a:bodyPr wrap="square" rtlCol="0">
            <a:spAutoFit/>
          </a:bodyPr>
          <a:lstStyle/>
          <a:p>
            <a:pPr algn="ctr"/>
            <a:r>
              <a:rPr lang="en-US" sz="2400" dirty="0"/>
              <a:t>300</a:t>
            </a:r>
            <a:endParaRPr lang="en-IN" sz="2400" dirty="0"/>
          </a:p>
        </p:txBody>
      </p:sp>
      <p:sp>
        <p:nvSpPr>
          <p:cNvPr id="116" name="TextBox 115">
            <a:extLst>
              <a:ext uri="{FF2B5EF4-FFF2-40B4-BE49-F238E27FC236}">
                <a16:creationId xmlns:a16="http://schemas.microsoft.com/office/drawing/2014/main" id="{A03B9CA8-6C8F-45BE-BE90-FFA8E8B4744E}"/>
              </a:ext>
            </a:extLst>
          </p:cNvPr>
          <p:cNvSpPr txBox="1"/>
          <p:nvPr/>
        </p:nvSpPr>
        <p:spPr>
          <a:xfrm>
            <a:off x="10089995" y="3381695"/>
            <a:ext cx="648000" cy="461665"/>
          </a:xfrm>
          <a:prstGeom prst="rect">
            <a:avLst/>
          </a:prstGeom>
          <a:noFill/>
        </p:spPr>
        <p:txBody>
          <a:bodyPr wrap="square" rtlCol="0">
            <a:spAutoFit/>
          </a:bodyPr>
          <a:lstStyle/>
          <a:p>
            <a:pPr algn="ctr"/>
            <a:r>
              <a:rPr lang="en-US" sz="2400" dirty="0"/>
              <a:t>20</a:t>
            </a:r>
            <a:endParaRPr lang="en-IN" sz="2400" dirty="0"/>
          </a:p>
        </p:txBody>
      </p:sp>
      <p:cxnSp>
        <p:nvCxnSpPr>
          <p:cNvPr id="118" name="Straight Connector 117">
            <a:extLst>
              <a:ext uri="{FF2B5EF4-FFF2-40B4-BE49-F238E27FC236}">
                <a16:creationId xmlns:a16="http://schemas.microsoft.com/office/drawing/2014/main" id="{DB5780AD-2614-4F13-937E-1C2822CE05DA}"/>
              </a:ext>
            </a:extLst>
          </p:cNvPr>
          <p:cNvCxnSpPr/>
          <p:nvPr/>
        </p:nvCxnSpPr>
        <p:spPr>
          <a:xfrm flipH="1">
            <a:off x="7310965"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5573B07-D7D7-4FF9-BBFB-31A8C3B8533A}"/>
              </a:ext>
            </a:extLst>
          </p:cNvPr>
          <p:cNvSpPr txBox="1"/>
          <p:nvPr/>
        </p:nvSpPr>
        <p:spPr>
          <a:xfrm>
            <a:off x="7846952" y="4118444"/>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20" name="Straight Connector 119">
            <a:extLst>
              <a:ext uri="{FF2B5EF4-FFF2-40B4-BE49-F238E27FC236}">
                <a16:creationId xmlns:a16="http://schemas.microsoft.com/office/drawing/2014/main" id="{AF1E24A3-22BF-4841-B4EC-40F3D8AC2FB8}"/>
              </a:ext>
            </a:extLst>
          </p:cNvPr>
          <p:cNvCxnSpPr/>
          <p:nvPr/>
        </p:nvCxnSpPr>
        <p:spPr>
          <a:xfrm flipH="1">
            <a:off x="11105838" y="201312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7AFD5A3-76FE-441F-8B32-E372CF40347F}"/>
              </a:ext>
            </a:extLst>
          </p:cNvPr>
          <p:cNvSpPr txBox="1"/>
          <p:nvPr/>
        </p:nvSpPr>
        <p:spPr>
          <a:xfrm>
            <a:off x="11502950" y="1910363"/>
            <a:ext cx="648000" cy="461665"/>
          </a:xfrm>
          <a:prstGeom prst="rect">
            <a:avLst/>
          </a:prstGeom>
          <a:noFill/>
        </p:spPr>
        <p:txBody>
          <a:bodyPr wrap="square" rtlCol="0">
            <a:spAutoFit/>
          </a:bodyPr>
          <a:lstStyle/>
          <a:p>
            <a:pPr algn="ctr"/>
            <a:r>
              <a:rPr lang="en-US" sz="2400" dirty="0">
                <a:solidFill>
                  <a:schemeClr val="accent5">
                    <a:lumMod val="75000"/>
                  </a:schemeClr>
                </a:solidFill>
              </a:rPr>
              <a:t>350</a:t>
            </a:r>
            <a:endParaRPr lang="en-IN" sz="2400" dirty="0">
              <a:solidFill>
                <a:schemeClr val="accent5">
                  <a:lumMod val="75000"/>
                </a:schemeClr>
              </a:solidFill>
            </a:endParaRPr>
          </a:p>
        </p:txBody>
      </p:sp>
      <p:cxnSp>
        <p:nvCxnSpPr>
          <p:cNvPr id="131" name="Straight Connector 130">
            <a:extLst>
              <a:ext uri="{FF2B5EF4-FFF2-40B4-BE49-F238E27FC236}">
                <a16:creationId xmlns:a16="http://schemas.microsoft.com/office/drawing/2014/main" id="{D98F8C49-4926-4A8C-88B5-C732A55D7959}"/>
              </a:ext>
            </a:extLst>
          </p:cNvPr>
          <p:cNvCxnSpPr/>
          <p:nvPr/>
        </p:nvCxnSpPr>
        <p:spPr>
          <a:xfrm flipH="1">
            <a:off x="8263848"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FCBD84E-C339-4B84-8542-75779CDB2912}"/>
              </a:ext>
            </a:extLst>
          </p:cNvPr>
          <p:cNvSpPr txBox="1"/>
          <p:nvPr/>
        </p:nvSpPr>
        <p:spPr>
          <a:xfrm>
            <a:off x="11630050" y="229150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33" name="Straight Connector 132">
            <a:extLst>
              <a:ext uri="{FF2B5EF4-FFF2-40B4-BE49-F238E27FC236}">
                <a16:creationId xmlns:a16="http://schemas.microsoft.com/office/drawing/2014/main" id="{78081A77-1470-40CB-9274-4FE487F905D4}"/>
              </a:ext>
            </a:extLst>
          </p:cNvPr>
          <p:cNvCxnSpPr>
            <a:cxnSpLocks/>
          </p:cNvCxnSpPr>
          <p:nvPr/>
        </p:nvCxnSpPr>
        <p:spPr>
          <a:xfrm>
            <a:off x="8251979"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EE54F5D-1ACB-4501-87E4-BE5E4EB2C308}"/>
              </a:ext>
            </a:extLst>
          </p:cNvPr>
          <p:cNvCxnSpPr>
            <a:cxnSpLocks/>
          </p:cNvCxnSpPr>
          <p:nvPr/>
        </p:nvCxnSpPr>
        <p:spPr>
          <a:xfrm flipV="1">
            <a:off x="8803810" y="1977339"/>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384A50F-14EE-49BA-BC78-BE89C616738C}"/>
              </a:ext>
            </a:extLst>
          </p:cNvPr>
          <p:cNvCxnSpPr/>
          <p:nvPr/>
        </p:nvCxnSpPr>
        <p:spPr>
          <a:xfrm flipH="1">
            <a:off x="11589771" y="201312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A1FF368F-1684-4862-85D4-4517644881B6}"/>
              </a:ext>
            </a:extLst>
          </p:cNvPr>
          <p:cNvSpPr txBox="1"/>
          <p:nvPr/>
        </p:nvSpPr>
        <p:spPr>
          <a:xfrm>
            <a:off x="11015114" y="2291645"/>
            <a:ext cx="648000" cy="461665"/>
          </a:xfrm>
          <a:prstGeom prst="rect">
            <a:avLst/>
          </a:prstGeom>
          <a:noFill/>
        </p:spPr>
        <p:txBody>
          <a:bodyPr wrap="square" rtlCol="0">
            <a:spAutoFit/>
          </a:bodyPr>
          <a:lstStyle/>
          <a:p>
            <a:pPr algn="ctr"/>
            <a:r>
              <a:rPr lang="en-US" sz="2400" dirty="0">
                <a:solidFill>
                  <a:srgbClr val="7030A0"/>
                </a:solidFill>
              </a:rPr>
              <a:t>300</a:t>
            </a:r>
            <a:endParaRPr lang="en-IN" sz="2400" dirty="0">
              <a:solidFill>
                <a:srgbClr val="7030A0"/>
              </a:solidFill>
            </a:endParaRPr>
          </a:p>
        </p:txBody>
      </p:sp>
      <p:cxnSp>
        <p:nvCxnSpPr>
          <p:cNvPr id="138" name="Straight Connector 137">
            <a:extLst>
              <a:ext uri="{FF2B5EF4-FFF2-40B4-BE49-F238E27FC236}">
                <a16:creationId xmlns:a16="http://schemas.microsoft.com/office/drawing/2014/main" id="{D6218AC8-0B0F-423E-8AE8-49D93E69DB18}"/>
              </a:ext>
            </a:extLst>
          </p:cNvPr>
          <p:cNvCxnSpPr/>
          <p:nvPr/>
        </p:nvCxnSpPr>
        <p:spPr>
          <a:xfrm flipH="1">
            <a:off x="11132825" y="239374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6212406-AEB9-44F6-82CC-DFDA2EB4A062}"/>
              </a:ext>
            </a:extLst>
          </p:cNvPr>
          <p:cNvCxnSpPr>
            <a:cxnSpLocks/>
          </p:cNvCxnSpPr>
          <p:nvPr/>
        </p:nvCxnSpPr>
        <p:spPr>
          <a:xfrm>
            <a:off x="9201369"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4F82D83-C99B-4BB9-B44F-8D83C1D637ED}"/>
              </a:ext>
            </a:extLst>
          </p:cNvPr>
          <p:cNvCxnSpPr>
            <a:cxnSpLocks/>
          </p:cNvCxnSpPr>
          <p:nvPr/>
        </p:nvCxnSpPr>
        <p:spPr>
          <a:xfrm flipV="1">
            <a:off x="9753200" y="197733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840FA1C-32CE-4D0B-9363-B589FBF35AD2}"/>
              </a:ext>
            </a:extLst>
          </p:cNvPr>
          <p:cNvSpPr txBox="1"/>
          <p:nvPr/>
        </p:nvSpPr>
        <p:spPr>
          <a:xfrm>
            <a:off x="8798348" y="411876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46" name="Straight Connector 145">
            <a:extLst>
              <a:ext uri="{FF2B5EF4-FFF2-40B4-BE49-F238E27FC236}">
                <a16:creationId xmlns:a16="http://schemas.microsoft.com/office/drawing/2014/main" id="{578D710A-0BCD-4CB2-B21D-01208E49B4D1}"/>
              </a:ext>
            </a:extLst>
          </p:cNvPr>
          <p:cNvCxnSpPr/>
          <p:nvPr/>
        </p:nvCxnSpPr>
        <p:spPr>
          <a:xfrm flipH="1">
            <a:off x="9197541"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10B17093-5D49-432A-BA3B-56CAF0AA1A7A}"/>
              </a:ext>
            </a:extLst>
          </p:cNvPr>
          <p:cNvSpPr txBox="1"/>
          <p:nvPr/>
        </p:nvSpPr>
        <p:spPr>
          <a:xfrm>
            <a:off x="9595964" y="4104719"/>
            <a:ext cx="648000" cy="461665"/>
          </a:xfrm>
          <a:prstGeom prst="rect">
            <a:avLst/>
          </a:prstGeom>
          <a:noFill/>
        </p:spPr>
        <p:txBody>
          <a:bodyPr wrap="square" rtlCol="0">
            <a:spAutoFit/>
          </a:bodyPr>
          <a:lstStyle/>
          <a:p>
            <a:pPr algn="ctr"/>
            <a:r>
              <a:rPr lang="en-US" sz="2400" dirty="0">
                <a:solidFill>
                  <a:schemeClr val="accent5">
                    <a:lumMod val="75000"/>
                  </a:schemeClr>
                </a:solidFill>
              </a:rPr>
              <a:t>50</a:t>
            </a:r>
            <a:endParaRPr lang="en-IN" sz="2400" dirty="0">
              <a:solidFill>
                <a:schemeClr val="accent5">
                  <a:lumMod val="75000"/>
                </a:schemeClr>
              </a:solidFill>
            </a:endParaRPr>
          </a:p>
        </p:txBody>
      </p:sp>
      <p:cxnSp>
        <p:nvCxnSpPr>
          <p:cNvPr id="148" name="Straight Connector 147">
            <a:extLst>
              <a:ext uri="{FF2B5EF4-FFF2-40B4-BE49-F238E27FC236}">
                <a16:creationId xmlns:a16="http://schemas.microsoft.com/office/drawing/2014/main" id="{FE029BE8-1FC2-4554-AE43-8CC6D07C1792}"/>
              </a:ext>
            </a:extLst>
          </p:cNvPr>
          <p:cNvCxnSpPr>
            <a:cxnSpLocks/>
          </p:cNvCxnSpPr>
          <p:nvPr/>
        </p:nvCxnSpPr>
        <p:spPr>
          <a:xfrm>
            <a:off x="9201369" y="303683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8D0B22C-DF59-476C-A6A3-E4B31D05F746}"/>
              </a:ext>
            </a:extLst>
          </p:cNvPr>
          <p:cNvCxnSpPr>
            <a:cxnSpLocks/>
          </p:cNvCxnSpPr>
          <p:nvPr/>
        </p:nvCxnSpPr>
        <p:spPr>
          <a:xfrm flipV="1">
            <a:off x="9753200" y="270307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0DD3E1C-8FF8-4211-96C8-9DBFCDDEC7DD}"/>
              </a:ext>
            </a:extLst>
          </p:cNvPr>
          <p:cNvCxnSpPr>
            <a:cxnSpLocks/>
          </p:cNvCxnSpPr>
          <p:nvPr/>
        </p:nvCxnSpPr>
        <p:spPr>
          <a:xfrm>
            <a:off x="10155037" y="37935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29557D9-E1A5-4EAE-BACD-00BD81C3587D}"/>
              </a:ext>
            </a:extLst>
          </p:cNvPr>
          <p:cNvCxnSpPr>
            <a:cxnSpLocks/>
          </p:cNvCxnSpPr>
          <p:nvPr/>
        </p:nvCxnSpPr>
        <p:spPr>
          <a:xfrm flipV="1">
            <a:off x="10706868" y="3459767"/>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60B3C112-50B8-482D-A403-7803BDDFFFCF}"/>
              </a:ext>
            </a:extLst>
          </p:cNvPr>
          <p:cNvSpPr txBox="1"/>
          <p:nvPr/>
        </p:nvSpPr>
        <p:spPr>
          <a:xfrm>
            <a:off x="9255068" y="443465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56" name="Straight Connector 155">
            <a:extLst>
              <a:ext uri="{FF2B5EF4-FFF2-40B4-BE49-F238E27FC236}">
                <a16:creationId xmlns:a16="http://schemas.microsoft.com/office/drawing/2014/main" id="{4923EE18-C4D9-4A3A-847E-301C71A66CD8}"/>
              </a:ext>
            </a:extLst>
          </p:cNvPr>
          <p:cNvCxnSpPr/>
          <p:nvPr/>
        </p:nvCxnSpPr>
        <p:spPr>
          <a:xfrm flipH="1">
            <a:off x="9703848"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C728C6D-4BBB-4BE3-8EC4-E979432B540D}"/>
              </a:ext>
            </a:extLst>
          </p:cNvPr>
          <p:cNvCxnSpPr/>
          <p:nvPr/>
        </p:nvCxnSpPr>
        <p:spPr>
          <a:xfrm flipH="1">
            <a:off x="11105838" y="273704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C0ECFBAD-DE31-407A-B809-A38278D3CEBC}"/>
              </a:ext>
            </a:extLst>
          </p:cNvPr>
          <p:cNvSpPr txBox="1"/>
          <p:nvPr/>
        </p:nvSpPr>
        <p:spPr>
          <a:xfrm>
            <a:off x="11539716" y="3360574"/>
            <a:ext cx="513505" cy="461665"/>
          </a:xfrm>
          <a:prstGeom prst="rect">
            <a:avLst/>
          </a:prstGeom>
          <a:noFill/>
        </p:spPr>
        <p:txBody>
          <a:bodyPr wrap="square" rtlCol="0">
            <a:spAutoFit/>
          </a:bodyPr>
          <a:lstStyle/>
          <a:p>
            <a:pPr algn="ctr"/>
            <a:r>
              <a:rPr lang="en-US" sz="2400" dirty="0">
                <a:solidFill>
                  <a:srgbClr val="BC770B"/>
                </a:solidFill>
              </a:rPr>
              <a:t>20</a:t>
            </a:r>
            <a:endParaRPr lang="en-IN" sz="2400" dirty="0">
              <a:solidFill>
                <a:srgbClr val="BC770B"/>
              </a:solidFill>
            </a:endParaRPr>
          </a:p>
        </p:txBody>
      </p:sp>
      <p:cxnSp>
        <p:nvCxnSpPr>
          <p:cNvPr id="168" name="Straight Connector 167">
            <a:extLst>
              <a:ext uri="{FF2B5EF4-FFF2-40B4-BE49-F238E27FC236}">
                <a16:creationId xmlns:a16="http://schemas.microsoft.com/office/drawing/2014/main" id="{D31201FF-C94F-4CB5-9FB4-391EB49F837E}"/>
              </a:ext>
            </a:extLst>
          </p:cNvPr>
          <p:cNvCxnSpPr/>
          <p:nvPr/>
        </p:nvCxnSpPr>
        <p:spPr>
          <a:xfrm flipH="1">
            <a:off x="11105838" y="3454556"/>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890EFDBA-D8DD-4D8E-92EF-3A049BD8D1F3}"/>
              </a:ext>
            </a:extLst>
          </p:cNvPr>
          <p:cNvCxnSpPr/>
          <p:nvPr/>
        </p:nvCxnSpPr>
        <p:spPr>
          <a:xfrm flipH="1">
            <a:off x="10161681"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4FAF4224-516D-4315-8690-6A3A9D027A96}"/>
              </a:ext>
            </a:extLst>
          </p:cNvPr>
          <p:cNvSpPr txBox="1"/>
          <p:nvPr/>
        </p:nvSpPr>
        <p:spPr>
          <a:xfrm>
            <a:off x="10528460" y="4104719"/>
            <a:ext cx="648000" cy="461665"/>
          </a:xfrm>
          <a:prstGeom prst="rect">
            <a:avLst/>
          </a:prstGeom>
          <a:noFill/>
        </p:spPr>
        <p:txBody>
          <a:bodyPr wrap="square" rtlCol="0">
            <a:spAutoFit/>
          </a:bodyPr>
          <a:lstStyle/>
          <a:p>
            <a:pPr algn="ctr"/>
            <a:r>
              <a:rPr lang="en-US" sz="2400" dirty="0">
                <a:solidFill>
                  <a:schemeClr val="accent5">
                    <a:lumMod val="75000"/>
                  </a:schemeClr>
                </a:solidFill>
              </a:rPr>
              <a:t>300</a:t>
            </a:r>
            <a:endParaRPr lang="en-IN" sz="2400" dirty="0">
              <a:solidFill>
                <a:schemeClr val="accent5">
                  <a:lumMod val="75000"/>
                </a:schemeClr>
              </a:solidFill>
            </a:endParaRPr>
          </a:p>
        </p:txBody>
      </p:sp>
      <p:sp>
        <p:nvSpPr>
          <p:cNvPr id="171" name="TextBox 170">
            <a:extLst>
              <a:ext uri="{FF2B5EF4-FFF2-40B4-BE49-F238E27FC236}">
                <a16:creationId xmlns:a16="http://schemas.microsoft.com/office/drawing/2014/main" id="{EF99310E-3E1D-4D2C-845A-0BF39C376488}"/>
              </a:ext>
            </a:extLst>
          </p:cNvPr>
          <p:cNvSpPr txBox="1"/>
          <p:nvPr/>
        </p:nvSpPr>
        <p:spPr>
          <a:xfrm>
            <a:off x="10206614" y="443465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72" name="Straight Connector 171">
            <a:extLst>
              <a:ext uri="{FF2B5EF4-FFF2-40B4-BE49-F238E27FC236}">
                <a16:creationId xmlns:a16="http://schemas.microsoft.com/office/drawing/2014/main" id="{41407F50-7A71-4EC8-A465-593B7197F30A}"/>
              </a:ext>
            </a:extLst>
          </p:cNvPr>
          <p:cNvCxnSpPr/>
          <p:nvPr/>
        </p:nvCxnSpPr>
        <p:spPr>
          <a:xfrm flipH="1">
            <a:off x="10636344" y="41833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CB6AB0-8E27-4B65-98C2-2D53E8256E21}"/>
              </a:ext>
            </a:extLst>
          </p:cNvPr>
          <p:cNvSpPr txBox="1"/>
          <p:nvPr/>
        </p:nvSpPr>
        <p:spPr>
          <a:xfrm>
            <a:off x="7245434" y="3391945"/>
            <a:ext cx="651864" cy="461665"/>
          </a:xfrm>
          <a:prstGeom prst="rect">
            <a:avLst/>
          </a:prstGeom>
          <a:noFill/>
        </p:spPr>
        <p:txBody>
          <a:bodyPr wrap="square" rtlCol="0">
            <a:spAutoFit/>
          </a:bodyPr>
          <a:lstStyle/>
          <a:p>
            <a:pPr algn="ctr"/>
            <a:r>
              <a:rPr lang="en-US" sz="2400" dirty="0"/>
              <a:t>180</a:t>
            </a:r>
            <a:endParaRPr lang="en-IN" sz="2400" dirty="0"/>
          </a:p>
        </p:txBody>
      </p:sp>
      <p:cxnSp>
        <p:nvCxnSpPr>
          <p:cNvPr id="105" name="Straight Connector 104">
            <a:extLst>
              <a:ext uri="{FF2B5EF4-FFF2-40B4-BE49-F238E27FC236}">
                <a16:creationId xmlns:a16="http://schemas.microsoft.com/office/drawing/2014/main" id="{507CB708-78E6-4620-945C-2B6BEB4D5B98}"/>
              </a:ext>
            </a:extLst>
          </p:cNvPr>
          <p:cNvCxnSpPr>
            <a:cxnSpLocks/>
          </p:cNvCxnSpPr>
          <p:nvPr/>
        </p:nvCxnSpPr>
        <p:spPr>
          <a:xfrm>
            <a:off x="7293970" y="378901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EB61ED6-F4A8-4D70-B1E8-4D6E6D1A0D38}"/>
              </a:ext>
            </a:extLst>
          </p:cNvPr>
          <p:cNvCxnSpPr>
            <a:cxnSpLocks/>
          </p:cNvCxnSpPr>
          <p:nvPr/>
        </p:nvCxnSpPr>
        <p:spPr>
          <a:xfrm flipV="1">
            <a:off x="7845801" y="3455249"/>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B0E3CA1-511C-4CCE-AFBB-BD70FC9AF02B}"/>
              </a:ext>
            </a:extLst>
          </p:cNvPr>
          <p:cNvCxnSpPr/>
          <p:nvPr/>
        </p:nvCxnSpPr>
        <p:spPr>
          <a:xfrm>
            <a:off x="7771016" y="1188318"/>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4C7EBAA-9411-41E4-A21E-6C0CCF705A1B}"/>
              </a:ext>
            </a:extLst>
          </p:cNvPr>
          <p:cNvCxnSpPr/>
          <p:nvPr/>
        </p:nvCxnSpPr>
        <p:spPr>
          <a:xfrm flipH="1">
            <a:off x="11573872" y="3461784"/>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402BD3B9-7A2E-4FE7-8D08-21F9116A38BF}"/>
              </a:ext>
            </a:extLst>
          </p:cNvPr>
          <p:cNvSpPr txBox="1"/>
          <p:nvPr/>
        </p:nvSpPr>
        <p:spPr>
          <a:xfrm>
            <a:off x="11161157" y="377866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10" name="Straight Connector 109">
            <a:extLst>
              <a:ext uri="{FF2B5EF4-FFF2-40B4-BE49-F238E27FC236}">
                <a16:creationId xmlns:a16="http://schemas.microsoft.com/office/drawing/2014/main" id="{103307E2-3FBC-4AC8-B664-E5BAC35E0B1C}"/>
              </a:ext>
            </a:extLst>
          </p:cNvPr>
          <p:cNvCxnSpPr/>
          <p:nvPr/>
        </p:nvCxnSpPr>
        <p:spPr>
          <a:xfrm>
            <a:off x="6266320" y="3834560"/>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AEB4F3AB-C1EC-46DB-BB0B-C846D6E420F2}"/>
              </a:ext>
            </a:extLst>
          </p:cNvPr>
          <p:cNvSpPr txBox="1"/>
          <p:nvPr/>
        </p:nvSpPr>
        <p:spPr>
          <a:xfrm>
            <a:off x="11639664" y="263528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14" name="Straight Connector 113">
            <a:extLst>
              <a:ext uri="{FF2B5EF4-FFF2-40B4-BE49-F238E27FC236}">
                <a16:creationId xmlns:a16="http://schemas.microsoft.com/office/drawing/2014/main" id="{AAA802BA-CAA3-4E56-92DC-5007543D5EE2}"/>
              </a:ext>
            </a:extLst>
          </p:cNvPr>
          <p:cNvCxnSpPr/>
          <p:nvPr/>
        </p:nvCxnSpPr>
        <p:spPr>
          <a:xfrm>
            <a:off x="6266319" y="3103751"/>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C06032A6-CD4E-44D7-8580-0EA0CC104BC3}"/>
              </a:ext>
            </a:extLst>
          </p:cNvPr>
          <p:cNvSpPr txBox="1"/>
          <p:nvPr/>
        </p:nvSpPr>
        <p:spPr>
          <a:xfrm>
            <a:off x="10054513" y="1914036"/>
            <a:ext cx="728681" cy="461665"/>
          </a:xfrm>
          <a:prstGeom prst="rect">
            <a:avLst/>
          </a:prstGeom>
          <a:noFill/>
        </p:spPr>
        <p:txBody>
          <a:bodyPr wrap="square" rtlCol="0">
            <a:spAutoFit/>
          </a:bodyPr>
          <a:lstStyle/>
          <a:p>
            <a:pPr algn="ctr"/>
            <a:r>
              <a:rPr lang="en-US" sz="2400" dirty="0"/>
              <a:t>300</a:t>
            </a:r>
            <a:endParaRPr lang="en-IN" sz="2400" dirty="0"/>
          </a:p>
        </p:txBody>
      </p:sp>
      <p:cxnSp>
        <p:nvCxnSpPr>
          <p:cNvPr id="117" name="Straight Connector 116">
            <a:extLst>
              <a:ext uri="{FF2B5EF4-FFF2-40B4-BE49-F238E27FC236}">
                <a16:creationId xmlns:a16="http://schemas.microsoft.com/office/drawing/2014/main" id="{AE5DED27-DD3B-4639-8049-E6BE23AB1BBB}"/>
              </a:ext>
            </a:extLst>
          </p:cNvPr>
          <p:cNvCxnSpPr>
            <a:cxnSpLocks/>
          </p:cNvCxnSpPr>
          <p:nvPr/>
        </p:nvCxnSpPr>
        <p:spPr>
          <a:xfrm>
            <a:off x="10161677" y="23111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4FFFC3-5B2D-44C7-9680-057C67AFDBA4}"/>
              </a:ext>
            </a:extLst>
          </p:cNvPr>
          <p:cNvCxnSpPr>
            <a:cxnSpLocks/>
          </p:cNvCxnSpPr>
          <p:nvPr/>
        </p:nvCxnSpPr>
        <p:spPr>
          <a:xfrm flipV="1">
            <a:off x="10713508" y="1977339"/>
            <a:ext cx="0" cy="333768"/>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6F85963-6207-61A4-45CC-1336D633C4DE}"/>
              </a:ext>
            </a:extLst>
          </p:cNvPr>
          <p:cNvGrpSpPr/>
          <p:nvPr/>
        </p:nvGrpSpPr>
        <p:grpSpPr>
          <a:xfrm>
            <a:off x="5955150" y="5397306"/>
            <a:ext cx="6105667" cy="923330"/>
            <a:chOff x="187973" y="5758873"/>
            <a:chExt cx="6105667" cy="923330"/>
          </a:xfrm>
        </p:grpSpPr>
        <p:sp>
          <p:nvSpPr>
            <p:cNvPr id="9" name="Rounded Rectangle 21">
              <a:extLst>
                <a:ext uri="{FF2B5EF4-FFF2-40B4-BE49-F238E27FC236}">
                  <a16:creationId xmlns:a16="http://schemas.microsoft.com/office/drawing/2014/main" id="{0FE28D84-9FE4-7CEC-9AFB-F156D450B95A}"/>
                </a:ext>
              </a:extLst>
            </p:cNvPr>
            <p:cNvSpPr/>
            <p:nvPr/>
          </p:nvSpPr>
          <p:spPr>
            <a:xfrm>
              <a:off x="510877" y="5758873"/>
              <a:ext cx="5782763" cy="923330"/>
            </a:xfrm>
            <a:prstGeom prst="roundRect">
              <a:avLst>
                <a:gd name="adj" fmla="val 2407"/>
              </a:avLst>
            </a:prstGeom>
            <a:solidFill>
              <a:srgbClr val="212121">
                <a:lumMod val="10000"/>
                <a:lumOff val="90000"/>
              </a:srgbClr>
            </a:solidFill>
            <a:ln w="12700" cap="flat" cmpd="sng" algn="ctr">
              <a:solidFill>
                <a:sysClr val="window" lastClr="FFFFFF">
                  <a:lumMod val="75000"/>
                </a:sysClr>
              </a:solidFill>
              <a:prstDash val="solid"/>
              <a:miter lim="800000"/>
            </a:ln>
            <a:effectLst/>
          </p:spPr>
          <p:txBody>
            <a:bodyPr rtlCol="0" anchor="b"/>
            <a:lstStyle/>
            <a:p>
              <a:pPr marL="0" marR="0" lvl="0" indent="0" algn="just"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B84742"/>
                </a:solidFill>
                <a:effectLst/>
                <a:uLnTx/>
                <a:uFillTx/>
                <a:latin typeface="Shruti" panose="020B0502040204020203" pitchFamily="34" charset="0"/>
                <a:ea typeface="+mn-ea"/>
                <a:cs typeface="Shruti" panose="020B0502040204020203" pitchFamily="34" charset="0"/>
              </a:endParaRPr>
            </a:p>
          </p:txBody>
        </p:sp>
        <p:sp>
          <p:nvSpPr>
            <p:cNvPr id="10" name="Oval 9">
              <a:extLst>
                <a:ext uri="{FF2B5EF4-FFF2-40B4-BE49-F238E27FC236}">
                  <a16:creationId xmlns:a16="http://schemas.microsoft.com/office/drawing/2014/main" id="{3C485436-E7FB-C193-79B4-D730C53FB90C}"/>
                </a:ext>
              </a:extLst>
            </p:cNvPr>
            <p:cNvSpPr/>
            <p:nvPr/>
          </p:nvSpPr>
          <p:spPr>
            <a:xfrm>
              <a:off x="187973" y="5890457"/>
              <a:ext cx="660163" cy="660163"/>
            </a:xfrm>
            <a:prstGeom prst="ellipse">
              <a:avLst/>
            </a:prstGeom>
            <a:solidFill>
              <a:srgbClr val="B84742"/>
            </a:solidFill>
            <a:ln w="12700" cap="flat" cmpd="sng" algn="ctr">
              <a:noFill/>
              <a:prstDash val="solid"/>
              <a:miter lim="800000"/>
            </a:ln>
            <a:effectLst>
              <a:outerShdw blurRad="139700" sx="103000" sy="103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FontAwesome" pitchFamily="2" charset="0"/>
                  <a:ea typeface="+mn-ea"/>
                  <a:cs typeface="+mn-cs"/>
                </a:rPr>
                <a:t></a:t>
              </a:r>
              <a:endParaRPr kumimoji="0" lang="en-US" sz="2000" b="0" i="0" u="none" strike="noStrike" kern="0" cap="none" spc="0" normalizeH="0" baseline="0" noProof="0" dirty="0">
                <a:ln>
                  <a:noFill/>
                </a:ln>
                <a:solidFill>
                  <a:prstClr val="white"/>
                </a:solidFill>
                <a:effectLst/>
                <a:uLnTx/>
                <a:uFillTx/>
                <a:latin typeface="Roboto Condensed"/>
                <a:ea typeface="+mn-ea"/>
                <a:cs typeface="+mn-cs"/>
              </a:endParaRPr>
            </a:p>
          </p:txBody>
        </p:sp>
        <p:sp>
          <p:nvSpPr>
            <p:cNvPr id="12" name="TextBox 11">
              <a:extLst>
                <a:ext uri="{FF2B5EF4-FFF2-40B4-BE49-F238E27FC236}">
                  <a16:creationId xmlns:a16="http://schemas.microsoft.com/office/drawing/2014/main" id="{4FAB8EFA-E2D6-E66B-912D-961C40D20F68}"/>
                </a:ext>
              </a:extLst>
            </p:cNvPr>
            <p:cNvSpPr txBox="1"/>
            <p:nvPr/>
          </p:nvSpPr>
          <p:spPr>
            <a:xfrm>
              <a:off x="1040411" y="5835818"/>
              <a:ext cx="5196180" cy="769441"/>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212121"/>
                  </a:solidFill>
                  <a:effectLst/>
                  <a:uLnTx/>
                  <a:uFillTx/>
                  <a:latin typeface="+mj-lt"/>
                  <a:cs typeface="Lohit Gujarati" panose="020B0604020202020204" charset="0"/>
                </a:rPr>
                <a:t>If the minimum cost is not unique, select the cell where the highest units can be </a:t>
              </a:r>
              <a:r>
                <a:rPr lang="en-US" sz="2200" kern="0" dirty="0">
                  <a:solidFill>
                    <a:srgbClr val="212121"/>
                  </a:solidFill>
                  <a:latin typeface="+mj-lt"/>
                  <a:cs typeface="Lohit Gujarati" panose="020B0604020202020204" charset="0"/>
                </a:rPr>
                <a:t>allocated.</a:t>
              </a:r>
              <a:endParaRPr kumimoji="0" lang="en-IN" sz="2200" b="0" i="0" u="none" strike="noStrike" kern="0" cap="none" spc="0" normalizeH="0" baseline="0" noProof="0" dirty="0">
                <a:ln>
                  <a:noFill/>
                </a:ln>
                <a:solidFill>
                  <a:srgbClr val="212121"/>
                </a:solidFill>
                <a:effectLst/>
                <a:uLnTx/>
                <a:uFillTx/>
                <a:latin typeface="+mj-lt"/>
                <a:cs typeface="Lohit Gujarati" panose="020B0604020202020204" charset="0"/>
              </a:endParaRPr>
            </a:p>
          </p:txBody>
        </p:sp>
      </p:grpSp>
    </p:spTree>
    <p:extLst>
      <p:ext uri="{BB962C8B-B14F-4D97-AF65-F5344CB8AC3E}">
        <p14:creationId xmlns:p14="http://schemas.microsoft.com/office/powerpoint/2010/main" val="73441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animEffect transition="in" filter="wipe(left)">
                                      <p:cBhvr>
                                        <p:cTn id="22" dur="500"/>
                                        <p:tgtEl>
                                          <p:spTgt spid="1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animEffect transition="in" filter="wipe(left)">
                                      <p:cBhvr>
                                        <p:cTn id="27" dur="500"/>
                                        <p:tgtEl>
                                          <p:spTgt spid="1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3" end="3"/>
                                            </p:txEl>
                                          </p:spTgt>
                                        </p:tgtEl>
                                        <p:attrNameLst>
                                          <p:attrName>style.visibility</p:attrName>
                                        </p:attrNameLst>
                                      </p:cBhvr>
                                      <p:to>
                                        <p:strVal val="visible"/>
                                      </p:to>
                                    </p:set>
                                    <p:animEffect transition="in" filter="wipe(left)">
                                      <p:cBhvr>
                                        <p:cTn id="32" dur="500"/>
                                        <p:tgtEl>
                                          <p:spTgt spid="1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xEl>
                                              <p:pRg st="4" end="4"/>
                                            </p:txEl>
                                          </p:spTgt>
                                        </p:tgtEl>
                                        <p:attrNameLst>
                                          <p:attrName>style.visibility</p:attrName>
                                        </p:attrNameLst>
                                      </p:cBhvr>
                                      <p:to>
                                        <p:strVal val="visible"/>
                                      </p:to>
                                    </p:set>
                                    <p:animEffect transition="in" filter="wipe(left)">
                                      <p:cBhvr>
                                        <p:cTn id="42" dur="500"/>
                                        <p:tgtEl>
                                          <p:spTgt spid="1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xEl>
                                              <p:pRg st="1" end="1"/>
                                            </p:txEl>
                                          </p:spTgt>
                                        </p:tgtEl>
                                        <p:attrNameLst>
                                          <p:attrName>style.visibility</p:attrName>
                                        </p:attrNameLst>
                                      </p:cBhvr>
                                      <p:to>
                                        <p:strVal val="visible"/>
                                      </p:to>
                                    </p:set>
                                    <p:animEffect transition="in" filter="wipe(left)">
                                      <p:cBhvr>
                                        <p:cTn id="47" dur="500"/>
                                        <p:tgtEl>
                                          <p:spTgt spid="1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xEl>
                                              <p:pRg st="2" end="2"/>
                                            </p:txEl>
                                          </p:spTgt>
                                        </p:tgtEl>
                                        <p:attrNameLst>
                                          <p:attrName>style.visibility</p:attrName>
                                        </p:attrNameLst>
                                      </p:cBhvr>
                                      <p:to>
                                        <p:strVal val="visible"/>
                                      </p:to>
                                    </p:set>
                                    <p:animEffect transition="in" filter="wipe(left)">
                                      <p:cBhvr>
                                        <p:cTn id="52" dur="500"/>
                                        <p:tgtEl>
                                          <p:spTgt spid="13">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
                                            <p:txEl>
                                              <p:pRg st="3" end="3"/>
                                            </p:txEl>
                                          </p:spTgt>
                                        </p:tgtEl>
                                        <p:attrNameLst>
                                          <p:attrName>style.visibility</p:attrName>
                                        </p:attrNameLst>
                                      </p:cBhvr>
                                      <p:to>
                                        <p:strVal val="visible"/>
                                      </p:to>
                                    </p:set>
                                    <p:animEffect transition="in" filter="wipe(left)">
                                      <p:cBhvr>
                                        <p:cTn id="57" dur="500"/>
                                        <p:tgtEl>
                                          <p:spTgt spid="1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xEl>
                                              <p:pRg st="4" end="4"/>
                                            </p:txEl>
                                          </p:spTgt>
                                        </p:tgtEl>
                                        <p:attrNameLst>
                                          <p:attrName>style.visibility</p:attrName>
                                        </p:attrNameLst>
                                      </p:cBhvr>
                                      <p:to>
                                        <p:strVal val="visible"/>
                                      </p:to>
                                    </p:set>
                                    <p:animEffect transition="in" filter="wipe(left)">
                                      <p:cBhvr>
                                        <p:cTn id="62" dur="500"/>
                                        <p:tgtEl>
                                          <p:spTgt spid="1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3">
                                            <p:txEl>
                                              <p:pRg st="5" end="5"/>
                                            </p:txEl>
                                          </p:spTgt>
                                        </p:tgtEl>
                                        <p:attrNameLst>
                                          <p:attrName>style.visibility</p:attrName>
                                        </p:attrNameLst>
                                      </p:cBhvr>
                                      <p:to>
                                        <p:strVal val="visible"/>
                                      </p:to>
                                    </p:set>
                                    <p:animEffect transition="in" filter="wipe(left)">
                                      <p:cBhvr>
                                        <p:cTn id="72" dur="500"/>
                                        <p:tgtEl>
                                          <p:spTgt spid="13">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heel(1)">
                                      <p:cBhvr>
                                        <p:cTn id="82" dur="500"/>
                                        <p:tgtEl>
                                          <p:spTgt spid="32"/>
                                        </p:tgtEl>
                                      </p:cBhvr>
                                    </p:animEffect>
                                  </p:childTnLst>
                                </p:cTn>
                              </p:par>
                              <p:par>
                                <p:cTn id="83" presetID="21" presetClass="entr" presetSubtype="1"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heel(1)">
                                      <p:cBhvr>
                                        <p:cTn id="85" dur="500"/>
                                        <p:tgtEl>
                                          <p:spTgt spid="18"/>
                                        </p:tgtEl>
                                      </p:cBhvr>
                                    </p:animEffect>
                                  </p:childTnLst>
                                </p:cTn>
                              </p:par>
                              <p:par>
                                <p:cTn id="86" presetID="21" presetClass="entr" presetSubtype="1" fill="hold"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heel(1)">
                                      <p:cBhvr>
                                        <p:cTn id="88" dur="500"/>
                                        <p:tgtEl>
                                          <p:spTgt spid="20"/>
                                        </p:tgtEl>
                                      </p:cBhvr>
                                    </p:animEffect>
                                  </p:childTnLst>
                                </p:cTn>
                              </p:par>
                              <p:par>
                                <p:cTn id="89" presetID="21" presetClass="entr" presetSubtype="1"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wheel(1)">
                                      <p:cBhvr>
                                        <p:cTn id="91" dur="500"/>
                                        <p:tgtEl>
                                          <p:spTgt spid="3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up)">
                                      <p:cBhvr>
                                        <p:cTn id="96" dur="500"/>
                                        <p:tgtEl>
                                          <p:spTgt spid="39"/>
                                        </p:tgtEl>
                                      </p:cBhvr>
                                    </p:animEffect>
                                  </p:childTnLst>
                                </p:cTn>
                              </p:par>
                              <p:par>
                                <p:cTn id="97" presetID="22" presetClass="entr" presetSubtype="1"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wipe(up)">
                                      <p:cBhvr>
                                        <p:cTn id="99" dur="500"/>
                                        <p:tgtEl>
                                          <p:spTgt spid="38"/>
                                        </p:tgtEl>
                                      </p:cBhvr>
                                    </p:animEffect>
                                  </p:childTnLst>
                                </p:cTn>
                              </p:par>
                              <p:par>
                                <p:cTn id="100" presetID="22" presetClass="entr" presetSubtype="1" fill="hold"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up)">
                                      <p:cBhvr>
                                        <p:cTn id="102" dur="500"/>
                                        <p:tgtEl>
                                          <p:spTgt spid="37"/>
                                        </p:tgtEl>
                                      </p:cBhvr>
                                    </p:animEffect>
                                  </p:childTnLst>
                                </p:cTn>
                              </p:par>
                              <p:par>
                                <p:cTn id="103" presetID="22" presetClass="entr" presetSubtype="1" fill="hold"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500"/>
                                        <p:tgtEl>
                                          <p:spTgt spid="36"/>
                                        </p:tgtEl>
                                      </p:cBhvr>
                                    </p:animEffect>
                                  </p:childTnLst>
                                </p:cTn>
                              </p:par>
                              <p:par>
                                <p:cTn id="106" presetID="22" presetClass="entr" presetSubtype="1" fill="hold"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up)">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par>
                                <p:cTn id="114" presetID="22" presetClass="entr" presetSubtype="8" fill="hold" nodeType="with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left)">
                                      <p:cBhvr>
                                        <p:cTn id="116" dur="500"/>
                                        <p:tgtEl>
                                          <p:spTgt spid="29"/>
                                        </p:tgtEl>
                                      </p:cBhvr>
                                    </p:animEffect>
                                  </p:childTnLst>
                                </p:cTn>
                              </p:par>
                              <p:par>
                                <p:cTn id="117" presetID="22" presetClass="entr" presetSubtype="8" fill="hold"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left)">
                                      <p:cBhvr>
                                        <p:cTn id="119" dur="500"/>
                                        <p:tgtEl>
                                          <p:spTgt spid="30"/>
                                        </p:tgtEl>
                                      </p:cBhvr>
                                    </p:animEffect>
                                  </p:childTnLst>
                                </p:cTn>
                              </p:par>
                              <p:par>
                                <p:cTn id="120" presetID="22" presetClass="entr" presetSubtype="8" fill="hold" nodeType="withEffect">
                                  <p:stCondLst>
                                    <p:cond delay="0"/>
                                  </p:stCondLst>
                                  <p:childTnLst>
                                    <p:set>
                                      <p:cBhvr>
                                        <p:cTn id="121" dur="1" fill="hold">
                                          <p:stCondLst>
                                            <p:cond delay="0"/>
                                          </p:stCondLst>
                                        </p:cTn>
                                        <p:tgtEl>
                                          <p:spTgt spid="31"/>
                                        </p:tgtEl>
                                        <p:attrNameLst>
                                          <p:attrName>style.visibility</p:attrName>
                                        </p:attrNameLst>
                                      </p:cBhvr>
                                      <p:to>
                                        <p:strVal val="visible"/>
                                      </p:to>
                                    </p:set>
                                    <p:animEffect transition="in" filter="wipe(left)">
                                      <p:cBhvr>
                                        <p:cTn id="122" dur="500"/>
                                        <p:tgtEl>
                                          <p:spTgt spid="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left)">
                                      <p:cBhvr>
                                        <p:cTn id="127" dur="500"/>
                                        <p:tgtEl>
                                          <p:spTgt spid="4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par>
                          <p:cTn id="137" fill="hold">
                            <p:stCondLst>
                              <p:cond delay="1000"/>
                            </p:stCondLst>
                            <p:childTnLst>
                              <p:par>
                                <p:cTn id="138" presetID="22" presetClass="entr" presetSubtype="8" fill="hold" grpId="0" nodeType="afterEffect">
                                  <p:stCondLst>
                                    <p:cond delay="0"/>
                                  </p:stCondLst>
                                  <p:childTnLst>
                                    <p:set>
                                      <p:cBhvr>
                                        <p:cTn id="139" dur="1" fill="hold">
                                          <p:stCondLst>
                                            <p:cond delay="0"/>
                                          </p:stCondLst>
                                        </p:cTn>
                                        <p:tgtEl>
                                          <p:spTgt spid="48"/>
                                        </p:tgtEl>
                                        <p:attrNameLst>
                                          <p:attrName>style.visibility</p:attrName>
                                        </p:attrNameLst>
                                      </p:cBhvr>
                                      <p:to>
                                        <p:strVal val="visible"/>
                                      </p:to>
                                    </p:set>
                                    <p:animEffect transition="in" filter="wipe(left)">
                                      <p:cBhvr>
                                        <p:cTn id="140" dur="500"/>
                                        <p:tgtEl>
                                          <p:spTgt spid="48"/>
                                        </p:tgtEl>
                                      </p:cBhvr>
                                    </p:animEffect>
                                  </p:childTnLst>
                                </p:cTn>
                              </p:par>
                            </p:childTnLst>
                          </p:cTn>
                        </p:par>
                        <p:par>
                          <p:cTn id="141" fill="hold">
                            <p:stCondLst>
                              <p:cond delay="1500"/>
                            </p:stCondLst>
                            <p:childTnLst>
                              <p:par>
                                <p:cTn id="142" presetID="22" presetClass="entr" presetSubtype="8" fill="hold" grpId="0" nodeType="after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wipe(left)">
                                      <p:cBhvr>
                                        <p:cTn id="144" dur="500"/>
                                        <p:tgtEl>
                                          <p:spTgt spid="4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3"/>
                                        </p:tgtEl>
                                        <p:attrNameLst>
                                          <p:attrName>style.visibility</p:attrName>
                                        </p:attrNameLst>
                                      </p:cBhvr>
                                      <p:to>
                                        <p:strVal val="visible"/>
                                      </p:to>
                                    </p:set>
                                    <p:animEffect transition="in" filter="fade">
                                      <p:cBhvr>
                                        <p:cTn id="149" dur="500"/>
                                        <p:tgtEl>
                                          <p:spTgt spid="43"/>
                                        </p:tgtEl>
                                      </p:cBhvr>
                                    </p:animEffect>
                                  </p:childTnLst>
                                </p:cTn>
                              </p:par>
                            </p:childTnLst>
                          </p:cTn>
                        </p:par>
                        <p:par>
                          <p:cTn id="150" fill="hold">
                            <p:stCondLst>
                              <p:cond delay="500"/>
                            </p:stCondLst>
                            <p:childTnLst>
                              <p:par>
                                <p:cTn id="151" presetID="22" presetClass="entr" presetSubtype="8" fill="hold" grpId="0" nodeType="afterEffect">
                                  <p:stCondLst>
                                    <p:cond delay="0"/>
                                  </p:stCondLst>
                                  <p:childTnLst>
                                    <p:set>
                                      <p:cBhvr>
                                        <p:cTn id="152" dur="1" fill="hold">
                                          <p:stCondLst>
                                            <p:cond delay="0"/>
                                          </p:stCondLst>
                                        </p:cTn>
                                        <p:tgtEl>
                                          <p:spTgt spid="60"/>
                                        </p:tgtEl>
                                        <p:attrNameLst>
                                          <p:attrName>style.visibility</p:attrName>
                                        </p:attrNameLst>
                                      </p:cBhvr>
                                      <p:to>
                                        <p:strVal val="visible"/>
                                      </p:to>
                                    </p:set>
                                    <p:animEffect transition="in" filter="wipe(left)">
                                      <p:cBhvr>
                                        <p:cTn id="153" dur="500"/>
                                        <p:tgtEl>
                                          <p:spTgt spid="60"/>
                                        </p:tgtEl>
                                      </p:cBhvr>
                                    </p:animEffect>
                                  </p:childTnLst>
                                </p:cTn>
                              </p:par>
                            </p:childTnLst>
                          </p:cTn>
                        </p:par>
                        <p:par>
                          <p:cTn id="154" fill="hold">
                            <p:stCondLst>
                              <p:cond delay="1000"/>
                            </p:stCondLst>
                            <p:childTnLst>
                              <p:par>
                                <p:cTn id="155" presetID="22" presetClass="entr" presetSubtype="8" fill="hold" grpId="0" nodeType="after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wipe(left)">
                                      <p:cBhvr>
                                        <p:cTn id="157" dur="500"/>
                                        <p:tgtEl>
                                          <p:spTgt spid="68"/>
                                        </p:tgtEl>
                                      </p:cBhvr>
                                    </p:animEffect>
                                  </p:childTnLst>
                                </p:cTn>
                              </p:par>
                            </p:childTnLst>
                          </p:cTn>
                        </p:par>
                        <p:par>
                          <p:cTn id="158" fill="hold">
                            <p:stCondLst>
                              <p:cond delay="1500"/>
                            </p:stCondLst>
                            <p:childTnLst>
                              <p:par>
                                <p:cTn id="159" presetID="22" presetClass="entr" presetSubtype="8" fill="hold" grpId="0" nodeType="afterEffect">
                                  <p:stCondLst>
                                    <p:cond delay="0"/>
                                  </p:stCondLst>
                                  <p:childTnLst>
                                    <p:set>
                                      <p:cBhvr>
                                        <p:cTn id="160" dur="1" fill="hold">
                                          <p:stCondLst>
                                            <p:cond delay="0"/>
                                          </p:stCondLst>
                                        </p:cTn>
                                        <p:tgtEl>
                                          <p:spTgt spid="67"/>
                                        </p:tgtEl>
                                        <p:attrNameLst>
                                          <p:attrName>style.visibility</p:attrName>
                                        </p:attrNameLst>
                                      </p:cBhvr>
                                      <p:to>
                                        <p:strVal val="visible"/>
                                      </p:to>
                                    </p:set>
                                    <p:animEffect transition="in" filter="wipe(left)">
                                      <p:cBhvr>
                                        <p:cTn id="161" dur="500"/>
                                        <p:tgtEl>
                                          <p:spTgt spid="67"/>
                                        </p:tgtEl>
                                      </p:cBhvr>
                                    </p:animEffect>
                                  </p:childTnLst>
                                </p:cTn>
                              </p:par>
                            </p:childTnLst>
                          </p:cTn>
                        </p:par>
                        <p:par>
                          <p:cTn id="162" fill="hold">
                            <p:stCondLst>
                              <p:cond delay="2000"/>
                            </p:stCondLst>
                            <p:childTnLst>
                              <p:par>
                                <p:cTn id="163" presetID="22" presetClass="entr" presetSubtype="8" fill="hold" grpId="0" nodeType="afterEffect">
                                  <p:stCondLst>
                                    <p:cond delay="0"/>
                                  </p:stCondLst>
                                  <p:childTnLst>
                                    <p:set>
                                      <p:cBhvr>
                                        <p:cTn id="164" dur="1" fill="hold">
                                          <p:stCondLst>
                                            <p:cond delay="0"/>
                                          </p:stCondLst>
                                        </p:cTn>
                                        <p:tgtEl>
                                          <p:spTgt spid="64"/>
                                        </p:tgtEl>
                                        <p:attrNameLst>
                                          <p:attrName>style.visibility</p:attrName>
                                        </p:attrNameLst>
                                      </p:cBhvr>
                                      <p:to>
                                        <p:strVal val="visible"/>
                                      </p:to>
                                    </p:set>
                                    <p:animEffect transition="in" filter="wipe(left)">
                                      <p:cBhvr>
                                        <p:cTn id="165" dur="500"/>
                                        <p:tgtEl>
                                          <p:spTgt spid="64"/>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61"/>
                                        </p:tgtEl>
                                        <p:attrNameLst>
                                          <p:attrName>style.visibility</p:attrName>
                                        </p:attrNameLst>
                                      </p:cBhvr>
                                      <p:to>
                                        <p:strVal val="visible"/>
                                      </p:to>
                                    </p:set>
                                    <p:animEffect transition="in" filter="wipe(left)">
                                      <p:cBhvr>
                                        <p:cTn id="170" dur="500"/>
                                        <p:tgtEl>
                                          <p:spTgt spid="6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47"/>
                                        </p:tgtEl>
                                        <p:attrNameLst>
                                          <p:attrName>style.visibility</p:attrName>
                                        </p:attrNameLst>
                                      </p:cBhvr>
                                      <p:to>
                                        <p:strVal val="visible"/>
                                      </p:to>
                                    </p:set>
                                    <p:animEffect transition="in" filter="wipe(left)">
                                      <p:cBhvr>
                                        <p:cTn id="175" dur="500"/>
                                        <p:tgtEl>
                                          <p:spTgt spid="47"/>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wipe(left)">
                                      <p:cBhvr>
                                        <p:cTn id="180" dur="500"/>
                                        <p:tgtEl>
                                          <p:spTgt spid="70"/>
                                        </p:tgtEl>
                                      </p:cBhvr>
                                    </p:animEffect>
                                  </p:childTnLst>
                                </p:cTn>
                              </p:par>
                            </p:childTnLst>
                          </p:cTn>
                        </p:par>
                        <p:par>
                          <p:cTn id="181" fill="hold">
                            <p:stCondLst>
                              <p:cond delay="500"/>
                            </p:stCondLst>
                            <p:childTnLst>
                              <p:par>
                                <p:cTn id="182" presetID="22" presetClass="entr" presetSubtype="8" fill="hold" grpId="0" nodeType="afterEffect">
                                  <p:stCondLst>
                                    <p:cond delay="0"/>
                                  </p:stCondLst>
                                  <p:childTnLst>
                                    <p:set>
                                      <p:cBhvr>
                                        <p:cTn id="183" dur="1" fill="hold">
                                          <p:stCondLst>
                                            <p:cond delay="0"/>
                                          </p:stCondLst>
                                        </p:cTn>
                                        <p:tgtEl>
                                          <p:spTgt spid="74"/>
                                        </p:tgtEl>
                                        <p:attrNameLst>
                                          <p:attrName>style.visibility</p:attrName>
                                        </p:attrNameLst>
                                      </p:cBhvr>
                                      <p:to>
                                        <p:strVal val="visible"/>
                                      </p:to>
                                    </p:set>
                                    <p:animEffect transition="in" filter="wipe(left)">
                                      <p:cBhvr>
                                        <p:cTn id="184" dur="500"/>
                                        <p:tgtEl>
                                          <p:spTgt spid="74"/>
                                        </p:tgtEl>
                                      </p:cBhvr>
                                    </p:animEffect>
                                  </p:childTnLst>
                                </p:cTn>
                              </p:par>
                            </p:childTnLst>
                          </p:cTn>
                        </p:par>
                        <p:par>
                          <p:cTn id="185" fill="hold">
                            <p:stCondLst>
                              <p:cond delay="1000"/>
                            </p:stCondLst>
                            <p:childTnLst>
                              <p:par>
                                <p:cTn id="186" presetID="22" presetClass="entr" presetSubtype="8" fill="hold" grpId="0" nodeType="afterEffect">
                                  <p:stCondLst>
                                    <p:cond delay="0"/>
                                  </p:stCondLst>
                                  <p:childTnLst>
                                    <p:set>
                                      <p:cBhvr>
                                        <p:cTn id="187" dur="1" fill="hold">
                                          <p:stCondLst>
                                            <p:cond delay="0"/>
                                          </p:stCondLst>
                                        </p:cTn>
                                        <p:tgtEl>
                                          <p:spTgt spid="75"/>
                                        </p:tgtEl>
                                        <p:attrNameLst>
                                          <p:attrName>style.visibility</p:attrName>
                                        </p:attrNameLst>
                                      </p:cBhvr>
                                      <p:to>
                                        <p:strVal val="visible"/>
                                      </p:to>
                                    </p:set>
                                    <p:animEffect transition="in" filter="wipe(left)">
                                      <p:cBhvr>
                                        <p:cTn id="188" dur="500"/>
                                        <p:tgtEl>
                                          <p:spTgt spid="75"/>
                                        </p:tgtEl>
                                      </p:cBhvr>
                                    </p:animEffect>
                                  </p:childTnLst>
                                </p:cTn>
                              </p:par>
                            </p:childTnLst>
                          </p:cTn>
                        </p:par>
                        <p:par>
                          <p:cTn id="189" fill="hold">
                            <p:stCondLst>
                              <p:cond delay="1500"/>
                            </p:stCondLst>
                            <p:childTnLst>
                              <p:par>
                                <p:cTn id="190" presetID="22" presetClass="entr" presetSubtype="8" fill="hold" grpId="0" nodeType="afterEffect">
                                  <p:stCondLst>
                                    <p:cond delay="0"/>
                                  </p:stCondLst>
                                  <p:childTnLst>
                                    <p:set>
                                      <p:cBhvr>
                                        <p:cTn id="191" dur="1" fill="hold">
                                          <p:stCondLst>
                                            <p:cond delay="0"/>
                                          </p:stCondLst>
                                        </p:cTn>
                                        <p:tgtEl>
                                          <p:spTgt spid="72"/>
                                        </p:tgtEl>
                                        <p:attrNameLst>
                                          <p:attrName>style.visibility</p:attrName>
                                        </p:attrNameLst>
                                      </p:cBhvr>
                                      <p:to>
                                        <p:strVal val="visible"/>
                                      </p:to>
                                    </p:set>
                                    <p:animEffect transition="in" filter="wipe(left)">
                                      <p:cBhvr>
                                        <p:cTn id="192" dur="500"/>
                                        <p:tgtEl>
                                          <p:spTgt spid="72"/>
                                        </p:tgtEl>
                                      </p:cBhvr>
                                    </p:animEffect>
                                  </p:childTnLst>
                                </p:cTn>
                              </p:par>
                            </p:childTnLst>
                          </p:cTn>
                        </p:par>
                        <p:par>
                          <p:cTn id="193" fill="hold">
                            <p:stCondLst>
                              <p:cond delay="2000"/>
                            </p:stCondLst>
                            <p:childTnLst>
                              <p:par>
                                <p:cTn id="194" presetID="22" presetClass="entr" presetSubtype="8" fill="hold" grpId="0"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wipe(left)">
                                      <p:cBhvr>
                                        <p:cTn id="196" dur="500"/>
                                        <p:tgtEl>
                                          <p:spTgt spid="78"/>
                                        </p:tgtEl>
                                      </p:cBhvr>
                                    </p:animEffect>
                                  </p:childTnLst>
                                </p:cTn>
                              </p:par>
                            </p:childTnLst>
                          </p:cTn>
                        </p:par>
                        <p:par>
                          <p:cTn id="197" fill="hold">
                            <p:stCondLst>
                              <p:cond delay="2500"/>
                            </p:stCondLst>
                            <p:childTnLst>
                              <p:par>
                                <p:cTn id="198" presetID="22" presetClass="entr" presetSubtype="8" fill="hold" grpId="0" nodeType="afterEffect">
                                  <p:stCondLst>
                                    <p:cond delay="0"/>
                                  </p:stCondLst>
                                  <p:childTnLst>
                                    <p:set>
                                      <p:cBhvr>
                                        <p:cTn id="199" dur="1" fill="hold">
                                          <p:stCondLst>
                                            <p:cond delay="0"/>
                                          </p:stCondLst>
                                        </p:cTn>
                                        <p:tgtEl>
                                          <p:spTgt spid="82"/>
                                        </p:tgtEl>
                                        <p:attrNameLst>
                                          <p:attrName>style.visibility</p:attrName>
                                        </p:attrNameLst>
                                      </p:cBhvr>
                                      <p:to>
                                        <p:strVal val="visible"/>
                                      </p:to>
                                    </p:set>
                                    <p:animEffect transition="in" filter="wipe(left)">
                                      <p:cBhvr>
                                        <p:cTn id="200" dur="500"/>
                                        <p:tgtEl>
                                          <p:spTgt spid="82"/>
                                        </p:tgtEl>
                                      </p:cBhvr>
                                    </p:animEffect>
                                  </p:childTnLst>
                                </p:cTn>
                              </p:par>
                            </p:childTnLst>
                          </p:cTn>
                        </p:par>
                        <p:par>
                          <p:cTn id="201" fill="hold">
                            <p:stCondLst>
                              <p:cond delay="3000"/>
                            </p:stCondLst>
                            <p:childTnLst>
                              <p:par>
                                <p:cTn id="202" presetID="22" presetClass="entr" presetSubtype="8" fill="hold" grpId="0" nodeType="afterEffect">
                                  <p:stCondLst>
                                    <p:cond delay="0"/>
                                  </p:stCondLst>
                                  <p:childTnLst>
                                    <p:set>
                                      <p:cBhvr>
                                        <p:cTn id="203" dur="1" fill="hold">
                                          <p:stCondLst>
                                            <p:cond delay="0"/>
                                          </p:stCondLst>
                                        </p:cTn>
                                        <p:tgtEl>
                                          <p:spTgt spid="83"/>
                                        </p:tgtEl>
                                        <p:attrNameLst>
                                          <p:attrName>style.visibility</p:attrName>
                                        </p:attrNameLst>
                                      </p:cBhvr>
                                      <p:to>
                                        <p:strVal val="visible"/>
                                      </p:to>
                                    </p:set>
                                    <p:animEffect transition="in" filter="wipe(left)">
                                      <p:cBhvr>
                                        <p:cTn id="204" dur="500"/>
                                        <p:tgtEl>
                                          <p:spTgt spid="83"/>
                                        </p:tgtEl>
                                      </p:cBhvr>
                                    </p:animEffect>
                                  </p:childTnLst>
                                </p:cTn>
                              </p:par>
                            </p:childTnLst>
                          </p:cTn>
                        </p:par>
                        <p:par>
                          <p:cTn id="205" fill="hold">
                            <p:stCondLst>
                              <p:cond delay="3500"/>
                            </p:stCondLst>
                            <p:childTnLst>
                              <p:par>
                                <p:cTn id="206" presetID="22" presetClass="entr" presetSubtype="8" fill="hold" grpId="0" nodeType="afterEffect">
                                  <p:stCondLst>
                                    <p:cond delay="0"/>
                                  </p:stCondLst>
                                  <p:childTnLst>
                                    <p:set>
                                      <p:cBhvr>
                                        <p:cTn id="207" dur="1" fill="hold">
                                          <p:stCondLst>
                                            <p:cond delay="0"/>
                                          </p:stCondLst>
                                        </p:cTn>
                                        <p:tgtEl>
                                          <p:spTgt spid="81"/>
                                        </p:tgtEl>
                                        <p:attrNameLst>
                                          <p:attrName>style.visibility</p:attrName>
                                        </p:attrNameLst>
                                      </p:cBhvr>
                                      <p:to>
                                        <p:strVal val="visible"/>
                                      </p:to>
                                    </p:set>
                                    <p:animEffect transition="in" filter="wipe(left)">
                                      <p:cBhvr>
                                        <p:cTn id="208" dur="500"/>
                                        <p:tgtEl>
                                          <p:spTgt spid="81"/>
                                        </p:tgtEl>
                                      </p:cBhvr>
                                    </p:animEffect>
                                  </p:childTnLst>
                                </p:cTn>
                              </p:par>
                            </p:childTnLst>
                          </p:cTn>
                        </p:par>
                        <p:par>
                          <p:cTn id="209" fill="hold">
                            <p:stCondLst>
                              <p:cond delay="4000"/>
                            </p:stCondLst>
                            <p:childTnLst>
                              <p:par>
                                <p:cTn id="210" presetID="22" presetClass="entr" presetSubtype="8" fill="hold" grpId="0" nodeType="afterEffect">
                                  <p:stCondLst>
                                    <p:cond delay="0"/>
                                  </p:stCondLst>
                                  <p:childTnLst>
                                    <p:set>
                                      <p:cBhvr>
                                        <p:cTn id="211" dur="1" fill="hold">
                                          <p:stCondLst>
                                            <p:cond delay="0"/>
                                          </p:stCondLst>
                                        </p:cTn>
                                        <p:tgtEl>
                                          <p:spTgt spid="71"/>
                                        </p:tgtEl>
                                        <p:attrNameLst>
                                          <p:attrName>style.visibility</p:attrName>
                                        </p:attrNameLst>
                                      </p:cBhvr>
                                      <p:to>
                                        <p:strVal val="visible"/>
                                      </p:to>
                                    </p:set>
                                    <p:animEffect transition="in" filter="wipe(left)">
                                      <p:cBhvr>
                                        <p:cTn id="212" dur="500"/>
                                        <p:tgtEl>
                                          <p:spTgt spid="71"/>
                                        </p:tgtEl>
                                      </p:cBhvr>
                                    </p:animEffect>
                                  </p:childTnLst>
                                </p:cTn>
                              </p:par>
                            </p:childTnLst>
                          </p:cTn>
                        </p:par>
                        <p:par>
                          <p:cTn id="213" fill="hold">
                            <p:stCondLst>
                              <p:cond delay="4500"/>
                            </p:stCondLst>
                            <p:childTnLst>
                              <p:par>
                                <p:cTn id="214" presetID="22" presetClass="entr" presetSubtype="8" fill="hold" grpId="0" nodeType="afterEffect">
                                  <p:stCondLst>
                                    <p:cond delay="0"/>
                                  </p:stCondLst>
                                  <p:childTnLst>
                                    <p:set>
                                      <p:cBhvr>
                                        <p:cTn id="215" dur="1" fill="hold">
                                          <p:stCondLst>
                                            <p:cond delay="0"/>
                                          </p:stCondLst>
                                        </p:cTn>
                                        <p:tgtEl>
                                          <p:spTgt spid="84"/>
                                        </p:tgtEl>
                                        <p:attrNameLst>
                                          <p:attrName>style.visibility</p:attrName>
                                        </p:attrNameLst>
                                      </p:cBhvr>
                                      <p:to>
                                        <p:strVal val="visible"/>
                                      </p:to>
                                    </p:set>
                                    <p:animEffect transition="in" filter="wipe(left)">
                                      <p:cBhvr>
                                        <p:cTn id="216" dur="500"/>
                                        <p:tgtEl>
                                          <p:spTgt spid="84"/>
                                        </p:tgtEl>
                                      </p:cBhvr>
                                    </p:animEffect>
                                  </p:childTnLst>
                                </p:cTn>
                              </p:par>
                            </p:childTnLst>
                          </p:cTn>
                        </p:par>
                        <p:par>
                          <p:cTn id="217" fill="hold">
                            <p:stCondLst>
                              <p:cond delay="5000"/>
                            </p:stCondLst>
                            <p:childTnLst>
                              <p:par>
                                <p:cTn id="218" presetID="22" presetClass="entr" presetSubtype="8" fill="hold" grpId="0" nodeType="afterEffect">
                                  <p:stCondLst>
                                    <p:cond delay="0"/>
                                  </p:stCondLst>
                                  <p:childTnLst>
                                    <p:set>
                                      <p:cBhvr>
                                        <p:cTn id="219" dur="1" fill="hold">
                                          <p:stCondLst>
                                            <p:cond delay="0"/>
                                          </p:stCondLst>
                                        </p:cTn>
                                        <p:tgtEl>
                                          <p:spTgt spid="85"/>
                                        </p:tgtEl>
                                        <p:attrNameLst>
                                          <p:attrName>style.visibility</p:attrName>
                                        </p:attrNameLst>
                                      </p:cBhvr>
                                      <p:to>
                                        <p:strVal val="visible"/>
                                      </p:to>
                                    </p:set>
                                    <p:animEffect transition="in" filter="wipe(left)">
                                      <p:cBhvr>
                                        <p:cTn id="220" dur="500"/>
                                        <p:tgtEl>
                                          <p:spTgt spid="85"/>
                                        </p:tgtEl>
                                      </p:cBhvr>
                                    </p:animEffect>
                                  </p:childTnLst>
                                </p:cTn>
                              </p:par>
                            </p:childTnLst>
                          </p:cTn>
                        </p:par>
                        <p:par>
                          <p:cTn id="221" fill="hold">
                            <p:stCondLst>
                              <p:cond delay="5500"/>
                            </p:stCondLst>
                            <p:childTnLst>
                              <p:par>
                                <p:cTn id="222" presetID="22" presetClass="entr" presetSubtype="8" fill="hold" grpId="0" nodeType="afterEffect">
                                  <p:stCondLst>
                                    <p:cond delay="0"/>
                                  </p:stCondLst>
                                  <p:childTnLst>
                                    <p:set>
                                      <p:cBhvr>
                                        <p:cTn id="223" dur="1" fill="hold">
                                          <p:stCondLst>
                                            <p:cond delay="0"/>
                                          </p:stCondLst>
                                        </p:cTn>
                                        <p:tgtEl>
                                          <p:spTgt spid="73"/>
                                        </p:tgtEl>
                                        <p:attrNameLst>
                                          <p:attrName>style.visibility</p:attrName>
                                        </p:attrNameLst>
                                      </p:cBhvr>
                                      <p:to>
                                        <p:strVal val="visible"/>
                                      </p:to>
                                    </p:set>
                                    <p:animEffect transition="in" filter="wipe(left)">
                                      <p:cBhvr>
                                        <p:cTn id="224" dur="500"/>
                                        <p:tgtEl>
                                          <p:spTgt spid="73"/>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86"/>
                                        </p:tgtEl>
                                        <p:attrNameLst>
                                          <p:attrName>style.visibility</p:attrName>
                                        </p:attrNameLst>
                                      </p:cBhvr>
                                      <p:to>
                                        <p:strVal val="visible"/>
                                      </p:to>
                                    </p:set>
                                    <p:animEffect transition="in" filter="wipe(left)">
                                      <p:cBhvr>
                                        <p:cTn id="229" dur="500"/>
                                        <p:tgtEl>
                                          <p:spTgt spid="86"/>
                                        </p:tgtEl>
                                      </p:cBhvr>
                                    </p:animEffect>
                                  </p:childTnLst>
                                </p:cTn>
                              </p:par>
                            </p:childTnLst>
                          </p:cTn>
                        </p:par>
                        <p:par>
                          <p:cTn id="230" fill="hold">
                            <p:stCondLst>
                              <p:cond delay="500"/>
                            </p:stCondLst>
                            <p:childTnLst>
                              <p:par>
                                <p:cTn id="231" presetID="22" presetClass="entr" presetSubtype="8" fill="hold" grpId="0" nodeType="afterEffect">
                                  <p:stCondLst>
                                    <p:cond delay="0"/>
                                  </p:stCondLst>
                                  <p:childTnLst>
                                    <p:set>
                                      <p:cBhvr>
                                        <p:cTn id="232" dur="1" fill="hold">
                                          <p:stCondLst>
                                            <p:cond delay="0"/>
                                          </p:stCondLst>
                                        </p:cTn>
                                        <p:tgtEl>
                                          <p:spTgt spid="88"/>
                                        </p:tgtEl>
                                        <p:attrNameLst>
                                          <p:attrName>style.visibility</p:attrName>
                                        </p:attrNameLst>
                                      </p:cBhvr>
                                      <p:to>
                                        <p:strVal val="visible"/>
                                      </p:to>
                                    </p:set>
                                    <p:animEffect transition="in" filter="wipe(left)">
                                      <p:cBhvr>
                                        <p:cTn id="233" dur="500"/>
                                        <p:tgtEl>
                                          <p:spTgt spid="88"/>
                                        </p:tgtEl>
                                      </p:cBhvr>
                                    </p:animEffect>
                                  </p:childTnLst>
                                </p:cTn>
                              </p:par>
                            </p:childTnLst>
                          </p:cTn>
                        </p:par>
                        <p:par>
                          <p:cTn id="234" fill="hold">
                            <p:stCondLst>
                              <p:cond delay="1000"/>
                            </p:stCondLst>
                            <p:childTnLst>
                              <p:par>
                                <p:cTn id="235" presetID="22" presetClass="entr" presetSubtype="8" fill="hold" grpId="0" nodeType="afterEffect">
                                  <p:stCondLst>
                                    <p:cond delay="0"/>
                                  </p:stCondLst>
                                  <p:childTnLst>
                                    <p:set>
                                      <p:cBhvr>
                                        <p:cTn id="236" dur="1" fill="hold">
                                          <p:stCondLst>
                                            <p:cond delay="0"/>
                                          </p:stCondLst>
                                        </p:cTn>
                                        <p:tgtEl>
                                          <p:spTgt spid="87"/>
                                        </p:tgtEl>
                                        <p:attrNameLst>
                                          <p:attrName>style.visibility</p:attrName>
                                        </p:attrNameLst>
                                      </p:cBhvr>
                                      <p:to>
                                        <p:strVal val="visible"/>
                                      </p:to>
                                    </p:set>
                                    <p:animEffect transition="in" filter="wipe(left)">
                                      <p:cBhvr>
                                        <p:cTn id="237" dur="500"/>
                                        <p:tgtEl>
                                          <p:spTgt spid="87"/>
                                        </p:tgtEl>
                                      </p:cBhvr>
                                    </p:animEffect>
                                  </p:childTnLst>
                                </p:cTn>
                              </p:par>
                            </p:childTnLst>
                          </p:cTn>
                        </p:par>
                        <p:par>
                          <p:cTn id="238" fill="hold">
                            <p:stCondLst>
                              <p:cond delay="1500"/>
                            </p:stCondLst>
                            <p:childTnLst>
                              <p:par>
                                <p:cTn id="239" presetID="22" presetClass="entr" presetSubtype="8" fill="hold" grpId="0" nodeType="after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wipe(left)">
                                      <p:cBhvr>
                                        <p:cTn id="241" dur="500"/>
                                        <p:tgtEl>
                                          <p:spTgt spid="89"/>
                                        </p:tgtEl>
                                      </p:cBhvr>
                                    </p:animEffect>
                                  </p:childTnLst>
                                </p:cTn>
                              </p:par>
                            </p:childTnLst>
                          </p:cTn>
                        </p:par>
                        <p:par>
                          <p:cTn id="242" fill="hold">
                            <p:stCondLst>
                              <p:cond delay="2000"/>
                            </p:stCondLst>
                            <p:childTnLst>
                              <p:par>
                                <p:cTn id="243" presetID="22" presetClass="entr" presetSubtype="8" fill="hold" grpId="0" nodeType="afterEffect">
                                  <p:stCondLst>
                                    <p:cond delay="0"/>
                                  </p:stCondLst>
                                  <p:childTnLst>
                                    <p:set>
                                      <p:cBhvr>
                                        <p:cTn id="244" dur="1" fill="hold">
                                          <p:stCondLst>
                                            <p:cond delay="0"/>
                                          </p:stCondLst>
                                        </p:cTn>
                                        <p:tgtEl>
                                          <p:spTgt spid="92"/>
                                        </p:tgtEl>
                                        <p:attrNameLst>
                                          <p:attrName>style.visibility</p:attrName>
                                        </p:attrNameLst>
                                      </p:cBhvr>
                                      <p:to>
                                        <p:strVal val="visible"/>
                                      </p:to>
                                    </p:set>
                                    <p:animEffect transition="in" filter="wipe(left)">
                                      <p:cBhvr>
                                        <p:cTn id="245" dur="500"/>
                                        <p:tgtEl>
                                          <p:spTgt spid="92"/>
                                        </p:tgtEl>
                                      </p:cBhvr>
                                    </p:animEffect>
                                  </p:childTnLst>
                                </p:cTn>
                              </p:par>
                            </p:childTnLst>
                          </p:cTn>
                        </p:par>
                        <p:par>
                          <p:cTn id="246" fill="hold">
                            <p:stCondLst>
                              <p:cond delay="2500"/>
                            </p:stCondLst>
                            <p:childTnLst>
                              <p:par>
                                <p:cTn id="247" presetID="22" presetClass="entr" presetSubtype="8" fill="hold" grpId="0" nodeType="afterEffect">
                                  <p:stCondLst>
                                    <p:cond delay="0"/>
                                  </p:stCondLst>
                                  <p:childTnLst>
                                    <p:set>
                                      <p:cBhvr>
                                        <p:cTn id="248" dur="1" fill="hold">
                                          <p:stCondLst>
                                            <p:cond delay="0"/>
                                          </p:stCondLst>
                                        </p:cTn>
                                        <p:tgtEl>
                                          <p:spTgt spid="95"/>
                                        </p:tgtEl>
                                        <p:attrNameLst>
                                          <p:attrName>style.visibility</p:attrName>
                                        </p:attrNameLst>
                                      </p:cBhvr>
                                      <p:to>
                                        <p:strVal val="visible"/>
                                      </p:to>
                                    </p:set>
                                    <p:animEffect transition="in" filter="wipe(left)">
                                      <p:cBhvr>
                                        <p:cTn id="249" dur="500"/>
                                        <p:tgtEl>
                                          <p:spTgt spid="95"/>
                                        </p:tgtEl>
                                      </p:cBhvr>
                                    </p:animEffect>
                                  </p:childTnLst>
                                </p:cTn>
                              </p:par>
                            </p:childTnLst>
                          </p:cTn>
                        </p:par>
                        <p:par>
                          <p:cTn id="250" fill="hold">
                            <p:stCondLst>
                              <p:cond delay="3000"/>
                            </p:stCondLst>
                            <p:childTnLst>
                              <p:par>
                                <p:cTn id="251" presetID="22" presetClass="entr" presetSubtype="8" fill="hold" grpId="0" nodeType="afterEffect">
                                  <p:stCondLst>
                                    <p:cond delay="0"/>
                                  </p:stCondLst>
                                  <p:childTnLst>
                                    <p:set>
                                      <p:cBhvr>
                                        <p:cTn id="252" dur="1" fill="hold">
                                          <p:stCondLst>
                                            <p:cond delay="0"/>
                                          </p:stCondLst>
                                        </p:cTn>
                                        <p:tgtEl>
                                          <p:spTgt spid="96"/>
                                        </p:tgtEl>
                                        <p:attrNameLst>
                                          <p:attrName>style.visibility</p:attrName>
                                        </p:attrNameLst>
                                      </p:cBhvr>
                                      <p:to>
                                        <p:strVal val="visible"/>
                                      </p:to>
                                    </p:set>
                                    <p:animEffect transition="in" filter="wipe(left)">
                                      <p:cBhvr>
                                        <p:cTn id="253" dur="500"/>
                                        <p:tgtEl>
                                          <p:spTgt spid="96"/>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1" fill="hold" nodeType="clickEffect">
                                  <p:stCondLst>
                                    <p:cond delay="0"/>
                                  </p:stCondLst>
                                  <p:childTnLst>
                                    <p:set>
                                      <p:cBhvr>
                                        <p:cTn id="257" dur="1" fill="hold">
                                          <p:stCondLst>
                                            <p:cond delay="0"/>
                                          </p:stCondLst>
                                        </p:cTn>
                                        <p:tgtEl>
                                          <p:spTgt spid="106"/>
                                        </p:tgtEl>
                                        <p:attrNameLst>
                                          <p:attrName>style.visibility</p:attrName>
                                        </p:attrNameLst>
                                      </p:cBhvr>
                                      <p:to>
                                        <p:strVal val="visible"/>
                                      </p:to>
                                    </p:set>
                                    <p:animEffect transition="in" filter="wipe(up)">
                                      <p:cBhvr>
                                        <p:cTn id="258" dur="500"/>
                                        <p:tgtEl>
                                          <p:spTgt spid="106"/>
                                        </p:tgtEl>
                                      </p:cBhvr>
                                    </p:animEffect>
                                  </p:childTnLst>
                                </p:cTn>
                              </p:par>
                            </p:childTnLst>
                          </p:cTn>
                        </p:par>
                        <p:par>
                          <p:cTn id="259" fill="hold">
                            <p:stCondLst>
                              <p:cond delay="500"/>
                            </p:stCondLst>
                            <p:childTnLst>
                              <p:par>
                                <p:cTn id="260" presetID="22" presetClass="entr" presetSubtype="2" fill="hold" nodeType="afterEffect">
                                  <p:stCondLst>
                                    <p:cond delay="0"/>
                                  </p:stCondLst>
                                  <p:childTnLst>
                                    <p:set>
                                      <p:cBhvr>
                                        <p:cTn id="261" dur="1" fill="hold">
                                          <p:stCondLst>
                                            <p:cond delay="0"/>
                                          </p:stCondLst>
                                        </p:cTn>
                                        <p:tgtEl>
                                          <p:spTgt spid="105"/>
                                        </p:tgtEl>
                                        <p:attrNameLst>
                                          <p:attrName>style.visibility</p:attrName>
                                        </p:attrNameLst>
                                      </p:cBhvr>
                                      <p:to>
                                        <p:strVal val="visible"/>
                                      </p:to>
                                    </p:set>
                                    <p:animEffect transition="in" filter="wipe(right)">
                                      <p:cBhvr>
                                        <p:cTn id="262" dur="500"/>
                                        <p:tgtEl>
                                          <p:spTgt spid="105"/>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104"/>
                                        </p:tgtEl>
                                        <p:attrNameLst>
                                          <p:attrName>style.visibility</p:attrName>
                                        </p:attrNameLst>
                                      </p:cBhvr>
                                      <p:to>
                                        <p:strVal val="visible"/>
                                      </p:to>
                                    </p:set>
                                    <p:animEffect transition="in" filter="wipe(left)">
                                      <p:cBhvr>
                                        <p:cTn id="267" dur="500"/>
                                        <p:tgtEl>
                                          <p:spTgt spid="104"/>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2" fill="hold" nodeType="clickEffect">
                                  <p:stCondLst>
                                    <p:cond delay="0"/>
                                  </p:stCondLst>
                                  <p:childTnLst>
                                    <p:set>
                                      <p:cBhvr>
                                        <p:cTn id="271" dur="1" fill="hold">
                                          <p:stCondLst>
                                            <p:cond delay="0"/>
                                          </p:stCondLst>
                                        </p:cTn>
                                        <p:tgtEl>
                                          <p:spTgt spid="168"/>
                                        </p:tgtEl>
                                        <p:attrNameLst>
                                          <p:attrName>style.visibility</p:attrName>
                                        </p:attrNameLst>
                                      </p:cBhvr>
                                      <p:to>
                                        <p:strVal val="visible"/>
                                      </p:to>
                                    </p:set>
                                    <p:animEffect transition="in" filter="wipe(right)">
                                      <p:cBhvr>
                                        <p:cTn id="272" dur="500"/>
                                        <p:tgtEl>
                                          <p:spTgt spid="168"/>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grpId="0" nodeType="clickEffect">
                                  <p:stCondLst>
                                    <p:cond delay="0"/>
                                  </p:stCondLst>
                                  <p:childTnLst>
                                    <p:set>
                                      <p:cBhvr>
                                        <p:cTn id="276" dur="1" fill="hold">
                                          <p:stCondLst>
                                            <p:cond delay="0"/>
                                          </p:stCondLst>
                                        </p:cTn>
                                        <p:tgtEl>
                                          <p:spTgt spid="167"/>
                                        </p:tgtEl>
                                        <p:attrNameLst>
                                          <p:attrName>style.visibility</p:attrName>
                                        </p:attrNameLst>
                                      </p:cBhvr>
                                      <p:to>
                                        <p:strVal val="visible"/>
                                      </p:to>
                                    </p:set>
                                    <p:animEffect transition="in" filter="wipe(left)">
                                      <p:cBhvr>
                                        <p:cTn id="277" dur="500"/>
                                        <p:tgtEl>
                                          <p:spTgt spid="167"/>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2" fill="hold" nodeType="click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wipe(right)">
                                      <p:cBhvr>
                                        <p:cTn id="282" dur="500"/>
                                        <p:tgtEl>
                                          <p:spTgt spid="118"/>
                                        </p:tgtEl>
                                      </p:cBhvr>
                                    </p:animEffect>
                                  </p:childTnLst>
                                </p:cTn>
                              </p:par>
                            </p:childTnLst>
                          </p:cTn>
                        </p:par>
                        <p:par>
                          <p:cTn id="283" fill="hold">
                            <p:stCondLst>
                              <p:cond delay="500"/>
                            </p:stCondLst>
                            <p:childTnLst>
                              <p:par>
                                <p:cTn id="284" presetID="22" presetClass="entr" presetSubtype="8" fill="hold" grpId="0" nodeType="afterEffect">
                                  <p:stCondLst>
                                    <p:cond delay="0"/>
                                  </p:stCondLst>
                                  <p:childTnLst>
                                    <p:set>
                                      <p:cBhvr>
                                        <p:cTn id="285" dur="1" fill="hold">
                                          <p:stCondLst>
                                            <p:cond delay="0"/>
                                          </p:stCondLst>
                                        </p:cTn>
                                        <p:tgtEl>
                                          <p:spTgt spid="119"/>
                                        </p:tgtEl>
                                        <p:attrNameLst>
                                          <p:attrName>style.visibility</p:attrName>
                                        </p:attrNameLst>
                                      </p:cBhvr>
                                      <p:to>
                                        <p:strVal val="visible"/>
                                      </p:to>
                                    </p:set>
                                    <p:animEffect transition="in" filter="wipe(left)">
                                      <p:cBhvr>
                                        <p:cTn id="286" dur="500"/>
                                        <p:tgtEl>
                                          <p:spTgt spid="119"/>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1" fill="hold" nodeType="clickEffect">
                                  <p:stCondLst>
                                    <p:cond delay="0"/>
                                  </p:stCondLst>
                                  <p:childTnLst>
                                    <p:set>
                                      <p:cBhvr>
                                        <p:cTn id="290" dur="1" fill="hold">
                                          <p:stCondLst>
                                            <p:cond delay="0"/>
                                          </p:stCondLst>
                                        </p:cTn>
                                        <p:tgtEl>
                                          <p:spTgt spid="107"/>
                                        </p:tgtEl>
                                        <p:attrNameLst>
                                          <p:attrName>style.visibility</p:attrName>
                                        </p:attrNameLst>
                                      </p:cBhvr>
                                      <p:to>
                                        <p:strVal val="visible"/>
                                      </p:to>
                                    </p:set>
                                    <p:animEffect transition="in" filter="wipe(up)">
                                      <p:cBhvr>
                                        <p:cTn id="291" dur="500"/>
                                        <p:tgtEl>
                                          <p:spTgt spid="107"/>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1" fill="hold" nodeType="clickEffect">
                                  <p:stCondLst>
                                    <p:cond delay="0"/>
                                  </p:stCondLst>
                                  <p:childTnLst>
                                    <p:set>
                                      <p:cBhvr>
                                        <p:cTn id="295" dur="1" fill="hold">
                                          <p:stCondLst>
                                            <p:cond delay="0"/>
                                          </p:stCondLst>
                                        </p:cTn>
                                        <p:tgtEl>
                                          <p:spTgt spid="153"/>
                                        </p:tgtEl>
                                        <p:attrNameLst>
                                          <p:attrName>style.visibility</p:attrName>
                                        </p:attrNameLst>
                                      </p:cBhvr>
                                      <p:to>
                                        <p:strVal val="visible"/>
                                      </p:to>
                                    </p:set>
                                    <p:animEffect transition="in" filter="wipe(up)">
                                      <p:cBhvr>
                                        <p:cTn id="296" dur="500"/>
                                        <p:tgtEl>
                                          <p:spTgt spid="153"/>
                                        </p:tgtEl>
                                      </p:cBhvr>
                                    </p:animEffect>
                                  </p:childTnLst>
                                </p:cTn>
                              </p:par>
                            </p:childTnLst>
                          </p:cTn>
                        </p:par>
                        <p:par>
                          <p:cTn id="297" fill="hold">
                            <p:stCondLst>
                              <p:cond delay="500"/>
                            </p:stCondLst>
                            <p:childTnLst>
                              <p:par>
                                <p:cTn id="298" presetID="22" presetClass="entr" presetSubtype="2" fill="hold" nodeType="afterEffect">
                                  <p:stCondLst>
                                    <p:cond delay="0"/>
                                  </p:stCondLst>
                                  <p:childTnLst>
                                    <p:set>
                                      <p:cBhvr>
                                        <p:cTn id="299" dur="1" fill="hold">
                                          <p:stCondLst>
                                            <p:cond delay="0"/>
                                          </p:stCondLst>
                                        </p:cTn>
                                        <p:tgtEl>
                                          <p:spTgt spid="152"/>
                                        </p:tgtEl>
                                        <p:attrNameLst>
                                          <p:attrName>style.visibility</p:attrName>
                                        </p:attrNameLst>
                                      </p:cBhvr>
                                      <p:to>
                                        <p:strVal val="visible"/>
                                      </p:to>
                                    </p:set>
                                    <p:animEffect transition="in" filter="wipe(right)">
                                      <p:cBhvr>
                                        <p:cTn id="300" dur="500"/>
                                        <p:tgtEl>
                                          <p:spTgt spid="152"/>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16"/>
                                        </p:tgtEl>
                                        <p:attrNameLst>
                                          <p:attrName>style.visibility</p:attrName>
                                        </p:attrNameLst>
                                      </p:cBhvr>
                                      <p:to>
                                        <p:strVal val="visible"/>
                                      </p:to>
                                    </p:set>
                                    <p:animEffect transition="in" filter="wipe(left)">
                                      <p:cBhvr>
                                        <p:cTn id="305" dur="500"/>
                                        <p:tgtEl>
                                          <p:spTgt spid="116"/>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2" fill="hold" nodeType="clickEffect">
                                  <p:stCondLst>
                                    <p:cond delay="0"/>
                                  </p:stCondLst>
                                  <p:childTnLst>
                                    <p:set>
                                      <p:cBhvr>
                                        <p:cTn id="309" dur="1" fill="hold">
                                          <p:stCondLst>
                                            <p:cond delay="0"/>
                                          </p:stCondLst>
                                        </p:cTn>
                                        <p:tgtEl>
                                          <p:spTgt spid="108"/>
                                        </p:tgtEl>
                                        <p:attrNameLst>
                                          <p:attrName>style.visibility</p:attrName>
                                        </p:attrNameLst>
                                      </p:cBhvr>
                                      <p:to>
                                        <p:strVal val="visible"/>
                                      </p:to>
                                    </p:set>
                                    <p:animEffect transition="in" filter="wipe(right)">
                                      <p:cBhvr>
                                        <p:cTn id="310" dur="500"/>
                                        <p:tgtEl>
                                          <p:spTgt spid="108"/>
                                        </p:tgtEl>
                                      </p:cBhvr>
                                    </p:animEffect>
                                  </p:childTnLst>
                                </p:cTn>
                              </p:par>
                            </p:childTnLst>
                          </p:cTn>
                        </p:par>
                        <p:par>
                          <p:cTn id="311" fill="hold">
                            <p:stCondLst>
                              <p:cond delay="500"/>
                            </p:stCondLst>
                            <p:childTnLst>
                              <p:par>
                                <p:cTn id="312" presetID="22" presetClass="entr" presetSubtype="8" fill="hold" grpId="0" nodeType="afterEffect">
                                  <p:stCondLst>
                                    <p:cond delay="0"/>
                                  </p:stCondLst>
                                  <p:childTnLst>
                                    <p:set>
                                      <p:cBhvr>
                                        <p:cTn id="313" dur="1" fill="hold">
                                          <p:stCondLst>
                                            <p:cond delay="0"/>
                                          </p:stCondLst>
                                        </p:cTn>
                                        <p:tgtEl>
                                          <p:spTgt spid="109"/>
                                        </p:tgtEl>
                                        <p:attrNameLst>
                                          <p:attrName>style.visibility</p:attrName>
                                        </p:attrNameLst>
                                      </p:cBhvr>
                                      <p:to>
                                        <p:strVal val="visible"/>
                                      </p:to>
                                    </p:set>
                                    <p:animEffect transition="in" filter="wipe(left)">
                                      <p:cBhvr>
                                        <p:cTn id="314" dur="500"/>
                                        <p:tgtEl>
                                          <p:spTgt spid="109"/>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1" fill="hold" nodeType="clickEffect">
                                  <p:stCondLst>
                                    <p:cond delay="0"/>
                                  </p:stCondLst>
                                  <p:childTnLst>
                                    <p:set>
                                      <p:cBhvr>
                                        <p:cTn id="318" dur="1" fill="hold">
                                          <p:stCondLst>
                                            <p:cond delay="0"/>
                                          </p:stCondLst>
                                        </p:cTn>
                                        <p:tgtEl>
                                          <p:spTgt spid="169"/>
                                        </p:tgtEl>
                                        <p:attrNameLst>
                                          <p:attrName>style.visibility</p:attrName>
                                        </p:attrNameLst>
                                      </p:cBhvr>
                                      <p:to>
                                        <p:strVal val="visible"/>
                                      </p:to>
                                    </p:set>
                                    <p:animEffect transition="in" filter="wipe(up)">
                                      <p:cBhvr>
                                        <p:cTn id="319" dur="500"/>
                                        <p:tgtEl>
                                          <p:spTgt spid="169"/>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170"/>
                                        </p:tgtEl>
                                        <p:attrNameLst>
                                          <p:attrName>style.visibility</p:attrName>
                                        </p:attrNameLst>
                                      </p:cBhvr>
                                      <p:to>
                                        <p:strVal val="visible"/>
                                      </p:to>
                                    </p:set>
                                    <p:animEffect transition="in" filter="wipe(left)">
                                      <p:cBhvr>
                                        <p:cTn id="324" dur="500"/>
                                        <p:tgtEl>
                                          <p:spTgt spid="170"/>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nodeType="clickEffect">
                                  <p:stCondLst>
                                    <p:cond delay="0"/>
                                  </p:stCondLst>
                                  <p:childTnLst>
                                    <p:set>
                                      <p:cBhvr>
                                        <p:cTn id="328" dur="1" fill="hold">
                                          <p:stCondLst>
                                            <p:cond delay="0"/>
                                          </p:stCondLst>
                                        </p:cTn>
                                        <p:tgtEl>
                                          <p:spTgt spid="110"/>
                                        </p:tgtEl>
                                        <p:attrNameLst>
                                          <p:attrName>style.visibility</p:attrName>
                                        </p:attrNameLst>
                                      </p:cBhvr>
                                      <p:to>
                                        <p:strVal val="visible"/>
                                      </p:to>
                                    </p:set>
                                    <p:animEffect transition="in" filter="wipe(left)">
                                      <p:cBhvr>
                                        <p:cTn id="329" dur="500"/>
                                        <p:tgtEl>
                                          <p:spTgt spid="110"/>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1" fill="hold" nodeType="clickEffect">
                                  <p:stCondLst>
                                    <p:cond delay="0"/>
                                  </p:stCondLst>
                                  <p:childTnLst>
                                    <p:set>
                                      <p:cBhvr>
                                        <p:cTn id="333" dur="1" fill="hold">
                                          <p:stCondLst>
                                            <p:cond delay="0"/>
                                          </p:stCondLst>
                                        </p:cTn>
                                        <p:tgtEl>
                                          <p:spTgt spid="149"/>
                                        </p:tgtEl>
                                        <p:attrNameLst>
                                          <p:attrName>style.visibility</p:attrName>
                                        </p:attrNameLst>
                                      </p:cBhvr>
                                      <p:to>
                                        <p:strVal val="visible"/>
                                      </p:to>
                                    </p:set>
                                    <p:animEffect transition="in" filter="wipe(up)">
                                      <p:cBhvr>
                                        <p:cTn id="334" dur="500"/>
                                        <p:tgtEl>
                                          <p:spTgt spid="149"/>
                                        </p:tgtEl>
                                      </p:cBhvr>
                                    </p:animEffect>
                                  </p:childTnLst>
                                </p:cTn>
                              </p:par>
                            </p:childTnLst>
                          </p:cTn>
                        </p:par>
                        <p:par>
                          <p:cTn id="335" fill="hold">
                            <p:stCondLst>
                              <p:cond delay="500"/>
                            </p:stCondLst>
                            <p:childTnLst>
                              <p:par>
                                <p:cTn id="336" presetID="22" presetClass="entr" presetSubtype="2" fill="hold" nodeType="afterEffect">
                                  <p:stCondLst>
                                    <p:cond delay="0"/>
                                  </p:stCondLst>
                                  <p:childTnLst>
                                    <p:set>
                                      <p:cBhvr>
                                        <p:cTn id="337" dur="1" fill="hold">
                                          <p:stCondLst>
                                            <p:cond delay="0"/>
                                          </p:stCondLst>
                                        </p:cTn>
                                        <p:tgtEl>
                                          <p:spTgt spid="148"/>
                                        </p:tgtEl>
                                        <p:attrNameLst>
                                          <p:attrName>style.visibility</p:attrName>
                                        </p:attrNameLst>
                                      </p:cBhvr>
                                      <p:to>
                                        <p:strVal val="visible"/>
                                      </p:to>
                                    </p:set>
                                    <p:animEffect transition="in" filter="wipe(right)">
                                      <p:cBhvr>
                                        <p:cTn id="338" dur="500"/>
                                        <p:tgtEl>
                                          <p:spTgt spid="148"/>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111"/>
                                        </p:tgtEl>
                                        <p:attrNameLst>
                                          <p:attrName>style.visibility</p:attrName>
                                        </p:attrNameLst>
                                      </p:cBhvr>
                                      <p:to>
                                        <p:strVal val="visible"/>
                                      </p:to>
                                    </p:set>
                                    <p:animEffect transition="in" filter="wipe(left)">
                                      <p:cBhvr>
                                        <p:cTn id="343" dur="500"/>
                                        <p:tgtEl>
                                          <p:spTgt spid="111"/>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1" fill="hold" nodeType="clickEffect">
                                  <p:stCondLst>
                                    <p:cond delay="0"/>
                                  </p:stCondLst>
                                  <p:childTnLst>
                                    <p:set>
                                      <p:cBhvr>
                                        <p:cTn id="347" dur="1" fill="hold">
                                          <p:stCondLst>
                                            <p:cond delay="0"/>
                                          </p:stCondLst>
                                        </p:cTn>
                                        <p:tgtEl>
                                          <p:spTgt spid="160"/>
                                        </p:tgtEl>
                                        <p:attrNameLst>
                                          <p:attrName>style.visibility</p:attrName>
                                        </p:attrNameLst>
                                      </p:cBhvr>
                                      <p:to>
                                        <p:strVal val="visible"/>
                                      </p:to>
                                    </p:set>
                                    <p:animEffect transition="in" filter="wipe(up)">
                                      <p:cBhvr>
                                        <p:cTn id="348" dur="500"/>
                                        <p:tgtEl>
                                          <p:spTgt spid="160"/>
                                        </p:tgtEl>
                                      </p:cBhvr>
                                    </p:animEffect>
                                  </p:childTnLst>
                                </p:cTn>
                              </p:par>
                            </p:childTnLst>
                          </p:cTn>
                        </p:par>
                        <p:par>
                          <p:cTn id="349" fill="hold">
                            <p:stCondLst>
                              <p:cond delay="500"/>
                            </p:stCondLst>
                            <p:childTnLst>
                              <p:par>
                                <p:cTn id="350" presetID="22" presetClass="entr" presetSubtype="8" fill="hold" grpId="0" nodeType="afterEffect">
                                  <p:stCondLst>
                                    <p:cond delay="0"/>
                                  </p:stCondLst>
                                  <p:childTnLst>
                                    <p:set>
                                      <p:cBhvr>
                                        <p:cTn id="351" dur="1" fill="hold">
                                          <p:stCondLst>
                                            <p:cond delay="0"/>
                                          </p:stCondLst>
                                        </p:cTn>
                                        <p:tgtEl>
                                          <p:spTgt spid="113"/>
                                        </p:tgtEl>
                                        <p:attrNameLst>
                                          <p:attrName>style.visibility</p:attrName>
                                        </p:attrNameLst>
                                      </p:cBhvr>
                                      <p:to>
                                        <p:strVal val="visible"/>
                                      </p:to>
                                    </p:set>
                                    <p:animEffect transition="in" filter="wipe(left)">
                                      <p:cBhvr>
                                        <p:cTn id="352" dur="500"/>
                                        <p:tgtEl>
                                          <p:spTgt spid="113"/>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1" fill="hold" nodeType="clickEffect">
                                  <p:stCondLst>
                                    <p:cond delay="0"/>
                                  </p:stCondLst>
                                  <p:childTnLst>
                                    <p:set>
                                      <p:cBhvr>
                                        <p:cTn id="356" dur="1" fill="hold">
                                          <p:stCondLst>
                                            <p:cond delay="0"/>
                                          </p:stCondLst>
                                        </p:cTn>
                                        <p:tgtEl>
                                          <p:spTgt spid="146"/>
                                        </p:tgtEl>
                                        <p:attrNameLst>
                                          <p:attrName>style.visibility</p:attrName>
                                        </p:attrNameLst>
                                      </p:cBhvr>
                                      <p:to>
                                        <p:strVal val="visible"/>
                                      </p:to>
                                    </p:set>
                                    <p:animEffect transition="in" filter="wipe(up)">
                                      <p:cBhvr>
                                        <p:cTn id="357" dur="500"/>
                                        <p:tgtEl>
                                          <p:spTgt spid="146"/>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147"/>
                                        </p:tgtEl>
                                        <p:attrNameLst>
                                          <p:attrName>style.visibility</p:attrName>
                                        </p:attrNameLst>
                                      </p:cBhvr>
                                      <p:to>
                                        <p:strVal val="visible"/>
                                      </p:to>
                                    </p:set>
                                    <p:animEffect transition="in" filter="wipe(left)">
                                      <p:cBhvr>
                                        <p:cTn id="362" dur="500"/>
                                        <p:tgtEl>
                                          <p:spTgt spid="147"/>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nodeType="clickEffect">
                                  <p:stCondLst>
                                    <p:cond delay="0"/>
                                  </p:stCondLst>
                                  <p:childTnLst>
                                    <p:set>
                                      <p:cBhvr>
                                        <p:cTn id="366" dur="1" fill="hold">
                                          <p:stCondLst>
                                            <p:cond delay="0"/>
                                          </p:stCondLst>
                                        </p:cTn>
                                        <p:tgtEl>
                                          <p:spTgt spid="114"/>
                                        </p:tgtEl>
                                        <p:attrNameLst>
                                          <p:attrName>style.visibility</p:attrName>
                                        </p:attrNameLst>
                                      </p:cBhvr>
                                      <p:to>
                                        <p:strVal val="visible"/>
                                      </p:to>
                                    </p:set>
                                    <p:animEffect transition="in" filter="wipe(left)">
                                      <p:cBhvr>
                                        <p:cTn id="367" dur="500"/>
                                        <p:tgtEl>
                                          <p:spTgt spid="114"/>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1" fill="hold" nodeType="clickEffect">
                                  <p:stCondLst>
                                    <p:cond delay="0"/>
                                  </p:stCondLst>
                                  <p:childTnLst>
                                    <p:set>
                                      <p:cBhvr>
                                        <p:cTn id="371" dur="1" fill="hold">
                                          <p:stCondLst>
                                            <p:cond delay="0"/>
                                          </p:stCondLst>
                                        </p:cTn>
                                        <p:tgtEl>
                                          <p:spTgt spid="134"/>
                                        </p:tgtEl>
                                        <p:attrNameLst>
                                          <p:attrName>style.visibility</p:attrName>
                                        </p:attrNameLst>
                                      </p:cBhvr>
                                      <p:to>
                                        <p:strVal val="visible"/>
                                      </p:to>
                                    </p:set>
                                    <p:animEffect transition="in" filter="wipe(up)">
                                      <p:cBhvr>
                                        <p:cTn id="372" dur="500"/>
                                        <p:tgtEl>
                                          <p:spTgt spid="134"/>
                                        </p:tgtEl>
                                      </p:cBhvr>
                                    </p:animEffect>
                                  </p:childTnLst>
                                </p:cTn>
                              </p:par>
                            </p:childTnLst>
                          </p:cTn>
                        </p:par>
                        <p:par>
                          <p:cTn id="373" fill="hold">
                            <p:stCondLst>
                              <p:cond delay="500"/>
                            </p:stCondLst>
                            <p:childTnLst>
                              <p:par>
                                <p:cTn id="374" presetID="22" presetClass="entr" presetSubtype="2" fill="hold" nodeType="afterEffect">
                                  <p:stCondLst>
                                    <p:cond delay="0"/>
                                  </p:stCondLst>
                                  <p:childTnLst>
                                    <p:set>
                                      <p:cBhvr>
                                        <p:cTn id="375" dur="1" fill="hold">
                                          <p:stCondLst>
                                            <p:cond delay="0"/>
                                          </p:stCondLst>
                                        </p:cTn>
                                        <p:tgtEl>
                                          <p:spTgt spid="133"/>
                                        </p:tgtEl>
                                        <p:attrNameLst>
                                          <p:attrName>style.visibility</p:attrName>
                                        </p:attrNameLst>
                                      </p:cBhvr>
                                      <p:to>
                                        <p:strVal val="visible"/>
                                      </p:to>
                                    </p:set>
                                    <p:animEffect transition="in" filter="wipe(right)">
                                      <p:cBhvr>
                                        <p:cTn id="376" dur="500"/>
                                        <p:tgtEl>
                                          <p:spTgt spid="133"/>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98"/>
                                        </p:tgtEl>
                                        <p:attrNameLst>
                                          <p:attrName>style.visibility</p:attrName>
                                        </p:attrNameLst>
                                      </p:cBhvr>
                                      <p:to>
                                        <p:strVal val="visible"/>
                                      </p:to>
                                    </p:set>
                                    <p:animEffect transition="in" filter="wipe(left)">
                                      <p:cBhvr>
                                        <p:cTn id="381" dur="500"/>
                                        <p:tgtEl>
                                          <p:spTgt spid="98"/>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1" fill="hold" nodeType="clickEffect">
                                  <p:stCondLst>
                                    <p:cond delay="0"/>
                                  </p:stCondLst>
                                  <p:childTnLst>
                                    <p:set>
                                      <p:cBhvr>
                                        <p:cTn id="385" dur="1" fill="hold">
                                          <p:stCondLst>
                                            <p:cond delay="0"/>
                                          </p:stCondLst>
                                        </p:cTn>
                                        <p:tgtEl>
                                          <p:spTgt spid="120"/>
                                        </p:tgtEl>
                                        <p:attrNameLst>
                                          <p:attrName>style.visibility</p:attrName>
                                        </p:attrNameLst>
                                      </p:cBhvr>
                                      <p:to>
                                        <p:strVal val="visible"/>
                                      </p:to>
                                    </p:set>
                                    <p:animEffect transition="in" filter="wipe(up)">
                                      <p:cBhvr>
                                        <p:cTn id="386" dur="500"/>
                                        <p:tgtEl>
                                          <p:spTgt spid="120"/>
                                        </p:tgtEl>
                                      </p:cBhvr>
                                    </p:animEffec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grpId="0" nodeType="clickEffect">
                                  <p:stCondLst>
                                    <p:cond delay="0"/>
                                  </p:stCondLst>
                                  <p:childTnLst>
                                    <p:set>
                                      <p:cBhvr>
                                        <p:cTn id="390" dur="1" fill="hold">
                                          <p:stCondLst>
                                            <p:cond delay="0"/>
                                          </p:stCondLst>
                                        </p:cTn>
                                        <p:tgtEl>
                                          <p:spTgt spid="121"/>
                                        </p:tgtEl>
                                        <p:attrNameLst>
                                          <p:attrName>style.visibility</p:attrName>
                                        </p:attrNameLst>
                                      </p:cBhvr>
                                      <p:to>
                                        <p:strVal val="visible"/>
                                      </p:to>
                                    </p:set>
                                    <p:animEffect transition="in" filter="wipe(left)">
                                      <p:cBhvr>
                                        <p:cTn id="391" dur="500"/>
                                        <p:tgtEl>
                                          <p:spTgt spid="121"/>
                                        </p:tgtEl>
                                      </p:cBhvr>
                                    </p:animEffect>
                                  </p:childTnLst>
                                </p:cTn>
                              </p:par>
                            </p:childTnLst>
                          </p:cTn>
                        </p:par>
                      </p:childTnLst>
                    </p:cTn>
                  </p:par>
                  <p:par>
                    <p:cTn id="392" fill="hold">
                      <p:stCondLst>
                        <p:cond delay="indefinite"/>
                      </p:stCondLst>
                      <p:childTnLst>
                        <p:par>
                          <p:cTn id="393" fill="hold">
                            <p:stCondLst>
                              <p:cond delay="0"/>
                            </p:stCondLst>
                            <p:childTnLst>
                              <p:par>
                                <p:cTn id="394" presetID="22" presetClass="entr" presetSubtype="1" fill="hold" nodeType="clickEffect">
                                  <p:stCondLst>
                                    <p:cond delay="0"/>
                                  </p:stCondLst>
                                  <p:childTnLst>
                                    <p:set>
                                      <p:cBhvr>
                                        <p:cTn id="395" dur="1" fill="hold">
                                          <p:stCondLst>
                                            <p:cond delay="0"/>
                                          </p:stCondLst>
                                        </p:cTn>
                                        <p:tgtEl>
                                          <p:spTgt spid="131"/>
                                        </p:tgtEl>
                                        <p:attrNameLst>
                                          <p:attrName>style.visibility</p:attrName>
                                        </p:attrNameLst>
                                      </p:cBhvr>
                                      <p:to>
                                        <p:strVal val="visible"/>
                                      </p:to>
                                    </p:set>
                                    <p:animEffect transition="in" filter="wipe(up)">
                                      <p:cBhvr>
                                        <p:cTn id="396" dur="500"/>
                                        <p:tgtEl>
                                          <p:spTgt spid="131"/>
                                        </p:tgtEl>
                                      </p:cBhvr>
                                    </p:animEffect>
                                  </p:childTnLst>
                                </p:cTn>
                              </p:par>
                            </p:childTnLst>
                          </p:cTn>
                        </p:par>
                        <p:par>
                          <p:cTn id="397" fill="hold">
                            <p:stCondLst>
                              <p:cond delay="500"/>
                            </p:stCondLst>
                            <p:childTnLst>
                              <p:par>
                                <p:cTn id="398" presetID="22" presetClass="entr" presetSubtype="8" fill="hold" grpId="0" nodeType="afterEffect">
                                  <p:stCondLst>
                                    <p:cond delay="0"/>
                                  </p:stCondLst>
                                  <p:childTnLst>
                                    <p:set>
                                      <p:cBhvr>
                                        <p:cTn id="399" dur="1" fill="hold">
                                          <p:stCondLst>
                                            <p:cond delay="0"/>
                                          </p:stCondLst>
                                        </p:cTn>
                                        <p:tgtEl>
                                          <p:spTgt spid="144"/>
                                        </p:tgtEl>
                                        <p:attrNameLst>
                                          <p:attrName>style.visibility</p:attrName>
                                        </p:attrNameLst>
                                      </p:cBhvr>
                                      <p:to>
                                        <p:strVal val="visible"/>
                                      </p:to>
                                    </p:set>
                                    <p:animEffect transition="in" filter="wipe(left)">
                                      <p:cBhvr>
                                        <p:cTn id="400" dur="500"/>
                                        <p:tgtEl>
                                          <p:spTgt spid="144"/>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1" fill="hold" nodeType="clickEffect">
                                  <p:stCondLst>
                                    <p:cond delay="0"/>
                                  </p:stCondLst>
                                  <p:childTnLst>
                                    <p:set>
                                      <p:cBhvr>
                                        <p:cTn id="404" dur="1" fill="hold">
                                          <p:stCondLst>
                                            <p:cond delay="0"/>
                                          </p:stCondLst>
                                        </p:cTn>
                                        <p:tgtEl>
                                          <p:spTgt spid="143"/>
                                        </p:tgtEl>
                                        <p:attrNameLst>
                                          <p:attrName>style.visibility</p:attrName>
                                        </p:attrNameLst>
                                      </p:cBhvr>
                                      <p:to>
                                        <p:strVal val="visible"/>
                                      </p:to>
                                    </p:set>
                                    <p:animEffect transition="in" filter="wipe(up)">
                                      <p:cBhvr>
                                        <p:cTn id="405" dur="500"/>
                                        <p:tgtEl>
                                          <p:spTgt spid="143"/>
                                        </p:tgtEl>
                                      </p:cBhvr>
                                    </p:animEffect>
                                  </p:childTnLst>
                                </p:cTn>
                              </p:par>
                            </p:childTnLst>
                          </p:cTn>
                        </p:par>
                        <p:par>
                          <p:cTn id="406" fill="hold">
                            <p:stCondLst>
                              <p:cond delay="500"/>
                            </p:stCondLst>
                            <p:childTnLst>
                              <p:par>
                                <p:cTn id="407" presetID="22" presetClass="entr" presetSubtype="2" fill="hold" nodeType="afterEffect">
                                  <p:stCondLst>
                                    <p:cond delay="0"/>
                                  </p:stCondLst>
                                  <p:childTnLst>
                                    <p:set>
                                      <p:cBhvr>
                                        <p:cTn id="408" dur="1" fill="hold">
                                          <p:stCondLst>
                                            <p:cond delay="0"/>
                                          </p:stCondLst>
                                        </p:cTn>
                                        <p:tgtEl>
                                          <p:spTgt spid="142"/>
                                        </p:tgtEl>
                                        <p:attrNameLst>
                                          <p:attrName>style.visibility</p:attrName>
                                        </p:attrNameLst>
                                      </p:cBhvr>
                                      <p:to>
                                        <p:strVal val="visible"/>
                                      </p:to>
                                    </p:set>
                                    <p:animEffect transition="in" filter="wipe(right)">
                                      <p:cBhvr>
                                        <p:cTn id="409" dur="500"/>
                                        <p:tgtEl>
                                          <p:spTgt spid="142"/>
                                        </p:tgtEl>
                                      </p:cBhvr>
                                    </p:animEffect>
                                  </p:childTnLst>
                                </p:cTn>
                              </p:par>
                            </p:childTnLst>
                          </p:cTn>
                        </p:par>
                      </p:childTnLst>
                    </p:cTn>
                  </p:par>
                  <p:par>
                    <p:cTn id="410" fill="hold">
                      <p:stCondLst>
                        <p:cond delay="indefinite"/>
                      </p:stCondLst>
                      <p:childTnLst>
                        <p:par>
                          <p:cTn id="411" fill="hold">
                            <p:stCondLst>
                              <p:cond delay="0"/>
                            </p:stCondLst>
                            <p:childTnLst>
                              <p:par>
                                <p:cTn id="412" presetID="22" presetClass="entr" presetSubtype="8" fill="hold" grpId="0" nodeType="clickEffect">
                                  <p:stCondLst>
                                    <p:cond delay="0"/>
                                  </p:stCondLst>
                                  <p:childTnLst>
                                    <p:set>
                                      <p:cBhvr>
                                        <p:cTn id="413" dur="1" fill="hold">
                                          <p:stCondLst>
                                            <p:cond delay="0"/>
                                          </p:stCondLst>
                                        </p:cTn>
                                        <p:tgtEl>
                                          <p:spTgt spid="99"/>
                                        </p:tgtEl>
                                        <p:attrNameLst>
                                          <p:attrName>style.visibility</p:attrName>
                                        </p:attrNameLst>
                                      </p:cBhvr>
                                      <p:to>
                                        <p:strVal val="visible"/>
                                      </p:to>
                                    </p:set>
                                    <p:animEffect transition="in" filter="wipe(left)">
                                      <p:cBhvr>
                                        <p:cTn id="414" dur="500"/>
                                        <p:tgtEl>
                                          <p:spTgt spid="99"/>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1" fill="hold" nodeType="clickEffect">
                                  <p:stCondLst>
                                    <p:cond delay="0"/>
                                  </p:stCondLst>
                                  <p:childTnLst>
                                    <p:set>
                                      <p:cBhvr>
                                        <p:cTn id="418" dur="1" fill="hold">
                                          <p:stCondLst>
                                            <p:cond delay="0"/>
                                          </p:stCondLst>
                                        </p:cTn>
                                        <p:tgtEl>
                                          <p:spTgt spid="135"/>
                                        </p:tgtEl>
                                        <p:attrNameLst>
                                          <p:attrName>style.visibility</p:attrName>
                                        </p:attrNameLst>
                                      </p:cBhvr>
                                      <p:to>
                                        <p:strVal val="visible"/>
                                      </p:to>
                                    </p:set>
                                    <p:animEffect transition="in" filter="wipe(up)">
                                      <p:cBhvr>
                                        <p:cTn id="419" dur="500"/>
                                        <p:tgtEl>
                                          <p:spTgt spid="135"/>
                                        </p:tgtEl>
                                      </p:cBhvr>
                                    </p:animEffect>
                                  </p:childTnLst>
                                </p:cTn>
                              </p:par>
                            </p:childTnLst>
                          </p:cTn>
                        </p:par>
                      </p:childTnLst>
                    </p:cTn>
                  </p:par>
                  <p:par>
                    <p:cTn id="420" fill="hold">
                      <p:stCondLst>
                        <p:cond delay="indefinite"/>
                      </p:stCondLst>
                      <p:childTnLst>
                        <p:par>
                          <p:cTn id="421" fill="hold">
                            <p:stCondLst>
                              <p:cond delay="0"/>
                            </p:stCondLst>
                            <p:childTnLst>
                              <p:par>
                                <p:cTn id="422" presetID="22" presetClass="entr" presetSubtype="8" fill="hold" grpId="0" nodeType="clickEffect">
                                  <p:stCondLst>
                                    <p:cond delay="0"/>
                                  </p:stCondLst>
                                  <p:childTnLst>
                                    <p:set>
                                      <p:cBhvr>
                                        <p:cTn id="423" dur="1" fill="hold">
                                          <p:stCondLst>
                                            <p:cond delay="0"/>
                                          </p:stCondLst>
                                        </p:cTn>
                                        <p:tgtEl>
                                          <p:spTgt spid="136"/>
                                        </p:tgtEl>
                                        <p:attrNameLst>
                                          <p:attrName>style.visibility</p:attrName>
                                        </p:attrNameLst>
                                      </p:cBhvr>
                                      <p:to>
                                        <p:strVal val="visible"/>
                                      </p:to>
                                    </p:set>
                                    <p:animEffect transition="in" filter="wipe(left)">
                                      <p:cBhvr>
                                        <p:cTn id="424" dur="500"/>
                                        <p:tgtEl>
                                          <p:spTgt spid="136"/>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1" fill="hold" nodeType="clickEffect">
                                  <p:stCondLst>
                                    <p:cond delay="0"/>
                                  </p:stCondLst>
                                  <p:childTnLst>
                                    <p:set>
                                      <p:cBhvr>
                                        <p:cTn id="428" dur="1" fill="hold">
                                          <p:stCondLst>
                                            <p:cond delay="0"/>
                                          </p:stCondLst>
                                        </p:cTn>
                                        <p:tgtEl>
                                          <p:spTgt spid="156"/>
                                        </p:tgtEl>
                                        <p:attrNameLst>
                                          <p:attrName>style.visibility</p:attrName>
                                        </p:attrNameLst>
                                      </p:cBhvr>
                                      <p:to>
                                        <p:strVal val="visible"/>
                                      </p:to>
                                    </p:set>
                                    <p:animEffect transition="in" filter="wipe(up)">
                                      <p:cBhvr>
                                        <p:cTn id="429" dur="500"/>
                                        <p:tgtEl>
                                          <p:spTgt spid="156"/>
                                        </p:tgtEl>
                                      </p:cBhvr>
                                    </p:animEffect>
                                  </p:childTnLst>
                                </p:cTn>
                              </p:par>
                            </p:childTnLst>
                          </p:cTn>
                        </p:par>
                        <p:par>
                          <p:cTn id="430" fill="hold">
                            <p:stCondLst>
                              <p:cond delay="500"/>
                            </p:stCondLst>
                            <p:childTnLst>
                              <p:par>
                                <p:cTn id="431" presetID="22" presetClass="entr" presetSubtype="8" fill="hold" grpId="0" nodeType="afterEffect">
                                  <p:stCondLst>
                                    <p:cond delay="0"/>
                                  </p:stCondLst>
                                  <p:childTnLst>
                                    <p:set>
                                      <p:cBhvr>
                                        <p:cTn id="432" dur="1" fill="hold">
                                          <p:stCondLst>
                                            <p:cond delay="0"/>
                                          </p:stCondLst>
                                        </p:cTn>
                                        <p:tgtEl>
                                          <p:spTgt spid="154"/>
                                        </p:tgtEl>
                                        <p:attrNameLst>
                                          <p:attrName>style.visibility</p:attrName>
                                        </p:attrNameLst>
                                      </p:cBhvr>
                                      <p:to>
                                        <p:strVal val="visible"/>
                                      </p:to>
                                    </p:set>
                                    <p:animEffect transition="in" filter="wipe(left)">
                                      <p:cBhvr>
                                        <p:cTn id="433" dur="500"/>
                                        <p:tgtEl>
                                          <p:spTgt spid="154"/>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1" fill="hold" nodeType="clickEffect">
                                  <p:stCondLst>
                                    <p:cond delay="0"/>
                                  </p:stCondLst>
                                  <p:childTnLst>
                                    <p:set>
                                      <p:cBhvr>
                                        <p:cTn id="437" dur="1" fill="hold">
                                          <p:stCondLst>
                                            <p:cond delay="0"/>
                                          </p:stCondLst>
                                        </p:cTn>
                                        <p:tgtEl>
                                          <p:spTgt spid="122"/>
                                        </p:tgtEl>
                                        <p:attrNameLst>
                                          <p:attrName>style.visibility</p:attrName>
                                        </p:attrNameLst>
                                      </p:cBhvr>
                                      <p:to>
                                        <p:strVal val="visible"/>
                                      </p:to>
                                    </p:set>
                                    <p:animEffect transition="in" filter="wipe(up)">
                                      <p:cBhvr>
                                        <p:cTn id="438" dur="500"/>
                                        <p:tgtEl>
                                          <p:spTgt spid="122"/>
                                        </p:tgtEl>
                                      </p:cBhvr>
                                    </p:animEffect>
                                  </p:childTnLst>
                                </p:cTn>
                              </p:par>
                            </p:childTnLst>
                          </p:cTn>
                        </p:par>
                        <p:par>
                          <p:cTn id="439" fill="hold">
                            <p:stCondLst>
                              <p:cond delay="500"/>
                            </p:stCondLst>
                            <p:childTnLst>
                              <p:par>
                                <p:cTn id="440" presetID="22" presetClass="entr" presetSubtype="2" fill="hold" nodeType="afterEffect">
                                  <p:stCondLst>
                                    <p:cond delay="0"/>
                                  </p:stCondLst>
                                  <p:childTnLst>
                                    <p:set>
                                      <p:cBhvr>
                                        <p:cTn id="441" dur="1" fill="hold">
                                          <p:stCondLst>
                                            <p:cond delay="0"/>
                                          </p:stCondLst>
                                        </p:cTn>
                                        <p:tgtEl>
                                          <p:spTgt spid="117"/>
                                        </p:tgtEl>
                                        <p:attrNameLst>
                                          <p:attrName>style.visibility</p:attrName>
                                        </p:attrNameLst>
                                      </p:cBhvr>
                                      <p:to>
                                        <p:strVal val="visible"/>
                                      </p:to>
                                    </p:set>
                                    <p:animEffect transition="in" filter="wipe(right)">
                                      <p:cBhvr>
                                        <p:cTn id="442" dur="500"/>
                                        <p:tgtEl>
                                          <p:spTgt spid="117"/>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115"/>
                                        </p:tgtEl>
                                        <p:attrNameLst>
                                          <p:attrName>style.visibility</p:attrName>
                                        </p:attrNameLst>
                                      </p:cBhvr>
                                      <p:to>
                                        <p:strVal val="visible"/>
                                      </p:to>
                                    </p:set>
                                    <p:animEffect transition="in" filter="wipe(left)">
                                      <p:cBhvr>
                                        <p:cTn id="447" dur="500"/>
                                        <p:tgtEl>
                                          <p:spTgt spid="115"/>
                                        </p:tgtEl>
                                      </p:cBhvr>
                                    </p:animEffect>
                                  </p:childTnLst>
                                </p:cTn>
                              </p:par>
                            </p:childTnLst>
                          </p:cTn>
                        </p:par>
                      </p:childTnLst>
                    </p:cTn>
                  </p:par>
                  <p:par>
                    <p:cTn id="448" fill="hold">
                      <p:stCondLst>
                        <p:cond delay="indefinite"/>
                      </p:stCondLst>
                      <p:childTnLst>
                        <p:par>
                          <p:cTn id="449" fill="hold">
                            <p:stCondLst>
                              <p:cond delay="0"/>
                            </p:stCondLst>
                            <p:childTnLst>
                              <p:par>
                                <p:cTn id="450" presetID="22" presetClass="entr" presetSubtype="1" fill="hold" nodeType="clickEffect">
                                  <p:stCondLst>
                                    <p:cond delay="0"/>
                                  </p:stCondLst>
                                  <p:childTnLst>
                                    <p:set>
                                      <p:cBhvr>
                                        <p:cTn id="451" dur="1" fill="hold">
                                          <p:stCondLst>
                                            <p:cond delay="0"/>
                                          </p:stCondLst>
                                        </p:cTn>
                                        <p:tgtEl>
                                          <p:spTgt spid="138"/>
                                        </p:tgtEl>
                                        <p:attrNameLst>
                                          <p:attrName>style.visibility</p:attrName>
                                        </p:attrNameLst>
                                      </p:cBhvr>
                                      <p:to>
                                        <p:strVal val="visible"/>
                                      </p:to>
                                    </p:set>
                                    <p:animEffect transition="in" filter="wipe(up)">
                                      <p:cBhvr>
                                        <p:cTn id="452" dur="500"/>
                                        <p:tgtEl>
                                          <p:spTgt spid="138"/>
                                        </p:tgtEl>
                                      </p:cBhvr>
                                    </p:animEffect>
                                  </p:childTnLst>
                                </p:cTn>
                              </p:par>
                            </p:childTnLst>
                          </p:cTn>
                        </p:par>
                        <p:par>
                          <p:cTn id="453" fill="hold">
                            <p:stCondLst>
                              <p:cond delay="500"/>
                            </p:stCondLst>
                            <p:childTnLst>
                              <p:par>
                                <p:cTn id="454" presetID="22" presetClass="entr" presetSubtype="8" fill="hold" grpId="0" nodeType="afterEffect">
                                  <p:stCondLst>
                                    <p:cond delay="0"/>
                                  </p:stCondLst>
                                  <p:childTnLst>
                                    <p:set>
                                      <p:cBhvr>
                                        <p:cTn id="455" dur="1" fill="hold">
                                          <p:stCondLst>
                                            <p:cond delay="0"/>
                                          </p:stCondLst>
                                        </p:cTn>
                                        <p:tgtEl>
                                          <p:spTgt spid="132"/>
                                        </p:tgtEl>
                                        <p:attrNameLst>
                                          <p:attrName>style.visibility</p:attrName>
                                        </p:attrNameLst>
                                      </p:cBhvr>
                                      <p:to>
                                        <p:strVal val="visible"/>
                                      </p:to>
                                    </p:set>
                                    <p:animEffect transition="in" filter="wipe(left)">
                                      <p:cBhvr>
                                        <p:cTn id="456" dur="500"/>
                                        <p:tgtEl>
                                          <p:spTgt spid="132"/>
                                        </p:tgtEl>
                                      </p:cBhvr>
                                    </p:animEffect>
                                  </p:childTnLst>
                                </p:cTn>
                              </p:par>
                            </p:childTnLst>
                          </p:cTn>
                        </p:par>
                      </p:childTnLst>
                    </p:cTn>
                  </p:par>
                  <p:par>
                    <p:cTn id="457" fill="hold">
                      <p:stCondLst>
                        <p:cond delay="indefinite"/>
                      </p:stCondLst>
                      <p:childTnLst>
                        <p:par>
                          <p:cTn id="458" fill="hold">
                            <p:stCondLst>
                              <p:cond delay="0"/>
                            </p:stCondLst>
                            <p:childTnLst>
                              <p:par>
                                <p:cTn id="459" presetID="22" presetClass="entr" presetSubtype="1" fill="hold" nodeType="clickEffect">
                                  <p:stCondLst>
                                    <p:cond delay="0"/>
                                  </p:stCondLst>
                                  <p:childTnLst>
                                    <p:set>
                                      <p:cBhvr>
                                        <p:cTn id="460" dur="1" fill="hold">
                                          <p:stCondLst>
                                            <p:cond delay="0"/>
                                          </p:stCondLst>
                                        </p:cTn>
                                        <p:tgtEl>
                                          <p:spTgt spid="172"/>
                                        </p:tgtEl>
                                        <p:attrNameLst>
                                          <p:attrName>style.visibility</p:attrName>
                                        </p:attrNameLst>
                                      </p:cBhvr>
                                      <p:to>
                                        <p:strVal val="visible"/>
                                      </p:to>
                                    </p:set>
                                    <p:animEffect transition="in" filter="wipe(up)">
                                      <p:cBhvr>
                                        <p:cTn id="461" dur="500"/>
                                        <p:tgtEl>
                                          <p:spTgt spid="172"/>
                                        </p:tgtEl>
                                      </p:cBhvr>
                                    </p:animEffect>
                                  </p:childTnLst>
                                </p:cTn>
                              </p:par>
                            </p:childTnLst>
                          </p:cTn>
                        </p:par>
                        <p:par>
                          <p:cTn id="462" fill="hold">
                            <p:stCondLst>
                              <p:cond delay="500"/>
                            </p:stCondLst>
                            <p:childTnLst>
                              <p:par>
                                <p:cTn id="463" presetID="22" presetClass="entr" presetSubtype="8" fill="hold" grpId="0" nodeType="afterEffect">
                                  <p:stCondLst>
                                    <p:cond delay="0"/>
                                  </p:stCondLst>
                                  <p:childTnLst>
                                    <p:set>
                                      <p:cBhvr>
                                        <p:cTn id="464" dur="1" fill="hold">
                                          <p:stCondLst>
                                            <p:cond delay="0"/>
                                          </p:stCondLst>
                                        </p:cTn>
                                        <p:tgtEl>
                                          <p:spTgt spid="171"/>
                                        </p:tgtEl>
                                        <p:attrNameLst>
                                          <p:attrName>style.visibility</p:attrName>
                                        </p:attrNameLst>
                                      </p:cBhvr>
                                      <p:to>
                                        <p:strVal val="visible"/>
                                      </p:to>
                                    </p:set>
                                    <p:animEffect transition="in" filter="wipe(left)">
                                      <p:cBhvr>
                                        <p:cTn id="465" dur="500"/>
                                        <p:tgtEl>
                                          <p:spTgt spid="171"/>
                                        </p:tgtEl>
                                      </p:cBhvr>
                                    </p:animEffect>
                                  </p:childTnLst>
                                </p:cTn>
                              </p:par>
                            </p:childTnLst>
                          </p:cTn>
                        </p:par>
                      </p:childTnLst>
                    </p:cTn>
                  </p:par>
                  <p:par>
                    <p:cTn id="466" fill="hold">
                      <p:stCondLst>
                        <p:cond delay="indefinite"/>
                      </p:stCondLst>
                      <p:childTnLst>
                        <p:par>
                          <p:cTn id="467" fill="hold">
                            <p:stCondLst>
                              <p:cond delay="0"/>
                            </p:stCondLst>
                            <p:childTnLst>
                              <p:par>
                                <p:cTn id="468" presetID="10" presetClass="entr" presetSubtype="0" fill="hold" nodeType="clickEffect">
                                  <p:stCondLst>
                                    <p:cond delay="0"/>
                                  </p:stCondLst>
                                  <p:childTnLst>
                                    <p:set>
                                      <p:cBhvr>
                                        <p:cTn id="469" dur="1" fill="hold">
                                          <p:stCondLst>
                                            <p:cond delay="0"/>
                                          </p:stCondLst>
                                        </p:cTn>
                                        <p:tgtEl>
                                          <p:spTgt spid="8"/>
                                        </p:tgtEl>
                                        <p:attrNameLst>
                                          <p:attrName>style.visibility</p:attrName>
                                        </p:attrNameLst>
                                      </p:cBhvr>
                                      <p:to>
                                        <p:strVal val="visible"/>
                                      </p:to>
                                    </p:set>
                                    <p:animEffect transition="in" filter="fade">
                                      <p:cBhvr>
                                        <p:cTn id="47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P spid="43" grpId="0"/>
      <p:bldP spid="44" grpId="0"/>
      <p:bldP spid="45" grpId="0"/>
      <p:bldP spid="47" grpId="0"/>
      <p:bldP spid="48" grpId="0"/>
      <p:bldP spid="49" grpId="0"/>
      <p:bldP spid="60" grpId="0"/>
      <p:bldP spid="61" grpId="0"/>
      <p:bldP spid="64" grpId="0"/>
      <p:bldP spid="67" grpId="0"/>
      <p:bldP spid="68" grpId="0"/>
      <p:bldP spid="70" grpId="0"/>
      <p:bldP spid="71" grpId="0"/>
      <p:bldP spid="72" grpId="0"/>
      <p:bldP spid="73" grpId="0"/>
      <p:bldP spid="74" grpId="0"/>
      <p:bldP spid="75" grpId="0"/>
      <p:bldP spid="78" grpId="0"/>
      <p:bldP spid="81" grpId="0"/>
      <p:bldP spid="82" grpId="0"/>
      <p:bldP spid="83" grpId="0"/>
      <p:bldP spid="84" grpId="0"/>
      <p:bldP spid="85" grpId="0"/>
      <p:bldP spid="86" grpId="0"/>
      <p:bldP spid="87" grpId="0"/>
      <p:bldP spid="88" grpId="0"/>
      <p:bldP spid="89" grpId="0"/>
      <p:bldP spid="92" grpId="0"/>
      <p:bldP spid="95" grpId="0"/>
      <p:bldP spid="96" grpId="0"/>
      <p:bldP spid="98" grpId="0"/>
      <p:bldP spid="99" grpId="0"/>
      <p:bldP spid="111" grpId="0"/>
      <p:bldP spid="116" grpId="0"/>
      <p:bldP spid="119" grpId="0"/>
      <p:bldP spid="121" grpId="0"/>
      <p:bldP spid="132" grpId="0"/>
      <p:bldP spid="136" grpId="0"/>
      <p:bldP spid="144" grpId="0"/>
      <p:bldP spid="147" grpId="0"/>
      <p:bldP spid="154" grpId="0"/>
      <p:bldP spid="167" grpId="0"/>
      <p:bldP spid="170" grpId="0"/>
      <p:bldP spid="171" grpId="0"/>
      <p:bldP spid="104" grpId="0"/>
      <p:bldP spid="109" grpId="0"/>
      <p:bldP spid="113" grpId="0"/>
      <p:bldP spid="1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1F3E9C-65B8-41B7-8701-129214FA5AD1}"/>
              </a:ext>
            </a:extLst>
          </p:cNvPr>
          <p:cNvSpPr>
            <a:spLocks noGrp="1"/>
          </p:cNvSpPr>
          <p:nvPr>
            <p:ph type="title"/>
          </p:nvPr>
        </p:nvSpPr>
        <p:spPr/>
        <p:txBody>
          <a:bodyPr/>
          <a:lstStyle/>
          <a:p>
            <a:r>
              <a:rPr lang="en-US" dirty="0"/>
              <a:t>Problem 1: </a:t>
            </a:r>
            <a:r>
              <a:rPr lang="en-US" dirty="0">
                <a:solidFill>
                  <a:schemeClr val="tx2"/>
                </a:solidFill>
              </a:rPr>
              <a:t>Initial Solution by </a:t>
            </a:r>
            <a:r>
              <a:rPr lang="en-US" dirty="0">
                <a:solidFill>
                  <a:srgbClr val="B84742"/>
                </a:solidFill>
              </a:rPr>
              <a:t>Least Cost Method (LCM)</a:t>
            </a:r>
            <a:endParaRPr lang="en-IN" dirty="0"/>
          </a:p>
        </p:txBody>
      </p:sp>
      <p:sp>
        <p:nvSpPr>
          <p:cNvPr id="106" name="Content Placeholder 3">
            <a:extLst>
              <a:ext uri="{FF2B5EF4-FFF2-40B4-BE49-F238E27FC236}">
                <a16:creationId xmlns:a16="http://schemas.microsoft.com/office/drawing/2014/main" id="{F8A06860-F2A2-401D-BECE-A3BFC45535D4}"/>
              </a:ext>
            </a:extLst>
          </p:cNvPr>
          <p:cNvSpPr txBox="1">
            <a:spLocks/>
          </p:cNvSpPr>
          <p:nvPr/>
        </p:nvSpPr>
        <p:spPr>
          <a:xfrm>
            <a:off x="125619" y="744536"/>
            <a:ext cx="702580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Least Cost Method:</a:t>
            </a:r>
            <a:endParaRPr lang="en-IN" dirty="0"/>
          </a:p>
        </p:txBody>
      </p:sp>
      <p:sp>
        <p:nvSpPr>
          <p:cNvPr id="107" name="Content Placeholder 3">
            <a:extLst>
              <a:ext uri="{FF2B5EF4-FFF2-40B4-BE49-F238E27FC236}">
                <a16:creationId xmlns:a16="http://schemas.microsoft.com/office/drawing/2014/main" id="{D6AF7CC6-2703-484A-9AD9-F1265130B6C7}"/>
              </a:ext>
            </a:extLst>
          </p:cNvPr>
          <p:cNvSpPr txBox="1">
            <a:spLocks/>
          </p:cNvSpPr>
          <p:nvPr/>
        </p:nvSpPr>
        <p:spPr>
          <a:xfrm>
            <a:off x="136643" y="5041938"/>
            <a:ext cx="702580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Transportation Cost:</a:t>
            </a:r>
            <a:endParaRPr lang="en-IN" dirty="0"/>
          </a:p>
        </p:txBody>
      </p:sp>
      <p:sp>
        <p:nvSpPr>
          <p:cNvPr id="108" name="Content Placeholder 3">
            <a:extLst>
              <a:ext uri="{FF2B5EF4-FFF2-40B4-BE49-F238E27FC236}">
                <a16:creationId xmlns:a16="http://schemas.microsoft.com/office/drawing/2014/main" id="{BA8021A9-BAD4-4C6F-BD75-2972AF56BCF1}"/>
              </a:ext>
            </a:extLst>
          </p:cNvPr>
          <p:cNvSpPr txBox="1">
            <a:spLocks/>
          </p:cNvSpPr>
          <p:nvPr/>
        </p:nvSpPr>
        <p:spPr>
          <a:xfrm>
            <a:off x="423575"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(10x150)</a:t>
            </a:r>
            <a:endParaRPr lang="en-IN" dirty="0"/>
          </a:p>
        </p:txBody>
      </p:sp>
      <p:sp>
        <p:nvSpPr>
          <p:cNvPr id="109" name="Content Placeholder 3">
            <a:extLst>
              <a:ext uri="{FF2B5EF4-FFF2-40B4-BE49-F238E27FC236}">
                <a16:creationId xmlns:a16="http://schemas.microsoft.com/office/drawing/2014/main" id="{74410DDC-1EEA-402C-BF06-9592C30FA16A}"/>
              </a:ext>
            </a:extLst>
          </p:cNvPr>
          <p:cNvSpPr txBox="1">
            <a:spLocks/>
          </p:cNvSpPr>
          <p:nvPr/>
        </p:nvSpPr>
        <p:spPr>
          <a:xfrm>
            <a:off x="1773232"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(12x50)</a:t>
            </a:r>
            <a:endParaRPr lang="en-IN" dirty="0"/>
          </a:p>
        </p:txBody>
      </p:sp>
      <p:sp>
        <p:nvSpPr>
          <p:cNvPr id="110" name="Content Placeholder 3">
            <a:extLst>
              <a:ext uri="{FF2B5EF4-FFF2-40B4-BE49-F238E27FC236}">
                <a16:creationId xmlns:a16="http://schemas.microsoft.com/office/drawing/2014/main" id="{AC05F08B-6621-4DB8-8151-66205B1530C5}"/>
              </a:ext>
            </a:extLst>
          </p:cNvPr>
          <p:cNvSpPr txBox="1">
            <a:spLocks/>
          </p:cNvSpPr>
          <p:nvPr/>
        </p:nvSpPr>
        <p:spPr>
          <a:xfrm>
            <a:off x="6794475"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(7x20)</a:t>
            </a:r>
            <a:endParaRPr lang="en-IN" dirty="0"/>
          </a:p>
        </p:txBody>
      </p:sp>
      <p:sp>
        <p:nvSpPr>
          <p:cNvPr id="111" name="Content Placeholder 3">
            <a:extLst>
              <a:ext uri="{FF2B5EF4-FFF2-40B4-BE49-F238E27FC236}">
                <a16:creationId xmlns:a16="http://schemas.microsoft.com/office/drawing/2014/main" id="{58B78747-5811-4A6A-B9AB-CF71991595B2}"/>
              </a:ext>
            </a:extLst>
          </p:cNvPr>
          <p:cNvSpPr txBox="1">
            <a:spLocks/>
          </p:cNvSpPr>
          <p:nvPr/>
        </p:nvSpPr>
        <p:spPr>
          <a:xfrm>
            <a:off x="2992258"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(13x300)</a:t>
            </a:r>
            <a:endParaRPr lang="en-IN" dirty="0"/>
          </a:p>
        </p:txBody>
      </p:sp>
      <p:sp>
        <p:nvSpPr>
          <p:cNvPr id="112" name="Content Placeholder 3">
            <a:extLst>
              <a:ext uri="{FF2B5EF4-FFF2-40B4-BE49-F238E27FC236}">
                <a16:creationId xmlns:a16="http://schemas.microsoft.com/office/drawing/2014/main" id="{7643EE7F-F622-4A21-981D-FDE98A50B0E5}"/>
              </a:ext>
            </a:extLst>
          </p:cNvPr>
          <p:cNvSpPr txBox="1">
            <a:spLocks/>
          </p:cNvSpPr>
          <p:nvPr/>
        </p:nvSpPr>
        <p:spPr>
          <a:xfrm>
            <a:off x="4356424"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(8x300)</a:t>
            </a:r>
            <a:endParaRPr lang="en-IN" dirty="0"/>
          </a:p>
        </p:txBody>
      </p:sp>
      <p:sp>
        <p:nvSpPr>
          <p:cNvPr id="113" name="Content Placeholder 3">
            <a:extLst>
              <a:ext uri="{FF2B5EF4-FFF2-40B4-BE49-F238E27FC236}">
                <a16:creationId xmlns:a16="http://schemas.microsoft.com/office/drawing/2014/main" id="{A533FE9A-296B-4E42-A05F-32BF27E05590}"/>
              </a:ext>
            </a:extLst>
          </p:cNvPr>
          <p:cNvSpPr txBox="1">
            <a:spLocks/>
          </p:cNvSpPr>
          <p:nvPr/>
        </p:nvSpPr>
        <p:spPr>
          <a:xfrm>
            <a:off x="5575450" y="560254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(6x180)</a:t>
            </a:r>
            <a:endParaRPr lang="en-IN" dirty="0"/>
          </a:p>
        </p:txBody>
      </p:sp>
      <p:sp>
        <p:nvSpPr>
          <p:cNvPr id="114" name="Content Placeholder 3">
            <a:extLst>
              <a:ext uri="{FF2B5EF4-FFF2-40B4-BE49-F238E27FC236}">
                <a16:creationId xmlns:a16="http://schemas.microsoft.com/office/drawing/2014/main" id="{CA680276-ACE6-4E2C-AD55-44AA33A5558C}"/>
              </a:ext>
            </a:extLst>
          </p:cNvPr>
          <p:cNvSpPr txBox="1">
            <a:spLocks/>
          </p:cNvSpPr>
          <p:nvPr/>
        </p:nvSpPr>
        <p:spPr>
          <a:xfrm>
            <a:off x="423574" y="6181147"/>
            <a:ext cx="167118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₹9,620</a:t>
            </a:r>
            <a:endParaRPr lang="en-IN" b="1" dirty="0"/>
          </a:p>
        </p:txBody>
      </p:sp>
      <p:grpSp>
        <p:nvGrpSpPr>
          <p:cNvPr id="115" name="Group 114">
            <a:extLst>
              <a:ext uri="{FF2B5EF4-FFF2-40B4-BE49-F238E27FC236}">
                <a16:creationId xmlns:a16="http://schemas.microsoft.com/office/drawing/2014/main" id="{FD4A6BE4-0FB0-4BCB-9E3C-7F809D53EB83}"/>
              </a:ext>
            </a:extLst>
          </p:cNvPr>
          <p:cNvGrpSpPr/>
          <p:nvPr/>
        </p:nvGrpSpPr>
        <p:grpSpPr>
          <a:xfrm>
            <a:off x="3114662" y="1225459"/>
            <a:ext cx="5962675" cy="3730341"/>
            <a:chOff x="352461" y="575474"/>
            <a:chExt cx="5962675" cy="3730341"/>
          </a:xfrm>
        </p:grpSpPr>
        <p:cxnSp>
          <p:nvCxnSpPr>
            <p:cNvPr id="116" name="Straight Connector 115">
              <a:extLst>
                <a:ext uri="{FF2B5EF4-FFF2-40B4-BE49-F238E27FC236}">
                  <a16:creationId xmlns:a16="http://schemas.microsoft.com/office/drawing/2014/main" id="{E6FDAA24-C9FE-4BFF-A8A0-25599BAB02A0}"/>
                </a:ext>
              </a:extLst>
            </p:cNvPr>
            <p:cNvCxnSpPr>
              <a:cxnSpLocks/>
            </p:cNvCxnSpPr>
            <p:nvPr/>
          </p:nvCxnSpPr>
          <p:spPr>
            <a:xfrm>
              <a:off x="466560" y="136449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05B8ADD-3FAB-4FAD-BFF7-55AEE33C193C}"/>
                </a:ext>
              </a:extLst>
            </p:cNvPr>
            <p:cNvCxnSpPr>
              <a:cxnSpLocks/>
            </p:cNvCxnSpPr>
            <p:nvPr/>
          </p:nvCxnSpPr>
          <p:spPr>
            <a:xfrm>
              <a:off x="466560" y="209982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861FD2D-3CB8-4C3A-8607-0021CA3648FB}"/>
                </a:ext>
              </a:extLst>
            </p:cNvPr>
            <p:cNvCxnSpPr>
              <a:cxnSpLocks/>
            </p:cNvCxnSpPr>
            <p:nvPr/>
          </p:nvCxnSpPr>
          <p:spPr>
            <a:xfrm>
              <a:off x="466560" y="283515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2842C6A-4EAF-46AB-8C51-B67B0460FE54}"/>
                </a:ext>
              </a:extLst>
            </p:cNvPr>
            <p:cNvCxnSpPr>
              <a:cxnSpLocks/>
            </p:cNvCxnSpPr>
            <p:nvPr/>
          </p:nvCxnSpPr>
          <p:spPr>
            <a:xfrm>
              <a:off x="466560" y="357048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DDAEE30-D0D7-4CE9-8B1A-7CCEA7A35638}"/>
                </a:ext>
              </a:extLst>
            </p:cNvPr>
            <p:cNvCxnSpPr>
              <a:cxnSpLocks/>
            </p:cNvCxnSpPr>
            <p:nvPr/>
          </p:nvCxnSpPr>
          <p:spPr>
            <a:xfrm>
              <a:off x="466561"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41B669D-37B0-4BFC-A58B-B31ED79B14FE}"/>
                </a:ext>
              </a:extLst>
            </p:cNvPr>
            <p:cNvCxnSpPr>
              <a:cxnSpLocks/>
            </p:cNvCxnSpPr>
            <p:nvPr/>
          </p:nvCxnSpPr>
          <p:spPr>
            <a:xfrm>
              <a:off x="466560" y="62916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6D924FA-F0B7-4B90-8D63-80D2C9483A50}"/>
                </a:ext>
              </a:extLst>
            </p:cNvPr>
            <p:cNvCxnSpPr>
              <a:cxnSpLocks/>
            </p:cNvCxnSpPr>
            <p:nvPr/>
          </p:nvCxnSpPr>
          <p:spPr>
            <a:xfrm>
              <a:off x="466560" y="4305815"/>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F139C73-53FE-4F42-AFF5-0FDF481E7315}"/>
                </a:ext>
              </a:extLst>
            </p:cNvPr>
            <p:cNvCxnSpPr>
              <a:cxnSpLocks/>
            </p:cNvCxnSpPr>
            <p:nvPr/>
          </p:nvCxnSpPr>
          <p:spPr>
            <a:xfrm>
              <a:off x="6226560"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987D9F7-1B7B-4B4B-B956-629673784664}"/>
                </a:ext>
              </a:extLst>
            </p:cNvPr>
            <p:cNvCxnSpPr>
              <a:cxnSpLocks/>
            </p:cNvCxnSpPr>
            <p:nvPr/>
          </p:nvCxnSpPr>
          <p:spPr>
            <a:xfrm>
              <a:off x="5272891"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8150D1E-BE7A-4BAD-80A4-6AFED29DDA68}"/>
                </a:ext>
              </a:extLst>
            </p:cNvPr>
            <p:cNvCxnSpPr>
              <a:cxnSpLocks/>
            </p:cNvCxnSpPr>
            <p:nvPr/>
          </p:nvCxnSpPr>
          <p:spPr>
            <a:xfrm>
              <a:off x="4319223"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2EB6DB2-17BD-48B2-A600-DFCD7442FAD5}"/>
                </a:ext>
              </a:extLst>
            </p:cNvPr>
            <p:cNvCxnSpPr>
              <a:cxnSpLocks/>
            </p:cNvCxnSpPr>
            <p:nvPr/>
          </p:nvCxnSpPr>
          <p:spPr>
            <a:xfrm>
              <a:off x="3365555"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ADDCC3A-0E32-4C43-A3FA-E6AF7C4AB2CD}"/>
                </a:ext>
              </a:extLst>
            </p:cNvPr>
            <p:cNvCxnSpPr>
              <a:cxnSpLocks/>
            </p:cNvCxnSpPr>
            <p:nvPr/>
          </p:nvCxnSpPr>
          <p:spPr>
            <a:xfrm>
              <a:off x="2411887"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9816CF9-56BB-4608-B8A2-65AE29E8DEA4}"/>
                </a:ext>
              </a:extLst>
            </p:cNvPr>
            <p:cNvCxnSpPr>
              <a:cxnSpLocks/>
            </p:cNvCxnSpPr>
            <p:nvPr/>
          </p:nvCxnSpPr>
          <p:spPr>
            <a:xfrm>
              <a:off x="1458219" y="629165"/>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F2CD5B9-1D6C-4562-B597-CD2090F4EFF2}"/>
                </a:ext>
              </a:extLst>
            </p:cNvPr>
            <p:cNvCxnSpPr>
              <a:cxnSpLocks/>
            </p:cNvCxnSpPr>
            <p:nvPr/>
          </p:nvCxnSpPr>
          <p:spPr>
            <a:xfrm>
              <a:off x="466560" y="632068"/>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7379808A-AB6C-4D70-861B-59E35F0ECAE4}"/>
                </a:ext>
              </a:extLst>
            </p:cNvPr>
            <p:cNvSpPr txBox="1"/>
            <p:nvPr/>
          </p:nvSpPr>
          <p:spPr>
            <a:xfrm>
              <a:off x="866633" y="613302"/>
              <a:ext cx="596895" cy="461665"/>
            </a:xfrm>
            <a:prstGeom prst="rect">
              <a:avLst/>
            </a:prstGeom>
            <a:noFill/>
          </p:spPr>
          <p:txBody>
            <a:bodyPr wrap="square" rtlCol="0">
              <a:spAutoFit/>
            </a:bodyPr>
            <a:lstStyle/>
            <a:p>
              <a:r>
                <a:rPr lang="en-US" sz="2400" dirty="0"/>
                <a:t>To</a:t>
              </a:r>
              <a:endParaRPr lang="en-IN" sz="2400" dirty="0"/>
            </a:p>
          </p:txBody>
        </p:sp>
        <p:sp>
          <p:nvSpPr>
            <p:cNvPr id="131" name="TextBox 130">
              <a:extLst>
                <a:ext uri="{FF2B5EF4-FFF2-40B4-BE49-F238E27FC236}">
                  <a16:creationId xmlns:a16="http://schemas.microsoft.com/office/drawing/2014/main" id="{CAFFA973-9157-4615-9871-3FE5B8D7ECD9}"/>
                </a:ext>
              </a:extLst>
            </p:cNvPr>
            <p:cNvSpPr txBox="1"/>
            <p:nvPr/>
          </p:nvSpPr>
          <p:spPr>
            <a:xfrm>
              <a:off x="445412" y="974689"/>
              <a:ext cx="848266" cy="461665"/>
            </a:xfrm>
            <a:prstGeom prst="rect">
              <a:avLst/>
            </a:prstGeom>
            <a:noFill/>
          </p:spPr>
          <p:txBody>
            <a:bodyPr wrap="square" rtlCol="0">
              <a:spAutoFit/>
            </a:bodyPr>
            <a:lstStyle/>
            <a:p>
              <a:r>
                <a:rPr lang="en-US" sz="2400" dirty="0"/>
                <a:t>From</a:t>
              </a:r>
              <a:endParaRPr lang="en-IN" sz="2400" dirty="0"/>
            </a:p>
          </p:txBody>
        </p:sp>
        <p:sp>
          <p:nvSpPr>
            <p:cNvPr id="132" name="TextBox 131">
              <a:extLst>
                <a:ext uri="{FF2B5EF4-FFF2-40B4-BE49-F238E27FC236}">
                  <a16:creationId xmlns:a16="http://schemas.microsoft.com/office/drawing/2014/main" id="{6383F86C-F638-43A8-BDDB-15771234BDEB}"/>
                </a:ext>
              </a:extLst>
            </p:cNvPr>
            <p:cNvSpPr txBox="1"/>
            <p:nvPr/>
          </p:nvSpPr>
          <p:spPr>
            <a:xfrm>
              <a:off x="586162" y="1467431"/>
              <a:ext cx="759869" cy="461665"/>
            </a:xfrm>
            <a:prstGeom prst="rect">
              <a:avLst/>
            </a:prstGeom>
            <a:noFill/>
          </p:spPr>
          <p:txBody>
            <a:bodyPr wrap="square" rtlCol="0">
              <a:spAutoFit/>
            </a:bodyPr>
            <a:lstStyle/>
            <a:p>
              <a:pPr algn="ctr"/>
              <a:r>
                <a:rPr lang="en-US" sz="2400" dirty="0"/>
                <a:t>A</a:t>
              </a:r>
              <a:endParaRPr lang="en-IN" sz="2400" dirty="0"/>
            </a:p>
          </p:txBody>
        </p:sp>
        <p:sp>
          <p:nvSpPr>
            <p:cNvPr id="133" name="TextBox 132">
              <a:extLst>
                <a:ext uri="{FF2B5EF4-FFF2-40B4-BE49-F238E27FC236}">
                  <a16:creationId xmlns:a16="http://schemas.microsoft.com/office/drawing/2014/main" id="{A638A02A-AB33-41BE-96C8-1B458D32F6F1}"/>
                </a:ext>
              </a:extLst>
            </p:cNvPr>
            <p:cNvSpPr txBox="1"/>
            <p:nvPr/>
          </p:nvSpPr>
          <p:spPr>
            <a:xfrm>
              <a:off x="352461" y="3738094"/>
              <a:ext cx="1204587" cy="461665"/>
            </a:xfrm>
            <a:prstGeom prst="rect">
              <a:avLst/>
            </a:prstGeom>
            <a:noFill/>
          </p:spPr>
          <p:txBody>
            <a:bodyPr wrap="square" rtlCol="0">
              <a:spAutoFit/>
            </a:bodyPr>
            <a:lstStyle/>
            <a:p>
              <a:pPr algn="ctr"/>
              <a:r>
                <a:rPr lang="en-US" sz="2300" dirty="0"/>
                <a:t>Demand</a:t>
              </a:r>
              <a:endParaRPr lang="en-IN" sz="2300" dirty="0"/>
            </a:p>
          </p:txBody>
        </p:sp>
        <p:sp>
          <p:nvSpPr>
            <p:cNvPr id="134" name="TextBox 133">
              <a:extLst>
                <a:ext uri="{FF2B5EF4-FFF2-40B4-BE49-F238E27FC236}">
                  <a16:creationId xmlns:a16="http://schemas.microsoft.com/office/drawing/2014/main" id="{0F613B66-8B22-430C-BE78-32E3E343B9DC}"/>
                </a:ext>
              </a:extLst>
            </p:cNvPr>
            <p:cNvSpPr txBox="1"/>
            <p:nvPr/>
          </p:nvSpPr>
          <p:spPr>
            <a:xfrm>
              <a:off x="586162" y="2263048"/>
              <a:ext cx="759869" cy="461665"/>
            </a:xfrm>
            <a:prstGeom prst="rect">
              <a:avLst/>
            </a:prstGeom>
            <a:noFill/>
          </p:spPr>
          <p:txBody>
            <a:bodyPr wrap="square" rtlCol="0">
              <a:spAutoFit/>
            </a:bodyPr>
            <a:lstStyle/>
            <a:p>
              <a:pPr algn="ctr"/>
              <a:r>
                <a:rPr lang="en-US" sz="2400" dirty="0"/>
                <a:t>B</a:t>
              </a:r>
              <a:endParaRPr lang="en-IN" sz="2400" dirty="0"/>
            </a:p>
          </p:txBody>
        </p:sp>
        <p:sp>
          <p:nvSpPr>
            <p:cNvPr id="135" name="TextBox 134">
              <a:extLst>
                <a:ext uri="{FF2B5EF4-FFF2-40B4-BE49-F238E27FC236}">
                  <a16:creationId xmlns:a16="http://schemas.microsoft.com/office/drawing/2014/main" id="{E6C3F815-94F4-42A5-8C35-DB5F74D997F1}"/>
                </a:ext>
              </a:extLst>
            </p:cNvPr>
            <p:cNvSpPr txBox="1"/>
            <p:nvPr/>
          </p:nvSpPr>
          <p:spPr>
            <a:xfrm>
              <a:off x="586162" y="3002765"/>
              <a:ext cx="759869" cy="461665"/>
            </a:xfrm>
            <a:prstGeom prst="rect">
              <a:avLst/>
            </a:prstGeom>
            <a:noFill/>
          </p:spPr>
          <p:txBody>
            <a:bodyPr wrap="square" rtlCol="0">
              <a:spAutoFit/>
            </a:bodyPr>
            <a:lstStyle/>
            <a:p>
              <a:pPr algn="ctr"/>
              <a:r>
                <a:rPr lang="en-US" sz="2400" dirty="0"/>
                <a:t>C</a:t>
              </a:r>
              <a:endParaRPr lang="en-IN" sz="2400" dirty="0"/>
            </a:p>
          </p:txBody>
        </p:sp>
        <p:sp>
          <p:nvSpPr>
            <p:cNvPr id="136" name="TextBox 135">
              <a:extLst>
                <a:ext uri="{FF2B5EF4-FFF2-40B4-BE49-F238E27FC236}">
                  <a16:creationId xmlns:a16="http://schemas.microsoft.com/office/drawing/2014/main" id="{F34AEFD4-6F91-4F94-BC4B-205AD9D2ED06}"/>
                </a:ext>
              </a:extLst>
            </p:cNvPr>
            <p:cNvSpPr txBox="1"/>
            <p:nvPr/>
          </p:nvSpPr>
          <p:spPr>
            <a:xfrm>
              <a:off x="1577747" y="784388"/>
              <a:ext cx="759869" cy="461665"/>
            </a:xfrm>
            <a:prstGeom prst="rect">
              <a:avLst/>
            </a:prstGeom>
            <a:noFill/>
          </p:spPr>
          <p:txBody>
            <a:bodyPr wrap="square" rtlCol="0">
              <a:spAutoFit/>
            </a:bodyPr>
            <a:lstStyle/>
            <a:p>
              <a:pPr algn="ctr"/>
              <a:r>
                <a:rPr lang="en-US" sz="2400" dirty="0"/>
                <a:t>P</a:t>
              </a:r>
              <a:endParaRPr lang="en-IN" sz="2400" dirty="0"/>
            </a:p>
          </p:txBody>
        </p:sp>
        <p:sp>
          <p:nvSpPr>
            <p:cNvPr id="137" name="TextBox 136">
              <a:extLst>
                <a:ext uri="{FF2B5EF4-FFF2-40B4-BE49-F238E27FC236}">
                  <a16:creationId xmlns:a16="http://schemas.microsoft.com/office/drawing/2014/main" id="{B91502B7-E970-4A3B-BDF7-E793546C8CA6}"/>
                </a:ext>
              </a:extLst>
            </p:cNvPr>
            <p:cNvSpPr txBox="1"/>
            <p:nvPr/>
          </p:nvSpPr>
          <p:spPr>
            <a:xfrm>
              <a:off x="5249848" y="786751"/>
              <a:ext cx="1022095" cy="461665"/>
            </a:xfrm>
            <a:prstGeom prst="rect">
              <a:avLst/>
            </a:prstGeom>
            <a:noFill/>
          </p:spPr>
          <p:txBody>
            <a:bodyPr wrap="square" rtlCol="0">
              <a:spAutoFit/>
            </a:bodyPr>
            <a:lstStyle/>
            <a:p>
              <a:pPr algn="ctr"/>
              <a:r>
                <a:rPr lang="en-US" sz="2400" dirty="0"/>
                <a:t>Supply</a:t>
              </a:r>
              <a:endParaRPr lang="en-IN" sz="2400" dirty="0"/>
            </a:p>
          </p:txBody>
        </p:sp>
        <p:sp>
          <p:nvSpPr>
            <p:cNvPr id="138" name="TextBox 137">
              <a:extLst>
                <a:ext uri="{FF2B5EF4-FFF2-40B4-BE49-F238E27FC236}">
                  <a16:creationId xmlns:a16="http://schemas.microsoft.com/office/drawing/2014/main" id="{040954C3-0E91-4165-A44D-544AE542840C}"/>
                </a:ext>
              </a:extLst>
            </p:cNvPr>
            <p:cNvSpPr txBox="1"/>
            <p:nvPr/>
          </p:nvSpPr>
          <p:spPr>
            <a:xfrm>
              <a:off x="4419432" y="778743"/>
              <a:ext cx="759869" cy="461665"/>
            </a:xfrm>
            <a:prstGeom prst="rect">
              <a:avLst/>
            </a:prstGeom>
            <a:noFill/>
          </p:spPr>
          <p:txBody>
            <a:bodyPr wrap="square" rtlCol="0">
              <a:spAutoFit/>
            </a:bodyPr>
            <a:lstStyle/>
            <a:p>
              <a:pPr algn="ctr"/>
              <a:r>
                <a:rPr lang="en-US" sz="2400" dirty="0"/>
                <a:t>S</a:t>
              </a:r>
              <a:endParaRPr lang="en-IN" sz="2400" dirty="0"/>
            </a:p>
          </p:txBody>
        </p:sp>
        <p:sp>
          <p:nvSpPr>
            <p:cNvPr id="139" name="TextBox 138">
              <a:extLst>
                <a:ext uri="{FF2B5EF4-FFF2-40B4-BE49-F238E27FC236}">
                  <a16:creationId xmlns:a16="http://schemas.microsoft.com/office/drawing/2014/main" id="{930B4439-6D51-403E-B348-FB7B554DE5BF}"/>
                </a:ext>
              </a:extLst>
            </p:cNvPr>
            <p:cNvSpPr txBox="1"/>
            <p:nvPr/>
          </p:nvSpPr>
          <p:spPr>
            <a:xfrm>
              <a:off x="3469074" y="778743"/>
              <a:ext cx="759869" cy="461665"/>
            </a:xfrm>
            <a:prstGeom prst="rect">
              <a:avLst/>
            </a:prstGeom>
            <a:noFill/>
          </p:spPr>
          <p:txBody>
            <a:bodyPr wrap="square" rtlCol="0">
              <a:spAutoFit/>
            </a:bodyPr>
            <a:lstStyle/>
            <a:p>
              <a:pPr algn="ctr"/>
              <a:r>
                <a:rPr lang="en-US" sz="2400" dirty="0"/>
                <a:t>R</a:t>
              </a:r>
              <a:endParaRPr lang="en-IN" sz="2400" dirty="0"/>
            </a:p>
          </p:txBody>
        </p:sp>
        <p:sp>
          <p:nvSpPr>
            <p:cNvPr id="140" name="TextBox 139">
              <a:extLst>
                <a:ext uri="{FF2B5EF4-FFF2-40B4-BE49-F238E27FC236}">
                  <a16:creationId xmlns:a16="http://schemas.microsoft.com/office/drawing/2014/main" id="{A66BBED9-E1B7-4EBB-8942-D91AAA30931F}"/>
                </a:ext>
              </a:extLst>
            </p:cNvPr>
            <p:cNvSpPr txBox="1"/>
            <p:nvPr/>
          </p:nvSpPr>
          <p:spPr>
            <a:xfrm>
              <a:off x="2518716" y="778743"/>
              <a:ext cx="759869" cy="461665"/>
            </a:xfrm>
            <a:prstGeom prst="rect">
              <a:avLst/>
            </a:prstGeom>
            <a:noFill/>
          </p:spPr>
          <p:txBody>
            <a:bodyPr wrap="square" rtlCol="0">
              <a:spAutoFit/>
            </a:bodyPr>
            <a:lstStyle/>
            <a:p>
              <a:pPr algn="ctr"/>
              <a:r>
                <a:rPr lang="en-US" sz="2400" dirty="0"/>
                <a:t>Q</a:t>
              </a:r>
              <a:endParaRPr lang="en-IN" sz="2400" dirty="0"/>
            </a:p>
          </p:txBody>
        </p:sp>
        <p:sp>
          <p:nvSpPr>
            <p:cNvPr id="141" name="TextBox 140">
              <a:extLst>
                <a:ext uri="{FF2B5EF4-FFF2-40B4-BE49-F238E27FC236}">
                  <a16:creationId xmlns:a16="http://schemas.microsoft.com/office/drawing/2014/main" id="{BFC2EBA0-340C-4E2F-B0B0-7E903D21D515}"/>
                </a:ext>
              </a:extLst>
            </p:cNvPr>
            <p:cNvSpPr txBox="1"/>
            <p:nvPr/>
          </p:nvSpPr>
          <p:spPr>
            <a:xfrm>
              <a:off x="1935202" y="1727060"/>
              <a:ext cx="552885" cy="461665"/>
            </a:xfrm>
            <a:prstGeom prst="rect">
              <a:avLst/>
            </a:prstGeom>
            <a:noFill/>
          </p:spPr>
          <p:txBody>
            <a:bodyPr wrap="square" rtlCol="0">
              <a:spAutoFit/>
            </a:bodyPr>
            <a:lstStyle/>
            <a:p>
              <a:pPr algn="ctr"/>
              <a:r>
                <a:rPr lang="en-US" sz="2400" dirty="0"/>
                <a:t>12</a:t>
              </a:r>
              <a:endParaRPr lang="en-IN" sz="2400" dirty="0"/>
            </a:p>
          </p:txBody>
        </p:sp>
        <p:sp>
          <p:nvSpPr>
            <p:cNvPr id="142" name="TextBox 141">
              <a:extLst>
                <a:ext uri="{FF2B5EF4-FFF2-40B4-BE49-F238E27FC236}">
                  <a16:creationId xmlns:a16="http://schemas.microsoft.com/office/drawing/2014/main" id="{E0E3380E-AF99-4587-8173-BEA062E6B826}"/>
                </a:ext>
              </a:extLst>
            </p:cNvPr>
            <p:cNvSpPr txBox="1"/>
            <p:nvPr/>
          </p:nvSpPr>
          <p:spPr>
            <a:xfrm>
              <a:off x="1935202" y="3192535"/>
              <a:ext cx="552885" cy="461665"/>
            </a:xfrm>
            <a:prstGeom prst="rect">
              <a:avLst/>
            </a:prstGeom>
            <a:noFill/>
          </p:spPr>
          <p:txBody>
            <a:bodyPr wrap="square" rtlCol="0">
              <a:spAutoFit/>
            </a:bodyPr>
            <a:lstStyle/>
            <a:p>
              <a:pPr algn="ctr"/>
              <a:r>
                <a:rPr lang="en-US" sz="2400" dirty="0"/>
                <a:t>6</a:t>
              </a:r>
              <a:endParaRPr lang="en-IN" sz="2400" dirty="0"/>
            </a:p>
          </p:txBody>
        </p:sp>
        <p:sp>
          <p:nvSpPr>
            <p:cNvPr id="143" name="TextBox 142">
              <a:extLst>
                <a:ext uri="{FF2B5EF4-FFF2-40B4-BE49-F238E27FC236}">
                  <a16:creationId xmlns:a16="http://schemas.microsoft.com/office/drawing/2014/main" id="{7C0DE1CC-9E7F-48F2-BC0A-0BA363DBCCE2}"/>
                </a:ext>
              </a:extLst>
            </p:cNvPr>
            <p:cNvSpPr txBox="1"/>
            <p:nvPr/>
          </p:nvSpPr>
          <p:spPr>
            <a:xfrm>
              <a:off x="4805240" y="1727060"/>
              <a:ext cx="552885" cy="461665"/>
            </a:xfrm>
            <a:prstGeom prst="rect">
              <a:avLst/>
            </a:prstGeom>
            <a:noFill/>
          </p:spPr>
          <p:txBody>
            <a:bodyPr wrap="square" rtlCol="0">
              <a:spAutoFit/>
            </a:bodyPr>
            <a:lstStyle/>
            <a:p>
              <a:pPr algn="ctr"/>
              <a:r>
                <a:rPr lang="en-US" sz="2400" dirty="0"/>
                <a:t>13</a:t>
              </a:r>
              <a:endParaRPr lang="en-IN" sz="2400" dirty="0"/>
            </a:p>
          </p:txBody>
        </p:sp>
        <p:sp>
          <p:nvSpPr>
            <p:cNvPr id="144" name="TextBox 143">
              <a:extLst>
                <a:ext uri="{FF2B5EF4-FFF2-40B4-BE49-F238E27FC236}">
                  <a16:creationId xmlns:a16="http://schemas.microsoft.com/office/drawing/2014/main" id="{1856C6C0-EE72-444F-83A9-1F6368D98FCA}"/>
                </a:ext>
              </a:extLst>
            </p:cNvPr>
            <p:cNvSpPr txBox="1"/>
            <p:nvPr/>
          </p:nvSpPr>
          <p:spPr>
            <a:xfrm>
              <a:off x="4799366" y="3192535"/>
              <a:ext cx="552885" cy="461665"/>
            </a:xfrm>
            <a:prstGeom prst="rect">
              <a:avLst/>
            </a:prstGeom>
            <a:noFill/>
          </p:spPr>
          <p:txBody>
            <a:bodyPr wrap="square" rtlCol="0">
              <a:spAutoFit/>
            </a:bodyPr>
            <a:lstStyle/>
            <a:p>
              <a:pPr algn="ctr"/>
              <a:r>
                <a:rPr lang="en-US" sz="2400" dirty="0"/>
                <a:t>7</a:t>
              </a:r>
              <a:endParaRPr lang="en-IN" sz="2400" dirty="0"/>
            </a:p>
          </p:txBody>
        </p:sp>
        <p:sp>
          <p:nvSpPr>
            <p:cNvPr id="145" name="TextBox 144">
              <a:extLst>
                <a:ext uri="{FF2B5EF4-FFF2-40B4-BE49-F238E27FC236}">
                  <a16:creationId xmlns:a16="http://schemas.microsoft.com/office/drawing/2014/main" id="{31B7FC3C-7475-4402-9C7A-B5C782BFEC0B}"/>
                </a:ext>
              </a:extLst>
            </p:cNvPr>
            <p:cNvSpPr txBox="1"/>
            <p:nvPr/>
          </p:nvSpPr>
          <p:spPr>
            <a:xfrm>
              <a:off x="2891881" y="1727060"/>
              <a:ext cx="552885" cy="461665"/>
            </a:xfrm>
            <a:prstGeom prst="rect">
              <a:avLst/>
            </a:prstGeom>
            <a:noFill/>
          </p:spPr>
          <p:txBody>
            <a:bodyPr wrap="square" rtlCol="0">
              <a:spAutoFit/>
            </a:bodyPr>
            <a:lstStyle/>
            <a:p>
              <a:pPr algn="ctr"/>
              <a:r>
                <a:rPr lang="en-US" sz="2400" dirty="0"/>
                <a:t>10</a:t>
              </a:r>
              <a:endParaRPr lang="en-IN" sz="2400" dirty="0"/>
            </a:p>
          </p:txBody>
        </p:sp>
        <p:sp>
          <p:nvSpPr>
            <p:cNvPr id="146" name="TextBox 145">
              <a:extLst>
                <a:ext uri="{FF2B5EF4-FFF2-40B4-BE49-F238E27FC236}">
                  <a16:creationId xmlns:a16="http://schemas.microsoft.com/office/drawing/2014/main" id="{12621968-2719-4755-BB13-BFDB0F4F4D9D}"/>
                </a:ext>
              </a:extLst>
            </p:cNvPr>
            <p:cNvSpPr txBox="1"/>
            <p:nvPr/>
          </p:nvSpPr>
          <p:spPr>
            <a:xfrm>
              <a:off x="3848560" y="1727060"/>
              <a:ext cx="552885" cy="461665"/>
            </a:xfrm>
            <a:prstGeom prst="rect">
              <a:avLst/>
            </a:prstGeom>
            <a:noFill/>
          </p:spPr>
          <p:txBody>
            <a:bodyPr wrap="square" rtlCol="0">
              <a:spAutoFit/>
            </a:bodyPr>
            <a:lstStyle/>
            <a:p>
              <a:pPr algn="ctr"/>
              <a:r>
                <a:rPr lang="en-US" sz="2400" dirty="0"/>
                <a:t>12</a:t>
              </a:r>
              <a:endParaRPr lang="en-IN" sz="2400" dirty="0"/>
            </a:p>
          </p:txBody>
        </p:sp>
        <p:sp>
          <p:nvSpPr>
            <p:cNvPr id="147" name="TextBox 146">
              <a:extLst>
                <a:ext uri="{FF2B5EF4-FFF2-40B4-BE49-F238E27FC236}">
                  <a16:creationId xmlns:a16="http://schemas.microsoft.com/office/drawing/2014/main" id="{4AD198CA-4398-4321-AD47-7F52BB93FB01}"/>
                </a:ext>
              </a:extLst>
            </p:cNvPr>
            <p:cNvSpPr txBox="1"/>
            <p:nvPr/>
          </p:nvSpPr>
          <p:spPr>
            <a:xfrm>
              <a:off x="1938492" y="2423994"/>
              <a:ext cx="552885" cy="461665"/>
            </a:xfrm>
            <a:prstGeom prst="rect">
              <a:avLst/>
            </a:prstGeom>
            <a:noFill/>
          </p:spPr>
          <p:txBody>
            <a:bodyPr wrap="square" rtlCol="0">
              <a:spAutoFit/>
            </a:bodyPr>
            <a:lstStyle/>
            <a:p>
              <a:pPr algn="ctr"/>
              <a:r>
                <a:rPr lang="en-US" sz="2400" dirty="0"/>
                <a:t>7</a:t>
              </a:r>
              <a:endParaRPr lang="en-IN" sz="2400" dirty="0"/>
            </a:p>
          </p:txBody>
        </p:sp>
        <p:sp>
          <p:nvSpPr>
            <p:cNvPr id="148" name="TextBox 147">
              <a:extLst>
                <a:ext uri="{FF2B5EF4-FFF2-40B4-BE49-F238E27FC236}">
                  <a16:creationId xmlns:a16="http://schemas.microsoft.com/office/drawing/2014/main" id="{DD33B807-0784-4387-AC05-4787203D22B7}"/>
                </a:ext>
              </a:extLst>
            </p:cNvPr>
            <p:cNvSpPr txBox="1"/>
            <p:nvPr/>
          </p:nvSpPr>
          <p:spPr>
            <a:xfrm>
              <a:off x="4805240" y="2423994"/>
              <a:ext cx="552885" cy="461665"/>
            </a:xfrm>
            <a:prstGeom prst="rect">
              <a:avLst/>
            </a:prstGeom>
            <a:noFill/>
          </p:spPr>
          <p:txBody>
            <a:bodyPr wrap="square" rtlCol="0">
              <a:spAutoFit/>
            </a:bodyPr>
            <a:lstStyle/>
            <a:p>
              <a:pPr algn="ctr"/>
              <a:r>
                <a:rPr lang="en-US" sz="2400" dirty="0"/>
                <a:t>14</a:t>
              </a:r>
              <a:endParaRPr lang="en-IN" sz="2400" dirty="0"/>
            </a:p>
          </p:txBody>
        </p:sp>
        <p:sp>
          <p:nvSpPr>
            <p:cNvPr id="149" name="TextBox 148">
              <a:extLst>
                <a:ext uri="{FF2B5EF4-FFF2-40B4-BE49-F238E27FC236}">
                  <a16:creationId xmlns:a16="http://schemas.microsoft.com/office/drawing/2014/main" id="{D1A9C0F1-3FAC-4721-A519-5D3974EE8817}"/>
                </a:ext>
              </a:extLst>
            </p:cNvPr>
            <p:cNvSpPr txBox="1"/>
            <p:nvPr/>
          </p:nvSpPr>
          <p:spPr>
            <a:xfrm>
              <a:off x="2894075" y="2423994"/>
              <a:ext cx="552885" cy="461665"/>
            </a:xfrm>
            <a:prstGeom prst="rect">
              <a:avLst/>
            </a:prstGeom>
            <a:noFill/>
          </p:spPr>
          <p:txBody>
            <a:bodyPr wrap="square" rtlCol="0">
              <a:spAutoFit/>
            </a:bodyPr>
            <a:lstStyle/>
            <a:p>
              <a:pPr algn="ctr"/>
              <a:r>
                <a:rPr lang="en-US" sz="2400" dirty="0"/>
                <a:t>11</a:t>
              </a:r>
              <a:endParaRPr lang="en-IN" sz="2400" dirty="0"/>
            </a:p>
          </p:txBody>
        </p:sp>
        <p:sp>
          <p:nvSpPr>
            <p:cNvPr id="150" name="TextBox 149">
              <a:extLst>
                <a:ext uri="{FF2B5EF4-FFF2-40B4-BE49-F238E27FC236}">
                  <a16:creationId xmlns:a16="http://schemas.microsoft.com/office/drawing/2014/main" id="{A7C5D00F-F255-4E22-8B10-787CC7FBFA15}"/>
                </a:ext>
              </a:extLst>
            </p:cNvPr>
            <p:cNvSpPr txBox="1"/>
            <p:nvPr/>
          </p:nvSpPr>
          <p:spPr>
            <a:xfrm>
              <a:off x="3849658" y="2423994"/>
              <a:ext cx="552885" cy="461665"/>
            </a:xfrm>
            <a:prstGeom prst="rect">
              <a:avLst/>
            </a:prstGeom>
            <a:noFill/>
          </p:spPr>
          <p:txBody>
            <a:bodyPr wrap="square" rtlCol="0">
              <a:spAutoFit/>
            </a:bodyPr>
            <a:lstStyle/>
            <a:p>
              <a:pPr algn="ctr"/>
              <a:r>
                <a:rPr lang="en-US" sz="2400" dirty="0"/>
                <a:t>8</a:t>
              </a:r>
              <a:endParaRPr lang="en-IN" sz="2400" dirty="0"/>
            </a:p>
          </p:txBody>
        </p:sp>
        <p:sp>
          <p:nvSpPr>
            <p:cNvPr id="151" name="TextBox 150">
              <a:extLst>
                <a:ext uri="{FF2B5EF4-FFF2-40B4-BE49-F238E27FC236}">
                  <a16:creationId xmlns:a16="http://schemas.microsoft.com/office/drawing/2014/main" id="{1838B98B-2F55-4731-8517-6195B715018A}"/>
                </a:ext>
              </a:extLst>
            </p:cNvPr>
            <p:cNvSpPr txBox="1"/>
            <p:nvPr/>
          </p:nvSpPr>
          <p:spPr>
            <a:xfrm>
              <a:off x="2889923" y="3192535"/>
              <a:ext cx="552885" cy="461665"/>
            </a:xfrm>
            <a:prstGeom prst="rect">
              <a:avLst/>
            </a:prstGeom>
            <a:noFill/>
          </p:spPr>
          <p:txBody>
            <a:bodyPr wrap="square" rtlCol="0">
              <a:spAutoFit/>
            </a:bodyPr>
            <a:lstStyle/>
            <a:p>
              <a:pPr algn="ctr"/>
              <a:r>
                <a:rPr lang="en-US" sz="2400" dirty="0"/>
                <a:t>16</a:t>
              </a:r>
              <a:endParaRPr lang="en-IN" sz="2400" dirty="0"/>
            </a:p>
          </p:txBody>
        </p:sp>
        <p:sp>
          <p:nvSpPr>
            <p:cNvPr id="152" name="TextBox 151">
              <a:extLst>
                <a:ext uri="{FF2B5EF4-FFF2-40B4-BE49-F238E27FC236}">
                  <a16:creationId xmlns:a16="http://schemas.microsoft.com/office/drawing/2014/main" id="{E0337323-DEE2-4831-90A2-82F9710EEC45}"/>
                </a:ext>
              </a:extLst>
            </p:cNvPr>
            <p:cNvSpPr txBox="1"/>
            <p:nvPr/>
          </p:nvSpPr>
          <p:spPr>
            <a:xfrm>
              <a:off x="3844644" y="3192535"/>
              <a:ext cx="552885" cy="461665"/>
            </a:xfrm>
            <a:prstGeom prst="rect">
              <a:avLst/>
            </a:prstGeom>
            <a:noFill/>
          </p:spPr>
          <p:txBody>
            <a:bodyPr wrap="square" rtlCol="0">
              <a:spAutoFit/>
            </a:bodyPr>
            <a:lstStyle/>
            <a:p>
              <a:pPr algn="ctr"/>
              <a:r>
                <a:rPr lang="en-US" sz="2400" dirty="0"/>
                <a:t>11</a:t>
              </a:r>
              <a:endParaRPr lang="en-IN" sz="2400" dirty="0"/>
            </a:p>
          </p:txBody>
        </p:sp>
        <p:sp>
          <p:nvSpPr>
            <p:cNvPr id="153" name="TextBox 152">
              <a:extLst>
                <a:ext uri="{FF2B5EF4-FFF2-40B4-BE49-F238E27FC236}">
                  <a16:creationId xmlns:a16="http://schemas.microsoft.com/office/drawing/2014/main" id="{D06A68BD-5E18-40C0-8B8A-E062C5C5BB16}"/>
                </a:ext>
              </a:extLst>
            </p:cNvPr>
            <p:cNvSpPr txBox="1"/>
            <p:nvPr/>
          </p:nvSpPr>
          <p:spPr>
            <a:xfrm>
              <a:off x="5179300" y="1297519"/>
              <a:ext cx="648000" cy="461665"/>
            </a:xfrm>
            <a:prstGeom prst="rect">
              <a:avLst/>
            </a:prstGeom>
            <a:noFill/>
          </p:spPr>
          <p:txBody>
            <a:bodyPr wrap="square" rtlCol="0">
              <a:spAutoFit/>
            </a:bodyPr>
            <a:lstStyle/>
            <a:p>
              <a:pPr algn="ctr"/>
              <a:r>
                <a:rPr lang="en-US" sz="2400" dirty="0"/>
                <a:t>500</a:t>
              </a:r>
              <a:endParaRPr lang="en-IN" sz="2400" dirty="0"/>
            </a:p>
          </p:txBody>
        </p:sp>
        <p:sp>
          <p:nvSpPr>
            <p:cNvPr id="154" name="TextBox 153">
              <a:extLst>
                <a:ext uri="{FF2B5EF4-FFF2-40B4-BE49-F238E27FC236}">
                  <a16:creationId xmlns:a16="http://schemas.microsoft.com/office/drawing/2014/main" id="{E9DEFDB9-34D2-4D0E-BC19-E119568AE007}"/>
                </a:ext>
              </a:extLst>
            </p:cNvPr>
            <p:cNvSpPr txBox="1"/>
            <p:nvPr/>
          </p:nvSpPr>
          <p:spPr>
            <a:xfrm>
              <a:off x="5179299" y="2760966"/>
              <a:ext cx="648000" cy="461665"/>
            </a:xfrm>
            <a:prstGeom prst="rect">
              <a:avLst/>
            </a:prstGeom>
            <a:noFill/>
          </p:spPr>
          <p:txBody>
            <a:bodyPr wrap="square" rtlCol="0">
              <a:spAutoFit/>
            </a:bodyPr>
            <a:lstStyle/>
            <a:p>
              <a:pPr algn="ctr"/>
              <a:r>
                <a:rPr lang="en-US" sz="2400" dirty="0"/>
                <a:t>200</a:t>
              </a:r>
              <a:endParaRPr lang="en-IN" sz="2400" dirty="0"/>
            </a:p>
          </p:txBody>
        </p:sp>
        <p:sp>
          <p:nvSpPr>
            <p:cNvPr id="155" name="TextBox 154">
              <a:extLst>
                <a:ext uri="{FF2B5EF4-FFF2-40B4-BE49-F238E27FC236}">
                  <a16:creationId xmlns:a16="http://schemas.microsoft.com/office/drawing/2014/main" id="{294470FC-0738-4B98-83A6-3DE21D500341}"/>
                </a:ext>
              </a:extLst>
            </p:cNvPr>
            <p:cNvSpPr txBox="1"/>
            <p:nvPr/>
          </p:nvSpPr>
          <p:spPr>
            <a:xfrm>
              <a:off x="5179299" y="2029242"/>
              <a:ext cx="648000" cy="461665"/>
            </a:xfrm>
            <a:prstGeom prst="rect">
              <a:avLst/>
            </a:prstGeom>
            <a:noFill/>
          </p:spPr>
          <p:txBody>
            <a:bodyPr wrap="square" rtlCol="0">
              <a:spAutoFit/>
            </a:bodyPr>
            <a:lstStyle/>
            <a:p>
              <a:pPr algn="ctr"/>
              <a:r>
                <a:rPr lang="en-US" sz="2400" dirty="0"/>
                <a:t>300</a:t>
              </a:r>
              <a:endParaRPr lang="en-IN" sz="2400" dirty="0"/>
            </a:p>
          </p:txBody>
        </p:sp>
        <p:sp>
          <p:nvSpPr>
            <p:cNvPr id="156" name="TextBox 155">
              <a:extLst>
                <a:ext uri="{FF2B5EF4-FFF2-40B4-BE49-F238E27FC236}">
                  <a16:creationId xmlns:a16="http://schemas.microsoft.com/office/drawing/2014/main" id="{931D86CE-A08E-4843-9ED0-9575411AD286}"/>
                </a:ext>
              </a:extLst>
            </p:cNvPr>
            <p:cNvSpPr txBox="1"/>
            <p:nvPr/>
          </p:nvSpPr>
          <p:spPr>
            <a:xfrm>
              <a:off x="1362050" y="3491875"/>
              <a:ext cx="648000" cy="461665"/>
            </a:xfrm>
            <a:prstGeom prst="rect">
              <a:avLst/>
            </a:prstGeom>
            <a:noFill/>
          </p:spPr>
          <p:txBody>
            <a:bodyPr wrap="square" rtlCol="0">
              <a:spAutoFit/>
            </a:bodyPr>
            <a:lstStyle/>
            <a:p>
              <a:pPr algn="ctr"/>
              <a:r>
                <a:rPr lang="en-US" sz="2400" dirty="0"/>
                <a:t>180</a:t>
              </a:r>
              <a:endParaRPr lang="en-IN" sz="2400" dirty="0"/>
            </a:p>
          </p:txBody>
        </p:sp>
        <p:sp>
          <p:nvSpPr>
            <p:cNvPr id="157" name="TextBox 156">
              <a:extLst>
                <a:ext uri="{FF2B5EF4-FFF2-40B4-BE49-F238E27FC236}">
                  <a16:creationId xmlns:a16="http://schemas.microsoft.com/office/drawing/2014/main" id="{D33A70B6-C089-46AF-953A-31E6D6E14C98}"/>
                </a:ext>
              </a:extLst>
            </p:cNvPr>
            <p:cNvSpPr txBox="1"/>
            <p:nvPr/>
          </p:nvSpPr>
          <p:spPr>
            <a:xfrm>
              <a:off x="2319996" y="3491875"/>
              <a:ext cx="648000" cy="461665"/>
            </a:xfrm>
            <a:prstGeom prst="rect">
              <a:avLst/>
            </a:prstGeom>
            <a:noFill/>
          </p:spPr>
          <p:txBody>
            <a:bodyPr wrap="square" rtlCol="0">
              <a:spAutoFit/>
            </a:bodyPr>
            <a:lstStyle/>
            <a:p>
              <a:pPr algn="ctr"/>
              <a:r>
                <a:rPr lang="en-US" sz="2400" dirty="0"/>
                <a:t>150</a:t>
              </a:r>
              <a:endParaRPr lang="en-IN" sz="2400" dirty="0"/>
            </a:p>
          </p:txBody>
        </p:sp>
        <p:sp>
          <p:nvSpPr>
            <p:cNvPr id="158" name="TextBox 157">
              <a:extLst>
                <a:ext uri="{FF2B5EF4-FFF2-40B4-BE49-F238E27FC236}">
                  <a16:creationId xmlns:a16="http://schemas.microsoft.com/office/drawing/2014/main" id="{254EDACB-EA59-42DD-AED5-053B1C994C33}"/>
                </a:ext>
              </a:extLst>
            </p:cNvPr>
            <p:cNvSpPr txBox="1"/>
            <p:nvPr/>
          </p:nvSpPr>
          <p:spPr>
            <a:xfrm>
              <a:off x="3277942" y="3491875"/>
              <a:ext cx="648000" cy="461665"/>
            </a:xfrm>
            <a:prstGeom prst="rect">
              <a:avLst/>
            </a:prstGeom>
            <a:noFill/>
          </p:spPr>
          <p:txBody>
            <a:bodyPr wrap="square" rtlCol="0">
              <a:spAutoFit/>
            </a:bodyPr>
            <a:lstStyle/>
            <a:p>
              <a:pPr algn="ctr"/>
              <a:r>
                <a:rPr lang="en-US" sz="2400" dirty="0"/>
                <a:t>350</a:t>
              </a:r>
              <a:endParaRPr lang="en-IN" sz="2400" dirty="0"/>
            </a:p>
          </p:txBody>
        </p:sp>
        <p:sp>
          <p:nvSpPr>
            <p:cNvPr id="159" name="TextBox 158">
              <a:extLst>
                <a:ext uri="{FF2B5EF4-FFF2-40B4-BE49-F238E27FC236}">
                  <a16:creationId xmlns:a16="http://schemas.microsoft.com/office/drawing/2014/main" id="{469B7710-9B00-4CF3-B55F-B2E9DC3E12B1}"/>
                </a:ext>
              </a:extLst>
            </p:cNvPr>
            <p:cNvSpPr txBox="1"/>
            <p:nvPr/>
          </p:nvSpPr>
          <p:spPr>
            <a:xfrm>
              <a:off x="4235888" y="3491875"/>
              <a:ext cx="648000" cy="461665"/>
            </a:xfrm>
            <a:prstGeom prst="rect">
              <a:avLst/>
            </a:prstGeom>
            <a:noFill/>
          </p:spPr>
          <p:txBody>
            <a:bodyPr wrap="square" rtlCol="0">
              <a:spAutoFit/>
            </a:bodyPr>
            <a:lstStyle/>
            <a:p>
              <a:pPr algn="ctr"/>
              <a:r>
                <a:rPr lang="en-US" sz="2400" dirty="0"/>
                <a:t>320</a:t>
              </a:r>
              <a:endParaRPr lang="en-IN" sz="2400" dirty="0"/>
            </a:p>
          </p:txBody>
        </p:sp>
        <p:sp>
          <p:nvSpPr>
            <p:cNvPr id="160" name="TextBox 159">
              <a:extLst>
                <a:ext uri="{FF2B5EF4-FFF2-40B4-BE49-F238E27FC236}">
                  <a16:creationId xmlns:a16="http://schemas.microsoft.com/office/drawing/2014/main" id="{52D1A49B-E159-46B4-945C-4A90A0FADFD0}"/>
                </a:ext>
              </a:extLst>
            </p:cNvPr>
            <p:cNvSpPr txBox="1"/>
            <p:nvPr/>
          </p:nvSpPr>
          <p:spPr>
            <a:xfrm>
              <a:off x="2358318" y="1282142"/>
              <a:ext cx="637479" cy="461665"/>
            </a:xfrm>
            <a:prstGeom prst="rect">
              <a:avLst/>
            </a:prstGeom>
            <a:noFill/>
          </p:spPr>
          <p:txBody>
            <a:bodyPr wrap="square" rtlCol="0">
              <a:spAutoFit/>
            </a:bodyPr>
            <a:lstStyle/>
            <a:p>
              <a:pPr algn="ctr"/>
              <a:r>
                <a:rPr lang="en-US" sz="2400" dirty="0"/>
                <a:t>150</a:t>
              </a:r>
              <a:endParaRPr lang="en-IN" sz="2400" dirty="0"/>
            </a:p>
          </p:txBody>
        </p:sp>
        <p:sp>
          <p:nvSpPr>
            <p:cNvPr id="161" name="TextBox 160">
              <a:extLst>
                <a:ext uri="{FF2B5EF4-FFF2-40B4-BE49-F238E27FC236}">
                  <a16:creationId xmlns:a16="http://schemas.microsoft.com/office/drawing/2014/main" id="{BA3E7408-9F9B-414B-9D58-37ADC1ECAEC2}"/>
                </a:ext>
              </a:extLst>
            </p:cNvPr>
            <p:cNvSpPr txBox="1"/>
            <p:nvPr/>
          </p:nvSpPr>
          <p:spPr>
            <a:xfrm>
              <a:off x="3258391" y="1282142"/>
              <a:ext cx="728681" cy="461665"/>
            </a:xfrm>
            <a:prstGeom prst="rect">
              <a:avLst/>
            </a:prstGeom>
            <a:noFill/>
          </p:spPr>
          <p:txBody>
            <a:bodyPr wrap="square" rtlCol="0">
              <a:spAutoFit/>
            </a:bodyPr>
            <a:lstStyle/>
            <a:p>
              <a:pPr algn="ctr"/>
              <a:r>
                <a:rPr lang="en-US" sz="2400" dirty="0"/>
                <a:t>50</a:t>
              </a:r>
              <a:endParaRPr lang="en-IN" sz="2400" dirty="0"/>
            </a:p>
          </p:txBody>
        </p:sp>
        <p:sp>
          <p:nvSpPr>
            <p:cNvPr id="162" name="TextBox 161">
              <a:extLst>
                <a:ext uri="{FF2B5EF4-FFF2-40B4-BE49-F238E27FC236}">
                  <a16:creationId xmlns:a16="http://schemas.microsoft.com/office/drawing/2014/main" id="{29AFE0E7-3A88-4F49-BD11-F589AF20D978}"/>
                </a:ext>
              </a:extLst>
            </p:cNvPr>
            <p:cNvSpPr txBox="1"/>
            <p:nvPr/>
          </p:nvSpPr>
          <p:spPr>
            <a:xfrm>
              <a:off x="3267916" y="2016793"/>
              <a:ext cx="680775" cy="461665"/>
            </a:xfrm>
            <a:prstGeom prst="rect">
              <a:avLst/>
            </a:prstGeom>
            <a:noFill/>
          </p:spPr>
          <p:txBody>
            <a:bodyPr wrap="square" rtlCol="0">
              <a:spAutoFit/>
            </a:bodyPr>
            <a:lstStyle/>
            <a:p>
              <a:pPr algn="ctr"/>
              <a:r>
                <a:rPr lang="en-US" sz="2400" dirty="0"/>
                <a:t>300</a:t>
              </a:r>
              <a:endParaRPr lang="en-IN" sz="2400" dirty="0"/>
            </a:p>
          </p:txBody>
        </p:sp>
        <p:sp>
          <p:nvSpPr>
            <p:cNvPr id="163" name="TextBox 162">
              <a:extLst>
                <a:ext uri="{FF2B5EF4-FFF2-40B4-BE49-F238E27FC236}">
                  <a16:creationId xmlns:a16="http://schemas.microsoft.com/office/drawing/2014/main" id="{514C0978-47B8-429E-8815-5BEA58F2F0BD}"/>
                </a:ext>
              </a:extLst>
            </p:cNvPr>
            <p:cNvSpPr txBox="1"/>
            <p:nvPr/>
          </p:nvSpPr>
          <p:spPr>
            <a:xfrm>
              <a:off x="4254181" y="2749801"/>
              <a:ext cx="648000" cy="461665"/>
            </a:xfrm>
            <a:prstGeom prst="rect">
              <a:avLst/>
            </a:prstGeom>
            <a:noFill/>
          </p:spPr>
          <p:txBody>
            <a:bodyPr wrap="square" rtlCol="0">
              <a:spAutoFit/>
            </a:bodyPr>
            <a:lstStyle/>
            <a:p>
              <a:pPr algn="ctr"/>
              <a:r>
                <a:rPr lang="en-US" sz="2400" dirty="0"/>
                <a:t>20</a:t>
              </a:r>
              <a:endParaRPr lang="en-IN" sz="2400" dirty="0"/>
            </a:p>
          </p:txBody>
        </p:sp>
        <p:cxnSp>
          <p:nvCxnSpPr>
            <p:cNvPr id="164" name="Straight Connector 163">
              <a:extLst>
                <a:ext uri="{FF2B5EF4-FFF2-40B4-BE49-F238E27FC236}">
                  <a16:creationId xmlns:a16="http://schemas.microsoft.com/office/drawing/2014/main" id="{9A36BC09-DCF5-4017-9008-C770706D3DF1}"/>
                </a:ext>
              </a:extLst>
            </p:cNvPr>
            <p:cNvCxnSpPr/>
            <p:nvPr/>
          </p:nvCxnSpPr>
          <p:spPr>
            <a:xfrm flipH="1">
              <a:off x="1475151"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B743AB77-6FB4-415B-9868-52ACE4947F77}"/>
                </a:ext>
              </a:extLst>
            </p:cNvPr>
            <p:cNvSpPr txBox="1"/>
            <p:nvPr/>
          </p:nvSpPr>
          <p:spPr>
            <a:xfrm>
              <a:off x="2011138" y="350560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66" name="Straight Connector 165">
              <a:extLst>
                <a:ext uri="{FF2B5EF4-FFF2-40B4-BE49-F238E27FC236}">
                  <a16:creationId xmlns:a16="http://schemas.microsoft.com/office/drawing/2014/main" id="{936A40D1-B816-40E2-B65A-89DD66B4FBAA}"/>
                </a:ext>
              </a:extLst>
            </p:cNvPr>
            <p:cNvCxnSpPr/>
            <p:nvPr/>
          </p:nvCxnSpPr>
          <p:spPr>
            <a:xfrm flipH="1">
              <a:off x="5270024" y="13939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3BDFA06-DA15-4970-9DF7-90C3CFD551A7}"/>
                </a:ext>
              </a:extLst>
            </p:cNvPr>
            <p:cNvSpPr txBox="1"/>
            <p:nvPr/>
          </p:nvSpPr>
          <p:spPr>
            <a:xfrm>
              <a:off x="5667136" y="1297519"/>
              <a:ext cx="648000" cy="461665"/>
            </a:xfrm>
            <a:prstGeom prst="rect">
              <a:avLst/>
            </a:prstGeom>
            <a:noFill/>
          </p:spPr>
          <p:txBody>
            <a:bodyPr wrap="square" rtlCol="0">
              <a:spAutoFit/>
            </a:bodyPr>
            <a:lstStyle/>
            <a:p>
              <a:pPr algn="ctr"/>
              <a:r>
                <a:rPr lang="en-US" sz="2400" dirty="0">
                  <a:solidFill>
                    <a:schemeClr val="accent5">
                      <a:lumMod val="75000"/>
                    </a:schemeClr>
                  </a:solidFill>
                </a:rPr>
                <a:t>350</a:t>
              </a:r>
              <a:endParaRPr lang="en-IN" sz="2400" dirty="0">
                <a:solidFill>
                  <a:schemeClr val="accent5">
                    <a:lumMod val="75000"/>
                  </a:schemeClr>
                </a:solidFill>
              </a:endParaRPr>
            </a:p>
          </p:txBody>
        </p:sp>
        <p:cxnSp>
          <p:nvCxnSpPr>
            <p:cNvPr id="168" name="Straight Connector 167">
              <a:extLst>
                <a:ext uri="{FF2B5EF4-FFF2-40B4-BE49-F238E27FC236}">
                  <a16:creationId xmlns:a16="http://schemas.microsoft.com/office/drawing/2014/main" id="{17845C3B-7935-46DE-81B9-07522290ADF6}"/>
                </a:ext>
              </a:extLst>
            </p:cNvPr>
            <p:cNvCxnSpPr/>
            <p:nvPr/>
          </p:nvCxnSpPr>
          <p:spPr>
            <a:xfrm flipH="1">
              <a:off x="2428034"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796AAC14-09C9-4E19-9C1D-93DEEB804BD6}"/>
                </a:ext>
              </a:extLst>
            </p:cNvPr>
            <p:cNvSpPr txBox="1"/>
            <p:nvPr/>
          </p:nvSpPr>
          <p:spPr>
            <a:xfrm>
              <a:off x="5794236" y="167865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70" name="Straight Connector 169">
              <a:extLst>
                <a:ext uri="{FF2B5EF4-FFF2-40B4-BE49-F238E27FC236}">
                  <a16:creationId xmlns:a16="http://schemas.microsoft.com/office/drawing/2014/main" id="{BC4D0168-B4A6-4CF4-8E67-0C3961F622A4}"/>
                </a:ext>
              </a:extLst>
            </p:cNvPr>
            <p:cNvCxnSpPr>
              <a:cxnSpLocks/>
            </p:cNvCxnSpPr>
            <p:nvPr/>
          </p:nvCxnSpPr>
          <p:spPr>
            <a:xfrm>
              <a:off x="2416165" y="16982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421D211-A7C5-4C16-A64F-5B27887A718A}"/>
                </a:ext>
              </a:extLst>
            </p:cNvPr>
            <p:cNvCxnSpPr>
              <a:cxnSpLocks/>
            </p:cNvCxnSpPr>
            <p:nvPr/>
          </p:nvCxnSpPr>
          <p:spPr>
            <a:xfrm flipV="1">
              <a:off x="2967996" y="13644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CE22F2EE-A41C-489C-8381-83106590339F}"/>
                </a:ext>
              </a:extLst>
            </p:cNvPr>
            <p:cNvCxnSpPr/>
            <p:nvPr/>
          </p:nvCxnSpPr>
          <p:spPr>
            <a:xfrm flipH="1">
              <a:off x="5753957" y="139392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9C7BD240-7FAA-4177-BA5D-EEE384EB83D7}"/>
                </a:ext>
              </a:extLst>
            </p:cNvPr>
            <p:cNvSpPr txBox="1"/>
            <p:nvPr/>
          </p:nvSpPr>
          <p:spPr>
            <a:xfrm>
              <a:off x="5179300" y="1678801"/>
              <a:ext cx="648000" cy="461665"/>
            </a:xfrm>
            <a:prstGeom prst="rect">
              <a:avLst/>
            </a:prstGeom>
            <a:noFill/>
          </p:spPr>
          <p:txBody>
            <a:bodyPr wrap="square" rtlCol="0">
              <a:spAutoFit/>
            </a:bodyPr>
            <a:lstStyle/>
            <a:p>
              <a:pPr algn="ctr"/>
              <a:r>
                <a:rPr lang="en-US" sz="2400" dirty="0">
                  <a:solidFill>
                    <a:srgbClr val="7030A0"/>
                  </a:solidFill>
                </a:rPr>
                <a:t>300</a:t>
              </a:r>
              <a:endParaRPr lang="en-IN" sz="2400" dirty="0">
                <a:solidFill>
                  <a:srgbClr val="7030A0"/>
                </a:solidFill>
              </a:endParaRPr>
            </a:p>
          </p:txBody>
        </p:sp>
        <p:cxnSp>
          <p:nvCxnSpPr>
            <p:cNvPr id="174" name="Straight Connector 173">
              <a:extLst>
                <a:ext uri="{FF2B5EF4-FFF2-40B4-BE49-F238E27FC236}">
                  <a16:creationId xmlns:a16="http://schemas.microsoft.com/office/drawing/2014/main" id="{82AC9E6A-B445-4FC7-8D9C-BD18248B5CB1}"/>
                </a:ext>
              </a:extLst>
            </p:cNvPr>
            <p:cNvCxnSpPr/>
            <p:nvPr/>
          </p:nvCxnSpPr>
          <p:spPr>
            <a:xfrm flipH="1">
              <a:off x="5297011" y="1774549"/>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AE13071-5A63-4341-B29D-C4019FECBAE9}"/>
                </a:ext>
              </a:extLst>
            </p:cNvPr>
            <p:cNvCxnSpPr>
              <a:cxnSpLocks/>
            </p:cNvCxnSpPr>
            <p:nvPr/>
          </p:nvCxnSpPr>
          <p:spPr>
            <a:xfrm>
              <a:off x="3365555" y="16982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7793D95-E9EB-4400-A41E-CDA68B225BA3}"/>
                </a:ext>
              </a:extLst>
            </p:cNvPr>
            <p:cNvCxnSpPr>
              <a:cxnSpLocks/>
            </p:cNvCxnSpPr>
            <p:nvPr/>
          </p:nvCxnSpPr>
          <p:spPr>
            <a:xfrm flipV="1">
              <a:off x="3917386" y="136449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48D07613-FA79-43DF-93F7-C6F235993BC7}"/>
                </a:ext>
              </a:extLst>
            </p:cNvPr>
            <p:cNvSpPr txBox="1"/>
            <p:nvPr/>
          </p:nvSpPr>
          <p:spPr>
            <a:xfrm>
              <a:off x="2962534" y="350591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78" name="Straight Connector 177">
              <a:extLst>
                <a:ext uri="{FF2B5EF4-FFF2-40B4-BE49-F238E27FC236}">
                  <a16:creationId xmlns:a16="http://schemas.microsoft.com/office/drawing/2014/main" id="{85B3151D-95AB-447F-9E59-B3F917FC0259}"/>
                </a:ext>
              </a:extLst>
            </p:cNvPr>
            <p:cNvCxnSpPr/>
            <p:nvPr/>
          </p:nvCxnSpPr>
          <p:spPr>
            <a:xfrm flipH="1">
              <a:off x="3361727"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1FAFC83C-08D2-4B65-85EE-7C28E56C4853}"/>
                </a:ext>
              </a:extLst>
            </p:cNvPr>
            <p:cNvSpPr txBox="1"/>
            <p:nvPr/>
          </p:nvSpPr>
          <p:spPr>
            <a:xfrm>
              <a:off x="3760150" y="3491875"/>
              <a:ext cx="648000" cy="461665"/>
            </a:xfrm>
            <a:prstGeom prst="rect">
              <a:avLst/>
            </a:prstGeom>
            <a:noFill/>
          </p:spPr>
          <p:txBody>
            <a:bodyPr wrap="square" rtlCol="0">
              <a:spAutoFit/>
            </a:bodyPr>
            <a:lstStyle/>
            <a:p>
              <a:pPr algn="ctr"/>
              <a:r>
                <a:rPr lang="en-US" sz="2400" dirty="0">
                  <a:solidFill>
                    <a:schemeClr val="accent5">
                      <a:lumMod val="75000"/>
                    </a:schemeClr>
                  </a:solidFill>
                </a:rPr>
                <a:t>50</a:t>
              </a:r>
              <a:endParaRPr lang="en-IN" sz="2400" dirty="0">
                <a:solidFill>
                  <a:schemeClr val="accent5">
                    <a:lumMod val="75000"/>
                  </a:schemeClr>
                </a:solidFill>
              </a:endParaRPr>
            </a:p>
          </p:txBody>
        </p:sp>
        <p:cxnSp>
          <p:nvCxnSpPr>
            <p:cNvPr id="180" name="Straight Connector 179">
              <a:extLst>
                <a:ext uri="{FF2B5EF4-FFF2-40B4-BE49-F238E27FC236}">
                  <a16:creationId xmlns:a16="http://schemas.microsoft.com/office/drawing/2014/main" id="{4573B839-9C58-4374-85F5-26E7EDF570DE}"/>
                </a:ext>
              </a:extLst>
            </p:cNvPr>
            <p:cNvCxnSpPr>
              <a:cxnSpLocks/>
            </p:cNvCxnSpPr>
            <p:nvPr/>
          </p:nvCxnSpPr>
          <p:spPr>
            <a:xfrm>
              <a:off x="3365555" y="2423994"/>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4A090BCA-5826-463D-8413-BFF1F83B2919}"/>
                </a:ext>
              </a:extLst>
            </p:cNvPr>
            <p:cNvCxnSpPr>
              <a:cxnSpLocks/>
            </p:cNvCxnSpPr>
            <p:nvPr/>
          </p:nvCxnSpPr>
          <p:spPr>
            <a:xfrm flipV="1">
              <a:off x="3917386" y="209022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A6FCB82-1D1A-4378-84E9-440801C59C4D}"/>
                </a:ext>
              </a:extLst>
            </p:cNvPr>
            <p:cNvCxnSpPr>
              <a:cxnSpLocks/>
            </p:cNvCxnSpPr>
            <p:nvPr/>
          </p:nvCxnSpPr>
          <p:spPr>
            <a:xfrm>
              <a:off x="4319223" y="3180691"/>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9802340-EBAC-449C-AC7F-9009B15C998F}"/>
                </a:ext>
              </a:extLst>
            </p:cNvPr>
            <p:cNvCxnSpPr>
              <a:cxnSpLocks/>
            </p:cNvCxnSpPr>
            <p:nvPr/>
          </p:nvCxnSpPr>
          <p:spPr>
            <a:xfrm flipV="1">
              <a:off x="4871054" y="284692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958E9519-B2BE-49C1-A9F6-50A6C2BCBFE2}"/>
                </a:ext>
              </a:extLst>
            </p:cNvPr>
            <p:cNvSpPr txBox="1"/>
            <p:nvPr/>
          </p:nvSpPr>
          <p:spPr>
            <a:xfrm>
              <a:off x="3419254" y="382180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85" name="Straight Connector 184">
              <a:extLst>
                <a:ext uri="{FF2B5EF4-FFF2-40B4-BE49-F238E27FC236}">
                  <a16:creationId xmlns:a16="http://schemas.microsoft.com/office/drawing/2014/main" id="{F7F40000-AF0F-4BC7-83E7-74502F89AFF5}"/>
                </a:ext>
              </a:extLst>
            </p:cNvPr>
            <p:cNvCxnSpPr/>
            <p:nvPr/>
          </p:nvCxnSpPr>
          <p:spPr>
            <a:xfrm flipH="1">
              <a:off x="3868034"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3B2EB7C-DC5B-448D-AC36-24EED8C8641A}"/>
                </a:ext>
              </a:extLst>
            </p:cNvPr>
            <p:cNvCxnSpPr/>
            <p:nvPr/>
          </p:nvCxnSpPr>
          <p:spPr>
            <a:xfrm flipH="1">
              <a:off x="5270024" y="211785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3CDD30D4-81D6-463E-825C-C36DEAD74E80}"/>
                </a:ext>
              </a:extLst>
            </p:cNvPr>
            <p:cNvSpPr txBox="1"/>
            <p:nvPr/>
          </p:nvSpPr>
          <p:spPr>
            <a:xfrm>
              <a:off x="5672152" y="2747730"/>
              <a:ext cx="513505" cy="461665"/>
            </a:xfrm>
            <a:prstGeom prst="rect">
              <a:avLst/>
            </a:prstGeom>
            <a:noFill/>
          </p:spPr>
          <p:txBody>
            <a:bodyPr wrap="square" rtlCol="0">
              <a:spAutoFit/>
            </a:bodyPr>
            <a:lstStyle/>
            <a:p>
              <a:pPr algn="ctr"/>
              <a:r>
                <a:rPr lang="en-US" sz="2400" dirty="0">
                  <a:solidFill>
                    <a:srgbClr val="BC770B"/>
                  </a:solidFill>
                </a:rPr>
                <a:t>20</a:t>
              </a:r>
              <a:endParaRPr lang="en-IN" sz="2400" dirty="0">
                <a:solidFill>
                  <a:srgbClr val="BC770B"/>
                </a:solidFill>
              </a:endParaRPr>
            </a:p>
          </p:txBody>
        </p:sp>
        <p:cxnSp>
          <p:nvCxnSpPr>
            <p:cNvPr id="188" name="Straight Connector 187">
              <a:extLst>
                <a:ext uri="{FF2B5EF4-FFF2-40B4-BE49-F238E27FC236}">
                  <a16:creationId xmlns:a16="http://schemas.microsoft.com/office/drawing/2014/main" id="{76496A68-9CB9-4F9D-BCDD-A6C7FB2121B0}"/>
                </a:ext>
              </a:extLst>
            </p:cNvPr>
            <p:cNvCxnSpPr/>
            <p:nvPr/>
          </p:nvCxnSpPr>
          <p:spPr>
            <a:xfrm flipH="1">
              <a:off x="5270024" y="2841712"/>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4ECF3342-9AF7-451C-94D3-61383B68A18B}"/>
                </a:ext>
              </a:extLst>
            </p:cNvPr>
            <p:cNvCxnSpPr/>
            <p:nvPr/>
          </p:nvCxnSpPr>
          <p:spPr>
            <a:xfrm flipH="1">
              <a:off x="4325867"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1B303DB2-D50F-4085-9DF6-97A06D909BB4}"/>
                </a:ext>
              </a:extLst>
            </p:cNvPr>
            <p:cNvSpPr txBox="1"/>
            <p:nvPr/>
          </p:nvSpPr>
          <p:spPr>
            <a:xfrm>
              <a:off x="4692646" y="3491875"/>
              <a:ext cx="648000" cy="461665"/>
            </a:xfrm>
            <a:prstGeom prst="rect">
              <a:avLst/>
            </a:prstGeom>
            <a:noFill/>
          </p:spPr>
          <p:txBody>
            <a:bodyPr wrap="square" rtlCol="0">
              <a:spAutoFit/>
            </a:bodyPr>
            <a:lstStyle/>
            <a:p>
              <a:pPr algn="ctr"/>
              <a:r>
                <a:rPr lang="en-US" sz="2400" dirty="0">
                  <a:solidFill>
                    <a:schemeClr val="accent5">
                      <a:lumMod val="75000"/>
                    </a:schemeClr>
                  </a:solidFill>
                </a:rPr>
                <a:t>300</a:t>
              </a:r>
              <a:endParaRPr lang="en-IN" sz="2400" dirty="0">
                <a:solidFill>
                  <a:schemeClr val="accent5">
                    <a:lumMod val="75000"/>
                  </a:schemeClr>
                </a:solidFill>
              </a:endParaRPr>
            </a:p>
          </p:txBody>
        </p:sp>
        <p:sp>
          <p:nvSpPr>
            <p:cNvPr id="279" name="TextBox 278">
              <a:extLst>
                <a:ext uri="{FF2B5EF4-FFF2-40B4-BE49-F238E27FC236}">
                  <a16:creationId xmlns:a16="http://schemas.microsoft.com/office/drawing/2014/main" id="{7EE97594-1F97-4820-A3FD-9782CD5A4888}"/>
                </a:ext>
              </a:extLst>
            </p:cNvPr>
            <p:cNvSpPr txBox="1"/>
            <p:nvPr/>
          </p:nvSpPr>
          <p:spPr>
            <a:xfrm>
              <a:off x="4370800" y="382180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80" name="Straight Connector 279">
              <a:extLst>
                <a:ext uri="{FF2B5EF4-FFF2-40B4-BE49-F238E27FC236}">
                  <a16:creationId xmlns:a16="http://schemas.microsoft.com/office/drawing/2014/main" id="{0DDCA800-6A09-4C33-ADED-0BA0A7F43E9E}"/>
                </a:ext>
              </a:extLst>
            </p:cNvPr>
            <p:cNvCxnSpPr/>
            <p:nvPr/>
          </p:nvCxnSpPr>
          <p:spPr>
            <a:xfrm flipH="1">
              <a:off x="4800530" y="357048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0613FB0E-86FD-4165-8D30-67B1F40D5569}"/>
                </a:ext>
              </a:extLst>
            </p:cNvPr>
            <p:cNvSpPr txBox="1"/>
            <p:nvPr/>
          </p:nvSpPr>
          <p:spPr>
            <a:xfrm>
              <a:off x="1409620" y="2760051"/>
              <a:ext cx="651864" cy="461665"/>
            </a:xfrm>
            <a:prstGeom prst="rect">
              <a:avLst/>
            </a:prstGeom>
            <a:noFill/>
          </p:spPr>
          <p:txBody>
            <a:bodyPr wrap="square" rtlCol="0">
              <a:spAutoFit/>
            </a:bodyPr>
            <a:lstStyle/>
            <a:p>
              <a:pPr algn="ctr"/>
              <a:r>
                <a:rPr lang="en-US" sz="2400" dirty="0"/>
                <a:t>180</a:t>
              </a:r>
              <a:endParaRPr lang="en-IN" sz="2400" dirty="0"/>
            </a:p>
          </p:txBody>
        </p:sp>
        <p:cxnSp>
          <p:nvCxnSpPr>
            <p:cNvPr id="282" name="Straight Connector 281">
              <a:extLst>
                <a:ext uri="{FF2B5EF4-FFF2-40B4-BE49-F238E27FC236}">
                  <a16:creationId xmlns:a16="http://schemas.microsoft.com/office/drawing/2014/main" id="{F682A1D8-5497-4CCD-A723-72A3664DFDA9}"/>
                </a:ext>
              </a:extLst>
            </p:cNvPr>
            <p:cNvCxnSpPr>
              <a:cxnSpLocks/>
            </p:cNvCxnSpPr>
            <p:nvPr/>
          </p:nvCxnSpPr>
          <p:spPr>
            <a:xfrm>
              <a:off x="1458156" y="317617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2E615BE-2B34-48DC-BEA6-A2C1D275340B}"/>
                </a:ext>
              </a:extLst>
            </p:cNvPr>
            <p:cNvCxnSpPr>
              <a:cxnSpLocks/>
            </p:cNvCxnSpPr>
            <p:nvPr/>
          </p:nvCxnSpPr>
          <p:spPr>
            <a:xfrm flipV="1">
              <a:off x="2009987" y="284240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6EA18CC-153B-41DB-B5D0-856874B041D3}"/>
                </a:ext>
              </a:extLst>
            </p:cNvPr>
            <p:cNvCxnSpPr/>
            <p:nvPr/>
          </p:nvCxnSpPr>
          <p:spPr>
            <a:xfrm>
              <a:off x="1935202" y="575474"/>
              <a:ext cx="0" cy="370800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16C4D22-531D-413B-BAF6-9C61C1598975}"/>
                </a:ext>
              </a:extLst>
            </p:cNvPr>
            <p:cNvCxnSpPr/>
            <p:nvPr/>
          </p:nvCxnSpPr>
          <p:spPr>
            <a:xfrm flipH="1">
              <a:off x="5738058" y="284894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E6FDAE74-A2C9-496C-89E4-B4988E9C9FCE}"/>
                </a:ext>
              </a:extLst>
            </p:cNvPr>
            <p:cNvSpPr txBox="1"/>
            <p:nvPr/>
          </p:nvSpPr>
          <p:spPr>
            <a:xfrm>
              <a:off x="5325343" y="3165817"/>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87" name="Straight Connector 286">
              <a:extLst>
                <a:ext uri="{FF2B5EF4-FFF2-40B4-BE49-F238E27FC236}">
                  <a16:creationId xmlns:a16="http://schemas.microsoft.com/office/drawing/2014/main" id="{3F303D7D-FD71-49EB-A614-122420D6715A}"/>
                </a:ext>
              </a:extLst>
            </p:cNvPr>
            <p:cNvCxnSpPr/>
            <p:nvPr/>
          </p:nvCxnSpPr>
          <p:spPr>
            <a:xfrm>
              <a:off x="430506" y="3221716"/>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52ACA326-070D-4347-84E9-0A0B999BDC7C}"/>
                </a:ext>
              </a:extLst>
            </p:cNvPr>
            <p:cNvSpPr txBox="1"/>
            <p:nvPr/>
          </p:nvSpPr>
          <p:spPr>
            <a:xfrm>
              <a:off x="5803850" y="2022436"/>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89" name="Straight Connector 288">
              <a:extLst>
                <a:ext uri="{FF2B5EF4-FFF2-40B4-BE49-F238E27FC236}">
                  <a16:creationId xmlns:a16="http://schemas.microsoft.com/office/drawing/2014/main" id="{55B938FA-B1D8-4BBD-8CD1-201F1C196A51}"/>
                </a:ext>
              </a:extLst>
            </p:cNvPr>
            <p:cNvCxnSpPr/>
            <p:nvPr/>
          </p:nvCxnSpPr>
          <p:spPr>
            <a:xfrm>
              <a:off x="430505" y="2490907"/>
              <a:ext cx="5857347"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290" name="TextBox 289">
              <a:extLst>
                <a:ext uri="{FF2B5EF4-FFF2-40B4-BE49-F238E27FC236}">
                  <a16:creationId xmlns:a16="http://schemas.microsoft.com/office/drawing/2014/main" id="{33DC86F8-CF06-444C-A12F-B21C7D0F3DD3}"/>
                </a:ext>
              </a:extLst>
            </p:cNvPr>
            <p:cNvSpPr txBox="1"/>
            <p:nvPr/>
          </p:nvSpPr>
          <p:spPr>
            <a:xfrm>
              <a:off x="4218699" y="1282142"/>
              <a:ext cx="728681" cy="461665"/>
            </a:xfrm>
            <a:prstGeom prst="rect">
              <a:avLst/>
            </a:prstGeom>
            <a:noFill/>
          </p:spPr>
          <p:txBody>
            <a:bodyPr wrap="square" rtlCol="0">
              <a:spAutoFit/>
            </a:bodyPr>
            <a:lstStyle/>
            <a:p>
              <a:pPr algn="ctr"/>
              <a:r>
                <a:rPr lang="en-US" sz="2400" dirty="0"/>
                <a:t>300</a:t>
              </a:r>
              <a:endParaRPr lang="en-IN" sz="2400" dirty="0"/>
            </a:p>
          </p:txBody>
        </p:sp>
        <p:cxnSp>
          <p:nvCxnSpPr>
            <p:cNvPr id="291" name="Straight Connector 290">
              <a:extLst>
                <a:ext uri="{FF2B5EF4-FFF2-40B4-BE49-F238E27FC236}">
                  <a16:creationId xmlns:a16="http://schemas.microsoft.com/office/drawing/2014/main" id="{A298F689-EF39-4DA3-9050-02BCF547A8E1}"/>
                </a:ext>
              </a:extLst>
            </p:cNvPr>
            <p:cNvCxnSpPr>
              <a:cxnSpLocks/>
            </p:cNvCxnSpPr>
            <p:nvPr/>
          </p:nvCxnSpPr>
          <p:spPr>
            <a:xfrm>
              <a:off x="4325863" y="16982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A8352F5-64E7-4B28-A874-67729519F14E}"/>
                </a:ext>
              </a:extLst>
            </p:cNvPr>
            <p:cNvCxnSpPr>
              <a:cxnSpLocks/>
            </p:cNvCxnSpPr>
            <p:nvPr/>
          </p:nvCxnSpPr>
          <p:spPr>
            <a:xfrm flipV="1">
              <a:off x="4877694" y="1364495"/>
              <a:ext cx="0" cy="33376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984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wipe(left)">
                                      <p:cBhvr>
                                        <p:cTn id="7" dur="500"/>
                                        <p:tgtEl>
                                          <p:spTgt spid="1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wipe(left)">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wipe(left)">
                                      <p:cBhvr>
                                        <p:cTn id="21" dur="500"/>
                                        <p:tgtEl>
                                          <p:spTgt spid="1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9"/>
                                        </p:tgtEl>
                                        <p:attrNameLst>
                                          <p:attrName>style.visibility</p:attrName>
                                        </p:attrNameLst>
                                      </p:cBhvr>
                                      <p:to>
                                        <p:strVal val="visible"/>
                                      </p:to>
                                    </p:set>
                                    <p:animEffect transition="in" filter="wipe(left)">
                                      <p:cBhvr>
                                        <p:cTn id="26" dur="500"/>
                                        <p:tgtEl>
                                          <p:spTgt spid="1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2"/>
                                        </p:tgtEl>
                                        <p:attrNameLst>
                                          <p:attrName>style.visibility</p:attrName>
                                        </p:attrNameLst>
                                      </p:cBhvr>
                                      <p:to>
                                        <p:strVal val="visible"/>
                                      </p:to>
                                    </p:set>
                                    <p:animEffect transition="in" filter="wipe(left)">
                                      <p:cBhvr>
                                        <p:cTn id="36" dur="500"/>
                                        <p:tgtEl>
                                          <p:spTgt spid="1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wipe(left)">
                                      <p:cBhvr>
                                        <p:cTn id="41" dur="500"/>
                                        <p:tgtEl>
                                          <p:spTgt spid="1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wipe(left)">
                                      <p:cBhvr>
                                        <p:cTn id="46" dur="500"/>
                                        <p:tgtEl>
                                          <p:spTgt spid="1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4"/>
                                        </p:tgtEl>
                                        <p:attrNameLst>
                                          <p:attrName>style.visibility</p:attrName>
                                        </p:attrNameLst>
                                      </p:cBhvr>
                                      <p:to>
                                        <p:strVal val="visible"/>
                                      </p:to>
                                    </p:set>
                                    <p:animEffect transition="in" filter="wipe(left)">
                                      <p:cBhvr>
                                        <p:cTn id="5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build="p"/>
      <p:bldP spid="107" grpId="0"/>
      <p:bldP spid="108" grpId="0"/>
      <p:bldP spid="109" grpId="0"/>
      <p:bldP spid="110" grpId="0"/>
      <p:bldP spid="111" grpId="0"/>
      <p:bldP spid="112" grpId="0"/>
      <p:bldP spid="113" grpId="0"/>
      <p:bldP spid="1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1</a:t>
            </a:r>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1" y="863445"/>
            <a:ext cx="11919792" cy="1415731"/>
          </a:xfrm>
        </p:spPr>
        <p:txBody>
          <a:bodyPr/>
          <a:lstStyle/>
          <a:p>
            <a:pPr marL="0" indent="0">
              <a:buNone/>
            </a:pPr>
            <a:r>
              <a:rPr lang="en-US" dirty="0"/>
              <a:t>A firm owns facilities at seven places. It has manufacturing plants at places A, B and C with daily output of 500, 300 and 200 units of an item respectively. It has warehouses at places P, Q, R and S with daily requirements of 180, 150, 350 and 320 units respectively. Per unit shipping charges on different routes are given here: </a:t>
            </a:r>
          </a:p>
        </p:txBody>
      </p:sp>
      <p:graphicFrame>
        <p:nvGraphicFramePr>
          <p:cNvPr id="7" name="Table 6">
            <a:extLst>
              <a:ext uri="{FF2B5EF4-FFF2-40B4-BE49-F238E27FC236}">
                <a16:creationId xmlns:a16="http://schemas.microsoft.com/office/drawing/2014/main" id="{C0B92846-FE1B-4BA0-9A5D-B09E247DD310}"/>
              </a:ext>
            </a:extLst>
          </p:cNvPr>
          <p:cNvGraphicFramePr>
            <a:graphicFrameLocks noGrp="1"/>
          </p:cNvGraphicFramePr>
          <p:nvPr/>
        </p:nvGraphicFramePr>
        <p:xfrm>
          <a:off x="3918322" y="2645664"/>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
        <p:nvSpPr>
          <p:cNvPr id="4" name="Rectangle 3">
            <a:extLst>
              <a:ext uri="{FF2B5EF4-FFF2-40B4-BE49-F238E27FC236}">
                <a16:creationId xmlns:a16="http://schemas.microsoft.com/office/drawing/2014/main" id="{91EE6A01-727B-4731-9DBD-A70FAA9AEB2F}"/>
              </a:ext>
            </a:extLst>
          </p:cNvPr>
          <p:cNvSpPr/>
          <p:nvPr/>
        </p:nvSpPr>
        <p:spPr>
          <a:xfrm>
            <a:off x="131181" y="4578824"/>
            <a:ext cx="11919792" cy="893062"/>
          </a:xfrm>
          <a:prstGeom prst="rect">
            <a:avLst/>
          </a:prstGeom>
        </p:spPr>
        <p:txBody>
          <a:bodyPr vert="horz" lIns="91440" tIns="45720" rIns="91440" bIns="45720" rtlCol="0">
            <a:noAutofit/>
          </a:bodyPr>
          <a:lstStyle/>
          <a:p>
            <a:pPr algn="just">
              <a:lnSpc>
                <a:spcPct val="90000"/>
              </a:lnSpc>
              <a:spcBef>
                <a:spcPts val="1000"/>
              </a:spcBef>
              <a:buClr>
                <a:srgbClr val="1D6AA4"/>
              </a:buClr>
            </a:pPr>
            <a:r>
              <a:rPr lang="en-US" sz="2400" dirty="0"/>
              <a:t>The firm wants to send the output from various plants to warehouses. Obtain </a:t>
            </a:r>
            <a:r>
              <a:rPr lang="en-US" sz="2400" b="1" dirty="0"/>
              <a:t>Initial Feasible Solution </a:t>
            </a:r>
            <a:r>
              <a:rPr lang="en-US" sz="2400" dirty="0"/>
              <a:t>by:</a:t>
            </a:r>
            <a:r>
              <a:rPr lang="en-IN" sz="2400" dirty="0"/>
              <a:t> </a:t>
            </a:r>
            <a:r>
              <a:rPr lang="en-US" sz="2400" dirty="0">
                <a:solidFill>
                  <a:schemeClr val="tx2"/>
                </a:solidFill>
              </a:rPr>
              <a:t>Vogel’s Approximation Method(VAM).</a:t>
            </a:r>
            <a:endParaRPr lang="en-IN" sz="2400" dirty="0">
              <a:solidFill>
                <a:schemeClr val="tx2"/>
              </a:solidFill>
            </a:endParaRPr>
          </a:p>
        </p:txBody>
      </p:sp>
    </p:spTree>
    <p:extLst>
      <p:ext uri="{BB962C8B-B14F-4D97-AF65-F5344CB8AC3E}">
        <p14:creationId xmlns:p14="http://schemas.microsoft.com/office/powerpoint/2010/main" val="156905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498DDD-296E-3F13-6D40-283D1EDE3D87}"/>
              </a:ext>
            </a:extLst>
          </p:cNvPr>
          <p:cNvSpPr>
            <a:spLocks noGrp="1"/>
          </p:cNvSpPr>
          <p:nvPr>
            <p:ph type="title"/>
          </p:nvPr>
        </p:nvSpPr>
        <p:spPr/>
        <p:txBody>
          <a:bodyPr/>
          <a:lstStyle/>
          <a:p>
            <a:r>
              <a:rPr lang="en-US" dirty="0"/>
              <a:t>Course Outline</a:t>
            </a:r>
            <a:endParaRPr lang="en-IN" dirty="0"/>
          </a:p>
        </p:txBody>
      </p:sp>
      <p:sp>
        <p:nvSpPr>
          <p:cNvPr id="10" name="Content Placeholder 9">
            <a:extLst>
              <a:ext uri="{FF2B5EF4-FFF2-40B4-BE49-F238E27FC236}">
                <a16:creationId xmlns:a16="http://schemas.microsoft.com/office/drawing/2014/main" id="{16B5AF32-812D-C376-1CC3-32F1294ABB8B}"/>
              </a:ext>
            </a:extLst>
          </p:cNvPr>
          <p:cNvSpPr>
            <a:spLocks noGrp="1"/>
          </p:cNvSpPr>
          <p:nvPr>
            <p:ph idx="1"/>
          </p:nvPr>
        </p:nvSpPr>
        <p:spPr/>
        <p:txBody>
          <a:bodyPr/>
          <a:lstStyle/>
          <a:p>
            <a:r>
              <a:rPr lang="en-US" dirty="0"/>
              <a:t>Introduction to Transportation Model</a:t>
            </a:r>
          </a:p>
          <a:p>
            <a:r>
              <a:rPr lang="en-US" dirty="0"/>
              <a:t>Initial Feasible Solution of Transportation Problem</a:t>
            </a:r>
          </a:p>
          <a:p>
            <a:pPr lvl="1"/>
            <a:r>
              <a:rPr lang="en-US" dirty="0"/>
              <a:t>Solution using North-West Corner (NWC) Method</a:t>
            </a:r>
          </a:p>
          <a:p>
            <a:pPr lvl="1"/>
            <a:r>
              <a:rPr lang="en-US" dirty="0"/>
              <a:t>Solution using Least Cost Method (LCM)</a:t>
            </a:r>
          </a:p>
          <a:p>
            <a:pPr lvl="1"/>
            <a:r>
              <a:rPr lang="en-US" dirty="0"/>
              <a:t>Solution using Vogel’s Approximation (VAM) Method</a:t>
            </a:r>
          </a:p>
          <a:p>
            <a:r>
              <a:rPr lang="en-US" dirty="0"/>
              <a:t>Optimal Solution of Transportation Problem</a:t>
            </a:r>
          </a:p>
          <a:p>
            <a:pPr lvl="1"/>
            <a:r>
              <a:rPr lang="en-US" dirty="0"/>
              <a:t>Solution using Stepping Stone Method</a:t>
            </a:r>
          </a:p>
          <a:p>
            <a:pPr lvl="1"/>
            <a:r>
              <a:rPr lang="en-US" dirty="0"/>
              <a:t>Solution using Modified Distribution (MODI) Method</a:t>
            </a:r>
          </a:p>
          <a:p>
            <a:r>
              <a:rPr lang="en-US" dirty="0"/>
              <a:t>Variations in Transportation Problem</a:t>
            </a:r>
          </a:p>
          <a:p>
            <a:pPr lvl="1"/>
            <a:r>
              <a:rPr lang="en-US" dirty="0"/>
              <a:t>Unbalanced Transportation Problem</a:t>
            </a:r>
          </a:p>
          <a:p>
            <a:pPr lvl="1"/>
            <a:r>
              <a:rPr lang="en-US" dirty="0"/>
              <a:t>Problem with Degeneracy at Initial Solution Level</a:t>
            </a:r>
          </a:p>
          <a:p>
            <a:pPr lvl="1"/>
            <a:r>
              <a:rPr lang="en-US" dirty="0"/>
              <a:t>Problem with Degeneracy at Optimal Solution Level</a:t>
            </a:r>
          </a:p>
          <a:p>
            <a:pPr lvl="1"/>
            <a:r>
              <a:rPr lang="en-US" dirty="0"/>
              <a:t>Restricted Route Problem</a:t>
            </a:r>
          </a:p>
          <a:p>
            <a:pPr lvl="1"/>
            <a:r>
              <a:rPr lang="en-US" dirty="0"/>
              <a:t>Maximization Problem</a:t>
            </a:r>
            <a:endParaRPr lang="en-IN" dirty="0"/>
          </a:p>
        </p:txBody>
      </p:sp>
    </p:spTree>
    <p:extLst>
      <p:ext uri="{BB962C8B-B14F-4D97-AF65-F5344CB8AC3E}">
        <p14:creationId xmlns:p14="http://schemas.microsoft.com/office/powerpoint/2010/main" val="169819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fade">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500"/>
                                        <p:tgtEl>
                                          <p:spTgt spid="1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xEl>
                                              <p:pRg st="9" end="9"/>
                                            </p:txEl>
                                          </p:spTgt>
                                        </p:tgtEl>
                                        <p:attrNameLst>
                                          <p:attrName>style.visibility</p:attrName>
                                        </p:attrNameLst>
                                      </p:cBhvr>
                                      <p:to>
                                        <p:strVal val="visible"/>
                                      </p:to>
                                    </p:set>
                                    <p:animEffect transition="in" filter="fade">
                                      <p:cBhvr>
                                        <p:cTn id="52" dur="500"/>
                                        <p:tgtEl>
                                          <p:spTgt spid="1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
                                            <p:txEl>
                                              <p:pRg st="10" end="10"/>
                                            </p:txEl>
                                          </p:spTgt>
                                        </p:tgtEl>
                                        <p:attrNameLst>
                                          <p:attrName>style.visibility</p:attrName>
                                        </p:attrNameLst>
                                      </p:cBhvr>
                                      <p:to>
                                        <p:strVal val="visible"/>
                                      </p:to>
                                    </p:set>
                                    <p:animEffect transition="in" filter="fade">
                                      <p:cBhvr>
                                        <p:cTn id="57" dur="500"/>
                                        <p:tgtEl>
                                          <p:spTgt spid="1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xEl>
                                              <p:pRg st="11" end="11"/>
                                            </p:txEl>
                                          </p:spTgt>
                                        </p:tgtEl>
                                        <p:attrNameLst>
                                          <p:attrName>style.visibility</p:attrName>
                                        </p:attrNameLst>
                                      </p:cBhvr>
                                      <p:to>
                                        <p:strVal val="visible"/>
                                      </p:to>
                                    </p:set>
                                    <p:animEffect transition="in" filter="fade">
                                      <p:cBhvr>
                                        <p:cTn id="62" dur="500"/>
                                        <p:tgtEl>
                                          <p:spTgt spid="1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
                                            <p:txEl>
                                              <p:pRg st="12" end="12"/>
                                            </p:txEl>
                                          </p:spTgt>
                                        </p:tgtEl>
                                        <p:attrNameLst>
                                          <p:attrName>style.visibility</p:attrName>
                                        </p:attrNameLst>
                                      </p:cBhvr>
                                      <p:to>
                                        <p:strVal val="visible"/>
                                      </p:to>
                                    </p:set>
                                    <p:animEffect transition="in" filter="fade">
                                      <p:cBhvr>
                                        <p:cTn id="67" dur="500"/>
                                        <p:tgtEl>
                                          <p:spTgt spid="1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
                                            <p:txEl>
                                              <p:pRg st="13" end="13"/>
                                            </p:txEl>
                                          </p:spTgt>
                                        </p:tgtEl>
                                        <p:attrNameLst>
                                          <p:attrName>style.visibility</p:attrName>
                                        </p:attrNameLst>
                                      </p:cBhvr>
                                      <p:to>
                                        <p:strVal val="visible"/>
                                      </p:to>
                                    </p:set>
                                    <p:animEffect transition="in" filter="fade">
                                      <p:cBhvr>
                                        <p:cTn id="72" dur="500"/>
                                        <p:tgtEl>
                                          <p:spTgt spid="1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FC2F3-8AD0-4B4A-9DE1-5FE359939DED}"/>
              </a:ext>
            </a:extLst>
          </p:cNvPr>
          <p:cNvSpPr>
            <a:spLocks noGrp="1"/>
          </p:cNvSpPr>
          <p:nvPr>
            <p:ph type="title"/>
          </p:nvPr>
        </p:nvSpPr>
        <p:spPr/>
        <p:txBody>
          <a:bodyPr/>
          <a:lstStyle/>
          <a:p>
            <a:r>
              <a:rPr lang="en-US" dirty="0"/>
              <a:t>Problem 1: </a:t>
            </a:r>
            <a:r>
              <a:rPr lang="en-US" dirty="0">
                <a:solidFill>
                  <a:schemeClr val="tx2"/>
                </a:solidFill>
              </a:rPr>
              <a:t>Initial Solution by </a:t>
            </a:r>
            <a:r>
              <a:rPr lang="en-US" dirty="0">
                <a:solidFill>
                  <a:srgbClr val="B84742"/>
                </a:solidFill>
              </a:rPr>
              <a:t>Vogel’s Approximation Method (VAM)</a:t>
            </a:r>
            <a:endParaRPr lang="en-IN" dirty="0"/>
          </a:p>
        </p:txBody>
      </p:sp>
      <p:sp>
        <p:nvSpPr>
          <p:cNvPr id="125" name="Content Placeholder 3">
            <a:extLst>
              <a:ext uri="{FF2B5EF4-FFF2-40B4-BE49-F238E27FC236}">
                <a16:creationId xmlns:a16="http://schemas.microsoft.com/office/drawing/2014/main" id="{3688B2F4-F70C-4606-ADA5-2EE32E7B67AF}"/>
              </a:ext>
            </a:extLst>
          </p:cNvPr>
          <p:cNvSpPr>
            <a:spLocks noGrp="1"/>
          </p:cNvSpPr>
          <p:nvPr>
            <p:ph idx="1"/>
          </p:nvPr>
        </p:nvSpPr>
        <p:spPr>
          <a:xfrm>
            <a:off x="131180" y="1356940"/>
            <a:ext cx="11804145" cy="424732"/>
          </a:xfrm>
        </p:spPr>
        <p:txBody>
          <a:bodyPr wrap="square">
            <a:spAutoFit/>
          </a:bodyPr>
          <a:lstStyle/>
          <a:p>
            <a:r>
              <a:rPr lang="en-US" dirty="0"/>
              <a:t>First check if the given problem is balanced by calculating total supply and total demand.</a:t>
            </a:r>
            <a:endParaRPr lang="en-IN" dirty="0"/>
          </a:p>
        </p:txBody>
      </p:sp>
      <p:cxnSp>
        <p:nvCxnSpPr>
          <p:cNvPr id="126" name="Straight Connector 125">
            <a:extLst>
              <a:ext uri="{FF2B5EF4-FFF2-40B4-BE49-F238E27FC236}">
                <a16:creationId xmlns:a16="http://schemas.microsoft.com/office/drawing/2014/main" id="{7F50F37F-7353-40EE-BCC0-7D8CEDEDBC0F}"/>
              </a:ext>
            </a:extLst>
          </p:cNvPr>
          <p:cNvCxnSpPr/>
          <p:nvPr/>
        </p:nvCxnSpPr>
        <p:spPr>
          <a:xfrm>
            <a:off x="4423780" y="3716464"/>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Content Placeholder 3">
            <a:extLst>
              <a:ext uri="{FF2B5EF4-FFF2-40B4-BE49-F238E27FC236}">
                <a16:creationId xmlns:a16="http://schemas.microsoft.com/office/drawing/2014/main" id="{9FC72CCE-8DEB-4D17-B6CB-526B39BAA7F7}"/>
              </a:ext>
            </a:extLst>
          </p:cNvPr>
          <p:cNvSpPr txBox="1">
            <a:spLocks/>
          </p:cNvSpPr>
          <p:nvPr/>
        </p:nvSpPr>
        <p:spPr>
          <a:xfrm>
            <a:off x="6096000" y="1933915"/>
            <a:ext cx="1416144" cy="268405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Demand</a:t>
            </a:r>
          </a:p>
          <a:p>
            <a:pPr marL="0" indent="0">
              <a:buNone/>
            </a:pPr>
            <a:r>
              <a:rPr lang="en-US" dirty="0"/>
              <a:t>P – 180</a:t>
            </a:r>
          </a:p>
          <a:p>
            <a:pPr marL="0" indent="0">
              <a:buNone/>
            </a:pPr>
            <a:r>
              <a:rPr lang="en-US" dirty="0"/>
              <a:t>Q – 150</a:t>
            </a:r>
          </a:p>
          <a:p>
            <a:pPr marL="0" indent="0">
              <a:buNone/>
            </a:pPr>
            <a:r>
              <a:rPr lang="en-US" dirty="0"/>
              <a:t>R – 350</a:t>
            </a:r>
          </a:p>
          <a:p>
            <a:pPr marL="0" indent="0">
              <a:buNone/>
            </a:pPr>
            <a:r>
              <a:rPr lang="en-US" dirty="0"/>
              <a:t>S – 320</a:t>
            </a:r>
          </a:p>
          <a:p>
            <a:pPr marL="0" indent="0">
              <a:buNone/>
            </a:pPr>
            <a:r>
              <a:rPr lang="en-IN" dirty="0"/>
              <a:t>     </a:t>
            </a:r>
            <a:r>
              <a:rPr lang="en-IN" dirty="0">
                <a:solidFill>
                  <a:srgbClr val="0070C0"/>
                </a:solidFill>
              </a:rPr>
              <a:t>1000</a:t>
            </a:r>
          </a:p>
        </p:txBody>
      </p:sp>
      <p:cxnSp>
        <p:nvCxnSpPr>
          <p:cNvPr id="128" name="Straight Connector 127">
            <a:extLst>
              <a:ext uri="{FF2B5EF4-FFF2-40B4-BE49-F238E27FC236}">
                <a16:creationId xmlns:a16="http://schemas.microsoft.com/office/drawing/2014/main" id="{3A4F5C58-0780-43A5-8279-9A1CA89AA9B6}"/>
              </a:ext>
            </a:extLst>
          </p:cNvPr>
          <p:cNvCxnSpPr/>
          <p:nvPr/>
        </p:nvCxnSpPr>
        <p:spPr>
          <a:xfrm>
            <a:off x="6159500" y="4173664"/>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Content Placeholder 3">
            <a:extLst>
              <a:ext uri="{FF2B5EF4-FFF2-40B4-BE49-F238E27FC236}">
                <a16:creationId xmlns:a16="http://schemas.microsoft.com/office/drawing/2014/main" id="{D63BA468-4D6D-4A8A-A305-9BF7793D1EE9}"/>
              </a:ext>
            </a:extLst>
          </p:cNvPr>
          <p:cNvSpPr txBox="1">
            <a:spLocks/>
          </p:cNvSpPr>
          <p:nvPr/>
        </p:nvSpPr>
        <p:spPr>
          <a:xfrm>
            <a:off x="4396290" y="1933916"/>
            <a:ext cx="1416144" cy="163030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Supply</a:t>
            </a:r>
          </a:p>
          <a:p>
            <a:pPr marL="0" indent="0">
              <a:buNone/>
            </a:pPr>
            <a:r>
              <a:rPr lang="en-US" dirty="0"/>
              <a:t>A – 500</a:t>
            </a:r>
          </a:p>
          <a:p>
            <a:pPr marL="0" indent="0">
              <a:buNone/>
            </a:pPr>
            <a:r>
              <a:rPr lang="en-US" dirty="0"/>
              <a:t>B – 300</a:t>
            </a:r>
          </a:p>
          <a:p>
            <a:pPr marL="0" indent="0">
              <a:buNone/>
            </a:pPr>
            <a:r>
              <a:rPr lang="en-US" dirty="0"/>
              <a:t>C – 200</a:t>
            </a:r>
          </a:p>
          <a:p>
            <a:pPr marL="0" indent="0">
              <a:buNone/>
            </a:pPr>
            <a:r>
              <a:rPr lang="en-IN" dirty="0"/>
              <a:t>     </a:t>
            </a:r>
            <a:r>
              <a:rPr lang="en-IN" b="1" dirty="0">
                <a:solidFill>
                  <a:schemeClr val="accent6"/>
                </a:solidFill>
              </a:rPr>
              <a:t>1000</a:t>
            </a:r>
          </a:p>
        </p:txBody>
      </p:sp>
      <p:sp>
        <p:nvSpPr>
          <p:cNvPr id="130" name="Content Placeholder 3">
            <a:extLst>
              <a:ext uri="{FF2B5EF4-FFF2-40B4-BE49-F238E27FC236}">
                <a16:creationId xmlns:a16="http://schemas.microsoft.com/office/drawing/2014/main" id="{B2EAADD2-2CFA-4234-BED1-9EDD9EB62117}"/>
              </a:ext>
            </a:extLst>
          </p:cNvPr>
          <p:cNvSpPr txBox="1">
            <a:spLocks/>
          </p:cNvSpPr>
          <p:nvPr/>
        </p:nvSpPr>
        <p:spPr>
          <a:xfrm>
            <a:off x="131181" y="4785940"/>
            <a:ext cx="1191644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Total supply and total demand are equal so </a:t>
            </a:r>
            <a:r>
              <a:rPr lang="en-US" b="1" dirty="0"/>
              <a:t>the given problem is balanced </a:t>
            </a:r>
            <a:r>
              <a:rPr lang="en-US" dirty="0"/>
              <a:t>and we can find initial solution.</a:t>
            </a:r>
            <a:endParaRPr lang="en-IN" dirty="0"/>
          </a:p>
        </p:txBody>
      </p:sp>
      <p:sp>
        <p:nvSpPr>
          <p:cNvPr id="9" name="Content Placeholder 3">
            <a:extLst>
              <a:ext uri="{FF2B5EF4-FFF2-40B4-BE49-F238E27FC236}">
                <a16:creationId xmlns:a16="http://schemas.microsoft.com/office/drawing/2014/main" id="{EC4CFE62-59F3-4D8D-9885-E6831B448D58}"/>
              </a:ext>
            </a:extLst>
          </p:cNvPr>
          <p:cNvSpPr txBox="1">
            <a:spLocks/>
          </p:cNvSpPr>
          <p:nvPr/>
        </p:nvSpPr>
        <p:spPr>
          <a:xfrm>
            <a:off x="131180" y="824759"/>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Vogel’s approximation method is also known as </a:t>
            </a:r>
            <a:r>
              <a:rPr lang="en-US" b="1" dirty="0">
                <a:solidFill>
                  <a:schemeClr val="accent6"/>
                </a:solidFill>
              </a:rPr>
              <a:t>penalty method </a:t>
            </a:r>
            <a:r>
              <a:rPr lang="en-US" dirty="0"/>
              <a:t>or </a:t>
            </a:r>
            <a:r>
              <a:rPr lang="en-US" b="1" dirty="0">
                <a:solidFill>
                  <a:schemeClr val="accent6"/>
                </a:solidFill>
              </a:rPr>
              <a:t>regret method</a:t>
            </a:r>
            <a:r>
              <a:rPr lang="en-US" dirty="0">
                <a:solidFill>
                  <a:schemeClr val="accent6"/>
                </a:solidFill>
              </a:rPr>
              <a:t>.</a:t>
            </a:r>
            <a:endParaRPr lang="en-IN" dirty="0">
              <a:solidFill>
                <a:schemeClr val="accent6"/>
              </a:solidFill>
            </a:endParaRPr>
          </a:p>
        </p:txBody>
      </p:sp>
    </p:spTree>
    <p:extLst>
      <p:ext uri="{BB962C8B-B14F-4D97-AF65-F5344CB8AC3E}">
        <p14:creationId xmlns:p14="http://schemas.microsoft.com/office/powerpoint/2010/main" val="337159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5">
                                            <p:txEl>
                                              <p:pRg st="0" end="0"/>
                                            </p:txEl>
                                          </p:spTgt>
                                        </p:tgtEl>
                                        <p:attrNameLst>
                                          <p:attrName>style.visibility</p:attrName>
                                        </p:attrNameLst>
                                      </p:cBhvr>
                                      <p:to>
                                        <p:strVal val="visible"/>
                                      </p:to>
                                    </p:set>
                                    <p:animEffect transition="in" filter="wipe(left)">
                                      <p:cBhvr>
                                        <p:cTn id="12" dur="500"/>
                                        <p:tgtEl>
                                          <p:spTgt spid="1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0" end="0"/>
                                            </p:txEl>
                                          </p:spTgt>
                                        </p:tgtEl>
                                        <p:attrNameLst>
                                          <p:attrName>style.visibility</p:attrName>
                                        </p:attrNameLst>
                                      </p:cBhvr>
                                      <p:to>
                                        <p:strVal val="visible"/>
                                      </p:to>
                                    </p:set>
                                    <p:animEffect transition="in" filter="wipe(left)">
                                      <p:cBhvr>
                                        <p:cTn id="17" dur="500"/>
                                        <p:tgtEl>
                                          <p:spTgt spid="1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7">
                                            <p:txEl>
                                              <p:pRg st="0" end="0"/>
                                            </p:txEl>
                                          </p:spTgt>
                                        </p:tgtEl>
                                        <p:attrNameLst>
                                          <p:attrName>style.visibility</p:attrName>
                                        </p:attrNameLst>
                                      </p:cBhvr>
                                      <p:to>
                                        <p:strVal val="visible"/>
                                      </p:to>
                                    </p:set>
                                    <p:animEffect transition="in" filter="wipe(left)">
                                      <p:cBhvr>
                                        <p:cTn id="22" dur="500"/>
                                        <p:tgtEl>
                                          <p:spTgt spid="12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1" end="1"/>
                                            </p:txEl>
                                          </p:spTgt>
                                        </p:tgtEl>
                                        <p:attrNameLst>
                                          <p:attrName>style.visibility</p:attrName>
                                        </p:attrNameLst>
                                      </p:cBhvr>
                                      <p:to>
                                        <p:strVal val="visible"/>
                                      </p:to>
                                    </p:set>
                                    <p:animEffect transition="in" filter="wipe(left)">
                                      <p:cBhvr>
                                        <p:cTn id="27" dur="500"/>
                                        <p:tgtEl>
                                          <p:spTgt spid="12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2" end="2"/>
                                            </p:txEl>
                                          </p:spTgt>
                                        </p:tgtEl>
                                        <p:attrNameLst>
                                          <p:attrName>style.visibility</p:attrName>
                                        </p:attrNameLst>
                                      </p:cBhvr>
                                      <p:to>
                                        <p:strVal val="visible"/>
                                      </p:to>
                                    </p:set>
                                    <p:animEffect transition="in" filter="wipe(left)">
                                      <p:cBhvr>
                                        <p:cTn id="32" dur="500"/>
                                        <p:tgtEl>
                                          <p:spTgt spid="12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9">
                                            <p:txEl>
                                              <p:pRg st="3" end="3"/>
                                            </p:txEl>
                                          </p:spTgt>
                                        </p:tgtEl>
                                        <p:attrNameLst>
                                          <p:attrName>style.visibility</p:attrName>
                                        </p:attrNameLst>
                                      </p:cBhvr>
                                      <p:to>
                                        <p:strVal val="visible"/>
                                      </p:to>
                                    </p:set>
                                    <p:animEffect transition="in" filter="wipe(left)">
                                      <p:cBhvr>
                                        <p:cTn id="37" dur="500"/>
                                        <p:tgtEl>
                                          <p:spTgt spid="12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wipe(left)">
                                      <p:cBhvr>
                                        <p:cTn id="42" dur="500"/>
                                        <p:tgtEl>
                                          <p:spTgt spid="1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9">
                                            <p:txEl>
                                              <p:pRg st="4" end="4"/>
                                            </p:txEl>
                                          </p:spTgt>
                                        </p:tgtEl>
                                        <p:attrNameLst>
                                          <p:attrName>style.visibility</p:attrName>
                                        </p:attrNameLst>
                                      </p:cBhvr>
                                      <p:to>
                                        <p:strVal val="visible"/>
                                      </p:to>
                                    </p:set>
                                    <p:animEffect transition="in" filter="wipe(left)">
                                      <p:cBhvr>
                                        <p:cTn id="47" dur="500"/>
                                        <p:tgtEl>
                                          <p:spTgt spid="129">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7">
                                            <p:txEl>
                                              <p:pRg st="1" end="1"/>
                                            </p:txEl>
                                          </p:spTgt>
                                        </p:tgtEl>
                                        <p:attrNameLst>
                                          <p:attrName>style.visibility</p:attrName>
                                        </p:attrNameLst>
                                      </p:cBhvr>
                                      <p:to>
                                        <p:strVal val="visible"/>
                                      </p:to>
                                    </p:set>
                                    <p:animEffect transition="in" filter="wipe(left)">
                                      <p:cBhvr>
                                        <p:cTn id="52" dur="500"/>
                                        <p:tgtEl>
                                          <p:spTgt spid="12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27">
                                            <p:txEl>
                                              <p:pRg st="2" end="2"/>
                                            </p:txEl>
                                          </p:spTgt>
                                        </p:tgtEl>
                                        <p:attrNameLst>
                                          <p:attrName>style.visibility</p:attrName>
                                        </p:attrNameLst>
                                      </p:cBhvr>
                                      <p:to>
                                        <p:strVal val="visible"/>
                                      </p:to>
                                    </p:set>
                                    <p:animEffect transition="in" filter="wipe(left)">
                                      <p:cBhvr>
                                        <p:cTn id="57" dur="500"/>
                                        <p:tgtEl>
                                          <p:spTgt spid="12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27">
                                            <p:txEl>
                                              <p:pRg st="3" end="3"/>
                                            </p:txEl>
                                          </p:spTgt>
                                        </p:tgtEl>
                                        <p:attrNameLst>
                                          <p:attrName>style.visibility</p:attrName>
                                        </p:attrNameLst>
                                      </p:cBhvr>
                                      <p:to>
                                        <p:strVal val="visible"/>
                                      </p:to>
                                    </p:set>
                                    <p:animEffect transition="in" filter="wipe(left)">
                                      <p:cBhvr>
                                        <p:cTn id="62" dur="500"/>
                                        <p:tgtEl>
                                          <p:spTgt spid="127">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7">
                                            <p:txEl>
                                              <p:pRg st="4" end="4"/>
                                            </p:txEl>
                                          </p:spTgt>
                                        </p:tgtEl>
                                        <p:attrNameLst>
                                          <p:attrName>style.visibility</p:attrName>
                                        </p:attrNameLst>
                                      </p:cBhvr>
                                      <p:to>
                                        <p:strVal val="visible"/>
                                      </p:to>
                                    </p:set>
                                    <p:animEffect transition="in" filter="wipe(left)">
                                      <p:cBhvr>
                                        <p:cTn id="67" dur="500"/>
                                        <p:tgtEl>
                                          <p:spTgt spid="127">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8"/>
                                        </p:tgtEl>
                                        <p:attrNameLst>
                                          <p:attrName>style.visibility</p:attrName>
                                        </p:attrNameLst>
                                      </p:cBhvr>
                                      <p:to>
                                        <p:strVal val="visible"/>
                                      </p:to>
                                    </p:set>
                                    <p:animEffect transition="in" filter="wipe(left)">
                                      <p:cBhvr>
                                        <p:cTn id="72" dur="500"/>
                                        <p:tgtEl>
                                          <p:spTgt spid="1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7">
                                            <p:txEl>
                                              <p:pRg st="5" end="5"/>
                                            </p:txEl>
                                          </p:spTgt>
                                        </p:tgtEl>
                                        <p:attrNameLst>
                                          <p:attrName>style.visibility</p:attrName>
                                        </p:attrNameLst>
                                      </p:cBhvr>
                                      <p:to>
                                        <p:strVal val="visible"/>
                                      </p:to>
                                    </p:set>
                                    <p:animEffect transition="in" filter="wipe(left)">
                                      <p:cBhvr>
                                        <p:cTn id="77" dur="500"/>
                                        <p:tgtEl>
                                          <p:spTgt spid="127">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0"/>
                                        </p:tgtEl>
                                        <p:attrNameLst>
                                          <p:attrName>style.visibility</p:attrName>
                                        </p:attrNameLst>
                                      </p:cBhvr>
                                      <p:to>
                                        <p:strVal val="visible"/>
                                      </p:to>
                                    </p:set>
                                    <p:animEffect transition="in" filter="wipe(left)">
                                      <p:cBhvr>
                                        <p:cTn id="82"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p"/>
      <p:bldP spid="130" grpId="0"/>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FC2F3-8AD0-4B4A-9DE1-5FE359939DED}"/>
              </a:ext>
            </a:extLst>
          </p:cNvPr>
          <p:cNvSpPr>
            <a:spLocks noGrp="1"/>
          </p:cNvSpPr>
          <p:nvPr>
            <p:ph type="title"/>
          </p:nvPr>
        </p:nvSpPr>
        <p:spPr/>
        <p:txBody>
          <a:bodyPr/>
          <a:lstStyle/>
          <a:p>
            <a:r>
              <a:rPr lang="en-US" dirty="0"/>
              <a:t>Problem 1: </a:t>
            </a:r>
            <a:r>
              <a:rPr lang="en-US" dirty="0">
                <a:solidFill>
                  <a:schemeClr val="tx2"/>
                </a:solidFill>
              </a:rPr>
              <a:t>Initial Solution by </a:t>
            </a:r>
            <a:r>
              <a:rPr lang="en-US" dirty="0">
                <a:solidFill>
                  <a:srgbClr val="B84742"/>
                </a:solidFill>
              </a:rPr>
              <a:t>Vogel’s Approximation Method (VAM)</a:t>
            </a:r>
            <a:endParaRPr lang="en-IN" dirty="0"/>
          </a:p>
        </p:txBody>
      </p:sp>
      <p:sp>
        <p:nvSpPr>
          <p:cNvPr id="181" name="TextBox 180">
            <a:extLst>
              <a:ext uri="{FF2B5EF4-FFF2-40B4-BE49-F238E27FC236}">
                <a16:creationId xmlns:a16="http://schemas.microsoft.com/office/drawing/2014/main" id="{3D42D023-39B8-4848-9DC1-818E06835356}"/>
              </a:ext>
            </a:extLst>
          </p:cNvPr>
          <p:cNvSpPr txBox="1"/>
          <p:nvPr/>
        </p:nvSpPr>
        <p:spPr>
          <a:xfrm>
            <a:off x="5713702" y="2045555"/>
            <a:ext cx="642686" cy="461665"/>
          </a:xfrm>
          <a:prstGeom prst="rect">
            <a:avLst/>
          </a:prstGeom>
          <a:noFill/>
        </p:spPr>
        <p:txBody>
          <a:bodyPr wrap="square" rtlCol="0">
            <a:spAutoFit/>
          </a:bodyPr>
          <a:lstStyle/>
          <a:p>
            <a:pPr algn="ctr"/>
            <a:r>
              <a:rPr lang="en-US" sz="2400" dirty="0">
                <a:solidFill>
                  <a:srgbClr val="BC770B"/>
                </a:solidFill>
              </a:rPr>
              <a:t>350</a:t>
            </a:r>
            <a:endParaRPr lang="en-IN" sz="2400" dirty="0">
              <a:solidFill>
                <a:srgbClr val="BC770B"/>
              </a:solidFill>
            </a:endParaRPr>
          </a:p>
        </p:txBody>
      </p:sp>
      <p:sp>
        <p:nvSpPr>
          <p:cNvPr id="182" name="Content Placeholder 3">
            <a:extLst>
              <a:ext uri="{FF2B5EF4-FFF2-40B4-BE49-F238E27FC236}">
                <a16:creationId xmlns:a16="http://schemas.microsoft.com/office/drawing/2014/main" id="{79371381-5C7A-4848-A583-65FCCBCA83CD}"/>
              </a:ext>
            </a:extLst>
          </p:cNvPr>
          <p:cNvSpPr txBox="1">
            <a:spLocks/>
          </p:cNvSpPr>
          <p:nvPr/>
        </p:nvSpPr>
        <p:spPr>
          <a:xfrm>
            <a:off x="125619" y="795292"/>
            <a:ext cx="702580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by </a:t>
            </a:r>
            <a:r>
              <a:rPr lang="en-US" dirty="0">
                <a:solidFill>
                  <a:schemeClr val="tx2"/>
                </a:solidFill>
              </a:rPr>
              <a:t>Vogel’s Approximation Method:</a:t>
            </a:r>
            <a:endParaRPr lang="en-IN" dirty="0">
              <a:solidFill>
                <a:schemeClr val="tx2"/>
              </a:solidFill>
            </a:endParaRPr>
          </a:p>
        </p:txBody>
      </p:sp>
      <p:cxnSp>
        <p:nvCxnSpPr>
          <p:cNvPr id="183" name="Straight Connector 182">
            <a:extLst>
              <a:ext uri="{FF2B5EF4-FFF2-40B4-BE49-F238E27FC236}">
                <a16:creationId xmlns:a16="http://schemas.microsoft.com/office/drawing/2014/main" id="{BF2F1285-FB05-442E-98E7-B36CE75D1665}"/>
              </a:ext>
            </a:extLst>
          </p:cNvPr>
          <p:cNvCxnSpPr>
            <a:cxnSpLocks/>
          </p:cNvCxnSpPr>
          <p:nvPr/>
        </p:nvCxnSpPr>
        <p:spPr>
          <a:xfrm>
            <a:off x="537673" y="212509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B6894C9-E2A1-4414-9803-844B3166B8F4}"/>
              </a:ext>
            </a:extLst>
          </p:cNvPr>
          <p:cNvCxnSpPr>
            <a:cxnSpLocks/>
          </p:cNvCxnSpPr>
          <p:nvPr/>
        </p:nvCxnSpPr>
        <p:spPr>
          <a:xfrm>
            <a:off x="537673" y="286042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D70552F-8FCD-4B06-8813-54EEABD96B22}"/>
              </a:ext>
            </a:extLst>
          </p:cNvPr>
          <p:cNvCxnSpPr>
            <a:cxnSpLocks/>
          </p:cNvCxnSpPr>
          <p:nvPr/>
        </p:nvCxnSpPr>
        <p:spPr>
          <a:xfrm>
            <a:off x="537673" y="359575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63A4656F-9571-4175-82FF-3B2ABAE36C36}"/>
              </a:ext>
            </a:extLst>
          </p:cNvPr>
          <p:cNvCxnSpPr>
            <a:cxnSpLocks/>
          </p:cNvCxnSpPr>
          <p:nvPr/>
        </p:nvCxnSpPr>
        <p:spPr>
          <a:xfrm>
            <a:off x="537673" y="433108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4DE5622-14AA-4773-8A6A-43058AA0D124}"/>
              </a:ext>
            </a:extLst>
          </p:cNvPr>
          <p:cNvCxnSpPr>
            <a:cxnSpLocks/>
          </p:cNvCxnSpPr>
          <p:nvPr/>
        </p:nvCxnSpPr>
        <p:spPr>
          <a:xfrm>
            <a:off x="537674"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9C9D585B-1677-4AD1-AFC7-9D0110F4E8C1}"/>
              </a:ext>
            </a:extLst>
          </p:cNvPr>
          <p:cNvCxnSpPr>
            <a:cxnSpLocks/>
          </p:cNvCxnSpPr>
          <p:nvPr/>
        </p:nvCxnSpPr>
        <p:spPr>
          <a:xfrm>
            <a:off x="537673" y="138976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CF9A9C8-7F48-4EE2-8D67-3AB0B6DF1F82}"/>
              </a:ext>
            </a:extLst>
          </p:cNvPr>
          <p:cNvCxnSpPr>
            <a:cxnSpLocks/>
          </p:cNvCxnSpPr>
          <p:nvPr/>
        </p:nvCxnSpPr>
        <p:spPr>
          <a:xfrm>
            <a:off x="537673" y="5066410"/>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16FA2FB-37FD-40C4-B809-FCF09D1AE768}"/>
              </a:ext>
            </a:extLst>
          </p:cNvPr>
          <p:cNvCxnSpPr>
            <a:cxnSpLocks/>
          </p:cNvCxnSpPr>
          <p:nvPr/>
        </p:nvCxnSpPr>
        <p:spPr>
          <a:xfrm>
            <a:off x="6297673"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940624B-9F77-43D9-901C-E3B606673265}"/>
              </a:ext>
            </a:extLst>
          </p:cNvPr>
          <p:cNvCxnSpPr>
            <a:cxnSpLocks/>
          </p:cNvCxnSpPr>
          <p:nvPr/>
        </p:nvCxnSpPr>
        <p:spPr>
          <a:xfrm>
            <a:off x="5344004"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5E633BD1-79A0-417B-8C7A-0DCB52EB3B03}"/>
              </a:ext>
            </a:extLst>
          </p:cNvPr>
          <p:cNvCxnSpPr>
            <a:cxnSpLocks/>
          </p:cNvCxnSpPr>
          <p:nvPr/>
        </p:nvCxnSpPr>
        <p:spPr>
          <a:xfrm>
            <a:off x="4390336"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E22EA58-99EF-4F1E-8E52-D172B930EEFC}"/>
              </a:ext>
            </a:extLst>
          </p:cNvPr>
          <p:cNvCxnSpPr>
            <a:cxnSpLocks/>
          </p:cNvCxnSpPr>
          <p:nvPr/>
        </p:nvCxnSpPr>
        <p:spPr>
          <a:xfrm>
            <a:off x="3436668"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7543498-8EA7-46DA-8448-88565CA0BD41}"/>
              </a:ext>
            </a:extLst>
          </p:cNvPr>
          <p:cNvCxnSpPr>
            <a:cxnSpLocks/>
          </p:cNvCxnSpPr>
          <p:nvPr/>
        </p:nvCxnSpPr>
        <p:spPr>
          <a:xfrm>
            <a:off x="2483000"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DCE2A5F-D022-45CA-9404-0CB94CB4E306}"/>
              </a:ext>
            </a:extLst>
          </p:cNvPr>
          <p:cNvCxnSpPr>
            <a:cxnSpLocks/>
          </p:cNvCxnSpPr>
          <p:nvPr/>
        </p:nvCxnSpPr>
        <p:spPr>
          <a:xfrm>
            <a:off x="1529332" y="1389760"/>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3EF2452D-44C1-42F0-B6B4-BC16A7ED8946}"/>
              </a:ext>
            </a:extLst>
          </p:cNvPr>
          <p:cNvCxnSpPr>
            <a:cxnSpLocks/>
          </p:cNvCxnSpPr>
          <p:nvPr/>
        </p:nvCxnSpPr>
        <p:spPr>
          <a:xfrm>
            <a:off x="537673" y="1392663"/>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3734101B-20B1-4404-B77C-B90416E48931}"/>
              </a:ext>
            </a:extLst>
          </p:cNvPr>
          <p:cNvSpPr txBox="1"/>
          <p:nvPr/>
        </p:nvSpPr>
        <p:spPr>
          <a:xfrm>
            <a:off x="937746" y="1373897"/>
            <a:ext cx="596895" cy="461665"/>
          </a:xfrm>
          <a:prstGeom prst="rect">
            <a:avLst/>
          </a:prstGeom>
          <a:noFill/>
        </p:spPr>
        <p:txBody>
          <a:bodyPr wrap="square" rtlCol="0">
            <a:spAutoFit/>
          </a:bodyPr>
          <a:lstStyle/>
          <a:p>
            <a:r>
              <a:rPr lang="en-US" sz="2400" dirty="0"/>
              <a:t>To</a:t>
            </a:r>
            <a:endParaRPr lang="en-IN" sz="2400" dirty="0"/>
          </a:p>
        </p:txBody>
      </p:sp>
      <p:sp>
        <p:nvSpPr>
          <p:cNvPr id="230" name="TextBox 229">
            <a:extLst>
              <a:ext uri="{FF2B5EF4-FFF2-40B4-BE49-F238E27FC236}">
                <a16:creationId xmlns:a16="http://schemas.microsoft.com/office/drawing/2014/main" id="{8BE1D3FC-2616-4C6C-BFC2-9AA1679595E5}"/>
              </a:ext>
            </a:extLst>
          </p:cNvPr>
          <p:cNvSpPr txBox="1"/>
          <p:nvPr/>
        </p:nvSpPr>
        <p:spPr>
          <a:xfrm>
            <a:off x="516525" y="1735284"/>
            <a:ext cx="848266" cy="461665"/>
          </a:xfrm>
          <a:prstGeom prst="rect">
            <a:avLst/>
          </a:prstGeom>
          <a:noFill/>
        </p:spPr>
        <p:txBody>
          <a:bodyPr wrap="square" rtlCol="0">
            <a:spAutoFit/>
          </a:bodyPr>
          <a:lstStyle/>
          <a:p>
            <a:r>
              <a:rPr lang="en-US" sz="2400" dirty="0"/>
              <a:t>From</a:t>
            </a:r>
            <a:endParaRPr lang="en-IN" sz="2400" dirty="0"/>
          </a:p>
        </p:txBody>
      </p:sp>
      <p:sp>
        <p:nvSpPr>
          <p:cNvPr id="231" name="TextBox 230">
            <a:extLst>
              <a:ext uri="{FF2B5EF4-FFF2-40B4-BE49-F238E27FC236}">
                <a16:creationId xmlns:a16="http://schemas.microsoft.com/office/drawing/2014/main" id="{115FB94E-1F9B-4EAA-AF42-9139473A45DE}"/>
              </a:ext>
            </a:extLst>
          </p:cNvPr>
          <p:cNvSpPr txBox="1"/>
          <p:nvPr/>
        </p:nvSpPr>
        <p:spPr>
          <a:xfrm>
            <a:off x="657275" y="2228026"/>
            <a:ext cx="759869" cy="461665"/>
          </a:xfrm>
          <a:prstGeom prst="rect">
            <a:avLst/>
          </a:prstGeom>
          <a:noFill/>
        </p:spPr>
        <p:txBody>
          <a:bodyPr wrap="square" rtlCol="0">
            <a:spAutoFit/>
          </a:bodyPr>
          <a:lstStyle/>
          <a:p>
            <a:pPr algn="ctr"/>
            <a:r>
              <a:rPr lang="en-US" sz="2400" dirty="0"/>
              <a:t>A</a:t>
            </a:r>
            <a:endParaRPr lang="en-IN" sz="2400" dirty="0"/>
          </a:p>
        </p:txBody>
      </p:sp>
      <p:sp>
        <p:nvSpPr>
          <p:cNvPr id="232" name="TextBox 231">
            <a:extLst>
              <a:ext uri="{FF2B5EF4-FFF2-40B4-BE49-F238E27FC236}">
                <a16:creationId xmlns:a16="http://schemas.microsoft.com/office/drawing/2014/main" id="{B567AFB7-12FB-42A3-8B6D-8574618F4823}"/>
              </a:ext>
            </a:extLst>
          </p:cNvPr>
          <p:cNvSpPr txBox="1"/>
          <p:nvPr/>
        </p:nvSpPr>
        <p:spPr>
          <a:xfrm>
            <a:off x="423574" y="4498689"/>
            <a:ext cx="1204587" cy="461665"/>
          </a:xfrm>
          <a:prstGeom prst="rect">
            <a:avLst/>
          </a:prstGeom>
          <a:noFill/>
        </p:spPr>
        <p:txBody>
          <a:bodyPr wrap="square" rtlCol="0">
            <a:spAutoFit/>
          </a:bodyPr>
          <a:lstStyle/>
          <a:p>
            <a:pPr algn="ctr"/>
            <a:r>
              <a:rPr lang="en-US" sz="2300" dirty="0"/>
              <a:t>Demand</a:t>
            </a:r>
            <a:endParaRPr lang="en-IN" sz="2300" dirty="0"/>
          </a:p>
        </p:txBody>
      </p:sp>
      <p:sp>
        <p:nvSpPr>
          <p:cNvPr id="240" name="TextBox 239">
            <a:extLst>
              <a:ext uri="{FF2B5EF4-FFF2-40B4-BE49-F238E27FC236}">
                <a16:creationId xmlns:a16="http://schemas.microsoft.com/office/drawing/2014/main" id="{91E038FD-2C76-4933-AD7D-F62956915DE3}"/>
              </a:ext>
            </a:extLst>
          </p:cNvPr>
          <p:cNvSpPr txBox="1"/>
          <p:nvPr/>
        </p:nvSpPr>
        <p:spPr>
          <a:xfrm>
            <a:off x="657275" y="3023643"/>
            <a:ext cx="759869" cy="461665"/>
          </a:xfrm>
          <a:prstGeom prst="rect">
            <a:avLst/>
          </a:prstGeom>
          <a:noFill/>
        </p:spPr>
        <p:txBody>
          <a:bodyPr wrap="square" rtlCol="0">
            <a:spAutoFit/>
          </a:bodyPr>
          <a:lstStyle/>
          <a:p>
            <a:pPr algn="ctr"/>
            <a:r>
              <a:rPr lang="en-US" sz="2400" dirty="0"/>
              <a:t>B</a:t>
            </a:r>
            <a:endParaRPr lang="en-IN" sz="2400" dirty="0"/>
          </a:p>
        </p:txBody>
      </p:sp>
      <p:sp>
        <p:nvSpPr>
          <p:cNvPr id="241" name="TextBox 240">
            <a:extLst>
              <a:ext uri="{FF2B5EF4-FFF2-40B4-BE49-F238E27FC236}">
                <a16:creationId xmlns:a16="http://schemas.microsoft.com/office/drawing/2014/main" id="{BEA3BAD3-DFC9-4761-8804-A0B7615B1A37}"/>
              </a:ext>
            </a:extLst>
          </p:cNvPr>
          <p:cNvSpPr txBox="1"/>
          <p:nvPr/>
        </p:nvSpPr>
        <p:spPr>
          <a:xfrm>
            <a:off x="657275" y="3763360"/>
            <a:ext cx="759869" cy="461665"/>
          </a:xfrm>
          <a:prstGeom prst="rect">
            <a:avLst/>
          </a:prstGeom>
          <a:noFill/>
        </p:spPr>
        <p:txBody>
          <a:bodyPr wrap="square" rtlCol="0">
            <a:spAutoFit/>
          </a:bodyPr>
          <a:lstStyle/>
          <a:p>
            <a:pPr algn="ctr"/>
            <a:r>
              <a:rPr lang="en-US" sz="2400" dirty="0"/>
              <a:t>C</a:t>
            </a:r>
            <a:endParaRPr lang="en-IN" sz="2400" dirty="0"/>
          </a:p>
        </p:txBody>
      </p:sp>
      <p:sp>
        <p:nvSpPr>
          <p:cNvPr id="242" name="TextBox 241">
            <a:extLst>
              <a:ext uri="{FF2B5EF4-FFF2-40B4-BE49-F238E27FC236}">
                <a16:creationId xmlns:a16="http://schemas.microsoft.com/office/drawing/2014/main" id="{057221B1-BFB7-4E52-AC48-2D8A4D87E44F}"/>
              </a:ext>
            </a:extLst>
          </p:cNvPr>
          <p:cNvSpPr txBox="1"/>
          <p:nvPr/>
        </p:nvSpPr>
        <p:spPr>
          <a:xfrm>
            <a:off x="1648860" y="1544983"/>
            <a:ext cx="759869" cy="461665"/>
          </a:xfrm>
          <a:prstGeom prst="rect">
            <a:avLst/>
          </a:prstGeom>
          <a:noFill/>
        </p:spPr>
        <p:txBody>
          <a:bodyPr wrap="square" rtlCol="0">
            <a:spAutoFit/>
          </a:bodyPr>
          <a:lstStyle/>
          <a:p>
            <a:pPr algn="ctr"/>
            <a:r>
              <a:rPr lang="en-US" sz="2400" dirty="0"/>
              <a:t>P</a:t>
            </a:r>
            <a:endParaRPr lang="en-IN" sz="2400" dirty="0"/>
          </a:p>
        </p:txBody>
      </p:sp>
      <p:sp>
        <p:nvSpPr>
          <p:cNvPr id="243" name="TextBox 242">
            <a:extLst>
              <a:ext uri="{FF2B5EF4-FFF2-40B4-BE49-F238E27FC236}">
                <a16:creationId xmlns:a16="http://schemas.microsoft.com/office/drawing/2014/main" id="{67CBE33F-81D8-4331-A55E-6629F66FD2F8}"/>
              </a:ext>
            </a:extLst>
          </p:cNvPr>
          <p:cNvSpPr txBox="1"/>
          <p:nvPr/>
        </p:nvSpPr>
        <p:spPr>
          <a:xfrm>
            <a:off x="4490545" y="1539338"/>
            <a:ext cx="759869" cy="461665"/>
          </a:xfrm>
          <a:prstGeom prst="rect">
            <a:avLst/>
          </a:prstGeom>
          <a:noFill/>
        </p:spPr>
        <p:txBody>
          <a:bodyPr wrap="square" rtlCol="0">
            <a:spAutoFit/>
          </a:bodyPr>
          <a:lstStyle/>
          <a:p>
            <a:pPr algn="ctr"/>
            <a:r>
              <a:rPr lang="en-US" sz="2400" dirty="0"/>
              <a:t>S</a:t>
            </a:r>
            <a:endParaRPr lang="en-IN" sz="2400" dirty="0"/>
          </a:p>
        </p:txBody>
      </p:sp>
      <p:sp>
        <p:nvSpPr>
          <p:cNvPr id="244" name="TextBox 243">
            <a:extLst>
              <a:ext uri="{FF2B5EF4-FFF2-40B4-BE49-F238E27FC236}">
                <a16:creationId xmlns:a16="http://schemas.microsoft.com/office/drawing/2014/main" id="{27A030B0-0C57-4CA2-BE29-ED08862998D8}"/>
              </a:ext>
            </a:extLst>
          </p:cNvPr>
          <p:cNvSpPr txBox="1"/>
          <p:nvPr/>
        </p:nvSpPr>
        <p:spPr>
          <a:xfrm>
            <a:off x="3540187" y="1539338"/>
            <a:ext cx="759869" cy="461665"/>
          </a:xfrm>
          <a:prstGeom prst="rect">
            <a:avLst/>
          </a:prstGeom>
          <a:noFill/>
        </p:spPr>
        <p:txBody>
          <a:bodyPr wrap="square" rtlCol="0">
            <a:spAutoFit/>
          </a:bodyPr>
          <a:lstStyle/>
          <a:p>
            <a:pPr algn="ctr"/>
            <a:r>
              <a:rPr lang="en-US" sz="2400" dirty="0"/>
              <a:t>R</a:t>
            </a:r>
            <a:endParaRPr lang="en-IN" sz="2400" dirty="0"/>
          </a:p>
        </p:txBody>
      </p:sp>
      <p:sp>
        <p:nvSpPr>
          <p:cNvPr id="245" name="TextBox 244">
            <a:extLst>
              <a:ext uri="{FF2B5EF4-FFF2-40B4-BE49-F238E27FC236}">
                <a16:creationId xmlns:a16="http://schemas.microsoft.com/office/drawing/2014/main" id="{56227CC1-1052-43EB-8438-EC6B66FE37FA}"/>
              </a:ext>
            </a:extLst>
          </p:cNvPr>
          <p:cNvSpPr txBox="1"/>
          <p:nvPr/>
        </p:nvSpPr>
        <p:spPr>
          <a:xfrm>
            <a:off x="2589829" y="1539338"/>
            <a:ext cx="759869" cy="461665"/>
          </a:xfrm>
          <a:prstGeom prst="rect">
            <a:avLst/>
          </a:prstGeom>
          <a:noFill/>
        </p:spPr>
        <p:txBody>
          <a:bodyPr wrap="square" rtlCol="0">
            <a:spAutoFit/>
          </a:bodyPr>
          <a:lstStyle/>
          <a:p>
            <a:pPr algn="ctr"/>
            <a:r>
              <a:rPr lang="en-US" sz="2400" dirty="0"/>
              <a:t>Q</a:t>
            </a:r>
            <a:endParaRPr lang="en-IN" sz="2400" dirty="0"/>
          </a:p>
        </p:txBody>
      </p:sp>
      <p:sp>
        <p:nvSpPr>
          <p:cNvPr id="246" name="TextBox 245">
            <a:extLst>
              <a:ext uri="{FF2B5EF4-FFF2-40B4-BE49-F238E27FC236}">
                <a16:creationId xmlns:a16="http://schemas.microsoft.com/office/drawing/2014/main" id="{6DB74EB1-D238-439F-8D0E-B64CDDC2F58E}"/>
              </a:ext>
            </a:extLst>
          </p:cNvPr>
          <p:cNvSpPr txBox="1"/>
          <p:nvPr/>
        </p:nvSpPr>
        <p:spPr>
          <a:xfrm>
            <a:off x="2006315" y="2487655"/>
            <a:ext cx="552885" cy="461665"/>
          </a:xfrm>
          <a:prstGeom prst="rect">
            <a:avLst/>
          </a:prstGeom>
          <a:noFill/>
        </p:spPr>
        <p:txBody>
          <a:bodyPr wrap="square" rtlCol="0">
            <a:spAutoFit/>
          </a:bodyPr>
          <a:lstStyle/>
          <a:p>
            <a:pPr algn="ctr"/>
            <a:r>
              <a:rPr lang="en-US" sz="2400" dirty="0"/>
              <a:t>12</a:t>
            </a:r>
            <a:endParaRPr lang="en-IN" sz="2400" dirty="0"/>
          </a:p>
        </p:txBody>
      </p:sp>
      <p:sp>
        <p:nvSpPr>
          <p:cNvPr id="247" name="TextBox 246">
            <a:extLst>
              <a:ext uri="{FF2B5EF4-FFF2-40B4-BE49-F238E27FC236}">
                <a16:creationId xmlns:a16="http://schemas.microsoft.com/office/drawing/2014/main" id="{A3470EBB-6BB7-4260-B998-441C429C5583}"/>
              </a:ext>
            </a:extLst>
          </p:cNvPr>
          <p:cNvSpPr txBox="1"/>
          <p:nvPr/>
        </p:nvSpPr>
        <p:spPr>
          <a:xfrm>
            <a:off x="2006315" y="3953130"/>
            <a:ext cx="552885" cy="461665"/>
          </a:xfrm>
          <a:prstGeom prst="rect">
            <a:avLst/>
          </a:prstGeom>
          <a:noFill/>
        </p:spPr>
        <p:txBody>
          <a:bodyPr wrap="square" rtlCol="0">
            <a:spAutoFit/>
          </a:bodyPr>
          <a:lstStyle/>
          <a:p>
            <a:pPr algn="ctr"/>
            <a:r>
              <a:rPr lang="en-US" sz="2400" dirty="0"/>
              <a:t>6</a:t>
            </a:r>
            <a:endParaRPr lang="en-IN" sz="2400" dirty="0"/>
          </a:p>
        </p:txBody>
      </p:sp>
      <p:sp>
        <p:nvSpPr>
          <p:cNvPr id="248" name="TextBox 247">
            <a:extLst>
              <a:ext uri="{FF2B5EF4-FFF2-40B4-BE49-F238E27FC236}">
                <a16:creationId xmlns:a16="http://schemas.microsoft.com/office/drawing/2014/main" id="{30C10F5E-ED1B-4768-A9F2-640029FC3F24}"/>
              </a:ext>
            </a:extLst>
          </p:cNvPr>
          <p:cNvSpPr txBox="1"/>
          <p:nvPr/>
        </p:nvSpPr>
        <p:spPr>
          <a:xfrm>
            <a:off x="4876353" y="2487655"/>
            <a:ext cx="552885" cy="461665"/>
          </a:xfrm>
          <a:prstGeom prst="rect">
            <a:avLst/>
          </a:prstGeom>
          <a:noFill/>
        </p:spPr>
        <p:txBody>
          <a:bodyPr wrap="square" rtlCol="0">
            <a:spAutoFit/>
          </a:bodyPr>
          <a:lstStyle/>
          <a:p>
            <a:pPr algn="ctr"/>
            <a:r>
              <a:rPr lang="en-US" sz="2400" dirty="0"/>
              <a:t>13</a:t>
            </a:r>
            <a:endParaRPr lang="en-IN" sz="2400" dirty="0"/>
          </a:p>
        </p:txBody>
      </p:sp>
      <p:sp>
        <p:nvSpPr>
          <p:cNvPr id="249" name="TextBox 248">
            <a:extLst>
              <a:ext uri="{FF2B5EF4-FFF2-40B4-BE49-F238E27FC236}">
                <a16:creationId xmlns:a16="http://schemas.microsoft.com/office/drawing/2014/main" id="{5116C88C-C82B-4674-8872-99CD1F1D72E1}"/>
              </a:ext>
            </a:extLst>
          </p:cNvPr>
          <p:cNvSpPr txBox="1"/>
          <p:nvPr/>
        </p:nvSpPr>
        <p:spPr>
          <a:xfrm>
            <a:off x="4870479" y="3953130"/>
            <a:ext cx="552885" cy="461665"/>
          </a:xfrm>
          <a:prstGeom prst="rect">
            <a:avLst/>
          </a:prstGeom>
          <a:noFill/>
        </p:spPr>
        <p:txBody>
          <a:bodyPr wrap="square" rtlCol="0">
            <a:spAutoFit/>
          </a:bodyPr>
          <a:lstStyle/>
          <a:p>
            <a:pPr algn="ctr"/>
            <a:r>
              <a:rPr lang="en-US" sz="2400" dirty="0"/>
              <a:t>7</a:t>
            </a:r>
            <a:endParaRPr lang="en-IN" sz="2400" dirty="0"/>
          </a:p>
        </p:txBody>
      </p:sp>
      <p:sp>
        <p:nvSpPr>
          <p:cNvPr id="250" name="TextBox 249">
            <a:extLst>
              <a:ext uri="{FF2B5EF4-FFF2-40B4-BE49-F238E27FC236}">
                <a16:creationId xmlns:a16="http://schemas.microsoft.com/office/drawing/2014/main" id="{1DE05269-98AD-4901-B46D-FCC6839ED937}"/>
              </a:ext>
            </a:extLst>
          </p:cNvPr>
          <p:cNvSpPr txBox="1"/>
          <p:nvPr/>
        </p:nvSpPr>
        <p:spPr>
          <a:xfrm>
            <a:off x="2962994" y="2487655"/>
            <a:ext cx="552885" cy="461665"/>
          </a:xfrm>
          <a:prstGeom prst="rect">
            <a:avLst/>
          </a:prstGeom>
          <a:noFill/>
        </p:spPr>
        <p:txBody>
          <a:bodyPr wrap="square" rtlCol="0">
            <a:spAutoFit/>
          </a:bodyPr>
          <a:lstStyle/>
          <a:p>
            <a:pPr algn="ctr"/>
            <a:r>
              <a:rPr lang="en-US" sz="2400" dirty="0"/>
              <a:t>10</a:t>
            </a:r>
            <a:endParaRPr lang="en-IN" sz="2400" dirty="0"/>
          </a:p>
        </p:txBody>
      </p:sp>
      <p:sp>
        <p:nvSpPr>
          <p:cNvPr id="251" name="TextBox 250">
            <a:extLst>
              <a:ext uri="{FF2B5EF4-FFF2-40B4-BE49-F238E27FC236}">
                <a16:creationId xmlns:a16="http://schemas.microsoft.com/office/drawing/2014/main" id="{5F88D650-4C1D-439E-B279-6A3878A73D60}"/>
              </a:ext>
            </a:extLst>
          </p:cNvPr>
          <p:cNvSpPr txBox="1"/>
          <p:nvPr/>
        </p:nvSpPr>
        <p:spPr>
          <a:xfrm>
            <a:off x="3919673" y="2487655"/>
            <a:ext cx="552885" cy="461665"/>
          </a:xfrm>
          <a:prstGeom prst="rect">
            <a:avLst/>
          </a:prstGeom>
          <a:noFill/>
        </p:spPr>
        <p:txBody>
          <a:bodyPr wrap="square" rtlCol="0">
            <a:spAutoFit/>
          </a:bodyPr>
          <a:lstStyle/>
          <a:p>
            <a:pPr algn="ctr"/>
            <a:r>
              <a:rPr lang="en-US" sz="2400" dirty="0"/>
              <a:t>12</a:t>
            </a:r>
            <a:endParaRPr lang="en-IN" sz="2400" dirty="0"/>
          </a:p>
        </p:txBody>
      </p:sp>
      <p:sp>
        <p:nvSpPr>
          <p:cNvPr id="252" name="TextBox 251">
            <a:extLst>
              <a:ext uri="{FF2B5EF4-FFF2-40B4-BE49-F238E27FC236}">
                <a16:creationId xmlns:a16="http://schemas.microsoft.com/office/drawing/2014/main" id="{520D05A8-F497-4BC7-91B0-4CCA0F6FF207}"/>
              </a:ext>
            </a:extLst>
          </p:cNvPr>
          <p:cNvSpPr txBox="1"/>
          <p:nvPr/>
        </p:nvSpPr>
        <p:spPr>
          <a:xfrm>
            <a:off x="2009605" y="3184589"/>
            <a:ext cx="552885" cy="461665"/>
          </a:xfrm>
          <a:prstGeom prst="rect">
            <a:avLst/>
          </a:prstGeom>
          <a:noFill/>
        </p:spPr>
        <p:txBody>
          <a:bodyPr wrap="square" rtlCol="0">
            <a:spAutoFit/>
          </a:bodyPr>
          <a:lstStyle/>
          <a:p>
            <a:pPr algn="ctr"/>
            <a:r>
              <a:rPr lang="en-US" sz="2400" dirty="0"/>
              <a:t>7</a:t>
            </a:r>
            <a:endParaRPr lang="en-IN" sz="2400" dirty="0"/>
          </a:p>
        </p:txBody>
      </p:sp>
      <p:sp>
        <p:nvSpPr>
          <p:cNvPr id="253" name="TextBox 252">
            <a:extLst>
              <a:ext uri="{FF2B5EF4-FFF2-40B4-BE49-F238E27FC236}">
                <a16:creationId xmlns:a16="http://schemas.microsoft.com/office/drawing/2014/main" id="{C7465B26-E106-4602-BD75-7E4FCB0DBA37}"/>
              </a:ext>
            </a:extLst>
          </p:cNvPr>
          <p:cNvSpPr txBox="1"/>
          <p:nvPr/>
        </p:nvSpPr>
        <p:spPr>
          <a:xfrm>
            <a:off x="4876353" y="3184589"/>
            <a:ext cx="552885" cy="461665"/>
          </a:xfrm>
          <a:prstGeom prst="rect">
            <a:avLst/>
          </a:prstGeom>
          <a:noFill/>
        </p:spPr>
        <p:txBody>
          <a:bodyPr wrap="square" rtlCol="0">
            <a:spAutoFit/>
          </a:bodyPr>
          <a:lstStyle/>
          <a:p>
            <a:pPr algn="ctr"/>
            <a:r>
              <a:rPr lang="en-US" sz="2400" dirty="0"/>
              <a:t>14</a:t>
            </a:r>
            <a:endParaRPr lang="en-IN" sz="2400" dirty="0"/>
          </a:p>
        </p:txBody>
      </p:sp>
      <p:sp>
        <p:nvSpPr>
          <p:cNvPr id="254" name="TextBox 253">
            <a:extLst>
              <a:ext uri="{FF2B5EF4-FFF2-40B4-BE49-F238E27FC236}">
                <a16:creationId xmlns:a16="http://schemas.microsoft.com/office/drawing/2014/main" id="{6DE32F0F-9033-4889-AC58-4CFE2DC7491F}"/>
              </a:ext>
            </a:extLst>
          </p:cNvPr>
          <p:cNvSpPr txBox="1"/>
          <p:nvPr/>
        </p:nvSpPr>
        <p:spPr>
          <a:xfrm>
            <a:off x="2965188" y="3184589"/>
            <a:ext cx="552885" cy="461665"/>
          </a:xfrm>
          <a:prstGeom prst="rect">
            <a:avLst/>
          </a:prstGeom>
          <a:noFill/>
        </p:spPr>
        <p:txBody>
          <a:bodyPr wrap="square" rtlCol="0">
            <a:spAutoFit/>
          </a:bodyPr>
          <a:lstStyle/>
          <a:p>
            <a:pPr algn="ctr"/>
            <a:r>
              <a:rPr lang="en-US" sz="2400" dirty="0"/>
              <a:t>11</a:t>
            </a:r>
            <a:endParaRPr lang="en-IN" sz="2400" dirty="0"/>
          </a:p>
        </p:txBody>
      </p:sp>
      <p:sp>
        <p:nvSpPr>
          <p:cNvPr id="255" name="TextBox 254">
            <a:extLst>
              <a:ext uri="{FF2B5EF4-FFF2-40B4-BE49-F238E27FC236}">
                <a16:creationId xmlns:a16="http://schemas.microsoft.com/office/drawing/2014/main" id="{04F53213-48F5-4518-85F9-76612D1AE933}"/>
              </a:ext>
            </a:extLst>
          </p:cNvPr>
          <p:cNvSpPr txBox="1"/>
          <p:nvPr/>
        </p:nvSpPr>
        <p:spPr>
          <a:xfrm>
            <a:off x="3920771" y="3184589"/>
            <a:ext cx="552885" cy="461665"/>
          </a:xfrm>
          <a:prstGeom prst="rect">
            <a:avLst/>
          </a:prstGeom>
          <a:noFill/>
        </p:spPr>
        <p:txBody>
          <a:bodyPr wrap="square" rtlCol="0">
            <a:spAutoFit/>
          </a:bodyPr>
          <a:lstStyle/>
          <a:p>
            <a:pPr algn="ctr"/>
            <a:r>
              <a:rPr lang="en-US" sz="2400" dirty="0"/>
              <a:t>8</a:t>
            </a:r>
            <a:endParaRPr lang="en-IN" sz="2400" dirty="0"/>
          </a:p>
        </p:txBody>
      </p:sp>
      <p:sp>
        <p:nvSpPr>
          <p:cNvPr id="256" name="TextBox 255">
            <a:extLst>
              <a:ext uri="{FF2B5EF4-FFF2-40B4-BE49-F238E27FC236}">
                <a16:creationId xmlns:a16="http://schemas.microsoft.com/office/drawing/2014/main" id="{47444B36-FE32-46AB-8FAA-586E51C3B597}"/>
              </a:ext>
            </a:extLst>
          </p:cNvPr>
          <p:cNvSpPr txBox="1"/>
          <p:nvPr/>
        </p:nvSpPr>
        <p:spPr>
          <a:xfrm>
            <a:off x="2961036" y="3953130"/>
            <a:ext cx="552885" cy="461665"/>
          </a:xfrm>
          <a:prstGeom prst="rect">
            <a:avLst/>
          </a:prstGeom>
          <a:noFill/>
        </p:spPr>
        <p:txBody>
          <a:bodyPr wrap="square" rtlCol="0">
            <a:spAutoFit/>
          </a:bodyPr>
          <a:lstStyle/>
          <a:p>
            <a:pPr algn="ctr"/>
            <a:r>
              <a:rPr lang="en-US" sz="2400" dirty="0"/>
              <a:t>16</a:t>
            </a:r>
            <a:endParaRPr lang="en-IN" sz="2400" dirty="0"/>
          </a:p>
        </p:txBody>
      </p:sp>
      <p:sp>
        <p:nvSpPr>
          <p:cNvPr id="257" name="TextBox 256">
            <a:extLst>
              <a:ext uri="{FF2B5EF4-FFF2-40B4-BE49-F238E27FC236}">
                <a16:creationId xmlns:a16="http://schemas.microsoft.com/office/drawing/2014/main" id="{97A62454-3C46-4F9F-8AE3-E4E3252B97C4}"/>
              </a:ext>
            </a:extLst>
          </p:cNvPr>
          <p:cNvSpPr txBox="1"/>
          <p:nvPr/>
        </p:nvSpPr>
        <p:spPr>
          <a:xfrm>
            <a:off x="3915757" y="3953130"/>
            <a:ext cx="552885" cy="461665"/>
          </a:xfrm>
          <a:prstGeom prst="rect">
            <a:avLst/>
          </a:prstGeom>
          <a:noFill/>
        </p:spPr>
        <p:txBody>
          <a:bodyPr wrap="square" rtlCol="0">
            <a:spAutoFit/>
          </a:bodyPr>
          <a:lstStyle/>
          <a:p>
            <a:pPr algn="ctr"/>
            <a:r>
              <a:rPr lang="en-US" sz="2400" dirty="0"/>
              <a:t>11</a:t>
            </a:r>
            <a:endParaRPr lang="en-IN" sz="2400" dirty="0"/>
          </a:p>
        </p:txBody>
      </p:sp>
      <p:sp>
        <p:nvSpPr>
          <p:cNvPr id="258" name="TextBox 257">
            <a:extLst>
              <a:ext uri="{FF2B5EF4-FFF2-40B4-BE49-F238E27FC236}">
                <a16:creationId xmlns:a16="http://schemas.microsoft.com/office/drawing/2014/main" id="{27659FE2-9C47-4419-90CF-8947DAAC7262}"/>
              </a:ext>
            </a:extLst>
          </p:cNvPr>
          <p:cNvSpPr txBox="1"/>
          <p:nvPr/>
        </p:nvSpPr>
        <p:spPr>
          <a:xfrm>
            <a:off x="5250413" y="2058114"/>
            <a:ext cx="648000" cy="461665"/>
          </a:xfrm>
          <a:prstGeom prst="rect">
            <a:avLst/>
          </a:prstGeom>
          <a:noFill/>
        </p:spPr>
        <p:txBody>
          <a:bodyPr wrap="square" rtlCol="0">
            <a:spAutoFit/>
          </a:bodyPr>
          <a:lstStyle/>
          <a:p>
            <a:pPr algn="ctr"/>
            <a:r>
              <a:rPr lang="en-US" sz="2400" dirty="0"/>
              <a:t>500</a:t>
            </a:r>
            <a:endParaRPr lang="en-IN" sz="2400" dirty="0"/>
          </a:p>
        </p:txBody>
      </p:sp>
      <p:sp>
        <p:nvSpPr>
          <p:cNvPr id="259" name="TextBox 258">
            <a:extLst>
              <a:ext uri="{FF2B5EF4-FFF2-40B4-BE49-F238E27FC236}">
                <a16:creationId xmlns:a16="http://schemas.microsoft.com/office/drawing/2014/main" id="{31759352-24E1-4AB3-B197-0263C1DB34B5}"/>
              </a:ext>
            </a:extLst>
          </p:cNvPr>
          <p:cNvSpPr txBox="1"/>
          <p:nvPr/>
        </p:nvSpPr>
        <p:spPr>
          <a:xfrm>
            <a:off x="5250412" y="3521561"/>
            <a:ext cx="648000" cy="461665"/>
          </a:xfrm>
          <a:prstGeom prst="rect">
            <a:avLst/>
          </a:prstGeom>
          <a:noFill/>
        </p:spPr>
        <p:txBody>
          <a:bodyPr wrap="square" rtlCol="0">
            <a:spAutoFit/>
          </a:bodyPr>
          <a:lstStyle/>
          <a:p>
            <a:pPr algn="ctr"/>
            <a:r>
              <a:rPr lang="en-US" sz="2400" dirty="0"/>
              <a:t>200</a:t>
            </a:r>
            <a:endParaRPr lang="en-IN" sz="2400" dirty="0"/>
          </a:p>
        </p:txBody>
      </p:sp>
      <p:sp>
        <p:nvSpPr>
          <p:cNvPr id="260" name="TextBox 259">
            <a:extLst>
              <a:ext uri="{FF2B5EF4-FFF2-40B4-BE49-F238E27FC236}">
                <a16:creationId xmlns:a16="http://schemas.microsoft.com/office/drawing/2014/main" id="{B362BFC5-46B6-442C-946F-49EA79676826}"/>
              </a:ext>
            </a:extLst>
          </p:cNvPr>
          <p:cNvSpPr txBox="1"/>
          <p:nvPr/>
        </p:nvSpPr>
        <p:spPr>
          <a:xfrm>
            <a:off x="5250412" y="2789837"/>
            <a:ext cx="648000" cy="461665"/>
          </a:xfrm>
          <a:prstGeom prst="rect">
            <a:avLst/>
          </a:prstGeom>
          <a:noFill/>
        </p:spPr>
        <p:txBody>
          <a:bodyPr wrap="square" rtlCol="0">
            <a:spAutoFit/>
          </a:bodyPr>
          <a:lstStyle/>
          <a:p>
            <a:pPr algn="ctr"/>
            <a:r>
              <a:rPr lang="en-US" sz="2400" dirty="0"/>
              <a:t>300</a:t>
            </a:r>
            <a:endParaRPr lang="en-IN" sz="2400" dirty="0"/>
          </a:p>
        </p:txBody>
      </p:sp>
      <p:sp>
        <p:nvSpPr>
          <p:cNvPr id="261" name="TextBox 260">
            <a:extLst>
              <a:ext uri="{FF2B5EF4-FFF2-40B4-BE49-F238E27FC236}">
                <a16:creationId xmlns:a16="http://schemas.microsoft.com/office/drawing/2014/main" id="{2F3B1BE3-9B30-44C2-87C4-99AC90FCF64D}"/>
              </a:ext>
            </a:extLst>
          </p:cNvPr>
          <p:cNvSpPr txBox="1"/>
          <p:nvPr/>
        </p:nvSpPr>
        <p:spPr>
          <a:xfrm>
            <a:off x="1433163" y="4252470"/>
            <a:ext cx="648000" cy="461665"/>
          </a:xfrm>
          <a:prstGeom prst="rect">
            <a:avLst/>
          </a:prstGeom>
          <a:noFill/>
        </p:spPr>
        <p:txBody>
          <a:bodyPr wrap="square" rtlCol="0">
            <a:spAutoFit/>
          </a:bodyPr>
          <a:lstStyle/>
          <a:p>
            <a:pPr algn="ctr"/>
            <a:r>
              <a:rPr lang="en-US" sz="2400" dirty="0"/>
              <a:t>180</a:t>
            </a:r>
            <a:endParaRPr lang="en-IN" sz="2400" dirty="0"/>
          </a:p>
        </p:txBody>
      </p:sp>
      <p:sp>
        <p:nvSpPr>
          <p:cNvPr id="262" name="TextBox 261">
            <a:extLst>
              <a:ext uri="{FF2B5EF4-FFF2-40B4-BE49-F238E27FC236}">
                <a16:creationId xmlns:a16="http://schemas.microsoft.com/office/drawing/2014/main" id="{160A724E-31C1-4A9A-BEE9-D068F926ADD6}"/>
              </a:ext>
            </a:extLst>
          </p:cNvPr>
          <p:cNvSpPr txBox="1"/>
          <p:nvPr/>
        </p:nvSpPr>
        <p:spPr>
          <a:xfrm>
            <a:off x="2391109" y="4252470"/>
            <a:ext cx="648000" cy="461665"/>
          </a:xfrm>
          <a:prstGeom prst="rect">
            <a:avLst/>
          </a:prstGeom>
          <a:noFill/>
        </p:spPr>
        <p:txBody>
          <a:bodyPr wrap="square" rtlCol="0">
            <a:spAutoFit/>
          </a:bodyPr>
          <a:lstStyle/>
          <a:p>
            <a:pPr algn="ctr"/>
            <a:r>
              <a:rPr lang="en-US" sz="2400" dirty="0"/>
              <a:t>150</a:t>
            </a:r>
            <a:endParaRPr lang="en-IN" sz="2400" dirty="0"/>
          </a:p>
        </p:txBody>
      </p:sp>
      <p:sp>
        <p:nvSpPr>
          <p:cNvPr id="263" name="TextBox 262">
            <a:extLst>
              <a:ext uri="{FF2B5EF4-FFF2-40B4-BE49-F238E27FC236}">
                <a16:creationId xmlns:a16="http://schemas.microsoft.com/office/drawing/2014/main" id="{874F7879-A188-484C-8301-D6D318248ACD}"/>
              </a:ext>
            </a:extLst>
          </p:cNvPr>
          <p:cNvSpPr txBox="1"/>
          <p:nvPr/>
        </p:nvSpPr>
        <p:spPr>
          <a:xfrm>
            <a:off x="3349055" y="4252470"/>
            <a:ext cx="648000" cy="461665"/>
          </a:xfrm>
          <a:prstGeom prst="rect">
            <a:avLst/>
          </a:prstGeom>
          <a:noFill/>
        </p:spPr>
        <p:txBody>
          <a:bodyPr wrap="square" rtlCol="0">
            <a:spAutoFit/>
          </a:bodyPr>
          <a:lstStyle/>
          <a:p>
            <a:pPr algn="ctr"/>
            <a:r>
              <a:rPr lang="en-US" sz="2400" dirty="0"/>
              <a:t>350</a:t>
            </a:r>
            <a:endParaRPr lang="en-IN" sz="2400" dirty="0"/>
          </a:p>
        </p:txBody>
      </p:sp>
      <p:sp>
        <p:nvSpPr>
          <p:cNvPr id="264" name="TextBox 263">
            <a:extLst>
              <a:ext uri="{FF2B5EF4-FFF2-40B4-BE49-F238E27FC236}">
                <a16:creationId xmlns:a16="http://schemas.microsoft.com/office/drawing/2014/main" id="{5728AE27-6169-4345-B042-6A7BC3A6E4CD}"/>
              </a:ext>
            </a:extLst>
          </p:cNvPr>
          <p:cNvSpPr txBox="1"/>
          <p:nvPr/>
        </p:nvSpPr>
        <p:spPr>
          <a:xfrm>
            <a:off x="4307001" y="4252470"/>
            <a:ext cx="648000" cy="461665"/>
          </a:xfrm>
          <a:prstGeom prst="rect">
            <a:avLst/>
          </a:prstGeom>
          <a:noFill/>
        </p:spPr>
        <p:txBody>
          <a:bodyPr wrap="square" rtlCol="0">
            <a:spAutoFit/>
          </a:bodyPr>
          <a:lstStyle/>
          <a:p>
            <a:pPr algn="ctr"/>
            <a:r>
              <a:rPr lang="en-US" sz="2400" dirty="0"/>
              <a:t>320</a:t>
            </a:r>
            <a:endParaRPr lang="en-IN" sz="2400" dirty="0"/>
          </a:p>
        </p:txBody>
      </p:sp>
      <p:sp>
        <p:nvSpPr>
          <p:cNvPr id="265" name="TextBox 264">
            <a:extLst>
              <a:ext uri="{FF2B5EF4-FFF2-40B4-BE49-F238E27FC236}">
                <a16:creationId xmlns:a16="http://schemas.microsoft.com/office/drawing/2014/main" id="{9B2A3D8E-4178-4AB9-A30C-62758718525E}"/>
              </a:ext>
            </a:extLst>
          </p:cNvPr>
          <p:cNvSpPr txBox="1"/>
          <p:nvPr/>
        </p:nvSpPr>
        <p:spPr>
          <a:xfrm>
            <a:off x="2429431" y="2068137"/>
            <a:ext cx="637479" cy="461665"/>
          </a:xfrm>
          <a:prstGeom prst="rect">
            <a:avLst/>
          </a:prstGeom>
          <a:noFill/>
        </p:spPr>
        <p:txBody>
          <a:bodyPr wrap="square" rtlCol="0">
            <a:spAutoFit/>
          </a:bodyPr>
          <a:lstStyle/>
          <a:p>
            <a:pPr algn="ctr"/>
            <a:r>
              <a:rPr lang="en-US" sz="2400" dirty="0"/>
              <a:t>150</a:t>
            </a:r>
            <a:endParaRPr lang="en-IN" sz="2400" dirty="0"/>
          </a:p>
        </p:txBody>
      </p:sp>
      <p:sp>
        <p:nvSpPr>
          <p:cNvPr id="266" name="TextBox 265">
            <a:extLst>
              <a:ext uri="{FF2B5EF4-FFF2-40B4-BE49-F238E27FC236}">
                <a16:creationId xmlns:a16="http://schemas.microsoft.com/office/drawing/2014/main" id="{841B6FEA-8893-407F-A826-FD12CCF8B4BF}"/>
              </a:ext>
            </a:extLst>
          </p:cNvPr>
          <p:cNvSpPr txBox="1"/>
          <p:nvPr/>
        </p:nvSpPr>
        <p:spPr>
          <a:xfrm>
            <a:off x="3329504" y="2068137"/>
            <a:ext cx="728681" cy="461665"/>
          </a:xfrm>
          <a:prstGeom prst="rect">
            <a:avLst/>
          </a:prstGeom>
          <a:noFill/>
        </p:spPr>
        <p:txBody>
          <a:bodyPr wrap="square" rtlCol="0">
            <a:spAutoFit/>
          </a:bodyPr>
          <a:lstStyle/>
          <a:p>
            <a:pPr algn="ctr"/>
            <a:r>
              <a:rPr lang="en-US" sz="2400" dirty="0"/>
              <a:t>230</a:t>
            </a:r>
            <a:endParaRPr lang="en-IN" sz="2400" dirty="0"/>
          </a:p>
        </p:txBody>
      </p:sp>
      <p:sp>
        <p:nvSpPr>
          <p:cNvPr id="267" name="TextBox 266">
            <a:extLst>
              <a:ext uri="{FF2B5EF4-FFF2-40B4-BE49-F238E27FC236}">
                <a16:creationId xmlns:a16="http://schemas.microsoft.com/office/drawing/2014/main" id="{E987BDA0-3508-4CF5-B9FF-C481F6E902C8}"/>
              </a:ext>
            </a:extLst>
          </p:cNvPr>
          <p:cNvSpPr txBox="1"/>
          <p:nvPr/>
        </p:nvSpPr>
        <p:spPr>
          <a:xfrm>
            <a:off x="1425255" y="2802788"/>
            <a:ext cx="680775" cy="461665"/>
          </a:xfrm>
          <a:prstGeom prst="rect">
            <a:avLst/>
          </a:prstGeom>
          <a:noFill/>
        </p:spPr>
        <p:txBody>
          <a:bodyPr wrap="square" rtlCol="0">
            <a:spAutoFit/>
          </a:bodyPr>
          <a:lstStyle/>
          <a:p>
            <a:pPr algn="ctr"/>
            <a:r>
              <a:rPr lang="en-US" sz="2400" dirty="0"/>
              <a:t>180</a:t>
            </a:r>
            <a:endParaRPr lang="en-IN" sz="2400" dirty="0"/>
          </a:p>
        </p:txBody>
      </p:sp>
      <p:sp>
        <p:nvSpPr>
          <p:cNvPr id="268" name="TextBox 267">
            <a:extLst>
              <a:ext uri="{FF2B5EF4-FFF2-40B4-BE49-F238E27FC236}">
                <a16:creationId xmlns:a16="http://schemas.microsoft.com/office/drawing/2014/main" id="{E57F86E9-0C5D-4347-AB6F-5806ABA2D776}"/>
              </a:ext>
            </a:extLst>
          </p:cNvPr>
          <p:cNvSpPr txBox="1"/>
          <p:nvPr/>
        </p:nvSpPr>
        <p:spPr>
          <a:xfrm>
            <a:off x="4325294" y="3535796"/>
            <a:ext cx="648000" cy="461665"/>
          </a:xfrm>
          <a:prstGeom prst="rect">
            <a:avLst/>
          </a:prstGeom>
          <a:noFill/>
        </p:spPr>
        <p:txBody>
          <a:bodyPr wrap="square" rtlCol="0">
            <a:spAutoFit/>
          </a:bodyPr>
          <a:lstStyle/>
          <a:p>
            <a:pPr algn="ctr"/>
            <a:r>
              <a:rPr lang="en-US" sz="2400" dirty="0"/>
              <a:t>200</a:t>
            </a:r>
            <a:endParaRPr lang="en-IN" sz="2400" dirty="0"/>
          </a:p>
        </p:txBody>
      </p:sp>
      <p:cxnSp>
        <p:nvCxnSpPr>
          <p:cNvPr id="269" name="Straight Connector 268">
            <a:extLst>
              <a:ext uri="{FF2B5EF4-FFF2-40B4-BE49-F238E27FC236}">
                <a16:creationId xmlns:a16="http://schemas.microsoft.com/office/drawing/2014/main" id="{E60E5CBB-6340-4D5F-85BA-1B78AB040A5F}"/>
              </a:ext>
            </a:extLst>
          </p:cNvPr>
          <p:cNvCxnSpPr/>
          <p:nvPr/>
        </p:nvCxnSpPr>
        <p:spPr>
          <a:xfrm flipH="1">
            <a:off x="1546264"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3F9BB68F-2A0B-4712-8248-C86B1421EF17}"/>
              </a:ext>
            </a:extLst>
          </p:cNvPr>
          <p:cNvSpPr txBox="1"/>
          <p:nvPr/>
        </p:nvSpPr>
        <p:spPr>
          <a:xfrm>
            <a:off x="2082251" y="42661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71" name="Straight Connector 270">
            <a:extLst>
              <a:ext uri="{FF2B5EF4-FFF2-40B4-BE49-F238E27FC236}">
                <a16:creationId xmlns:a16="http://schemas.microsoft.com/office/drawing/2014/main" id="{9DFDA07A-3EE3-4EA4-B270-80A6AFAC06B4}"/>
              </a:ext>
            </a:extLst>
          </p:cNvPr>
          <p:cNvCxnSpPr/>
          <p:nvPr/>
        </p:nvCxnSpPr>
        <p:spPr>
          <a:xfrm flipH="1">
            <a:off x="5341137" y="2154524"/>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6BDC350-2EC5-43F0-A5C2-E98FC083E321}"/>
              </a:ext>
            </a:extLst>
          </p:cNvPr>
          <p:cNvCxnSpPr/>
          <p:nvPr/>
        </p:nvCxnSpPr>
        <p:spPr>
          <a:xfrm flipH="1">
            <a:off x="2499147"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777B818-FD66-496D-AE06-74CC99B9A920}"/>
              </a:ext>
            </a:extLst>
          </p:cNvPr>
          <p:cNvSpPr txBox="1"/>
          <p:nvPr/>
        </p:nvSpPr>
        <p:spPr>
          <a:xfrm>
            <a:off x="5865349" y="243925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74" name="Straight Connector 273">
            <a:extLst>
              <a:ext uri="{FF2B5EF4-FFF2-40B4-BE49-F238E27FC236}">
                <a16:creationId xmlns:a16="http://schemas.microsoft.com/office/drawing/2014/main" id="{01ED1803-F1BB-4930-9502-4232AA7F8281}"/>
              </a:ext>
            </a:extLst>
          </p:cNvPr>
          <p:cNvCxnSpPr>
            <a:cxnSpLocks/>
          </p:cNvCxnSpPr>
          <p:nvPr/>
        </p:nvCxnSpPr>
        <p:spPr>
          <a:xfrm>
            <a:off x="2487278" y="245885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9CA5C6FF-2F75-493E-B26E-A1E0228E4D1F}"/>
              </a:ext>
            </a:extLst>
          </p:cNvPr>
          <p:cNvCxnSpPr>
            <a:cxnSpLocks/>
          </p:cNvCxnSpPr>
          <p:nvPr/>
        </p:nvCxnSpPr>
        <p:spPr>
          <a:xfrm flipV="1">
            <a:off x="3039109" y="212509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53DF704-D7E1-41EC-B596-3692B15B0126}"/>
              </a:ext>
            </a:extLst>
          </p:cNvPr>
          <p:cNvCxnSpPr/>
          <p:nvPr/>
        </p:nvCxnSpPr>
        <p:spPr>
          <a:xfrm flipH="1">
            <a:off x="5825070" y="2154524"/>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EC675CB-5291-4E73-BEC3-8B30A3B3DC5F}"/>
              </a:ext>
            </a:extLst>
          </p:cNvPr>
          <p:cNvSpPr txBox="1"/>
          <p:nvPr/>
        </p:nvSpPr>
        <p:spPr>
          <a:xfrm>
            <a:off x="5250413" y="2439396"/>
            <a:ext cx="648000" cy="461665"/>
          </a:xfrm>
          <a:prstGeom prst="rect">
            <a:avLst/>
          </a:prstGeom>
          <a:noFill/>
        </p:spPr>
        <p:txBody>
          <a:bodyPr wrap="square" rtlCol="0">
            <a:spAutoFit/>
          </a:bodyPr>
          <a:lstStyle/>
          <a:p>
            <a:pPr algn="ctr"/>
            <a:r>
              <a:rPr lang="en-US" sz="2400" dirty="0">
                <a:solidFill>
                  <a:srgbClr val="7030A0"/>
                </a:solidFill>
              </a:rPr>
              <a:t>120</a:t>
            </a:r>
            <a:endParaRPr lang="en-IN" sz="2400" dirty="0">
              <a:solidFill>
                <a:srgbClr val="7030A0"/>
              </a:solidFill>
            </a:endParaRPr>
          </a:p>
        </p:txBody>
      </p:sp>
      <p:cxnSp>
        <p:nvCxnSpPr>
          <p:cNvPr id="278" name="Straight Connector 277">
            <a:extLst>
              <a:ext uri="{FF2B5EF4-FFF2-40B4-BE49-F238E27FC236}">
                <a16:creationId xmlns:a16="http://schemas.microsoft.com/office/drawing/2014/main" id="{7CD41F1D-4C44-4EAB-9DB7-67D1492F6D84}"/>
              </a:ext>
            </a:extLst>
          </p:cNvPr>
          <p:cNvCxnSpPr/>
          <p:nvPr/>
        </p:nvCxnSpPr>
        <p:spPr>
          <a:xfrm flipH="1">
            <a:off x="5368124" y="2535144"/>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B7606B8-66CF-4C79-95B1-F9CEFDAE3736}"/>
              </a:ext>
            </a:extLst>
          </p:cNvPr>
          <p:cNvCxnSpPr>
            <a:cxnSpLocks/>
          </p:cNvCxnSpPr>
          <p:nvPr/>
        </p:nvCxnSpPr>
        <p:spPr>
          <a:xfrm>
            <a:off x="3436668" y="245885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81A0DE6-EE64-4913-934A-D708DD705DB4}"/>
              </a:ext>
            </a:extLst>
          </p:cNvPr>
          <p:cNvCxnSpPr>
            <a:cxnSpLocks/>
          </p:cNvCxnSpPr>
          <p:nvPr/>
        </p:nvCxnSpPr>
        <p:spPr>
          <a:xfrm flipV="1">
            <a:off x="3988499" y="2125090"/>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B616BE9F-3F24-4DEA-85FD-A10A61D8A0A6}"/>
              </a:ext>
            </a:extLst>
          </p:cNvPr>
          <p:cNvSpPr txBox="1"/>
          <p:nvPr/>
        </p:nvSpPr>
        <p:spPr>
          <a:xfrm>
            <a:off x="3033647" y="426651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82" name="Straight Connector 281">
            <a:extLst>
              <a:ext uri="{FF2B5EF4-FFF2-40B4-BE49-F238E27FC236}">
                <a16:creationId xmlns:a16="http://schemas.microsoft.com/office/drawing/2014/main" id="{FA5B7A49-ADEA-4CC3-8AB1-F82998B9DEC5}"/>
              </a:ext>
            </a:extLst>
          </p:cNvPr>
          <p:cNvCxnSpPr/>
          <p:nvPr/>
        </p:nvCxnSpPr>
        <p:spPr>
          <a:xfrm flipH="1">
            <a:off x="3432840"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1FC81BD3-D34E-4672-8FFD-7B91BA6DD288}"/>
              </a:ext>
            </a:extLst>
          </p:cNvPr>
          <p:cNvSpPr txBox="1"/>
          <p:nvPr/>
        </p:nvSpPr>
        <p:spPr>
          <a:xfrm>
            <a:off x="3831263" y="4252470"/>
            <a:ext cx="648000" cy="461665"/>
          </a:xfrm>
          <a:prstGeom prst="rect">
            <a:avLst/>
          </a:prstGeom>
          <a:noFill/>
        </p:spPr>
        <p:txBody>
          <a:bodyPr wrap="square" rtlCol="0">
            <a:spAutoFit/>
          </a:bodyPr>
          <a:lstStyle/>
          <a:p>
            <a:pPr algn="ctr"/>
            <a:r>
              <a:rPr lang="en-US" sz="2400" dirty="0">
                <a:solidFill>
                  <a:schemeClr val="accent5">
                    <a:lumMod val="75000"/>
                  </a:schemeClr>
                </a:solidFill>
              </a:rPr>
              <a:t>230</a:t>
            </a:r>
            <a:endParaRPr lang="en-IN" sz="2400" dirty="0">
              <a:solidFill>
                <a:schemeClr val="accent5">
                  <a:lumMod val="75000"/>
                </a:schemeClr>
              </a:solidFill>
            </a:endParaRPr>
          </a:p>
        </p:txBody>
      </p:sp>
      <p:cxnSp>
        <p:nvCxnSpPr>
          <p:cNvPr id="284" name="Straight Connector 283">
            <a:extLst>
              <a:ext uri="{FF2B5EF4-FFF2-40B4-BE49-F238E27FC236}">
                <a16:creationId xmlns:a16="http://schemas.microsoft.com/office/drawing/2014/main" id="{1428E8D5-028E-4C14-A754-0571FCBAF3B7}"/>
              </a:ext>
            </a:extLst>
          </p:cNvPr>
          <p:cNvCxnSpPr>
            <a:cxnSpLocks/>
          </p:cNvCxnSpPr>
          <p:nvPr/>
        </p:nvCxnSpPr>
        <p:spPr>
          <a:xfrm>
            <a:off x="1522894" y="318458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A7EFA1D-D2E9-488E-9DAB-A477BA32506D}"/>
              </a:ext>
            </a:extLst>
          </p:cNvPr>
          <p:cNvCxnSpPr>
            <a:cxnSpLocks/>
          </p:cNvCxnSpPr>
          <p:nvPr/>
        </p:nvCxnSpPr>
        <p:spPr>
          <a:xfrm flipV="1">
            <a:off x="2074725" y="2850821"/>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191B642-6DC6-476E-A868-D6E9E347D029}"/>
              </a:ext>
            </a:extLst>
          </p:cNvPr>
          <p:cNvCxnSpPr>
            <a:cxnSpLocks/>
          </p:cNvCxnSpPr>
          <p:nvPr/>
        </p:nvCxnSpPr>
        <p:spPr>
          <a:xfrm>
            <a:off x="4390336" y="394128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CC4899C8-D901-49CD-918F-D252199A5589}"/>
              </a:ext>
            </a:extLst>
          </p:cNvPr>
          <p:cNvCxnSpPr>
            <a:cxnSpLocks/>
          </p:cNvCxnSpPr>
          <p:nvPr/>
        </p:nvCxnSpPr>
        <p:spPr>
          <a:xfrm flipV="1">
            <a:off x="4942167" y="3607518"/>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09ABE900-33F8-4610-9BC1-B453B1D839B3}"/>
              </a:ext>
            </a:extLst>
          </p:cNvPr>
          <p:cNvSpPr txBox="1"/>
          <p:nvPr/>
        </p:nvSpPr>
        <p:spPr>
          <a:xfrm>
            <a:off x="3490367" y="4582404"/>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89" name="Straight Connector 288">
            <a:extLst>
              <a:ext uri="{FF2B5EF4-FFF2-40B4-BE49-F238E27FC236}">
                <a16:creationId xmlns:a16="http://schemas.microsoft.com/office/drawing/2014/main" id="{0FC3CC53-ABE8-468F-A57A-53D62B8D8548}"/>
              </a:ext>
            </a:extLst>
          </p:cNvPr>
          <p:cNvCxnSpPr/>
          <p:nvPr/>
        </p:nvCxnSpPr>
        <p:spPr>
          <a:xfrm flipH="1">
            <a:off x="3939147"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9BE5D66-C589-4B23-95FA-93734FFDCC27}"/>
              </a:ext>
            </a:extLst>
          </p:cNvPr>
          <p:cNvCxnSpPr/>
          <p:nvPr/>
        </p:nvCxnSpPr>
        <p:spPr>
          <a:xfrm flipH="1">
            <a:off x="5341137" y="287845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837F3B6-FFFC-47A7-95BA-F1BB614E9DBB}"/>
              </a:ext>
            </a:extLst>
          </p:cNvPr>
          <p:cNvCxnSpPr/>
          <p:nvPr/>
        </p:nvCxnSpPr>
        <p:spPr>
          <a:xfrm flipH="1">
            <a:off x="5341137" y="3602307"/>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81954886-0FF0-45A3-BD12-80E537B3A8B0}"/>
              </a:ext>
            </a:extLst>
          </p:cNvPr>
          <p:cNvCxnSpPr/>
          <p:nvPr/>
        </p:nvCxnSpPr>
        <p:spPr>
          <a:xfrm flipH="1">
            <a:off x="4396980"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5AEF8027-041E-4719-9425-46408B6BB646}"/>
              </a:ext>
            </a:extLst>
          </p:cNvPr>
          <p:cNvSpPr txBox="1"/>
          <p:nvPr/>
        </p:nvSpPr>
        <p:spPr>
          <a:xfrm>
            <a:off x="4763759" y="4252470"/>
            <a:ext cx="648000" cy="461665"/>
          </a:xfrm>
          <a:prstGeom prst="rect">
            <a:avLst/>
          </a:prstGeom>
          <a:noFill/>
        </p:spPr>
        <p:txBody>
          <a:bodyPr wrap="square" rtlCol="0">
            <a:spAutoFit/>
          </a:bodyPr>
          <a:lstStyle/>
          <a:p>
            <a:pPr algn="ctr"/>
            <a:r>
              <a:rPr lang="en-US" sz="2400" dirty="0">
                <a:solidFill>
                  <a:schemeClr val="accent5">
                    <a:lumMod val="75000"/>
                  </a:schemeClr>
                </a:solidFill>
              </a:rPr>
              <a:t>120</a:t>
            </a:r>
            <a:endParaRPr lang="en-IN" sz="2400" dirty="0">
              <a:solidFill>
                <a:schemeClr val="accent5">
                  <a:lumMod val="75000"/>
                </a:schemeClr>
              </a:solidFill>
            </a:endParaRPr>
          </a:p>
        </p:txBody>
      </p:sp>
      <p:sp>
        <p:nvSpPr>
          <p:cNvPr id="294" name="TextBox 293">
            <a:extLst>
              <a:ext uri="{FF2B5EF4-FFF2-40B4-BE49-F238E27FC236}">
                <a16:creationId xmlns:a16="http://schemas.microsoft.com/office/drawing/2014/main" id="{C4A016FB-4A20-4820-8C41-30FFF24FD590}"/>
              </a:ext>
            </a:extLst>
          </p:cNvPr>
          <p:cNvSpPr txBox="1"/>
          <p:nvPr/>
        </p:nvSpPr>
        <p:spPr>
          <a:xfrm>
            <a:off x="4441913" y="4582404"/>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95" name="Straight Connector 294">
            <a:extLst>
              <a:ext uri="{FF2B5EF4-FFF2-40B4-BE49-F238E27FC236}">
                <a16:creationId xmlns:a16="http://schemas.microsoft.com/office/drawing/2014/main" id="{8223893E-7B1E-4742-AE24-90D9DC1AA0F2}"/>
              </a:ext>
            </a:extLst>
          </p:cNvPr>
          <p:cNvCxnSpPr/>
          <p:nvPr/>
        </p:nvCxnSpPr>
        <p:spPr>
          <a:xfrm flipH="1">
            <a:off x="4871643" y="433108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46135C9C-25B5-4AA8-9B8D-BBD4A4B96678}"/>
              </a:ext>
            </a:extLst>
          </p:cNvPr>
          <p:cNvSpPr txBox="1"/>
          <p:nvPr/>
        </p:nvSpPr>
        <p:spPr>
          <a:xfrm>
            <a:off x="5713702" y="2782415"/>
            <a:ext cx="642686" cy="461665"/>
          </a:xfrm>
          <a:prstGeom prst="rect">
            <a:avLst/>
          </a:prstGeom>
          <a:noFill/>
        </p:spPr>
        <p:txBody>
          <a:bodyPr wrap="square" rtlCol="0">
            <a:spAutoFit/>
          </a:bodyPr>
          <a:lstStyle/>
          <a:p>
            <a:pPr algn="ctr"/>
            <a:r>
              <a:rPr lang="en-US" sz="2400" dirty="0">
                <a:solidFill>
                  <a:srgbClr val="BC770B"/>
                </a:solidFill>
              </a:rPr>
              <a:t>120</a:t>
            </a:r>
            <a:endParaRPr lang="en-IN" sz="2400" dirty="0">
              <a:solidFill>
                <a:srgbClr val="BC770B"/>
              </a:solidFill>
            </a:endParaRPr>
          </a:p>
        </p:txBody>
      </p:sp>
      <p:sp>
        <p:nvSpPr>
          <p:cNvPr id="297" name="TextBox 296">
            <a:extLst>
              <a:ext uri="{FF2B5EF4-FFF2-40B4-BE49-F238E27FC236}">
                <a16:creationId xmlns:a16="http://schemas.microsoft.com/office/drawing/2014/main" id="{10FF8CD6-1B00-4660-A35F-D649D9D7DA58}"/>
              </a:ext>
            </a:extLst>
          </p:cNvPr>
          <p:cNvSpPr txBox="1"/>
          <p:nvPr/>
        </p:nvSpPr>
        <p:spPr>
          <a:xfrm>
            <a:off x="4289812" y="2068137"/>
            <a:ext cx="728681" cy="461665"/>
          </a:xfrm>
          <a:prstGeom prst="rect">
            <a:avLst/>
          </a:prstGeom>
          <a:noFill/>
        </p:spPr>
        <p:txBody>
          <a:bodyPr wrap="square" rtlCol="0">
            <a:spAutoFit/>
          </a:bodyPr>
          <a:lstStyle/>
          <a:p>
            <a:pPr algn="ctr"/>
            <a:r>
              <a:rPr lang="en-US" sz="2400" dirty="0"/>
              <a:t>120</a:t>
            </a:r>
            <a:endParaRPr lang="en-IN" sz="2400" dirty="0"/>
          </a:p>
        </p:txBody>
      </p:sp>
      <p:cxnSp>
        <p:nvCxnSpPr>
          <p:cNvPr id="298" name="Straight Connector 297">
            <a:extLst>
              <a:ext uri="{FF2B5EF4-FFF2-40B4-BE49-F238E27FC236}">
                <a16:creationId xmlns:a16="http://schemas.microsoft.com/office/drawing/2014/main" id="{B9355EBC-226D-4163-B9E6-F57365BD2192}"/>
              </a:ext>
            </a:extLst>
          </p:cNvPr>
          <p:cNvCxnSpPr>
            <a:cxnSpLocks/>
          </p:cNvCxnSpPr>
          <p:nvPr/>
        </p:nvCxnSpPr>
        <p:spPr>
          <a:xfrm>
            <a:off x="4396976" y="245885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48CC453-6182-41C3-B819-87951EEFD76B}"/>
              </a:ext>
            </a:extLst>
          </p:cNvPr>
          <p:cNvCxnSpPr>
            <a:cxnSpLocks/>
          </p:cNvCxnSpPr>
          <p:nvPr/>
        </p:nvCxnSpPr>
        <p:spPr>
          <a:xfrm flipV="1">
            <a:off x="4948807" y="2125090"/>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00" name="Content Placeholder 3">
            <a:extLst>
              <a:ext uri="{FF2B5EF4-FFF2-40B4-BE49-F238E27FC236}">
                <a16:creationId xmlns:a16="http://schemas.microsoft.com/office/drawing/2014/main" id="{FDDFCC6B-319E-4B2A-9864-1F74E662F305}"/>
              </a:ext>
            </a:extLst>
          </p:cNvPr>
          <p:cNvSpPr txBox="1">
            <a:spLocks/>
          </p:cNvSpPr>
          <p:nvPr/>
        </p:nvSpPr>
        <p:spPr>
          <a:xfrm>
            <a:off x="6696934" y="1489002"/>
            <a:ext cx="13726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Penalty</a:t>
            </a:r>
            <a:endParaRPr lang="en-IN" dirty="0"/>
          </a:p>
        </p:txBody>
      </p:sp>
      <p:sp>
        <p:nvSpPr>
          <p:cNvPr id="302" name="TextBox 301">
            <a:extLst>
              <a:ext uri="{FF2B5EF4-FFF2-40B4-BE49-F238E27FC236}">
                <a16:creationId xmlns:a16="http://schemas.microsoft.com/office/drawing/2014/main" id="{2D944065-53FD-40BD-AD56-3DF2F24B4197}"/>
              </a:ext>
            </a:extLst>
          </p:cNvPr>
          <p:cNvSpPr txBox="1"/>
          <p:nvPr/>
        </p:nvSpPr>
        <p:spPr>
          <a:xfrm>
            <a:off x="6351980" y="2073479"/>
            <a:ext cx="552885" cy="461665"/>
          </a:xfrm>
          <a:prstGeom prst="rect">
            <a:avLst/>
          </a:prstGeom>
          <a:noFill/>
        </p:spPr>
        <p:txBody>
          <a:bodyPr wrap="square" rtlCol="0">
            <a:spAutoFit/>
          </a:bodyPr>
          <a:lstStyle/>
          <a:p>
            <a:pPr algn="ctr"/>
            <a:r>
              <a:rPr lang="en-US" sz="2400" dirty="0"/>
              <a:t>2</a:t>
            </a:r>
            <a:endParaRPr lang="en-IN" sz="2400" dirty="0"/>
          </a:p>
        </p:txBody>
      </p:sp>
      <p:sp>
        <p:nvSpPr>
          <p:cNvPr id="303" name="TextBox 302">
            <a:extLst>
              <a:ext uri="{FF2B5EF4-FFF2-40B4-BE49-F238E27FC236}">
                <a16:creationId xmlns:a16="http://schemas.microsoft.com/office/drawing/2014/main" id="{2D8626AB-CE74-4522-BB09-E381A436BDBD}"/>
              </a:ext>
            </a:extLst>
          </p:cNvPr>
          <p:cNvSpPr txBox="1"/>
          <p:nvPr/>
        </p:nvSpPr>
        <p:spPr>
          <a:xfrm>
            <a:off x="6351980" y="2747824"/>
            <a:ext cx="552885" cy="461665"/>
          </a:xfrm>
          <a:prstGeom prst="rect">
            <a:avLst/>
          </a:prstGeom>
          <a:noFill/>
        </p:spPr>
        <p:txBody>
          <a:bodyPr wrap="square" rtlCol="0">
            <a:spAutoFit/>
          </a:bodyPr>
          <a:lstStyle/>
          <a:p>
            <a:pPr algn="ctr"/>
            <a:r>
              <a:rPr lang="en-US" sz="2400" dirty="0"/>
              <a:t>1</a:t>
            </a:r>
            <a:endParaRPr lang="en-IN" sz="2400" dirty="0"/>
          </a:p>
        </p:txBody>
      </p:sp>
      <p:sp>
        <p:nvSpPr>
          <p:cNvPr id="304" name="TextBox 303">
            <a:extLst>
              <a:ext uri="{FF2B5EF4-FFF2-40B4-BE49-F238E27FC236}">
                <a16:creationId xmlns:a16="http://schemas.microsoft.com/office/drawing/2014/main" id="{2EEFDE87-554A-4AFB-B9CD-22D06666CFCB}"/>
              </a:ext>
            </a:extLst>
          </p:cNvPr>
          <p:cNvSpPr txBox="1"/>
          <p:nvPr/>
        </p:nvSpPr>
        <p:spPr>
          <a:xfrm>
            <a:off x="6351980" y="3513972"/>
            <a:ext cx="552885" cy="461665"/>
          </a:xfrm>
          <a:prstGeom prst="rect">
            <a:avLst/>
          </a:prstGeom>
          <a:noFill/>
        </p:spPr>
        <p:txBody>
          <a:bodyPr wrap="square" rtlCol="0">
            <a:spAutoFit/>
          </a:bodyPr>
          <a:lstStyle/>
          <a:p>
            <a:pPr algn="ctr"/>
            <a:r>
              <a:rPr lang="en-US" sz="2400" dirty="0"/>
              <a:t>1</a:t>
            </a:r>
            <a:endParaRPr lang="en-IN" sz="2400" dirty="0"/>
          </a:p>
        </p:txBody>
      </p:sp>
      <p:sp>
        <p:nvSpPr>
          <p:cNvPr id="305" name="TextBox 304">
            <a:extLst>
              <a:ext uri="{FF2B5EF4-FFF2-40B4-BE49-F238E27FC236}">
                <a16:creationId xmlns:a16="http://schemas.microsoft.com/office/drawing/2014/main" id="{97B42FCA-0BF0-4837-BB91-BF4F42565343}"/>
              </a:ext>
            </a:extLst>
          </p:cNvPr>
          <p:cNvSpPr txBox="1"/>
          <p:nvPr/>
        </p:nvSpPr>
        <p:spPr>
          <a:xfrm>
            <a:off x="1475909" y="5082771"/>
            <a:ext cx="552885" cy="461665"/>
          </a:xfrm>
          <a:prstGeom prst="rect">
            <a:avLst/>
          </a:prstGeom>
          <a:noFill/>
        </p:spPr>
        <p:txBody>
          <a:bodyPr wrap="square" rtlCol="0">
            <a:spAutoFit/>
          </a:bodyPr>
          <a:lstStyle/>
          <a:p>
            <a:pPr algn="ctr"/>
            <a:r>
              <a:rPr lang="en-US" sz="2400" dirty="0"/>
              <a:t>1</a:t>
            </a:r>
            <a:endParaRPr lang="en-IN" sz="2400" dirty="0"/>
          </a:p>
        </p:txBody>
      </p:sp>
      <p:sp>
        <p:nvSpPr>
          <p:cNvPr id="306" name="TextBox 305">
            <a:extLst>
              <a:ext uri="{FF2B5EF4-FFF2-40B4-BE49-F238E27FC236}">
                <a16:creationId xmlns:a16="http://schemas.microsoft.com/office/drawing/2014/main" id="{52AC9CC1-C694-4D5A-92C8-6ABFE7DEAE5C}"/>
              </a:ext>
            </a:extLst>
          </p:cNvPr>
          <p:cNvSpPr txBox="1"/>
          <p:nvPr/>
        </p:nvSpPr>
        <p:spPr>
          <a:xfrm>
            <a:off x="2429431" y="5082771"/>
            <a:ext cx="552885" cy="461665"/>
          </a:xfrm>
          <a:prstGeom prst="rect">
            <a:avLst/>
          </a:prstGeom>
          <a:noFill/>
        </p:spPr>
        <p:txBody>
          <a:bodyPr wrap="square" rtlCol="0">
            <a:spAutoFit/>
          </a:bodyPr>
          <a:lstStyle/>
          <a:p>
            <a:pPr algn="ctr"/>
            <a:r>
              <a:rPr lang="en-US" sz="2400" dirty="0"/>
              <a:t>1</a:t>
            </a:r>
            <a:endParaRPr lang="en-IN" sz="2400" dirty="0"/>
          </a:p>
        </p:txBody>
      </p:sp>
      <p:sp>
        <p:nvSpPr>
          <p:cNvPr id="307" name="TextBox 306">
            <a:extLst>
              <a:ext uri="{FF2B5EF4-FFF2-40B4-BE49-F238E27FC236}">
                <a16:creationId xmlns:a16="http://schemas.microsoft.com/office/drawing/2014/main" id="{6958631E-0A3B-4D3B-AD8F-5E68CFE5D93E}"/>
              </a:ext>
            </a:extLst>
          </p:cNvPr>
          <p:cNvSpPr txBox="1"/>
          <p:nvPr/>
        </p:nvSpPr>
        <p:spPr>
          <a:xfrm>
            <a:off x="3381056" y="5082771"/>
            <a:ext cx="552885" cy="461665"/>
          </a:xfrm>
          <a:prstGeom prst="rect">
            <a:avLst/>
          </a:prstGeom>
          <a:noFill/>
        </p:spPr>
        <p:txBody>
          <a:bodyPr wrap="square" rtlCol="0">
            <a:spAutoFit/>
          </a:bodyPr>
          <a:lstStyle/>
          <a:p>
            <a:pPr algn="ctr"/>
            <a:r>
              <a:rPr lang="en-US" sz="2400" dirty="0"/>
              <a:t>3</a:t>
            </a:r>
            <a:endParaRPr lang="en-IN" sz="2400" dirty="0"/>
          </a:p>
        </p:txBody>
      </p:sp>
      <p:sp>
        <p:nvSpPr>
          <p:cNvPr id="308" name="TextBox 307">
            <a:extLst>
              <a:ext uri="{FF2B5EF4-FFF2-40B4-BE49-F238E27FC236}">
                <a16:creationId xmlns:a16="http://schemas.microsoft.com/office/drawing/2014/main" id="{E9CA0D74-3D91-45D7-9505-67660696D44A}"/>
              </a:ext>
            </a:extLst>
          </p:cNvPr>
          <p:cNvSpPr txBox="1"/>
          <p:nvPr/>
        </p:nvSpPr>
        <p:spPr>
          <a:xfrm>
            <a:off x="4332681" y="5082771"/>
            <a:ext cx="552885" cy="461665"/>
          </a:xfrm>
          <a:prstGeom prst="rect">
            <a:avLst/>
          </a:prstGeom>
          <a:noFill/>
        </p:spPr>
        <p:txBody>
          <a:bodyPr wrap="square" rtlCol="0">
            <a:spAutoFit/>
          </a:bodyPr>
          <a:lstStyle/>
          <a:p>
            <a:pPr algn="ctr"/>
            <a:r>
              <a:rPr lang="en-US" sz="2400" dirty="0"/>
              <a:t>6</a:t>
            </a:r>
            <a:endParaRPr lang="en-IN" sz="2400" dirty="0"/>
          </a:p>
        </p:txBody>
      </p:sp>
      <p:sp>
        <p:nvSpPr>
          <p:cNvPr id="309" name="Oval 308">
            <a:extLst>
              <a:ext uri="{FF2B5EF4-FFF2-40B4-BE49-F238E27FC236}">
                <a16:creationId xmlns:a16="http://schemas.microsoft.com/office/drawing/2014/main" id="{493BCCAB-988B-403F-8FD6-9DDD261B6681}"/>
              </a:ext>
            </a:extLst>
          </p:cNvPr>
          <p:cNvSpPr/>
          <p:nvPr/>
        </p:nvSpPr>
        <p:spPr>
          <a:xfrm>
            <a:off x="4438206" y="5130008"/>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0" name="TextBox 309">
            <a:extLst>
              <a:ext uri="{FF2B5EF4-FFF2-40B4-BE49-F238E27FC236}">
                <a16:creationId xmlns:a16="http://schemas.microsoft.com/office/drawing/2014/main" id="{2E7E32FF-2150-4762-89CF-47E388907A83}"/>
              </a:ext>
            </a:extLst>
          </p:cNvPr>
          <p:cNvSpPr txBox="1"/>
          <p:nvPr/>
        </p:nvSpPr>
        <p:spPr>
          <a:xfrm>
            <a:off x="5898596" y="3523514"/>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11" name="Straight Connector 310">
            <a:extLst>
              <a:ext uri="{FF2B5EF4-FFF2-40B4-BE49-F238E27FC236}">
                <a16:creationId xmlns:a16="http://schemas.microsoft.com/office/drawing/2014/main" id="{8D474BE5-2F4C-4AD2-8265-C9A6DFC0B7B7}"/>
              </a:ext>
            </a:extLst>
          </p:cNvPr>
          <p:cNvCxnSpPr/>
          <p:nvPr/>
        </p:nvCxnSpPr>
        <p:spPr>
          <a:xfrm flipH="1">
            <a:off x="516525" y="3981492"/>
            <a:ext cx="5835455"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F9A3B66B-483A-4895-AC69-D4FACDA4DCF2}"/>
              </a:ext>
            </a:extLst>
          </p:cNvPr>
          <p:cNvSpPr txBox="1"/>
          <p:nvPr/>
        </p:nvSpPr>
        <p:spPr>
          <a:xfrm>
            <a:off x="6795732" y="2073479"/>
            <a:ext cx="552885" cy="461665"/>
          </a:xfrm>
          <a:prstGeom prst="rect">
            <a:avLst/>
          </a:prstGeom>
          <a:noFill/>
        </p:spPr>
        <p:txBody>
          <a:bodyPr wrap="square" rtlCol="0">
            <a:spAutoFit/>
          </a:bodyPr>
          <a:lstStyle/>
          <a:p>
            <a:pPr algn="ctr"/>
            <a:r>
              <a:rPr lang="en-US" sz="2400" dirty="0"/>
              <a:t>2</a:t>
            </a:r>
            <a:endParaRPr lang="en-IN" sz="2400" dirty="0"/>
          </a:p>
        </p:txBody>
      </p:sp>
      <p:sp>
        <p:nvSpPr>
          <p:cNvPr id="313" name="TextBox 312">
            <a:extLst>
              <a:ext uri="{FF2B5EF4-FFF2-40B4-BE49-F238E27FC236}">
                <a16:creationId xmlns:a16="http://schemas.microsoft.com/office/drawing/2014/main" id="{7CFD51A6-E30D-42BF-9FDB-014F6D1A74AC}"/>
              </a:ext>
            </a:extLst>
          </p:cNvPr>
          <p:cNvSpPr txBox="1"/>
          <p:nvPr/>
        </p:nvSpPr>
        <p:spPr>
          <a:xfrm>
            <a:off x="6795732" y="2747824"/>
            <a:ext cx="552885" cy="461665"/>
          </a:xfrm>
          <a:prstGeom prst="rect">
            <a:avLst/>
          </a:prstGeom>
          <a:noFill/>
        </p:spPr>
        <p:txBody>
          <a:bodyPr wrap="square" rtlCol="0">
            <a:spAutoFit/>
          </a:bodyPr>
          <a:lstStyle/>
          <a:p>
            <a:pPr algn="ctr"/>
            <a:r>
              <a:rPr lang="en-US" sz="2400" dirty="0"/>
              <a:t>1</a:t>
            </a:r>
            <a:endParaRPr lang="en-IN" sz="2400" dirty="0"/>
          </a:p>
        </p:txBody>
      </p:sp>
      <p:sp>
        <p:nvSpPr>
          <p:cNvPr id="314" name="TextBox 313">
            <a:extLst>
              <a:ext uri="{FF2B5EF4-FFF2-40B4-BE49-F238E27FC236}">
                <a16:creationId xmlns:a16="http://schemas.microsoft.com/office/drawing/2014/main" id="{91A5E3AB-FD3D-4D6B-A3C7-254F6431138F}"/>
              </a:ext>
            </a:extLst>
          </p:cNvPr>
          <p:cNvSpPr txBox="1"/>
          <p:nvPr/>
        </p:nvSpPr>
        <p:spPr>
          <a:xfrm>
            <a:off x="1475909" y="5583487"/>
            <a:ext cx="552885" cy="461665"/>
          </a:xfrm>
          <a:prstGeom prst="rect">
            <a:avLst/>
          </a:prstGeom>
          <a:noFill/>
        </p:spPr>
        <p:txBody>
          <a:bodyPr wrap="square" rtlCol="0">
            <a:spAutoFit/>
          </a:bodyPr>
          <a:lstStyle/>
          <a:p>
            <a:pPr algn="ctr"/>
            <a:r>
              <a:rPr lang="en-US" sz="2400" dirty="0"/>
              <a:t>5</a:t>
            </a:r>
            <a:endParaRPr lang="en-IN" sz="2400" dirty="0"/>
          </a:p>
        </p:txBody>
      </p:sp>
      <p:sp>
        <p:nvSpPr>
          <p:cNvPr id="315" name="TextBox 314">
            <a:extLst>
              <a:ext uri="{FF2B5EF4-FFF2-40B4-BE49-F238E27FC236}">
                <a16:creationId xmlns:a16="http://schemas.microsoft.com/office/drawing/2014/main" id="{8EF5609C-6A54-4DC3-A66E-9D9961E52C20}"/>
              </a:ext>
            </a:extLst>
          </p:cNvPr>
          <p:cNvSpPr txBox="1"/>
          <p:nvPr/>
        </p:nvSpPr>
        <p:spPr>
          <a:xfrm>
            <a:off x="2429431" y="5583487"/>
            <a:ext cx="552885" cy="461665"/>
          </a:xfrm>
          <a:prstGeom prst="rect">
            <a:avLst/>
          </a:prstGeom>
          <a:noFill/>
        </p:spPr>
        <p:txBody>
          <a:bodyPr wrap="square" rtlCol="0">
            <a:spAutoFit/>
          </a:bodyPr>
          <a:lstStyle/>
          <a:p>
            <a:pPr algn="ctr"/>
            <a:r>
              <a:rPr lang="en-US" sz="2400" dirty="0"/>
              <a:t>1</a:t>
            </a:r>
            <a:endParaRPr lang="en-IN" sz="2400" dirty="0"/>
          </a:p>
        </p:txBody>
      </p:sp>
      <p:sp>
        <p:nvSpPr>
          <p:cNvPr id="316" name="TextBox 315">
            <a:extLst>
              <a:ext uri="{FF2B5EF4-FFF2-40B4-BE49-F238E27FC236}">
                <a16:creationId xmlns:a16="http://schemas.microsoft.com/office/drawing/2014/main" id="{E74442E2-6ECE-4859-9CA5-4D24DBE6A3F0}"/>
              </a:ext>
            </a:extLst>
          </p:cNvPr>
          <p:cNvSpPr txBox="1"/>
          <p:nvPr/>
        </p:nvSpPr>
        <p:spPr>
          <a:xfrm>
            <a:off x="3381056" y="5583487"/>
            <a:ext cx="552885" cy="461665"/>
          </a:xfrm>
          <a:prstGeom prst="rect">
            <a:avLst/>
          </a:prstGeom>
          <a:noFill/>
        </p:spPr>
        <p:txBody>
          <a:bodyPr wrap="square" rtlCol="0">
            <a:spAutoFit/>
          </a:bodyPr>
          <a:lstStyle/>
          <a:p>
            <a:pPr algn="ctr"/>
            <a:r>
              <a:rPr lang="en-US" sz="2400" dirty="0"/>
              <a:t>4</a:t>
            </a:r>
            <a:endParaRPr lang="en-IN" sz="2400" dirty="0"/>
          </a:p>
        </p:txBody>
      </p:sp>
      <p:sp>
        <p:nvSpPr>
          <p:cNvPr id="317" name="Oval 316">
            <a:extLst>
              <a:ext uri="{FF2B5EF4-FFF2-40B4-BE49-F238E27FC236}">
                <a16:creationId xmlns:a16="http://schemas.microsoft.com/office/drawing/2014/main" id="{FA6EC39E-4C3C-4B25-8379-998D767131D1}"/>
              </a:ext>
            </a:extLst>
          </p:cNvPr>
          <p:cNvSpPr/>
          <p:nvPr/>
        </p:nvSpPr>
        <p:spPr>
          <a:xfrm>
            <a:off x="1590923" y="5621740"/>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8" name="Straight Connector 317">
            <a:extLst>
              <a:ext uri="{FF2B5EF4-FFF2-40B4-BE49-F238E27FC236}">
                <a16:creationId xmlns:a16="http://schemas.microsoft.com/office/drawing/2014/main" id="{9BB2077C-8C4D-4BD9-8733-2CDCE65754F1}"/>
              </a:ext>
            </a:extLst>
          </p:cNvPr>
          <p:cNvCxnSpPr/>
          <p:nvPr/>
        </p:nvCxnSpPr>
        <p:spPr>
          <a:xfrm>
            <a:off x="2043207" y="1373897"/>
            <a:ext cx="0" cy="3756111"/>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641CCF21-37B9-4CD5-B888-DCDC90174F4C}"/>
              </a:ext>
            </a:extLst>
          </p:cNvPr>
          <p:cNvSpPr txBox="1"/>
          <p:nvPr/>
        </p:nvSpPr>
        <p:spPr>
          <a:xfrm>
            <a:off x="7310056" y="2073479"/>
            <a:ext cx="552885" cy="461665"/>
          </a:xfrm>
          <a:prstGeom prst="rect">
            <a:avLst/>
          </a:prstGeom>
          <a:noFill/>
        </p:spPr>
        <p:txBody>
          <a:bodyPr wrap="square" rtlCol="0">
            <a:spAutoFit/>
          </a:bodyPr>
          <a:lstStyle/>
          <a:p>
            <a:pPr algn="ctr"/>
            <a:r>
              <a:rPr lang="en-US" sz="2400" dirty="0"/>
              <a:t>2</a:t>
            </a:r>
            <a:endParaRPr lang="en-IN" sz="2400" dirty="0"/>
          </a:p>
        </p:txBody>
      </p:sp>
      <p:sp>
        <p:nvSpPr>
          <p:cNvPr id="320" name="TextBox 319">
            <a:extLst>
              <a:ext uri="{FF2B5EF4-FFF2-40B4-BE49-F238E27FC236}">
                <a16:creationId xmlns:a16="http://schemas.microsoft.com/office/drawing/2014/main" id="{8CF9B238-A8A1-4990-B8CD-B2D78442AF11}"/>
              </a:ext>
            </a:extLst>
          </p:cNvPr>
          <p:cNvSpPr txBox="1"/>
          <p:nvPr/>
        </p:nvSpPr>
        <p:spPr>
          <a:xfrm>
            <a:off x="7310056" y="2747824"/>
            <a:ext cx="552885" cy="461665"/>
          </a:xfrm>
          <a:prstGeom prst="rect">
            <a:avLst/>
          </a:prstGeom>
          <a:noFill/>
        </p:spPr>
        <p:txBody>
          <a:bodyPr wrap="square" rtlCol="0">
            <a:spAutoFit/>
          </a:bodyPr>
          <a:lstStyle/>
          <a:p>
            <a:pPr algn="ctr"/>
            <a:r>
              <a:rPr lang="en-US" sz="2400" dirty="0"/>
              <a:t>3</a:t>
            </a:r>
            <a:endParaRPr lang="en-IN" sz="2400" dirty="0"/>
          </a:p>
        </p:txBody>
      </p:sp>
      <p:sp>
        <p:nvSpPr>
          <p:cNvPr id="321" name="TextBox 320">
            <a:extLst>
              <a:ext uri="{FF2B5EF4-FFF2-40B4-BE49-F238E27FC236}">
                <a16:creationId xmlns:a16="http://schemas.microsoft.com/office/drawing/2014/main" id="{DF6A5C06-C62B-4ED8-9E2B-68F2076A44A6}"/>
              </a:ext>
            </a:extLst>
          </p:cNvPr>
          <p:cNvSpPr txBox="1"/>
          <p:nvPr/>
        </p:nvSpPr>
        <p:spPr>
          <a:xfrm>
            <a:off x="2429431" y="6084203"/>
            <a:ext cx="552885" cy="461665"/>
          </a:xfrm>
          <a:prstGeom prst="rect">
            <a:avLst/>
          </a:prstGeom>
          <a:noFill/>
        </p:spPr>
        <p:txBody>
          <a:bodyPr wrap="square" rtlCol="0">
            <a:spAutoFit/>
          </a:bodyPr>
          <a:lstStyle/>
          <a:p>
            <a:pPr algn="ctr"/>
            <a:r>
              <a:rPr lang="en-US" sz="2400" dirty="0"/>
              <a:t>1</a:t>
            </a:r>
            <a:endParaRPr lang="en-IN" sz="2400" dirty="0"/>
          </a:p>
        </p:txBody>
      </p:sp>
      <p:sp>
        <p:nvSpPr>
          <p:cNvPr id="322" name="TextBox 321">
            <a:extLst>
              <a:ext uri="{FF2B5EF4-FFF2-40B4-BE49-F238E27FC236}">
                <a16:creationId xmlns:a16="http://schemas.microsoft.com/office/drawing/2014/main" id="{0BE181E9-9782-4C3C-997A-CE0FE8F9C736}"/>
              </a:ext>
            </a:extLst>
          </p:cNvPr>
          <p:cNvSpPr txBox="1"/>
          <p:nvPr/>
        </p:nvSpPr>
        <p:spPr>
          <a:xfrm>
            <a:off x="3381056" y="6084203"/>
            <a:ext cx="552885" cy="461665"/>
          </a:xfrm>
          <a:prstGeom prst="rect">
            <a:avLst/>
          </a:prstGeom>
          <a:noFill/>
        </p:spPr>
        <p:txBody>
          <a:bodyPr wrap="square" rtlCol="0">
            <a:spAutoFit/>
          </a:bodyPr>
          <a:lstStyle/>
          <a:p>
            <a:pPr algn="ctr"/>
            <a:r>
              <a:rPr lang="en-US" sz="2400" dirty="0"/>
              <a:t>4</a:t>
            </a:r>
            <a:endParaRPr lang="en-IN" sz="2400" dirty="0"/>
          </a:p>
        </p:txBody>
      </p:sp>
      <p:sp>
        <p:nvSpPr>
          <p:cNvPr id="323" name="Oval 322">
            <a:extLst>
              <a:ext uri="{FF2B5EF4-FFF2-40B4-BE49-F238E27FC236}">
                <a16:creationId xmlns:a16="http://schemas.microsoft.com/office/drawing/2014/main" id="{D33E7702-A63E-490F-A314-7312F133CF31}"/>
              </a:ext>
            </a:extLst>
          </p:cNvPr>
          <p:cNvSpPr/>
          <p:nvPr/>
        </p:nvSpPr>
        <p:spPr>
          <a:xfrm>
            <a:off x="3479393" y="6135035"/>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4" name="TextBox 323">
            <a:extLst>
              <a:ext uri="{FF2B5EF4-FFF2-40B4-BE49-F238E27FC236}">
                <a16:creationId xmlns:a16="http://schemas.microsoft.com/office/drawing/2014/main" id="{85259719-BE09-46A7-8900-7E93B228AA18}"/>
              </a:ext>
            </a:extLst>
          </p:cNvPr>
          <p:cNvSpPr txBox="1"/>
          <p:nvPr/>
        </p:nvSpPr>
        <p:spPr>
          <a:xfrm>
            <a:off x="3329504" y="2802788"/>
            <a:ext cx="680775" cy="461665"/>
          </a:xfrm>
          <a:prstGeom prst="rect">
            <a:avLst/>
          </a:prstGeom>
          <a:noFill/>
        </p:spPr>
        <p:txBody>
          <a:bodyPr wrap="square" rtlCol="0">
            <a:spAutoFit/>
          </a:bodyPr>
          <a:lstStyle/>
          <a:p>
            <a:pPr algn="ctr"/>
            <a:r>
              <a:rPr lang="en-US" sz="2400" dirty="0"/>
              <a:t>120</a:t>
            </a:r>
            <a:endParaRPr lang="en-IN" sz="2400" dirty="0"/>
          </a:p>
        </p:txBody>
      </p:sp>
      <p:cxnSp>
        <p:nvCxnSpPr>
          <p:cNvPr id="325" name="Straight Connector 324">
            <a:extLst>
              <a:ext uri="{FF2B5EF4-FFF2-40B4-BE49-F238E27FC236}">
                <a16:creationId xmlns:a16="http://schemas.microsoft.com/office/drawing/2014/main" id="{B6F90CED-E391-4F7B-A6A4-278A09A432A4}"/>
              </a:ext>
            </a:extLst>
          </p:cNvPr>
          <p:cNvCxnSpPr>
            <a:cxnSpLocks/>
          </p:cNvCxnSpPr>
          <p:nvPr/>
        </p:nvCxnSpPr>
        <p:spPr>
          <a:xfrm>
            <a:off x="3427143" y="318458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9400378E-A811-48CE-95EA-235C615B8059}"/>
              </a:ext>
            </a:extLst>
          </p:cNvPr>
          <p:cNvCxnSpPr>
            <a:cxnSpLocks/>
          </p:cNvCxnSpPr>
          <p:nvPr/>
        </p:nvCxnSpPr>
        <p:spPr>
          <a:xfrm flipV="1">
            <a:off x="3978974" y="2850821"/>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9E4C7C41-2E05-4BC2-80C1-134D12A180E9}"/>
              </a:ext>
            </a:extLst>
          </p:cNvPr>
          <p:cNvCxnSpPr/>
          <p:nvPr/>
        </p:nvCxnSpPr>
        <p:spPr>
          <a:xfrm flipH="1">
            <a:off x="5813498" y="287845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8963492E-33C5-4CB5-BB5D-BCB22A9DB3F5}"/>
              </a:ext>
            </a:extLst>
          </p:cNvPr>
          <p:cNvSpPr txBox="1"/>
          <p:nvPr/>
        </p:nvSpPr>
        <p:spPr>
          <a:xfrm>
            <a:off x="5385793" y="314199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29" name="Straight Connector 328">
            <a:extLst>
              <a:ext uri="{FF2B5EF4-FFF2-40B4-BE49-F238E27FC236}">
                <a16:creationId xmlns:a16="http://schemas.microsoft.com/office/drawing/2014/main" id="{58D7E302-B1FA-4B0E-9799-2D34F267ABE3}"/>
              </a:ext>
            </a:extLst>
          </p:cNvPr>
          <p:cNvCxnSpPr/>
          <p:nvPr/>
        </p:nvCxnSpPr>
        <p:spPr>
          <a:xfrm flipH="1">
            <a:off x="516525" y="3234742"/>
            <a:ext cx="5835455"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E61A995-E17A-4E3E-8E36-6D662B0E5BE4}"/>
              </a:ext>
            </a:extLst>
          </p:cNvPr>
          <p:cNvCxnSpPr>
            <a:cxnSpLocks/>
          </p:cNvCxnSpPr>
          <p:nvPr/>
        </p:nvCxnSpPr>
        <p:spPr>
          <a:xfrm>
            <a:off x="8069567" y="705855"/>
            <a:ext cx="0" cy="58400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1" name="Content Placeholder 3">
            <a:extLst>
              <a:ext uri="{FF2B5EF4-FFF2-40B4-BE49-F238E27FC236}">
                <a16:creationId xmlns:a16="http://schemas.microsoft.com/office/drawing/2014/main" id="{CCFC370B-E093-49DD-879A-4AF1EF7677C6}"/>
              </a:ext>
            </a:extLst>
          </p:cNvPr>
          <p:cNvSpPr txBox="1">
            <a:spLocks/>
          </p:cNvSpPr>
          <p:nvPr/>
        </p:nvSpPr>
        <p:spPr>
          <a:xfrm>
            <a:off x="8096292" y="806048"/>
            <a:ext cx="301718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Transportation Cost:</a:t>
            </a:r>
            <a:endParaRPr lang="en-IN" dirty="0"/>
          </a:p>
        </p:txBody>
      </p:sp>
      <p:sp>
        <p:nvSpPr>
          <p:cNvPr id="332" name="Content Placeholder 3">
            <a:extLst>
              <a:ext uri="{FF2B5EF4-FFF2-40B4-BE49-F238E27FC236}">
                <a16:creationId xmlns:a16="http://schemas.microsoft.com/office/drawing/2014/main" id="{D663810D-6137-4981-ACB7-03113602C086}"/>
              </a:ext>
            </a:extLst>
          </p:cNvPr>
          <p:cNvSpPr txBox="1">
            <a:spLocks/>
          </p:cNvSpPr>
          <p:nvPr/>
        </p:nvSpPr>
        <p:spPr>
          <a:xfrm>
            <a:off x="8107905" y="1326972"/>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(10x150)</a:t>
            </a:r>
            <a:endParaRPr lang="en-IN" dirty="0"/>
          </a:p>
        </p:txBody>
      </p:sp>
      <p:sp>
        <p:nvSpPr>
          <p:cNvPr id="333" name="Content Placeholder 3">
            <a:extLst>
              <a:ext uri="{FF2B5EF4-FFF2-40B4-BE49-F238E27FC236}">
                <a16:creationId xmlns:a16="http://schemas.microsoft.com/office/drawing/2014/main" id="{424E06C4-64EA-4B3F-B970-FD1EC13E2D2A}"/>
              </a:ext>
            </a:extLst>
          </p:cNvPr>
          <p:cNvSpPr txBox="1">
            <a:spLocks/>
          </p:cNvSpPr>
          <p:nvPr/>
        </p:nvSpPr>
        <p:spPr>
          <a:xfrm>
            <a:off x="9465130" y="1326972"/>
            <a:ext cx="167834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(12x230)+</a:t>
            </a:r>
            <a:endParaRPr lang="en-IN" dirty="0"/>
          </a:p>
        </p:txBody>
      </p:sp>
      <p:sp>
        <p:nvSpPr>
          <p:cNvPr id="334" name="Content Placeholder 3">
            <a:extLst>
              <a:ext uri="{FF2B5EF4-FFF2-40B4-BE49-F238E27FC236}">
                <a16:creationId xmlns:a16="http://schemas.microsoft.com/office/drawing/2014/main" id="{09958D18-D528-4FCA-A83D-D749A1110C55}"/>
              </a:ext>
            </a:extLst>
          </p:cNvPr>
          <p:cNvSpPr txBox="1">
            <a:spLocks/>
          </p:cNvSpPr>
          <p:nvPr/>
        </p:nvSpPr>
        <p:spPr>
          <a:xfrm>
            <a:off x="10966596" y="1317554"/>
            <a:ext cx="13574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(13x120)</a:t>
            </a:r>
            <a:endParaRPr lang="en-IN" dirty="0"/>
          </a:p>
        </p:txBody>
      </p:sp>
      <p:sp>
        <p:nvSpPr>
          <p:cNvPr id="335" name="Content Placeholder 3">
            <a:extLst>
              <a:ext uri="{FF2B5EF4-FFF2-40B4-BE49-F238E27FC236}">
                <a16:creationId xmlns:a16="http://schemas.microsoft.com/office/drawing/2014/main" id="{8C2FA091-98D5-4EF7-865A-4182C92EA0F6}"/>
              </a:ext>
            </a:extLst>
          </p:cNvPr>
          <p:cNvSpPr txBox="1">
            <a:spLocks/>
          </p:cNvSpPr>
          <p:nvPr/>
        </p:nvSpPr>
        <p:spPr>
          <a:xfrm>
            <a:off x="8340630" y="1781131"/>
            <a:ext cx="136837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(7x180)</a:t>
            </a:r>
            <a:endParaRPr lang="en-IN" dirty="0"/>
          </a:p>
        </p:txBody>
      </p:sp>
      <p:sp>
        <p:nvSpPr>
          <p:cNvPr id="336" name="Content Placeholder 3">
            <a:extLst>
              <a:ext uri="{FF2B5EF4-FFF2-40B4-BE49-F238E27FC236}">
                <a16:creationId xmlns:a16="http://schemas.microsoft.com/office/drawing/2014/main" id="{2E9CE3CB-EFDC-4164-922A-39AFD4055443}"/>
              </a:ext>
            </a:extLst>
          </p:cNvPr>
          <p:cNvSpPr txBox="1">
            <a:spLocks/>
          </p:cNvSpPr>
          <p:nvPr/>
        </p:nvSpPr>
        <p:spPr>
          <a:xfrm>
            <a:off x="9542904" y="1771713"/>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(8x120)</a:t>
            </a:r>
            <a:endParaRPr lang="en-IN" dirty="0"/>
          </a:p>
        </p:txBody>
      </p:sp>
      <p:sp>
        <p:nvSpPr>
          <p:cNvPr id="337" name="Content Placeholder 3">
            <a:extLst>
              <a:ext uri="{FF2B5EF4-FFF2-40B4-BE49-F238E27FC236}">
                <a16:creationId xmlns:a16="http://schemas.microsoft.com/office/drawing/2014/main" id="{3F592808-564F-4D4C-8061-DF600A72A721}"/>
              </a:ext>
            </a:extLst>
          </p:cNvPr>
          <p:cNvSpPr txBox="1">
            <a:spLocks/>
          </p:cNvSpPr>
          <p:nvPr/>
        </p:nvSpPr>
        <p:spPr>
          <a:xfrm>
            <a:off x="10772663" y="1781131"/>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(7x200)</a:t>
            </a:r>
            <a:endParaRPr lang="en-IN" dirty="0"/>
          </a:p>
        </p:txBody>
      </p:sp>
      <p:sp>
        <p:nvSpPr>
          <p:cNvPr id="338" name="Content Placeholder 3">
            <a:extLst>
              <a:ext uri="{FF2B5EF4-FFF2-40B4-BE49-F238E27FC236}">
                <a16:creationId xmlns:a16="http://schemas.microsoft.com/office/drawing/2014/main" id="{43E57AEA-88E0-4B26-ADCE-ABFF061C35B2}"/>
              </a:ext>
            </a:extLst>
          </p:cNvPr>
          <p:cNvSpPr txBox="1">
            <a:spLocks/>
          </p:cNvSpPr>
          <p:nvPr/>
        </p:nvSpPr>
        <p:spPr>
          <a:xfrm>
            <a:off x="8107905" y="2278091"/>
            <a:ext cx="167118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₹9,440</a:t>
            </a:r>
            <a:endParaRPr lang="en-IN" b="1" dirty="0"/>
          </a:p>
        </p:txBody>
      </p:sp>
      <p:sp>
        <p:nvSpPr>
          <p:cNvPr id="339" name="TextBox 338">
            <a:extLst>
              <a:ext uri="{FF2B5EF4-FFF2-40B4-BE49-F238E27FC236}">
                <a16:creationId xmlns:a16="http://schemas.microsoft.com/office/drawing/2014/main" id="{9336BBF5-1259-40A5-A29D-6478C48A14CD}"/>
              </a:ext>
            </a:extLst>
          </p:cNvPr>
          <p:cNvSpPr txBox="1"/>
          <p:nvPr/>
        </p:nvSpPr>
        <p:spPr>
          <a:xfrm>
            <a:off x="5208562" y="1497513"/>
            <a:ext cx="1204587" cy="461665"/>
          </a:xfrm>
          <a:prstGeom prst="rect">
            <a:avLst/>
          </a:prstGeom>
          <a:noFill/>
        </p:spPr>
        <p:txBody>
          <a:bodyPr wrap="square" rtlCol="0">
            <a:spAutoFit/>
          </a:bodyPr>
          <a:lstStyle/>
          <a:p>
            <a:pPr algn="ctr"/>
            <a:r>
              <a:rPr lang="en-US" sz="2300" dirty="0"/>
              <a:t>Supply</a:t>
            </a:r>
            <a:endParaRPr lang="en-IN" sz="2300" dirty="0"/>
          </a:p>
        </p:txBody>
      </p:sp>
      <p:sp>
        <p:nvSpPr>
          <p:cNvPr id="123" name="Content Placeholder 3">
            <a:extLst>
              <a:ext uri="{FF2B5EF4-FFF2-40B4-BE49-F238E27FC236}">
                <a16:creationId xmlns:a16="http://schemas.microsoft.com/office/drawing/2014/main" id="{A18E2F61-2130-49A6-A1CF-DF683C53E897}"/>
              </a:ext>
            </a:extLst>
          </p:cNvPr>
          <p:cNvSpPr txBox="1">
            <a:spLocks/>
          </p:cNvSpPr>
          <p:nvPr/>
        </p:nvSpPr>
        <p:spPr>
          <a:xfrm>
            <a:off x="185014" y="5586471"/>
            <a:ext cx="13726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Penalty</a:t>
            </a:r>
            <a:endParaRPr lang="en-IN" dirty="0"/>
          </a:p>
        </p:txBody>
      </p:sp>
      <p:sp>
        <p:nvSpPr>
          <p:cNvPr id="124" name="TextBox 123">
            <a:extLst>
              <a:ext uri="{FF2B5EF4-FFF2-40B4-BE49-F238E27FC236}">
                <a16:creationId xmlns:a16="http://schemas.microsoft.com/office/drawing/2014/main" id="{C33ECBF4-AC3F-4EC0-9E4A-CA92D5573FBF}"/>
              </a:ext>
            </a:extLst>
          </p:cNvPr>
          <p:cNvSpPr txBox="1"/>
          <p:nvPr/>
        </p:nvSpPr>
        <p:spPr>
          <a:xfrm>
            <a:off x="4320981" y="5583487"/>
            <a:ext cx="552885" cy="461665"/>
          </a:xfrm>
          <a:prstGeom prst="rect">
            <a:avLst/>
          </a:prstGeom>
          <a:noFill/>
        </p:spPr>
        <p:txBody>
          <a:bodyPr wrap="square" rtlCol="0">
            <a:spAutoFit/>
          </a:bodyPr>
          <a:lstStyle/>
          <a:p>
            <a:pPr algn="ctr"/>
            <a:r>
              <a:rPr lang="en-US" sz="2400" dirty="0"/>
              <a:t>1</a:t>
            </a:r>
            <a:endParaRPr lang="en-IN" sz="2400" dirty="0"/>
          </a:p>
        </p:txBody>
      </p:sp>
      <p:sp>
        <p:nvSpPr>
          <p:cNvPr id="125" name="TextBox 124">
            <a:extLst>
              <a:ext uri="{FF2B5EF4-FFF2-40B4-BE49-F238E27FC236}">
                <a16:creationId xmlns:a16="http://schemas.microsoft.com/office/drawing/2014/main" id="{201E2439-4A3B-4B41-B775-3405CEB3EBD3}"/>
              </a:ext>
            </a:extLst>
          </p:cNvPr>
          <p:cNvSpPr txBox="1"/>
          <p:nvPr/>
        </p:nvSpPr>
        <p:spPr>
          <a:xfrm>
            <a:off x="4320981" y="6109603"/>
            <a:ext cx="552885" cy="461665"/>
          </a:xfrm>
          <a:prstGeom prst="rect">
            <a:avLst/>
          </a:prstGeom>
          <a:noFill/>
        </p:spPr>
        <p:txBody>
          <a:bodyPr wrap="square" rtlCol="0">
            <a:spAutoFit/>
          </a:bodyPr>
          <a:lstStyle/>
          <a:p>
            <a:pPr algn="ctr"/>
            <a:r>
              <a:rPr lang="en-US" sz="2400" dirty="0"/>
              <a:t>1</a:t>
            </a:r>
            <a:endParaRPr lang="en-IN" sz="2400" dirty="0"/>
          </a:p>
        </p:txBody>
      </p:sp>
      <p:grpSp>
        <p:nvGrpSpPr>
          <p:cNvPr id="2" name="Group 1">
            <a:extLst>
              <a:ext uri="{FF2B5EF4-FFF2-40B4-BE49-F238E27FC236}">
                <a16:creationId xmlns:a16="http://schemas.microsoft.com/office/drawing/2014/main" id="{FFACAE50-22C5-F977-E267-8199081D04A9}"/>
              </a:ext>
            </a:extLst>
          </p:cNvPr>
          <p:cNvGrpSpPr/>
          <p:nvPr/>
        </p:nvGrpSpPr>
        <p:grpSpPr>
          <a:xfrm>
            <a:off x="8185956" y="3236938"/>
            <a:ext cx="3891692" cy="2138917"/>
            <a:chOff x="2401948" y="4060448"/>
            <a:chExt cx="3891692" cy="2138917"/>
          </a:xfrm>
        </p:grpSpPr>
        <p:sp>
          <p:nvSpPr>
            <p:cNvPr id="4" name="Rounded Rectangle 21">
              <a:extLst>
                <a:ext uri="{FF2B5EF4-FFF2-40B4-BE49-F238E27FC236}">
                  <a16:creationId xmlns:a16="http://schemas.microsoft.com/office/drawing/2014/main" id="{93D23E14-5D68-1F35-1C96-42BA9DA7F17A}"/>
                </a:ext>
              </a:extLst>
            </p:cNvPr>
            <p:cNvSpPr/>
            <p:nvPr/>
          </p:nvSpPr>
          <p:spPr>
            <a:xfrm>
              <a:off x="2401948" y="4419261"/>
              <a:ext cx="3891692" cy="1780104"/>
            </a:xfrm>
            <a:prstGeom prst="roundRect">
              <a:avLst>
                <a:gd name="adj" fmla="val 2407"/>
              </a:avLst>
            </a:prstGeom>
            <a:solidFill>
              <a:srgbClr val="212121">
                <a:lumMod val="10000"/>
                <a:lumOff val="90000"/>
              </a:srgbClr>
            </a:solidFill>
            <a:ln w="12700" cap="flat" cmpd="sng" algn="ctr">
              <a:solidFill>
                <a:sysClr val="window" lastClr="FFFFFF">
                  <a:lumMod val="75000"/>
                </a:sysClr>
              </a:solidFill>
              <a:prstDash val="solid"/>
              <a:miter lim="800000"/>
            </a:ln>
            <a:effectLst/>
          </p:spPr>
          <p:txBody>
            <a:bodyPr rtlCol="0" anchor="b"/>
            <a:lstStyle/>
            <a:p>
              <a:pPr marL="0" marR="0" lvl="0" indent="0" algn="just"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B84742"/>
                </a:solidFill>
                <a:effectLst/>
                <a:uLnTx/>
                <a:uFillTx/>
                <a:latin typeface="Shruti" panose="020B0502040204020203" pitchFamily="34" charset="0"/>
                <a:ea typeface="+mn-ea"/>
                <a:cs typeface="Shruti" panose="020B0502040204020203" pitchFamily="34" charset="0"/>
              </a:endParaRPr>
            </a:p>
          </p:txBody>
        </p:sp>
        <p:sp>
          <p:nvSpPr>
            <p:cNvPr id="5" name="Oval 4">
              <a:extLst>
                <a:ext uri="{FF2B5EF4-FFF2-40B4-BE49-F238E27FC236}">
                  <a16:creationId xmlns:a16="http://schemas.microsoft.com/office/drawing/2014/main" id="{A1EFEDDE-AB05-59EF-A89B-F452E9E5E915}"/>
                </a:ext>
              </a:extLst>
            </p:cNvPr>
            <p:cNvSpPr/>
            <p:nvPr/>
          </p:nvSpPr>
          <p:spPr>
            <a:xfrm>
              <a:off x="4017713" y="4060448"/>
              <a:ext cx="660163" cy="660163"/>
            </a:xfrm>
            <a:prstGeom prst="ellipse">
              <a:avLst/>
            </a:prstGeom>
            <a:solidFill>
              <a:srgbClr val="B84742"/>
            </a:solidFill>
            <a:ln w="12700" cap="flat" cmpd="sng" algn="ctr">
              <a:noFill/>
              <a:prstDash val="solid"/>
              <a:miter lim="800000"/>
            </a:ln>
            <a:effectLst>
              <a:outerShdw blurRad="139700" sx="103000" sy="103000" algn="ctr"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FontAwesome" pitchFamily="2" charset="0"/>
                  <a:ea typeface="+mn-ea"/>
                  <a:cs typeface="+mn-cs"/>
                </a:rPr>
                <a:t></a:t>
              </a:r>
              <a:endParaRPr kumimoji="0" lang="en-US" sz="2000" b="0" i="0" u="none" strike="noStrike" kern="0" cap="none" spc="0" normalizeH="0" baseline="0" noProof="0" dirty="0">
                <a:ln>
                  <a:noFill/>
                </a:ln>
                <a:solidFill>
                  <a:prstClr val="white"/>
                </a:solidFill>
                <a:effectLst/>
                <a:uLnTx/>
                <a:uFillTx/>
                <a:latin typeface="Roboto Condensed"/>
                <a:ea typeface="+mn-ea"/>
                <a:cs typeface="+mn-cs"/>
              </a:endParaRPr>
            </a:p>
          </p:txBody>
        </p:sp>
        <p:sp>
          <p:nvSpPr>
            <p:cNvPr id="6" name="TextBox 5">
              <a:extLst>
                <a:ext uri="{FF2B5EF4-FFF2-40B4-BE49-F238E27FC236}">
                  <a16:creationId xmlns:a16="http://schemas.microsoft.com/office/drawing/2014/main" id="{71BE03A3-A044-49D9-C412-46208E8297F6}"/>
                </a:ext>
              </a:extLst>
            </p:cNvPr>
            <p:cNvSpPr txBox="1"/>
            <p:nvPr/>
          </p:nvSpPr>
          <p:spPr>
            <a:xfrm>
              <a:off x="2401948" y="4752814"/>
              <a:ext cx="3891689" cy="1446550"/>
            </a:xfrm>
            <a:prstGeom prst="rect">
              <a:avLst/>
            </a:prstGeom>
            <a:noFill/>
          </p:spPr>
          <p:txBody>
            <a:bodyPr wrap="square" rtlCol="0">
              <a:spAutoFit/>
            </a:bodyPr>
            <a:lstStyle/>
            <a:p>
              <a:pPr marL="0" marR="0" lvl="0" indent="0" algn="just" defTabSz="4572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212121"/>
                  </a:solidFill>
                  <a:effectLst/>
                  <a:uLnTx/>
                  <a:uFillTx/>
                  <a:latin typeface="+mj-lt"/>
                  <a:cs typeface="Lohit Gujarati" panose="020B0604020202020204" charset="0"/>
                </a:rPr>
                <a:t>If there is a tie </a:t>
              </a:r>
              <a:r>
                <a:rPr lang="en-US" sz="2200" kern="0" dirty="0">
                  <a:solidFill>
                    <a:srgbClr val="212121"/>
                  </a:solidFill>
                  <a:latin typeface="+mj-lt"/>
                  <a:cs typeface="Lohit Gujarati" panose="020B0604020202020204" charset="0"/>
                </a:rPr>
                <a:t>in the penalty or minimum cost, select that row or column which will have maximum possible assignments. </a:t>
              </a:r>
              <a:endParaRPr lang="en-IN" sz="2200" kern="0" dirty="0">
                <a:solidFill>
                  <a:srgbClr val="212121"/>
                </a:solidFill>
                <a:latin typeface="+mj-lt"/>
                <a:cs typeface="Lohit Gujarati" panose="020B0604020202020204" charset="0"/>
              </a:endParaRPr>
            </a:p>
          </p:txBody>
        </p:sp>
      </p:grpSp>
    </p:spTree>
    <p:extLst>
      <p:ext uri="{BB962C8B-B14F-4D97-AF65-F5344CB8AC3E}">
        <p14:creationId xmlns:p14="http://schemas.microsoft.com/office/powerpoint/2010/main" val="244137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Effect transition="in" filter="wipe(left)">
                                      <p:cBhvr>
                                        <p:cTn id="7" dur="500"/>
                                        <p:tgtEl>
                                          <p:spTgt spid="1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wheel(1)">
                                      <p:cBhvr>
                                        <p:cTn id="12" dur="500"/>
                                        <p:tgtEl>
                                          <p:spTgt spid="208"/>
                                        </p:tgtEl>
                                      </p:cBhvr>
                                    </p:animEffect>
                                  </p:childTnLst>
                                </p:cTn>
                              </p:par>
                              <p:par>
                                <p:cTn id="13" presetID="21" presetClass="entr" presetSubtype="1" fill="hold" nodeType="withEffect">
                                  <p:stCondLst>
                                    <p:cond delay="0"/>
                                  </p:stCondLst>
                                  <p:childTnLst>
                                    <p:set>
                                      <p:cBhvr>
                                        <p:cTn id="14" dur="1" fill="hold">
                                          <p:stCondLst>
                                            <p:cond delay="0"/>
                                          </p:stCondLst>
                                        </p:cTn>
                                        <p:tgtEl>
                                          <p:spTgt spid="191"/>
                                        </p:tgtEl>
                                        <p:attrNameLst>
                                          <p:attrName>style.visibility</p:attrName>
                                        </p:attrNameLst>
                                      </p:cBhvr>
                                      <p:to>
                                        <p:strVal val="visible"/>
                                      </p:to>
                                    </p:set>
                                    <p:animEffect transition="in" filter="wheel(1)">
                                      <p:cBhvr>
                                        <p:cTn id="15" dur="500"/>
                                        <p:tgtEl>
                                          <p:spTgt spid="191"/>
                                        </p:tgtEl>
                                      </p:cBhvr>
                                    </p:animEffect>
                                  </p:childTnLst>
                                </p:cTn>
                              </p:par>
                              <p:par>
                                <p:cTn id="16" presetID="21" presetClass="entr" presetSubtype="1" fill="hold" nodeType="withEffect">
                                  <p:stCondLst>
                                    <p:cond delay="0"/>
                                  </p:stCondLst>
                                  <p:childTnLst>
                                    <p:set>
                                      <p:cBhvr>
                                        <p:cTn id="17" dur="1" fill="hold">
                                          <p:stCondLst>
                                            <p:cond delay="0"/>
                                          </p:stCondLst>
                                        </p:cTn>
                                        <p:tgtEl>
                                          <p:spTgt spid="206"/>
                                        </p:tgtEl>
                                        <p:attrNameLst>
                                          <p:attrName>style.visibility</p:attrName>
                                        </p:attrNameLst>
                                      </p:cBhvr>
                                      <p:to>
                                        <p:strVal val="visible"/>
                                      </p:to>
                                    </p:set>
                                    <p:animEffect transition="in" filter="wheel(1)">
                                      <p:cBhvr>
                                        <p:cTn id="18" dur="500"/>
                                        <p:tgtEl>
                                          <p:spTgt spid="206"/>
                                        </p:tgtEl>
                                      </p:cBhvr>
                                    </p:animEffect>
                                  </p:childTnLst>
                                </p:cTn>
                              </p:par>
                              <p:par>
                                <p:cTn id="19" presetID="21" presetClass="entr" presetSubtype="1" fill="hold" nodeType="withEffect">
                                  <p:stCondLst>
                                    <p:cond delay="0"/>
                                  </p:stCondLst>
                                  <p:childTnLst>
                                    <p:set>
                                      <p:cBhvr>
                                        <p:cTn id="20" dur="1" fill="hold">
                                          <p:stCondLst>
                                            <p:cond delay="0"/>
                                          </p:stCondLst>
                                        </p:cTn>
                                        <p:tgtEl>
                                          <p:spTgt spid="209"/>
                                        </p:tgtEl>
                                        <p:attrNameLst>
                                          <p:attrName>style.visibility</p:attrName>
                                        </p:attrNameLst>
                                      </p:cBhvr>
                                      <p:to>
                                        <p:strVal val="visible"/>
                                      </p:to>
                                    </p:set>
                                    <p:animEffect transition="in" filter="wheel(1)">
                                      <p:cBhvr>
                                        <p:cTn id="21" dur="500"/>
                                        <p:tgtEl>
                                          <p:spTgt spid="20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27"/>
                                        </p:tgtEl>
                                        <p:attrNameLst>
                                          <p:attrName>style.visibility</p:attrName>
                                        </p:attrNameLst>
                                      </p:cBhvr>
                                      <p:to>
                                        <p:strVal val="visible"/>
                                      </p:to>
                                    </p:set>
                                    <p:animEffect transition="in" filter="wipe(up)">
                                      <p:cBhvr>
                                        <p:cTn id="26" dur="500"/>
                                        <p:tgtEl>
                                          <p:spTgt spid="227"/>
                                        </p:tgtEl>
                                      </p:cBhvr>
                                    </p:animEffect>
                                  </p:childTnLst>
                                </p:cTn>
                              </p:par>
                              <p:par>
                                <p:cTn id="27" presetID="22" presetClass="entr" presetSubtype="1" fill="hold" nodeType="withEffect">
                                  <p:stCondLst>
                                    <p:cond delay="0"/>
                                  </p:stCondLst>
                                  <p:childTnLst>
                                    <p:set>
                                      <p:cBhvr>
                                        <p:cTn id="28" dur="1" fill="hold">
                                          <p:stCondLst>
                                            <p:cond delay="0"/>
                                          </p:stCondLst>
                                        </p:cTn>
                                        <p:tgtEl>
                                          <p:spTgt spid="226"/>
                                        </p:tgtEl>
                                        <p:attrNameLst>
                                          <p:attrName>style.visibility</p:attrName>
                                        </p:attrNameLst>
                                      </p:cBhvr>
                                      <p:to>
                                        <p:strVal val="visible"/>
                                      </p:to>
                                    </p:set>
                                    <p:animEffect transition="in" filter="wipe(up)">
                                      <p:cBhvr>
                                        <p:cTn id="29" dur="500"/>
                                        <p:tgtEl>
                                          <p:spTgt spid="226"/>
                                        </p:tgtEl>
                                      </p:cBhvr>
                                    </p:animEffect>
                                  </p:childTnLst>
                                </p:cTn>
                              </p:par>
                              <p:par>
                                <p:cTn id="30" presetID="22" presetClass="entr" presetSubtype="1" fill="hold"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wipe(up)">
                                      <p:cBhvr>
                                        <p:cTn id="32" dur="500"/>
                                        <p:tgtEl>
                                          <p:spTgt spid="216"/>
                                        </p:tgtEl>
                                      </p:cBhvr>
                                    </p:animEffect>
                                  </p:childTnLst>
                                </p:cTn>
                              </p:par>
                              <p:par>
                                <p:cTn id="33" presetID="22" presetClass="entr" presetSubtype="1" fill="hold" nodeType="with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wipe(up)">
                                      <p:cBhvr>
                                        <p:cTn id="35" dur="500"/>
                                        <p:tgtEl>
                                          <p:spTgt spid="213"/>
                                        </p:tgtEl>
                                      </p:cBhvr>
                                    </p:animEffect>
                                  </p:childTnLst>
                                </p:cTn>
                              </p:par>
                              <p:par>
                                <p:cTn id="36" presetID="22" presetClass="entr" presetSubtype="1" fill="hold" nodeType="withEffect">
                                  <p:stCondLst>
                                    <p:cond delay="0"/>
                                  </p:stCondLst>
                                  <p:childTnLst>
                                    <p:set>
                                      <p:cBhvr>
                                        <p:cTn id="37" dur="1" fill="hold">
                                          <p:stCondLst>
                                            <p:cond delay="0"/>
                                          </p:stCondLst>
                                        </p:cTn>
                                        <p:tgtEl>
                                          <p:spTgt spid="212"/>
                                        </p:tgtEl>
                                        <p:attrNameLst>
                                          <p:attrName>style.visibility</p:attrName>
                                        </p:attrNameLst>
                                      </p:cBhvr>
                                      <p:to>
                                        <p:strVal val="visible"/>
                                      </p:to>
                                    </p:set>
                                    <p:animEffect transition="in" filter="wipe(up)">
                                      <p:cBhvr>
                                        <p:cTn id="38" dur="500"/>
                                        <p:tgtEl>
                                          <p:spTgt spid="2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83"/>
                                        </p:tgtEl>
                                        <p:attrNameLst>
                                          <p:attrName>style.visibility</p:attrName>
                                        </p:attrNameLst>
                                      </p:cBhvr>
                                      <p:to>
                                        <p:strVal val="visible"/>
                                      </p:to>
                                    </p:set>
                                    <p:animEffect transition="in" filter="wipe(left)">
                                      <p:cBhvr>
                                        <p:cTn id="43" dur="500"/>
                                        <p:tgtEl>
                                          <p:spTgt spid="183"/>
                                        </p:tgtEl>
                                      </p:cBhvr>
                                    </p:animEffect>
                                  </p:childTnLst>
                                </p:cTn>
                              </p:par>
                              <p:par>
                                <p:cTn id="44" presetID="22" presetClass="entr" presetSubtype="8" fill="hold" nodeType="withEffect">
                                  <p:stCondLst>
                                    <p:cond delay="0"/>
                                  </p:stCondLst>
                                  <p:childTnLst>
                                    <p:set>
                                      <p:cBhvr>
                                        <p:cTn id="45" dur="1" fill="hold">
                                          <p:stCondLst>
                                            <p:cond delay="0"/>
                                          </p:stCondLst>
                                        </p:cTn>
                                        <p:tgtEl>
                                          <p:spTgt spid="184"/>
                                        </p:tgtEl>
                                        <p:attrNameLst>
                                          <p:attrName>style.visibility</p:attrName>
                                        </p:attrNameLst>
                                      </p:cBhvr>
                                      <p:to>
                                        <p:strVal val="visible"/>
                                      </p:to>
                                    </p:set>
                                    <p:animEffect transition="in" filter="wipe(left)">
                                      <p:cBhvr>
                                        <p:cTn id="46" dur="500"/>
                                        <p:tgtEl>
                                          <p:spTgt spid="184"/>
                                        </p:tgtEl>
                                      </p:cBhvr>
                                    </p:animEffect>
                                  </p:childTnLst>
                                </p:cTn>
                              </p:par>
                              <p:par>
                                <p:cTn id="47" presetID="22" presetClass="entr" presetSubtype="8" fill="hold" nodeType="with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left)">
                                      <p:cBhvr>
                                        <p:cTn id="49" dur="500"/>
                                        <p:tgtEl>
                                          <p:spTgt spid="185"/>
                                        </p:tgtEl>
                                      </p:cBhvr>
                                    </p:animEffect>
                                  </p:childTnLst>
                                </p:cTn>
                              </p:par>
                              <p:par>
                                <p:cTn id="50" presetID="22" presetClass="entr" presetSubtype="8" fill="hold" nodeType="withEffect">
                                  <p:stCondLst>
                                    <p:cond delay="0"/>
                                  </p:stCondLst>
                                  <p:childTnLst>
                                    <p:set>
                                      <p:cBhvr>
                                        <p:cTn id="51" dur="1" fill="hold">
                                          <p:stCondLst>
                                            <p:cond delay="0"/>
                                          </p:stCondLst>
                                        </p:cTn>
                                        <p:tgtEl>
                                          <p:spTgt spid="186"/>
                                        </p:tgtEl>
                                        <p:attrNameLst>
                                          <p:attrName>style.visibility</p:attrName>
                                        </p:attrNameLst>
                                      </p:cBhvr>
                                      <p:to>
                                        <p:strVal val="visible"/>
                                      </p:to>
                                    </p:set>
                                    <p:animEffect transition="in" filter="wipe(left)">
                                      <p:cBhvr>
                                        <p:cTn id="52" dur="500"/>
                                        <p:tgtEl>
                                          <p:spTgt spid="1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8"/>
                                        </p:tgtEl>
                                        <p:attrNameLst>
                                          <p:attrName>style.visibility</p:attrName>
                                        </p:attrNameLst>
                                      </p:cBhvr>
                                      <p:to>
                                        <p:strVal val="visible"/>
                                      </p:to>
                                    </p:set>
                                    <p:animEffect transition="in" filter="wipe(left)">
                                      <p:cBhvr>
                                        <p:cTn id="57" dur="500"/>
                                        <p:tgtEl>
                                          <p:spTgt spid="22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0"/>
                                        </p:tgtEl>
                                        <p:attrNameLst>
                                          <p:attrName>style.visibility</p:attrName>
                                        </p:attrNameLst>
                                      </p:cBhvr>
                                      <p:to>
                                        <p:strVal val="visible"/>
                                      </p:to>
                                    </p:set>
                                    <p:animEffect transition="in" filter="fade">
                                      <p:cBhvr>
                                        <p:cTn id="62" dur="500"/>
                                        <p:tgtEl>
                                          <p:spTgt spid="2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1"/>
                                        </p:tgtEl>
                                        <p:attrNameLst>
                                          <p:attrName>style.visibility</p:attrName>
                                        </p:attrNameLst>
                                      </p:cBhvr>
                                      <p:to>
                                        <p:strVal val="visible"/>
                                      </p:to>
                                    </p:set>
                                    <p:animEffect transition="in" filter="wipe(left)">
                                      <p:cBhvr>
                                        <p:cTn id="67" dur="500"/>
                                        <p:tgtEl>
                                          <p:spTgt spid="231"/>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wipe(left)">
                                      <p:cBhvr>
                                        <p:cTn id="71" dur="500"/>
                                        <p:tgtEl>
                                          <p:spTgt spid="240"/>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wipe(left)">
                                      <p:cBhvr>
                                        <p:cTn id="75" dur="500"/>
                                        <p:tgtEl>
                                          <p:spTgt spid="241"/>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229"/>
                                        </p:tgtEl>
                                        <p:attrNameLst>
                                          <p:attrName>style.visibility</p:attrName>
                                        </p:attrNameLst>
                                      </p:cBhvr>
                                      <p:to>
                                        <p:strVal val="visible"/>
                                      </p:to>
                                    </p:set>
                                    <p:animEffect transition="in" filter="fade">
                                      <p:cBhvr>
                                        <p:cTn id="79" dur="500"/>
                                        <p:tgtEl>
                                          <p:spTgt spid="229"/>
                                        </p:tgtEl>
                                      </p:cBhvr>
                                    </p:animEffect>
                                  </p:childTnLst>
                                </p:cTn>
                              </p:par>
                            </p:childTnLst>
                          </p:cTn>
                        </p:par>
                        <p:par>
                          <p:cTn id="80" fill="hold">
                            <p:stCondLst>
                              <p:cond delay="2000"/>
                            </p:stCondLst>
                            <p:childTnLst>
                              <p:par>
                                <p:cTn id="81" presetID="22" presetClass="entr" presetSubtype="8" fill="hold" grpId="0" nodeType="afterEffect">
                                  <p:stCondLst>
                                    <p:cond delay="0"/>
                                  </p:stCondLst>
                                  <p:childTnLst>
                                    <p:set>
                                      <p:cBhvr>
                                        <p:cTn id="82" dur="1" fill="hold">
                                          <p:stCondLst>
                                            <p:cond delay="0"/>
                                          </p:stCondLst>
                                        </p:cTn>
                                        <p:tgtEl>
                                          <p:spTgt spid="242"/>
                                        </p:tgtEl>
                                        <p:attrNameLst>
                                          <p:attrName>style.visibility</p:attrName>
                                        </p:attrNameLst>
                                      </p:cBhvr>
                                      <p:to>
                                        <p:strVal val="visible"/>
                                      </p:to>
                                    </p:set>
                                    <p:animEffect transition="in" filter="wipe(left)">
                                      <p:cBhvr>
                                        <p:cTn id="83" dur="500"/>
                                        <p:tgtEl>
                                          <p:spTgt spid="242"/>
                                        </p:tgtEl>
                                      </p:cBhvr>
                                    </p:animEffect>
                                  </p:childTnLst>
                                </p:cTn>
                              </p:par>
                            </p:childTnLst>
                          </p:cTn>
                        </p:par>
                        <p:par>
                          <p:cTn id="84" fill="hold">
                            <p:stCondLst>
                              <p:cond delay="2500"/>
                            </p:stCondLst>
                            <p:childTnLst>
                              <p:par>
                                <p:cTn id="85" presetID="22" presetClass="entr" presetSubtype="8" fill="hold" grpId="0" nodeType="afterEffect">
                                  <p:stCondLst>
                                    <p:cond delay="0"/>
                                  </p:stCondLst>
                                  <p:childTnLst>
                                    <p:set>
                                      <p:cBhvr>
                                        <p:cTn id="86" dur="1" fill="hold">
                                          <p:stCondLst>
                                            <p:cond delay="0"/>
                                          </p:stCondLst>
                                        </p:cTn>
                                        <p:tgtEl>
                                          <p:spTgt spid="245"/>
                                        </p:tgtEl>
                                        <p:attrNameLst>
                                          <p:attrName>style.visibility</p:attrName>
                                        </p:attrNameLst>
                                      </p:cBhvr>
                                      <p:to>
                                        <p:strVal val="visible"/>
                                      </p:to>
                                    </p:set>
                                    <p:animEffect transition="in" filter="wipe(left)">
                                      <p:cBhvr>
                                        <p:cTn id="87" dur="500"/>
                                        <p:tgtEl>
                                          <p:spTgt spid="245"/>
                                        </p:tgtEl>
                                      </p:cBhvr>
                                    </p:animEffect>
                                  </p:childTnLst>
                                </p:cTn>
                              </p:par>
                            </p:childTnLst>
                          </p:cTn>
                        </p:par>
                        <p:par>
                          <p:cTn id="88" fill="hold">
                            <p:stCondLst>
                              <p:cond delay="3000"/>
                            </p:stCondLst>
                            <p:childTnLst>
                              <p:par>
                                <p:cTn id="89" presetID="22" presetClass="entr" presetSubtype="8" fill="hold" grpId="0" nodeType="afterEffect">
                                  <p:stCondLst>
                                    <p:cond delay="0"/>
                                  </p:stCondLst>
                                  <p:childTnLst>
                                    <p:set>
                                      <p:cBhvr>
                                        <p:cTn id="90" dur="1" fill="hold">
                                          <p:stCondLst>
                                            <p:cond delay="0"/>
                                          </p:stCondLst>
                                        </p:cTn>
                                        <p:tgtEl>
                                          <p:spTgt spid="244"/>
                                        </p:tgtEl>
                                        <p:attrNameLst>
                                          <p:attrName>style.visibility</p:attrName>
                                        </p:attrNameLst>
                                      </p:cBhvr>
                                      <p:to>
                                        <p:strVal val="visible"/>
                                      </p:to>
                                    </p:set>
                                    <p:animEffect transition="in" filter="wipe(left)">
                                      <p:cBhvr>
                                        <p:cTn id="91" dur="500"/>
                                        <p:tgtEl>
                                          <p:spTgt spid="244"/>
                                        </p:tgtEl>
                                      </p:cBhvr>
                                    </p:animEffect>
                                  </p:childTnLst>
                                </p:cTn>
                              </p:par>
                            </p:childTnLst>
                          </p:cTn>
                        </p:par>
                        <p:par>
                          <p:cTn id="92" fill="hold">
                            <p:stCondLst>
                              <p:cond delay="3500"/>
                            </p:stCondLst>
                            <p:childTnLst>
                              <p:par>
                                <p:cTn id="93" presetID="22" presetClass="entr" presetSubtype="8" fill="hold" grpId="0" nodeType="afterEffect">
                                  <p:stCondLst>
                                    <p:cond delay="0"/>
                                  </p:stCondLst>
                                  <p:childTnLst>
                                    <p:set>
                                      <p:cBhvr>
                                        <p:cTn id="94" dur="1" fill="hold">
                                          <p:stCondLst>
                                            <p:cond delay="0"/>
                                          </p:stCondLst>
                                        </p:cTn>
                                        <p:tgtEl>
                                          <p:spTgt spid="243"/>
                                        </p:tgtEl>
                                        <p:attrNameLst>
                                          <p:attrName>style.visibility</p:attrName>
                                        </p:attrNameLst>
                                      </p:cBhvr>
                                      <p:to>
                                        <p:strVal val="visible"/>
                                      </p:to>
                                    </p:set>
                                    <p:animEffect transition="in" filter="wipe(left)">
                                      <p:cBhvr>
                                        <p:cTn id="95" dur="500"/>
                                        <p:tgtEl>
                                          <p:spTgt spid="24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39"/>
                                        </p:tgtEl>
                                        <p:attrNameLst>
                                          <p:attrName>style.visibility</p:attrName>
                                        </p:attrNameLst>
                                      </p:cBhvr>
                                      <p:to>
                                        <p:strVal val="visible"/>
                                      </p:to>
                                    </p:set>
                                    <p:animEffect transition="in" filter="wipe(left)">
                                      <p:cBhvr>
                                        <p:cTn id="100" dur="500"/>
                                        <p:tgtEl>
                                          <p:spTgt spid="339"/>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232"/>
                                        </p:tgtEl>
                                        <p:attrNameLst>
                                          <p:attrName>style.visibility</p:attrName>
                                        </p:attrNameLst>
                                      </p:cBhvr>
                                      <p:to>
                                        <p:strVal val="visible"/>
                                      </p:to>
                                    </p:set>
                                    <p:animEffect transition="in" filter="wipe(left)">
                                      <p:cBhvr>
                                        <p:cTn id="104" dur="500"/>
                                        <p:tgtEl>
                                          <p:spTgt spid="232"/>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46"/>
                                        </p:tgtEl>
                                        <p:attrNameLst>
                                          <p:attrName>style.visibility</p:attrName>
                                        </p:attrNameLst>
                                      </p:cBhvr>
                                      <p:to>
                                        <p:strVal val="visible"/>
                                      </p:to>
                                    </p:set>
                                    <p:animEffect transition="in" filter="wipe(left)">
                                      <p:cBhvr>
                                        <p:cTn id="109" dur="500"/>
                                        <p:tgtEl>
                                          <p:spTgt spid="246"/>
                                        </p:tgtEl>
                                      </p:cBhvr>
                                    </p:animEffect>
                                  </p:childTnLst>
                                </p:cTn>
                              </p:par>
                            </p:childTnLst>
                          </p:cTn>
                        </p:par>
                        <p:par>
                          <p:cTn id="110" fill="hold">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250"/>
                                        </p:tgtEl>
                                        <p:attrNameLst>
                                          <p:attrName>style.visibility</p:attrName>
                                        </p:attrNameLst>
                                      </p:cBhvr>
                                      <p:to>
                                        <p:strVal val="visible"/>
                                      </p:to>
                                    </p:set>
                                    <p:animEffect transition="in" filter="wipe(left)">
                                      <p:cBhvr>
                                        <p:cTn id="113" dur="500"/>
                                        <p:tgtEl>
                                          <p:spTgt spid="250"/>
                                        </p:tgtEl>
                                      </p:cBhvr>
                                    </p:animEffect>
                                  </p:childTnLst>
                                </p:cTn>
                              </p:par>
                            </p:childTnLst>
                          </p:cTn>
                        </p:par>
                        <p:par>
                          <p:cTn id="114" fill="hold">
                            <p:stCondLst>
                              <p:cond delay="1000"/>
                            </p:stCondLst>
                            <p:childTnLst>
                              <p:par>
                                <p:cTn id="115" presetID="22" presetClass="entr" presetSubtype="8" fill="hold" grpId="0" nodeType="afterEffect">
                                  <p:stCondLst>
                                    <p:cond delay="0"/>
                                  </p:stCondLst>
                                  <p:childTnLst>
                                    <p:set>
                                      <p:cBhvr>
                                        <p:cTn id="116" dur="1" fill="hold">
                                          <p:stCondLst>
                                            <p:cond delay="0"/>
                                          </p:stCondLst>
                                        </p:cTn>
                                        <p:tgtEl>
                                          <p:spTgt spid="251"/>
                                        </p:tgtEl>
                                        <p:attrNameLst>
                                          <p:attrName>style.visibility</p:attrName>
                                        </p:attrNameLst>
                                      </p:cBhvr>
                                      <p:to>
                                        <p:strVal val="visible"/>
                                      </p:to>
                                    </p:set>
                                    <p:animEffect transition="in" filter="wipe(left)">
                                      <p:cBhvr>
                                        <p:cTn id="117" dur="500"/>
                                        <p:tgtEl>
                                          <p:spTgt spid="251"/>
                                        </p:tgtEl>
                                      </p:cBhvr>
                                    </p:animEffect>
                                  </p:childTnLst>
                                </p:cTn>
                              </p:par>
                            </p:childTnLst>
                          </p:cTn>
                        </p:par>
                        <p:par>
                          <p:cTn id="118" fill="hold">
                            <p:stCondLst>
                              <p:cond delay="1500"/>
                            </p:stCondLst>
                            <p:childTnLst>
                              <p:par>
                                <p:cTn id="119" presetID="22" presetClass="entr" presetSubtype="8" fill="hold" grpId="0" nodeType="afterEffect">
                                  <p:stCondLst>
                                    <p:cond delay="0"/>
                                  </p:stCondLst>
                                  <p:childTnLst>
                                    <p:set>
                                      <p:cBhvr>
                                        <p:cTn id="120" dur="1" fill="hold">
                                          <p:stCondLst>
                                            <p:cond delay="0"/>
                                          </p:stCondLst>
                                        </p:cTn>
                                        <p:tgtEl>
                                          <p:spTgt spid="248"/>
                                        </p:tgtEl>
                                        <p:attrNameLst>
                                          <p:attrName>style.visibility</p:attrName>
                                        </p:attrNameLst>
                                      </p:cBhvr>
                                      <p:to>
                                        <p:strVal val="visible"/>
                                      </p:to>
                                    </p:set>
                                    <p:animEffect transition="in" filter="wipe(left)">
                                      <p:cBhvr>
                                        <p:cTn id="121" dur="500"/>
                                        <p:tgtEl>
                                          <p:spTgt spid="248"/>
                                        </p:tgtEl>
                                      </p:cBhvr>
                                    </p:animEffect>
                                  </p:childTnLst>
                                </p:cTn>
                              </p:par>
                            </p:childTnLst>
                          </p:cTn>
                        </p:par>
                        <p:par>
                          <p:cTn id="122" fill="hold">
                            <p:stCondLst>
                              <p:cond delay="2000"/>
                            </p:stCondLst>
                            <p:childTnLst>
                              <p:par>
                                <p:cTn id="123" presetID="22" presetClass="entr" presetSubtype="8" fill="hold" grpId="0" nodeType="afterEffect">
                                  <p:stCondLst>
                                    <p:cond delay="0"/>
                                  </p:stCondLst>
                                  <p:childTnLst>
                                    <p:set>
                                      <p:cBhvr>
                                        <p:cTn id="124" dur="1" fill="hold">
                                          <p:stCondLst>
                                            <p:cond delay="0"/>
                                          </p:stCondLst>
                                        </p:cTn>
                                        <p:tgtEl>
                                          <p:spTgt spid="252"/>
                                        </p:tgtEl>
                                        <p:attrNameLst>
                                          <p:attrName>style.visibility</p:attrName>
                                        </p:attrNameLst>
                                      </p:cBhvr>
                                      <p:to>
                                        <p:strVal val="visible"/>
                                      </p:to>
                                    </p:set>
                                    <p:animEffect transition="in" filter="wipe(left)">
                                      <p:cBhvr>
                                        <p:cTn id="125" dur="500"/>
                                        <p:tgtEl>
                                          <p:spTgt spid="252"/>
                                        </p:tgtEl>
                                      </p:cBhvr>
                                    </p:animEffect>
                                  </p:childTnLst>
                                </p:cTn>
                              </p:par>
                            </p:childTnLst>
                          </p:cTn>
                        </p:par>
                        <p:par>
                          <p:cTn id="126" fill="hold">
                            <p:stCondLst>
                              <p:cond delay="2500"/>
                            </p:stCondLst>
                            <p:childTnLst>
                              <p:par>
                                <p:cTn id="127" presetID="22" presetClass="entr" presetSubtype="8" fill="hold" grpId="0" nodeType="afterEffect">
                                  <p:stCondLst>
                                    <p:cond delay="0"/>
                                  </p:stCondLst>
                                  <p:childTnLst>
                                    <p:set>
                                      <p:cBhvr>
                                        <p:cTn id="128" dur="1" fill="hold">
                                          <p:stCondLst>
                                            <p:cond delay="0"/>
                                          </p:stCondLst>
                                        </p:cTn>
                                        <p:tgtEl>
                                          <p:spTgt spid="254"/>
                                        </p:tgtEl>
                                        <p:attrNameLst>
                                          <p:attrName>style.visibility</p:attrName>
                                        </p:attrNameLst>
                                      </p:cBhvr>
                                      <p:to>
                                        <p:strVal val="visible"/>
                                      </p:to>
                                    </p:set>
                                    <p:animEffect transition="in" filter="wipe(left)">
                                      <p:cBhvr>
                                        <p:cTn id="129" dur="500"/>
                                        <p:tgtEl>
                                          <p:spTgt spid="254"/>
                                        </p:tgtEl>
                                      </p:cBhvr>
                                    </p:animEffect>
                                  </p:childTnLst>
                                </p:cTn>
                              </p:par>
                            </p:childTnLst>
                          </p:cTn>
                        </p:par>
                        <p:par>
                          <p:cTn id="130" fill="hold">
                            <p:stCondLst>
                              <p:cond delay="3000"/>
                            </p:stCondLst>
                            <p:childTnLst>
                              <p:par>
                                <p:cTn id="131" presetID="22" presetClass="entr" presetSubtype="8" fill="hold" grpId="0" nodeType="afterEffect">
                                  <p:stCondLst>
                                    <p:cond delay="0"/>
                                  </p:stCondLst>
                                  <p:childTnLst>
                                    <p:set>
                                      <p:cBhvr>
                                        <p:cTn id="132" dur="1" fill="hold">
                                          <p:stCondLst>
                                            <p:cond delay="0"/>
                                          </p:stCondLst>
                                        </p:cTn>
                                        <p:tgtEl>
                                          <p:spTgt spid="255"/>
                                        </p:tgtEl>
                                        <p:attrNameLst>
                                          <p:attrName>style.visibility</p:attrName>
                                        </p:attrNameLst>
                                      </p:cBhvr>
                                      <p:to>
                                        <p:strVal val="visible"/>
                                      </p:to>
                                    </p:set>
                                    <p:animEffect transition="in" filter="wipe(left)">
                                      <p:cBhvr>
                                        <p:cTn id="133" dur="500"/>
                                        <p:tgtEl>
                                          <p:spTgt spid="255"/>
                                        </p:tgtEl>
                                      </p:cBhvr>
                                    </p:animEffect>
                                  </p:childTnLst>
                                </p:cTn>
                              </p:par>
                            </p:childTnLst>
                          </p:cTn>
                        </p:par>
                        <p:par>
                          <p:cTn id="134" fill="hold">
                            <p:stCondLst>
                              <p:cond delay="3500"/>
                            </p:stCondLst>
                            <p:childTnLst>
                              <p:par>
                                <p:cTn id="135" presetID="22" presetClass="entr" presetSubtype="8" fill="hold" grpId="0" nodeType="afterEffect">
                                  <p:stCondLst>
                                    <p:cond delay="0"/>
                                  </p:stCondLst>
                                  <p:childTnLst>
                                    <p:set>
                                      <p:cBhvr>
                                        <p:cTn id="136" dur="1" fill="hold">
                                          <p:stCondLst>
                                            <p:cond delay="0"/>
                                          </p:stCondLst>
                                        </p:cTn>
                                        <p:tgtEl>
                                          <p:spTgt spid="253"/>
                                        </p:tgtEl>
                                        <p:attrNameLst>
                                          <p:attrName>style.visibility</p:attrName>
                                        </p:attrNameLst>
                                      </p:cBhvr>
                                      <p:to>
                                        <p:strVal val="visible"/>
                                      </p:to>
                                    </p:set>
                                    <p:animEffect transition="in" filter="wipe(left)">
                                      <p:cBhvr>
                                        <p:cTn id="137" dur="500"/>
                                        <p:tgtEl>
                                          <p:spTgt spid="253"/>
                                        </p:tgtEl>
                                      </p:cBhvr>
                                    </p:animEffect>
                                  </p:childTnLst>
                                </p:cTn>
                              </p:par>
                            </p:childTnLst>
                          </p:cTn>
                        </p:par>
                        <p:par>
                          <p:cTn id="138" fill="hold">
                            <p:stCondLst>
                              <p:cond delay="4000"/>
                            </p:stCondLst>
                            <p:childTnLst>
                              <p:par>
                                <p:cTn id="139" presetID="22" presetClass="entr" presetSubtype="8" fill="hold" grpId="0" nodeType="after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wipe(left)">
                                      <p:cBhvr>
                                        <p:cTn id="141" dur="500"/>
                                        <p:tgtEl>
                                          <p:spTgt spid="247"/>
                                        </p:tgtEl>
                                      </p:cBhvr>
                                    </p:animEffect>
                                  </p:childTnLst>
                                </p:cTn>
                              </p:par>
                            </p:childTnLst>
                          </p:cTn>
                        </p:par>
                        <p:par>
                          <p:cTn id="142" fill="hold">
                            <p:stCondLst>
                              <p:cond delay="4500"/>
                            </p:stCondLst>
                            <p:childTnLst>
                              <p:par>
                                <p:cTn id="143" presetID="22" presetClass="entr" presetSubtype="8" fill="hold" grpId="0" nodeType="afterEffect">
                                  <p:stCondLst>
                                    <p:cond delay="0"/>
                                  </p:stCondLst>
                                  <p:childTnLst>
                                    <p:set>
                                      <p:cBhvr>
                                        <p:cTn id="144" dur="1" fill="hold">
                                          <p:stCondLst>
                                            <p:cond delay="0"/>
                                          </p:stCondLst>
                                        </p:cTn>
                                        <p:tgtEl>
                                          <p:spTgt spid="256"/>
                                        </p:tgtEl>
                                        <p:attrNameLst>
                                          <p:attrName>style.visibility</p:attrName>
                                        </p:attrNameLst>
                                      </p:cBhvr>
                                      <p:to>
                                        <p:strVal val="visible"/>
                                      </p:to>
                                    </p:set>
                                    <p:animEffect transition="in" filter="wipe(left)">
                                      <p:cBhvr>
                                        <p:cTn id="145" dur="500"/>
                                        <p:tgtEl>
                                          <p:spTgt spid="256"/>
                                        </p:tgtEl>
                                      </p:cBhvr>
                                    </p:animEffect>
                                  </p:childTnLst>
                                </p:cTn>
                              </p:par>
                            </p:childTnLst>
                          </p:cTn>
                        </p:par>
                        <p:par>
                          <p:cTn id="146" fill="hold">
                            <p:stCondLst>
                              <p:cond delay="5000"/>
                            </p:stCondLst>
                            <p:childTnLst>
                              <p:par>
                                <p:cTn id="147" presetID="22" presetClass="entr" presetSubtype="8" fill="hold" grpId="0" nodeType="afterEffect">
                                  <p:stCondLst>
                                    <p:cond delay="0"/>
                                  </p:stCondLst>
                                  <p:childTnLst>
                                    <p:set>
                                      <p:cBhvr>
                                        <p:cTn id="148" dur="1" fill="hold">
                                          <p:stCondLst>
                                            <p:cond delay="0"/>
                                          </p:stCondLst>
                                        </p:cTn>
                                        <p:tgtEl>
                                          <p:spTgt spid="257"/>
                                        </p:tgtEl>
                                        <p:attrNameLst>
                                          <p:attrName>style.visibility</p:attrName>
                                        </p:attrNameLst>
                                      </p:cBhvr>
                                      <p:to>
                                        <p:strVal val="visible"/>
                                      </p:to>
                                    </p:set>
                                    <p:animEffect transition="in" filter="wipe(left)">
                                      <p:cBhvr>
                                        <p:cTn id="149" dur="500"/>
                                        <p:tgtEl>
                                          <p:spTgt spid="257"/>
                                        </p:tgtEl>
                                      </p:cBhvr>
                                    </p:animEffect>
                                  </p:childTnLst>
                                </p:cTn>
                              </p:par>
                            </p:childTnLst>
                          </p:cTn>
                        </p:par>
                        <p:par>
                          <p:cTn id="150" fill="hold">
                            <p:stCondLst>
                              <p:cond delay="5500"/>
                            </p:stCondLst>
                            <p:childTnLst>
                              <p:par>
                                <p:cTn id="151" presetID="22" presetClass="entr" presetSubtype="8" fill="hold" grpId="0" nodeType="afterEffect">
                                  <p:stCondLst>
                                    <p:cond delay="0"/>
                                  </p:stCondLst>
                                  <p:childTnLst>
                                    <p:set>
                                      <p:cBhvr>
                                        <p:cTn id="152" dur="1" fill="hold">
                                          <p:stCondLst>
                                            <p:cond delay="0"/>
                                          </p:stCondLst>
                                        </p:cTn>
                                        <p:tgtEl>
                                          <p:spTgt spid="249"/>
                                        </p:tgtEl>
                                        <p:attrNameLst>
                                          <p:attrName>style.visibility</p:attrName>
                                        </p:attrNameLst>
                                      </p:cBhvr>
                                      <p:to>
                                        <p:strVal val="visible"/>
                                      </p:to>
                                    </p:set>
                                    <p:animEffect transition="in" filter="wipe(left)">
                                      <p:cBhvr>
                                        <p:cTn id="153" dur="500"/>
                                        <p:tgtEl>
                                          <p:spTgt spid="24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58"/>
                                        </p:tgtEl>
                                        <p:attrNameLst>
                                          <p:attrName>style.visibility</p:attrName>
                                        </p:attrNameLst>
                                      </p:cBhvr>
                                      <p:to>
                                        <p:strVal val="visible"/>
                                      </p:to>
                                    </p:set>
                                    <p:animEffect transition="in" filter="wipe(left)">
                                      <p:cBhvr>
                                        <p:cTn id="158" dur="500"/>
                                        <p:tgtEl>
                                          <p:spTgt spid="258"/>
                                        </p:tgtEl>
                                      </p:cBhvr>
                                    </p:animEffect>
                                  </p:childTnLst>
                                </p:cTn>
                              </p:par>
                            </p:childTnLst>
                          </p:cTn>
                        </p:par>
                        <p:par>
                          <p:cTn id="159" fill="hold">
                            <p:stCondLst>
                              <p:cond delay="500"/>
                            </p:stCondLst>
                            <p:childTnLst>
                              <p:par>
                                <p:cTn id="160" presetID="22" presetClass="entr" presetSubtype="8" fill="hold" grpId="0" nodeType="afterEffect">
                                  <p:stCondLst>
                                    <p:cond delay="0"/>
                                  </p:stCondLst>
                                  <p:childTnLst>
                                    <p:set>
                                      <p:cBhvr>
                                        <p:cTn id="161" dur="1" fill="hold">
                                          <p:stCondLst>
                                            <p:cond delay="0"/>
                                          </p:stCondLst>
                                        </p:cTn>
                                        <p:tgtEl>
                                          <p:spTgt spid="260"/>
                                        </p:tgtEl>
                                        <p:attrNameLst>
                                          <p:attrName>style.visibility</p:attrName>
                                        </p:attrNameLst>
                                      </p:cBhvr>
                                      <p:to>
                                        <p:strVal val="visible"/>
                                      </p:to>
                                    </p:set>
                                    <p:animEffect transition="in" filter="wipe(left)">
                                      <p:cBhvr>
                                        <p:cTn id="162" dur="500"/>
                                        <p:tgtEl>
                                          <p:spTgt spid="260"/>
                                        </p:tgtEl>
                                      </p:cBhvr>
                                    </p:animEffect>
                                  </p:childTnLst>
                                </p:cTn>
                              </p:par>
                            </p:childTnLst>
                          </p:cTn>
                        </p:par>
                        <p:par>
                          <p:cTn id="163" fill="hold">
                            <p:stCondLst>
                              <p:cond delay="1000"/>
                            </p:stCondLst>
                            <p:childTnLst>
                              <p:par>
                                <p:cTn id="164" presetID="22" presetClass="entr" presetSubtype="8" fill="hold" grpId="0" nodeType="afterEffect">
                                  <p:stCondLst>
                                    <p:cond delay="0"/>
                                  </p:stCondLst>
                                  <p:childTnLst>
                                    <p:set>
                                      <p:cBhvr>
                                        <p:cTn id="165" dur="1" fill="hold">
                                          <p:stCondLst>
                                            <p:cond delay="0"/>
                                          </p:stCondLst>
                                        </p:cTn>
                                        <p:tgtEl>
                                          <p:spTgt spid="259"/>
                                        </p:tgtEl>
                                        <p:attrNameLst>
                                          <p:attrName>style.visibility</p:attrName>
                                        </p:attrNameLst>
                                      </p:cBhvr>
                                      <p:to>
                                        <p:strVal val="visible"/>
                                      </p:to>
                                    </p:set>
                                    <p:animEffect transition="in" filter="wipe(left)">
                                      <p:cBhvr>
                                        <p:cTn id="166" dur="500"/>
                                        <p:tgtEl>
                                          <p:spTgt spid="259"/>
                                        </p:tgtEl>
                                      </p:cBhvr>
                                    </p:animEffect>
                                  </p:childTnLst>
                                </p:cTn>
                              </p:par>
                            </p:childTnLst>
                          </p:cTn>
                        </p:par>
                        <p:par>
                          <p:cTn id="167" fill="hold">
                            <p:stCondLst>
                              <p:cond delay="1500"/>
                            </p:stCondLst>
                            <p:childTnLst>
                              <p:par>
                                <p:cTn id="168" presetID="22" presetClass="entr" presetSubtype="8" fill="hold" grpId="0" nodeType="afterEffect">
                                  <p:stCondLst>
                                    <p:cond delay="0"/>
                                  </p:stCondLst>
                                  <p:childTnLst>
                                    <p:set>
                                      <p:cBhvr>
                                        <p:cTn id="169" dur="1" fill="hold">
                                          <p:stCondLst>
                                            <p:cond delay="0"/>
                                          </p:stCondLst>
                                        </p:cTn>
                                        <p:tgtEl>
                                          <p:spTgt spid="261"/>
                                        </p:tgtEl>
                                        <p:attrNameLst>
                                          <p:attrName>style.visibility</p:attrName>
                                        </p:attrNameLst>
                                      </p:cBhvr>
                                      <p:to>
                                        <p:strVal val="visible"/>
                                      </p:to>
                                    </p:set>
                                    <p:animEffect transition="in" filter="wipe(left)">
                                      <p:cBhvr>
                                        <p:cTn id="170" dur="500"/>
                                        <p:tgtEl>
                                          <p:spTgt spid="261"/>
                                        </p:tgtEl>
                                      </p:cBhvr>
                                    </p:animEffect>
                                  </p:childTnLst>
                                </p:cTn>
                              </p:par>
                            </p:childTnLst>
                          </p:cTn>
                        </p:par>
                        <p:par>
                          <p:cTn id="171" fill="hold">
                            <p:stCondLst>
                              <p:cond delay="2000"/>
                            </p:stCondLst>
                            <p:childTnLst>
                              <p:par>
                                <p:cTn id="172" presetID="22" presetClass="entr" presetSubtype="8" fill="hold" grpId="0" nodeType="afterEffect">
                                  <p:stCondLst>
                                    <p:cond delay="0"/>
                                  </p:stCondLst>
                                  <p:childTnLst>
                                    <p:set>
                                      <p:cBhvr>
                                        <p:cTn id="173" dur="1" fill="hold">
                                          <p:stCondLst>
                                            <p:cond delay="0"/>
                                          </p:stCondLst>
                                        </p:cTn>
                                        <p:tgtEl>
                                          <p:spTgt spid="262"/>
                                        </p:tgtEl>
                                        <p:attrNameLst>
                                          <p:attrName>style.visibility</p:attrName>
                                        </p:attrNameLst>
                                      </p:cBhvr>
                                      <p:to>
                                        <p:strVal val="visible"/>
                                      </p:to>
                                    </p:set>
                                    <p:animEffect transition="in" filter="wipe(left)">
                                      <p:cBhvr>
                                        <p:cTn id="174" dur="500"/>
                                        <p:tgtEl>
                                          <p:spTgt spid="262"/>
                                        </p:tgtEl>
                                      </p:cBhvr>
                                    </p:animEffect>
                                  </p:childTnLst>
                                </p:cTn>
                              </p:par>
                            </p:childTnLst>
                          </p:cTn>
                        </p:par>
                        <p:par>
                          <p:cTn id="175" fill="hold">
                            <p:stCondLst>
                              <p:cond delay="2500"/>
                            </p:stCondLst>
                            <p:childTnLst>
                              <p:par>
                                <p:cTn id="176" presetID="22" presetClass="entr" presetSubtype="8" fill="hold" grpId="0" nodeType="afterEffect">
                                  <p:stCondLst>
                                    <p:cond delay="0"/>
                                  </p:stCondLst>
                                  <p:childTnLst>
                                    <p:set>
                                      <p:cBhvr>
                                        <p:cTn id="177" dur="1" fill="hold">
                                          <p:stCondLst>
                                            <p:cond delay="0"/>
                                          </p:stCondLst>
                                        </p:cTn>
                                        <p:tgtEl>
                                          <p:spTgt spid="263"/>
                                        </p:tgtEl>
                                        <p:attrNameLst>
                                          <p:attrName>style.visibility</p:attrName>
                                        </p:attrNameLst>
                                      </p:cBhvr>
                                      <p:to>
                                        <p:strVal val="visible"/>
                                      </p:to>
                                    </p:set>
                                    <p:animEffect transition="in" filter="wipe(left)">
                                      <p:cBhvr>
                                        <p:cTn id="178" dur="500"/>
                                        <p:tgtEl>
                                          <p:spTgt spid="263"/>
                                        </p:tgtEl>
                                      </p:cBhvr>
                                    </p:animEffect>
                                  </p:childTnLst>
                                </p:cTn>
                              </p:par>
                            </p:childTnLst>
                          </p:cTn>
                        </p:par>
                        <p:par>
                          <p:cTn id="179" fill="hold">
                            <p:stCondLst>
                              <p:cond delay="3000"/>
                            </p:stCondLst>
                            <p:childTnLst>
                              <p:par>
                                <p:cTn id="180" presetID="22" presetClass="entr" presetSubtype="8" fill="hold" grpId="0" nodeType="afterEffect">
                                  <p:stCondLst>
                                    <p:cond delay="0"/>
                                  </p:stCondLst>
                                  <p:childTnLst>
                                    <p:set>
                                      <p:cBhvr>
                                        <p:cTn id="181" dur="1" fill="hold">
                                          <p:stCondLst>
                                            <p:cond delay="0"/>
                                          </p:stCondLst>
                                        </p:cTn>
                                        <p:tgtEl>
                                          <p:spTgt spid="264"/>
                                        </p:tgtEl>
                                        <p:attrNameLst>
                                          <p:attrName>style.visibility</p:attrName>
                                        </p:attrNameLst>
                                      </p:cBhvr>
                                      <p:to>
                                        <p:strVal val="visible"/>
                                      </p:to>
                                    </p:set>
                                    <p:animEffect transition="in" filter="wipe(left)">
                                      <p:cBhvr>
                                        <p:cTn id="182" dur="500"/>
                                        <p:tgtEl>
                                          <p:spTgt spid="26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300">
                                            <p:txEl>
                                              <p:pRg st="0" end="0"/>
                                            </p:txEl>
                                          </p:spTgt>
                                        </p:tgtEl>
                                        <p:attrNameLst>
                                          <p:attrName>style.visibility</p:attrName>
                                        </p:attrNameLst>
                                      </p:cBhvr>
                                      <p:to>
                                        <p:strVal val="visible"/>
                                      </p:to>
                                    </p:set>
                                    <p:animEffect transition="in" filter="wipe(left)">
                                      <p:cBhvr>
                                        <p:cTn id="187" dur="500"/>
                                        <p:tgtEl>
                                          <p:spTgt spid="300">
                                            <p:txEl>
                                              <p:pRg st="0" end="0"/>
                                            </p:txEl>
                                          </p:spTgt>
                                        </p:tgtEl>
                                      </p:cBhvr>
                                    </p:animEffect>
                                  </p:childTnLst>
                                </p:cTn>
                              </p:par>
                            </p:childTnLst>
                          </p:cTn>
                        </p:par>
                        <p:par>
                          <p:cTn id="188" fill="hold">
                            <p:stCondLst>
                              <p:cond delay="500"/>
                            </p:stCondLst>
                            <p:childTnLst>
                              <p:par>
                                <p:cTn id="189" presetID="22" presetClass="entr" presetSubtype="8" fill="hold" grpId="0" nodeType="afterEffect">
                                  <p:stCondLst>
                                    <p:cond delay="0"/>
                                  </p:stCondLst>
                                  <p:childTnLst>
                                    <p:set>
                                      <p:cBhvr>
                                        <p:cTn id="190" dur="1" fill="hold">
                                          <p:stCondLst>
                                            <p:cond delay="0"/>
                                          </p:stCondLst>
                                        </p:cTn>
                                        <p:tgtEl>
                                          <p:spTgt spid="123">
                                            <p:txEl>
                                              <p:pRg st="0" end="0"/>
                                            </p:txEl>
                                          </p:spTgt>
                                        </p:tgtEl>
                                        <p:attrNameLst>
                                          <p:attrName>style.visibility</p:attrName>
                                        </p:attrNameLst>
                                      </p:cBhvr>
                                      <p:to>
                                        <p:strVal val="visible"/>
                                      </p:to>
                                    </p:set>
                                    <p:animEffect transition="in" filter="wipe(left)">
                                      <p:cBhvr>
                                        <p:cTn id="191" dur="500"/>
                                        <p:tgtEl>
                                          <p:spTgt spid="123">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53" presetClass="entr" presetSubtype="16" fill="hold" grpId="1" nodeType="clickEffect">
                                  <p:stCondLst>
                                    <p:cond delay="0"/>
                                  </p:stCondLst>
                                  <p:childTnLst>
                                    <p:set>
                                      <p:cBhvr>
                                        <p:cTn id="195" dur="1" fill="hold">
                                          <p:stCondLst>
                                            <p:cond delay="0"/>
                                          </p:stCondLst>
                                        </p:cTn>
                                        <p:tgtEl>
                                          <p:spTgt spid="250"/>
                                        </p:tgtEl>
                                        <p:attrNameLst>
                                          <p:attrName>style.visibility</p:attrName>
                                        </p:attrNameLst>
                                      </p:cBhvr>
                                      <p:to>
                                        <p:strVal val="visible"/>
                                      </p:to>
                                    </p:set>
                                    <p:anim calcmode="lin" valueType="num">
                                      <p:cBhvr>
                                        <p:cTn id="196" dur="500" fill="hold"/>
                                        <p:tgtEl>
                                          <p:spTgt spid="250"/>
                                        </p:tgtEl>
                                        <p:attrNameLst>
                                          <p:attrName>ppt_w</p:attrName>
                                        </p:attrNameLst>
                                      </p:cBhvr>
                                      <p:tavLst>
                                        <p:tav tm="0">
                                          <p:val>
                                            <p:fltVal val="0"/>
                                          </p:val>
                                        </p:tav>
                                        <p:tav tm="100000">
                                          <p:val>
                                            <p:strVal val="#ppt_w"/>
                                          </p:val>
                                        </p:tav>
                                      </p:tavLst>
                                    </p:anim>
                                    <p:anim calcmode="lin" valueType="num">
                                      <p:cBhvr>
                                        <p:cTn id="197" dur="500" fill="hold"/>
                                        <p:tgtEl>
                                          <p:spTgt spid="250"/>
                                        </p:tgtEl>
                                        <p:attrNameLst>
                                          <p:attrName>ppt_h</p:attrName>
                                        </p:attrNameLst>
                                      </p:cBhvr>
                                      <p:tavLst>
                                        <p:tav tm="0">
                                          <p:val>
                                            <p:fltVal val="0"/>
                                          </p:val>
                                        </p:tav>
                                        <p:tav tm="100000">
                                          <p:val>
                                            <p:strVal val="#ppt_h"/>
                                          </p:val>
                                        </p:tav>
                                      </p:tavLst>
                                    </p:anim>
                                    <p:animEffect transition="in" filter="fade">
                                      <p:cBhvr>
                                        <p:cTn id="198" dur="500"/>
                                        <p:tgtEl>
                                          <p:spTgt spid="250"/>
                                        </p:tgtEl>
                                      </p:cBhvr>
                                    </p:animEffect>
                                  </p:childTnLst>
                                </p:cTn>
                              </p:par>
                            </p:childTnLst>
                          </p:cTn>
                        </p:par>
                      </p:childTnLst>
                    </p:cTn>
                  </p:par>
                  <p:par>
                    <p:cTn id="199" fill="hold">
                      <p:stCondLst>
                        <p:cond delay="indefinite"/>
                      </p:stCondLst>
                      <p:childTnLst>
                        <p:par>
                          <p:cTn id="200" fill="hold">
                            <p:stCondLst>
                              <p:cond delay="0"/>
                            </p:stCondLst>
                            <p:childTnLst>
                              <p:par>
                                <p:cTn id="201" presetID="53" presetClass="entr" presetSubtype="16" fill="hold" grpId="1" nodeType="clickEffect">
                                  <p:stCondLst>
                                    <p:cond delay="0"/>
                                  </p:stCondLst>
                                  <p:childTnLst>
                                    <p:set>
                                      <p:cBhvr>
                                        <p:cTn id="202" dur="1" fill="hold">
                                          <p:stCondLst>
                                            <p:cond delay="0"/>
                                          </p:stCondLst>
                                        </p:cTn>
                                        <p:tgtEl>
                                          <p:spTgt spid="246"/>
                                        </p:tgtEl>
                                        <p:attrNameLst>
                                          <p:attrName>style.visibility</p:attrName>
                                        </p:attrNameLst>
                                      </p:cBhvr>
                                      <p:to>
                                        <p:strVal val="visible"/>
                                      </p:to>
                                    </p:set>
                                    <p:anim calcmode="lin" valueType="num">
                                      <p:cBhvr>
                                        <p:cTn id="203" dur="500" fill="hold"/>
                                        <p:tgtEl>
                                          <p:spTgt spid="246"/>
                                        </p:tgtEl>
                                        <p:attrNameLst>
                                          <p:attrName>ppt_w</p:attrName>
                                        </p:attrNameLst>
                                      </p:cBhvr>
                                      <p:tavLst>
                                        <p:tav tm="0">
                                          <p:val>
                                            <p:fltVal val="0"/>
                                          </p:val>
                                        </p:tav>
                                        <p:tav tm="100000">
                                          <p:val>
                                            <p:strVal val="#ppt_w"/>
                                          </p:val>
                                        </p:tav>
                                      </p:tavLst>
                                    </p:anim>
                                    <p:anim calcmode="lin" valueType="num">
                                      <p:cBhvr>
                                        <p:cTn id="204" dur="500" fill="hold"/>
                                        <p:tgtEl>
                                          <p:spTgt spid="246"/>
                                        </p:tgtEl>
                                        <p:attrNameLst>
                                          <p:attrName>ppt_h</p:attrName>
                                        </p:attrNameLst>
                                      </p:cBhvr>
                                      <p:tavLst>
                                        <p:tav tm="0">
                                          <p:val>
                                            <p:fltVal val="0"/>
                                          </p:val>
                                        </p:tav>
                                        <p:tav tm="100000">
                                          <p:val>
                                            <p:strVal val="#ppt_h"/>
                                          </p:val>
                                        </p:tav>
                                      </p:tavLst>
                                    </p:anim>
                                    <p:animEffect transition="in" filter="fade">
                                      <p:cBhvr>
                                        <p:cTn id="205" dur="500"/>
                                        <p:tgtEl>
                                          <p:spTgt spid="246"/>
                                        </p:tgtEl>
                                      </p:cBhvr>
                                    </p:animEffect>
                                  </p:childTnLst>
                                </p:cTn>
                              </p:par>
                              <p:par>
                                <p:cTn id="206" presetID="53" presetClass="entr" presetSubtype="16" fill="hold" grpId="1" nodeType="withEffect">
                                  <p:stCondLst>
                                    <p:cond delay="0"/>
                                  </p:stCondLst>
                                  <p:childTnLst>
                                    <p:set>
                                      <p:cBhvr>
                                        <p:cTn id="207" dur="1" fill="hold">
                                          <p:stCondLst>
                                            <p:cond delay="0"/>
                                          </p:stCondLst>
                                        </p:cTn>
                                        <p:tgtEl>
                                          <p:spTgt spid="251"/>
                                        </p:tgtEl>
                                        <p:attrNameLst>
                                          <p:attrName>style.visibility</p:attrName>
                                        </p:attrNameLst>
                                      </p:cBhvr>
                                      <p:to>
                                        <p:strVal val="visible"/>
                                      </p:to>
                                    </p:set>
                                    <p:anim calcmode="lin" valueType="num">
                                      <p:cBhvr>
                                        <p:cTn id="208" dur="500" fill="hold"/>
                                        <p:tgtEl>
                                          <p:spTgt spid="251"/>
                                        </p:tgtEl>
                                        <p:attrNameLst>
                                          <p:attrName>ppt_w</p:attrName>
                                        </p:attrNameLst>
                                      </p:cBhvr>
                                      <p:tavLst>
                                        <p:tav tm="0">
                                          <p:val>
                                            <p:fltVal val="0"/>
                                          </p:val>
                                        </p:tav>
                                        <p:tav tm="100000">
                                          <p:val>
                                            <p:strVal val="#ppt_w"/>
                                          </p:val>
                                        </p:tav>
                                      </p:tavLst>
                                    </p:anim>
                                    <p:anim calcmode="lin" valueType="num">
                                      <p:cBhvr>
                                        <p:cTn id="209" dur="500" fill="hold"/>
                                        <p:tgtEl>
                                          <p:spTgt spid="251"/>
                                        </p:tgtEl>
                                        <p:attrNameLst>
                                          <p:attrName>ppt_h</p:attrName>
                                        </p:attrNameLst>
                                      </p:cBhvr>
                                      <p:tavLst>
                                        <p:tav tm="0">
                                          <p:val>
                                            <p:fltVal val="0"/>
                                          </p:val>
                                        </p:tav>
                                        <p:tav tm="100000">
                                          <p:val>
                                            <p:strVal val="#ppt_h"/>
                                          </p:val>
                                        </p:tav>
                                      </p:tavLst>
                                    </p:anim>
                                    <p:animEffect transition="in" filter="fade">
                                      <p:cBhvr>
                                        <p:cTn id="210" dur="500"/>
                                        <p:tgtEl>
                                          <p:spTgt spid="251"/>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302"/>
                                        </p:tgtEl>
                                        <p:attrNameLst>
                                          <p:attrName>style.visibility</p:attrName>
                                        </p:attrNameLst>
                                      </p:cBhvr>
                                      <p:to>
                                        <p:strVal val="visible"/>
                                      </p:to>
                                    </p:set>
                                    <p:animEffect transition="in" filter="wipe(left)">
                                      <p:cBhvr>
                                        <p:cTn id="215" dur="500"/>
                                        <p:tgtEl>
                                          <p:spTgt spid="302"/>
                                        </p:tgtEl>
                                      </p:cBhvr>
                                    </p:animEffect>
                                  </p:childTnLst>
                                </p:cTn>
                              </p:par>
                            </p:childTnLst>
                          </p:cTn>
                        </p:par>
                      </p:childTnLst>
                    </p:cTn>
                  </p:par>
                  <p:par>
                    <p:cTn id="216" fill="hold">
                      <p:stCondLst>
                        <p:cond delay="indefinite"/>
                      </p:stCondLst>
                      <p:childTnLst>
                        <p:par>
                          <p:cTn id="217" fill="hold">
                            <p:stCondLst>
                              <p:cond delay="0"/>
                            </p:stCondLst>
                            <p:childTnLst>
                              <p:par>
                                <p:cTn id="218" presetID="53" presetClass="entr" presetSubtype="16" fill="hold" grpId="1" nodeType="clickEffect">
                                  <p:stCondLst>
                                    <p:cond delay="0"/>
                                  </p:stCondLst>
                                  <p:childTnLst>
                                    <p:set>
                                      <p:cBhvr>
                                        <p:cTn id="219" dur="1" fill="hold">
                                          <p:stCondLst>
                                            <p:cond delay="0"/>
                                          </p:stCondLst>
                                        </p:cTn>
                                        <p:tgtEl>
                                          <p:spTgt spid="252"/>
                                        </p:tgtEl>
                                        <p:attrNameLst>
                                          <p:attrName>style.visibility</p:attrName>
                                        </p:attrNameLst>
                                      </p:cBhvr>
                                      <p:to>
                                        <p:strVal val="visible"/>
                                      </p:to>
                                    </p:set>
                                    <p:anim calcmode="lin" valueType="num">
                                      <p:cBhvr>
                                        <p:cTn id="220" dur="500" fill="hold"/>
                                        <p:tgtEl>
                                          <p:spTgt spid="252"/>
                                        </p:tgtEl>
                                        <p:attrNameLst>
                                          <p:attrName>ppt_w</p:attrName>
                                        </p:attrNameLst>
                                      </p:cBhvr>
                                      <p:tavLst>
                                        <p:tav tm="0">
                                          <p:val>
                                            <p:fltVal val="0"/>
                                          </p:val>
                                        </p:tav>
                                        <p:tav tm="100000">
                                          <p:val>
                                            <p:strVal val="#ppt_w"/>
                                          </p:val>
                                        </p:tav>
                                      </p:tavLst>
                                    </p:anim>
                                    <p:anim calcmode="lin" valueType="num">
                                      <p:cBhvr>
                                        <p:cTn id="221" dur="500" fill="hold"/>
                                        <p:tgtEl>
                                          <p:spTgt spid="252"/>
                                        </p:tgtEl>
                                        <p:attrNameLst>
                                          <p:attrName>ppt_h</p:attrName>
                                        </p:attrNameLst>
                                      </p:cBhvr>
                                      <p:tavLst>
                                        <p:tav tm="0">
                                          <p:val>
                                            <p:fltVal val="0"/>
                                          </p:val>
                                        </p:tav>
                                        <p:tav tm="100000">
                                          <p:val>
                                            <p:strVal val="#ppt_h"/>
                                          </p:val>
                                        </p:tav>
                                      </p:tavLst>
                                    </p:anim>
                                    <p:animEffect transition="in" filter="fade">
                                      <p:cBhvr>
                                        <p:cTn id="222" dur="500"/>
                                        <p:tgtEl>
                                          <p:spTgt spid="252"/>
                                        </p:tgtEl>
                                      </p:cBhvr>
                                    </p:animEffect>
                                  </p:childTnLst>
                                </p:cTn>
                              </p:par>
                            </p:childTnLst>
                          </p:cTn>
                        </p:par>
                      </p:childTnLst>
                    </p:cTn>
                  </p:par>
                  <p:par>
                    <p:cTn id="223" fill="hold">
                      <p:stCondLst>
                        <p:cond delay="indefinite"/>
                      </p:stCondLst>
                      <p:childTnLst>
                        <p:par>
                          <p:cTn id="224" fill="hold">
                            <p:stCondLst>
                              <p:cond delay="0"/>
                            </p:stCondLst>
                            <p:childTnLst>
                              <p:par>
                                <p:cTn id="225" presetID="53" presetClass="entr" presetSubtype="16" fill="hold" grpId="1" nodeType="clickEffect">
                                  <p:stCondLst>
                                    <p:cond delay="0"/>
                                  </p:stCondLst>
                                  <p:childTnLst>
                                    <p:set>
                                      <p:cBhvr>
                                        <p:cTn id="226" dur="1" fill="hold">
                                          <p:stCondLst>
                                            <p:cond delay="0"/>
                                          </p:stCondLst>
                                        </p:cTn>
                                        <p:tgtEl>
                                          <p:spTgt spid="255"/>
                                        </p:tgtEl>
                                        <p:attrNameLst>
                                          <p:attrName>style.visibility</p:attrName>
                                        </p:attrNameLst>
                                      </p:cBhvr>
                                      <p:to>
                                        <p:strVal val="visible"/>
                                      </p:to>
                                    </p:set>
                                    <p:anim calcmode="lin" valueType="num">
                                      <p:cBhvr>
                                        <p:cTn id="227" dur="500" fill="hold"/>
                                        <p:tgtEl>
                                          <p:spTgt spid="255"/>
                                        </p:tgtEl>
                                        <p:attrNameLst>
                                          <p:attrName>ppt_w</p:attrName>
                                        </p:attrNameLst>
                                      </p:cBhvr>
                                      <p:tavLst>
                                        <p:tav tm="0">
                                          <p:val>
                                            <p:fltVal val="0"/>
                                          </p:val>
                                        </p:tav>
                                        <p:tav tm="100000">
                                          <p:val>
                                            <p:strVal val="#ppt_w"/>
                                          </p:val>
                                        </p:tav>
                                      </p:tavLst>
                                    </p:anim>
                                    <p:anim calcmode="lin" valueType="num">
                                      <p:cBhvr>
                                        <p:cTn id="228" dur="500" fill="hold"/>
                                        <p:tgtEl>
                                          <p:spTgt spid="255"/>
                                        </p:tgtEl>
                                        <p:attrNameLst>
                                          <p:attrName>ppt_h</p:attrName>
                                        </p:attrNameLst>
                                      </p:cBhvr>
                                      <p:tavLst>
                                        <p:tav tm="0">
                                          <p:val>
                                            <p:fltVal val="0"/>
                                          </p:val>
                                        </p:tav>
                                        <p:tav tm="100000">
                                          <p:val>
                                            <p:strVal val="#ppt_h"/>
                                          </p:val>
                                        </p:tav>
                                      </p:tavLst>
                                    </p:anim>
                                    <p:animEffect transition="in" filter="fade">
                                      <p:cBhvr>
                                        <p:cTn id="229" dur="500"/>
                                        <p:tgtEl>
                                          <p:spTgt spid="255"/>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303"/>
                                        </p:tgtEl>
                                        <p:attrNameLst>
                                          <p:attrName>style.visibility</p:attrName>
                                        </p:attrNameLst>
                                      </p:cBhvr>
                                      <p:to>
                                        <p:strVal val="visible"/>
                                      </p:to>
                                    </p:set>
                                    <p:animEffect transition="in" filter="wipe(left)">
                                      <p:cBhvr>
                                        <p:cTn id="234" dur="500"/>
                                        <p:tgtEl>
                                          <p:spTgt spid="303"/>
                                        </p:tgtEl>
                                      </p:cBhvr>
                                    </p:animEffect>
                                  </p:childTnLst>
                                </p:cTn>
                              </p:par>
                            </p:childTnLst>
                          </p:cTn>
                        </p:par>
                      </p:childTnLst>
                    </p:cTn>
                  </p:par>
                  <p:par>
                    <p:cTn id="235" fill="hold">
                      <p:stCondLst>
                        <p:cond delay="indefinite"/>
                      </p:stCondLst>
                      <p:childTnLst>
                        <p:par>
                          <p:cTn id="236" fill="hold">
                            <p:stCondLst>
                              <p:cond delay="0"/>
                            </p:stCondLst>
                            <p:childTnLst>
                              <p:par>
                                <p:cTn id="237" presetID="53" presetClass="entr" presetSubtype="16" fill="hold" grpId="1" nodeType="clickEffect">
                                  <p:stCondLst>
                                    <p:cond delay="0"/>
                                  </p:stCondLst>
                                  <p:childTnLst>
                                    <p:set>
                                      <p:cBhvr>
                                        <p:cTn id="238" dur="1" fill="hold">
                                          <p:stCondLst>
                                            <p:cond delay="0"/>
                                          </p:stCondLst>
                                        </p:cTn>
                                        <p:tgtEl>
                                          <p:spTgt spid="247"/>
                                        </p:tgtEl>
                                        <p:attrNameLst>
                                          <p:attrName>style.visibility</p:attrName>
                                        </p:attrNameLst>
                                      </p:cBhvr>
                                      <p:to>
                                        <p:strVal val="visible"/>
                                      </p:to>
                                    </p:set>
                                    <p:anim calcmode="lin" valueType="num">
                                      <p:cBhvr>
                                        <p:cTn id="239" dur="500" fill="hold"/>
                                        <p:tgtEl>
                                          <p:spTgt spid="247"/>
                                        </p:tgtEl>
                                        <p:attrNameLst>
                                          <p:attrName>ppt_w</p:attrName>
                                        </p:attrNameLst>
                                      </p:cBhvr>
                                      <p:tavLst>
                                        <p:tav tm="0">
                                          <p:val>
                                            <p:fltVal val="0"/>
                                          </p:val>
                                        </p:tav>
                                        <p:tav tm="100000">
                                          <p:val>
                                            <p:strVal val="#ppt_w"/>
                                          </p:val>
                                        </p:tav>
                                      </p:tavLst>
                                    </p:anim>
                                    <p:anim calcmode="lin" valueType="num">
                                      <p:cBhvr>
                                        <p:cTn id="240" dur="500" fill="hold"/>
                                        <p:tgtEl>
                                          <p:spTgt spid="247"/>
                                        </p:tgtEl>
                                        <p:attrNameLst>
                                          <p:attrName>ppt_h</p:attrName>
                                        </p:attrNameLst>
                                      </p:cBhvr>
                                      <p:tavLst>
                                        <p:tav tm="0">
                                          <p:val>
                                            <p:fltVal val="0"/>
                                          </p:val>
                                        </p:tav>
                                        <p:tav tm="100000">
                                          <p:val>
                                            <p:strVal val="#ppt_h"/>
                                          </p:val>
                                        </p:tav>
                                      </p:tavLst>
                                    </p:anim>
                                    <p:animEffect transition="in" filter="fade">
                                      <p:cBhvr>
                                        <p:cTn id="241" dur="500"/>
                                        <p:tgtEl>
                                          <p:spTgt spid="247"/>
                                        </p:tgtEl>
                                      </p:cBhvr>
                                    </p:animEffect>
                                  </p:childTnLst>
                                </p:cTn>
                              </p:par>
                            </p:childTnLst>
                          </p:cTn>
                        </p:par>
                      </p:childTnLst>
                    </p:cTn>
                  </p:par>
                  <p:par>
                    <p:cTn id="242" fill="hold">
                      <p:stCondLst>
                        <p:cond delay="indefinite"/>
                      </p:stCondLst>
                      <p:childTnLst>
                        <p:par>
                          <p:cTn id="243" fill="hold">
                            <p:stCondLst>
                              <p:cond delay="0"/>
                            </p:stCondLst>
                            <p:childTnLst>
                              <p:par>
                                <p:cTn id="244" presetID="53" presetClass="entr" presetSubtype="16" fill="hold" grpId="1" nodeType="clickEffect">
                                  <p:stCondLst>
                                    <p:cond delay="0"/>
                                  </p:stCondLst>
                                  <p:childTnLst>
                                    <p:set>
                                      <p:cBhvr>
                                        <p:cTn id="245" dur="1" fill="hold">
                                          <p:stCondLst>
                                            <p:cond delay="0"/>
                                          </p:stCondLst>
                                        </p:cTn>
                                        <p:tgtEl>
                                          <p:spTgt spid="249"/>
                                        </p:tgtEl>
                                        <p:attrNameLst>
                                          <p:attrName>style.visibility</p:attrName>
                                        </p:attrNameLst>
                                      </p:cBhvr>
                                      <p:to>
                                        <p:strVal val="visible"/>
                                      </p:to>
                                    </p:set>
                                    <p:anim calcmode="lin" valueType="num">
                                      <p:cBhvr>
                                        <p:cTn id="246" dur="500" fill="hold"/>
                                        <p:tgtEl>
                                          <p:spTgt spid="249"/>
                                        </p:tgtEl>
                                        <p:attrNameLst>
                                          <p:attrName>ppt_w</p:attrName>
                                        </p:attrNameLst>
                                      </p:cBhvr>
                                      <p:tavLst>
                                        <p:tav tm="0">
                                          <p:val>
                                            <p:fltVal val="0"/>
                                          </p:val>
                                        </p:tav>
                                        <p:tav tm="100000">
                                          <p:val>
                                            <p:strVal val="#ppt_w"/>
                                          </p:val>
                                        </p:tav>
                                      </p:tavLst>
                                    </p:anim>
                                    <p:anim calcmode="lin" valueType="num">
                                      <p:cBhvr>
                                        <p:cTn id="247" dur="500" fill="hold"/>
                                        <p:tgtEl>
                                          <p:spTgt spid="249"/>
                                        </p:tgtEl>
                                        <p:attrNameLst>
                                          <p:attrName>ppt_h</p:attrName>
                                        </p:attrNameLst>
                                      </p:cBhvr>
                                      <p:tavLst>
                                        <p:tav tm="0">
                                          <p:val>
                                            <p:fltVal val="0"/>
                                          </p:val>
                                        </p:tav>
                                        <p:tav tm="100000">
                                          <p:val>
                                            <p:strVal val="#ppt_h"/>
                                          </p:val>
                                        </p:tav>
                                      </p:tavLst>
                                    </p:anim>
                                    <p:animEffect transition="in" filter="fade">
                                      <p:cBhvr>
                                        <p:cTn id="248" dur="500"/>
                                        <p:tgtEl>
                                          <p:spTgt spid="249"/>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304"/>
                                        </p:tgtEl>
                                        <p:attrNameLst>
                                          <p:attrName>style.visibility</p:attrName>
                                        </p:attrNameLst>
                                      </p:cBhvr>
                                      <p:to>
                                        <p:strVal val="visible"/>
                                      </p:to>
                                    </p:set>
                                    <p:animEffect transition="in" filter="wipe(left)">
                                      <p:cBhvr>
                                        <p:cTn id="253" dur="500"/>
                                        <p:tgtEl>
                                          <p:spTgt spid="304"/>
                                        </p:tgtEl>
                                      </p:cBhvr>
                                    </p:animEffect>
                                  </p:childTnLst>
                                </p:cTn>
                              </p:par>
                            </p:childTnLst>
                          </p:cTn>
                        </p:par>
                      </p:childTnLst>
                    </p:cTn>
                  </p:par>
                  <p:par>
                    <p:cTn id="254" fill="hold">
                      <p:stCondLst>
                        <p:cond delay="indefinite"/>
                      </p:stCondLst>
                      <p:childTnLst>
                        <p:par>
                          <p:cTn id="255" fill="hold">
                            <p:stCondLst>
                              <p:cond delay="0"/>
                            </p:stCondLst>
                            <p:childTnLst>
                              <p:par>
                                <p:cTn id="256" presetID="53" presetClass="entr" presetSubtype="16" fill="hold" grpId="2" nodeType="clickEffect">
                                  <p:stCondLst>
                                    <p:cond delay="0"/>
                                  </p:stCondLst>
                                  <p:childTnLst>
                                    <p:set>
                                      <p:cBhvr>
                                        <p:cTn id="257" dur="1" fill="hold">
                                          <p:stCondLst>
                                            <p:cond delay="0"/>
                                          </p:stCondLst>
                                        </p:cTn>
                                        <p:tgtEl>
                                          <p:spTgt spid="247"/>
                                        </p:tgtEl>
                                        <p:attrNameLst>
                                          <p:attrName>style.visibility</p:attrName>
                                        </p:attrNameLst>
                                      </p:cBhvr>
                                      <p:to>
                                        <p:strVal val="visible"/>
                                      </p:to>
                                    </p:set>
                                    <p:anim calcmode="lin" valueType="num">
                                      <p:cBhvr>
                                        <p:cTn id="258" dur="500" fill="hold"/>
                                        <p:tgtEl>
                                          <p:spTgt spid="247"/>
                                        </p:tgtEl>
                                        <p:attrNameLst>
                                          <p:attrName>ppt_w</p:attrName>
                                        </p:attrNameLst>
                                      </p:cBhvr>
                                      <p:tavLst>
                                        <p:tav tm="0">
                                          <p:val>
                                            <p:fltVal val="0"/>
                                          </p:val>
                                        </p:tav>
                                        <p:tav tm="100000">
                                          <p:val>
                                            <p:strVal val="#ppt_w"/>
                                          </p:val>
                                        </p:tav>
                                      </p:tavLst>
                                    </p:anim>
                                    <p:anim calcmode="lin" valueType="num">
                                      <p:cBhvr>
                                        <p:cTn id="259" dur="500" fill="hold"/>
                                        <p:tgtEl>
                                          <p:spTgt spid="247"/>
                                        </p:tgtEl>
                                        <p:attrNameLst>
                                          <p:attrName>ppt_h</p:attrName>
                                        </p:attrNameLst>
                                      </p:cBhvr>
                                      <p:tavLst>
                                        <p:tav tm="0">
                                          <p:val>
                                            <p:fltVal val="0"/>
                                          </p:val>
                                        </p:tav>
                                        <p:tav tm="100000">
                                          <p:val>
                                            <p:strVal val="#ppt_h"/>
                                          </p:val>
                                        </p:tav>
                                      </p:tavLst>
                                    </p:anim>
                                    <p:animEffect transition="in" filter="fade">
                                      <p:cBhvr>
                                        <p:cTn id="260" dur="500"/>
                                        <p:tgtEl>
                                          <p:spTgt spid="247"/>
                                        </p:tgtEl>
                                      </p:cBhvr>
                                    </p:animEffect>
                                  </p:childTnLst>
                                </p:cTn>
                              </p:par>
                            </p:childTnLst>
                          </p:cTn>
                        </p:par>
                      </p:childTnLst>
                    </p:cTn>
                  </p:par>
                  <p:par>
                    <p:cTn id="261" fill="hold">
                      <p:stCondLst>
                        <p:cond delay="indefinite"/>
                      </p:stCondLst>
                      <p:childTnLst>
                        <p:par>
                          <p:cTn id="262" fill="hold">
                            <p:stCondLst>
                              <p:cond delay="0"/>
                            </p:stCondLst>
                            <p:childTnLst>
                              <p:par>
                                <p:cTn id="263" presetID="53" presetClass="entr" presetSubtype="16" fill="hold" grpId="2" nodeType="clickEffect">
                                  <p:stCondLst>
                                    <p:cond delay="0"/>
                                  </p:stCondLst>
                                  <p:childTnLst>
                                    <p:set>
                                      <p:cBhvr>
                                        <p:cTn id="264" dur="1" fill="hold">
                                          <p:stCondLst>
                                            <p:cond delay="0"/>
                                          </p:stCondLst>
                                        </p:cTn>
                                        <p:tgtEl>
                                          <p:spTgt spid="252"/>
                                        </p:tgtEl>
                                        <p:attrNameLst>
                                          <p:attrName>style.visibility</p:attrName>
                                        </p:attrNameLst>
                                      </p:cBhvr>
                                      <p:to>
                                        <p:strVal val="visible"/>
                                      </p:to>
                                    </p:set>
                                    <p:anim calcmode="lin" valueType="num">
                                      <p:cBhvr>
                                        <p:cTn id="265" dur="500" fill="hold"/>
                                        <p:tgtEl>
                                          <p:spTgt spid="252"/>
                                        </p:tgtEl>
                                        <p:attrNameLst>
                                          <p:attrName>ppt_w</p:attrName>
                                        </p:attrNameLst>
                                      </p:cBhvr>
                                      <p:tavLst>
                                        <p:tav tm="0">
                                          <p:val>
                                            <p:fltVal val="0"/>
                                          </p:val>
                                        </p:tav>
                                        <p:tav tm="100000">
                                          <p:val>
                                            <p:strVal val="#ppt_w"/>
                                          </p:val>
                                        </p:tav>
                                      </p:tavLst>
                                    </p:anim>
                                    <p:anim calcmode="lin" valueType="num">
                                      <p:cBhvr>
                                        <p:cTn id="266" dur="500" fill="hold"/>
                                        <p:tgtEl>
                                          <p:spTgt spid="252"/>
                                        </p:tgtEl>
                                        <p:attrNameLst>
                                          <p:attrName>ppt_h</p:attrName>
                                        </p:attrNameLst>
                                      </p:cBhvr>
                                      <p:tavLst>
                                        <p:tav tm="0">
                                          <p:val>
                                            <p:fltVal val="0"/>
                                          </p:val>
                                        </p:tav>
                                        <p:tav tm="100000">
                                          <p:val>
                                            <p:strVal val="#ppt_h"/>
                                          </p:val>
                                        </p:tav>
                                      </p:tavLst>
                                    </p:anim>
                                    <p:animEffect transition="in" filter="fade">
                                      <p:cBhvr>
                                        <p:cTn id="267" dur="500"/>
                                        <p:tgtEl>
                                          <p:spTgt spid="252"/>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8" fill="hold" grpId="0" nodeType="clickEffect">
                                  <p:stCondLst>
                                    <p:cond delay="0"/>
                                  </p:stCondLst>
                                  <p:childTnLst>
                                    <p:set>
                                      <p:cBhvr>
                                        <p:cTn id="271" dur="1" fill="hold">
                                          <p:stCondLst>
                                            <p:cond delay="0"/>
                                          </p:stCondLst>
                                        </p:cTn>
                                        <p:tgtEl>
                                          <p:spTgt spid="305"/>
                                        </p:tgtEl>
                                        <p:attrNameLst>
                                          <p:attrName>style.visibility</p:attrName>
                                        </p:attrNameLst>
                                      </p:cBhvr>
                                      <p:to>
                                        <p:strVal val="visible"/>
                                      </p:to>
                                    </p:set>
                                    <p:animEffect transition="in" filter="wipe(left)">
                                      <p:cBhvr>
                                        <p:cTn id="272" dur="500"/>
                                        <p:tgtEl>
                                          <p:spTgt spid="305"/>
                                        </p:tgtEl>
                                      </p:cBhvr>
                                    </p:animEffect>
                                  </p:childTnLst>
                                </p:cTn>
                              </p:par>
                            </p:childTnLst>
                          </p:cTn>
                        </p:par>
                      </p:childTnLst>
                    </p:cTn>
                  </p:par>
                  <p:par>
                    <p:cTn id="273" fill="hold">
                      <p:stCondLst>
                        <p:cond delay="indefinite"/>
                      </p:stCondLst>
                      <p:childTnLst>
                        <p:par>
                          <p:cTn id="274" fill="hold">
                            <p:stCondLst>
                              <p:cond delay="0"/>
                            </p:stCondLst>
                            <p:childTnLst>
                              <p:par>
                                <p:cTn id="275" presetID="53" presetClass="entr" presetSubtype="16" fill="hold" grpId="2" nodeType="clickEffect">
                                  <p:stCondLst>
                                    <p:cond delay="0"/>
                                  </p:stCondLst>
                                  <p:childTnLst>
                                    <p:set>
                                      <p:cBhvr>
                                        <p:cTn id="276" dur="1" fill="hold">
                                          <p:stCondLst>
                                            <p:cond delay="0"/>
                                          </p:stCondLst>
                                        </p:cTn>
                                        <p:tgtEl>
                                          <p:spTgt spid="250"/>
                                        </p:tgtEl>
                                        <p:attrNameLst>
                                          <p:attrName>style.visibility</p:attrName>
                                        </p:attrNameLst>
                                      </p:cBhvr>
                                      <p:to>
                                        <p:strVal val="visible"/>
                                      </p:to>
                                    </p:set>
                                    <p:anim calcmode="lin" valueType="num">
                                      <p:cBhvr>
                                        <p:cTn id="277" dur="500" fill="hold"/>
                                        <p:tgtEl>
                                          <p:spTgt spid="250"/>
                                        </p:tgtEl>
                                        <p:attrNameLst>
                                          <p:attrName>ppt_w</p:attrName>
                                        </p:attrNameLst>
                                      </p:cBhvr>
                                      <p:tavLst>
                                        <p:tav tm="0">
                                          <p:val>
                                            <p:fltVal val="0"/>
                                          </p:val>
                                        </p:tav>
                                        <p:tav tm="100000">
                                          <p:val>
                                            <p:strVal val="#ppt_w"/>
                                          </p:val>
                                        </p:tav>
                                      </p:tavLst>
                                    </p:anim>
                                    <p:anim calcmode="lin" valueType="num">
                                      <p:cBhvr>
                                        <p:cTn id="278" dur="500" fill="hold"/>
                                        <p:tgtEl>
                                          <p:spTgt spid="250"/>
                                        </p:tgtEl>
                                        <p:attrNameLst>
                                          <p:attrName>ppt_h</p:attrName>
                                        </p:attrNameLst>
                                      </p:cBhvr>
                                      <p:tavLst>
                                        <p:tav tm="0">
                                          <p:val>
                                            <p:fltVal val="0"/>
                                          </p:val>
                                        </p:tav>
                                        <p:tav tm="100000">
                                          <p:val>
                                            <p:strVal val="#ppt_h"/>
                                          </p:val>
                                        </p:tav>
                                      </p:tavLst>
                                    </p:anim>
                                    <p:animEffect transition="in" filter="fade">
                                      <p:cBhvr>
                                        <p:cTn id="279" dur="500"/>
                                        <p:tgtEl>
                                          <p:spTgt spid="250"/>
                                        </p:tgtEl>
                                      </p:cBhvr>
                                    </p:animEffect>
                                  </p:childTnLst>
                                </p:cTn>
                              </p:par>
                            </p:childTnLst>
                          </p:cTn>
                        </p:par>
                      </p:childTnLst>
                    </p:cTn>
                  </p:par>
                  <p:par>
                    <p:cTn id="280" fill="hold">
                      <p:stCondLst>
                        <p:cond delay="indefinite"/>
                      </p:stCondLst>
                      <p:childTnLst>
                        <p:par>
                          <p:cTn id="281" fill="hold">
                            <p:stCondLst>
                              <p:cond delay="0"/>
                            </p:stCondLst>
                            <p:childTnLst>
                              <p:par>
                                <p:cTn id="282" presetID="53" presetClass="entr" presetSubtype="16" fill="hold" grpId="1" nodeType="clickEffect">
                                  <p:stCondLst>
                                    <p:cond delay="0"/>
                                  </p:stCondLst>
                                  <p:childTnLst>
                                    <p:set>
                                      <p:cBhvr>
                                        <p:cTn id="283" dur="1" fill="hold">
                                          <p:stCondLst>
                                            <p:cond delay="0"/>
                                          </p:stCondLst>
                                        </p:cTn>
                                        <p:tgtEl>
                                          <p:spTgt spid="254"/>
                                        </p:tgtEl>
                                        <p:attrNameLst>
                                          <p:attrName>style.visibility</p:attrName>
                                        </p:attrNameLst>
                                      </p:cBhvr>
                                      <p:to>
                                        <p:strVal val="visible"/>
                                      </p:to>
                                    </p:set>
                                    <p:anim calcmode="lin" valueType="num">
                                      <p:cBhvr>
                                        <p:cTn id="284" dur="500" fill="hold"/>
                                        <p:tgtEl>
                                          <p:spTgt spid="254"/>
                                        </p:tgtEl>
                                        <p:attrNameLst>
                                          <p:attrName>ppt_w</p:attrName>
                                        </p:attrNameLst>
                                      </p:cBhvr>
                                      <p:tavLst>
                                        <p:tav tm="0">
                                          <p:val>
                                            <p:fltVal val="0"/>
                                          </p:val>
                                        </p:tav>
                                        <p:tav tm="100000">
                                          <p:val>
                                            <p:strVal val="#ppt_w"/>
                                          </p:val>
                                        </p:tav>
                                      </p:tavLst>
                                    </p:anim>
                                    <p:anim calcmode="lin" valueType="num">
                                      <p:cBhvr>
                                        <p:cTn id="285" dur="500" fill="hold"/>
                                        <p:tgtEl>
                                          <p:spTgt spid="254"/>
                                        </p:tgtEl>
                                        <p:attrNameLst>
                                          <p:attrName>ppt_h</p:attrName>
                                        </p:attrNameLst>
                                      </p:cBhvr>
                                      <p:tavLst>
                                        <p:tav tm="0">
                                          <p:val>
                                            <p:fltVal val="0"/>
                                          </p:val>
                                        </p:tav>
                                        <p:tav tm="100000">
                                          <p:val>
                                            <p:strVal val="#ppt_h"/>
                                          </p:val>
                                        </p:tav>
                                      </p:tavLst>
                                    </p:anim>
                                    <p:animEffect transition="in" filter="fade">
                                      <p:cBhvr>
                                        <p:cTn id="286" dur="500"/>
                                        <p:tgtEl>
                                          <p:spTgt spid="254"/>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306"/>
                                        </p:tgtEl>
                                        <p:attrNameLst>
                                          <p:attrName>style.visibility</p:attrName>
                                        </p:attrNameLst>
                                      </p:cBhvr>
                                      <p:to>
                                        <p:strVal val="visible"/>
                                      </p:to>
                                    </p:set>
                                    <p:animEffect transition="in" filter="wipe(left)">
                                      <p:cBhvr>
                                        <p:cTn id="291" dur="500"/>
                                        <p:tgtEl>
                                          <p:spTgt spid="306"/>
                                        </p:tgtEl>
                                      </p:cBhvr>
                                    </p:animEffect>
                                  </p:childTnLst>
                                </p:cTn>
                              </p:par>
                            </p:childTnLst>
                          </p:cTn>
                        </p:par>
                      </p:childTnLst>
                    </p:cTn>
                  </p:par>
                  <p:par>
                    <p:cTn id="292" fill="hold">
                      <p:stCondLst>
                        <p:cond delay="indefinite"/>
                      </p:stCondLst>
                      <p:childTnLst>
                        <p:par>
                          <p:cTn id="293" fill="hold">
                            <p:stCondLst>
                              <p:cond delay="0"/>
                            </p:stCondLst>
                            <p:childTnLst>
                              <p:par>
                                <p:cTn id="294" presetID="53" presetClass="entr" presetSubtype="16" fill="hold" grpId="2" nodeType="clickEffect">
                                  <p:stCondLst>
                                    <p:cond delay="0"/>
                                  </p:stCondLst>
                                  <p:childTnLst>
                                    <p:set>
                                      <p:cBhvr>
                                        <p:cTn id="295" dur="1" fill="hold">
                                          <p:stCondLst>
                                            <p:cond delay="0"/>
                                          </p:stCondLst>
                                        </p:cTn>
                                        <p:tgtEl>
                                          <p:spTgt spid="255"/>
                                        </p:tgtEl>
                                        <p:attrNameLst>
                                          <p:attrName>style.visibility</p:attrName>
                                        </p:attrNameLst>
                                      </p:cBhvr>
                                      <p:to>
                                        <p:strVal val="visible"/>
                                      </p:to>
                                    </p:set>
                                    <p:anim calcmode="lin" valueType="num">
                                      <p:cBhvr>
                                        <p:cTn id="296" dur="500" fill="hold"/>
                                        <p:tgtEl>
                                          <p:spTgt spid="255"/>
                                        </p:tgtEl>
                                        <p:attrNameLst>
                                          <p:attrName>ppt_w</p:attrName>
                                        </p:attrNameLst>
                                      </p:cBhvr>
                                      <p:tavLst>
                                        <p:tav tm="0">
                                          <p:val>
                                            <p:fltVal val="0"/>
                                          </p:val>
                                        </p:tav>
                                        <p:tav tm="100000">
                                          <p:val>
                                            <p:strVal val="#ppt_w"/>
                                          </p:val>
                                        </p:tav>
                                      </p:tavLst>
                                    </p:anim>
                                    <p:anim calcmode="lin" valueType="num">
                                      <p:cBhvr>
                                        <p:cTn id="297" dur="500" fill="hold"/>
                                        <p:tgtEl>
                                          <p:spTgt spid="255"/>
                                        </p:tgtEl>
                                        <p:attrNameLst>
                                          <p:attrName>ppt_h</p:attrName>
                                        </p:attrNameLst>
                                      </p:cBhvr>
                                      <p:tavLst>
                                        <p:tav tm="0">
                                          <p:val>
                                            <p:fltVal val="0"/>
                                          </p:val>
                                        </p:tav>
                                        <p:tav tm="100000">
                                          <p:val>
                                            <p:strVal val="#ppt_h"/>
                                          </p:val>
                                        </p:tav>
                                      </p:tavLst>
                                    </p:anim>
                                    <p:animEffect transition="in" filter="fade">
                                      <p:cBhvr>
                                        <p:cTn id="298" dur="500"/>
                                        <p:tgtEl>
                                          <p:spTgt spid="255"/>
                                        </p:tgtEl>
                                      </p:cBhvr>
                                    </p:animEffect>
                                  </p:childTnLst>
                                </p:cTn>
                              </p:par>
                            </p:childTnLst>
                          </p:cTn>
                        </p:par>
                      </p:childTnLst>
                    </p:cTn>
                  </p:par>
                  <p:par>
                    <p:cTn id="299" fill="hold">
                      <p:stCondLst>
                        <p:cond delay="indefinite"/>
                      </p:stCondLst>
                      <p:childTnLst>
                        <p:par>
                          <p:cTn id="300" fill="hold">
                            <p:stCondLst>
                              <p:cond delay="0"/>
                            </p:stCondLst>
                            <p:childTnLst>
                              <p:par>
                                <p:cTn id="301" presetID="53" presetClass="entr" presetSubtype="16" fill="hold" grpId="1" nodeType="clickEffect">
                                  <p:stCondLst>
                                    <p:cond delay="0"/>
                                  </p:stCondLst>
                                  <p:childTnLst>
                                    <p:set>
                                      <p:cBhvr>
                                        <p:cTn id="302" dur="1" fill="hold">
                                          <p:stCondLst>
                                            <p:cond delay="0"/>
                                          </p:stCondLst>
                                        </p:cTn>
                                        <p:tgtEl>
                                          <p:spTgt spid="257"/>
                                        </p:tgtEl>
                                        <p:attrNameLst>
                                          <p:attrName>style.visibility</p:attrName>
                                        </p:attrNameLst>
                                      </p:cBhvr>
                                      <p:to>
                                        <p:strVal val="visible"/>
                                      </p:to>
                                    </p:set>
                                    <p:anim calcmode="lin" valueType="num">
                                      <p:cBhvr>
                                        <p:cTn id="303" dur="500" fill="hold"/>
                                        <p:tgtEl>
                                          <p:spTgt spid="257"/>
                                        </p:tgtEl>
                                        <p:attrNameLst>
                                          <p:attrName>ppt_w</p:attrName>
                                        </p:attrNameLst>
                                      </p:cBhvr>
                                      <p:tavLst>
                                        <p:tav tm="0">
                                          <p:val>
                                            <p:fltVal val="0"/>
                                          </p:val>
                                        </p:tav>
                                        <p:tav tm="100000">
                                          <p:val>
                                            <p:strVal val="#ppt_w"/>
                                          </p:val>
                                        </p:tav>
                                      </p:tavLst>
                                    </p:anim>
                                    <p:anim calcmode="lin" valueType="num">
                                      <p:cBhvr>
                                        <p:cTn id="304" dur="500" fill="hold"/>
                                        <p:tgtEl>
                                          <p:spTgt spid="257"/>
                                        </p:tgtEl>
                                        <p:attrNameLst>
                                          <p:attrName>ppt_h</p:attrName>
                                        </p:attrNameLst>
                                      </p:cBhvr>
                                      <p:tavLst>
                                        <p:tav tm="0">
                                          <p:val>
                                            <p:fltVal val="0"/>
                                          </p:val>
                                        </p:tav>
                                        <p:tav tm="100000">
                                          <p:val>
                                            <p:strVal val="#ppt_h"/>
                                          </p:val>
                                        </p:tav>
                                      </p:tavLst>
                                    </p:anim>
                                    <p:animEffect transition="in" filter="fade">
                                      <p:cBhvr>
                                        <p:cTn id="305" dur="500"/>
                                        <p:tgtEl>
                                          <p:spTgt spid="257"/>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307"/>
                                        </p:tgtEl>
                                        <p:attrNameLst>
                                          <p:attrName>style.visibility</p:attrName>
                                        </p:attrNameLst>
                                      </p:cBhvr>
                                      <p:to>
                                        <p:strVal val="visible"/>
                                      </p:to>
                                    </p:set>
                                    <p:animEffect transition="in" filter="wipe(left)">
                                      <p:cBhvr>
                                        <p:cTn id="310" dur="500"/>
                                        <p:tgtEl>
                                          <p:spTgt spid="307"/>
                                        </p:tgtEl>
                                      </p:cBhvr>
                                    </p:animEffect>
                                  </p:childTnLst>
                                </p:cTn>
                              </p:par>
                            </p:childTnLst>
                          </p:cTn>
                        </p:par>
                      </p:childTnLst>
                    </p:cTn>
                  </p:par>
                  <p:par>
                    <p:cTn id="311" fill="hold">
                      <p:stCondLst>
                        <p:cond delay="indefinite"/>
                      </p:stCondLst>
                      <p:childTnLst>
                        <p:par>
                          <p:cTn id="312" fill="hold">
                            <p:stCondLst>
                              <p:cond delay="0"/>
                            </p:stCondLst>
                            <p:childTnLst>
                              <p:par>
                                <p:cTn id="313" presetID="53" presetClass="entr" presetSubtype="16" fill="hold" grpId="2" nodeType="clickEffect">
                                  <p:stCondLst>
                                    <p:cond delay="0"/>
                                  </p:stCondLst>
                                  <p:childTnLst>
                                    <p:set>
                                      <p:cBhvr>
                                        <p:cTn id="314" dur="1" fill="hold">
                                          <p:stCondLst>
                                            <p:cond delay="0"/>
                                          </p:stCondLst>
                                        </p:cTn>
                                        <p:tgtEl>
                                          <p:spTgt spid="249"/>
                                        </p:tgtEl>
                                        <p:attrNameLst>
                                          <p:attrName>style.visibility</p:attrName>
                                        </p:attrNameLst>
                                      </p:cBhvr>
                                      <p:to>
                                        <p:strVal val="visible"/>
                                      </p:to>
                                    </p:set>
                                    <p:anim calcmode="lin" valueType="num">
                                      <p:cBhvr>
                                        <p:cTn id="315" dur="500" fill="hold"/>
                                        <p:tgtEl>
                                          <p:spTgt spid="249"/>
                                        </p:tgtEl>
                                        <p:attrNameLst>
                                          <p:attrName>ppt_w</p:attrName>
                                        </p:attrNameLst>
                                      </p:cBhvr>
                                      <p:tavLst>
                                        <p:tav tm="0">
                                          <p:val>
                                            <p:fltVal val="0"/>
                                          </p:val>
                                        </p:tav>
                                        <p:tav tm="100000">
                                          <p:val>
                                            <p:strVal val="#ppt_w"/>
                                          </p:val>
                                        </p:tav>
                                      </p:tavLst>
                                    </p:anim>
                                    <p:anim calcmode="lin" valueType="num">
                                      <p:cBhvr>
                                        <p:cTn id="316" dur="500" fill="hold"/>
                                        <p:tgtEl>
                                          <p:spTgt spid="249"/>
                                        </p:tgtEl>
                                        <p:attrNameLst>
                                          <p:attrName>ppt_h</p:attrName>
                                        </p:attrNameLst>
                                      </p:cBhvr>
                                      <p:tavLst>
                                        <p:tav tm="0">
                                          <p:val>
                                            <p:fltVal val="0"/>
                                          </p:val>
                                        </p:tav>
                                        <p:tav tm="100000">
                                          <p:val>
                                            <p:strVal val="#ppt_h"/>
                                          </p:val>
                                        </p:tav>
                                      </p:tavLst>
                                    </p:anim>
                                    <p:animEffect transition="in" filter="fade">
                                      <p:cBhvr>
                                        <p:cTn id="317" dur="500"/>
                                        <p:tgtEl>
                                          <p:spTgt spid="249"/>
                                        </p:tgtEl>
                                      </p:cBhvr>
                                    </p:animEffect>
                                  </p:childTnLst>
                                </p:cTn>
                              </p:par>
                            </p:childTnLst>
                          </p:cTn>
                        </p:par>
                      </p:childTnLst>
                    </p:cTn>
                  </p:par>
                  <p:par>
                    <p:cTn id="318" fill="hold">
                      <p:stCondLst>
                        <p:cond delay="indefinite"/>
                      </p:stCondLst>
                      <p:childTnLst>
                        <p:par>
                          <p:cTn id="319" fill="hold">
                            <p:stCondLst>
                              <p:cond delay="0"/>
                            </p:stCondLst>
                            <p:childTnLst>
                              <p:par>
                                <p:cTn id="320" presetID="53" presetClass="entr" presetSubtype="16" fill="hold" grpId="1" nodeType="clickEffect">
                                  <p:stCondLst>
                                    <p:cond delay="0"/>
                                  </p:stCondLst>
                                  <p:childTnLst>
                                    <p:set>
                                      <p:cBhvr>
                                        <p:cTn id="321" dur="1" fill="hold">
                                          <p:stCondLst>
                                            <p:cond delay="0"/>
                                          </p:stCondLst>
                                        </p:cTn>
                                        <p:tgtEl>
                                          <p:spTgt spid="248"/>
                                        </p:tgtEl>
                                        <p:attrNameLst>
                                          <p:attrName>style.visibility</p:attrName>
                                        </p:attrNameLst>
                                      </p:cBhvr>
                                      <p:to>
                                        <p:strVal val="visible"/>
                                      </p:to>
                                    </p:set>
                                    <p:anim calcmode="lin" valueType="num">
                                      <p:cBhvr>
                                        <p:cTn id="322" dur="500" fill="hold"/>
                                        <p:tgtEl>
                                          <p:spTgt spid="248"/>
                                        </p:tgtEl>
                                        <p:attrNameLst>
                                          <p:attrName>ppt_w</p:attrName>
                                        </p:attrNameLst>
                                      </p:cBhvr>
                                      <p:tavLst>
                                        <p:tav tm="0">
                                          <p:val>
                                            <p:fltVal val="0"/>
                                          </p:val>
                                        </p:tav>
                                        <p:tav tm="100000">
                                          <p:val>
                                            <p:strVal val="#ppt_w"/>
                                          </p:val>
                                        </p:tav>
                                      </p:tavLst>
                                    </p:anim>
                                    <p:anim calcmode="lin" valueType="num">
                                      <p:cBhvr>
                                        <p:cTn id="323" dur="500" fill="hold"/>
                                        <p:tgtEl>
                                          <p:spTgt spid="248"/>
                                        </p:tgtEl>
                                        <p:attrNameLst>
                                          <p:attrName>ppt_h</p:attrName>
                                        </p:attrNameLst>
                                      </p:cBhvr>
                                      <p:tavLst>
                                        <p:tav tm="0">
                                          <p:val>
                                            <p:fltVal val="0"/>
                                          </p:val>
                                        </p:tav>
                                        <p:tav tm="100000">
                                          <p:val>
                                            <p:strVal val="#ppt_h"/>
                                          </p:val>
                                        </p:tav>
                                      </p:tavLst>
                                    </p:anim>
                                    <p:animEffect transition="in" filter="fade">
                                      <p:cBhvr>
                                        <p:cTn id="324" dur="500"/>
                                        <p:tgtEl>
                                          <p:spTgt spid="248"/>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308"/>
                                        </p:tgtEl>
                                        <p:attrNameLst>
                                          <p:attrName>style.visibility</p:attrName>
                                        </p:attrNameLst>
                                      </p:cBhvr>
                                      <p:to>
                                        <p:strVal val="visible"/>
                                      </p:to>
                                    </p:set>
                                    <p:animEffect transition="in" filter="wipe(left)">
                                      <p:cBhvr>
                                        <p:cTn id="329" dur="500"/>
                                        <p:tgtEl>
                                          <p:spTgt spid="308"/>
                                        </p:tgtEl>
                                      </p:cBhvr>
                                    </p:animEffect>
                                  </p:childTnLst>
                                </p:cTn>
                              </p:par>
                            </p:childTnLst>
                          </p:cTn>
                        </p:par>
                      </p:childTnLst>
                    </p:cTn>
                  </p:par>
                  <p:par>
                    <p:cTn id="330" fill="hold">
                      <p:stCondLst>
                        <p:cond delay="indefinite"/>
                      </p:stCondLst>
                      <p:childTnLst>
                        <p:par>
                          <p:cTn id="331" fill="hold">
                            <p:stCondLst>
                              <p:cond delay="0"/>
                            </p:stCondLst>
                            <p:childTnLst>
                              <p:par>
                                <p:cTn id="332" presetID="6" presetClass="entr" presetSubtype="16" fill="hold" grpId="0" nodeType="clickEffect">
                                  <p:stCondLst>
                                    <p:cond delay="0"/>
                                  </p:stCondLst>
                                  <p:childTnLst>
                                    <p:set>
                                      <p:cBhvr>
                                        <p:cTn id="333" dur="1" fill="hold">
                                          <p:stCondLst>
                                            <p:cond delay="0"/>
                                          </p:stCondLst>
                                        </p:cTn>
                                        <p:tgtEl>
                                          <p:spTgt spid="309"/>
                                        </p:tgtEl>
                                        <p:attrNameLst>
                                          <p:attrName>style.visibility</p:attrName>
                                        </p:attrNameLst>
                                      </p:cBhvr>
                                      <p:to>
                                        <p:strVal val="visible"/>
                                      </p:to>
                                    </p:set>
                                    <p:animEffect transition="in" filter="circle(in)">
                                      <p:cBhvr>
                                        <p:cTn id="334" dur="500"/>
                                        <p:tgtEl>
                                          <p:spTgt spid="309"/>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1" fill="hold" nodeType="clickEffect">
                                  <p:stCondLst>
                                    <p:cond delay="0"/>
                                  </p:stCondLst>
                                  <p:childTnLst>
                                    <p:set>
                                      <p:cBhvr>
                                        <p:cTn id="338" dur="1" fill="hold">
                                          <p:stCondLst>
                                            <p:cond delay="0"/>
                                          </p:stCondLst>
                                        </p:cTn>
                                        <p:tgtEl>
                                          <p:spTgt spid="287"/>
                                        </p:tgtEl>
                                        <p:attrNameLst>
                                          <p:attrName>style.visibility</p:attrName>
                                        </p:attrNameLst>
                                      </p:cBhvr>
                                      <p:to>
                                        <p:strVal val="visible"/>
                                      </p:to>
                                    </p:set>
                                    <p:animEffect transition="in" filter="wipe(up)">
                                      <p:cBhvr>
                                        <p:cTn id="339" dur="500"/>
                                        <p:tgtEl>
                                          <p:spTgt spid="287"/>
                                        </p:tgtEl>
                                      </p:cBhvr>
                                    </p:animEffect>
                                  </p:childTnLst>
                                </p:cTn>
                              </p:par>
                            </p:childTnLst>
                          </p:cTn>
                        </p:par>
                        <p:par>
                          <p:cTn id="340" fill="hold">
                            <p:stCondLst>
                              <p:cond delay="500"/>
                            </p:stCondLst>
                            <p:childTnLst>
                              <p:par>
                                <p:cTn id="341" presetID="22" presetClass="entr" presetSubtype="2" fill="hold" nodeType="afterEffect">
                                  <p:stCondLst>
                                    <p:cond delay="0"/>
                                  </p:stCondLst>
                                  <p:childTnLst>
                                    <p:set>
                                      <p:cBhvr>
                                        <p:cTn id="342" dur="1" fill="hold">
                                          <p:stCondLst>
                                            <p:cond delay="0"/>
                                          </p:stCondLst>
                                        </p:cTn>
                                        <p:tgtEl>
                                          <p:spTgt spid="286"/>
                                        </p:tgtEl>
                                        <p:attrNameLst>
                                          <p:attrName>style.visibility</p:attrName>
                                        </p:attrNameLst>
                                      </p:cBhvr>
                                      <p:to>
                                        <p:strVal val="visible"/>
                                      </p:to>
                                    </p:set>
                                    <p:animEffect transition="in" filter="wipe(right)">
                                      <p:cBhvr>
                                        <p:cTn id="343" dur="500"/>
                                        <p:tgtEl>
                                          <p:spTgt spid="286"/>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nodeType="clickEffect">
                                  <p:stCondLst>
                                    <p:cond delay="0"/>
                                  </p:stCondLst>
                                  <p:childTnLst>
                                    <p:set>
                                      <p:cBhvr>
                                        <p:cTn id="347" dur="1" fill="hold">
                                          <p:stCondLst>
                                            <p:cond delay="0"/>
                                          </p:stCondLst>
                                        </p:cTn>
                                        <p:tgtEl>
                                          <p:spTgt spid="268">
                                            <p:txEl>
                                              <p:pRg st="0" end="0"/>
                                            </p:txEl>
                                          </p:spTgt>
                                        </p:tgtEl>
                                        <p:attrNameLst>
                                          <p:attrName>style.visibility</p:attrName>
                                        </p:attrNameLst>
                                      </p:cBhvr>
                                      <p:to>
                                        <p:strVal val="visible"/>
                                      </p:to>
                                    </p:set>
                                    <p:animEffect transition="in" filter="wipe(left)">
                                      <p:cBhvr>
                                        <p:cTn id="348" dur="500"/>
                                        <p:tgtEl>
                                          <p:spTgt spid="268">
                                            <p:txEl>
                                              <p:pRg st="0" end="0"/>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1" fill="hold" nodeType="clickEffect">
                                  <p:stCondLst>
                                    <p:cond delay="0"/>
                                  </p:stCondLst>
                                  <p:childTnLst>
                                    <p:set>
                                      <p:cBhvr>
                                        <p:cTn id="352" dur="1" fill="hold">
                                          <p:stCondLst>
                                            <p:cond delay="0"/>
                                          </p:stCondLst>
                                        </p:cTn>
                                        <p:tgtEl>
                                          <p:spTgt spid="291"/>
                                        </p:tgtEl>
                                        <p:attrNameLst>
                                          <p:attrName>style.visibility</p:attrName>
                                        </p:attrNameLst>
                                      </p:cBhvr>
                                      <p:to>
                                        <p:strVal val="visible"/>
                                      </p:to>
                                    </p:set>
                                    <p:animEffect transition="in" filter="wipe(up)">
                                      <p:cBhvr>
                                        <p:cTn id="353" dur="500"/>
                                        <p:tgtEl>
                                          <p:spTgt spid="291"/>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grpId="0" nodeType="clickEffect">
                                  <p:stCondLst>
                                    <p:cond delay="0"/>
                                  </p:stCondLst>
                                  <p:childTnLst>
                                    <p:set>
                                      <p:cBhvr>
                                        <p:cTn id="357" dur="1" fill="hold">
                                          <p:stCondLst>
                                            <p:cond delay="0"/>
                                          </p:stCondLst>
                                        </p:cTn>
                                        <p:tgtEl>
                                          <p:spTgt spid="310"/>
                                        </p:tgtEl>
                                        <p:attrNameLst>
                                          <p:attrName>style.visibility</p:attrName>
                                        </p:attrNameLst>
                                      </p:cBhvr>
                                      <p:to>
                                        <p:strVal val="visible"/>
                                      </p:to>
                                    </p:set>
                                    <p:animEffect transition="in" filter="fade">
                                      <p:cBhvr>
                                        <p:cTn id="358" dur="500"/>
                                        <p:tgtEl>
                                          <p:spTgt spid="310"/>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1" fill="hold" nodeType="clickEffect">
                                  <p:stCondLst>
                                    <p:cond delay="0"/>
                                  </p:stCondLst>
                                  <p:childTnLst>
                                    <p:set>
                                      <p:cBhvr>
                                        <p:cTn id="362" dur="1" fill="hold">
                                          <p:stCondLst>
                                            <p:cond delay="0"/>
                                          </p:stCondLst>
                                        </p:cTn>
                                        <p:tgtEl>
                                          <p:spTgt spid="292"/>
                                        </p:tgtEl>
                                        <p:attrNameLst>
                                          <p:attrName>style.visibility</p:attrName>
                                        </p:attrNameLst>
                                      </p:cBhvr>
                                      <p:to>
                                        <p:strVal val="visible"/>
                                      </p:to>
                                    </p:set>
                                    <p:animEffect transition="in" filter="wipe(up)">
                                      <p:cBhvr>
                                        <p:cTn id="363" dur="500"/>
                                        <p:tgtEl>
                                          <p:spTgt spid="292"/>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293"/>
                                        </p:tgtEl>
                                        <p:attrNameLst>
                                          <p:attrName>style.visibility</p:attrName>
                                        </p:attrNameLst>
                                      </p:cBhvr>
                                      <p:to>
                                        <p:strVal val="visible"/>
                                      </p:to>
                                    </p:set>
                                    <p:animEffect transition="in" filter="wipe(left)">
                                      <p:cBhvr>
                                        <p:cTn id="368" dur="500"/>
                                        <p:tgtEl>
                                          <p:spTgt spid="293"/>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nodeType="clickEffect">
                                  <p:stCondLst>
                                    <p:cond delay="0"/>
                                  </p:stCondLst>
                                  <p:childTnLst>
                                    <p:set>
                                      <p:cBhvr>
                                        <p:cTn id="372" dur="1" fill="hold">
                                          <p:stCondLst>
                                            <p:cond delay="0"/>
                                          </p:stCondLst>
                                        </p:cTn>
                                        <p:tgtEl>
                                          <p:spTgt spid="311"/>
                                        </p:tgtEl>
                                        <p:attrNameLst>
                                          <p:attrName>style.visibility</p:attrName>
                                        </p:attrNameLst>
                                      </p:cBhvr>
                                      <p:to>
                                        <p:strVal val="visible"/>
                                      </p:to>
                                    </p:set>
                                    <p:animEffect transition="in" filter="wipe(left)">
                                      <p:cBhvr>
                                        <p:cTn id="373" dur="500"/>
                                        <p:tgtEl>
                                          <p:spTgt spid="311"/>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312"/>
                                        </p:tgtEl>
                                        <p:attrNameLst>
                                          <p:attrName>style.visibility</p:attrName>
                                        </p:attrNameLst>
                                      </p:cBhvr>
                                      <p:to>
                                        <p:strVal val="visible"/>
                                      </p:to>
                                    </p:set>
                                    <p:animEffect transition="in" filter="wipe(left)">
                                      <p:cBhvr>
                                        <p:cTn id="378" dur="500"/>
                                        <p:tgtEl>
                                          <p:spTgt spid="312"/>
                                        </p:tgtEl>
                                      </p:cBhvr>
                                    </p:animEffect>
                                  </p:childTnLst>
                                </p:cTn>
                              </p:par>
                            </p:childTnLst>
                          </p:cTn>
                        </p:par>
                      </p:childTnLst>
                    </p:cTn>
                  </p:par>
                  <p:par>
                    <p:cTn id="379" fill="hold">
                      <p:stCondLst>
                        <p:cond delay="indefinite"/>
                      </p:stCondLst>
                      <p:childTnLst>
                        <p:par>
                          <p:cTn id="380" fill="hold">
                            <p:stCondLst>
                              <p:cond delay="0"/>
                            </p:stCondLst>
                            <p:childTnLst>
                              <p:par>
                                <p:cTn id="381" presetID="22" presetClass="entr" presetSubtype="8" fill="hold" grpId="0" nodeType="clickEffect">
                                  <p:stCondLst>
                                    <p:cond delay="0"/>
                                  </p:stCondLst>
                                  <p:childTnLst>
                                    <p:set>
                                      <p:cBhvr>
                                        <p:cTn id="382" dur="1" fill="hold">
                                          <p:stCondLst>
                                            <p:cond delay="0"/>
                                          </p:stCondLst>
                                        </p:cTn>
                                        <p:tgtEl>
                                          <p:spTgt spid="313"/>
                                        </p:tgtEl>
                                        <p:attrNameLst>
                                          <p:attrName>style.visibility</p:attrName>
                                        </p:attrNameLst>
                                      </p:cBhvr>
                                      <p:to>
                                        <p:strVal val="visible"/>
                                      </p:to>
                                    </p:set>
                                    <p:animEffect transition="in" filter="wipe(left)">
                                      <p:cBhvr>
                                        <p:cTn id="383" dur="500"/>
                                        <p:tgtEl>
                                          <p:spTgt spid="313"/>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314"/>
                                        </p:tgtEl>
                                        <p:attrNameLst>
                                          <p:attrName>style.visibility</p:attrName>
                                        </p:attrNameLst>
                                      </p:cBhvr>
                                      <p:to>
                                        <p:strVal val="visible"/>
                                      </p:to>
                                    </p:set>
                                    <p:animEffect transition="in" filter="wipe(left)">
                                      <p:cBhvr>
                                        <p:cTn id="388" dur="500"/>
                                        <p:tgtEl>
                                          <p:spTgt spid="314"/>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315"/>
                                        </p:tgtEl>
                                        <p:attrNameLst>
                                          <p:attrName>style.visibility</p:attrName>
                                        </p:attrNameLst>
                                      </p:cBhvr>
                                      <p:to>
                                        <p:strVal val="visible"/>
                                      </p:to>
                                    </p:set>
                                    <p:animEffect transition="in" filter="wipe(left)">
                                      <p:cBhvr>
                                        <p:cTn id="393" dur="500"/>
                                        <p:tgtEl>
                                          <p:spTgt spid="315"/>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8" fill="hold" grpId="0" nodeType="clickEffect">
                                  <p:stCondLst>
                                    <p:cond delay="0"/>
                                  </p:stCondLst>
                                  <p:childTnLst>
                                    <p:set>
                                      <p:cBhvr>
                                        <p:cTn id="397" dur="1" fill="hold">
                                          <p:stCondLst>
                                            <p:cond delay="0"/>
                                          </p:stCondLst>
                                        </p:cTn>
                                        <p:tgtEl>
                                          <p:spTgt spid="316"/>
                                        </p:tgtEl>
                                        <p:attrNameLst>
                                          <p:attrName>style.visibility</p:attrName>
                                        </p:attrNameLst>
                                      </p:cBhvr>
                                      <p:to>
                                        <p:strVal val="visible"/>
                                      </p:to>
                                    </p:set>
                                    <p:animEffect transition="in" filter="wipe(left)">
                                      <p:cBhvr>
                                        <p:cTn id="398" dur="500"/>
                                        <p:tgtEl>
                                          <p:spTgt spid="316"/>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124"/>
                                        </p:tgtEl>
                                        <p:attrNameLst>
                                          <p:attrName>style.visibility</p:attrName>
                                        </p:attrNameLst>
                                      </p:cBhvr>
                                      <p:to>
                                        <p:strVal val="visible"/>
                                      </p:to>
                                    </p:set>
                                    <p:animEffect transition="in" filter="wipe(left)">
                                      <p:cBhvr>
                                        <p:cTn id="403" dur="500"/>
                                        <p:tgtEl>
                                          <p:spTgt spid="124"/>
                                        </p:tgtEl>
                                      </p:cBhvr>
                                    </p:animEffect>
                                  </p:childTnLst>
                                </p:cTn>
                              </p:par>
                            </p:childTnLst>
                          </p:cTn>
                        </p:par>
                      </p:childTnLst>
                    </p:cTn>
                  </p:par>
                  <p:par>
                    <p:cTn id="404" fill="hold">
                      <p:stCondLst>
                        <p:cond delay="indefinite"/>
                      </p:stCondLst>
                      <p:childTnLst>
                        <p:par>
                          <p:cTn id="405" fill="hold">
                            <p:stCondLst>
                              <p:cond delay="0"/>
                            </p:stCondLst>
                            <p:childTnLst>
                              <p:par>
                                <p:cTn id="406" presetID="6" presetClass="entr" presetSubtype="16" fill="hold" grpId="0" nodeType="clickEffect">
                                  <p:stCondLst>
                                    <p:cond delay="0"/>
                                  </p:stCondLst>
                                  <p:childTnLst>
                                    <p:set>
                                      <p:cBhvr>
                                        <p:cTn id="407" dur="1" fill="hold">
                                          <p:stCondLst>
                                            <p:cond delay="0"/>
                                          </p:stCondLst>
                                        </p:cTn>
                                        <p:tgtEl>
                                          <p:spTgt spid="317"/>
                                        </p:tgtEl>
                                        <p:attrNameLst>
                                          <p:attrName>style.visibility</p:attrName>
                                        </p:attrNameLst>
                                      </p:cBhvr>
                                      <p:to>
                                        <p:strVal val="visible"/>
                                      </p:to>
                                    </p:set>
                                    <p:animEffect transition="in" filter="circle(in)">
                                      <p:cBhvr>
                                        <p:cTn id="408" dur="500"/>
                                        <p:tgtEl>
                                          <p:spTgt spid="317"/>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1" fill="hold" nodeType="clickEffect">
                                  <p:stCondLst>
                                    <p:cond delay="0"/>
                                  </p:stCondLst>
                                  <p:childTnLst>
                                    <p:set>
                                      <p:cBhvr>
                                        <p:cTn id="412" dur="1" fill="hold">
                                          <p:stCondLst>
                                            <p:cond delay="0"/>
                                          </p:stCondLst>
                                        </p:cTn>
                                        <p:tgtEl>
                                          <p:spTgt spid="285"/>
                                        </p:tgtEl>
                                        <p:attrNameLst>
                                          <p:attrName>style.visibility</p:attrName>
                                        </p:attrNameLst>
                                      </p:cBhvr>
                                      <p:to>
                                        <p:strVal val="visible"/>
                                      </p:to>
                                    </p:set>
                                    <p:animEffect transition="in" filter="wipe(up)">
                                      <p:cBhvr>
                                        <p:cTn id="413" dur="500"/>
                                        <p:tgtEl>
                                          <p:spTgt spid="285"/>
                                        </p:tgtEl>
                                      </p:cBhvr>
                                    </p:animEffect>
                                  </p:childTnLst>
                                </p:cTn>
                              </p:par>
                            </p:childTnLst>
                          </p:cTn>
                        </p:par>
                        <p:par>
                          <p:cTn id="414" fill="hold">
                            <p:stCondLst>
                              <p:cond delay="500"/>
                            </p:stCondLst>
                            <p:childTnLst>
                              <p:par>
                                <p:cTn id="415" presetID="22" presetClass="entr" presetSubtype="2" fill="hold" nodeType="afterEffect">
                                  <p:stCondLst>
                                    <p:cond delay="0"/>
                                  </p:stCondLst>
                                  <p:childTnLst>
                                    <p:set>
                                      <p:cBhvr>
                                        <p:cTn id="416" dur="1" fill="hold">
                                          <p:stCondLst>
                                            <p:cond delay="0"/>
                                          </p:stCondLst>
                                        </p:cTn>
                                        <p:tgtEl>
                                          <p:spTgt spid="284"/>
                                        </p:tgtEl>
                                        <p:attrNameLst>
                                          <p:attrName>style.visibility</p:attrName>
                                        </p:attrNameLst>
                                      </p:cBhvr>
                                      <p:to>
                                        <p:strVal val="visible"/>
                                      </p:to>
                                    </p:set>
                                    <p:animEffect transition="in" filter="wipe(right)">
                                      <p:cBhvr>
                                        <p:cTn id="417" dur="500"/>
                                        <p:tgtEl>
                                          <p:spTgt spid="284"/>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8" fill="hold" grpId="0" nodeType="clickEffect">
                                  <p:stCondLst>
                                    <p:cond delay="0"/>
                                  </p:stCondLst>
                                  <p:childTnLst>
                                    <p:set>
                                      <p:cBhvr>
                                        <p:cTn id="421" dur="1" fill="hold">
                                          <p:stCondLst>
                                            <p:cond delay="0"/>
                                          </p:stCondLst>
                                        </p:cTn>
                                        <p:tgtEl>
                                          <p:spTgt spid="267"/>
                                        </p:tgtEl>
                                        <p:attrNameLst>
                                          <p:attrName>style.visibility</p:attrName>
                                        </p:attrNameLst>
                                      </p:cBhvr>
                                      <p:to>
                                        <p:strVal val="visible"/>
                                      </p:to>
                                    </p:set>
                                    <p:animEffect transition="in" filter="wipe(left)">
                                      <p:cBhvr>
                                        <p:cTn id="422" dur="500"/>
                                        <p:tgtEl>
                                          <p:spTgt spid="267"/>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1" fill="hold" nodeType="clickEffect">
                                  <p:stCondLst>
                                    <p:cond delay="0"/>
                                  </p:stCondLst>
                                  <p:childTnLst>
                                    <p:set>
                                      <p:cBhvr>
                                        <p:cTn id="426" dur="1" fill="hold">
                                          <p:stCondLst>
                                            <p:cond delay="0"/>
                                          </p:stCondLst>
                                        </p:cTn>
                                        <p:tgtEl>
                                          <p:spTgt spid="290"/>
                                        </p:tgtEl>
                                        <p:attrNameLst>
                                          <p:attrName>style.visibility</p:attrName>
                                        </p:attrNameLst>
                                      </p:cBhvr>
                                      <p:to>
                                        <p:strVal val="visible"/>
                                      </p:to>
                                    </p:set>
                                    <p:animEffect transition="in" filter="wipe(up)">
                                      <p:cBhvr>
                                        <p:cTn id="427" dur="500"/>
                                        <p:tgtEl>
                                          <p:spTgt spid="290"/>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grpId="0" nodeType="clickEffect">
                                  <p:stCondLst>
                                    <p:cond delay="0"/>
                                  </p:stCondLst>
                                  <p:childTnLst>
                                    <p:set>
                                      <p:cBhvr>
                                        <p:cTn id="431" dur="1" fill="hold">
                                          <p:stCondLst>
                                            <p:cond delay="0"/>
                                          </p:stCondLst>
                                        </p:cTn>
                                        <p:tgtEl>
                                          <p:spTgt spid="296"/>
                                        </p:tgtEl>
                                        <p:attrNameLst>
                                          <p:attrName>style.visibility</p:attrName>
                                        </p:attrNameLst>
                                      </p:cBhvr>
                                      <p:to>
                                        <p:strVal val="visible"/>
                                      </p:to>
                                    </p:set>
                                    <p:animEffect transition="in" filter="fade">
                                      <p:cBhvr>
                                        <p:cTn id="432" dur="500"/>
                                        <p:tgtEl>
                                          <p:spTgt spid="296"/>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1" fill="hold" nodeType="clickEffect">
                                  <p:stCondLst>
                                    <p:cond delay="0"/>
                                  </p:stCondLst>
                                  <p:childTnLst>
                                    <p:set>
                                      <p:cBhvr>
                                        <p:cTn id="436" dur="1" fill="hold">
                                          <p:stCondLst>
                                            <p:cond delay="0"/>
                                          </p:stCondLst>
                                        </p:cTn>
                                        <p:tgtEl>
                                          <p:spTgt spid="269"/>
                                        </p:tgtEl>
                                        <p:attrNameLst>
                                          <p:attrName>style.visibility</p:attrName>
                                        </p:attrNameLst>
                                      </p:cBhvr>
                                      <p:to>
                                        <p:strVal val="visible"/>
                                      </p:to>
                                    </p:set>
                                    <p:animEffect transition="in" filter="wipe(up)">
                                      <p:cBhvr>
                                        <p:cTn id="437" dur="500"/>
                                        <p:tgtEl>
                                          <p:spTgt spid="269"/>
                                        </p:tgtEl>
                                      </p:cBhvr>
                                    </p:animEffec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grpId="0" nodeType="clickEffect">
                                  <p:stCondLst>
                                    <p:cond delay="0"/>
                                  </p:stCondLst>
                                  <p:childTnLst>
                                    <p:set>
                                      <p:cBhvr>
                                        <p:cTn id="441" dur="1" fill="hold">
                                          <p:stCondLst>
                                            <p:cond delay="0"/>
                                          </p:stCondLst>
                                        </p:cTn>
                                        <p:tgtEl>
                                          <p:spTgt spid="270"/>
                                        </p:tgtEl>
                                        <p:attrNameLst>
                                          <p:attrName>style.visibility</p:attrName>
                                        </p:attrNameLst>
                                      </p:cBhvr>
                                      <p:to>
                                        <p:strVal val="visible"/>
                                      </p:to>
                                    </p:set>
                                    <p:animEffect transition="in" filter="fade">
                                      <p:cBhvr>
                                        <p:cTn id="442" dur="500"/>
                                        <p:tgtEl>
                                          <p:spTgt spid="270"/>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1" fill="hold" nodeType="clickEffect">
                                  <p:stCondLst>
                                    <p:cond delay="0"/>
                                  </p:stCondLst>
                                  <p:childTnLst>
                                    <p:set>
                                      <p:cBhvr>
                                        <p:cTn id="446" dur="1" fill="hold">
                                          <p:stCondLst>
                                            <p:cond delay="0"/>
                                          </p:stCondLst>
                                        </p:cTn>
                                        <p:tgtEl>
                                          <p:spTgt spid="318"/>
                                        </p:tgtEl>
                                        <p:attrNameLst>
                                          <p:attrName>style.visibility</p:attrName>
                                        </p:attrNameLst>
                                      </p:cBhvr>
                                      <p:to>
                                        <p:strVal val="visible"/>
                                      </p:to>
                                    </p:set>
                                    <p:animEffect transition="in" filter="wipe(up)">
                                      <p:cBhvr>
                                        <p:cTn id="447" dur="500"/>
                                        <p:tgtEl>
                                          <p:spTgt spid="318"/>
                                        </p:tgtEl>
                                      </p:cBhvr>
                                    </p:animEffect>
                                  </p:childTnLst>
                                </p:cTn>
                              </p:par>
                            </p:childTnLst>
                          </p:cTn>
                        </p:par>
                      </p:childTnLst>
                    </p:cTn>
                  </p:par>
                  <p:par>
                    <p:cTn id="448" fill="hold">
                      <p:stCondLst>
                        <p:cond delay="indefinite"/>
                      </p:stCondLst>
                      <p:childTnLst>
                        <p:par>
                          <p:cTn id="449" fill="hold">
                            <p:stCondLst>
                              <p:cond delay="0"/>
                            </p:stCondLst>
                            <p:childTnLst>
                              <p:par>
                                <p:cTn id="450" presetID="22" presetClass="entr" presetSubtype="8" fill="hold" grpId="0" nodeType="clickEffect">
                                  <p:stCondLst>
                                    <p:cond delay="0"/>
                                  </p:stCondLst>
                                  <p:childTnLst>
                                    <p:set>
                                      <p:cBhvr>
                                        <p:cTn id="451" dur="1" fill="hold">
                                          <p:stCondLst>
                                            <p:cond delay="0"/>
                                          </p:stCondLst>
                                        </p:cTn>
                                        <p:tgtEl>
                                          <p:spTgt spid="319"/>
                                        </p:tgtEl>
                                        <p:attrNameLst>
                                          <p:attrName>style.visibility</p:attrName>
                                        </p:attrNameLst>
                                      </p:cBhvr>
                                      <p:to>
                                        <p:strVal val="visible"/>
                                      </p:to>
                                    </p:set>
                                    <p:animEffect transition="in" filter="wipe(left)">
                                      <p:cBhvr>
                                        <p:cTn id="452" dur="500"/>
                                        <p:tgtEl>
                                          <p:spTgt spid="319"/>
                                        </p:tgtEl>
                                      </p:cBhvr>
                                    </p:animEffect>
                                  </p:childTnLst>
                                </p:cTn>
                              </p:par>
                            </p:childTnLst>
                          </p:cTn>
                        </p:par>
                      </p:childTnLst>
                    </p:cTn>
                  </p:par>
                  <p:par>
                    <p:cTn id="453" fill="hold">
                      <p:stCondLst>
                        <p:cond delay="indefinite"/>
                      </p:stCondLst>
                      <p:childTnLst>
                        <p:par>
                          <p:cTn id="454" fill="hold">
                            <p:stCondLst>
                              <p:cond delay="0"/>
                            </p:stCondLst>
                            <p:childTnLst>
                              <p:par>
                                <p:cTn id="455" presetID="22" presetClass="entr" presetSubtype="8" fill="hold" grpId="0" nodeType="clickEffect">
                                  <p:stCondLst>
                                    <p:cond delay="0"/>
                                  </p:stCondLst>
                                  <p:childTnLst>
                                    <p:set>
                                      <p:cBhvr>
                                        <p:cTn id="456" dur="1" fill="hold">
                                          <p:stCondLst>
                                            <p:cond delay="0"/>
                                          </p:stCondLst>
                                        </p:cTn>
                                        <p:tgtEl>
                                          <p:spTgt spid="320"/>
                                        </p:tgtEl>
                                        <p:attrNameLst>
                                          <p:attrName>style.visibility</p:attrName>
                                        </p:attrNameLst>
                                      </p:cBhvr>
                                      <p:to>
                                        <p:strVal val="visible"/>
                                      </p:to>
                                    </p:set>
                                    <p:animEffect transition="in" filter="wipe(left)">
                                      <p:cBhvr>
                                        <p:cTn id="457" dur="500"/>
                                        <p:tgtEl>
                                          <p:spTgt spid="320"/>
                                        </p:tgtEl>
                                      </p:cBhvr>
                                    </p:animEffect>
                                  </p:childTnLst>
                                </p:cTn>
                              </p:par>
                            </p:childTnLst>
                          </p:cTn>
                        </p:par>
                      </p:childTnLst>
                    </p:cTn>
                  </p:par>
                  <p:par>
                    <p:cTn id="458" fill="hold">
                      <p:stCondLst>
                        <p:cond delay="indefinite"/>
                      </p:stCondLst>
                      <p:childTnLst>
                        <p:par>
                          <p:cTn id="459" fill="hold">
                            <p:stCondLst>
                              <p:cond delay="0"/>
                            </p:stCondLst>
                            <p:childTnLst>
                              <p:par>
                                <p:cTn id="460" presetID="22" presetClass="entr" presetSubtype="8" fill="hold" grpId="0" nodeType="clickEffect">
                                  <p:stCondLst>
                                    <p:cond delay="0"/>
                                  </p:stCondLst>
                                  <p:childTnLst>
                                    <p:set>
                                      <p:cBhvr>
                                        <p:cTn id="461" dur="1" fill="hold">
                                          <p:stCondLst>
                                            <p:cond delay="0"/>
                                          </p:stCondLst>
                                        </p:cTn>
                                        <p:tgtEl>
                                          <p:spTgt spid="321"/>
                                        </p:tgtEl>
                                        <p:attrNameLst>
                                          <p:attrName>style.visibility</p:attrName>
                                        </p:attrNameLst>
                                      </p:cBhvr>
                                      <p:to>
                                        <p:strVal val="visible"/>
                                      </p:to>
                                    </p:set>
                                    <p:animEffect transition="in" filter="wipe(left)">
                                      <p:cBhvr>
                                        <p:cTn id="462" dur="500"/>
                                        <p:tgtEl>
                                          <p:spTgt spid="321"/>
                                        </p:tgtEl>
                                      </p:cBhvr>
                                    </p:animEffect>
                                  </p:childTnLst>
                                </p:cTn>
                              </p:par>
                            </p:childTnLst>
                          </p:cTn>
                        </p:par>
                      </p:childTnLst>
                    </p:cTn>
                  </p:par>
                  <p:par>
                    <p:cTn id="463" fill="hold">
                      <p:stCondLst>
                        <p:cond delay="indefinite"/>
                      </p:stCondLst>
                      <p:childTnLst>
                        <p:par>
                          <p:cTn id="464" fill="hold">
                            <p:stCondLst>
                              <p:cond delay="0"/>
                            </p:stCondLst>
                            <p:childTnLst>
                              <p:par>
                                <p:cTn id="465" presetID="22" presetClass="entr" presetSubtype="8" fill="hold" grpId="0" nodeType="clickEffect">
                                  <p:stCondLst>
                                    <p:cond delay="0"/>
                                  </p:stCondLst>
                                  <p:childTnLst>
                                    <p:set>
                                      <p:cBhvr>
                                        <p:cTn id="466" dur="1" fill="hold">
                                          <p:stCondLst>
                                            <p:cond delay="0"/>
                                          </p:stCondLst>
                                        </p:cTn>
                                        <p:tgtEl>
                                          <p:spTgt spid="322"/>
                                        </p:tgtEl>
                                        <p:attrNameLst>
                                          <p:attrName>style.visibility</p:attrName>
                                        </p:attrNameLst>
                                      </p:cBhvr>
                                      <p:to>
                                        <p:strVal val="visible"/>
                                      </p:to>
                                    </p:set>
                                    <p:animEffect transition="in" filter="wipe(left)">
                                      <p:cBhvr>
                                        <p:cTn id="467" dur="500"/>
                                        <p:tgtEl>
                                          <p:spTgt spid="322"/>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8" fill="hold" grpId="0" nodeType="clickEffect">
                                  <p:stCondLst>
                                    <p:cond delay="0"/>
                                  </p:stCondLst>
                                  <p:childTnLst>
                                    <p:set>
                                      <p:cBhvr>
                                        <p:cTn id="471" dur="1" fill="hold">
                                          <p:stCondLst>
                                            <p:cond delay="0"/>
                                          </p:stCondLst>
                                        </p:cTn>
                                        <p:tgtEl>
                                          <p:spTgt spid="125"/>
                                        </p:tgtEl>
                                        <p:attrNameLst>
                                          <p:attrName>style.visibility</p:attrName>
                                        </p:attrNameLst>
                                      </p:cBhvr>
                                      <p:to>
                                        <p:strVal val="visible"/>
                                      </p:to>
                                    </p:set>
                                    <p:animEffect transition="in" filter="wipe(left)">
                                      <p:cBhvr>
                                        <p:cTn id="472" dur="500"/>
                                        <p:tgtEl>
                                          <p:spTgt spid="125"/>
                                        </p:tgtEl>
                                      </p:cBhvr>
                                    </p:animEffect>
                                  </p:childTnLst>
                                </p:cTn>
                              </p:par>
                            </p:childTnLst>
                          </p:cTn>
                        </p:par>
                      </p:childTnLst>
                    </p:cTn>
                  </p:par>
                  <p:par>
                    <p:cTn id="473" fill="hold">
                      <p:stCondLst>
                        <p:cond delay="indefinite"/>
                      </p:stCondLst>
                      <p:childTnLst>
                        <p:par>
                          <p:cTn id="474" fill="hold">
                            <p:stCondLst>
                              <p:cond delay="0"/>
                            </p:stCondLst>
                            <p:childTnLst>
                              <p:par>
                                <p:cTn id="475" presetID="6" presetClass="entr" presetSubtype="16" fill="hold" grpId="0" nodeType="clickEffect">
                                  <p:stCondLst>
                                    <p:cond delay="0"/>
                                  </p:stCondLst>
                                  <p:childTnLst>
                                    <p:set>
                                      <p:cBhvr>
                                        <p:cTn id="476" dur="1" fill="hold">
                                          <p:stCondLst>
                                            <p:cond delay="0"/>
                                          </p:stCondLst>
                                        </p:cTn>
                                        <p:tgtEl>
                                          <p:spTgt spid="323"/>
                                        </p:tgtEl>
                                        <p:attrNameLst>
                                          <p:attrName>style.visibility</p:attrName>
                                        </p:attrNameLst>
                                      </p:cBhvr>
                                      <p:to>
                                        <p:strVal val="visible"/>
                                      </p:to>
                                    </p:set>
                                    <p:animEffect transition="in" filter="circle(in)">
                                      <p:cBhvr>
                                        <p:cTn id="477" dur="500"/>
                                        <p:tgtEl>
                                          <p:spTgt spid="323"/>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1" fill="hold" nodeType="clickEffect">
                                  <p:stCondLst>
                                    <p:cond delay="0"/>
                                  </p:stCondLst>
                                  <p:childTnLst>
                                    <p:set>
                                      <p:cBhvr>
                                        <p:cTn id="481" dur="1" fill="hold">
                                          <p:stCondLst>
                                            <p:cond delay="0"/>
                                          </p:stCondLst>
                                        </p:cTn>
                                        <p:tgtEl>
                                          <p:spTgt spid="326"/>
                                        </p:tgtEl>
                                        <p:attrNameLst>
                                          <p:attrName>style.visibility</p:attrName>
                                        </p:attrNameLst>
                                      </p:cBhvr>
                                      <p:to>
                                        <p:strVal val="visible"/>
                                      </p:to>
                                    </p:set>
                                    <p:animEffect transition="in" filter="wipe(up)">
                                      <p:cBhvr>
                                        <p:cTn id="482" dur="500"/>
                                        <p:tgtEl>
                                          <p:spTgt spid="326"/>
                                        </p:tgtEl>
                                      </p:cBhvr>
                                    </p:animEffect>
                                  </p:childTnLst>
                                </p:cTn>
                              </p:par>
                            </p:childTnLst>
                          </p:cTn>
                        </p:par>
                        <p:par>
                          <p:cTn id="483" fill="hold">
                            <p:stCondLst>
                              <p:cond delay="500"/>
                            </p:stCondLst>
                            <p:childTnLst>
                              <p:par>
                                <p:cTn id="484" presetID="22" presetClass="entr" presetSubtype="2" fill="hold" nodeType="afterEffect">
                                  <p:stCondLst>
                                    <p:cond delay="0"/>
                                  </p:stCondLst>
                                  <p:childTnLst>
                                    <p:set>
                                      <p:cBhvr>
                                        <p:cTn id="485" dur="1" fill="hold">
                                          <p:stCondLst>
                                            <p:cond delay="0"/>
                                          </p:stCondLst>
                                        </p:cTn>
                                        <p:tgtEl>
                                          <p:spTgt spid="325"/>
                                        </p:tgtEl>
                                        <p:attrNameLst>
                                          <p:attrName>style.visibility</p:attrName>
                                        </p:attrNameLst>
                                      </p:cBhvr>
                                      <p:to>
                                        <p:strVal val="visible"/>
                                      </p:to>
                                    </p:set>
                                    <p:animEffect transition="in" filter="wipe(right)">
                                      <p:cBhvr>
                                        <p:cTn id="486" dur="500"/>
                                        <p:tgtEl>
                                          <p:spTgt spid="325"/>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8" fill="hold" grpId="0" nodeType="clickEffect">
                                  <p:stCondLst>
                                    <p:cond delay="0"/>
                                  </p:stCondLst>
                                  <p:childTnLst>
                                    <p:set>
                                      <p:cBhvr>
                                        <p:cTn id="490" dur="1" fill="hold">
                                          <p:stCondLst>
                                            <p:cond delay="0"/>
                                          </p:stCondLst>
                                        </p:cTn>
                                        <p:tgtEl>
                                          <p:spTgt spid="324"/>
                                        </p:tgtEl>
                                        <p:attrNameLst>
                                          <p:attrName>style.visibility</p:attrName>
                                        </p:attrNameLst>
                                      </p:cBhvr>
                                      <p:to>
                                        <p:strVal val="visible"/>
                                      </p:to>
                                    </p:set>
                                    <p:animEffect transition="in" filter="wipe(left)">
                                      <p:cBhvr>
                                        <p:cTn id="491" dur="500"/>
                                        <p:tgtEl>
                                          <p:spTgt spid="324"/>
                                        </p:tgtEl>
                                      </p:cBhvr>
                                    </p:animEffect>
                                  </p:childTnLst>
                                </p:cTn>
                              </p:par>
                            </p:childTnLst>
                          </p:cTn>
                        </p:par>
                      </p:childTnLst>
                    </p:cTn>
                  </p:par>
                  <p:par>
                    <p:cTn id="492" fill="hold">
                      <p:stCondLst>
                        <p:cond delay="indefinite"/>
                      </p:stCondLst>
                      <p:childTnLst>
                        <p:par>
                          <p:cTn id="493" fill="hold">
                            <p:stCondLst>
                              <p:cond delay="0"/>
                            </p:stCondLst>
                            <p:childTnLst>
                              <p:par>
                                <p:cTn id="494" presetID="22" presetClass="entr" presetSubtype="1" fill="hold" nodeType="clickEffect">
                                  <p:stCondLst>
                                    <p:cond delay="0"/>
                                  </p:stCondLst>
                                  <p:childTnLst>
                                    <p:set>
                                      <p:cBhvr>
                                        <p:cTn id="495" dur="1" fill="hold">
                                          <p:stCondLst>
                                            <p:cond delay="0"/>
                                          </p:stCondLst>
                                        </p:cTn>
                                        <p:tgtEl>
                                          <p:spTgt spid="327"/>
                                        </p:tgtEl>
                                        <p:attrNameLst>
                                          <p:attrName>style.visibility</p:attrName>
                                        </p:attrNameLst>
                                      </p:cBhvr>
                                      <p:to>
                                        <p:strVal val="visible"/>
                                      </p:to>
                                    </p:set>
                                    <p:animEffect transition="in" filter="wipe(up)">
                                      <p:cBhvr>
                                        <p:cTn id="496" dur="500"/>
                                        <p:tgtEl>
                                          <p:spTgt spid="327"/>
                                        </p:tgtEl>
                                      </p:cBhvr>
                                    </p:animEffect>
                                  </p:childTnLst>
                                </p:cTn>
                              </p:par>
                            </p:childTnLst>
                          </p:cTn>
                        </p:par>
                      </p:childTnLst>
                    </p:cTn>
                  </p:par>
                  <p:par>
                    <p:cTn id="497" fill="hold">
                      <p:stCondLst>
                        <p:cond delay="indefinite"/>
                      </p:stCondLst>
                      <p:childTnLst>
                        <p:par>
                          <p:cTn id="498" fill="hold">
                            <p:stCondLst>
                              <p:cond delay="0"/>
                            </p:stCondLst>
                            <p:childTnLst>
                              <p:par>
                                <p:cTn id="499" presetID="10" presetClass="entr" presetSubtype="0" fill="hold" grpId="0" nodeType="clickEffect">
                                  <p:stCondLst>
                                    <p:cond delay="0"/>
                                  </p:stCondLst>
                                  <p:childTnLst>
                                    <p:set>
                                      <p:cBhvr>
                                        <p:cTn id="500" dur="1" fill="hold">
                                          <p:stCondLst>
                                            <p:cond delay="0"/>
                                          </p:stCondLst>
                                        </p:cTn>
                                        <p:tgtEl>
                                          <p:spTgt spid="328"/>
                                        </p:tgtEl>
                                        <p:attrNameLst>
                                          <p:attrName>style.visibility</p:attrName>
                                        </p:attrNameLst>
                                      </p:cBhvr>
                                      <p:to>
                                        <p:strVal val="visible"/>
                                      </p:to>
                                    </p:set>
                                    <p:animEffect transition="in" filter="fade">
                                      <p:cBhvr>
                                        <p:cTn id="501" dur="500"/>
                                        <p:tgtEl>
                                          <p:spTgt spid="328"/>
                                        </p:tgtEl>
                                      </p:cBhvr>
                                    </p:animEffect>
                                  </p:childTnLst>
                                </p:cTn>
                              </p:par>
                            </p:childTnLst>
                          </p:cTn>
                        </p:par>
                      </p:childTnLst>
                    </p:cTn>
                  </p:par>
                  <p:par>
                    <p:cTn id="502" fill="hold">
                      <p:stCondLst>
                        <p:cond delay="indefinite"/>
                      </p:stCondLst>
                      <p:childTnLst>
                        <p:par>
                          <p:cTn id="503" fill="hold">
                            <p:stCondLst>
                              <p:cond delay="0"/>
                            </p:stCondLst>
                            <p:childTnLst>
                              <p:par>
                                <p:cTn id="504" presetID="22" presetClass="entr" presetSubtype="1" fill="hold" nodeType="clickEffect">
                                  <p:stCondLst>
                                    <p:cond delay="0"/>
                                  </p:stCondLst>
                                  <p:childTnLst>
                                    <p:set>
                                      <p:cBhvr>
                                        <p:cTn id="505" dur="1" fill="hold">
                                          <p:stCondLst>
                                            <p:cond delay="0"/>
                                          </p:stCondLst>
                                        </p:cTn>
                                        <p:tgtEl>
                                          <p:spTgt spid="282"/>
                                        </p:tgtEl>
                                        <p:attrNameLst>
                                          <p:attrName>style.visibility</p:attrName>
                                        </p:attrNameLst>
                                      </p:cBhvr>
                                      <p:to>
                                        <p:strVal val="visible"/>
                                      </p:to>
                                    </p:set>
                                    <p:animEffect transition="in" filter="wipe(up)">
                                      <p:cBhvr>
                                        <p:cTn id="506" dur="500"/>
                                        <p:tgtEl>
                                          <p:spTgt spid="282"/>
                                        </p:tgtEl>
                                      </p:cBhvr>
                                    </p:animEffect>
                                  </p:childTnLst>
                                </p:cTn>
                              </p:par>
                            </p:childTnLst>
                          </p:cTn>
                        </p:par>
                      </p:childTnLst>
                    </p:cTn>
                  </p:par>
                  <p:par>
                    <p:cTn id="507" fill="hold">
                      <p:stCondLst>
                        <p:cond delay="indefinite"/>
                      </p:stCondLst>
                      <p:childTnLst>
                        <p:par>
                          <p:cTn id="508" fill="hold">
                            <p:stCondLst>
                              <p:cond delay="0"/>
                            </p:stCondLst>
                            <p:childTnLst>
                              <p:par>
                                <p:cTn id="509" presetID="22" presetClass="entr" presetSubtype="8" fill="hold" grpId="0" nodeType="clickEffect">
                                  <p:stCondLst>
                                    <p:cond delay="0"/>
                                  </p:stCondLst>
                                  <p:childTnLst>
                                    <p:set>
                                      <p:cBhvr>
                                        <p:cTn id="510" dur="1" fill="hold">
                                          <p:stCondLst>
                                            <p:cond delay="0"/>
                                          </p:stCondLst>
                                        </p:cTn>
                                        <p:tgtEl>
                                          <p:spTgt spid="283"/>
                                        </p:tgtEl>
                                        <p:attrNameLst>
                                          <p:attrName>style.visibility</p:attrName>
                                        </p:attrNameLst>
                                      </p:cBhvr>
                                      <p:to>
                                        <p:strVal val="visible"/>
                                      </p:to>
                                    </p:set>
                                    <p:animEffect transition="in" filter="wipe(left)">
                                      <p:cBhvr>
                                        <p:cTn id="511" dur="500"/>
                                        <p:tgtEl>
                                          <p:spTgt spid="283"/>
                                        </p:tgtEl>
                                      </p:cBhvr>
                                    </p:animEffect>
                                  </p:childTnLst>
                                </p:cTn>
                              </p:par>
                            </p:childTnLst>
                          </p:cTn>
                        </p:par>
                      </p:childTnLst>
                    </p:cTn>
                  </p:par>
                  <p:par>
                    <p:cTn id="512" fill="hold">
                      <p:stCondLst>
                        <p:cond delay="indefinite"/>
                      </p:stCondLst>
                      <p:childTnLst>
                        <p:par>
                          <p:cTn id="513" fill="hold">
                            <p:stCondLst>
                              <p:cond delay="0"/>
                            </p:stCondLst>
                            <p:childTnLst>
                              <p:par>
                                <p:cTn id="514" presetID="22" presetClass="entr" presetSubtype="8" fill="hold" nodeType="clickEffect">
                                  <p:stCondLst>
                                    <p:cond delay="0"/>
                                  </p:stCondLst>
                                  <p:childTnLst>
                                    <p:set>
                                      <p:cBhvr>
                                        <p:cTn id="515" dur="1" fill="hold">
                                          <p:stCondLst>
                                            <p:cond delay="0"/>
                                          </p:stCondLst>
                                        </p:cTn>
                                        <p:tgtEl>
                                          <p:spTgt spid="329"/>
                                        </p:tgtEl>
                                        <p:attrNameLst>
                                          <p:attrName>style.visibility</p:attrName>
                                        </p:attrNameLst>
                                      </p:cBhvr>
                                      <p:to>
                                        <p:strVal val="visible"/>
                                      </p:to>
                                    </p:set>
                                    <p:animEffect transition="in" filter="wipe(left)">
                                      <p:cBhvr>
                                        <p:cTn id="516" dur="500"/>
                                        <p:tgtEl>
                                          <p:spTgt spid="329"/>
                                        </p:tgtEl>
                                      </p:cBhvr>
                                    </p:animEffect>
                                  </p:childTnLst>
                                </p:cTn>
                              </p:par>
                            </p:childTnLst>
                          </p:cTn>
                        </p:par>
                      </p:childTnLst>
                    </p:cTn>
                  </p:par>
                  <p:par>
                    <p:cTn id="517" fill="hold">
                      <p:stCondLst>
                        <p:cond delay="indefinite"/>
                      </p:stCondLst>
                      <p:childTnLst>
                        <p:par>
                          <p:cTn id="518" fill="hold">
                            <p:stCondLst>
                              <p:cond delay="0"/>
                            </p:stCondLst>
                            <p:childTnLst>
                              <p:par>
                                <p:cTn id="519" presetID="22" presetClass="entr" presetSubtype="1" fill="hold" nodeType="clickEffect">
                                  <p:stCondLst>
                                    <p:cond delay="0"/>
                                  </p:stCondLst>
                                  <p:childTnLst>
                                    <p:set>
                                      <p:cBhvr>
                                        <p:cTn id="520" dur="1" fill="hold">
                                          <p:stCondLst>
                                            <p:cond delay="0"/>
                                          </p:stCondLst>
                                        </p:cTn>
                                        <p:tgtEl>
                                          <p:spTgt spid="275"/>
                                        </p:tgtEl>
                                        <p:attrNameLst>
                                          <p:attrName>style.visibility</p:attrName>
                                        </p:attrNameLst>
                                      </p:cBhvr>
                                      <p:to>
                                        <p:strVal val="visible"/>
                                      </p:to>
                                    </p:set>
                                    <p:animEffect transition="in" filter="wipe(up)">
                                      <p:cBhvr>
                                        <p:cTn id="521" dur="500"/>
                                        <p:tgtEl>
                                          <p:spTgt spid="275"/>
                                        </p:tgtEl>
                                      </p:cBhvr>
                                    </p:animEffect>
                                  </p:childTnLst>
                                </p:cTn>
                              </p:par>
                            </p:childTnLst>
                          </p:cTn>
                        </p:par>
                        <p:par>
                          <p:cTn id="522" fill="hold">
                            <p:stCondLst>
                              <p:cond delay="500"/>
                            </p:stCondLst>
                            <p:childTnLst>
                              <p:par>
                                <p:cTn id="523" presetID="22" presetClass="entr" presetSubtype="2" fill="hold" nodeType="afterEffect">
                                  <p:stCondLst>
                                    <p:cond delay="0"/>
                                  </p:stCondLst>
                                  <p:childTnLst>
                                    <p:set>
                                      <p:cBhvr>
                                        <p:cTn id="524" dur="1" fill="hold">
                                          <p:stCondLst>
                                            <p:cond delay="0"/>
                                          </p:stCondLst>
                                        </p:cTn>
                                        <p:tgtEl>
                                          <p:spTgt spid="274"/>
                                        </p:tgtEl>
                                        <p:attrNameLst>
                                          <p:attrName>style.visibility</p:attrName>
                                        </p:attrNameLst>
                                      </p:cBhvr>
                                      <p:to>
                                        <p:strVal val="visible"/>
                                      </p:to>
                                    </p:set>
                                    <p:animEffect transition="in" filter="wipe(right)">
                                      <p:cBhvr>
                                        <p:cTn id="525" dur="500"/>
                                        <p:tgtEl>
                                          <p:spTgt spid="274"/>
                                        </p:tgtEl>
                                      </p:cBhvr>
                                    </p:animEffect>
                                  </p:childTnLst>
                                </p:cTn>
                              </p:par>
                            </p:childTnLst>
                          </p:cTn>
                        </p:par>
                      </p:childTnLst>
                    </p:cTn>
                  </p:par>
                  <p:par>
                    <p:cTn id="526" fill="hold">
                      <p:stCondLst>
                        <p:cond delay="indefinite"/>
                      </p:stCondLst>
                      <p:childTnLst>
                        <p:par>
                          <p:cTn id="527" fill="hold">
                            <p:stCondLst>
                              <p:cond delay="0"/>
                            </p:stCondLst>
                            <p:childTnLst>
                              <p:par>
                                <p:cTn id="528" presetID="22" presetClass="entr" presetSubtype="8" fill="hold" grpId="0" nodeType="clickEffect">
                                  <p:stCondLst>
                                    <p:cond delay="0"/>
                                  </p:stCondLst>
                                  <p:childTnLst>
                                    <p:set>
                                      <p:cBhvr>
                                        <p:cTn id="529" dur="1" fill="hold">
                                          <p:stCondLst>
                                            <p:cond delay="0"/>
                                          </p:stCondLst>
                                        </p:cTn>
                                        <p:tgtEl>
                                          <p:spTgt spid="265"/>
                                        </p:tgtEl>
                                        <p:attrNameLst>
                                          <p:attrName>style.visibility</p:attrName>
                                        </p:attrNameLst>
                                      </p:cBhvr>
                                      <p:to>
                                        <p:strVal val="visible"/>
                                      </p:to>
                                    </p:set>
                                    <p:animEffect transition="in" filter="wipe(left)">
                                      <p:cBhvr>
                                        <p:cTn id="530" dur="500"/>
                                        <p:tgtEl>
                                          <p:spTgt spid="265"/>
                                        </p:tgtEl>
                                      </p:cBhvr>
                                    </p:animEffect>
                                  </p:childTnLst>
                                </p:cTn>
                              </p:par>
                            </p:childTnLst>
                          </p:cTn>
                        </p:par>
                      </p:childTnLst>
                    </p:cTn>
                  </p:par>
                  <p:par>
                    <p:cTn id="531" fill="hold">
                      <p:stCondLst>
                        <p:cond delay="indefinite"/>
                      </p:stCondLst>
                      <p:childTnLst>
                        <p:par>
                          <p:cTn id="532" fill="hold">
                            <p:stCondLst>
                              <p:cond delay="0"/>
                            </p:stCondLst>
                            <p:childTnLst>
                              <p:par>
                                <p:cTn id="533" presetID="22" presetClass="entr" presetSubtype="1" fill="hold" nodeType="clickEffect">
                                  <p:stCondLst>
                                    <p:cond delay="0"/>
                                  </p:stCondLst>
                                  <p:childTnLst>
                                    <p:set>
                                      <p:cBhvr>
                                        <p:cTn id="534" dur="1" fill="hold">
                                          <p:stCondLst>
                                            <p:cond delay="0"/>
                                          </p:stCondLst>
                                        </p:cTn>
                                        <p:tgtEl>
                                          <p:spTgt spid="271"/>
                                        </p:tgtEl>
                                        <p:attrNameLst>
                                          <p:attrName>style.visibility</p:attrName>
                                        </p:attrNameLst>
                                      </p:cBhvr>
                                      <p:to>
                                        <p:strVal val="visible"/>
                                      </p:to>
                                    </p:set>
                                    <p:animEffect transition="in" filter="wipe(up)">
                                      <p:cBhvr>
                                        <p:cTn id="535" dur="500"/>
                                        <p:tgtEl>
                                          <p:spTgt spid="271"/>
                                        </p:tgtEl>
                                      </p:cBhvr>
                                    </p:animEffect>
                                  </p:childTnLst>
                                </p:cTn>
                              </p:par>
                            </p:childTnLst>
                          </p:cTn>
                        </p:par>
                      </p:childTnLst>
                    </p:cTn>
                  </p:par>
                  <p:par>
                    <p:cTn id="536" fill="hold">
                      <p:stCondLst>
                        <p:cond delay="indefinite"/>
                      </p:stCondLst>
                      <p:childTnLst>
                        <p:par>
                          <p:cTn id="537" fill="hold">
                            <p:stCondLst>
                              <p:cond delay="0"/>
                            </p:stCondLst>
                            <p:childTnLst>
                              <p:par>
                                <p:cTn id="538" presetID="10" presetClass="entr" presetSubtype="0" fill="hold" grpId="0" nodeType="clickEffect">
                                  <p:stCondLst>
                                    <p:cond delay="0"/>
                                  </p:stCondLst>
                                  <p:childTnLst>
                                    <p:set>
                                      <p:cBhvr>
                                        <p:cTn id="539" dur="1" fill="hold">
                                          <p:stCondLst>
                                            <p:cond delay="0"/>
                                          </p:stCondLst>
                                        </p:cTn>
                                        <p:tgtEl>
                                          <p:spTgt spid="181"/>
                                        </p:tgtEl>
                                        <p:attrNameLst>
                                          <p:attrName>style.visibility</p:attrName>
                                        </p:attrNameLst>
                                      </p:cBhvr>
                                      <p:to>
                                        <p:strVal val="visible"/>
                                      </p:to>
                                    </p:set>
                                    <p:animEffect transition="in" filter="fade">
                                      <p:cBhvr>
                                        <p:cTn id="540" dur="500"/>
                                        <p:tgtEl>
                                          <p:spTgt spid="181"/>
                                        </p:tgtEl>
                                      </p:cBhvr>
                                    </p:animEffect>
                                  </p:childTnLst>
                                </p:cTn>
                              </p:par>
                            </p:childTnLst>
                          </p:cTn>
                        </p:par>
                      </p:childTnLst>
                    </p:cTn>
                  </p:par>
                  <p:par>
                    <p:cTn id="541" fill="hold">
                      <p:stCondLst>
                        <p:cond delay="indefinite"/>
                      </p:stCondLst>
                      <p:childTnLst>
                        <p:par>
                          <p:cTn id="542" fill="hold">
                            <p:stCondLst>
                              <p:cond delay="0"/>
                            </p:stCondLst>
                            <p:childTnLst>
                              <p:par>
                                <p:cTn id="543" presetID="22" presetClass="entr" presetSubtype="1" fill="hold" nodeType="clickEffect">
                                  <p:stCondLst>
                                    <p:cond delay="0"/>
                                  </p:stCondLst>
                                  <p:childTnLst>
                                    <p:set>
                                      <p:cBhvr>
                                        <p:cTn id="544" dur="1" fill="hold">
                                          <p:stCondLst>
                                            <p:cond delay="0"/>
                                          </p:stCondLst>
                                        </p:cTn>
                                        <p:tgtEl>
                                          <p:spTgt spid="272"/>
                                        </p:tgtEl>
                                        <p:attrNameLst>
                                          <p:attrName>style.visibility</p:attrName>
                                        </p:attrNameLst>
                                      </p:cBhvr>
                                      <p:to>
                                        <p:strVal val="visible"/>
                                      </p:to>
                                    </p:set>
                                    <p:animEffect transition="in" filter="wipe(up)">
                                      <p:cBhvr>
                                        <p:cTn id="545" dur="500"/>
                                        <p:tgtEl>
                                          <p:spTgt spid="272"/>
                                        </p:tgtEl>
                                      </p:cBhvr>
                                    </p:animEffect>
                                  </p:childTnLst>
                                </p:cTn>
                              </p:par>
                            </p:childTnLst>
                          </p:cTn>
                        </p:par>
                      </p:childTnLst>
                    </p:cTn>
                  </p:par>
                  <p:par>
                    <p:cTn id="546" fill="hold">
                      <p:stCondLst>
                        <p:cond delay="indefinite"/>
                      </p:stCondLst>
                      <p:childTnLst>
                        <p:par>
                          <p:cTn id="547" fill="hold">
                            <p:stCondLst>
                              <p:cond delay="0"/>
                            </p:stCondLst>
                            <p:childTnLst>
                              <p:par>
                                <p:cTn id="548" presetID="10" presetClass="entr" presetSubtype="0" fill="hold" grpId="0" nodeType="clickEffect">
                                  <p:stCondLst>
                                    <p:cond delay="0"/>
                                  </p:stCondLst>
                                  <p:childTnLst>
                                    <p:set>
                                      <p:cBhvr>
                                        <p:cTn id="549" dur="1" fill="hold">
                                          <p:stCondLst>
                                            <p:cond delay="0"/>
                                          </p:stCondLst>
                                        </p:cTn>
                                        <p:tgtEl>
                                          <p:spTgt spid="281"/>
                                        </p:tgtEl>
                                        <p:attrNameLst>
                                          <p:attrName>style.visibility</p:attrName>
                                        </p:attrNameLst>
                                      </p:cBhvr>
                                      <p:to>
                                        <p:strVal val="visible"/>
                                      </p:to>
                                    </p:set>
                                    <p:animEffect transition="in" filter="fade">
                                      <p:cBhvr>
                                        <p:cTn id="550" dur="500"/>
                                        <p:tgtEl>
                                          <p:spTgt spid="281"/>
                                        </p:tgtEl>
                                      </p:cBhvr>
                                    </p:animEffect>
                                  </p:childTnLst>
                                </p:cTn>
                              </p:par>
                            </p:childTnLst>
                          </p:cTn>
                        </p:par>
                      </p:childTnLst>
                    </p:cTn>
                  </p:par>
                  <p:par>
                    <p:cTn id="551" fill="hold">
                      <p:stCondLst>
                        <p:cond delay="indefinite"/>
                      </p:stCondLst>
                      <p:childTnLst>
                        <p:par>
                          <p:cTn id="552" fill="hold">
                            <p:stCondLst>
                              <p:cond delay="0"/>
                            </p:stCondLst>
                            <p:childTnLst>
                              <p:par>
                                <p:cTn id="553" presetID="22" presetClass="entr" presetSubtype="1" fill="hold" nodeType="clickEffect">
                                  <p:stCondLst>
                                    <p:cond delay="0"/>
                                  </p:stCondLst>
                                  <p:childTnLst>
                                    <p:set>
                                      <p:cBhvr>
                                        <p:cTn id="554" dur="1" fill="hold">
                                          <p:stCondLst>
                                            <p:cond delay="0"/>
                                          </p:stCondLst>
                                        </p:cTn>
                                        <p:tgtEl>
                                          <p:spTgt spid="280"/>
                                        </p:tgtEl>
                                        <p:attrNameLst>
                                          <p:attrName>style.visibility</p:attrName>
                                        </p:attrNameLst>
                                      </p:cBhvr>
                                      <p:to>
                                        <p:strVal val="visible"/>
                                      </p:to>
                                    </p:set>
                                    <p:animEffect transition="in" filter="wipe(up)">
                                      <p:cBhvr>
                                        <p:cTn id="555" dur="500"/>
                                        <p:tgtEl>
                                          <p:spTgt spid="280"/>
                                        </p:tgtEl>
                                      </p:cBhvr>
                                    </p:animEffect>
                                  </p:childTnLst>
                                </p:cTn>
                              </p:par>
                            </p:childTnLst>
                          </p:cTn>
                        </p:par>
                        <p:par>
                          <p:cTn id="556" fill="hold">
                            <p:stCondLst>
                              <p:cond delay="500"/>
                            </p:stCondLst>
                            <p:childTnLst>
                              <p:par>
                                <p:cTn id="557" presetID="22" presetClass="entr" presetSubtype="2" fill="hold" nodeType="afterEffect">
                                  <p:stCondLst>
                                    <p:cond delay="0"/>
                                  </p:stCondLst>
                                  <p:childTnLst>
                                    <p:set>
                                      <p:cBhvr>
                                        <p:cTn id="558" dur="1" fill="hold">
                                          <p:stCondLst>
                                            <p:cond delay="0"/>
                                          </p:stCondLst>
                                        </p:cTn>
                                        <p:tgtEl>
                                          <p:spTgt spid="279"/>
                                        </p:tgtEl>
                                        <p:attrNameLst>
                                          <p:attrName>style.visibility</p:attrName>
                                        </p:attrNameLst>
                                      </p:cBhvr>
                                      <p:to>
                                        <p:strVal val="visible"/>
                                      </p:to>
                                    </p:set>
                                    <p:animEffect transition="in" filter="wipe(right)">
                                      <p:cBhvr>
                                        <p:cTn id="559" dur="500"/>
                                        <p:tgtEl>
                                          <p:spTgt spid="279"/>
                                        </p:tgtEl>
                                      </p:cBhvr>
                                    </p:animEffect>
                                  </p:childTnLst>
                                </p:cTn>
                              </p:par>
                            </p:childTnLst>
                          </p:cTn>
                        </p:par>
                      </p:childTnLst>
                    </p:cTn>
                  </p:par>
                  <p:par>
                    <p:cTn id="560" fill="hold">
                      <p:stCondLst>
                        <p:cond delay="indefinite"/>
                      </p:stCondLst>
                      <p:childTnLst>
                        <p:par>
                          <p:cTn id="561" fill="hold">
                            <p:stCondLst>
                              <p:cond delay="0"/>
                            </p:stCondLst>
                            <p:childTnLst>
                              <p:par>
                                <p:cTn id="562" presetID="22" presetClass="entr" presetSubtype="8" fill="hold" grpId="0" nodeType="clickEffect">
                                  <p:stCondLst>
                                    <p:cond delay="0"/>
                                  </p:stCondLst>
                                  <p:childTnLst>
                                    <p:set>
                                      <p:cBhvr>
                                        <p:cTn id="563" dur="1" fill="hold">
                                          <p:stCondLst>
                                            <p:cond delay="0"/>
                                          </p:stCondLst>
                                        </p:cTn>
                                        <p:tgtEl>
                                          <p:spTgt spid="266"/>
                                        </p:tgtEl>
                                        <p:attrNameLst>
                                          <p:attrName>style.visibility</p:attrName>
                                        </p:attrNameLst>
                                      </p:cBhvr>
                                      <p:to>
                                        <p:strVal val="visible"/>
                                      </p:to>
                                    </p:set>
                                    <p:animEffect transition="in" filter="wipe(left)">
                                      <p:cBhvr>
                                        <p:cTn id="564" dur="500"/>
                                        <p:tgtEl>
                                          <p:spTgt spid="266"/>
                                        </p:tgtEl>
                                      </p:cBhvr>
                                    </p:animEffect>
                                  </p:childTnLst>
                                </p:cTn>
                              </p:par>
                            </p:childTnLst>
                          </p:cTn>
                        </p:par>
                      </p:childTnLst>
                    </p:cTn>
                  </p:par>
                  <p:par>
                    <p:cTn id="565" fill="hold">
                      <p:stCondLst>
                        <p:cond delay="indefinite"/>
                      </p:stCondLst>
                      <p:childTnLst>
                        <p:par>
                          <p:cTn id="566" fill="hold">
                            <p:stCondLst>
                              <p:cond delay="0"/>
                            </p:stCondLst>
                            <p:childTnLst>
                              <p:par>
                                <p:cTn id="567" presetID="22" presetClass="entr" presetSubtype="1" fill="hold" nodeType="clickEffect">
                                  <p:stCondLst>
                                    <p:cond delay="0"/>
                                  </p:stCondLst>
                                  <p:childTnLst>
                                    <p:set>
                                      <p:cBhvr>
                                        <p:cTn id="568" dur="1" fill="hold">
                                          <p:stCondLst>
                                            <p:cond delay="0"/>
                                          </p:stCondLst>
                                        </p:cTn>
                                        <p:tgtEl>
                                          <p:spTgt spid="276"/>
                                        </p:tgtEl>
                                        <p:attrNameLst>
                                          <p:attrName>style.visibility</p:attrName>
                                        </p:attrNameLst>
                                      </p:cBhvr>
                                      <p:to>
                                        <p:strVal val="visible"/>
                                      </p:to>
                                    </p:set>
                                    <p:animEffect transition="in" filter="wipe(up)">
                                      <p:cBhvr>
                                        <p:cTn id="569" dur="500"/>
                                        <p:tgtEl>
                                          <p:spTgt spid="276"/>
                                        </p:tgtEl>
                                      </p:cBhvr>
                                    </p:animEffec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nodeType="clickEffect">
                                  <p:stCondLst>
                                    <p:cond delay="0"/>
                                  </p:stCondLst>
                                  <p:childTnLst>
                                    <p:set>
                                      <p:cBhvr>
                                        <p:cTn id="573" dur="1" fill="hold">
                                          <p:stCondLst>
                                            <p:cond delay="0"/>
                                          </p:stCondLst>
                                        </p:cTn>
                                        <p:tgtEl>
                                          <p:spTgt spid="277">
                                            <p:txEl>
                                              <p:pRg st="0" end="0"/>
                                            </p:txEl>
                                          </p:spTgt>
                                        </p:tgtEl>
                                        <p:attrNameLst>
                                          <p:attrName>style.visibility</p:attrName>
                                        </p:attrNameLst>
                                      </p:cBhvr>
                                      <p:to>
                                        <p:strVal val="visible"/>
                                      </p:to>
                                    </p:set>
                                    <p:animEffect transition="in" filter="wipe(left)">
                                      <p:cBhvr>
                                        <p:cTn id="574" dur="500"/>
                                        <p:tgtEl>
                                          <p:spTgt spid="277">
                                            <p:txEl>
                                              <p:pRg st="0" end="0"/>
                                            </p:txEl>
                                          </p:spTgt>
                                        </p:tgtEl>
                                      </p:cBhvr>
                                    </p:animEffect>
                                  </p:childTnLst>
                                </p:cTn>
                              </p:par>
                            </p:childTnLst>
                          </p:cTn>
                        </p:par>
                      </p:childTnLst>
                    </p:cTn>
                  </p:par>
                  <p:par>
                    <p:cTn id="575" fill="hold">
                      <p:stCondLst>
                        <p:cond delay="indefinite"/>
                      </p:stCondLst>
                      <p:childTnLst>
                        <p:par>
                          <p:cTn id="576" fill="hold">
                            <p:stCondLst>
                              <p:cond delay="0"/>
                            </p:stCondLst>
                            <p:childTnLst>
                              <p:par>
                                <p:cTn id="577" presetID="22" presetClass="entr" presetSubtype="1" fill="hold" nodeType="clickEffect">
                                  <p:stCondLst>
                                    <p:cond delay="0"/>
                                  </p:stCondLst>
                                  <p:childTnLst>
                                    <p:set>
                                      <p:cBhvr>
                                        <p:cTn id="578" dur="1" fill="hold">
                                          <p:stCondLst>
                                            <p:cond delay="0"/>
                                          </p:stCondLst>
                                        </p:cTn>
                                        <p:tgtEl>
                                          <p:spTgt spid="289"/>
                                        </p:tgtEl>
                                        <p:attrNameLst>
                                          <p:attrName>style.visibility</p:attrName>
                                        </p:attrNameLst>
                                      </p:cBhvr>
                                      <p:to>
                                        <p:strVal val="visible"/>
                                      </p:to>
                                    </p:set>
                                    <p:animEffect transition="in" filter="wipe(up)">
                                      <p:cBhvr>
                                        <p:cTn id="579" dur="500"/>
                                        <p:tgtEl>
                                          <p:spTgt spid="289"/>
                                        </p:tgtEl>
                                      </p:cBhvr>
                                    </p:animEffect>
                                  </p:childTnLst>
                                </p:cTn>
                              </p:par>
                            </p:childTnLst>
                          </p:cTn>
                        </p:par>
                      </p:childTnLst>
                    </p:cTn>
                  </p:par>
                  <p:par>
                    <p:cTn id="580" fill="hold">
                      <p:stCondLst>
                        <p:cond delay="indefinite"/>
                      </p:stCondLst>
                      <p:childTnLst>
                        <p:par>
                          <p:cTn id="581" fill="hold">
                            <p:stCondLst>
                              <p:cond delay="0"/>
                            </p:stCondLst>
                            <p:childTnLst>
                              <p:par>
                                <p:cTn id="582" presetID="10" presetClass="entr" presetSubtype="0" fill="hold" grpId="0" nodeType="clickEffect">
                                  <p:stCondLst>
                                    <p:cond delay="0"/>
                                  </p:stCondLst>
                                  <p:childTnLst>
                                    <p:set>
                                      <p:cBhvr>
                                        <p:cTn id="583" dur="1" fill="hold">
                                          <p:stCondLst>
                                            <p:cond delay="0"/>
                                          </p:stCondLst>
                                        </p:cTn>
                                        <p:tgtEl>
                                          <p:spTgt spid="288"/>
                                        </p:tgtEl>
                                        <p:attrNameLst>
                                          <p:attrName>style.visibility</p:attrName>
                                        </p:attrNameLst>
                                      </p:cBhvr>
                                      <p:to>
                                        <p:strVal val="visible"/>
                                      </p:to>
                                    </p:set>
                                    <p:animEffect transition="in" filter="fade">
                                      <p:cBhvr>
                                        <p:cTn id="584" dur="500"/>
                                        <p:tgtEl>
                                          <p:spTgt spid="288"/>
                                        </p:tgtEl>
                                      </p:cBhvr>
                                    </p:animEffect>
                                  </p:childTnLst>
                                </p:cTn>
                              </p:par>
                            </p:childTnLst>
                          </p:cTn>
                        </p:par>
                      </p:childTnLst>
                    </p:cTn>
                  </p:par>
                  <p:par>
                    <p:cTn id="585" fill="hold">
                      <p:stCondLst>
                        <p:cond delay="indefinite"/>
                      </p:stCondLst>
                      <p:childTnLst>
                        <p:par>
                          <p:cTn id="586" fill="hold">
                            <p:stCondLst>
                              <p:cond delay="0"/>
                            </p:stCondLst>
                            <p:childTnLst>
                              <p:par>
                                <p:cTn id="587" presetID="22" presetClass="entr" presetSubtype="1" fill="hold" nodeType="clickEffect">
                                  <p:stCondLst>
                                    <p:cond delay="0"/>
                                  </p:stCondLst>
                                  <p:childTnLst>
                                    <p:set>
                                      <p:cBhvr>
                                        <p:cTn id="588" dur="1" fill="hold">
                                          <p:stCondLst>
                                            <p:cond delay="0"/>
                                          </p:stCondLst>
                                        </p:cTn>
                                        <p:tgtEl>
                                          <p:spTgt spid="299"/>
                                        </p:tgtEl>
                                        <p:attrNameLst>
                                          <p:attrName>style.visibility</p:attrName>
                                        </p:attrNameLst>
                                      </p:cBhvr>
                                      <p:to>
                                        <p:strVal val="visible"/>
                                      </p:to>
                                    </p:set>
                                    <p:animEffect transition="in" filter="wipe(up)">
                                      <p:cBhvr>
                                        <p:cTn id="589" dur="500"/>
                                        <p:tgtEl>
                                          <p:spTgt spid="299"/>
                                        </p:tgtEl>
                                      </p:cBhvr>
                                    </p:animEffect>
                                  </p:childTnLst>
                                </p:cTn>
                              </p:par>
                            </p:childTnLst>
                          </p:cTn>
                        </p:par>
                        <p:par>
                          <p:cTn id="590" fill="hold">
                            <p:stCondLst>
                              <p:cond delay="500"/>
                            </p:stCondLst>
                            <p:childTnLst>
                              <p:par>
                                <p:cTn id="591" presetID="22" presetClass="entr" presetSubtype="2" fill="hold" nodeType="afterEffect">
                                  <p:stCondLst>
                                    <p:cond delay="0"/>
                                  </p:stCondLst>
                                  <p:childTnLst>
                                    <p:set>
                                      <p:cBhvr>
                                        <p:cTn id="592" dur="1" fill="hold">
                                          <p:stCondLst>
                                            <p:cond delay="0"/>
                                          </p:stCondLst>
                                        </p:cTn>
                                        <p:tgtEl>
                                          <p:spTgt spid="298"/>
                                        </p:tgtEl>
                                        <p:attrNameLst>
                                          <p:attrName>style.visibility</p:attrName>
                                        </p:attrNameLst>
                                      </p:cBhvr>
                                      <p:to>
                                        <p:strVal val="visible"/>
                                      </p:to>
                                    </p:set>
                                    <p:animEffect transition="in" filter="wipe(right)">
                                      <p:cBhvr>
                                        <p:cTn id="593" dur="500"/>
                                        <p:tgtEl>
                                          <p:spTgt spid="298"/>
                                        </p:tgtEl>
                                      </p:cBhvr>
                                    </p:animEffect>
                                  </p:childTnLst>
                                </p:cTn>
                              </p:par>
                            </p:childTnLst>
                          </p:cTn>
                        </p:par>
                      </p:childTnLst>
                    </p:cTn>
                  </p:par>
                  <p:par>
                    <p:cTn id="594" fill="hold">
                      <p:stCondLst>
                        <p:cond delay="indefinite"/>
                      </p:stCondLst>
                      <p:childTnLst>
                        <p:par>
                          <p:cTn id="595" fill="hold">
                            <p:stCondLst>
                              <p:cond delay="0"/>
                            </p:stCondLst>
                            <p:childTnLst>
                              <p:par>
                                <p:cTn id="596" presetID="22" presetClass="entr" presetSubtype="8" fill="hold" nodeType="clickEffect">
                                  <p:stCondLst>
                                    <p:cond delay="0"/>
                                  </p:stCondLst>
                                  <p:childTnLst>
                                    <p:set>
                                      <p:cBhvr>
                                        <p:cTn id="597" dur="1" fill="hold">
                                          <p:stCondLst>
                                            <p:cond delay="0"/>
                                          </p:stCondLst>
                                        </p:cTn>
                                        <p:tgtEl>
                                          <p:spTgt spid="297">
                                            <p:txEl>
                                              <p:pRg st="0" end="0"/>
                                            </p:txEl>
                                          </p:spTgt>
                                        </p:tgtEl>
                                        <p:attrNameLst>
                                          <p:attrName>style.visibility</p:attrName>
                                        </p:attrNameLst>
                                      </p:cBhvr>
                                      <p:to>
                                        <p:strVal val="visible"/>
                                      </p:to>
                                    </p:set>
                                    <p:animEffect transition="in" filter="wipe(left)">
                                      <p:cBhvr>
                                        <p:cTn id="598" dur="500"/>
                                        <p:tgtEl>
                                          <p:spTgt spid="297">
                                            <p:txEl>
                                              <p:pRg st="0" end="0"/>
                                            </p:txEl>
                                          </p:spTgt>
                                        </p:tgtEl>
                                      </p:cBhvr>
                                    </p:animEffect>
                                  </p:childTnLst>
                                </p:cTn>
                              </p:par>
                            </p:childTnLst>
                          </p:cTn>
                        </p:par>
                      </p:childTnLst>
                    </p:cTn>
                  </p:par>
                  <p:par>
                    <p:cTn id="599" fill="hold">
                      <p:stCondLst>
                        <p:cond delay="indefinite"/>
                      </p:stCondLst>
                      <p:childTnLst>
                        <p:par>
                          <p:cTn id="600" fill="hold">
                            <p:stCondLst>
                              <p:cond delay="0"/>
                            </p:stCondLst>
                            <p:childTnLst>
                              <p:par>
                                <p:cTn id="601" presetID="22" presetClass="entr" presetSubtype="1" fill="hold" nodeType="clickEffect">
                                  <p:stCondLst>
                                    <p:cond delay="0"/>
                                  </p:stCondLst>
                                  <p:childTnLst>
                                    <p:set>
                                      <p:cBhvr>
                                        <p:cTn id="602" dur="1" fill="hold">
                                          <p:stCondLst>
                                            <p:cond delay="0"/>
                                          </p:stCondLst>
                                        </p:cTn>
                                        <p:tgtEl>
                                          <p:spTgt spid="278"/>
                                        </p:tgtEl>
                                        <p:attrNameLst>
                                          <p:attrName>style.visibility</p:attrName>
                                        </p:attrNameLst>
                                      </p:cBhvr>
                                      <p:to>
                                        <p:strVal val="visible"/>
                                      </p:to>
                                    </p:set>
                                    <p:animEffect transition="in" filter="wipe(up)">
                                      <p:cBhvr>
                                        <p:cTn id="603" dur="500"/>
                                        <p:tgtEl>
                                          <p:spTgt spid="278"/>
                                        </p:tgtEl>
                                      </p:cBhvr>
                                    </p:animEffect>
                                  </p:childTnLst>
                                </p:cTn>
                              </p:par>
                            </p:childTnLst>
                          </p:cTn>
                        </p:par>
                      </p:childTnLst>
                    </p:cTn>
                  </p:par>
                  <p:par>
                    <p:cTn id="604" fill="hold">
                      <p:stCondLst>
                        <p:cond delay="indefinite"/>
                      </p:stCondLst>
                      <p:childTnLst>
                        <p:par>
                          <p:cTn id="605" fill="hold">
                            <p:stCondLst>
                              <p:cond delay="0"/>
                            </p:stCondLst>
                            <p:childTnLst>
                              <p:par>
                                <p:cTn id="606" presetID="10" presetClass="entr" presetSubtype="0" fill="hold" grpId="0" nodeType="clickEffect">
                                  <p:stCondLst>
                                    <p:cond delay="0"/>
                                  </p:stCondLst>
                                  <p:childTnLst>
                                    <p:set>
                                      <p:cBhvr>
                                        <p:cTn id="607" dur="1" fill="hold">
                                          <p:stCondLst>
                                            <p:cond delay="0"/>
                                          </p:stCondLst>
                                        </p:cTn>
                                        <p:tgtEl>
                                          <p:spTgt spid="273"/>
                                        </p:tgtEl>
                                        <p:attrNameLst>
                                          <p:attrName>style.visibility</p:attrName>
                                        </p:attrNameLst>
                                      </p:cBhvr>
                                      <p:to>
                                        <p:strVal val="visible"/>
                                      </p:to>
                                    </p:set>
                                    <p:animEffect transition="in" filter="fade">
                                      <p:cBhvr>
                                        <p:cTn id="608" dur="500"/>
                                        <p:tgtEl>
                                          <p:spTgt spid="273"/>
                                        </p:tgtEl>
                                      </p:cBhvr>
                                    </p:animEffect>
                                  </p:childTnLst>
                                </p:cTn>
                              </p:par>
                            </p:childTnLst>
                          </p:cTn>
                        </p:par>
                      </p:childTnLst>
                    </p:cTn>
                  </p:par>
                  <p:par>
                    <p:cTn id="609" fill="hold">
                      <p:stCondLst>
                        <p:cond delay="indefinite"/>
                      </p:stCondLst>
                      <p:childTnLst>
                        <p:par>
                          <p:cTn id="610" fill="hold">
                            <p:stCondLst>
                              <p:cond delay="0"/>
                            </p:stCondLst>
                            <p:childTnLst>
                              <p:par>
                                <p:cTn id="611" presetID="22" presetClass="entr" presetSubtype="1" fill="hold" nodeType="clickEffect">
                                  <p:stCondLst>
                                    <p:cond delay="0"/>
                                  </p:stCondLst>
                                  <p:childTnLst>
                                    <p:set>
                                      <p:cBhvr>
                                        <p:cTn id="612" dur="1" fill="hold">
                                          <p:stCondLst>
                                            <p:cond delay="0"/>
                                          </p:stCondLst>
                                        </p:cTn>
                                        <p:tgtEl>
                                          <p:spTgt spid="295"/>
                                        </p:tgtEl>
                                        <p:attrNameLst>
                                          <p:attrName>style.visibility</p:attrName>
                                        </p:attrNameLst>
                                      </p:cBhvr>
                                      <p:to>
                                        <p:strVal val="visible"/>
                                      </p:to>
                                    </p:set>
                                    <p:animEffect transition="in" filter="wipe(up)">
                                      <p:cBhvr>
                                        <p:cTn id="613" dur="500"/>
                                        <p:tgtEl>
                                          <p:spTgt spid="295"/>
                                        </p:tgtEl>
                                      </p:cBhvr>
                                    </p:animEffect>
                                  </p:childTnLst>
                                </p:cTn>
                              </p:par>
                            </p:childTnLst>
                          </p:cTn>
                        </p:par>
                      </p:childTnLst>
                    </p:cTn>
                  </p:par>
                  <p:par>
                    <p:cTn id="614" fill="hold">
                      <p:stCondLst>
                        <p:cond delay="indefinite"/>
                      </p:stCondLst>
                      <p:childTnLst>
                        <p:par>
                          <p:cTn id="615" fill="hold">
                            <p:stCondLst>
                              <p:cond delay="0"/>
                            </p:stCondLst>
                            <p:childTnLst>
                              <p:par>
                                <p:cTn id="616" presetID="10" presetClass="entr" presetSubtype="0" fill="hold" grpId="0" nodeType="clickEffect">
                                  <p:stCondLst>
                                    <p:cond delay="0"/>
                                  </p:stCondLst>
                                  <p:childTnLst>
                                    <p:set>
                                      <p:cBhvr>
                                        <p:cTn id="617" dur="1" fill="hold">
                                          <p:stCondLst>
                                            <p:cond delay="0"/>
                                          </p:stCondLst>
                                        </p:cTn>
                                        <p:tgtEl>
                                          <p:spTgt spid="294"/>
                                        </p:tgtEl>
                                        <p:attrNameLst>
                                          <p:attrName>style.visibility</p:attrName>
                                        </p:attrNameLst>
                                      </p:cBhvr>
                                      <p:to>
                                        <p:strVal val="visible"/>
                                      </p:to>
                                    </p:set>
                                    <p:animEffect transition="in" filter="fade">
                                      <p:cBhvr>
                                        <p:cTn id="618" dur="500"/>
                                        <p:tgtEl>
                                          <p:spTgt spid="294"/>
                                        </p:tgtEl>
                                      </p:cBhvr>
                                    </p:animEffect>
                                  </p:childTnLst>
                                </p:cTn>
                              </p:par>
                            </p:childTnLst>
                          </p:cTn>
                        </p:par>
                      </p:childTnLst>
                    </p:cTn>
                  </p:par>
                  <p:par>
                    <p:cTn id="619" fill="hold">
                      <p:stCondLst>
                        <p:cond delay="indefinite"/>
                      </p:stCondLst>
                      <p:childTnLst>
                        <p:par>
                          <p:cTn id="620" fill="hold">
                            <p:stCondLst>
                              <p:cond delay="0"/>
                            </p:stCondLst>
                            <p:childTnLst>
                              <p:par>
                                <p:cTn id="621" presetID="22" presetClass="entr" presetSubtype="1" fill="hold" nodeType="clickEffect">
                                  <p:stCondLst>
                                    <p:cond delay="0"/>
                                  </p:stCondLst>
                                  <p:childTnLst>
                                    <p:set>
                                      <p:cBhvr>
                                        <p:cTn id="622" dur="1" fill="hold">
                                          <p:stCondLst>
                                            <p:cond delay="0"/>
                                          </p:stCondLst>
                                        </p:cTn>
                                        <p:tgtEl>
                                          <p:spTgt spid="330"/>
                                        </p:tgtEl>
                                        <p:attrNameLst>
                                          <p:attrName>style.visibility</p:attrName>
                                        </p:attrNameLst>
                                      </p:cBhvr>
                                      <p:to>
                                        <p:strVal val="visible"/>
                                      </p:to>
                                    </p:set>
                                    <p:animEffect transition="in" filter="wipe(up)">
                                      <p:cBhvr>
                                        <p:cTn id="623" dur="500"/>
                                        <p:tgtEl>
                                          <p:spTgt spid="330"/>
                                        </p:tgtEl>
                                      </p:cBhvr>
                                    </p:animEffect>
                                  </p:childTnLst>
                                </p:cTn>
                              </p:par>
                            </p:childTnLst>
                          </p:cTn>
                        </p:par>
                      </p:childTnLst>
                    </p:cTn>
                  </p:par>
                  <p:par>
                    <p:cTn id="624" fill="hold">
                      <p:stCondLst>
                        <p:cond delay="indefinite"/>
                      </p:stCondLst>
                      <p:childTnLst>
                        <p:par>
                          <p:cTn id="625" fill="hold">
                            <p:stCondLst>
                              <p:cond delay="0"/>
                            </p:stCondLst>
                            <p:childTnLst>
                              <p:par>
                                <p:cTn id="626" presetID="22" presetClass="entr" presetSubtype="8" fill="hold" grpId="0" nodeType="clickEffect">
                                  <p:stCondLst>
                                    <p:cond delay="0"/>
                                  </p:stCondLst>
                                  <p:childTnLst>
                                    <p:set>
                                      <p:cBhvr>
                                        <p:cTn id="627" dur="1" fill="hold">
                                          <p:stCondLst>
                                            <p:cond delay="0"/>
                                          </p:stCondLst>
                                        </p:cTn>
                                        <p:tgtEl>
                                          <p:spTgt spid="331">
                                            <p:txEl>
                                              <p:pRg st="0" end="0"/>
                                            </p:txEl>
                                          </p:spTgt>
                                        </p:tgtEl>
                                        <p:attrNameLst>
                                          <p:attrName>style.visibility</p:attrName>
                                        </p:attrNameLst>
                                      </p:cBhvr>
                                      <p:to>
                                        <p:strVal val="visible"/>
                                      </p:to>
                                    </p:set>
                                    <p:animEffect transition="in" filter="wipe(left)">
                                      <p:cBhvr>
                                        <p:cTn id="628" dur="500"/>
                                        <p:tgtEl>
                                          <p:spTgt spid="331">
                                            <p:txEl>
                                              <p:pRg st="0" end="0"/>
                                            </p:txEl>
                                          </p:spTgt>
                                        </p:tgtEl>
                                      </p:cBhvr>
                                    </p:animEffect>
                                  </p:childTnLst>
                                </p:cTn>
                              </p:par>
                            </p:childTnLst>
                          </p:cTn>
                        </p:par>
                      </p:childTnLst>
                    </p:cTn>
                  </p:par>
                  <p:par>
                    <p:cTn id="629" fill="hold">
                      <p:stCondLst>
                        <p:cond delay="indefinite"/>
                      </p:stCondLst>
                      <p:childTnLst>
                        <p:par>
                          <p:cTn id="630" fill="hold">
                            <p:stCondLst>
                              <p:cond delay="0"/>
                            </p:stCondLst>
                            <p:childTnLst>
                              <p:par>
                                <p:cTn id="631" presetID="22" presetClass="entr" presetSubtype="8" fill="hold" grpId="0" nodeType="clickEffect">
                                  <p:stCondLst>
                                    <p:cond delay="0"/>
                                  </p:stCondLst>
                                  <p:childTnLst>
                                    <p:set>
                                      <p:cBhvr>
                                        <p:cTn id="632" dur="1" fill="hold">
                                          <p:stCondLst>
                                            <p:cond delay="0"/>
                                          </p:stCondLst>
                                        </p:cTn>
                                        <p:tgtEl>
                                          <p:spTgt spid="332">
                                            <p:txEl>
                                              <p:pRg st="0" end="0"/>
                                            </p:txEl>
                                          </p:spTgt>
                                        </p:tgtEl>
                                        <p:attrNameLst>
                                          <p:attrName>style.visibility</p:attrName>
                                        </p:attrNameLst>
                                      </p:cBhvr>
                                      <p:to>
                                        <p:strVal val="visible"/>
                                      </p:to>
                                    </p:set>
                                    <p:animEffect transition="in" filter="wipe(left)">
                                      <p:cBhvr>
                                        <p:cTn id="633" dur="500"/>
                                        <p:tgtEl>
                                          <p:spTgt spid="332">
                                            <p:txEl>
                                              <p:pRg st="0" end="0"/>
                                            </p:txEl>
                                          </p:spTgt>
                                        </p:tgtEl>
                                      </p:cBhvr>
                                    </p:animEffect>
                                  </p:childTnLst>
                                </p:cTn>
                              </p:par>
                            </p:childTnLst>
                          </p:cTn>
                        </p:par>
                      </p:childTnLst>
                    </p:cTn>
                  </p:par>
                  <p:par>
                    <p:cTn id="634" fill="hold">
                      <p:stCondLst>
                        <p:cond delay="indefinite"/>
                      </p:stCondLst>
                      <p:childTnLst>
                        <p:par>
                          <p:cTn id="635" fill="hold">
                            <p:stCondLst>
                              <p:cond delay="0"/>
                            </p:stCondLst>
                            <p:childTnLst>
                              <p:par>
                                <p:cTn id="636" presetID="22" presetClass="entr" presetSubtype="8" fill="hold" grpId="0" nodeType="clickEffect">
                                  <p:stCondLst>
                                    <p:cond delay="0"/>
                                  </p:stCondLst>
                                  <p:childTnLst>
                                    <p:set>
                                      <p:cBhvr>
                                        <p:cTn id="637" dur="1" fill="hold">
                                          <p:stCondLst>
                                            <p:cond delay="0"/>
                                          </p:stCondLst>
                                        </p:cTn>
                                        <p:tgtEl>
                                          <p:spTgt spid="333">
                                            <p:txEl>
                                              <p:pRg st="0" end="0"/>
                                            </p:txEl>
                                          </p:spTgt>
                                        </p:tgtEl>
                                        <p:attrNameLst>
                                          <p:attrName>style.visibility</p:attrName>
                                        </p:attrNameLst>
                                      </p:cBhvr>
                                      <p:to>
                                        <p:strVal val="visible"/>
                                      </p:to>
                                    </p:set>
                                    <p:animEffect transition="in" filter="wipe(left)">
                                      <p:cBhvr>
                                        <p:cTn id="638" dur="500"/>
                                        <p:tgtEl>
                                          <p:spTgt spid="333">
                                            <p:txEl>
                                              <p:pRg st="0" end="0"/>
                                            </p:txEl>
                                          </p:spTgt>
                                        </p:tgtEl>
                                      </p:cBhvr>
                                    </p:animEffect>
                                  </p:childTnLst>
                                </p:cTn>
                              </p:par>
                            </p:childTnLst>
                          </p:cTn>
                        </p:par>
                      </p:childTnLst>
                    </p:cTn>
                  </p:par>
                  <p:par>
                    <p:cTn id="639" fill="hold">
                      <p:stCondLst>
                        <p:cond delay="indefinite"/>
                      </p:stCondLst>
                      <p:childTnLst>
                        <p:par>
                          <p:cTn id="640" fill="hold">
                            <p:stCondLst>
                              <p:cond delay="0"/>
                            </p:stCondLst>
                            <p:childTnLst>
                              <p:par>
                                <p:cTn id="641" presetID="22" presetClass="entr" presetSubtype="8" fill="hold" grpId="0" nodeType="clickEffect">
                                  <p:stCondLst>
                                    <p:cond delay="0"/>
                                  </p:stCondLst>
                                  <p:childTnLst>
                                    <p:set>
                                      <p:cBhvr>
                                        <p:cTn id="642" dur="1" fill="hold">
                                          <p:stCondLst>
                                            <p:cond delay="0"/>
                                          </p:stCondLst>
                                        </p:cTn>
                                        <p:tgtEl>
                                          <p:spTgt spid="334">
                                            <p:txEl>
                                              <p:pRg st="0" end="0"/>
                                            </p:txEl>
                                          </p:spTgt>
                                        </p:tgtEl>
                                        <p:attrNameLst>
                                          <p:attrName>style.visibility</p:attrName>
                                        </p:attrNameLst>
                                      </p:cBhvr>
                                      <p:to>
                                        <p:strVal val="visible"/>
                                      </p:to>
                                    </p:set>
                                    <p:animEffect transition="in" filter="wipe(left)">
                                      <p:cBhvr>
                                        <p:cTn id="643" dur="500"/>
                                        <p:tgtEl>
                                          <p:spTgt spid="334">
                                            <p:txEl>
                                              <p:pRg st="0" end="0"/>
                                            </p:txEl>
                                          </p:spTgt>
                                        </p:tgtEl>
                                      </p:cBhvr>
                                    </p:animEffec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335">
                                            <p:txEl>
                                              <p:pRg st="0" end="0"/>
                                            </p:txEl>
                                          </p:spTgt>
                                        </p:tgtEl>
                                        <p:attrNameLst>
                                          <p:attrName>style.visibility</p:attrName>
                                        </p:attrNameLst>
                                      </p:cBhvr>
                                      <p:to>
                                        <p:strVal val="visible"/>
                                      </p:to>
                                    </p:set>
                                    <p:animEffect transition="in" filter="wipe(left)">
                                      <p:cBhvr>
                                        <p:cTn id="648" dur="500"/>
                                        <p:tgtEl>
                                          <p:spTgt spid="335">
                                            <p:txEl>
                                              <p:pRg st="0" end="0"/>
                                            </p:txEl>
                                          </p:spTgt>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8" fill="hold" grpId="0" nodeType="clickEffect">
                                  <p:stCondLst>
                                    <p:cond delay="0"/>
                                  </p:stCondLst>
                                  <p:childTnLst>
                                    <p:set>
                                      <p:cBhvr>
                                        <p:cTn id="652" dur="1" fill="hold">
                                          <p:stCondLst>
                                            <p:cond delay="0"/>
                                          </p:stCondLst>
                                        </p:cTn>
                                        <p:tgtEl>
                                          <p:spTgt spid="336">
                                            <p:txEl>
                                              <p:pRg st="0" end="0"/>
                                            </p:txEl>
                                          </p:spTgt>
                                        </p:tgtEl>
                                        <p:attrNameLst>
                                          <p:attrName>style.visibility</p:attrName>
                                        </p:attrNameLst>
                                      </p:cBhvr>
                                      <p:to>
                                        <p:strVal val="visible"/>
                                      </p:to>
                                    </p:set>
                                    <p:animEffect transition="in" filter="wipe(left)">
                                      <p:cBhvr>
                                        <p:cTn id="653" dur="500"/>
                                        <p:tgtEl>
                                          <p:spTgt spid="336">
                                            <p:txEl>
                                              <p:pRg st="0" end="0"/>
                                            </p:txEl>
                                          </p:spTgt>
                                        </p:tgtEl>
                                      </p:cBhvr>
                                    </p:animEffec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337">
                                            <p:txEl>
                                              <p:pRg st="0" end="0"/>
                                            </p:txEl>
                                          </p:spTgt>
                                        </p:tgtEl>
                                        <p:attrNameLst>
                                          <p:attrName>style.visibility</p:attrName>
                                        </p:attrNameLst>
                                      </p:cBhvr>
                                      <p:to>
                                        <p:strVal val="visible"/>
                                      </p:to>
                                    </p:set>
                                    <p:animEffect transition="in" filter="wipe(left)">
                                      <p:cBhvr>
                                        <p:cTn id="658" dur="500"/>
                                        <p:tgtEl>
                                          <p:spTgt spid="337">
                                            <p:txEl>
                                              <p:pRg st="0" end="0"/>
                                            </p:txEl>
                                          </p:spTgt>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8" fill="hold" grpId="0" nodeType="clickEffect">
                                  <p:stCondLst>
                                    <p:cond delay="0"/>
                                  </p:stCondLst>
                                  <p:childTnLst>
                                    <p:set>
                                      <p:cBhvr>
                                        <p:cTn id="662" dur="1" fill="hold">
                                          <p:stCondLst>
                                            <p:cond delay="0"/>
                                          </p:stCondLst>
                                        </p:cTn>
                                        <p:tgtEl>
                                          <p:spTgt spid="338">
                                            <p:txEl>
                                              <p:pRg st="0" end="0"/>
                                            </p:txEl>
                                          </p:spTgt>
                                        </p:tgtEl>
                                        <p:attrNameLst>
                                          <p:attrName>style.visibility</p:attrName>
                                        </p:attrNameLst>
                                      </p:cBhvr>
                                      <p:to>
                                        <p:strVal val="visible"/>
                                      </p:to>
                                    </p:set>
                                    <p:animEffect transition="in" filter="wipe(left)">
                                      <p:cBhvr>
                                        <p:cTn id="663" dur="500"/>
                                        <p:tgtEl>
                                          <p:spTgt spid="338">
                                            <p:txEl>
                                              <p:pRg st="0" end="0"/>
                                            </p:txEl>
                                          </p:spTgt>
                                        </p:tgtEl>
                                      </p:cBhvr>
                                    </p:animEffect>
                                  </p:childTnLst>
                                </p:cTn>
                              </p:par>
                            </p:childTnLst>
                          </p:cTn>
                        </p:par>
                      </p:childTnLst>
                    </p:cTn>
                  </p:par>
                  <p:par>
                    <p:cTn id="664" fill="hold">
                      <p:stCondLst>
                        <p:cond delay="indefinite"/>
                      </p:stCondLst>
                      <p:childTnLst>
                        <p:par>
                          <p:cTn id="665" fill="hold">
                            <p:stCondLst>
                              <p:cond delay="0"/>
                            </p:stCondLst>
                            <p:childTnLst>
                              <p:par>
                                <p:cTn id="666" presetID="10" presetClass="entr" presetSubtype="0" fill="hold" nodeType="clickEffect">
                                  <p:stCondLst>
                                    <p:cond delay="0"/>
                                  </p:stCondLst>
                                  <p:childTnLst>
                                    <p:set>
                                      <p:cBhvr>
                                        <p:cTn id="667" dur="1" fill="hold">
                                          <p:stCondLst>
                                            <p:cond delay="0"/>
                                          </p:stCondLst>
                                        </p:cTn>
                                        <p:tgtEl>
                                          <p:spTgt spid="2"/>
                                        </p:tgtEl>
                                        <p:attrNameLst>
                                          <p:attrName>style.visibility</p:attrName>
                                        </p:attrNameLst>
                                      </p:cBhvr>
                                      <p:to>
                                        <p:strVal val="visible"/>
                                      </p:to>
                                    </p:set>
                                    <p:animEffect transition="in" filter="fade">
                                      <p:cBhvr>
                                        <p:cTn id="66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2" grpId="0" build="p"/>
      <p:bldP spid="229" grpId="0"/>
      <p:bldP spid="230" grpId="0"/>
      <p:bldP spid="231" grpId="0"/>
      <p:bldP spid="232" grpId="0"/>
      <p:bldP spid="240" grpId="0"/>
      <p:bldP spid="241" grpId="0"/>
      <p:bldP spid="242" grpId="0"/>
      <p:bldP spid="243" grpId="0"/>
      <p:bldP spid="244" grpId="0"/>
      <p:bldP spid="245" grpId="0"/>
      <p:bldP spid="246" grpId="0"/>
      <p:bldP spid="246" grpId="1"/>
      <p:bldP spid="247" grpId="0"/>
      <p:bldP spid="247" grpId="1"/>
      <p:bldP spid="247" grpId="2"/>
      <p:bldP spid="248" grpId="0"/>
      <p:bldP spid="248" grpId="1"/>
      <p:bldP spid="249" grpId="0"/>
      <p:bldP spid="249" grpId="1"/>
      <p:bldP spid="249" grpId="2"/>
      <p:bldP spid="250" grpId="0"/>
      <p:bldP spid="250" grpId="1"/>
      <p:bldP spid="250" grpId="2"/>
      <p:bldP spid="251" grpId="0"/>
      <p:bldP spid="251" grpId="1"/>
      <p:bldP spid="252" grpId="0"/>
      <p:bldP spid="252" grpId="1"/>
      <p:bldP spid="252" grpId="2"/>
      <p:bldP spid="253" grpId="0"/>
      <p:bldP spid="254" grpId="0"/>
      <p:bldP spid="254" grpId="1"/>
      <p:bldP spid="255" grpId="0"/>
      <p:bldP spid="255" grpId="1"/>
      <p:bldP spid="255" grpId="2"/>
      <p:bldP spid="256" grpId="0"/>
      <p:bldP spid="257" grpId="0"/>
      <p:bldP spid="257" grpId="1"/>
      <p:bldP spid="258" grpId="0"/>
      <p:bldP spid="259" grpId="0"/>
      <p:bldP spid="260" grpId="0"/>
      <p:bldP spid="261" grpId="0"/>
      <p:bldP spid="262" grpId="0"/>
      <p:bldP spid="263" grpId="0"/>
      <p:bldP spid="264" grpId="0"/>
      <p:bldP spid="265" grpId="0"/>
      <p:bldP spid="266" grpId="0"/>
      <p:bldP spid="267" grpId="0"/>
      <p:bldP spid="270" grpId="0"/>
      <p:bldP spid="273" grpId="0"/>
      <p:bldP spid="281" grpId="0"/>
      <p:bldP spid="283" grpId="0"/>
      <p:bldP spid="288" grpId="0"/>
      <p:bldP spid="293" grpId="0"/>
      <p:bldP spid="294" grpId="0"/>
      <p:bldP spid="296" grpId="0"/>
      <p:bldP spid="300" grpId="0" build="p"/>
      <p:bldP spid="302" grpId="0"/>
      <p:bldP spid="303" grpId="0"/>
      <p:bldP spid="304" grpId="0"/>
      <p:bldP spid="305" grpId="0"/>
      <p:bldP spid="306" grpId="0"/>
      <p:bldP spid="307" grpId="0"/>
      <p:bldP spid="308" grpId="0"/>
      <p:bldP spid="309" grpId="0" animBg="1"/>
      <p:bldP spid="310" grpId="0"/>
      <p:bldP spid="312" grpId="0"/>
      <p:bldP spid="313" grpId="0"/>
      <p:bldP spid="314" grpId="0"/>
      <p:bldP spid="315" grpId="0"/>
      <p:bldP spid="316" grpId="0"/>
      <p:bldP spid="317" grpId="0" animBg="1"/>
      <p:bldP spid="319" grpId="0"/>
      <p:bldP spid="320" grpId="0"/>
      <p:bldP spid="321" grpId="0"/>
      <p:bldP spid="322" grpId="0"/>
      <p:bldP spid="323" grpId="0" animBg="1"/>
      <p:bldP spid="324" grpId="0"/>
      <p:bldP spid="328" grpId="0"/>
      <p:bldP spid="331" grpId="0" build="p"/>
      <p:bldP spid="332" grpId="0" build="p"/>
      <p:bldP spid="333" grpId="0" build="p"/>
      <p:bldP spid="334" grpId="0" build="p"/>
      <p:bldP spid="335" grpId="0" build="p"/>
      <p:bldP spid="336" grpId="0" build="p"/>
      <p:bldP spid="337" grpId="0" build="p"/>
      <p:bldP spid="338" grpId="0" build="p"/>
      <p:bldP spid="339" grpId="0"/>
      <p:bldP spid="123" grpId="0" build="p"/>
      <p:bldP spid="124" grpId="0"/>
      <p:bldP spid="1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C00E-D920-D81C-4E87-0D973C289894}"/>
              </a:ext>
            </a:extLst>
          </p:cNvPr>
          <p:cNvSpPr>
            <a:spLocks noGrp="1"/>
          </p:cNvSpPr>
          <p:nvPr>
            <p:ph type="title"/>
          </p:nvPr>
        </p:nvSpPr>
        <p:spPr/>
        <p:txBody>
          <a:bodyPr/>
          <a:lstStyle/>
          <a:p>
            <a:r>
              <a:rPr lang="en-US" dirty="0"/>
              <a:t>Problem-1: Comparison of Methods Used to Find the Initial Solution</a:t>
            </a:r>
            <a:endParaRPr lang="en-IN" dirty="0"/>
          </a:p>
        </p:txBody>
      </p:sp>
      <p:graphicFrame>
        <p:nvGraphicFramePr>
          <p:cNvPr id="5" name="Table 4">
            <a:extLst>
              <a:ext uri="{FF2B5EF4-FFF2-40B4-BE49-F238E27FC236}">
                <a16:creationId xmlns:a16="http://schemas.microsoft.com/office/drawing/2014/main" id="{ED57ABD6-04AB-2AE6-AC03-8ADE64AD3BA2}"/>
              </a:ext>
            </a:extLst>
          </p:cNvPr>
          <p:cNvGraphicFramePr>
            <a:graphicFrameLocks noGrp="1"/>
          </p:cNvGraphicFramePr>
          <p:nvPr>
            <p:extLst>
              <p:ext uri="{D42A27DB-BD31-4B8C-83A1-F6EECF244321}">
                <p14:modId xmlns:p14="http://schemas.microsoft.com/office/powerpoint/2010/main" val="1777256436"/>
              </p:ext>
            </p:extLst>
          </p:nvPr>
        </p:nvGraphicFramePr>
        <p:xfrm>
          <a:off x="2856000" y="1088196"/>
          <a:ext cx="6480000" cy="2016000"/>
        </p:xfrm>
        <a:graphic>
          <a:graphicData uri="http://schemas.openxmlformats.org/drawingml/2006/table">
            <a:tbl>
              <a:tblPr firstRow="1" bandRow="1"/>
              <a:tblGrid>
                <a:gridCol w="4176000">
                  <a:extLst>
                    <a:ext uri="{9D8B030D-6E8A-4147-A177-3AD203B41FA5}">
                      <a16:colId xmlns:a16="http://schemas.microsoft.com/office/drawing/2014/main" val="20000"/>
                    </a:ext>
                  </a:extLst>
                </a:gridCol>
                <a:gridCol w="2304000">
                  <a:extLst>
                    <a:ext uri="{9D8B030D-6E8A-4147-A177-3AD203B41FA5}">
                      <a16:colId xmlns:a16="http://schemas.microsoft.com/office/drawing/2014/main" val="20001"/>
                    </a:ext>
                  </a:extLst>
                </a:gridCol>
              </a:tblGrid>
              <a:tr h="720000">
                <a:tc>
                  <a:txBody>
                    <a:bodyPr/>
                    <a:lstStyle>
                      <a:lvl1pPr marL="0" algn="l" defTabSz="914400" rtl="0" eaLnBrk="1" latinLnBrk="0" hangingPunct="1">
                        <a:defRPr sz="1800" b="1" kern="1200">
                          <a:solidFill>
                            <a:schemeClr val="bg1"/>
                          </a:solidFill>
                          <a:latin typeface="Roboto Condensed"/>
                        </a:defRPr>
                      </a:lvl1pPr>
                      <a:lvl2pPr marL="457200" algn="l" defTabSz="914400" rtl="0" eaLnBrk="1" latinLnBrk="0" hangingPunct="1">
                        <a:defRPr sz="1800" b="1" kern="1200">
                          <a:solidFill>
                            <a:schemeClr val="bg1"/>
                          </a:solidFill>
                          <a:latin typeface="Roboto Condensed"/>
                        </a:defRPr>
                      </a:lvl2pPr>
                      <a:lvl3pPr marL="914400" algn="l" defTabSz="914400" rtl="0" eaLnBrk="1" latinLnBrk="0" hangingPunct="1">
                        <a:defRPr sz="1800" b="1" kern="1200">
                          <a:solidFill>
                            <a:schemeClr val="bg1"/>
                          </a:solidFill>
                          <a:latin typeface="Roboto Condensed"/>
                        </a:defRPr>
                      </a:lvl3pPr>
                      <a:lvl4pPr marL="1371600" algn="l" defTabSz="914400" rtl="0" eaLnBrk="1" latinLnBrk="0" hangingPunct="1">
                        <a:defRPr sz="1800" b="1" kern="1200">
                          <a:solidFill>
                            <a:schemeClr val="bg1"/>
                          </a:solidFill>
                          <a:latin typeface="Roboto Condensed"/>
                        </a:defRPr>
                      </a:lvl4pPr>
                      <a:lvl5pPr marL="1828800" algn="l" defTabSz="914400" rtl="0" eaLnBrk="1" latinLnBrk="0" hangingPunct="1">
                        <a:defRPr sz="1800" b="1" kern="1200">
                          <a:solidFill>
                            <a:schemeClr val="bg1"/>
                          </a:solidFill>
                          <a:latin typeface="Roboto Condensed"/>
                        </a:defRPr>
                      </a:lvl5pPr>
                      <a:lvl6pPr marL="2286000" algn="l" defTabSz="914400" rtl="0" eaLnBrk="1" latinLnBrk="0" hangingPunct="1">
                        <a:defRPr sz="1800" b="1" kern="1200">
                          <a:solidFill>
                            <a:schemeClr val="bg1"/>
                          </a:solidFill>
                          <a:latin typeface="Roboto Condensed"/>
                        </a:defRPr>
                      </a:lvl6pPr>
                      <a:lvl7pPr marL="2743200" algn="l" defTabSz="914400" rtl="0" eaLnBrk="1" latinLnBrk="0" hangingPunct="1">
                        <a:defRPr sz="1800" b="1" kern="1200">
                          <a:solidFill>
                            <a:schemeClr val="bg1"/>
                          </a:solidFill>
                          <a:latin typeface="Roboto Condensed"/>
                        </a:defRPr>
                      </a:lvl7pPr>
                      <a:lvl8pPr marL="3200400" algn="l" defTabSz="914400" rtl="0" eaLnBrk="1" latinLnBrk="0" hangingPunct="1">
                        <a:defRPr sz="1800" b="1" kern="1200">
                          <a:solidFill>
                            <a:schemeClr val="bg1"/>
                          </a:solidFill>
                          <a:latin typeface="Roboto Condensed"/>
                        </a:defRPr>
                      </a:lvl8pPr>
                      <a:lvl9pPr marL="3657600" algn="l" defTabSz="914400" rtl="0" eaLnBrk="1" latinLnBrk="0" hangingPunct="1">
                        <a:defRPr sz="1800" b="1" kern="1200">
                          <a:solidFill>
                            <a:schemeClr val="bg1"/>
                          </a:solidFill>
                          <a:latin typeface="Roboto Condensed"/>
                        </a:defRPr>
                      </a:lvl9pPr>
                    </a:lstStyle>
                    <a:p>
                      <a:pPr algn="l"/>
                      <a:r>
                        <a:rPr lang="en-US" sz="2000" b="1" kern="1200" dirty="0">
                          <a:solidFill>
                            <a:schemeClr val="tx1"/>
                          </a:solidFill>
                          <a:latin typeface="+mj-lt"/>
                          <a:ea typeface="+mn-ea"/>
                          <a:cs typeface="+mn-cs"/>
                        </a:rPr>
                        <a:t>Method to find Initial Solution</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E7E6E6"/>
                    </a:solidFill>
                  </a:tcPr>
                </a:tc>
                <a:tc>
                  <a:txBody>
                    <a:bodyPr/>
                    <a:lstStyle>
                      <a:lvl1pPr marL="0" algn="l" defTabSz="914400" rtl="0" eaLnBrk="1" latinLnBrk="0" hangingPunct="1">
                        <a:defRPr sz="1800" b="1" kern="1200">
                          <a:solidFill>
                            <a:schemeClr val="bg1"/>
                          </a:solidFill>
                          <a:latin typeface="Roboto Condensed"/>
                        </a:defRPr>
                      </a:lvl1pPr>
                      <a:lvl2pPr marL="457200" algn="l" defTabSz="914400" rtl="0" eaLnBrk="1" latinLnBrk="0" hangingPunct="1">
                        <a:defRPr sz="1800" b="1" kern="1200">
                          <a:solidFill>
                            <a:schemeClr val="bg1"/>
                          </a:solidFill>
                          <a:latin typeface="Roboto Condensed"/>
                        </a:defRPr>
                      </a:lvl2pPr>
                      <a:lvl3pPr marL="914400" algn="l" defTabSz="914400" rtl="0" eaLnBrk="1" latinLnBrk="0" hangingPunct="1">
                        <a:defRPr sz="1800" b="1" kern="1200">
                          <a:solidFill>
                            <a:schemeClr val="bg1"/>
                          </a:solidFill>
                          <a:latin typeface="Roboto Condensed"/>
                        </a:defRPr>
                      </a:lvl3pPr>
                      <a:lvl4pPr marL="1371600" algn="l" defTabSz="914400" rtl="0" eaLnBrk="1" latinLnBrk="0" hangingPunct="1">
                        <a:defRPr sz="1800" b="1" kern="1200">
                          <a:solidFill>
                            <a:schemeClr val="bg1"/>
                          </a:solidFill>
                          <a:latin typeface="Roboto Condensed"/>
                        </a:defRPr>
                      </a:lvl4pPr>
                      <a:lvl5pPr marL="1828800" algn="l" defTabSz="914400" rtl="0" eaLnBrk="1" latinLnBrk="0" hangingPunct="1">
                        <a:defRPr sz="1800" b="1" kern="1200">
                          <a:solidFill>
                            <a:schemeClr val="bg1"/>
                          </a:solidFill>
                          <a:latin typeface="Roboto Condensed"/>
                        </a:defRPr>
                      </a:lvl5pPr>
                      <a:lvl6pPr marL="2286000" algn="l" defTabSz="914400" rtl="0" eaLnBrk="1" latinLnBrk="0" hangingPunct="1">
                        <a:defRPr sz="1800" b="1" kern="1200">
                          <a:solidFill>
                            <a:schemeClr val="bg1"/>
                          </a:solidFill>
                          <a:latin typeface="Roboto Condensed"/>
                        </a:defRPr>
                      </a:lvl6pPr>
                      <a:lvl7pPr marL="2743200" algn="l" defTabSz="914400" rtl="0" eaLnBrk="1" latinLnBrk="0" hangingPunct="1">
                        <a:defRPr sz="1800" b="1" kern="1200">
                          <a:solidFill>
                            <a:schemeClr val="bg1"/>
                          </a:solidFill>
                          <a:latin typeface="Roboto Condensed"/>
                        </a:defRPr>
                      </a:lvl7pPr>
                      <a:lvl8pPr marL="3200400" algn="l" defTabSz="914400" rtl="0" eaLnBrk="1" latinLnBrk="0" hangingPunct="1">
                        <a:defRPr sz="1800" b="1" kern="1200">
                          <a:solidFill>
                            <a:schemeClr val="bg1"/>
                          </a:solidFill>
                          <a:latin typeface="Roboto Condensed"/>
                        </a:defRPr>
                      </a:lvl8pPr>
                      <a:lvl9pPr marL="3657600" algn="l" defTabSz="914400" rtl="0" eaLnBrk="1" latinLnBrk="0" hangingPunct="1">
                        <a:defRPr sz="1800" b="1" kern="1200">
                          <a:solidFill>
                            <a:schemeClr val="bg1"/>
                          </a:solidFill>
                          <a:latin typeface="Roboto Condensed"/>
                        </a:defRPr>
                      </a:lvl9pPr>
                    </a:lstStyle>
                    <a:p>
                      <a:pPr algn="ctr"/>
                      <a:r>
                        <a:rPr lang="en-US" sz="2000" b="1" kern="1200" dirty="0">
                          <a:solidFill>
                            <a:schemeClr val="bg1"/>
                          </a:solidFill>
                          <a:latin typeface="+mj-lt"/>
                          <a:ea typeface="+mn-ea"/>
                          <a:cs typeface="+mn-cs"/>
                        </a:rPr>
                        <a:t>Total Transportation Cost</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1D6FA9"/>
                    </a:solidFill>
                  </a:tcPr>
                </a:tc>
                <a:extLst>
                  <a:ext uri="{0D108BD9-81ED-4DB2-BD59-A6C34878D82A}">
                    <a16:rowId xmlns:a16="http://schemas.microsoft.com/office/drawing/2014/main" val="10000"/>
                  </a:ext>
                </a:extLst>
              </a:tr>
              <a:tr h="432000">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latin typeface="+mj-lt"/>
                        </a:rPr>
                        <a:t>North-West Corner (NWC) Method</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algn="ctr"/>
                      <a:r>
                        <a:rPr lang="en-US" sz="2000" b="0" kern="1200" dirty="0">
                          <a:solidFill>
                            <a:schemeClr val="tx1"/>
                          </a:solidFill>
                          <a:latin typeface="+mj-lt"/>
                          <a:ea typeface="+mn-ea"/>
                          <a:cs typeface="+mn-cs"/>
                        </a:rPr>
                        <a:t>₹10,220</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Least Cost Method (LCM)</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algn="ctr"/>
                      <a:r>
                        <a:rPr lang="en-US" sz="2000" b="0" kern="1200" dirty="0">
                          <a:solidFill>
                            <a:schemeClr val="tx1"/>
                          </a:solidFill>
                          <a:latin typeface="+mj-lt"/>
                          <a:ea typeface="+mn-ea"/>
                          <a:cs typeface="+mn-cs"/>
                        </a:rPr>
                        <a:t>₹9,620</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2000">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mj-lt"/>
                        </a:rPr>
                        <a:t>Vogel’s Approximation Method (VAM)</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Roboto Condensed"/>
                        </a:defRPr>
                      </a:lvl1pPr>
                      <a:lvl2pPr marL="457200" algn="l" defTabSz="914400" rtl="0" eaLnBrk="1" latinLnBrk="0" hangingPunct="1">
                        <a:defRPr sz="1800" kern="1200">
                          <a:solidFill>
                            <a:schemeClr val="tx1"/>
                          </a:solidFill>
                          <a:latin typeface="Roboto Condensed"/>
                        </a:defRPr>
                      </a:lvl2pPr>
                      <a:lvl3pPr marL="914400" algn="l" defTabSz="914400" rtl="0" eaLnBrk="1" latinLnBrk="0" hangingPunct="1">
                        <a:defRPr sz="1800" kern="1200">
                          <a:solidFill>
                            <a:schemeClr val="tx1"/>
                          </a:solidFill>
                          <a:latin typeface="Roboto Condensed"/>
                        </a:defRPr>
                      </a:lvl3pPr>
                      <a:lvl4pPr marL="1371600" algn="l" defTabSz="914400" rtl="0" eaLnBrk="1" latinLnBrk="0" hangingPunct="1">
                        <a:defRPr sz="1800" kern="1200">
                          <a:solidFill>
                            <a:schemeClr val="tx1"/>
                          </a:solidFill>
                          <a:latin typeface="Roboto Condensed"/>
                        </a:defRPr>
                      </a:lvl4pPr>
                      <a:lvl5pPr marL="1828800" algn="l" defTabSz="914400" rtl="0" eaLnBrk="1" latinLnBrk="0" hangingPunct="1">
                        <a:defRPr sz="1800" kern="1200">
                          <a:solidFill>
                            <a:schemeClr val="tx1"/>
                          </a:solidFill>
                          <a:latin typeface="Roboto Condensed"/>
                        </a:defRPr>
                      </a:lvl5pPr>
                      <a:lvl6pPr marL="2286000" algn="l" defTabSz="914400" rtl="0" eaLnBrk="1" latinLnBrk="0" hangingPunct="1">
                        <a:defRPr sz="1800" kern="1200">
                          <a:solidFill>
                            <a:schemeClr val="tx1"/>
                          </a:solidFill>
                          <a:latin typeface="Roboto Condensed"/>
                        </a:defRPr>
                      </a:lvl6pPr>
                      <a:lvl7pPr marL="2743200" algn="l" defTabSz="914400" rtl="0" eaLnBrk="1" latinLnBrk="0" hangingPunct="1">
                        <a:defRPr sz="1800" kern="1200">
                          <a:solidFill>
                            <a:schemeClr val="tx1"/>
                          </a:solidFill>
                          <a:latin typeface="Roboto Condensed"/>
                        </a:defRPr>
                      </a:lvl7pPr>
                      <a:lvl8pPr marL="3200400" algn="l" defTabSz="914400" rtl="0" eaLnBrk="1" latinLnBrk="0" hangingPunct="1">
                        <a:defRPr sz="1800" kern="1200">
                          <a:solidFill>
                            <a:schemeClr val="tx1"/>
                          </a:solidFill>
                          <a:latin typeface="Roboto Condensed"/>
                        </a:defRPr>
                      </a:lvl8pPr>
                      <a:lvl9pPr marL="3657600" algn="l" defTabSz="914400" rtl="0" eaLnBrk="1" latinLnBrk="0" hangingPunct="1">
                        <a:defRPr sz="1800" kern="1200">
                          <a:solidFill>
                            <a:schemeClr val="tx1"/>
                          </a:solidFill>
                          <a:latin typeface="Roboto Condensed"/>
                        </a:defRPr>
                      </a:lvl9pPr>
                    </a:lstStyle>
                    <a:p>
                      <a:pPr algn="ctr"/>
                      <a:r>
                        <a:rPr lang="en-US" sz="2000" b="0" kern="1200" dirty="0">
                          <a:solidFill>
                            <a:schemeClr val="tx1"/>
                          </a:solidFill>
                          <a:latin typeface="+mj-lt"/>
                          <a:ea typeface="+mn-ea"/>
                          <a:cs typeface="+mn-cs"/>
                        </a:rPr>
                        <a:t>₹9,440</a:t>
                      </a:r>
                    </a:p>
                  </a:txBody>
                  <a:tcPr marL="108000" marR="108000" marB="0" anchor="ctr">
                    <a:lnL w="9525" cap="flat" cmpd="sng" algn="ctr">
                      <a:solidFill>
                        <a:sysClr val="window" lastClr="FFFFFF">
                          <a:lumMod val="50000"/>
                        </a:sysClr>
                      </a:solidFill>
                      <a:prstDash val="solid"/>
                      <a:round/>
                      <a:headEnd type="none" w="med" len="med"/>
                      <a:tailEnd type="none" w="med" len="med"/>
                    </a:lnL>
                    <a:lnR w="9525" cap="flat" cmpd="sng" algn="ctr">
                      <a:solidFill>
                        <a:sysClr val="window" lastClr="FFFFFF">
                          <a:lumMod val="50000"/>
                        </a:sysClr>
                      </a:solidFill>
                      <a:prstDash val="solid"/>
                      <a:round/>
                      <a:headEnd type="none" w="med" len="med"/>
                      <a:tailEnd type="none" w="med" len="med"/>
                    </a:lnR>
                    <a:lnT w="9525" cap="flat" cmpd="sng" algn="ctr">
                      <a:solidFill>
                        <a:sysClr val="window" lastClr="FFFFFF">
                          <a:lumMod val="50000"/>
                        </a:sysClr>
                      </a:solidFill>
                      <a:prstDash val="solid"/>
                      <a:round/>
                      <a:headEnd type="none" w="med" len="med"/>
                      <a:tailEnd type="none" w="med" len="med"/>
                    </a:lnT>
                    <a:lnB w="9525" cap="flat" cmpd="sng" algn="ctr">
                      <a:solidFill>
                        <a:sysClr val="window" lastClr="FFFFFF">
                          <a:lumMod val="50000"/>
                        </a:sys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3"/>
                  </a:ext>
                </a:extLst>
              </a:tr>
            </a:tbl>
          </a:graphicData>
        </a:graphic>
      </p:graphicFrame>
      <p:grpSp>
        <p:nvGrpSpPr>
          <p:cNvPr id="3" name="Group 2">
            <a:extLst>
              <a:ext uri="{FF2B5EF4-FFF2-40B4-BE49-F238E27FC236}">
                <a16:creationId xmlns:a16="http://schemas.microsoft.com/office/drawing/2014/main" id="{729B6078-B6F5-E4DE-BB40-1C06619B1B73}"/>
              </a:ext>
            </a:extLst>
          </p:cNvPr>
          <p:cNvGrpSpPr/>
          <p:nvPr/>
        </p:nvGrpSpPr>
        <p:grpSpPr>
          <a:xfrm>
            <a:off x="2139044" y="3531381"/>
            <a:ext cx="7913913" cy="2486864"/>
            <a:chOff x="58226" y="5930442"/>
            <a:chExt cx="7913913" cy="2486864"/>
          </a:xfrm>
        </p:grpSpPr>
        <p:sp>
          <p:nvSpPr>
            <p:cNvPr id="4" name="Rounded Rectangle 21">
              <a:extLst>
                <a:ext uri="{FF2B5EF4-FFF2-40B4-BE49-F238E27FC236}">
                  <a16:creationId xmlns:a16="http://schemas.microsoft.com/office/drawing/2014/main" id="{2E9E9C08-51F6-BBBF-07E9-DE678219C587}"/>
                </a:ext>
              </a:extLst>
            </p:cNvPr>
            <p:cNvSpPr/>
            <p:nvPr/>
          </p:nvSpPr>
          <p:spPr>
            <a:xfrm>
              <a:off x="58226" y="6217129"/>
              <a:ext cx="7913913" cy="2200177"/>
            </a:xfrm>
            <a:prstGeom prst="roundRect">
              <a:avLst>
                <a:gd name="adj" fmla="val 2407"/>
              </a:avLst>
            </a:prstGeom>
            <a:solidFill>
              <a:schemeClr val="accent6">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20000"/>
                </a:lnSpc>
                <a:spcBef>
                  <a:spcPts val="0"/>
                </a:spcBef>
                <a:buClrTx/>
                <a:buSzTx/>
                <a:buFontTx/>
                <a:buNone/>
                <a:tabLst/>
                <a:defRPr/>
              </a:pPr>
              <a:r>
                <a:rPr kumimoji="0" lang="en-US" sz="2400" b="1" i="0" u="none" strike="noStrike" kern="1200" cap="none" spc="0" normalizeH="0" baseline="0" noProof="0" dirty="0">
                  <a:ln>
                    <a:noFill/>
                  </a:ln>
                  <a:solidFill>
                    <a:schemeClr val="accent6"/>
                  </a:solidFill>
                  <a:effectLst/>
                  <a:uLnTx/>
                  <a:uFillTx/>
                  <a:latin typeface="Roboto Condensed"/>
                  <a:ea typeface="+mn-ea"/>
                  <a:cs typeface="Lohit Gujarati" panose="020B0600000000000000" pitchFamily="34" charset="0"/>
                </a:rPr>
                <a:t>Vogel’s Approximation Method (VAM) </a:t>
              </a:r>
              <a:r>
                <a:rPr kumimoji="0" lang="en-US" sz="2400" b="0"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is preferred over the </a:t>
              </a:r>
              <a:r>
                <a:rPr kumimoji="0" lang="en-US" sz="2400" b="1" i="0" u="none" strike="noStrike" kern="1200" cap="none" spc="0" normalizeH="0" baseline="0" noProof="0" dirty="0">
                  <a:ln>
                    <a:noFill/>
                  </a:ln>
                  <a:solidFill>
                    <a:srgbClr val="0070C0"/>
                  </a:solidFill>
                  <a:effectLst/>
                  <a:uLnTx/>
                  <a:uFillTx/>
                  <a:latin typeface="Roboto Condensed"/>
                  <a:ea typeface="+mn-ea"/>
                  <a:cs typeface="Lohit Gujarati" panose="020B0600000000000000" pitchFamily="34" charset="0"/>
                </a:rPr>
                <a:t>NWC</a:t>
              </a:r>
              <a:r>
                <a:rPr kumimoji="0" lang="en-US" sz="2400" b="0"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 &amp; </a:t>
              </a:r>
              <a:r>
                <a:rPr kumimoji="0" lang="en-US" sz="2400" b="1" i="0" u="none" strike="noStrike" kern="1200" cap="none" spc="0" normalizeH="0" baseline="0" noProof="0" dirty="0">
                  <a:ln>
                    <a:noFill/>
                  </a:ln>
                  <a:solidFill>
                    <a:srgbClr val="0070C0"/>
                  </a:solidFill>
                  <a:effectLst/>
                  <a:uLnTx/>
                  <a:uFillTx/>
                  <a:latin typeface="Roboto Condensed"/>
                  <a:ea typeface="+mn-ea"/>
                  <a:cs typeface="Lohit Gujarati" panose="020B0600000000000000" pitchFamily="34" charset="0"/>
                </a:rPr>
                <a:t>LCM</a:t>
              </a:r>
              <a:r>
                <a:rPr kumimoji="0" lang="en-US" sz="2400" b="0"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 because the initial feasible solution obtained is </a:t>
              </a:r>
              <a:r>
                <a:rPr kumimoji="0" lang="en-US" sz="2400"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either optimum or very much </a:t>
              </a:r>
              <a:r>
                <a:rPr kumimoji="0" lang="en-US" sz="2400" b="1"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nearer to an optimum solution</a:t>
              </a:r>
              <a:r>
                <a:rPr kumimoji="0" lang="en-US" sz="2400" b="0" i="0" u="none" strike="noStrike" kern="1200" cap="none" spc="0" normalizeH="0" baseline="0" noProof="0" dirty="0">
                  <a:ln>
                    <a:noFill/>
                  </a:ln>
                  <a:solidFill>
                    <a:schemeClr val="tx1"/>
                  </a:solidFill>
                  <a:effectLst/>
                  <a:uLnTx/>
                  <a:uFillTx/>
                  <a:latin typeface="Roboto Condensed"/>
                  <a:ea typeface="+mn-ea"/>
                  <a:cs typeface="Lohit Gujarati" panose="020B0600000000000000" pitchFamily="34" charset="0"/>
                </a:rPr>
                <a:t>.</a:t>
              </a:r>
            </a:p>
          </p:txBody>
        </p:sp>
        <p:sp>
          <p:nvSpPr>
            <p:cNvPr id="6" name="Oval 5">
              <a:extLst>
                <a:ext uri="{FF2B5EF4-FFF2-40B4-BE49-F238E27FC236}">
                  <a16:creationId xmlns:a16="http://schemas.microsoft.com/office/drawing/2014/main" id="{EDDDA551-F075-8832-9B6E-C8433903D9E5}"/>
                </a:ext>
              </a:extLst>
            </p:cNvPr>
            <p:cNvSpPr/>
            <p:nvPr/>
          </p:nvSpPr>
          <p:spPr>
            <a:xfrm>
              <a:off x="3685101" y="5930442"/>
              <a:ext cx="660163" cy="660163"/>
            </a:xfrm>
            <a:prstGeom prst="ellipse">
              <a:avLst/>
            </a:prstGeom>
            <a:solidFill>
              <a:schemeClr val="accent3"/>
            </a:solidFill>
            <a:ln>
              <a:noFill/>
            </a:ln>
            <a:effectLst>
              <a:outerShdw blurRad="1397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Roboto Condensed"/>
                  <a:ea typeface="+mn-ea"/>
                  <a:cs typeface="+mn-cs"/>
                  <a:sym typeface="Wingdings 2" panose="05020102010507070707" pitchFamily="18" charset="2"/>
                </a:rPr>
                <a:t></a:t>
              </a:r>
              <a:endParaRPr kumimoji="0" lang="en-US" sz="2000" b="0" i="0" u="none" strike="noStrike" kern="1200" cap="none" spc="0" normalizeH="0" baseline="0" noProof="0" dirty="0">
                <a:ln>
                  <a:noFill/>
                </a:ln>
                <a:solidFill>
                  <a:prstClr val="white"/>
                </a:solidFill>
                <a:effectLst/>
                <a:uLnTx/>
                <a:uFillTx/>
                <a:latin typeface="Roboto Condensed"/>
                <a:ea typeface="+mn-ea"/>
                <a:cs typeface="+mn-cs"/>
              </a:endParaRPr>
            </a:p>
          </p:txBody>
        </p:sp>
      </p:grpSp>
    </p:spTree>
    <p:extLst>
      <p:ext uri="{BB962C8B-B14F-4D97-AF65-F5344CB8AC3E}">
        <p14:creationId xmlns:p14="http://schemas.microsoft.com/office/powerpoint/2010/main" val="30617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92E8-8838-4744-A7DD-92B0ED18307B}"/>
              </a:ext>
            </a:extLst>
          </p:cNvPr>
          <p:cNvSpPr>
            <a:spLocks noGrp="1"/>
          </p:cNvSpPr>
          <p:nvPr>
            <p:ph type="title"/>
          </p:nvPr>
        </p:nvSpPr>
        <p:spPr>
          <a:xfrm>
            <a:off x="831849" y="1709738"/>
            <a:ext cx="10987111" cy="2852737"/>
          </a:xfrm>
        </p:spPr>
        <p:txBody>
          <a:bodyPr/>
          <a:lstStyle/>
          <a:p>
            <a:r>
              <a:rPr lang="en-US" dirty="0"/>
              <a:t>Optimal Solution of Transportation Problem</a:t>
            </a:r>
          </a:p>
        </p:txBody>
      </p:sp>
      <p:sp>
        <p:nvSpPr>
          <p:cNvPr id="3" name="Text Placeholder 2">
            <a:extLst>
              <a:ext uri="{FF2B5EF4-FFF2-40B4-BE49-F238E27FC236}">
                <a16:creationId xmlns:a16="http://schemas.microsoft.com/office/drawing/2014/main" id="{6C915463-E8EE-4502-8261-E337007EFAAF}"/>
              </a:ext>
            </a:extLst>
          </p:cNvPr>
          <p:cNvSpPr>
            <a:spLocks noGrp="1"/>
          </p:cNvSpPr>
          <p:nvPr>
            <p:ph type="body" idx="1"/>
          </p:nvPr>
        </p:nvSpPr>
        <p:spPr/>
        <p:txBody>
          <a:bodyPr/>
          <a:lstStyle/>
          <a:p>
            <a:r>
              <a:rPr lang="en-US" dirty="0"/>
              <a:t>Section – 2.3</a:t>
            </a:r>
          </a:p>
        </p:txBody>
      </p:sp>
    </p:spTree>
    <p:extLst>
      <p:ext uri="{BB962C8B-B14F-4D97-AF65-F5344CB8AC3E}">
        <p14:creationId xmlns:p14="http://schemas.microsoft.com/office/powerpoint/2010/main" val="374530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solidFill>
                  <a:schemeClr val="tx2"/>
                </a:solidFill>
              </a:rPr>
              <a:t>Optimal Solution of </a:t>
            </a:r>
            <a:r>
              <a:rPr lang="en-US" dirty="0">
                <a:solidFill>
                  <a:schemeClr val="accent6"/>
                </a:solidFill>
              </a:rPr>
              <a:t>Transportation Problem</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31180" y="863444"/>
            <a:ext cx="11929641" cy="5646538"/>
          </a:xfrm>
        </p:spPr>
        <p:txBody>
          <a:bodyPr/>
          <a:lstStyle/>
          <a:p>
            <a:r>
              <a:rPr lang="en-US" dirty="0"/>
              <a:t>To find optimal solution of any transportation problem one has to find initial solution of that problem first using any of the three methods. (VAM is the most preferred one)</a:t>
            </a:r>
          </a:p>
          <a:p>
            <a:r>
              <a:rPr lang="en-US" dirty="0"/>
              <a:t>Optimal solution of the transportation problem can be checked and obtained by any of the following method:</a:t>
            </a:r>
          </a:p>
          <a:p>
            <a:pPr lvl="1"/>
            <a:r>
              <a:rPr lang="en-US" dirty="0"/>
              <a:t>Stepping Stone Method</a:t>
            </a:r>
          </a:p>
          <a:p>
            <a:pPr lvl="1"/>
            <a:r>
              <a:rPr lang="en-US" dirty="0"/>
              <a:t>Modified Distribution (MODI) Method</a:t>
            </a:r>
          </a:p>
        </p:txBody>
      </p:sp>
    </p:spTree>
    <p:extLst>
      <p:ext uri="{BB962C8B-B14F-4D97-AF65-F5344CB8AC3E}">
        <p14:creationId xmlns:p14="http://schemas.microsoft.com/office/powerpoint/2010/main" val="199822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US" dirty="0"/>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1" y="863445"/>
            <a:ext cx="11919792" cy="1415731"/>
          </a:xfrm>
        </p:spPr>
        <p:txBody>
          <a:bodyPr/>
          <a:lstStyle/>
          <a:p>
            <a:pPr marL="0" indent="0">
              <a:buNone/>
            </a:pPr>
            <a:r>
              <a:rPr lang="en-US" dirty="0"/>
              <a:t>A firm owns facilities at seven places. It has manufacturing plants at places A, B and C with daily output of 500, 300 and 200 units of an item respectively. It has warehouses at places P, Q, R and S with daily requirements of 180, 150, 350 and 320 units respectively. Per unit shipping charges on different routes are given here: </a:t>
            </a:r>
          </a:p>
        </p:txBody>
      </p:sp>
      <p:graphicFrame>
        <p:nvGraphicFramePr>
          <p:cNvPr id="7" name="Table 6">
            <a:extLst>
              <a:ext uri="{FF2B5EF4-FFF2-40B4-BE49-F238E27FC236}">
                <a16:creationId xmlns:a16="http://schemas.microsoft.com/office/drawing/2014/main" id="{C0B92846-FE1B-4BA0-9A5D-B09E247DD310}"/>
              </a:ext>
            </a:extLst>
          </p:cNvPr>
          <p:cNvGraphicFramePr>
            <a:graphicFrameLocks noGrp="1"/>
          </p:cNvGraphicFramePr>
          <p:nvPr/>
        </p:nvGraphicFramePr>
        <p:xfrm>
          <a:off x="3918322" y="2645664"/>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
        <p:nvSpPr>
          <p:cNvPr id="4" name="Rectangle 3">
            <a:extLst>
              <a:ext uri="{FF2B5EF4-FFF2-40B4-BE49-F238E27FC236}">
                <a16:creationId xmlns:a16="http://schemas.microsoft.com/office/drawing/2014/main" id="{91EE6A01-727B-4731-9DBD-A70FAA9AEB2F}"/>
              </a:ext>
            </a:extLst>
          </p:cNvPr>
          <p:cNvSpPr/>
          <p:nvPr/>
        </p:nvSpPr>
        <p:spPr>
          <a:xfrm>
            <a:off x="131181" y="4578824"/>
            <a:ext cx="11919792" cy="1421928"/>
          </a:xfrm>
          <a:prstGeom prst="rect">
            <a:avLst/>
          </a:prstGeom>
        </p:spPr>
        <p:txBody>
          <a:bodyPr vert="horz" lIns="91440" tIns="45720" rIns="91440" bIns="45720" rtlCol="0">
            <a:noAutofit/>
          </a:bodyPr>
          <a:lstStyle/>
          <a:p>
            <a:pPr algn="just">
              <a:lnSpc>
                <a:spcPct val="90000"/>
              </a:lnSpc>
              <a:spcBef>
                <a:spcPts val="1000"/>
              </a:spcBef>
              <a:buClr>
                <a:srgbClr val="1D6AA4"/>
              </a:buClr>
            </a:pPr>
            <a:r>
              <a:rPr lang="en-US" sz="2400" dirty="0"/>
              <a:t>The firm wants to send the output from various plants to warehouses. Obtain </a:t>
            </a:r>
            <a:r>
              <a:rPr lang="en-US" sz="2400" b="1" dirty="0">
                <a:solidFill>
                  <a:schemeClr val="tx2"/>
                </a:solidFill>
              </a:rPr>
              <a:t>Optimal Solution </a:t>
            </a:r>
            <a:r>
              <a:rPr lang="en-US" sz="2400" dirty="0"/>
              <a:t>of the problem.</a:t>
            </a:r>
            <a:endParaRPr lang="en-IN" sz="2400" dirty="0">
              <a:solidFill>
                <a:schemeClr val="tx2"/>
              </a:solidFill>
            </a:endParaRPr>
          </a:p>
        </p:txBody>
      </p:sp>
    </p:spTree>
    <p:extLst>
      <p:ext uri="{BB962C8B-B14F-4D97-AF65-F5344CB8AC3E}">
        <p14:creationId xmlns:p14="http://schemas.microsoft.com/office/powerpoint/2010/main" val="2956307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Oval 392">
            <a:extLst>
              <a:ext uri="{FF2B5EF4-FFF2-40B4-BE49-F238E27FC236}">
                <a16:creationId xmlns:a16="http://schemas.microsoft.com/office/drawing/2014/main" id="{D43D3843-B067-43B2-82A5-8CD7ADAE781A}"/>
              </a:ext>
            </a:extLst>
          </p:cNvPr>
          <p:cNvSpPr/>
          <p:nvPr/>
        </p:nvSpPr>
        <p:spPr>
          <a:xfrm>
            <a:off x="4722812" y="4100410"/>
            <a:ext cx="236538" cy="31532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31181" y="787244"/>
            <a:ext cx="6297334" cy="667599"/>
          </a:xfrm>
        </p:spPr>
        <p:txBody>
          <a:bodyPr/>
          <a:lstStyle/>
          <a:p>
            <a:r>
              <a:rPr lang="en-US" dirty="0"/>
              <a:t>Initial solution obtained by the North West Corner Method:</a:t>
            </a:r>
          </a:p>
          <a:p>
            <a:pPr marL="0" indent="0">
              <a:buNone/>
            </a:pPr>
            <a:endParaRPr lang="en-US" dirty="0"/>
          </a:p>
        </p:txBody>
      </p:sp>
      <p:sp>
        <p:nvSpPr>
          <p:cNvPr id="95" name="Content Placeholder 2">
            <a:extLst>
              <a:ext uri="{FF2B5EF4-FFF2-40B4-BE49-F238E27FC236}">
                <a16:creationId xmlns:a16="http://schemas.microsoft.com/office/drawing/2014/main" id="{D2FAF405-0B41-489F-A011-3B3AA2678804}"/>
              </a:ext>
            </a:extLst>
          </p:cNvPr>
          <p:cNvSpPr txBox="1">
            <a:spLocks/>
          </p:cNvSpPr>
          <p:nvPr/>
        </p:nvSpPr>
        <p:spPr>
          <a:xfrm>
            <a:off x="102207" y="1546169"/>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p:txBody>
      </p:sp>
      <p:cxnSp>
        <p:nvCxnSpPr>
          <p:cNvPr id="175" name="Straight Connector 174">
            <a:extLst>
              <a:ext uri="{FF2B5EF4-FFF2-40B4-BE49-F238E27FC236}">
                <a16:creationId xmlns:a16="http://schemas.microsoft.com/office/drawing/2014/main" id="{BAE6DAB6-537C-4091-8F39-040799A42E3C}"/>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EB915B-4D3B-4C9D-99CD-AD82AC1C6F98}"/>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43BC5C6-2DAE-46C3-851F-32A21BF5647D}"/>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0BC0AD-406A-44EE-B0D6-F39515C3D361}"/>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183C8A-1ECB-4BA8-88D1-79FBED9B47DD}"/>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C949EF-509C-414F-904C-432DE36E9958}"/>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F44ECB-C06A-4E19-8D8A-1391707BC578}"/>
              </a:ext>
            </a:extLst>
          </p:cNvPr>
          <p:cNvCxnSpPr>
            <a:cxnSpLocks/>
          </p:cNvCxnSpPr>
          <p:nvPr/>
        </p:nvCxnSpPr>
        <p:spPr>
          <a:xfrm>
            <a:off x="6838950" y="373575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A8310C-B885-4C38-8594-79064AB8055C}"/>
              </a:ext>
            </a:extLst>
          </p:cNvPr>
          <p:cNvCxnSpPr>
            <a:cxnSpLocks/>
          </p:cNvCxnSpPr>
          <p:nvPr/>
        </p:nvCxnSpPr>
        <p:spPr>
          <a:xfrm>
            <a:off x="1206081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FBBBB3-B6A4-4443-A71C-C1C019FBC87F}"/>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D84945-E934-4616-865B-63475235C8AD}"/>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AEC877-B2F8-4366-8BDC-F93D534D21E4}"/>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29699A-EB42-497E-996D-CE267BA011A3}"/>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AAA4C9-5881-48F6-B446-340214CC9AA4}"/>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BB6547B-8352-4686-B727-473E2AD802D3}"/>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D51A294-4112-484E-98CE-2A0768FDC65E}"/>
              </a:ext>
            </a:extLst>
          </p:cNvPr>
          <p:cNvSpPr txBox="1"/>
          <p:nvPr/>
        </p:nvSpPr>
        <p:spPr>
          <a:xfrm>
            <a:off x="7200316" y="736956"/>
            <a:ext cx="552592" cy="369332"/>
          </a:xfrm>
          <a:prstGeom prst="rect">
            <a:avLst/>
          </a:prstGeom>
          <a:noFill/>
        </p:spPr>
        <p:txBody>
          <a:bodyPr wrap="square" rtlCol="0">
            <a:spAutoFit/>
          </a:bodyPr>
          <a:lstStyle/>
          <a:p>
            <a:r>
              <a:rPr lang="en-US" dirty="0"/>
              <a:t>To</a:t>
            </a:r>
            <a:endParaRPr lang="en-IN" dirty="0"/>
          </a:p>
        </p:txBody>
      </p:sp>
      <p:sp>
        <p:nvSpPr>
          <p:cNvPr id="190" name="TextBox 189">
            <a:extLst>
              <a:ext uri="{FF2B5EF4-FFF2-40B4-BE49-F238E27FC236}">
                <a16:creationId xmlns:a16="http://schemas.microsoft.com/office/drawing/2014/main" id="{86B785C9-5859-4DA7-AFFD-2BB7AC9D686C}"/>
              </a:ext>
            </a:extLst>
          </p:cNvPr>
          <p:cNvSpPr txBox="1"/>
          <p:nvPr/>
        </p:nvSpPr>
        <p:spPr>
          <a:xfrm>
            <a:off x="6825423" y="1063765"/>
            <a:ext cx="703470" cy="369332"/>
          </a:xfrm>
          <a:prstGeom prst="rect">
            <a:avLst/>
          </a:prstGeom>
          <a:noFill/>
        </p:spPr>
        <p:txBody>
          <a:bodyPr wrap="square" rtlCol="0">
            <a:spAutoFit/>
          </a:bodyPr>
          <a:lstStyle/>
          <a:p>
            <a:r>
              <a:rPr lang="en-US" dirty="0"/>
              <a:t>From</a:t>
            </a:r>
            <a:endParaRPr lang="en-IN" dirty="0"/>
          </a:p>
        </p:txBody>
      </p:sp>
      <p:sp>
        <p:nvSpPr>
          <p:cNvPr id="191" name="TextBox 190">
            <a:extLst>
              <a:ext uri="{FF2B5EF4-FFF2-40B4-BE49-F238E27FC236}">
                <a16:creationId xmlns:a16="http://schemas.microsoft.com/office/drawing/2014/main" id="{1DB93E4C-205E-4E79-B758-1E98688B7E21}"/>
              </a:ext>
            </a:extLst>
          </p:cNvPr>
          <p:cNvSpPr txBox="1"/>
          <p:nvPr/>
        </p:nvSpPr>
        <p:spPr>
          <a:xfrm>
            <a:off x="6897120" y="1432087"/>
            <a:ext cx="703470" cy="369332"/>
          </a:xfrm>
          <a:prstGeom prst="rect">
            <a:avLst/>
          </a:prstGeom>
          <a:noFill/>
        </p:spPr>
        <p:txBody>
          <a:bodyPr wrap="square" rtlCol="0">
            <a:spAutoFit/>
          </a:bodyPr>
          <a:lstStyle/>
          <a:p>
            <a:pPr algn="ctr"/>
            <a:r>
              <a:rPr lang="en-US" dirty="0"/>
              <a:t>A</a:t>
            </a:r>
            <a:endParaRPr lang="en-IN" dirty="0"/>
          </a:p>
        </p:txBody>
      </p:sp>
      <p:sp>
        <p:nvSpPr>
          <p:cNvPr id="192" name="TextBox 191">
            <a:extLst>
              <a:ext uri="{FF2B5EF4-FFF2-40B4-BE49-F238E27FC236}">
                <a16:creationId xmlns:a16="http://schemas.microsoft.com/office/drawing/2014/main" id="{A184B519-5751-4100-8F78-B1AD0328F544}"/>
              </a:ext>
            </a:extLst>
          </p:cNvPr>
          <p:cNvSpPr txBox="1"/>
          <p:nvPr/>
        </p:nvSpPr>
        <p:spPr>
          <a:xfrm>
            <a:off x="6776602" y="3280061"/>
            <a:ext cx="943525" cy="369332"/>
          </a:xfrm>
          <a:prstGeom prst="rect">
            <a:avLst/>
          </a:prstGeom>
          <a:noFill/>
        </p:spPr>
        <p:txBody>
          <a:bodyPr wrap="square" rtlCol="0">
            <a:spAutoFit/>
          </a:bodyPr>
          <a:lstStyle/>
          <a:p>
            <a:pPr algn="ctr"/>
            <a:r>
              <a:rPr lang="en-US" dirty="0"/>
              <a:t>Demand</a:t>
            </a:r>
            <a:endParaRPr lang="en-IN" dirty="0"/>
          </a:p>
        </p:txBody>
      </p:sp>
      <p:sp>
        <p:nvSpPr>
          <p:cNvPr id="193" name="TextBox 192">
            <a:extLst>
              <a:ext uri="{FF2B5EF4-FFF2-40B4-BE49-F238E27FC236}">
                <a16:creationId xmlns:a16="http://schemas.microsoft.com/office/drawing/2014/main" id="{193ABF42-F41E-43ED-89A6-A947CADFBE68}"/>
              </a:ext>
            </a:extLst>
          </p:cNvPr>
          <p:cNvSpPr txBox="1"/>
          <p:nvPr/>
        </p:nvSpPr>
        <p:spPr>
          <a:xfrm>
            <a:off x="6897120" y="2079598"/>
            <a:ext cx="703470" cy="369332"/>
          </a:xfrm>
          <a:prstGeom prst="rect">
            <a:avLst/>
          </a:prstGeom>
          <a:noFill/>
        </p:spPr>
        <p:txBody>
          <a:bodyPr wrap="square" rtlCol="0">
            <a:spAutoFit/>
          </a:bodyPr>
          <a:lstStyle/>
          <a:p>
            <a:pPr algn="ctr"/>
            <a:r>
              <a:rPr lang="en-US" dirty="0"/>
              <a:t>B</a:t>
            </a:r>
            <a:endParaRPr lang="en-IN" dirty="0"/>
          </a:p>
        </p:txBody>
      </p:sp>
      <p:sp>
        <p:nvSpPr>
          <p:cNvPr id="194" name="TextBox 193">
            <a:extLst>
              <a:ext uri="{FF2B5EF4-FFF2-40B4-BE49-F238E27FC236}">
                <a16:creationId xmlns:a16="http://schemas.microsoft.com/office/drawing/2014/main" id="{09EAFCB6-8AE9-424F-BC5C-7FA44EF2EAED}"/>
              </a:ext>
            </a:extLst>
          </p:cNvPr>
          <p:cNvSpPr txBox="1"/>
          <p:nvPr/>
        </p:nvSpPr>
        <p:spPr>
          <a:xfrm>
            <a:off x="6897120" y="2681615"/>
            <a:ext cx="703470" cy="369332"/>
          </a:xfrm>
          <a:prstGeom prst="rect">
            <a:avLst/>
          </a:prstGeom>
          <a:noFill/>
        </p:spPr>
        <p:txBody>
          <a:bodyPr wrap="square" rtlCol="0">
            <a:spAutoFit/>
          </a:bodyPr>
          <a:lstStyle/>
          <a:p>
            <a:pPr algn="ctr"/>
            <a:r>
              <a:rPr lang="en-US" dirty="0"/>
              <a:t>C</a:t>
            </a:r>
            <a:endParaRPr lang="en-IN" dirty="0"/>
          </a:p>
        </p:txBody>
      </p:sp>
      <p:sp>
        <p:nvSpPr>
          <p:cNvPr id="195" name="TextBox 194">
            <a:extLst>
              <a:ext uri="{FF2B5EF4-FFF2-40B4-BE49-F238E27FC236}">
                <a16:creationId xmlns:a16="http://schemas.microsoft.com/office/drawing/2014/main" id="{3719AA87-BF71-4FBE-981E-7097E241A80A}"/>
              </a:ext>
            </a:extLst>
          </p:cNvPr>
          <p:cNvSpPr txBox="1"/>
          <p:nvPr/>
        </p:nvSpPr>
        <p:spPr>
          <a:xfrm>
            <a:off x="7757051" y="876195"/>
            <a:ext cx="703470" cy="369332"/>
          </a:xfrm>
          <a:prstGeom prst="rect">
            <a:avLst/>
          </a:prstGeom>
          <a:noFill/>
        </p:spPr>
        <p:txBody>
          <a:bodyPr wrap="square" rtlCol="0">
            <a:spAutoFit/>
          </a:bodyPr>
          <a:lstStyle/>
          <a:p>
            <a:pPr algn="ctr"/>
            <a:r>
              <a:rPr lang="en-US" dirty="0"/>
              <a:t>P</a:t>
            </a:r>
            <a:endParaRPr lang="en-IN" dirty="0"/>
          </a:p>
        </p:txBody>
      </p:sp>
      <p:sp>
        <p:nvSpPr>
          <p:cNvPr id="196" name="TextBox 195">
            <a:extLst>
              <a:ext uri="{FF2B5EF4-FFF2-40B4-BE49-F238E27FC236}">
                <a16:creationId xmlns:a16="http://schemas.microsoft.com/office/drawing/2014/main" id="{0ECDDDB0-5183-469A-AC9B-B90A6B5E8230}"/>
              </a:ext>
            </a:extLst>
          </p:cNvPr>
          <p:cNvSpPr txBox="1"/>
          <p:nvPr/>
        </p:nvSpPr>
        <p:spPr>
          <a:xfrm>
            <a:off x="11222787" y="878293"/>
            <a:ext cx="793179" cy="369332"/>
          </a:xfrm>
          <a:prstGeom prst="rect">
            <a:avLst/>
          </a:prstGeom>
          <a:noFill/>
        </p:spPr>
        <p:txBody>
          <a:bodyPr wrap="square" rtlCol="0">
            <a:spAutoFit/>
          </a:bodyPr>
          <a:lstStyle/>
          <a:p>
            <a:pPr algn="ctr"/>
            <a:r>
              <a:rPr lang="en-US" dirty="0"/>
              <a:t>Supply</a:t>
            </a:r>
            <a:endParaRPr lang="en-IN" dirty="0"/>
          </a:p>
        </p:txBody>
      </p:sp>
      <p:sp>
        <p:nvSpPr>
          <p:cNvPr id="197" name="TextBox 196">
            <a:extLst>
              <a:ext uri="{FF2B5EF4-FFF2-40B4-BE49-F238E27FC236}">
                <a16:creationId xmlns:a16="http://schemas.microsoft.com/office/drawing/2014/main" id="{056B6CE4-4870-43C7-A4FA-C8BDE7E60EBA}"/>
              </a:ext>
            </a:extLst>
          </p:cNvPr>
          <p:cNvSpPr txBox="1"/>
          <p:nvPr/>
        </p:nvSpPr>
        <p:spPr>
          <a:xfrm>
            <a:off x="10387820" y="871600"/>
            <a:ext cx="703470" cy="369332"/>
          </a:xfrm>
          <a:prstGeom prst="rect">
            <a:avLst/>
          </a:prstGeom>
          <a:noFill/>
        </p:spPr>
        <p:txBody>
          <a:bodyPr wrap="square" rtlCol="0">
            <a:spAutoFit/>
          </a:bodyPr>
          <a:lstStyle/>
          <a:p>
            <a:pPr algn="ctr"/>
            <a:r>
              <a:rPr lang="en-US" dirty="0"/>
              <a:t>S</a:t>
            </a:r>
            <a:endParaRPr lang="en-IN" dirty="0"/>
          </a:p>
        </p:txBody>
      </p:sp>
      <p:sp>
        <p:nvSpPr>
          <p:cNvPr id="198" name="TextBox 197">
            <a:extLst>
              <a:ext uri="{FF2B5EF4-FFF2-40B4-BE49-F238E27FC236}">
                <a16:creationId xmlns:a16="http://schemas.microsoft.com/office/drawing/2014/main" id="{E7BAC547-D5D0-437B-99BC-7F0D48F9620B}"/>
              </a:ext>
            </a:extLst>
          </p:cNvPr>
          <p:cNvSpPr txBox="1"/>
          <p:nvPr/>
        </p:nvSpPr>
        <p:spPr>
          <a:xfrm>
            <a:off x="9508000" y="871600"/>
            <a:ext cx="703470" cy="369332"/>
          </a:xfrm>
          <a:prstGeom prst="rect">
            <a:avLst/>
          </a:prstGeom>
          <a:noFill/>
        </p:spPr>
        <p:txBody>
          <a:bodyPr wrap="square" rtlCol="0">
            <a:spAutoFit/>
          </a:bodyPr>
          <a:lstStyle/>
          <a:p>
            <a:pPr algn="ctr"/>
            <a:r>
              <a:rPr lang="en-US" dirty="0"/>
              <a:t>R</a:t>
            </a:r>
            <a:endParaRPr lang="en-IN" dirty="0"/>
          </a:p>
        </p:txBody>
      </p:sp>
      <p:sp>
        <p:nvSpPr>
          <p:cNvPr id="199" name="TextBox 198">
            <a:extLst>
              <a:ext uri="{FF2B5EF4-FFF2-40B4-BE49-F238E27FC236}">
                <a16:creationId xmlns:a16="http://schemas.microsoft.com/office/drawing/2014/main" id="{0355E869-D5E0-4262-BA89-25E44F9D9B76}"/>
              </a:ext>
            </a:extLst>
          </p:cNvPr>
          <p:cNvSpPr txBox="1"/>
          <p:nvPr/>
        </p:nvSpPr>
        <p:spPr>
          <a:xfrm>
            <a:off x="8628179" y="871600"/>
            <a:ext cx="703470" cy="369332"/>
          </a:xfrm>
          <a:prstGeom prst="rect">
            <a:avLst/>
          </a:prstGeom>
          <a:noFill/>
        </p:spPr>
        <p:txBody>
          <a:bodyPr wrap="square" rtlCol="0">
            <a:spAutoFit/>
          </a:bodyPr>
          <a:lstStyle/>
          <a:p>
            <a:pPr algn="ctr"/>
            <a:r>
              <a:rPr lang="en-US" dirty="0"/>
              <a:t>Q</a:t>
            </a:r>
            <a:endParaRPr lang="en-IN" dirty="0"/>
          </a:p>
        </p:txBody>
      </p:sp>
      <p:sp>
        <p:nvSpPr>
          <p:cNvPr id="200" name="TextBox 199">
            <a:extLst>
              <a:ext uri="{FF2B5EF4-FFF2-40B4-BE49-F238E27FC236}">
                <a16:creationId xmlns:a16="http://schemas.microsoft.com/office/drawing/2014/main" id="{4C2E4F2C-B4DD-4CD3-ABAD-126B5BC4FF4D}"/>
              </a:ext>
            </a:extLst>
          </p:cNvPr>
          <p:cNvSpPr txBox="1"/>
          <p:nvPr/>
        </p:nvSpPr>
        <p:spPr>
          <a:xfrm>
            <a:off x="8087975" y="1643386"/>
            <a:ext cx="511849" cy="369332"/>
          </a:xfrm>
          <a:prstGeom prst="rect">
            <a:avLst/>
          </a:prstGeom>
          <a:noFill/>
        </p:spPr>
        <p:txBody>
          <a:bodyPr wrap="square" rtlCol="0">
            <a:spAutoFit/>
          </a:bodyPr>
          <a:lstStyle/>
          <a:p>
            <a:pPr algn="ctr"/>
            <a:r>
              <a:rPr lang="en-US" dirty="0"/>
              <a:t>12</a:t>
            </a:r>
            <a:endParaRPr lang="en-IN" dirty="0"/>
          </a:p>
        </p:txBody>
      </p:sp>
      <p:sp>
        <p:nvSpPr>
          <p:cNvPr id="201" name="TextBox 200">
            <a:extLst>
              <a:ext uri="{FF2B5EF4-FFF2-40B4-BE49-F238E27FC236}">
                <a16:creationId xmlns:a16="http://schemas.microsoft.com/office/drawing/2014/main" id="{2E542143-5CD7-4817-97CD-68338400AD75}"/>
              </a:ext>
            </a:extLst>
          </p:cNvPr>
          <p:cNvSpPr txBox="1"/>
          <p:nvPr/>
        </p:nvSpPr>
        <p:spPr>
          <a:xfrm>
            <a:off x="8087975" y="2836059"/>
            <a:ext cx="511849" cy="369332"/>
          </a:xfrm>
          <a:prstGeom prst="rect">
            <a:avLst/>
          </a:prstGeom>
          <a:noFill/>
        </p:spPr>
        <p:txBody>
          <a:bodyPr wrap="square" rtlCol="0">
            <a:spAutoFit/>
          </a:bodyPr>
          <a:lstStyle/>
          <a:p>
            <a:pPr algn="ctr"/>
            <a:r>
              <a:rPr lang="en-US" dirty="0"/>
              <a:t>6</a:t>
            </a:r>
            <a:endParaRPr lang="en-IN" dirty="0"/>
          </a:p>
        </p:txBody>
      </p:sp>
      <p:sp>
        <p:nvSpPr>
          <p:cNvPr id="202" name="TextBox 201">
            <a:extLst>
              <a:ext uri="{FF2B5EF4-FFF2-40B4-BE49-F238E27FC236}">
                <a16:creationId xmlns:a16="http://schemas.microsoft.com/office/drawing/2014/main" id="{54714DEB-BFAC-40C4-981D-BDFFB1995DFD}"/>
              </a:ext>
            </a:extLst>
          </p:cNvPr>
          <p:cNvSpPr txBox="1"/>
          <p:nvPr/>
        </p:nvSpPr>
        <p:spPr>
          <a:xfrm>
            <a:off x="10744992" y="1643386"/>
            <a:ext cx="511849" cy="369332"/>
          </a:xfrm>
          <a:prstGeom prst="rect">
            <a:avLst/>
          </a:prstGeom>
          <a:noFill/>
        </p:spPr>
        <p:txBody>
          <a:bodyPr wrap="square" rtlCol="0">
            <a:spAutoFit/>
          </a:bodyPr>
          <a:lstStyle/>
          <a:p>
            <a:pPr algn="ctr"/>
            <a:r>
              <a:rPr lang="en-US" dirty="0"/>
              <a:t>13</a:t>
            </a:r>
            <a:endParaRPr lang="en-IN" dirty="0"/>
          </a:p>
        </p:txBody>
      </p:sp>
      <p:sp>
        <p:nvSpPr>
          <p:cNvPr id="203" name="TextBox 202">
            <a:extLst>
              <a:ext uri="{FF2B5EF4-FFF2-40B4-BE49-F238E27FC236}">
                <a16:creationId xmlns:a16="http://schemas.microsoft.com/office/drawing/2014/main" id="{F2A94BB2-18BB-430C-846E-DEFCDC5289DC}"/>
              </a:ext>
            </a:extLst>
          </p:cNvPr>
          <p:cNvSpPr txBox="1"/>
          <p:nvPr/>
        </p:nvSpPr>
        <p:spPr>
          <a:xfrm>
            <a:off x="10739555" y="2836059"/>
            <a:ext cx="511849" cy="369332"/>
          </a:xfrm>
          <a:prstGeom prst="rect">
            <a:avLst/>
          </a:prstGeom>
          <a:noFill/>
        </p:spPr>
        <p:txBody>
          <a:bodyPr wrap="square" rtlCol="0">
            <a:spAutoFit/>
          </a:bodyPr>
          <a:lstStyle/>
          <a:p>
            <a:pPr algn="ctr"/>
            <a:r>
              <a:rPr lang="en-US" dirty="0"/>
              <a:t>7</a:t>
            </a:r>
            <a:endParaRPr lang="en-IN" dirty="0"/>
          </a:p>
        </p:txBody>
      </p:sp>
      <p:sp>
        <p:nvSpPr>
          <p:cNvPr id="204" name="TextBox 203">
            <a:extLst>
              <a:ext uri="{FF2B5EF4-FFF2-40B4-BE49-F238E27FC236}">
                <a16:creationId xmlns:a16="http://schemas.microsoft.com/office/drawing/2014/main" id="{96E41B19-7FD0-44DF-97CF-B43FA521EC23}"/>
              </a:ext>
            </a:extLst>
          </p:cNvPr>
          <p:cNvSpPr txBox="1"/>
          <p:nvPr/>
        </p:nvSpPr>
        <p:spPr>
          <a:xfrm>
            <a:off x="8973647" y="1643386"/>
            <a:ext cx="511849" cy="369332"/>
          </a:xfrm>
          <a:prstGeom prst="rect">
            <a:avLst/>
          </a:prstGeom>
          <a:noFill/>
        </p:spPr>
        <p:txBody>
          <a:bodyPr wrap="square" rtlCol="0">
            <a:spAutoFit/>
          </a:bodyPr>
          <a:lstStyle/>
          <a:p>
            <a:pPr algn="ctr"/>
            <a:r>
              <a:rPr lang="en-US" dirty="0"/>
              <a:t>10</a:t>
            </a:r>
            <a:endParaRPr lang="en-IN" dirty="0"/>
          </a:p>
        </p:txBody>
      </p:sp>
      <p:sp>
        <p:nvSpPr>
          <p:cNvPr id="205" name="TextBox 204">
            <a:extLst>
              <a:ext uri="{FF2B5EF4-FFF2-40B4-BE49-F238E27FC236}">
                <a16:creationId xmlns:a16="http://schemas.microsoft.com/office/drawing/2014/main" id="{E38B5729-EFE1-4E13-BCD1-320FCDE94DF1}"/>
              </a:ext>
            </a:extLst>
          </p:cNvPr>
          <p:cNvSpPr txBox="1"/>
          <p:nvPr/>
        </p:nvSpPr>
        <p:spPr>
          <a:xfrm>
            <a:off x="9859319" y="1643386"/>
            <a:ext cx="511849" cy="369332"/>
          </a:xfrm>
          <a:prstGeom prst="rect">
            <a:avLst/>
          </a:prstGeom>
          <a:noFill/>
        </p:spPr>
        <p:txBody>
          <a:bodyPr wrap="square" rtlCol="0">
            <a:spAutoFit/>
          </a:bodyPr>
          <a:lstStyle/>
          <a:p>
            <a:pPr algn="ctr"/>
            <a:r>
              <a:rPr lang="en-US" dirty="0"/>
              <a:t>12</a:t>
            </a:r>
            <a:endParaRPr lang="en-IN" dirty="0"/>
          </a:p>
        </p:txBody>
      </p:sp>
      <p:sp>
        <p:nvSpPr>
          <p:cNvPr id="206" name="TextBox 205">
            <a:extLst>
              <a:ext uri="{FF2B5EF4-FFF2-40B4-BE49-F238E27FC236}">
                <a16:creationId xmlns:a16="http://schemas.microsoft.com/office/drawing/2014/main" id="{B705709D-035C-4665-BE17-31A1627C0557}"/>
              </a:ext>
            </a:extLst>
          </p:cNvPr>
          <p:cNvSpPr txBox="1"/>
          <p:nvPr/>
        </p:nvSpPr>
        <p:spPr>
          <a:xfrm>
            <a:off x="8091021" y="2210583"/>
            <a:ext cx="511849" cy="369332"/>
          </a:xfrm>
          <a:prstGeom prst="rect">
            <a:avLst/>
          </a:prstGeom>
          <a:noFill/>
        </p:spPr>
        <p:txBody>
          <a:bodyPr wrap="square" rtlCol="0">
            <a:spAutoFit/>
          </a:bodyPr>
          <a:lstStyle/>
          <a:p>
            <a:pPr algn="ctr"/>
            <a:r>
              <a:rPr lang="en-US" dirty="0"/>
              <a:t>7</a:t>
            </a:r>
            <a:endParaRPr lang="en-IN" dirty="0"/>
          </a:p>
        </p:txBody>
      </p:sp>
      <p:sp>
        <p:nvSpPr>
          <p:cNvPr id="207" name="TextBox 206">
            <a:extLst>
              <a:ext uri="{FF2B5EF4-FFF2-40B4-BE49-F238E27FC236}">
                <a16:creationId xmlns:a16="http://schemas.microsoft.com/office/drawing/2014/main" id="{031AB2FA-A531-4016-871D-9210209D181D}"/>
              </a:ext>
            </a:extLst>
          </p:cNvPr>
          <p:cNvSpPr txBox="1"/>
          <p:nvPr/>
        </p:nvSpPr>
        <p:spPr>
          <a:xfrm>
            <a:off x="10744992" y="2210583"/>
            <a:ext cx="511849" cy="369332"/>
          </a:xfrm>
          <a:prstGeom prst="rect">
            <a:avLst/>
          </a:prstGeom>
          <a:noFill/>
        </p:spPr>
        <p:txBody>
          <a:bodyPr wrap="square" rtlCol="0">
            <a:spAutoFit/>
          </a:bodyPr>
          <a:lstStyle/>
          <a:p>
            <a:pPr algn="ctr"/>
            <a:r>
              <a:rPr lang="en-US" dirty="0"/>
              <a:t>14</a:t>
            </a:r>
            <a:endParaRPr lang="en-IN" dirty="0"/>
          </a:p>
        </p:txBody>
      </p:sp>
      <p:sp>
        <p:nvSpPr>
          <p:cNvPr id="208" name="TextBox 207">
            <a:extLst>
              <a:ext uri="{FF2B5EF4-FFF2-40B4-BE49-F238E27FC236}">
                <a16:creationId xmlns:a16="http://schemas.microsoft.com/office/drawing/2014/main" id="{EA90866A-3090-4064-AECF-D0038C94F519}"/>
              </a:ext>
            </a:extLst>
          </p:cNvPr>
          <p:cNvSpPr txBox="1"/>
          <p:nvPr/>
        </p:nvSpPr>
        <p:spPr>
          <a:xfrm>
            <a:off x="8975678" y="2210583"/>
            <a:ext cx="511849" cy="369332"/>
          </a:xfrm>
          <a:prstGeom prst="rect">
            <a:avLst/>
          </a:prstGeom>
          <a:noFill/>
        </p:spPr>
        <p:txBody>
          <a:bodyPr wrap="square" rtlCol="0">
            <a:spAutoFit/>
          </a:bodyPr>
          <a:lstStyle/>
          <a:p>
            <a:pPr algn="ctr"/>
            <a:r>
              <a:rPr lang="en-US" dirty="0"/>
              <a:t>11</a:t>
            </a:r>
            <a:endParaRPr lang="en-IN" dirty="0"/>
          </a:p>
        </p:txBody>
      </p:sp>
      <p:sp>
        <p:nvSpPr>
          <p:cNvPr id="209" name="TextBox 208">
            <a:extLst>
              <a:ext uri="{FF2B5EF4-FFF2-40B4-BE49-F238E27FC236}">
                <a16:creationId xmlns:a16="http://schemas.microsoft.com/office/drawing/2014/main" id="{F842C7B7-F522-48FE-9E34-C8C89E431D69}"/>
              </a:ext>
            </a:extLst>
          </p:cNvPr>
          <p:cNvSpPr txBox="1"/>
          <p:nvPr/>
        </p:nvSpPr>
        <p:spPr>
          <a:xfrm>
            <a:off x="9860336" y="2210583"/>
            <a:ext cx="511849" cy="369332"/>
          </a:xfrm>
          <a:prstGeom prst="rect">
            <a:avLst/>
          </a:prstGeom>
          <a:noFill/>
        </p:spPr>
        <p:txBody>
          <a:bodyPr wrap="square" rtlCol="0">
            <a:spAutoFit/>
          </a:bodyPr>
          <a:lstStyle/>
          <a:p>
            <a:pPr algn="ctr"/>
            <a:r>
              <a:rPr lang="en-US" dirty="0"/>
              <a:t>8</a:t>
            </a:r>
            <a:endParaRPr lang="en-IN" dirty="0"/>
          </a:p>
        </p:txBody>
      </p:sp>
      <p:sp>
        <p:nvSpPr>
          <p:cNvPr id="210" name="TextBox 209">
            <a:extLst>
              <a:ext uri="{FF2B5EF4-FFF2-40B4-BE49-F238E27FC236}">
                <a16:creationId xmlns:a16="http://schemas.microsoft.com/office/drawing/2014/main" id="{0B846362-EA7F-418F-81DB-762D2DA19BF0}"/>
              </a:ext>
            </a:extLst>
          </p:cNvPr>
          <p:cNvSpPr txBox="1"/>
          <p:nvPr/>
        </p:nvSpPr>
        <p:spPr>
          <a:xfrm>
            <a:off x="8971834" y="2836059"/>
            <a:ext cx="511849" cy="369332"/>
          </a:xfrm>
          <a:prstGeom prst="rect">
            <a:avLst/>
          </a:prstGeom>
          <a:noFill/>
        </p:spPr>
        <p:txBody>
          <a:bodyPr wrap="square" rtlCol="0">
            <a:spAutoFit/>
          </a:bodyPr>
          <a:lstStyle/>
          <a:p>
            <a:pPr algn="ctr"/>
            <a:r>
              <a:rPr lang="en-US" dirty="0"/>
              <a:t>16</a:t>
            </a:r>
            <a:endParaRPr lang="en-IN" dirty="0"/>
          </a:p>
        </p:txBody>
      </p:sp>
      <p:sp>
        <p:nvSpPr>
          <p:cNvPr id="211" name="TextBox 210">
            <a:extLst>
              <a:ext uri="{FF2B5EF4-FFF2-40B4-BE49-F238E27FC236}">
                <a16:creationId xmlns:a16="http://schemas.microsoft.com/office/drawing/2014/main" id="{F99900C8-D477-4894-9CDC-4F4D1565F59A}"/>
              </a:ext>
            </a:extLst>
          </p:cNvPr>
          <p:cNvSpPr txBox="1"/>
          <p:nvPr/>
        </p:nvSpPr>
        <p:spPr>
          <a:xfrm>
            <a:off x="9855694" y="2836059"/>
            <a:ext cx="511849" cy="369332"/>
          </a:xfrm>
          <a:prstGeom prst="rect">
            <a:avLst/>
          </a:prstGeom>
          <a:noFill/>
        </p:spPr>
        <p:txBody>
          <a:bodyPr wrap="square" rtlCol="0">
            <a:spAutoFit/>
          </a:bodyPr>
          <a:lstStyle/>
          <a:p>
            <a:pPr algn="ctr"/>
            <a:r>
              <a:rPr lang="en-US" dirty="0"/>
              <a:t>11</a:t>
            </a:r>
            <a:endParaRPr lang="en-IN" dirty="0"/>
          </a:p>
        </p:txBody>
      </p:sp>
      <p:sp>
        <p:nvSpPr>
          <p:cNvPr id="212" name="TextBox 211">
            <a:extLst>
              <a:ext uri="{FF2B5EF4-FFF2-40B4-BE49-F238E27FC236}">
                <a16:creationId xmlns:a16="http://schemas.microsoft.com/office/drawing/2014/main" id="{4FC8024C-C239-489E-B6A8-FAEB8E75FD4C}"/>
              </a:ext>
            </a:extLst>
          </p:cNvPr>
          <p:cNvSpPr txBox="1"/>
          <p:nvPr/>
        </p:nvSpPr>
        <p:spPr>
          <a:xfrm>
            <a:off x="11323513" y="1467973"/>
            <a:ext cx="599904" cy="369332"/>
          </a:xfrm>
          <a:prstGeom prst="rect">
            <a:avLst/>
          </a:prstGeom>
          <a:noFill/>
        </p:spPr>
        <p:txBody>
          <a:bodyPr wrap="square" rtlCol="0">
            <a:spAutoFit/>
          </a:bodyPr>
          <a:lstStyle/>
          <a:p>
            <a:pPr algn="ctr"/>
            <a:r>
              <a:rPr lang="en-US" dirty="0"/>
              <a:t>500</a:t>
            </a:r>
            <a:endParaRPr lang="en-IN" dirty="0"/>
          </a:p>
        </p:txBody>
      </p:sp>
      <p:sp>
        <p:nvSpPr>
          <p:cNvPr id="213" name="TextBox 212">
            <a:extLst>
              <a:ext uri="{FF2B5EF4-FFF2-40B4-BE49-F238E27FC236}">
                <a16:creationId xmlns:a16="http://schemas.microsoft.com/office/drawing/2014/main" id="{B116A3AE-C8D6-4496-97E8-B44D13B9C9E3}"/>
              </a:ext>
            </a:extLst>
          </p:cNvPr>
          <p:cNvSpPr txBox="1"/>
          <p:nvPr/>
        </p:nvSpPr>
        <p:spPr>
          <a:xfrm>
            <a:off x="11323512" y="2658996"/>
            <a:ext cx="599904" cy="369332"/>
          </a:xfrm>
          <a:prstGeom prst="rect">
            <a:avLst/>
          </a:prstGeom>
          <a:noFill/>
        </p:spPr>
        <p:txBody>
          <a:bodyPr wrap="square" rtlCol="0">
            <a:spAutoFit/>
          </a:bodyPr>
          <a:lstStyle/>
          <a:p>
            <a:pPr algn="ctr"/>
            <a:r>
              <a:rPr lang="en-US" dirty="0"/>
              <a:t>200</a:t>
            </a:r>
            <a:endParaRPr lang="en-IN" dirty="0"/>
          </a:p>
        </p:txBody>
      </p:sp>
      <p:sp>
        <p:nvSpPr>
          <p:cNvPr id="214" name="TextBox 213">
            <a:extLst>
              <a:ext uri="{FF2B5EF4-FFF2-40B4-BE49-F238E27FC236}">
                <a16:creationId xmlns:a16="http://schemas.microsoft.com/office/drawing/2014/main" id="{B43DCA00-1E9A-4860-B6FC-F05779E489AB}"/>
              </a:ext>
            </a:extLst>
          </p:cNvPr>
          <p:cNvSpPr txBox="1"/>
          <p:nvPr/>
        </p:nvSpPr>
        <p:spPr>
          <a:xfrm>
            <a:off x="11323512" y="2063483"/>
            <a:ext cx="599904" cy="369332"/>
          </a:xfrm>
          <a:prstGeom prst="rect">
            <a:avLst/>
          </a:prstGeom>
          <a:noFill/>
        </p:spPr>
        <p:txBody>
          <a:bodyPr wrap="square" rtlCol="0">
            <a:spAutoFit/>
          </a:bodyPr>
          <a:lstStyle/>
          <a:p>
            <a:pPr algn="ctr"/>
            <a:r>
              <a:rPr lang="en-US" dirty="0"/>
              <a:t>300</a:t>
            </a:r>
            <a:endParaRPr lang="en-IN" dirty="0"/>
          </a:p>
        </p:txBody>
      </p:sp>
      <p:sp>
        <p:nvSpPr>
          <p:cNvPr id="215" name="TextBox 214">
            <a:extLst>
              <a:ext uri="{FF2B5EF4-FFF2-40B4-BE49-F238E27FC236}">
                <a16:creationId xmlns:a16="http://schemas.microsoft.com/office/drawing/2014/main" id="{1EE6FEA8-886C-4FED-A90D-33CFF6A109DC}"/>
              </a:ext>
            </a:extLst>
          </p:cNvPr>
          <p:cNvSpPr txBox="1"/>
          <p:nvPr/>
        </p:nvSpPr>
        <p:spPr>
          <a:xfrm>
            <a:off x="7796517" y="3262559"/>
            <a:ext cx="599904" cy="369332"/>
          </a:xfrm>
          <a:prstGeom prst="rect">
            <a:avLst/>
          </a:prstGeom>
          <a:noFill/>
        </p:spPr>
        <p:txBody>
          <a:bodyPr wrap="square" rtlCol="0">
            <a:spAutoFit/>
          </a:bodyPr>
          <a:lstStyle/>
          <a:p>
            <a:pPr algn="ctr"/>
            <a:r>
              <a:rPr lang="en-US" dirty="0"/>
              <a:t>180</a:t>
            </a:r>
            <a:endParaRPr lang="en-IN" dirty="0"/>
          </a:p>
        </p:txBody>
      </p:sp>
      <p:sp>
        <p:nvSpPr>
          <p:cNvPr id="216" name="TextBox 215">
            <a:extLst>
              <a:ext uri="{FF2B5EF4-FFF2-40B4-BE49-F238E27FC236}">
                <a16:creationId xmlns:a16="http://schemas.microsoft.com/office/drawing/2014/main" id="{DF112610-FBF4-466F-818A-DE5045882980}"/>
              </a:ext>
            </a:extLst>
          </p:cNvPr>
          <p:cNvSpPr txBox="1"/>
          <p:nvPr/>
        </p:nvSpPr>
        <p:spPr>
          <a:xfrm>
            <a:off x="8683362" y="3262559"/>
            <a:ext cx="599904" cy="369332"/>
          </a:xfrm>
          <a:prstGeom prst="rect">
            <a:avLst/>
          </a:prstGeom>
          <a:noFill/>
        </p:spPr>
        <p:txBody>
          <a:bodyPr wrap="square" rtlCol="0">
            <a:spAutoFit/>
          </a:bodyPr>
          <a:lstStyle/>
          <a:p>
            <a:pPr algn="ctr"/>
            <a:r>
              <a:rPr lang="en-US" dirty="0"/>
              <a:t>150</a:t>
            </a:r>
            <a:endParaRPr lang="en-IN" dirty="0"/>
          </a:p>
        </p:txBody>
      </p:sp>
      <p:sp>
        <p:nvSpPr>
          <p:cNvPr id="217" name="TextBox 216">
            <a:extLst>
              <a:ext uri="{FF2B5EF4-FFF2-40B4-BE49-F238E27FC236}">
                <a16:creationId xmlns:a16="http://schemas.microsoft.com/office/drawing/2014/main" id="{87C8A5A6-EFD9-4E25-91BB-003F7C654E13}"/>
              </a:ext>
            </a:extLst>
          </p:cNvPr>
          <p:cNvSpPr txBox="1"/>
          <p:nvPr/>
        </p:nvSpPr>
        <p:spPr>
          <a:xfrm>
            <a:off x="9570207" y="3262559"/>
            <a:ext cx="599904" cy="369332"/>
          </a:xfrm>
          <a:prstGeom prst="rect">
            <a:avLst/>
          </a:prstGeom>
          <a:noFill/>
        </p:spPr>
        <p:txBody>
          <a:bodyPr wrap="square" rtlCol="0">
            <a:spAutoFit/>
          </a:bodyPr>
          <a:lstStyle/>
          <a:p>
            <a:pPr algn="ctr"/>
            <a:r>
              <a:rPr lang="en-US" dirty="0"/>
              <a:t>350</a:t>
            </a:r>
            <a:endParaRPr lang="en-IN" dirty="0"/>
          </a:p>
        </p:txBody>
      </p:sp>
      <p:sp>
        <p:nvSpPr>
          <p:cNvPr id="218" name="TextBox 217">
            <a:extLst>
              <a:ext uri="{FF2B5EF4-FFF2-40B4-BE49-F238E27FC236}">
                <a16:creationId xmlns:a16="http://schemas.microsoft.com/office/drawing/2014/main" id="{7FCD5DE6-CB8F-4873-8926-114B355B9C95}"/>
              </a:ext>
            </a:extLst>
          </p:cNvPr>
          <p:cNvSpPr txBox="1"/>
          <p:nvPr/>
        </p:nvSpPr>
        <p:spPr>
          <a:xfrm>
            <a:off x="10457052" y="3262559"/>
            <a:ext cx="599904" cy="369332"/>
          </a:xfrm>
          <a:prstGeom prst="rect">
            <a:avLst/>
          </a:prstGeom>
          <a:noFill/>
        </p:spPr>
        <p:txBody>
          <a:bodyPr wrap="square" rtlCol="0">
            <a:spAutoFit/>
          </a:bodyPr>
          <a:lstStyle/>
          <a:p>
            <a:pPr algn="ctr"/>
            <a:r>
              <a:rPr lang="en-US" dirty="0"/>
              <a:t>320</a:t>
            </a:r>
            <a:endParaRPr lang="en-IN" dirty="0"/>
          </a:p>
        </p:txBody>
      </p:sp>
      <p:sp>
        <p:nvSpPr>
          <p:cNvPr id="219" name="TextBox 218">
            <a:extLst>
              <a:ext uri="{FF2B5EF4-FFF2-40B4-BE49-F238E27FC236}">
                <a16:creationId xmlns:a16="http://schemas.microsoft.com/office/drawing/2014/main" id="{493108C3-2E56-43D9-99B6-032AE6FE8253}"/>
              </a:ext>
            </a:extLst>
          </p:cNvPr>
          <p:cNvSpPr txBox="1"/>
          <p:nvPr/>
        </p:nvSpPr>
        <p:spPr>
          <a:xfrm>
            <a:off x="7601461" y="1309426"/>
            <a:ext cx="603481" cy="369332"/>
          </a:xfrm>
          <a:prstGeom prst="rect">
            <a:avLst/>
          </a:prstGeom>
          <a:noFill/>
        </p:spPr>
        <p:txBody>
          <a:bodyPr wrap="square" rtlCol="0">
            <a:spAutoFit/>
          </a:bodyPr>
          <a:lstStyle/>
          <a:p>
            <a:pPr algn="ctr"/>
            <a:r>
              <a:rPr lang="en-US" dirty="0">
                <a:solidFill>
                  <a:schemeClr val="tx2"/>
                </a:solidFill>
              </a:rPr>
              <a:t>180</a:t>
            </a:r>
            <a:endParaRPr lang="en-IN" dirty="0">
              <a:solidFill>
                <a:schemeClr val="tx2"/>
              </a:solidFill>
            </a:endParaRPr>
          </a:p>
        </p:txBody>
      </p:sp>
      <p:sp>
        <p:nvSpPr>
          <p:cNvPr id="220" name="TextBox 219">
            <a:extLst>
              <a:ext uri="{FF2B5EF4-FFF2-40B4-BE49-F238E27FC236}">
                <a16:creationId xmlns:a16="http://schemas.microsoft.com/office/drawing/2014/main" id="{39B9028E-CEC6-4554-A123-EA5C645193DE}"/>
              </a:ext>
            </a:extLst>
          </p:cNvPr>
          <p:cNvSpPr txBox="1"/>
          <p:nvPr/>
        </p:nvSpPr>
        <p:spPr>
          <a:xfrm>
            <a:off x="8479687" y="1309426"/>
            <a:ext cx="590164" cy="369332"/>
          </a:xfrm>
          <a:prstGeom prst="rect">
            <a:avLst/>
          </a:prstGeom>
          <a:noFill/>
        </p:spPr>
        <p:txBody>
          <a:bodyPr wrap="square" rtlCol="0">
            <a:spAutoFit/>
          </a:bodyPr>
          <a:lstStyle/>
          <a:p>
            <a:pPr algn="ctr"/>
            <a:r>
              <a:rPr lang="en-US" dirty="0">
                <a:solidFill>
                  <a:schemeClr val="tx2"/>
                </a:solidFill>
              </a:rPr>
              <a:t>150</a:t>
            </a:r>
            <a:endParaRPr lang="en-IN" dirty="0">
              <a:solidFill>
                <a:schemeClr val="tx2"/>
              </a:solidFill>
            </a:endParaRPr>
          </a:p>
        </p:txBody>
      </p:sp>
      <p:sp>
        <p:nvSpPr>
          <p:cNvPr id="221" name="TextBox 220">
            <a:extLst>
              <a:ext uri="{FF2B5EF4-FFF2-40B4-BE49-F238E27FC236}">
                <a16:creationId xmlns:a16="http://schemas.microsoft.com/office/drawing/2014/main" id="{16C20961-47E0-4336-9560-4064E9493A54}"/>
              </a:ext>
            </a:extLst>
          </p:cNvPr>
          <p:cNvSpPr txBox="1"/>
          <p:nvPr/>
        </p:nvSpPr>
        <p:spPr>
          <a:xfrm>
            <a:off x="9312954" y="1309426"/>
            <a:ext cx="674597" cy="369332"/>
          </a:xfrm>
          <a:prstGeom prst="rect">
            <a:avLst/>
          </a:prstGeom>
          <a:noFill/>
        </p:spPr>
        <p:txBody>
          <a:bodyPr wrap="square" rtlCol="0">
            <a:spAutoFit/>
          </a:bodyPr>
          <a:lstStyle/>
          <a:p>
            <a:pPr algn="ctr"/>
            <a:r>
              <a:rPr lang="en-US" dirty="0">
                <a:solidFill>
                  <a:schemeClr val="tx2"/>
                </a:solidFill>
              </a:rPr>
              <a:t>170</a:t>
            </a:r>
            <a:endParaRPr lang="en-IN" dirty="0">
              <a:solidFill>
                <a:schemeClr val="tx2"/>
              </a:solidFill>
            </a:endParaRPr>
          </a:p>
        </p:txBody>
      </p:sp>
      <p:sp>
        <p:nvSpPr>
          <p:cNvPr id="222" name="TextBox 221">
            <a:extLst>
              <a:ext uri="{FF2B5EF4-FFF2-40B4-BE49-F238E27FC236}">
                <a16:creationId xmlns:a16="http://schemas.microsoft.com/office/drawing/2014/main" id="{A96E4558-F4F6-4646-98CD-4435D6B8C215}"/>
              </a:ext>
            </a:extLst>
          </p:cNvPr>
          <p:cNvSpPr txBox="1"/>
          <p:nvPr/>
        </p:nvSpPr>
        <p:spPr>
          <a:xfrm>
            <a:off x="9321772" y="1907321"/>
            <a:ext cx="630246" cy="369332"/>
          </a:xfrm>
          <a:prstGeom prst="rect">
            <a:avLst/>
          </a:prstGeom>
          <a:noFill/>
        </p:spPr>
        <p:txBody>
          <a:bodyPr wrap="square" rtlCol="0">
            <a:spAutoFit/>
          </a:bodyPr>
          <a:lstStyle/>
          <a:p>
            <a:pPr algn="ctr"/>
            <a:r>
              <a:rPr lang="en-US" dirty="0">
                <a:solidFill>
                  <a:schemeClr val="tx2"/>
                </a:solidFill>
              </a:rPr>
              <a:t>180</a:t>
            </a:r>
            <a:endParaRPr lang="en-IN" dirty="0">
              <a:solidFill>
                <a:schemeClr val="tx2"/>
              </a:solidFill>
            </a:endParaRPr>
          </a:p>
        </p:txBody>
      </p:sp>
      <p:sp>
        <p:nvSpPr>
          <p:cNvPr id="223" name="TextBox 222">
            <a:extLst>
              <a:ext uri="{FF2B5EF4-FFF2-40B4-BE49-F238E27FC236}">
                <a16:creationId xmlns:a16="http://schemas.microsoft.com/office/drawing/2014/main" id="{2C4E4FD0-756E-4266-AA96-2493F0355047}"/>
              </a:ext>
            </a:extLst>
          </p:cNvPr>
          <p:cNvSpPr txBox="1"/>
          <p:nvPr/>
        </p:nvSpPr>
        <p:spPr>
          <a:xfrm>
            <a:off x="10217198" y="1907321"/>
            <a:ext cx="638128" cy="369332"/>
          </a:xfrm>
          <a:prstGeom prst="rect">
            <a:avLst/>
          </a:prstGeom>
          <a:noFill/>
        </p:spPr>
        <p:txBody>
          <a:bodyPr wrap="square" rtlCol="0">
            <a:spAutoFit/>
          </a:bodyPr>
          <a:lstStyle/>
          <a:p>
            <a:pPr algn="ctr"/>
            <a:r>
              <a:rPr lang="en-US" dirty="0">
                <a:solidFill>
                  <a:schemeClr val="tx2"/>
                </a:solidFill>
              </a:rPr>
              <a:t>120</a:t>
            </a:r>
            <a:endParaRPr lang="en-IN" dirty="0">
              <a:solidFill>
                <a:schemeClr val="tx2"/>
              </a:solidFill>
            </a:endParaRPr>
          </a:p>
        </p:txBody>
      </p:sp>
      <p:sp>
        <p:nvSpPr>
          <p:cNvPr id="224" name="TextBox 223">
            <a:extLst>
              <a:ext uri="{FF2B5EF4-FFF2-40B4-BE49-F238E27FC236}">
                <a16:creationId xmlns:a16="http://schemas.microsoft.com/office/drawing/2014/main" id="{051848E8-1668-4C2A-A6E2-8C47FB405085}"/>
              </a:ext>
            </a:extLst>
          </p:cNvPr>
          <p:cNvSpPr txBox="1"/>
          <p:nvPr/>
        </p:nvSpPr>
        <p:spPr>
          <a:xfrm>
            <a:off x="10234834" y="2517946"/>
            <a:ext cx="599904" cy="369332"/>
          </a:xfrm>
          <a:prstGeom prst="rect">
            <a:avLst/>
          </a:prstGeom>
          <a:noFill/>
        </p:spPr>
        <p:txBody>
          <a:bodyPr wrap="square" rtlCol="0">
            <a:spAutoFit/>
          </a:bodyPr>
          <a:lstStyle/>
          <a:p>
            <a:pPr algn="ctr"/>
            <a:r>
              <a:rPr lang="en-US" dirty="0">
                <a:solidFill>
                  <a:schemeClr val="tx2"/>
                </a:solidFill>
              </a:rPr>
              <a:t>200</a:t>
            </a:r>
            <a:endParaRPr lang="en-IN" dirty="0">
              <a:solidFill>
                <a:schemeClr val="tx2"/>
              </a:solidFill>
            </a:endParaRPr>
          </a:p>
        </p:txBody>
      </p:sp>
      <p:cxnSp>
        <p:nvCxnSpPr>
          <p:cNvPr id="230" name="Straight Connector 229">
            <a:extLst>
              <a:ext uri="{FF2B5EF4-FFF2-40B4-BE49-F238E27FC236}">
                <a16:creationId xmlns:a16="http://schemas.microsoft.com/office/drawing/2014/main" id="{BFD55081-EC04-4439-8357-E8D37A8B3E63}"/>
              </a:ext>
            </a:extLst>
          </p:cNvPr>
          <p:cNvCxnSpPr>
            <a:cxnSpLocks/>
          </p:cNvCxnSpPr>
          <p:nvPr/>
        </p:nvCxnSpPr>
        <p:spPr>
          <a:xfrm>
            <a:off x="7646395"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DCFF6DA-374B-40ED-A451-9EB7C935BD03}"/>
              </a:ext>
            </a:extLst>
          </p:cNvPr>
          <p:cNvCxnSpPr>
            <a:cxnSpLocks/>
          </p:cNvCxnSpPr>
          <p:nvPr/>
        </p:nvCxnSpPr>
        <p:spPr>
          <a:xfrm flipV="1">
            <a:off x="8157268"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8BA9FB33-5B80-41F9-9DEF-8F99539628CE}"/>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DF99CC-474B-43DF-8791-97D28361A8F2}"/>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1D935E0-96C1-4234-BCAC-10F4B7E9F672}"/>
              </a:ext>
            </a:extLst>
          </p:cNvPr>
          <p:cNvCxnSpPr>
            <a:cxnSpLocks/>
          </p:cNvCxnSpPr>
          <p:nvPr/>
        </p:nvCxnSpPr>
        <p:spPr>
          <a:xfrm>
            <a:off x="9412164"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BFEBABF-C136-4FE1-BF45-BC2A3638EA70}"/>
              </a:ext>
            </a:extLst>
          </p:cNvPr>
          <p:cNvCxnSpPr>
            <a:cxnSpLocks/>
          </p:cNvCxnSpPr>
          <p:nvPr/>
        </p:nvCxnSpPr>
        <p:spPr>
          <a:xfrm flipV="1">
            <a:off x="9923037"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A27DDEC-6018-4895-913B-6E8FE5494474}"/>
              </a:ext>
            </a:extLst>
          </p:cNvPr>
          <p:cNvCxnSpPr>
            <a:cxnSpLocks/>
          </p:cNvCxnSpPr>
          <p:nvPr/>
        </p:nvCxnSpPr>
        <p:spPr>
          <a:xfrm>
            <a:off x="9412164" y="2210584"/>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74957D-70A8-4A76-8F1B-B48752F7FB35}"/>
              </a:ext>
            </a:extLst>
          </p:cNvPr>
          <p:cNvCxnSpPr>
            <a:cxnSpLocks/>
          </p:cNvCxnSpPr>
          <p:nvPr/>
        </p:nvCxnSpPr>
        <p:spPr>
          <a:xfrm flipV="1">
            <a:off x="9923037"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818E0A8-B87B-403B-BA1A-4F77A7B882DA}"/>
              </a:ext>
            </a:extLst>
          </p:cNvPr>
          <p:cNvCxnSpPr>
            <a:cxnSpLocks/>
          </p:cNvCxnSpPr>
          <p:nvPr/>
        </p:nvCxnSpPr>
        <p:spPr>
          <a:xfrm>
            <a:off x="10297430" y="2207766"/>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9A92BA8-2D68-4A2A-8EE6-5E85466BC6D1}"/>
              </a:ext>
            </a:extLst>
          </p:cNvPr>
          <p:cNvCxnSpPr>
            <a:cxnSpLocks/>
          </p:cNvCxnSpPr>
          <p:nvPr/>
        </p:nvCxnSpPr>
        <p:spPr>
          <a:xfrm flipV="1">
            <a:off x="10805922"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B0297A9-AEDA-4DDD-9A81-929B4CE309E9}"/>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A6840E-077E-4E86-8CE0-550274D34E4C}"/>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3699E21D-D658-4F93-BBE7-EEB80866BF5A}"/>
              </a:ext>
            </a:extLst>
          </p:cNvPr>
          <p:cNvSpPr txBox="1"/>
          <p:nvPr/>
        </p:nvSpPr>
        <p:spPr>
          <a:xfrm>
            <a:off x="10667496" y="1372203"/>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74" name="TextBox 373">
            <a:extLst>
              <a:ext uri="{FF2B5EF4-FFF2-40B4-BE49-F238E27FC236}">
                <a16:creationId xmlns:a16="http://schemas.microsoft.com/office/drawing/2014/main" id="{95ED5C4A-B079-4E68-83DD-8E42C783474B}"/>
              </a:ext>
            </a:extLst>
          </p:cNvPr>
          <p:cNvSpPr txBox="1"/>
          <p:nvPr/>
        </p:nvSpPr>
        <p:spPr>
          <a:xfrm>
            <a:off x="10663346" y="2201442"/>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75" name="TextBox 374">
            <a:extLst>
              <a:ext uri="{FF2B5EF4-FFF2-40B4-BE49-F238E27FC236}">
                <a16:creationId xmlns:a16="http://schemas.microsoft.com/office/drawing/2014/main" id="{C909207B-4D7D-4622-B8BF-F8E130297E97}"/>
              </a:ext>
            </a:extLst>
          </p:cNvPr>
          <p:cNvSpPr txBox="1"/>
          <p:nvPr/>
        </p:nvSpPr>
        <p:spPr>
          <a:xfrm>
            <a:off x="9653667" y="2190604"/>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76" name="TextBox 375">
            <a:extLst>
              <a:ext uri="{FF2B5EF4-FFF2-40B4-BE49-F238E27FC236}">
                <a16:creationId xmlns:a16="http://schemas.microsoft.com/office/drawing/2014/main" id="{9FD76155-4AC1-40B9-A039-E383AD8AE95A}"/>
              </a:ext>
            </a:extLst>
          </p:cNvPr>
          <p:cNvSpPr txBox="1"/>
          <p:nvPr/>
        </p:nvSpPr>
        <p:spPr>
          <a:xfrm>
            <a:off x="9644331" y="1484084"/>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267" name="TextBox 266">
            <a:extLst>
              <a:ext uri="{FF2B5EF4-FFF2-40B4-BE49-F238E27FC236}">
                <a16:creationId xmlns:a16="http://schemas.microsoft.com/office/drawing/2014/main" id="{340A2F00-127A-4865-863A-3D55434A7C51}"/>
              </a:ext>
            </a:extLst>
          </p:cNvPr>
          <p:cNvSpPr txBox="1"/>
          <p:nvPr/>
        </p:nvSpPr>
        <p:spPr>
          <a:xfrm>
            <a:off x="48226" y="3634158"/>
            <a:ext cx="651864" cy="399600"/>
          </a:xfrm>
          <a:prstGeom prst="rect">
            <a:avLst/>
          </a:prstGeom>
          <a:solidFill>
            <a:srgbClr val="E9E9E9"/>
          </a:solidFill>
          <a:ln w="9525">
            <a:solidFill>
              <a:srgbClr val="BDBDBD"/>
            </a:solidFill>
          </a:ln>
        </p:spPr>
        <p:txBody>
          <a:bodyPr wrap="square" rtlCol="0">
            <a:spAutoFit/>
          </a:bodyPr>
          <a:lstStyle/>
          <a:p>
            <a:pPr algn="ctr"/>
            <a:r>
              <a:rPr lang="en-US" sz="2000" b="1" dirty="0"/>
              <a:t>Cell</a:t>
            </a:r>
            <a:endParaRPr lang="en-IN" sz="2000" b="1" dirty="0"/>
          </a:p>
        </p:txBody>
      </p:sp>
      <p:sp>
        <p:nvSpPr>
          <p:cNvPr id="268" name="TextBox 267">
            <a:extLst>
              <a:ext uri="{FF2B5EF4-FFF2-40B4-BE49-F238E27FC236}">
                <a16:creationId xmlns:a16="http://schemas.microsoft.com/office/drawing/2014/main" id="{A9CEAE62-A4A4-4543-84D1-5E3220BC83F7}"/>
              </a:ext>
            </a:extLst>
          </p:cNvPr>
          <p:cNvSpPr txBox="1"/>
          <p:nvPr/>
        </p:nvSpPr>
        <p:spPr>
          <a:xfrm>
            <a:off x="698497" y="3634158"/>
            <a:ext cx="2268000" cy="399600"/>
          </a:xfrm>
          <a:prstGeom prst="rect">
            <a:avLst/>
          </a:prstGeom>
          <a:solidFill>
            <a:srgbClr val="E9E9E9"/>
          </a:solidFill>
          <a:ln w="9525">
            <a:solidFill>
              <a:srgbClr val="BDBDBD"/>
            </a:solidFill>
          </a:ln>
        </p:spPr>
        <p:txBody>
          <a:bodyPr wrap="square" rtlCol="0">
            <a:spAutoFit/>
          </a:bodyPr>
          <a:lstStyle/>
          <a:p>
            <a:pPr algn="ctr"/>
            <a:r>
              <a:rPr lang="en-US" sz="2000" b="1" dirty="0"/>
              <a:t>Closed Loop</a:t>
            </a:r>
            <a:endParaRPr lang="en-IN" sz="2000" b="1" dirty="0"/>
          </a:p>
        </p:txBody>
      </p:sp>
      <p:sp>
        <p:nvSpPr>
          <p:cNvPr id="269" name="TextBox 268">
            <a:extLst>
              <a:ext uri="{FF2B5EF4-FFF2-40B4-BE49-F238E27FC236}">
                <a16:creationId xmlns:a16="http://schemas.microsoft.com/office/drawing/2014/main" id="{7537128F-6F5F-40F9-B909-78375AF6AAA0}"/>
              </a:ext>
            </a:extLst>
          </p:cNvPr>
          <p:cNvSpPr txBox="1"/>
          <p:nvPr/>
        </p:nvSpPr>
        <p:spPr>
          <a:xfrm>
            <a:off x="2957376" y="3634158"/>
            <a:ext cx="2448000" cy="399600"/>
          </a:xfrm>
          <a:prstGeom prst="rect">
            <a:avLst/>
          </a:prstGeom>
          <a:solidFill>
            <a:srgbClr val="E9E9E9"/>
          </a:solidFill>
          <a:ln w="9525">
            <a:solidFill>
              <a:srgbClr val="BDBDBD"/>
            </a:solidFill>
          </a:ln>
        </p:spPr>
        <p:txBody>
          <a:bodyPr wrap="square" rtlCol="0">
            <a:spAutoFit/>
          </a:bodyPr>
          <a:lstStyle/>
          <a:p>
            <a:pPr algn="ctr"/>
            <a:r>
              <a:rPr lang="en-US" sz="2000" b="1" dirty="0"/>
              <a:t>Net Cost Change</a:t>
            </a:r>
            <a:endParaRPr lang="en-IN" sz="2000" b="1" dirty="0"/>
          </a:p>
        </p:txBody>
      </p:sp>
      <p:sp>
        <p:nvSpPr>
          <p:cNvPr id="270" name="TextBox 269">
            <a:extLst>
              <a:ext uri="{FF2B5EF4-FFF2-40B4-BE49-F238E27FC236}">
                <a16:creationId xmlns:a16="http://schemas.microsoft.com/office/drawing/2014/main" id="{23F3AA43-6437-402A-8EF6-11F43768593D}"/>
              </a:ext>
            </a:extLst>
          </p:cNvPr>
          <p:cNvSpPr txBox="1"/>
          <p:nvPr/>
        </p:nvSpPr>
        <p:spPr>
          <a:xfrm>
            <a:off x="5399163" y="3634158"/>
            <a:ext cx="980425" cy="399600"/>
          </a:xfrm>
          <a:prstGeom prst="rect">
            <a:avLst/>
          </a:prstGeom>
          <a:solidFill>
            <a:srgbClr val="E9E9E9"/>
          </a:solidFill>
          <a:ln w="9525">
            <a:solidFill>
              <a:srgbClr val="BDBDBD"/>
            </a:solidFill>
          </a:ln>
        </p:spPr>
        <p:txBody>
          <a:bodyPr wrap="square" rtlCol="0">
            <a:spAutoFit/>
          </a:bodyPr>
          <a:lstStyle/>
          <a:p>
            <a:pPr algn="ctr"/>
            <a:r>
              <a:rPr lang="en-US" sz="2000" b="1" dirty="0"/>
              <a:t>Remark</a:t>
            </a:r>
            <a:endParaRPr lang="en-IN" sz="2000" b="1" dirty="0"/>
          </a:p>
        </p:txBody>
      </p:sp>
      <p:cxnSp>
        <p:nvCxnSpPr>
          <p:cNvPr id="271" name="Straight Connector 270">
            <a:extLst>
              <a:ext uri="{FF2B5EF4-FFF2-40B4-BE49-F238E27FC236}">
                <a16:creationId xmlns:a16="http://schemas.microsoft.com/office/drawing/2014/main" id="{B0C846D4-73D8-4378-85D8-593902450D8D}"/>
              </a:ext>
            </a:extLst>
          </p:cNvPr>
          <p:cNvCxnSpPr>
            <a:cxnSpLocks/>
          </p:cNvCxnSpPr>
          <p:nvPr/>
        </p:nvCxnSpPr>
        <p:spPr>
          <a:xfrm>
            <a:off x="48226" y="4029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C2B079F-A5CC-4077-922E-E92A2A49654C}"/>
              </a:ext>
            </a:extLst>
          </p:cNvPr>
          <p:cNvCxnSpPr/>
          <p:nvPr/>
        </p:nvCxnSpPr>
        <p:spPr>
          <a:xfrm>
            <a:off x="698185" y="4029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A3B9158-6B32-433D-8C93-67B21E030141}"/>
              </a:ext>
            </a:extLst>
          </p:cNvPr>
          <p:cNvCxnSpPr>
            <a:cxnSpLocks/>
          </p:cNvCxnSpPr>
          <p:nvPr/>
        </p:nvCxnSpPr>
        <p:spPr>
          <a:xfrm>
            <a:off x="2957376" y="4029131"/>
            <a:ext cx="0" cy="2498019"/>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C08A02B-D0BC-4CE1-9B47-8309B6B0848C}"/>
              </a:ext>
            </a:extLst>
          </p:cNvPr>
          <p:cNvCxnSpPr/>
          <p:nvPr/>
        </p:nvCxnSpPr>
        <p:spPr>
          <a:xfrm>
            <a:off x="5397374" y="4029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6F7CAA4-8FFC-4DC2-9B7E-6C322F20BE5C}"/>
              </a:ext>
            </a:extLst>
          </p:cNvPr>
          <p:cNvCxnSpPr/>
          <p:nvPr/>
        </p:nvCxnSpPr>
        <p:spPr>
          <a:xfrm>
            <a:off x="6379588" y="4029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F5FF713-4F95-484D-9362-D0AA3F80A9A9}"/>
              </a:ext>
            </a:extLst>
          </p:cNvPr>
          <p:cNvCxnSpPr>
            <a:cxnSpLocks/>
          </p:cNvCxnSpPr>
          <p:nvPr/>
        </p:nvCxnSpPr>
        <p:spPr>
          <a:xfrm>
            <a:off x="48226" y="4465471"/>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1F19DBF-5113-4E6D-97D8-4106E79B7934}"/>
              </a:ext>
            </a:extLst>
          </p:cNvPr>
          <p:cNvCxnSpPr>
            <a:cxnSpLocks/>
          </p:cNvCxnSpPr>
          <p:nvPr/>
        </p:nvCxnSpPr>
        <p:spPr>
          <a:xfrm>
            <a:off x="48226" y="4875312"/>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6CE8E25-8CEF-43B4-B6F7-732E6E06B868}"/>
              </a:ext>
            </a:extLst>
          </p:cNvPr>
          <p:cNvCxnSpPr>
            <a:cxnSpLocks/>
          </p:cNvCxnSpPr>
          <p:nvPr/>
        </p:nvCxnSpPr>
        <p:spPr>
          <a:xfrm>
            <a:off x="48226" y="5285153"/>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335822B-6488-4387-9D31-2AE545048630}"/>
              </a:ext>
            </a:extLst>
          </p:cNvPr>
          <p:cNvCxnSpPr>
            <a:cxnSpLocks/>
          </p:cNvCxnSpPr>
          <p:nvPr/>
        </p:nvCxnSpPr>
        <p:spPr>
          <a:xfrm>
            <a:off x="48226" y="5694994"/>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68C6A02-B87C-4A15-A3FB-A3C1B43965BD}"/>
              </a:ext>
            </a:extLst>
          </p:cNvPr>
          <p:cNvCxnSpPr>
            <a:cxnSpLocks/>
          </p:cNvCxnSpPr>
          <p:nvPr/>
        </p:nvCxnSpPr>
        <p:spPr>
          <a:xfrm>
            <a:off x="48226" y="6104835"/>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99D2A711-7535-48DB-AF2C-1C2F74FAB37B}"/>
              </a:ext>
            </a:extLst>
          </p:cNvPr>
          <p:cNvCxnSpPr>
            <a:cxnSpLocks/>
          </p:cNvCxnSpPr>
          <p:nvPr/>
        </p:nvCxnSpPr>
        <p:spPr>
          <a:xfrm>
            <a:off x="48226" y="6517056"/>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8363222C-C565-4715-8A88-264B08723BF0}"/>
              </a:ext>
            </a:extLst>
          </p:cNvPr>
          <p:cNvSpPr txBox="1"/>
          <p:nvPr/>
        </p:nvSpPr>
        <p:spPr>
          <a:xfrm>
            <a:off x="99812" y="4043157"/>
            <a:ext cx="545507" cy="400110"/>
          </a:xfrm>
          <a:prstGeom prst="rect">
            <a:avLst/>
          </a:prstGeom>
          <a:noFill/>
          <a:ln w="9525">
            <a:noFill/>
          </a:ln>
        </p:spPr>
        <p:txBody>
          <a:bodyPr wrap="square" rtlCol="0">
            <a:spAutoFit/>
          </a:bodyPr>
          <a:lstStyle/>
          <a:p>
            <a:pPr algn="ctr"/>
            <a:r>
              <a:rPr lang="en-US" sz="2000" dirty="0"/>
              <a:t>AS</a:t>
            </a:r>
            <a:endParaRPr lang="en-IN" sz="2000" dirty="0"/>
          </a:p>
        </p:txBody>
      </p:sp>
      <p:sp>
        <p:nvSpPr>
          <p:cNvPr id="283" name="TextBox 282">
            <a:extLst>
              <a:ext uri="{FF2B5EF4-FFF2-40B4-BE49-F238E27FC236}">
                <a16:creationId xmlns:a16="http://schemas.microsoft.com/office/drawing/2014/main" id="{32548A6C-D7A8-419C-B0A2-37B9E592AFC8}"/>
              </a:ext>
            </a:extLst>
          </p:cNvPr>
          <p:cNvSpPr txBox="1"/>
          <p:nvPr/>
        </p:nvSpPr>
        <p:spPr>
          <a:xfrm>
            <a:off x="742533" y="4049281"/>
            <a:ext cx="2162993" cy="400110"/>
          </a:xfrm>
          <a:prstGeom prst="rect">
            <a:avLst/>
          </a:prstGeom>
          <a:noFill/>
          <a:ln w="9525">
            <a:noFill/>
          </a:ln>
        </p:spPr>
        <p:txBody>
          <a:bodyPr wrap="square" rtlCol="0">
            <a:spAutoFit/>
          </a:bodyPr>
          <a:lstStyle/>
          <a:p>
            <a:pPr algn="ctr"/>
            <a:r>
              <a:rPr lang="en-US" sz="2000" dirty="0">
                <a:solidFill>
                  <a:schemeClr val="tx2"/>
                </a:solidFill>
              </a:rPr>
              <a:t>AS-BS-BR-AR</a:t>
            </a:r>
            <a:endParaRPr lang="en-IN" sz="2000" dirty="0">
              <a:solidFill>
                <a:schemeClr val="tx2"/>
              </a:solidFill>
            </a:endParaRPr>
          </a:p>
        </p:txBody>
      </p:sp>
      <p:sp>
        <p:nvSpPr>
          <p:cNvPr id="284" name="TextBox 283">
            <a:extLst>
              <a:ext uri="{FF2B5EF4-FFF2-40B4-BE49-F238E27FC236}">
                <a16:creationId xmlns:a16="http://schemas.microsoft.com/office/drawing/2014/main" id="{F08C9B8A-7B81-457A-B515-893F4AED478F}"/>
              </a:ext>
            </a:extLst>
          </p:cNvPr>
          <p:cNvSpPr txBox="1"/>
          <p:nvPr/>
        </p:nvSpPr>
        <p:spPr>
          <a:xfrm>
            <a:off x="3151506" y="4055670"/>
            <a:ext cx="2088000" cy="400110"/>
          </a:xfrm>
          <a:prstGeom prst="rect">
            <a:avLst/>
          </a:prstGeom>
          <a:noFill/>
          <a:ln w="9525">
            <a:noFill/>
          </a:ln>
        </p:spPr>
        <p:txBody>
          <a:bodyPr wrap="square" rtlCol="0">
            <a:spAutoFit/>
          </a:bodyPr>
          <a:lstStyle/>
          <a:p>
            <a:pPr algn="ctr"/>
            <a:r>
              <a:rPr lang="en-US" sz="2000" dirty="0">
                <a:solidFill>
                  <a:srgbClr val="B84742"/>
                </a:solidFill>
              </a:rPr>
              <a:t>13-14+8-12=-5</a:t>
            </a:r>
            <a:endParaRPr lang="en-IN" sz="2000" dirty="0">
              <a:solidFill>
                <a:srgbClr val="B84742"/>
              </a:solidFill>
            </a:endParaRPr>
          </a:p>
        </p:txBody>
      </p:sp>
      <p:sp>
        <p:nvSpPr>
          <p:cNvPr id="285" name="TextBox 284">
            <a:extLst>
              <a:ext uri="{FF2B5EF4-FFF2-40B4-BE49-F238E27FC236}">
                <a16:creationId xmlns:a16="http://schemas.microsoft.com/office/drawing/2014/main" id="{9CE105F2-2A25-4E50-8676-178B99CCA1C2}"/>
              </a:ext>
            </a:extLst>
          </p:cNvPr>
          <p:cNvSpPr txBox="1"/>
          <p:nvPr/>
        </p:nvSpPr>
        <p:spPr>
          <a:xfrm flipV="1">
            <a:off x="5584179" y="4053615"/>
            <a:ext cx="611302" cy="400110"/>
          </a:xfrm>
          <a:prstGeom prst="rect">
            <a:avLst/>
          </a:prstGeom>
          <a:noFill/>
          <a:ln w="9525">
            <a:noFill/>
          </a:ln>
        </p:spPr>
        <p:txBody>
          <a:bodyPr wrap="square" rtlCol="0">
            <a:spAutoFit/>
          </a:bodyPr>
          <a:lstStyle/>
          <a:p>
            <a:pPr algn="ctr"/>
            <a:r>
              <a:rPr lang="en-US" sz="2000" dirty="0">
                <a:solidFill>
                  <a:schemeClr val="accent4"/>
                </a:solidFill>
                <a:latin typeface="Font Awesome 5 Free Solid" panose="02000503000000000000" pitchFamily="50" charset="0"/>
              </a:rPr>
              <a:t></a:t>
            </a:r>
            <a:endParaRPr lang="en-IN" sz="2000" dirty="0">
              <a:solidFill>
                <a:schemeClr val="accent4"/>
              </a:solidFill>
            </a:endParaRPr>
          </a:p>
        </p:txBody>
      </p:sp>
      <p:sp>
        <p:nvSpPr>
          <p:cNvPr id="286" name="TextBox 285">
            <a:extLst>
              <a:ext uri="{FF2B5EF4-FFF2-40B4-BE49-F238E27FC236}">
                <a16:creationId xmlns:a16="http://schemas.microsoft.com/office/drawing/2014/main" id="{D6CEC1C7-5440-4395-9C58-AE89BEDAEB64}"/>
              </a:ext>
            </a:extLst>
          </p:cNvPr>
          <p:cNvSpPr txBox="1"/>
          <p:nvPr/>
        </p:nvSpPr>
        <p:spPr>
          <a:xfrm>
            <a:off x="48226" y="4467889"/>
            <a:ext cx="651864" cy="400110"/>
          </a:xfrm>
          <a:prstGeom prst="rect">
            <a:avLst/>
          </a:prstGeom>
          <a:noFill/>
          <a:ln w="9525">
            <a:noFill/>
          </a:ln>
        </p:spPr>
        <p:txBody>
          <a:bodyPr wrap="square" rtlCol="0">
            <a:spAutoFit/>
          </a:bodyPr>
          <a:lstStyle/>
          <a:p>
            <a:pPr algn="ctr"/>
            <a:r>
              <a:rPr lang="en-US" sz="2000" dirty="0"/>
              <a:t>BP</a:t>
            </a:r>
            <a:endParaRPr lang="en-IN" sz="2000" dirty="0"/>
          </a:p>
        </p:txBody>
      </p:sp>
      <p:sp>
        <p:nvSpPr>
          <p:cNvPr id="287" name="TextBox 286">
            <a:extLst>
              <a:ext uri="{FF2B5EF4-FFF2-40B4-BE49-F238E27FC236}">
                <a16:creationId xmlns:a16="http://schemas.microsoft.com/office/drawing/2014/main" id="{0EB97A1C-48CD-4ABF-9CF8-A4542EE75898}"/>
              </a:ext>
            </a:extLst>
          </p:cNvPr>
          <p:cNvSpPr txBox="1"/>
          <p:nvPr/>
        </p:nvSpPr>
        <p:spPr>
          <a:xfrm>
            <a:off x="698497" y="4469944"/>
            <a:ext cx="2268000" cy="400110"/>
          </a:xfrm>
          <a:prstGeom prst="rect">
            <a:avLst/>
          </a:prstGeom>
          <a:noFill/>
          <a:ln w="9525">
            <a:noFill/>
          </a:ln>
        </p:spPr>
        <p:txBody>
          <a:bodyPr wrap="square" rtlCol="0">
            <a:spAutoFit/>
          </a:bodyPr>
          <a:lstStyle/>
          <a:p>
            <a:pPr algn="ctr"/>
            <a:r>
              <a:rPr lang="en-US" sz="2000" dirty="0">
                <a:solidFill>
                  <a:schemeClr val="tx2"/>
                </a:solidFill>
              </a:rPr>
              <a:t>BP-AP-AR-BR</a:t>
            </a:r>
            <a:endParaRPr lang="en-IN" sz="2000" dirty="0">
              <a:solidFill>
                <a:schemeClr val="tx2"/>
              </a:solidFill>
            </a:endParaRPr>
          </a:p>
        </p:txBody>
      </p:sp>
      <p:sp>
        <p:nvSpPr>
          <p:cNvPr id="288" name="TextBox 287">
            <a:extLst>
              <a:ext uri="{FF2B5EF4-FFF2-40B4-BE49-F238E27FC236}">
                <a16:creationId xmlns:a16="http://schemas.microsoft.com/office/drawing/2014/main" id="{D8FE14D5-0B31-4930-B947-B9C247827E8A}"/>
              </a:ext>
            </a:extLst>
          </p:cNvPr>
          <p:cNvSpPr txBox="1"/>
          <p:nvPr/>
        </p:nvSpPr>
        <p:spPr>
          <a:xfrm>
            <a:off x="3151504" y="4469944"/>
            <a:ext cx="2088000" cy="400110"/>
          </a:xfrm>
          <a:prstGeom prst="rect">
            <a:avLst/>
          </a:prstGeom>
          <a:noFill/>
          <a:ln w="9525">
            <a:noFill/>
          </a:ln>
        </p:spPr>
        <p:txBody>
          <a:bodyPr wrap="square" rtlCol="0">
            <a:spAutoFit/>
          </a:bodyPr>
          <a:lstStyle/>
          <a:p>
            <a:pPr algn="ctr"/>
            <a:r>
              <a:rPr lang="en-US" sz="2000" dirty="0">
                <a:solidFill>
                  <a:srgbClr val="B84742"/>
                </a:solidFill>
              </a:rPr>
              <a:t>7-12+12-8=-1</a:t>
            </a:r>
            <a:endParaRPr lang="en-IN" sz="2000" dirty="0">
              <a:solidFill>
                <a:srgbClr val="B84742"/>
              </a:solidFill>
            </a:endParaRPr>
          </a:p>
        </p:txBody>
      </p:sp>
      <p:sp>
        <p:nvSpPr>
          <p:cNvPr id="290" name="TextBox 289">
            <a:extLst>
              <a:ext uri="{FF2B5EF4-FFF2-40B4-BE49-F238E27FC236}">
                <a16:creationId xmlns:a16="http://schemas.microsoft.com/office/drawing/2014/main" id="{F4187406-0027-4BE9-9516-6A669CE08416}"/>
              </a:ext>
            </a:extLst>
          </p:cNvPr>
          <p:cNvSpPr txBox="1"/>
          <p:nvPr/>
        </p:nvSpPr>
        <p:spPr>
          <a:xfrm>
            <a:off x="48226" y="4882163"/>
            <a:ext cx="651864" cy="400110"/>
          </a:xfrm>
          <a:prstGeom prst="rect">
            <a:avLst/>
          </a:prstGeom>
          <a:noFill/>
          <a:ln w="9525">
            <a:noFill/>
          </a:ln>
        </p:spPr>
        <p:txBody>
          <a:bodyPr wrap="square" rtlCol="0">
            <a:spAutoFit/>
          </a:bodyPr>
          <a:lstStyle/>
          <a:p>
            <a:pPr algn="ctr"/>
            <a:r>
              <a:rPr lang="en-US" sz="2000" dirty="0"/>
              <a:t>BQ</a:t>
            </a:r>
            <a:endParaRPr lang="en-IN" sz="2000" dirty="0"/>
          </a:p>
        </p:txBody>
      </p:sp>
      <p:sp>
        <p:nvSpPr>
          <p:cNvPr id="291" name="TextBox 290">
            <a:extLst>
              <a:ext uri="{FF2B5EF4-FFF2-40B4-BE49-F238E27FC236}">
                <a16:creationId xmlns:a16="http://schemas.microsoft.com/office/drawing/2014/main" id="{CB6FA638-3585-4C2A-8B1D-C594147CC807}"/>
              </a:ext>
            </a:extLst>
          </p:cNvPr>
          <p:cNvSpPr txBox="1"/>
          <p:nvPr/>
        </p:nvSpPr>
        <p:spPr>
          <a:xfrm>
            <a:off x="698497" y="4884218"/>
            <a:ext cx="2268000" cy="400110"/>
          </a:xfrm>
          <a:prstGeom prst="rect">
            <a:avLst/>
          </a:prstGeom>
          <a:noFill/>
          <a:ln w="9525">
            <a:noFill/>
          </a:ln>
        </p:spPr>
        <p:txBody>
          <a:bodyPr wrap="square" rtlCol="0">
            <a:spAutoFit/>
          </a:bodyPr>
          <a:lstStyle/>
          <a:p>
            <a:pPr algn="ctr"/>
            <a:r>
              <a:rPr lang="en-US" sz="2000" dirty="0">
                <a:solidFill>
                  <a:schemeClr val="tx2"/>
                </a:solidFill>
              </a:rPr>
              <a:t>BQ-AQ-AR-BR</a:t>
            </a:r>
            <a:endParaRPr lang="en-IN" sz="2000" dirty="0">
              <a:solidFill>
                <a:schemeClr val="tx2"/>
              </a:solidFill>
            </a:endParaRPr>
          </a:p>
        </p:txBody>
      </p:sp>
      <p:sp>
        <p:nvSpPr>
          <p:cNvPr id="292" name="TextBox 291">
            <a:extLst>
              <a:ext uri="{FF2B5EF4-FFF2-40B4-BE49-F238E27FC236}">
                <a16:creationId xmlns:a16="http://schemas.microsoft.com/office/drawing/2014/main" id="{CF979FEB-F942-411C-BBF1-7E40B38FB1BE}"/>
              </a:ext>
            </a:extLst>
          </p:cNvPr>
          <p:cNvSpPr txBox="1"/>
          <p:nvPr/>
        </p:nvSpPr>
        <p:spPr>
          <a:xfrm>
            <a:off x="3151504" y="4884218"/>
            <a:ext cx="2088000" cy="400110"/>
          </a:xfrm>
          <a:prstGeom prst="rect">
            <a:avLst/>
          </a:prstGeom>
          <a:noFill/>
          <a:ln w="9525">
            <a:noFill/>
          </a:ln>
        </p:spPr>
        <p:txBody>
          <a:bodyPr wrap="square" rtlCol="0">
            <a:spAutoFit/>
          </a:bodyPr>
          <a:lstStyle/>
          <a:p>
            <a:pPr algn="ctr"/>
            <a:r>
              <a:rPr lang="en-US" sz="2000" dirty="0">
                <a:solidFill>
                  <a:srgbClr val="B84742"/>
                </a:solidFill>
              </a:rPr>
              <a:t>11-10+12-8=5</a:t>
            </a:r>
            <a:endParaRPr lang="en-IN" sz="2000" dirty="0">
              <a:solidFill>
                <a:srgbClr val="B84742"/>
              </a:solidFill>
            </a:endParaRPr>
          </a:p>
        </p:txBody>
      </p:sp>
      <p:sp>
        <p:nvSpPr>
          <p:cNvPr id="294" name="TextBox 293">
            <a:extLst>
              <a:ext uri="{FF2B5EF4-FFF2-40B4-BE49-F238E27FC236}">
                <a16:creationId xmlns:a16="http://schemas.microsoft.com/office/drawing/2014/main" id="{7C8E5583-2A09-4760-B9C6-F5BE7C872357}"/>
              </a:ext>
            </a:extLst>
          </p:cNvPr>
          <p:cNvSpPr txBox="1"/>
          <p:nvPr/>
        </p:nvSpPr>
        <p:spPr>
          <a:xfrm>
            <a:off x="48226" y="5296437"/>
            <a:ext cx="651864" cy="400110"/>
          </a:xfrm>
          <a:prstGeom prst="rect">
            <a:avLst/>
          </a:prstGeom>
          <a:noFill/>
          <a:ln w="9525">
            <a:noFill/>
          </a:ln>
        </p:spPr>
        <p:txBody>
          <a:bodyPr wrap="square" rtlCol="0">
            <a:spAutoFit/>
          </a:bodyPr>
          <a:lstStyle/>
          <a:p>
            <a:pPr algn="ctr"/>
            <a:r>
              <a:rPr lang="en-US" sz="2000" dirty="0"/>
              <a:t>CP</a:t>
            </a:r>
            <a:endParaRPr lang="en-IN" sz="2000" dirty="0"/>
          </a:p>
        </p:txBody>
      </p:sp>
      <p:sp>
        <p:nvSpPr>
          <p:cNvPr id="295" name="TextBox 294">
            <a:extLst>
              <a:ext uri="{FF2B5EF4-FFF2-40B4-BE49-F238E27FC236}">
                <a16:creationId xmlns:a16="http://schemas.microsoft.com/office/drawing/2014/main" id="{FB50E4C4-58ED-4AC1-B8C6-56ADCB222F06}"/>
              </a:ext>
            </a:extLst>
          </p:cNvPr>
          <p:cNvSpPr txBox="1"/>
          <p:nvPr/>
        </p:nvSpPr>
        <p:spPr>
          <a:xfrm>
            <a:off x="698497" y="5298492"/>
            <a:ext cx="2268000" cy="400110"/>
          </a:xfrm>
          <a:prstGeom prst="rect">
            <a:avLst/>
          </a:prstGeom>
          <a:noFill/>
          <a:ln w="9525">
            <a:noFill/>
          </a:ln>
        </p:spPr>
        <p:txBody>
          <a:bodyPr wrap="square" rtlCol="0">
            <a:spAutoFit/>
          </a:bodyPr>
          <a:lstStyle/>
          <a:p>
            <a:pPr algn="ctr"/>
            <a:r>
              <a:rPr lang="en-US" sz="2000" dirty="0">
                <a:solidFill>
                  <a:schemeClr val="tx2"/>
                </a:solidFill>
              </a:rPr>
              <a:t>CP-AP-AR-BR-BS-CS</a:t>
            </a:r>
            <a:endParaRPr lang="en-IN" sz="2000" dirty="0">
              <a:solidFill>
                <a:schemeClr val="tx2"/>
              </a:solidFill>
            </a:endParaRPr>
          </a:p>
        </p:txBody>
      </p:sp>
      <p:sp>
        <p:nvSpPr>
          <p:cNvPr id="296" name="TextBox 295">
            <a:extLst>
              <a:ext uri="{FF2B5EF4-FFF2-40B4-BE49-F238E27FC236}">
                <a16:creationId xmlns:a16="http://schemas.microsoft.com/office/drawing/2014/main" id="{7C88AF4A-2091-422C-BE04-22D59A26F96F}"/>
              </a:ext>
            </a:extLst>
          </p:cNvPr>
          <p:cNvSpPr txBox="1"/>
          <p:nvPr/>
        </p:nvSpPr>
        <p:spPr>
          <a:xfrm>
            <a:off x="3151504" y="5298492"/>
            <a:ext cx="2088000" cy="400110"/>
          </a:xfrm>
          <a:prstGeom prst="rect">
            <a:avLst/>
          </a:prstGeom>
          <a:noFill/>
          <a:ln w="9525">
            <a:noFill/>
          </a:ln>
        </p:spPr>
        <p:txBody>
          <a:bodyPr wrap="square" rtlCol="0">
            <a:spAutoFit/>
          </a:bodyPr>
          <a:lstStyle/>
          <a:p>
            <a:pPr algn="ctr"/>
            <a:r>
              <a:rPr lang="en-US" sz="2000" dirty="0">
                <a:solidFill>
                  <a:srgbClr val="B84742"/>
                </a:solidFill>
              </a:rPr>
              <a:t>6-12+12-8+14-7=5</a:t>
            </a:r>
            <a:endParaRPr lang="en-IN" sz="2000" dirty="0">
              <a:solidFill>
                <a:srgbClr val="B84742"/>
              </a:solidFill>
            </a:endParaRPr>
          </a:p>
        </p:txBody>
      </p:sp>
      <p:sp>
        <p:nvSpPr>
          <p:cNvPr id="298" name="TextBox 297">
            <a:extLst>
              <a:ext uri="{FF2B5EF4-FFF2-40B4-BE49-F238E27FC236}">
                <a16:creationId xmlns:a16="http://schemas.microsoft.com/office/drawing/2014/main" id="{BE0D4270-89C9-4F4B-8042-D059DD211923}"/>
              </a:ext>
            </a:extLst>
          </p:cNvPr>
          <p:cNvSpPr txBox="1"/>
          <p:nvPr/>
        </p:nvSpPr>
        <p:spPr>
          <a:xfrm>
            <a:off x="48226" y="5710711"/>
            <a:ext cx="651864" cy="400110"/>
          </a:xfrm>
          <a:prstGeom prst="rect">
            <a:avLst/>
          </a:prstGeom>
          <a:noFill/>
          <a:ln w="9525">
            <a:noFill/>
          </a:ln>
        </p:spPr>
        <p:txBody>
          <a:bodyPr wrap="square" rtlCol="0">
            <a:spAutoFit/>
          </a:bodyPr>
          <a:lstStyle/>
          <a:p>
            <a:pPr algn="ctr"/>
            <a:r>
              <a:rPr lang="en-US" sz="2000" dirty="0"/>
              <a:t>CQ</a:t>
            </a:r>
            <a:endParaRPr lang="en-IN" sz="2000" dirty="0"/>
          </a:p>
        </p:txBody>
      </p:sp>
      <p:sp>
        <p:nvSpPr>
          <p:cNvPr id="299" name="TextBox 298">
            <a:extLst>
              <a:ext uri="{FF2B5EF4-FFF2-40B4-BE49-F238E27FC236}">
                <a16:creationId xmlns:a16="http://schemas.microsoft.com/office/drawing/2014/main" id="{D537DF95-2A49-42A4-96F5-D330F55BA134}"/>
              </a:ext>
            </a:extLst>
          </p:cNvPr>
          <p:cNvSpPr txBox="1"/>
          <p:nvPr/>
        </p:nvSpPr>
        <p:spPr>
          <a:xfrm>
            <a:off x="698497" y="5712766"/>
            <a:ext cx="2268000" cy="400110"/>
          </a:xfrm>
          <a:prstGeom prst="rect">
            <a:avLst/>
          </a:prstGeom>
          <a:noFill/>
          <a:ln w="9525">
            <a:noFill/>
          </a:ln>
        </p:spPr>
        <p:txBody>
          <a:bodyPr wrap="square" rtlCol="0">
            <a:spAutoFit/>
          </a:bodyPr>
          <a:lstStyle/>
          <a:p>
            <a:pPr algn="ctr"/>
            <a:r>
              <a:rPr lang="en-US" sz="2000" dirty="0">
                <a:solidFill>
                  <a:schemeClr val="tx2"/>
                </a:solidFill>
              </a:rPr>
              <a:t>CQ-AQ-AR-BR-BS-CS</a:t>
            </a:r>
            <a:endParaRPr lang="en-IN" sz="2000" dirty="0">
              <a:solidFill>
                <a:schemeClr val="tx2"/>
              </a:solidFill>
            </a:endParaRPr>
          </a:p>
        </p:txBody>
      </p:sp>
      <p:sp>
        <p:nvSpPr>
          <p:cNvPr id="300" name="TextBox 299">
            <a:extLst>
              <a:ext uri="{FF2B5EF4-FFF2-40B4-BE49-F238E27FC236}">
                <a16:creationId xmlns:a16="http://schemas.microsoft.com/office/drawing/2014/main" id="{14052054-C311-425F-8D8B-C4DF6625FFD4}"/>
              </a:ext>
            </a:extLst>
          </p:cNvPr>
          <p:cNvSpPr txBox="1"/>
          <p:nvPr/>
        </p:nvSpPr>
        <p:spPr>
          <a:xfrm>
            <a:off x="3062131" y="5713337"/>
            <a:ext cx="2273007" cy="400110"/>
          </a:xfrm>
          <a:prstGeom prst="rect">
            <a:avLst/>
          </a:prstGeom>
          <a:noFill/>
          <a:ln w="9525">
            <a:noFill/>
          </a:ln>
        </p:spPr>
        <p:txBody>
          <a:bodyPr wrap="square" rtlCol="0">
            <a:spAutoFit/>
          </a:bodyPr>
          <a:lstStyle/>
          <a:p>
            <a:pPr algn="ctr"/>
            <a:r>
              <a:rPr lang="en-US" sz="2000" dirty="0">
                <a:solidFill>
                  <a:srgbClr val="B84742"/>
                </a:solidFill>
              </a:rPr>
              <a:t>16-10+12-8+14-7=17</a:t>
            </a:r>
            <a:endParaRPr lang="en-IN" sz="2000" dirty="0">
              <a:solidFill>
                <a:srgbClr val="B84742"/>
              </a:solidFill>
            </a:endParaRPr>
          </a:p>
        </p:txBody>
      </p:sp>
      <p:sp>
        <p:nvSpPr>
          <p:cNvPr id="302" name="TextBox 301">
            <a:extLst>
              <a:ext uri="{FF2B5EF4-FFF2-40B4-BE49-F238E27FC236}">
                <a16:creationId xmlns:a16="http://schemas.microsoft.com/office/drawing/2014/main" id="{6308A321-1A76-4A1E-B862-633E6D22DD74}"/>
              </a:ext>
            </a:extLst>
          </p:cNvPr>
          <p:cNvSpPr txBox="1"/>
          <p:nvPr/>
        </p:nvSpPr>
        <p:spPr>
          <a:xfrm>
            <a:off x="48226" y="6124985"/>
            <a:ext cx="651864" cy="400110"/>
          </a:xfrm>
          <a:prstGeom prst="rect">
            <a:avLst/>
          </a:prstGeom>
          <a:noFill/>
          <a:ln w="9525">
            <a:noFill/>
          </a:ln>
        </p:spPr>
        <p:txBody>
          <a:bodyPr wrap="square" rtlCol="0">
            <a:spAutoFit/>
          </a:bodyPr>
          <a:lstStyle/>
          <a:p>
            <a:pPr algn="ctr"/>
            <a:r>
              <a:rPr lang="en-US" sz="2000" dirty="0"/>
              <a:t>CR</a:t>
            </a:r>
            <a:endParaRPr lang="en-IN" sz="2000" dirty="0"/>
          </a:p>
        </p:txBody>
      </p:sp>
      <p:sp>
        <p:nvSpPr>
          <p:cNvPr id="303" name="TextBox 302">
            <a:extLst>
              <a:ext uri="{FF2B5EF4-FFF2-40B4-BE49-F238E27FC236}">
                <a16:creationId xmlns:a16="http://schemas.microsoft.com/office/drawing/2014/main" id="{E19EF4F2-99D6-465D-B535-6868F21CF6D6}"/>
              </a:ext>
            </a:extLst>
          </p:cNvPr>
          <p:cNvSpPr txBox="1"/>
          <p:nvPr/>
        </p:nvSpPr>
        <p:spPr>
          <a:xfrm>
            <a:off x="698497" y="6127040"/>
            <a:ext cx="2268000" cy="400110"/>
          </a:xfrm>
          <a:prstGeom prst="rect">
            <a:avLst/>
          </a:prstGeom>
          <a:noFill/>
          <a:ln w="9525">
            <a:noFill/>
          </a:ln>
        </p:spPr>
        <p:txBody>
          <a:bodyPr wrap="square" rtlCol="0">
            <a:spAutoFit/>
          </a:bodyPr>
          <a:lstStyle/>
          <a:p>
            <a:pPr algn="ctr"/>
            <a:r>
              <a:rPr lang="en-US" sz="2000" dirty="0">
                <a:solidFill>
                  <a:schemeClr val="tx2"/>
                </a:solidFill>
              </a:rPr>
              <a:t>CR-BR-BS-CS</a:t>
            </a:r>
            <a:endParaRPr lang="en-IN" sz="2000" dirty="0">
              <a:solidFill>
                <a:schemeClr val="tx2"/>
              </a:solidFill>
            </a:endParaRPr>
          </a:p>
        </p:txBody>
      </p:sp>
      <p:sp>
        <p:nvSpPr>
          <p:cNvPr id="304" name="TextBox 303">
            <a:extLst>
              <a:ext uri="{FF2B5EF4-FFF2-40B4-BE49-F238E27FC236}">
                <a16:creationId xmlns:a16="http://schemas.microsoft.com/office/drawing/2014/main" id="{79D071C4-2130-41F1-9B16-E2CAB4F8F78E}"/>
              </a:ext>
            </a:extLst>
          </p:cNvPr>
          <p:cNvSpPr txBox="1"/>
          <p:nvPr/>
        </p:nvSpPr>
        <p:spPr>
          <a:xfrm>
            <a:off x="3151504" y="6127040"/>
            <a:ext cx="2088000" cy="400110"/>
          </a:xfrm>
          <a:prstGeom prst="rect">
            <a:avLst/>
          </a:prstGeom>
          <a:noFill/>
          <a:ln w="9525">
            <a:noFill/>
          </a:ln>
        </p:spPr>
        <p:txBody>
          <a:bodyPr wrap="square" rtlCol="0">
            <a:spAutoFit/>
          </a:bodyPr>
          <a:lstStyle/>
          <a:p>
            <a:pPr algn="ctr"/>
            <a:r>
              <a:rPr lang="en-US" sz="2000" dirty="0">
                <a:solidFill>
                  <a:srgbClr val="B84742"/>
                </a:solidFill>
              </a:rPr>
              <a:t>11-8+14-7=10</a:t>
            </a:r>
            <a:endParaRPr lang="en-IN" sz="2000" dirty="0">
              <a:solidFill>
                <a:srgbClr val="B84742"/>
              </a:solidFill>
            </a:endParaRPr>
          </a:p>
        </p:txBody>
      </p:sp>
      <p:sp>
        <p:nvSpPr>
          <p:cNvPr id="307" name="TextBox 306">
            <a:extLst>
              <a:ext uri="{FF2B5EF4-FFF2-40B4-BE49-F238E27FC236}">
                <a16:creationId xmlns:a16="http://schemas.microsoft.com/office/drawing/2014/main" id="{B1FFAE23-294F-43DF-86EC-2C33F16B4839}"/>
              </a:ext>
            </a:extLst>
          </p:cNvPr>
          <p:cNvSpPr txBox="1"/>
          <p:nvPr/>
        </p:nvSpPr>
        <p:spPr>
          <a:xfrm>
            <a:off x="5584179" y="6111116"/>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8" name="TextBox 307">
            <a:extLst>
              <a:ext uri="{FF2B5EF4-FFF2-40B4-BE49-F238E27FC236}">
                <a16:creationId xmlns:a16="http://schemas.microsoft.com/office/drawing/2014/main" id="{C37A3A1E-4845-4F54-B84C-C6B1173650DC}"/>
              </a:ext>
            </a:extLst>
          </p:cNvPr>
          <p:cNvSpPr txBox="1"/>
          <p:nvPr/>
        </p:nvSpPr>
        <p:spPr>
          <a:xfrm>
            <a:off x="5584179" y="5699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9" name="TextBox 308">
            <a:extLst>
              <a:ext uri="{FF2B5EF4-FFF2-40B4-BE49-F238E27FC236}">
                <a16:creationId xmlns:a16="http://schemas.microsoft.com/office/drawing/2014/main" id="{3AC60876-11A2-49EA-A9B5-045537BA02A4}"/>
              </a:ext>
            </a:extLst>
          </p:cNvPr>
          <p:cNvSpPr txBox="1"/>
          <p:nvPr/>
        </p:nvSpPr>
        <p:spPr>
          <a:xfrm>
            <a:off x="5584179" y="52881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0" name="TextBox 309">
            <a:extLst>
              <a:ext uri="{FF2B5EF4-FFF2-40B4-BE49-F238E27FC236}">
                <a16:creationId xmlns:a16="http://schemas.microsoft.com/office/drawing/2014/main" id="{964148F5-51E5-4DDA-BF4E-C780C242FD81}"/>
              </a:ext>
            </a:extLst>
          </p:cNvPr>
          <p:cNvSpPr txBox="1"/>
          <p:nvPr/>
        </p:nvSpPr>
        <p:spPr>
          <a:xfrm>
            <a:off x="5584179" y="4876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1" name="TextBox 310">
            <a:extLst>
              <a:ext uri="{FF2B5EF4-FFF2-40B4-BE49-F238E27FC236}">
                <a16:creationId xmlns:a16="http://schemas.microsoft.com/office/drawing/2014/main" id="{315A7661-1EFE-49B2-A01C-C45A5B80BD00}"/>
              </a:ext>
            </a:extLst>
          </p:cNvPr>
          <p:cNvSpPr txBox="1"/>
          <p:nvPr/>
        </p:nvSpPr>
        <p:spPr>
          <a:xfrm flipV="1">
            <a:off x="5584179" y="4465115"/>
            <a:ext cx="611302" cy="400110"/>
          </a:xfrm>
          <a:prstGeom prst="rect">
            <a:avLst/>
          </a:prstGeom>
          <a:noFill/>
          <a:ln w="9525">
            <a:noFill/>
          </a:ln>
        </p:spPr>
        <p:txBody>
          <a:bodyPr wrap="square" rtlCol="0">
            <a:spAutoFit/>
          </a:bodyPr>
          <a:lstStyle/>
          <a:p>
            <a:pPr algn="ctr"/>
            <a:r>
              <a:rPr lang="en-US" sz="2000" dirty="0">
                <a:solidFill>
                  <a:schemeClr val="accent4"/>
                </a:solidFill>
                <a:latin typeface="Font Awesome 5 Free Solid" panose="02000503000000000000" pitchFamily="50" charset="0"/>
              </a:rPr>
              <a:t></a:t>
            </a:r>
            <a:endParaRPr lang="en-IN" sz="2000" dirty="0">
              <a:solidFill>
                <a:schemeClr val="accent4"/>
              </a:solidFill>
            </a:endParaRPr>
          </a:p>
        </p:txBody>
      </p:sp>
      <p:cxnSp>
        <p:nvCxnSpPr>
          <p:cNvPr id="359" name="Straight Connector 358">
            <a:extLst>
              <a:ext uri="{FF2B5EF4-FFF2-40B4-BE49-F238E27FC236}">
                <a16:creationId xmlns:a16="http://schemas.microsoft.com/office/drawing/2014/main" id="{56F23080-41C5-460C-BCE9-1173B65316C3}"/>
              </a:ext>
            </a:extLst>
          </p:cNvPr>
          <p:cNvCxnSpPr>
            <a:cxnSpLocks/>
          </p:cNvCxnSpPr>
          <p:nvPr/>
        </p:nvCxnSpPr>
        <p:spPr>
          <a:xfrm>
            <a:off x="9852519" y="1645767"/>
            <a:ext cx="892800"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8C7718B-7330-4D5E-BAA7-8F8810E9C32F}"/>
              </a:ext>
            </a:extLst>
          </p:cNvPr>
          <p:cNvCxnSpPr>
            <a:cxnSpLocks/>
          </p:cNvCxnSpPr>
          <p:nvPr/>
        </p:nvCxnSpPr>
        <p:spPr>
          <a:xfrm>
            <a:off x="10744992" y="1645767"/>
            <a:ext cx="0" cy="68400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C87C3641-DACB-4A08-8112-1A9F54990CBA}"/>
              </a:ext>
            </a:extLst>
          </p:cNvPr>
          <p:cNvCxnSpPr>
            <a:cxnSpLocks/>
          </p:cNvCxnSpPr>
          <p:nvPr/>
        </p:nvCxnSpPr>
        <p:spPr>
          <a:xfrm flipH="1">
            <a:off x="9853193" y="2333495"/>
            <a:ext cx="896400"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632DF6D8-E5F6-489C-8BBF-D5B15837ADE3}"/>
              </a:ext>
            </a:extLst>
          </p:cNvPr>
          <p:cNvCxnSpPr>
            <a:cxnSpLocks/>
            <a:endCxn id="209" idx="1"/>
          </p:cNvCxnSpPr>
          <p:nvPr/>
        </p:nvCxnSpPr>
        <p:spPr>
          <a:xfrm>
            <a:off x="9855694" y="1643386"/>
            <a:ext cx="4642" cy="68400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51E3CB52-FF4E-49A1-88F0-F46028D64805}"/>
              </a:ext>
            </a:extLst>
          </p:cNvPr>
          <p:cNvCxnSpPr>
            <a:cxnSpLocks/>
          </p:cNvCxnSpPr>
          <p:nvPr/>
        </p:nvCxnSpPr>
        <p:spPr>
          <a:xfrm>
            <a:off x="9987551" y="1643386"/>
            <a:ext cx="0" cy="633267"/>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824E1E4C-A8BB-4198-9EDA-2FDB1745DE46}"/>
              </a:ext>
            </a:extLst>
          </p:cNvPr>
          <p:cNvCxnSpPr/>
          <p:nvPr/>
        </p:nvCxnSpPr>
        <p:spPr>
          <a:xfrm flipH="1">
            <a:off x="8054975" y="1643386"/>
            <a:ext cx="1932576"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0D93E91C-48C5-412A-9830-7888E5E84A54}"/>
              </a:ext>
            </a:extLst>
          </p:cNvPr>
          <p:cNvCxnSpPr/>
          <p:nvPr/>
        </p:nvCxnSpPr>
        <p:spPr>
          <a:xfrm>
            <a:off x="8051800" y="1643386"/>
            <a:ext cx="0" cy="633267"/>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898135D5-1B85-4C17-9B73-DD171EC27575}"/>
              </a:ext>
            </a:extLst>
          </p:cNvPr>
          <p:cNvCxnSpPr/>
          <p:nvPr/>
        </p:nvCxnSpPr>
        <p:spPr>
          <a:xfrm>
            <a:off x="8054975" y="2276653"/>
            <a:ext cx="1932576"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sp>
        <p:nvSpPr>
          <p:cNvPr id="386" name="TextBox 385">
            <a:extLst>
              <a:ext uri="{FF2B5EF4-FFF2-40B4-BE49-F238E27FC236}">
                <a16:creationId xmlns:a16="http://schemas.microsoft.com/office/drawing/2014/main" id="{321B8386-478D-4176-B4B6-D35944807C69}"/>
              </a:ext>
            </a:extLst>
          </p:cNvPr>
          <p:cNvSpPr txBox="1"/>
          <p:nvPr/>
        </p:nvSpPr>
        <p:spPr>
          <a:xfrm>
            <a:off x="7895532" y="2190604"/>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88" name="TextBox 387">
            <a:extLst>
              <a:ext uri="{FF2B5EF4-FFF2-40B4-BE49-F238E27FC236}">
                <a16:creationId xmlns:a16="http://schemas.microsoft.com/office/drawing/2014/main" id="{27807D61-8B72-4463-8EDD-FEEA9175C13B}"/>
              </a:ext>
            </a:extLst>
          </p:cNvPr>
          <p:cNvSpPr txBox="1"/>
          <p:nvPr/>
        </p:nvSpPr>
        <p:spPr>
          <a:xfrm>
            <a:off x="9925043" y="1387943"/>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89" name="TextBox 388">
            <a:extLst>
              <a:ext uri="{FF2B5EF4-FFF2-40B4-BE49-F238E27FC236}">
                <a16:creationId xmlns:a16="http://schemas.microsoft.com/office/drawing/2014/main" id="{1749CC08-5B5E-46BE-9011-7BF961F90588}"/>
              </a:ext>
            </a:extLst>
          </p:cNvPr>
          <p:cNvSpPr txBox="1"/>
          <p:nvPr/>
        </p:nvSpPr>
        <p:spPr>
          <a:xfrm>
            <a:off x="7773714" y="1474558"/>
            <a:ext cx="319182"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90" name="TextBox 389">
            <a:extLst>
              <a:ext uri="{FF2B5EF4-FFF2-40B4-BE49-F238E27FC236}">
                <a16:creationId xmlns:a16="http://schemas.microsoft.com/office/drawing/2014/main" id="{D08C3E4A-9E0B-4DC0-BDCB-F437C465D574}"/>
              </a:ext>
            </a:extLst>
          </p:cNvPr>
          <p:cNvSpPr txBox="1"/>
          <p:nvPr/>
        </p:nvSpPr>
        <p:spPr>
          <a:xfrm>
            <a:off x="9857391" y="2171055"/>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391" name="Oval 390">
            <a:extLst>
              <a:ext uri="{FF2B5EF4-FFF2-40B4-BE49-F238E27FC236}">
                <a16:creationId xmlns:a16="http://schemas.microsoft.com/office/drawing/2014/main" id="{197CED26-4398-4A33-9656-99EAC9BCE7CC}"/>
              </a:ext>
            </a:extLst>
          </p:cNvPr>
          <p:cNvSpPr/>
          <p:nvPr/>
        </p:nvSpPr>
        <p:spPr>
          <a:xfrm>
            <a:off x="4722812" y="4100410"/>
            <a:ext cx="236538" cy="3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2" name="Oval 391">
            <a:extLst>
              <a:ext uri="{FF2B5EF4-FFF2-40B4-BE49-F238E27FC236}">
                <a16:creationId xmlns:a16="http://schemas.microsoft.com/office/drawing/2014/main" id="{57FBA769-C30D-470D-9F6D-59A31ACEE1DD}"/>
              </a:ext>
            </a:extLst>
          </p:cNvPr>
          <p:cNvSpPr/>
          <p:nvPr/>
        </p:nvSpPr>
        <p:spPr>
          <a:xfrm>
            <a:off x="4649787" y="4521615"/>
            <a:ext cx="236538" cy="3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Content Placeholder 2">
            <a:extLst>
              <a:ext uri="{FF2B5EF4-FFF2-40B4-BE49-F238E27FC236}">
                <a16:creationId xmlns:a16="http://schemas.microsoft.com/office/drawing/2014/main" id="{B748F2D7-B451-4A71-9080-0F071D8B4EC5}"/>
              </a:ext>
            </a:extLst>
          </p:cNvPr>
          <p:cNvSpPr txBox="1">
            <a:spLocks/>
          </p:cNvSpPr>
          <p:nvPr/>
        </p:nvSpPr>
        <p:spPr>
          <a:xfrm>
            <a:off x="102848" y="2815948"/>
            <a:ext cx="6297334" cy="7285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Prepare cell evaluation table for all the </a:t>
            </a:r>
            <a:r>
              <a:rPr lang="en-US" b="1" dirty="0">
                <a:solidFill>
                  <a:schemeClr val="accent6"/>
                </a:solidFill>
              </a:rPr>
              <a:t>unallocated cells</a:t>
            </a:r>
          </a:p>
          <a:p>
            <a:pPr marL="0" indent="0">
              <a:buClr>
                <a:schemeClr val="accent6"/>
              </a:buClr>
              <a:buFont typeface="Wingdings 3" panose="05040102010807070707" pitchFamily="18" charset="2"/>
              <a:buNone/>
            </a:pPr>
            <a:endParaRPr lang="en-US" dirty="0"/>
          </a:p>
        </p:txBody>
      </p:sp>
      <p:sp>
        <p:nvSpPr>
          <p:cNvPr id="126" name="Content Placeholder 2">
            <a:extLst>
              <a:ext uri="{FF2B5EF4-FFF2-40B4-BE49-F238E27FC236}">
                <a16:creationId xmlns:a16="http://schemas.microsoft.com/office/drawing/2014/main" id="{9587A191-E9DE-4233-9134-B91103942A61}"/>
              </a:ext>
            </a:extLst>
          </p:cNvPr>
          <p:cNvSpPr txBox="1">
            <a:spLocks/>
          </p:cNvSpPr>
          <p:nvPr/>
        </p:nvSpPr>
        <p:spPr>
          <a:xfrm>
            <a:off x="394791" y="1990344"/>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where m =number of rows and n = number of columns</a:t>
            </a:r>
          </a:p>
        </p:txBody>
      </p:sp>
      <p:sp>
        <p:nvSpPr>
          <p:cNvPr id="127" name="Content Placeholder 2">
            <a:extLst>
              <a:ext uri="{FF2B5EF4-FFF2-40B4-BE49-F238E27FC236}">
                <a16:creationId xmlns:a16="http://schemas.microsoft.com/office/drawing/2014/main" id="{8B201E37-2979-4A43-98A9-C3116A118AD2}"/>
              </a:ext>
            </a:extLst>
          </p:cNvPr>
          <p:cNvSpPr txBox="1">
            <a:spLocks/>
          </p:cNvSpPr>
          <p:nvPr/>
        </p:nvSpPr>
        <p:spPr>
          <a:xfrm>
            <a:off x="102207" y="2403146"/>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t>
            </a:r>
            <a:r>
              <a:rPr lang="en-US" dirty="0">
                <a:solidFill>
                  <a:schemeClr val="tx2"/>
                </a:solidFill>
              </a:rPr>
              <a:t>3+4-1 = 6</a:t>
            </a:r>
            <a:r>
              <a:rPr lang="en-US" dirty="0"/>
              <a:t> = </a:t>
            </a:r>
            <a:r>
              <a:rPr lang="en-US" dirty="0">
                <a:solidFill>
                  <a:schemeClr val="tx2"/>
                </a:solidFill>
              </a:rPr>
              <a:t>Total allocations</a:t>
            </a:r>
          </a:p>
        </p:txBody>
      </p:sp>
      <p:sp>
        <p:nvSpPr>
          <p:cNvPr id="4" name="Content Placeholder 2">
            <a:extLst>
              <a:ext uri="{FF2B5EF4-FFF2-40B4-BE49-F238E27FC236}">
                <a16:creationId xmlns:a16="http://schemas.microsoft.com/office/drawing/2014/main" id="{A8A4C5AE-75BE-3DCF-FA0D-1F4C341FBE3A}"/>
              </a:ext>
            </a:extLst>
          </p:cNvPr>
          <p:cNvSpPr txBox="1">
            <a:spLocks/>
          </p:cNvSpPr>
          <p:nvPr/>
        </p:nvSpPr>
        <p:spPr>
          <a:xfrm>
            <a:off x="6457631" y="3907886"/>
            <a:ext cx="5603188" cy="259553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If all the net cost changes computed are greater than or equal to zero, an optimal solution has been reached.</a:t>
            </a:r>
          </a:p>
          <a:p>
            <a:r>
              <a:rPr lang="en-US" sz="1800" dirty="0"/>
              <a:t>If not, select the unoccupied cell with the highest negative net cost change. Assign the minimum units (with –</a:t>
            </a:r>
            <a:r>
              <a:rPr lang="en-US" sz="1800" dirty="0" err="1"/>
              <a:t>ve</a:t>
            </a:r>
            <a:r>
              <a:rPr lang="en-US" sz="1800" dirty="0"/>
              <a:t> sign) to the corresponding cell on the closed path and update neighboring cells accordingly.</a:t>
            </a:r>
          </a:p>
          <a:p>
            <a:r>
              <a:rPr lang="en-US" sz="1800" dirty="0"/>
              <a:t>Repeat the process until we get optimum solution.</a:t>
            </a:r>
          </a:p>
        </p:txBody>
      </p:sp>
    </p:spTree>
    <p:extLst>
      <p:ext uri="{BB962C8B-B14F-4D97-AF65-F5344CB8AC3E}">
        <p14:creationId xmlns:p14="http://schemas.microsoft.com/office/powerpoint/2010/main" val="411491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17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499"/>
                                          </p:stCondLst>
                                        </p:cTn>
                                        <p:tgtEl>
                                          <p:spTgt spid="17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499"/>
                                          </p:stCondLst>
                                        </p:cTn>
                                        <p:tgtEl>
                                          <p:spTgt spid="17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499"/>
                                          </p:stCondLst>
                                        </p:cTn>
                                        <p:tgtEl>
                                          <p:spTgt spid="17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18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499"/>
                                          </p:stCondLst>
                                        </p:cTn>
                                        <p:tgtEl>
                                          <p:spTgt spid="18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499"/>
                                          </p:stCondLst>
                                        </p:cTn>
                                        <p:tgtEl>
                                          <p:spTgt spid="1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18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499"/>
                                          </p:stCondLst>
                                        </p:cTn>
                                        <p:tgtEl>
                                          <p:spTgt spid="18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499"/>
                                          </p:stCondLst>
                                        </p:cTn>
                                        <p:tgtEl>
                                          <p:spTgt spid="18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499"/>
                                          </p:stCondLst>
                                        </p:cTn>
                                        <p:tgtEl>
                                          <p:spTgt spid="18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499"/>
                                          </p:stCondLst>
                                        </p:cTn>
                                        <p:tgtEl>
                                          <p:spTgt spid="18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499"/>
                                          </p:stCondLst>
                                        </p:cTn>
                                        <p:tgtEl>
                                          <p:spTgt spid="18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499"/>
                                          </p:stCondLst>
                                        </p:cTn>
                                        <p:tgtEl>
                                          <p:spTgt spid="18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19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499"/>
                                          </p:stCondLst>
                                        </p:cTn>
                                        <p:tgtEl>
                                          <p:spTgt spid="19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499"/>
                                          </p:stCondLst>
                                        </p:cTn>
                                        <p:tgtEl>
                                          <p:spTgt spid="19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499"/>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499"/>
                                          </p:stCondLst>
                                        </p:cTn>
                                        <p:tgtEl>
                                          <p:spTgt spid="19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499"/>
                                          </p:stCondLst>
                                        </p:cTn>
                                        <p:tgtEl>
                                          <p:spTgt spid="19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499"/>
                                          </p:stCondLst>
                                        </p:cTn>
                                        <p:tgtEl>
                                          <p:spTgt spid="19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499"/>
                                          </p:stCondLst>
                                        </p:cTn>
                                        <p:tgtEl>
                                          <p:spTgt spid="19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499"/>
                                          </p:stCondLst>
                                        </p:cTn>
                                        <p:tgtEl>
                                          <p:spTgt spid="19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499"/>
                                          </p:stCondLst>
                                        </p:cTn>
                                        <p:tgtEl>
                                          <p:spTgt spid="19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499"/>
                                          </p:stCondLst>
                                        </p:cTn>
                                        <p:tgtEl>
                                          <p:spTgt spid="20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499"/>
                                          </p:stCondLst>
                                        </p:cTn>
                                        <p:tgtEl>
                                          <p:spTgt spid="20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499"/>
                                          </p:stCondLst>
                                        </p:cTn>
                                        <p:tgtEl>
                                          <p:spTgt spid="20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499"/>
                                          </p:stCondLst>
                                        </p:cTn>
                                        <p:tgtEl>
                                          <p:spTgt spid="20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499"/>
                                          </p:stCondLst>
                                        </p:cTn>
                                        <p:tgtEl>
                                          <p:spTgt spid="20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499"/>
                                          </p:stCondLst>
                                        </p:cTn>
                                        <p:tgtEl>
                                          <p:spTgt spid="20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499"/>
                                          </p:stCondLst>
                                        </p:cTn>
                                        <p:tgtEl>
                                          <p:spTgt spid="20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499"/>
                                          </p:stCondLst>
                                        </p:cTn>
                                        <p:tgtEl>
                                          <p:spTgt spid="20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499"/>
                                          </p:stCondLst>
                                        </p:cTn>
                                        <p:tgtEl>
                                          <p:spTgt spid="20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499"/>
                                          </p:stCondLst>
                                        </p:cTn>
                                        <p:tgtEl>
                                          <p:spTgt spid="21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499"/>
                                          </p:stCondLst>
                                        </p:cTn>
                                        <p:tgtEl>
                                          <p:spTgt spid="21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499"/>
                                          </p:stCondLst>
                                        </p:cTn>
                                        <p:tgtEl>
                                          <p:spTgt spid="2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499"/>
                                          </p:stCondLst>
                                        </p:cTn>
                                        <p:tgtEl>
                                          <p:spTgt spid="21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499"/>
                                          </p:stCondLst>
                                        </p:cTn>
                                        <p:tgtEl>
                                          <p:spTgt spid="21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499"/>
                                          </p:stCondLst>
                                        </p:cTn>
                                        <p:tgtEl>
                                          <p:spTgt spid="21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499"/>
                                          </p:stCondLst>
                                        </p:cTn>
                                        <p:tgtEl>
                                          <p:spTgt spid="21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499"/>
                                          </p:stCondLst>
                                        </p:cTn>
                                        <p:tgtEl>
                                          <p:spTgt spid="21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499"/>
                                          </p:stCondLst>
                                        </p:cTn>
                                        <p:tgtEl>
                                          <p:spTgt spid="21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499"/>
                                          </p:stCondLst>
                                        </p:cTn>
                                        <p:tgtEl>
                                          <p:spTgt spid="21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499"/>
                                          </p:stCondLst>
                                        </p:cTn>
                                        <p:tgtEl>
                                          <p:spTgt spid="22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499"/>
                                          </p:stCondLst>
                                        </p:cTn>
                                        <p:tgtEl>
                                          <p:spTgt spid="22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499"/>
                                          </p:stCondLst>
                                        </p:cTn>
                                        <p:tgtEl>
                                          <p:spTgt spid="22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499"/>
                                          </p:stCondLst>
                                        </p:cTn>
                                        <p:tgtEl>
                                          <p:spTgt spid="22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499"/>
                                          </p:stCondLst>
                                        </p:cTn>
                                        <p:tgtEl>
                                          <p:spTgt spid="22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499"/>
                                          </p:stCondLst>
                                        </p:cTn>
                                        <p:tgtEl>
                                          <p:spTgt spid="230"/>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499"/>
                                          </p:stCondLst>
                                        </p:cTn>
                                        <p:tgtEl>
                                          <p:spTgt spid="231"/>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499"/>
                                          </p:stCondLst>
                                        </p:cTn>
                                        <p:tgtEl>
                                          <p:spTgt spid="23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499"/>
                                          </p:stCondLst>
                                        </p:cTn>
                                        <p:tgtEl>
                                          <p:spTgt spid="23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499"/>
                                          </p:stCondLst>
                                        </p:cTn>
                                        <p:tgtEl>
                                          <p:spTgt spid="239"/>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499"/>
                                          </p:stCondLst>
                                        </p:cTn>
                                        <p:tgtEl>
                                          <p:spTgt spid="240"/>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499"/>
                                          </p:stCondLst>
                                        </p:cTn>
                                        <p:tgtEl>
                                          <p:spTgt spid="24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499"/>
                                          </p:stCondLst>
                                        </p:cTn>
                                        <p:tgtEl>
                                          <p:spTgt spid="246"/>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499"/>
                                          </p:stCondLst>
                                        </p:cTn>
                                        <p:tgtEl>
                                          <p:spTgt spid="247"/>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499"/>
                                          </p:stCondLst>
                                        </p:cTn>
                                        <p:tgtEl>
                                          <p:spTgt spid="248"/>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499"/>
                                          </p:stCondLst>
                                        </p:cTn>
                                        <p:tgtEl>
                                          <p:spTgt spid="249"/>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499"/>
                                          </p:stCondLst>
                                        </p:cTn>
                                        <p:tgtEl>
                                          <p:spTgt spid="250"/>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499"/>
                                          </p:stCondLst>
                                        </p:cTn>
                                        <p:tgtEl>
                                          <p:spTgt spid="205"/>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95">
                                            <p:txEl>
                                              <p:pRg st="0" end="0"/>
                                            </p:txEl>
                                          </p:spTgt>
                                        </p:tgtEl>
                                        <p:attrNameLst>
                                          <p:attrName>style.visibility</p:attrName>
                                        </p:attrNameLst>
                                      </p:cBhvr>
                                      <p:to>
                                        <p:strVal val="visible"/>
                                      </p:to>
                                    </p:set>
                                    <p:animEffect transition="in" filter="wipe(left)">
                                      <p:cBhvr>
                                        <p:cTn id="138" dur="500"/>
                                        <p:tgtEl>
                                          <p:spTgt spid="95">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26"/>
                                        </p:tgtEl>
                                        <p:attrNameLst>
                                          <p:attrName>style.visibility</p:attrName>
                                        </p:attrNameLst>
                                      </p:cBhvr>
                                      <p:to>
                                        <p:strVal val="visible"/>
                                      </p:to>
                                    </p:set>
                                    <p:animEffect transition="in" filter="wipe(left)">
                                      <p:cBhvr>
                                        <p:cTn id="143" dur="500"/>
                                        <p:tgtEl>
                                          <p:spTgt spid="12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27">
                                            <p:txEl>
                                              <p:pRg st="0" end="0"/>
                                            </p:txEl>
                                          </p:spTgt>
                                        </p:tgtEl>
                                        <p:attrNameLst>
                                          <p:attrName>style.visibility</p:attrName>
                                        </p:attrNameLst>
                                      </p:cBhvr>
                                      <p:to>
                                        <p:strVal val="visible"/>
                                      </p:to>
                                    </p:set>
                                    <p:animEffect transition="in" filter="wipe(left)">
                                      <p:cBhvr>
                                        <p:cTn id="148" dur="500"/>
                                        <p:tgtEl>
                                          <p:spTgt spid="127">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25">
                                            <p:txEl>
                                              <p:pRg st="0" end="0"/>
                                            </p:txEl>
                                          </p:spTgt>
                                        </p:tgtEl>
                                        <p:attrNameLst>
                                          <p:attrName>style.visibility</p:attrName>
                                        </p:attrNameLst>
                                      </p:cBhvr>
                                      <p:to>
                                        <p:strVal val="visible"/>
                                      </p:to>
                                    </p:set>
                                    <p:animEffect transition="in" filter="wipe(left)">
                                      <p:cBhvr>
                                        <p:cTn id="153" dur="500"/>
                                        <p:tgtEl>
                                          <p:spTgt spid="125">
                                            <p:txEl>
                                              <p:pRg st="0" end="0"/>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67"/>
                                        </p:tgtEl>
                                        <p:attrNameLst>
                                          <p:attrName>style.visibility</p:attrName>
                                        </p:attrNameLst>
                                      </p:cBhvr>
                                      <p:to>
                                        <p:strVal val="visible"/>
                                      </p:to>
                                    </p:set>
                                    <p:animEffect transition="in" filter="wipe(left)">
                                      <p:cBhvr>
                                        <p:cTn id="158" dur="500"/>
                                        <p:tgtEl>
                                          <p:spTgt spid="26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268"/>
                                        </p:tgtEl>
                                        <p:attrNameLst>
                                          <p:attrName>style.visibility</p:attrName>
                                        </p:attrNameLst>
                                      </p:cBhvr>
                                      <p:to>
                                        <p:strVal val="visible"/>
                                      </p:to>
                                    </p:set>
                                    <p:animEffect transition="in" filter="wipe(left)">
                                      <p:cBhvr>
                                        <p:cTn id="163" dur="500"/>
                                        <p:tgtEl>
                                          <p:spTgt spid="268"/>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269"/>
                                        </p:tgtEl>
                                        <p:attrNameLst>
                                          <p:attrName>style.visibility</p:attrName>
                                        </p:attrNameLst>
                                      </p:cBhvr>
                                      <p:to>
                                        <p:strVal val="visible"/>
                                      </p:to>
                                    </p:set>
                                    <p:animEffect transition="in" filter="wipe(left)">
                                      <p:cBhvr>
                                        <p:cTn id="168" dur="500"/>
                                        <p:tgtEl>
                                          <p:spTgt spid="269"/>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270"/>
                                        </p:tgtEl>
                                        <p:attrNameLst>
                                          <p:attrName>style.visibility</p:attrName>
                                        </p:attrNameLst>
                                      </p:cBhvr>
                                      <p:to>
                                        <p:strVal val="visible"/>
                                      </p:to>
                                    </p:set>
                                    <p:animEffect transition="in" filter="wipe(left)">
                                      <p:cBhvr>
                                        <p:cTn id="173" dur="500"/>
                                        <p:tgtEl>
                                          <p:spTgt spid="270"/>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nodeType="clickEffect">
                                  <p:stCondLst>
                                    <p:cond delay="0"/>
                                  </p:stCondLst>
                                  <p:childTnLst>
                                    <p:set>
                                      <p:cBhvr>
                                        <p:cTn id="177" dur="1" fill="hold">
                                          <p:stCondLst>
                                            <p:cond delay="0"/>
                                          </p:stCondLst>
                                        </p:cTn>
                                        <p:tgtEl>
                                          <p:spTgt spid="271"/>
                                        </p:tgtEl>
                                        <p:attrNameLst>
                                          <p:attrName>style.visibility</p:attrName>
                                        </p:attrNameLst>
                                      </p:cBhvr>
                                      <p:to>
                                        <p:strVal val="visible"/>
                                      </p:to>
                                    </p:set>
                                    <p:animEffect transition="in" filter="wipe(up)">
                                      <p:cBhvr>
                                        <p:cTn id="178" dur="500"/>
                                        <p:tgtEl>
                                          <p:spTgt spid="271"/>
                                        </p:tgtEl>
                                      </p:cBhvr>
                                    </p:animEffect>
                                  </p:childTnLst>
                                </p:cTn>
                              </p:par>
                              <p:par>
                                <p:cTn id="179" presetID="22" presetClass="entr" presetSubtype="1" fill="hold" nodeType="withEffect">
                                  <p:stCondLst>
                                    <p:cond delay="0"/>
                                  </p:stCondLst>
                                  <p:childTnLst>
                                    <p:set>
                                      <p:cBhvr>
                                        <p:cTn id="180" dur="1" fill="hold">
                                          <p:stCondLst>
                                            <p:cond delay="0"/>
                                          </p:stCondLst>
                                        </p:cTn>
                                        <p:tgtEl>
                                          <p:spTgt spid="272"/>
                                        </p:tgtEl>
                                        <p:attrNameLst>
                                          <p:attrName>style.visibility</p:attrName>
                                        </p:attrNameLst>
                                      </p:cBhvr>
                                      <p:to>
                                        <p:strVal val="visible"/>
                                      </p:to>
                                    </p:set>
                                    <p:animEffect transition="in" filter="wipe(up)">
                                      <p:cBhvr>
                                        <p:cTn id="181" dur="500"/>
                                        <p:tgtEl>
                                          <p:spTgt spid="272"/>
                                        </p:tgtEl>
                                      </p:cBhvr>
                                    </p:animEffect>
                                  </p:childTnLst>
                                </p:cTn>
                              </p:par>
                              <p:par>
                                <p:cTn id="182" presetID="22" presetClass="entr" presetSubtype="1" fill="hold" nodeType="withEffect">
                                  <p:stCondLst>
                                    <p:cond delay="0"/>
                                  </p:stCondLst>
                                  <p:childTnLst>
                                    <p:set>
                                      <p:cBhvr>
                                        <p:cTn id="183" dur="1" fill="hold">
                                          <p:stCondLst>
                                            <p:cond delay="0"/>
                                          </p:stCondLst>
                                        </p:cTn>
                                        <p:tgtEl>
                                          <p:spTgt spid="273"/>
                                        </p:tgtEl>
                                        <p:attrNameLst>
                                          <p:attrName>style.visibility</p:attrName>
                                        </p:attrNameLst>
                                      </p:cBhvr>
                                      <p:to>
                                        <p:strVal val="visible"/>
                                      </p:to>
                                    </p:set>
                                    <p:animEffect transition="in" filter="wipe(up)">
                                      <p:cBhvr>
                                        <p:cTn id="184" dur="500"/>
                                        <p:tgtEl>
                                          <p:spTgt spid="273"/>
                                        </p:tgtEl>
                                      </p:cBhvr>
                                    </p:animEffect>
                                  </p:childTnLst>
                                </p:cTn>
                              </p:par>
                              <p:par>
                                <p:cTn id="185" presetID="22" presetClass="entr" presetSubtype="1" fill="hold" nodeType="withEffect">
                                  <p:stCondLst>
                                    <p:cond delay="0"/>
                                  </p:stCondLst>
                                  <p:childTnLst>
                                    <p:set>
                                      <p:cBhvr>
                                        <p:cTn id="186" dur="1" fill="hold">
                                          <p:stCondLst>
                                            <p:cond delay="0"/>
                                          </p:stCondLst>
                                        </p:cTn>
                                        <p:tgtEl>
                                          <p:spTgt spid="274"/>
                                        </p:tgtEl>
                                        <p:attrNameLst>
                                          <p:attrName>style.visibility</p:attrName>
                                        </p:attrNameLst>
                                      </p:cBhvr>
                                      <p:to>
                                        <p:strVal val="visible"/>
                                      </p:to>
                                    </p:set>
                                    <p:animEffect transition="in" filter="wipe(up)">
                                      <p:cBhvr>
                                        <p:cTn id="187" dur="500"/>
                                        <p:tgtEl>
                                          <p:spTgt spid="274"/>
                                        </p:tgtEl>
                                      </p:cBhvr>
                                    </p:animEffect>
                                  </p:childTnLst>
                                </p:cTn>
                              </p:par>
                              <p:par>
                                <p:cTn id="188" presetID="22" presetClass="entr" presetSubtype="1" fill="hold" nodeType="withEffect">
                                  <p:stCondLst>
                                    <p:cond delay="0"/>
                                  </p:stCondLst>
                                  <p:childTnLst>
                                    <p:set>
                                      <p:cBhvr>
                                        <p:cTn id="189" dur="1" fill="hold">
                                          <p:stCondLst>
                                            <p:cond delay="0"/>
                                          </p:stCondLst>
                                        </p:cTn>
                                        <p:tgtEl>
                                          <p:spTgt spid="275"/>
                                        </p:tgtEl>
                                        <p:attrNameLst>
                                          <p:attrName>style.visibility</p:attrName>
                                        </p:attrNameLst>
                                      </p:cBhvr>
                                      <p:to>
                                        <p:strVal val="visible"/>
                                      </p:to>
                                    </p:set>
                                    <p:animEffect transition="in" filter="wipe(up)">
                                      <p:cBhvr>
                                        <p:cTn id="190" dur="500"/>
                                        <p:tgtEl>
                                          <p:spTgt spid="275"/>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276"/>
                                        </p:tgtEl>
                                        <p:attrNameLst>
                                          <p:attrName>style.visibility</p:attrName>
                                        </p:attrNameLst>
                                      </p:cBhvr>
                                      <p:to>
                                        <p:strVal val="visible"/>
                                      </p:to>
                                    </p:set>
                                    <p:animEffect transition="in" filter="wipe(left)">
                                      <p:cBhvr>
                                        <p:cTn id="195" dur="500"/>
                                        <p:tgtEl>
                                          <p:spTgt spid="276"/>
                                        </p:tgtEl>
                                      </p:cBhvr>
                                    </p:animEffect>
                                  </p:childTnLst>
                                </p:cTn>
                              </p:par>
                              <p:par>
                                <p:cTn id="196" presetID="22" presetClass="entr" presetSubtype="8" fill="hold" nodeType="withEffect">
                                  <p:stCondLst>
                                    <p:cond delay="0"/>
                                  </p:stCondLst>
                                  <p:childTnLst>
                                    <p:set>
                                      <p:cBhvr>
                                        <p:cTn id="197" dur="1" fill="hold">
                                          <p:stCondLst>
                                            <p:cond delay="0"/>
                                          </p:stCondLst>
                                        </p:cTn>
                                        <p:tgtEl>
                                          <p:spTgt spid="277"/>
                                        </p:tgtEl>
                                        <p:attrNameLst>
                                          <p:attrName>style.visibility</p:attrName>
                                        </p:attrNameLst>
                                      </p:cBhvr>
                                      <p:to>
                                        <p:strVal val="visible"/>
                                      </p:to>
                                    </p:set>
                                    <p:animEffect transition="in" filter="wipe(left)">
                                      <p:cBhvr>
                                        <p:cTn id="198" dur="500"/>
                                        <p:tgtEl>
                                          <p:spTgt spid="277"/>
                                        </p:tgtEl>
                                      </p:cBhvr>
                                    </p:animEffect>
                                  </p:childTnLst>
                                </p:cTn>
                              </p:par>
                              <p:par>
                                <p:cTn id="199" presetID="22" presetClass="entr" presetSubtype="8" fill="hold" nodeType="withEffect">
                                  <p:stCondLst>
                                    <p:cond delay="0"/>
                                  </p:stCondLst>
                                  <p:childTnLst>
                                    <p:set>
                                      <p:cBhvr>
                                        <p:cTn id="200" dur="1" fill="hold">
                                          <p:stCondLst>
                                            <p:cond delay="0"/>
                                          </p:stCondLst>
                                        </p:cTn>
                                        <p:tgtEl>
                                          <p:spTgt spid="278"/>
                                        </p:tgtEl>
                                        <p:attrNameLst>
                                          <p:attrName>style.visibility</p:attrName>
                                        </p:attrNameLst>
                                      </p:cBhvr>
                                      <p:to>
                                        <p:strVal val="visible"/>
                                      </p:to>
                                    </p:set>
                                    <p:animEffect transition="in" filter="wipe(left)">
                                      <p:cBhvr>
                                        <p:cTn id="201" dur="500"/>
                                        <p:tgtEl>
                                          <p:spTgt spid="278"/>
                                        </p:tgtEl>
                                      </p:cBhvr>
                                    </p:animEffect>
                                  </p:childTnLst>
                                </p:cTn>
                              </p:par>
                              <p:par>
                                <p:cTn id="202" presetID="22" presetClass="entr" presetSubtype="8" fill="hold" nodeType="withEffect">
                                  <p:stCondLst>
                                    <p:cond delay="0"/>
                                  </p:stCondLst>
                                  <p:childTnLst>
                                    <p:set>
                                      <p:cBhvr>
                                        <p:cTn id="203" dur="1" fill="hold">
                                          <p:stCondLst>
                                            <p:cond delay="0"/>
                                          </p:stCondLst>
                                        </p:cTn>
                                        <p:tgtEl>
                                          <p:spTgt spid="279"/>
                                        </p:tgtEl>
                                        <p:attrNameLst>
                                          <p:attrName>style.visibility</p:attrName>
                                        </p:attrNameLst>
                                      </p:cBhvr>
                                      <p:to>
                                        <p:strVal val="visible"/>
                                      </p:to>
                                    </p:set>
                                    <p:animEffect transition="in" filter="wipe(left)">
                                      <p:cBhvr>
                                        <p:cTn id="204" dur="500"/>
                                        <p:tgtEl>
                                          <p:spTgt spid="279"/>
                                        </p:tgtEl>
                                      </p:cBhvr>
                                    </p:animEffect>
                                  </p:childTnLst>
                                </p:cTn>
                              </p:par>
                              <p:par>
                                <p:cTn id="205" presetID="22" presetClass="entr" presetSubtype="8" fill="hold" nodeType="withEffect">
                                  <p:stCondLst>
                                    <p:cond delay="0"/>
                                  </p:stCondLst>
                                  <p:childTnLst>
                                    <p:set>
                                      <p:cBhvr>
                                        <p:cTn id="206" dur="1" fill="hold">
                                          <p:stCondLst>
                                            <p:cond delay="0"/>
                                          </p:stCondLst>
                                        </p:cTn>
                                        <p:tgtEl>
                                          <p:spTgt spid="280"/>
                                        </p:tgtEl>
                                        <p:attrNameLst>
                                          <p:attrName>style.visibility</p:attrName>
                                        </p:attrNameLst>
                                      </p:cBhvr>
                                      <p:to>
                                        <p:strVal val="visible"/>
                                      </p:to>
                                    </p:set>
                                    <p:animEffect transition="in" filter="wipe(left)">
                                      <p:cBhvr>
                                        <p:cTn id="207" dur="500"/>
                                        <p:tgtEl>
                                          <p:spTgt spid="280"/>
                                        </p:tgtEl>
                                      </p:cBhvr>
                                    </p:animEffect>
                                  </p:childTnLst>
                                </p:cTn>
                              </p:par>
                              <p:par>
                                <p:cTn id="208" presetID="22" presetClass="entr" presetSubtype="8" fill="hold" nodeType="withEffect">
                                  <p:stCondLst>
                                    <p:cond delay="0"/>
                                  </p:stCondLst>
                                  <p:childTnLst>
                                    <p:set>
                                      <p:cBhvr>
                                        <p:cTn id="209" dur="1" fill="hold">
                                          <p:stCondLst>
                                            <p:cond delay="0"/>
                                          </p:stCondLst>
                                        </p:cTn>
                                        <p:tgtEl>
                                          <p:spTgt spid="281"/>
                                        </p:tgtEl>
                                        <p:attrNameLst>
                                          <p:attrName>style.visibility</p:attrName>
                                        </p:attrNameLst>
                                      </p:cBhvr>
                                      <p:to>
                                        <p:strVal val="visible"/>
                                      </p:to>
                                    </p:set>
                                    <p:animEffect transition="in" filter="wipe(left)">
                                      <p:cBhvr>
                                        <p:cTn id="210" dur="500"/>
                                        <p:tgtEl>
                                          <p:spTgt spid="281"/>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282"/>
                                        </p:tgtEl>
                                        <p:attrNameLst>
                                          <p:attrName>style.visibility</p:attrName>
                                        </p:attrNameLst>
                                      </p:cBhvr>
                                      <p:to>
                                        <p:strVal val="visible"/>
                                      </p:to>
                                    </p:set>
                                    <p:animEffect transition="in" filter="wipe(left)">
                                      <p:cBhvr>
                                        <p:cTn id="215" dur="500"/>
                                        <p:tgtEl>
                                          <p:spTgt spid="282"/>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nodeType="clickEffect">
                                  <p:stCondLst>
                                    <p:cond delay="0"/>
                                  </p:stCondLst>
                                  <p:childTnLst>
                                    <p:set>
                                      <p:cBhvr>
                                        <p:cTn id="219" dur="1" fill="hold">
                                          <p:stCondLst>
                                            <p:cond delay="0"/>
                                          </p:stCondLst>
                                        </p:cTn>
                                        <p:tgtEl>
                                          <p:spTgt spid="282">
                                            <p:txEl>
                                              <p:pRg st="0" end="0"/>
                                            </p:txEl>
                                          </p:spTgt>
                                        </p:tgtEl>
                                        <p:attrNameLst>
                                          <p:attrName>style.visibility</p:attrName>
                                        </p:attrNameLst>
                                      </p:cBhvr>
                                      <p:to>
                                        <p:strVal val="visible"/>
                                      </p:to>
                                    </p:set>
                                    <p:animEffect transition="in" filter="wipe(left)">
                                      <p:cBhvr>
                                        <p:cTn id="220" dur="500"/>
                                        <p:tgtEl>
                                          <p:spTgt spid="282">
                                            <p:txEl>
                                              <p:pRg st="0" end="0"/>
                                            </p:txEl>
                                          </p:spTgt>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1" fill="hold" nodeType="clickEffect">
                                  <p:stCondLst>
                                    <p:cond delay="0"/>
                                  </p:stCondLst>
                                  <p:childTnLst>
                                    <p:set>
                                      <p:cBhvr>
                                        <p:cTn id="224" dur="1" fill="hold">
                                          <p:stCondLst>
                                            <p:cond delay="0"/>
                                          </p:stCondLst>
                                        </p:cTn>
                                        <p:tgtEl>
                                          <p:spTgt spid="361"/>
                                        </p:tgtEl>
                                        <p:attrNameLst>
                                          <p:attrName>style.visibility</p:attrName>
                                        </p:attrNameLst>
                                      </p:cBhvr>
                                      <p:to>
                                        <p:strVal val="visible"/>
                                      </p:to>
                                    </p:set>
                                    <p:animEffect transition="in" filter="wipe(up)">
                                      <p:cBhvr>
                                        <p:cTn id="225" dur="500"/>
                                        <p:tgtEl>
                                          <p:spTgt spid="36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2" fill="hold" nodeType="clickEffect">
                                  <p:stCondLst>
                                    <p:cond delay="0"/>
                                  </p:stCondLst>
                                  <p:childTnLst>
                                    <p:set>
                                      <p:cBhvr>
                                        <p:cTn id="229" dur="1" fill="hold">
                                          <p:stCondLst>
                                            <p:cond delay="0"/>
                                          </p:stCondLst>
                                        </p:cTn>
                                        <p:tgtEl>
                                          <p:spTgt spid="363"/>
                                        </p:tgtEl>
                                        <p:attrNameLst>
                                          <p:attrName>style.visibility</p:attrName>
                                        </p:attrNameLst>
                                      </p:cBhvr>
                                      <p:to>
                                        <p:strVal val="visible"/>
                                      </p:to>
                                    </p:set>
                                    <p:animEffect transition="in" filter="wipe(right)">
                                      <p:cBhvr>
                                        <p:cTn id="230" dur="500"/>
                                        <p:tgtEl>
                                          <p:spTgt spid="363"/>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4" fill="hold" nodeType="clickEffect">
                                  <p:stCondLst>
                                    <p:cond delay="0"/>
                                  </p:stCondLst>
                                  <p:childTnLst>
                                    <p:set>
                                      <p:cBhvr>
                                        <p:cTn id="234" dur="1" fill="hold">
                                          <p:stCondLst>
                                            <p:cond delay="0"/>
                                          </p:stCondLst>
                                        </p:cTn>
                                        <p:tgtEl>
                                          <p:spTgt spid="365"/>
                                        </p:tgtEl>
                                        <p:attrNameLst>
                                          <p:attrName>style.visibility</p:attrName>
                                        </p:attrNameLst>
                                      </p:cBhvr>
                                      <p:to>
                                        <p:strVal val="visible"/>
                                      </p:to>
                                    </p:set>
                                    <p:animEffect transition="in" filter="wipe(down)">
                                      <p:cBhvr>
                                        <p:cTn id="235" dur="500"/>
                                        <p:tgtEl>
                                          <p:spTgt spid="365"/>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nodeType="clickEffect">
                                  <p:stCondLst>
                                    <p:cond delay="0"/>
                                  </p:stCondLst>
                                  <p:childTnLst>
                                    <p:set>
                                      <p:cBhvr>
                                        <p:cTn id="239" dur="1" fill="hold">
                                          <p:stCondLst>
                                            <p:cond delay="0"/>
                                          </p:stCondLst>
                                        </p:cTn>
                                        <p:tgtEl>
                                          <p:spTgt spid="359"/>
                                        </p:tgtEl>
                                        <p:attrNameLst>
                                          <p:attrName>style.visibility</p:attrName>
                                        </p:attrNameLst>
                                      </p:cBhvr>
                                      <p:to>
                                        <p:strVal val="visible"/>
                                      </p:to>
                                    </p:set>
                                    <p:animEffect transition="in" filter="wipe(left)">
                                      <p:cBhvr>
                                        <p:cTn id="240" dur="500"/>
                                        <p:tgtEl>
                                          <p:spTgt spid="359"/>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83"/>
                                        </p:tgtEl>
                                        <p:attrNameLst>
                                          <p:attrName>style.visibility</p:attrName>
                                        </p:attrNameLst>
                                      </p:cBhvr>
                                      <p:to>
                                        <p:strVal val="visible"/>
                                      </p:to>
                                    </p:set>
                                    <p:animEffect transition="in" filter="wipe(left)">
                                      <p:cBhvr>
                                        <p:cTn id="245" dur="500"/>
                                        <p:tgtEl>
                                          <p:spTgt spid="283"/>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371"/>
                                        </p:tgtEl>
                                        <p:attrNameLst>
                                          <p:attrName>style.visibility</p:attrName>
                                        </p:attrNameLst>
                                      </p:cBhvr>
                                      <p:to>
                                        <p:strVal val="visible"/>
                                      </p:to>
                                    </p:set>
                                    <p:animEffect transition="in" filter="wipe(left)">
                                      <p:cBhvr>
                                        <p:cTn id="250" dur="500"/>
                                        <p:tgtEl>
                                          <p:spTgt spid="371"/>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374"/>
                                        </p:tgtEl>
                                        <p:attrNameLst>
                                          <p:attrName>style.visibility</p:attrName>
                                        </p:attrNameLst>
                                      </p:cBhvr>
                                      <p:to>
                                        <p:strVal val="visible"/>
                                      </p:to>
                                    </p:set>
                                    <p:animEffect transition="in" filter="wipe(left)">
                                      <p:cBhvr>
                                        <p:cTn id="255" dur="500"/>
                                        <p:tgtEl>
                                          <p:spTgt spid="374"/>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375"/>
                                        </p:tgtEl>
                                        <p:attrNameLst>
                                          <p:attrName>style.visibility</p:attrName>
                                        </p:attrNameLst>
                                      </p:cBhvr>
                                      <p:to>
                                        <p:strVal val="visible"/>
                                      </p:to>
                                    </p:set>
                                    <p:animEffect transition="in" filter="wipe(left)">
                                      <p:cBhvr>
                                        <p:cTn id="260" dur="500"/>
                                        <p:tgtEl>
                                          <p:spTgt spid="375"/>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376"/>
                                        </p:tgtEl>
                                        <p:attrNameLst>
                                          <p:attrName>style.visibility</p:attrName>
                                        </p:attrNameLst>
                                      </p:cBhvr>
                                      <p:to>
                                        <p:strVal val="visible"/>
                                      </p:to>
                                    </p:set>
                                    <p:animEffect transition="in" filter="wipe(left)">
                                      <p:cBhvr>
                                        <p:cTn id="265" dur="500"/>
                                        <p:tgtEl>
                                          <p:spTgt spid="376"/>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284"/>
                                        </p:tgtEl>
                                        <p:attrNameLst>
                                          <p:attrName>style.visibility</p:attrName>
                                        </p:attrNameLst>
                                      </p:cBhvr>
                                      <p:to>
                                        <p:strVal val="visible"/>
                                      </p:to>
                                    </p:set>
                                    <p:animEffect transition="in" filter="wipe(left)">
                                      <p:cBhvr>
                                        <p:cTn id="270" dur="500"/>
                                        <p:tgtEl>
                                          <p:spTgt spid="284"/>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285"/>
                                        </p:tgtEl>
                                        <p:attrNameLst>
                                          <p:attrName>style.visibility</p:attrName>
                                        </p:attrNameLst>
                                      </p:cBhvr>
                                      <p:to>
                                        <p:strVal val="visible"/>
                                      </p:to>
                                    </p:set>
                                    <p:animEffect transition="in" filter="wipe(left)">
                                      <p:cBhvr>
                                        <p:cTn id="275" dur="500"/>
                                        <p:tgtEl>
                                          <p:spTgt spid="285"/>
                                        </p:tgtEl>
                                      </p:cBhvr>
                                    </p:animEffec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361"/>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363"/>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365"/>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359"/>
                                        </p:tgtEl>
                                        <p:attrNameLst>
                                          <p:attrName>style.visibility</p:attrName>
                                        </p:attrNameLst>
                                      </p:cBhvr>
                                      <p:to>
                                        <p:strVal val="hidden"/>
                                      </p:to>
                                    </p:set>
                                  </p:childTnLst>
                                </p:cTn>
                              </p:par>
                              <p:par>
                                <p:cTn id="286" presetID="1" presetClass="exit" presetSubtype="0" fill="hold" grpId="1" nodeType="withEffect">
                                  <p:stCondLst>
                                    <p:cond delay="0"/>
                                  </p:stCondLst>
                                  <p:childTnLst>
                                    <p:set>
                                      <p:cBhvr>
                                        <p:cTn id="287" dur="1" fill="hold">
                                          <p:stCondLst>
                                            <p:cond delay="0"/>
                                          </p:stCondLst>
                                        </p:cTn>
                                        <p:tgtEl>
                                          <p:spTgt spid="371"/>
                                        </p:tgtEl>
                                        <p:attrNameLst>
                                          <p:attrName>style.visibility</p:attrName>
                                        </p:attrNameLst>
                                      </p:cBhvr>
                                      <p:to>
                                        <p:strVal val="hidden"/>
                                      </p:to>
                                    </p:set>
                                  </p:childTnLst>
                                </p:cTn>
                              </p:par>
                              <p:par>
                                <p:cTn id="288" presetID="1" presetClass="exit" presetSubtype="0" fill="hold" grpId="1" nodeType="withEffect">
                                  <p:stCondLst>
                                    <p:cond delay="0"/>
                                  </p:stCondLst>
                                  <p:childTnLst>
                                    <p:set>
                                      <p:cBhvr>
                                        <p:cTn id="289" dur="1" fill="hold">
                                          <p:stCondLst>
                                            <p:cond delay="0"/>
                                          </p:stCondLst>
                                        </p:cTn>
                                        <p:tgtEl>
                                          <p:spTgt spid="374"/>
                                        </p:tgtEl>
                                        <p:attrNameLst>
                                          <p:attrName>style.visibility</p:attrName>
                                        </p:attrNameLst>
                                      </p:cBhvr>
                                      <p:to>
                                        <p:strVal val="hidden"/>
                                      </p:to>
                                    </p:set>
                                  </p:childTnLst>
                                </p:cTn>
                              </p:par>
                              <p:par>
                                <p:cTn id="290" presetID="1" presetClass="exit" presetSubtype="0" fill="hold" grpId="1" nodeType="withEffect">
                                  <p:stCondLst>
                                    <p:cond delay="0"/>
                                  </p:stCondLst>
                                  <p:childTnLst>
                                    <p:set>
                                      <p:cBhvr>
                                        <p:cTn id="291" dur="1" fill="hold">
                                          <p:stCondLst>
                                            <p:cond delay="0"/>
                                          </p:stCondLst>
                                        </p:cTn>
                                        <p:tgtEl>
                                          <p:spTgt spid="375"/>
                                        </p:tgtEl>
                                        <p:attrNameLst>
                                          <p:attrName>style.visibility</p:attrName>
                                        </p:attrNameLst>
                                      </p:cBhvr>
                                      <p:to>
                                        <p:strVal val="hidden"/>
                                      </p:to>
                                    </p:set>
                                  </p:childTnLst>
                                </p:cTn>
                              </p:par>
                              <p:par>
                                <p:cTn id="292" presetID="1" presetClass="exit" presetSubtype="0" fill="hold" grpId="1" nodeType="withEffect">
                                  <p:stCondLst>
                                    <p:cond delay="0"/>
                                  </p:stCondLst>
                                  <p:childTnLst>
                                    <p:set>
                                      <p:cBhvr>
                                        <p:cTn id="293" dur="1" fill="hold">
                                          <p:stCondLst>
                                            <p:cond delay="0"/>
                                          </p:stCondLst>
                                        </p:cTn>
                                        <p:tgtEl>
                                          <p:spTgt spid="376"/>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286"/>
                                        </p:tgtEl>
                                        <p:attrNameLst>
                                          <p:attrName>style.visibility</p:attrName>
                                        </p:attrNameLst>
                                      </p:cBhvr>
                                      <p:to>
                                        <p:strVal val="visible"/>
                                      </p:to>
                                    </p:set>
                                    <p:animEffect transition="in" filter="wipe(left)">
                                      <p:cBhvr>
                                        <p:cTn id="298" dur="500"/>
                                        <p:tgtEl>
                                          <p:spTgt spid="286"/>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4" fill="hold" nodeType="clickEffect">
                                  <p:stCondLst>
                                    <p:cond delay="0"/>
                                  </p:stCondLst>
                                  <p:childTnLst>
                                    <p:set>
                                      <p:cBhvr>
                                        <p:cTn id="302" dur="1" fill="hold">
                                          <p:stCondLst>
                                            <p:cond delay="0"/>
                                          </p:stCondLst>
                                        </p:cTn>
                                        <p:tgtEl>
                                          <p:spTgt spid="382"/>
                                        </p:tgtEl>
                                        <p:attrNameLst>
                                          <p:attrName>style.visibility</p:attrName>
                                        </p:attrNameLst>
                                      </p:cBhvr>
                                      <p:to>
                                        <p:strVal val="visible"/>
                                      </p:to>
                                    </p:set>
                                    <p:animEffect transition="in" filter="wipe(down)">
                                      <p:cBhvr>
                                        <p:cTn id="303" dur="500"/>
                                        <p:tgtEl>
                                          <p:spTgt spid="382"/>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nodeType="clickEffect">
                                  <p:stCondLst>
                                    <p:cond delay="0"/>
                                  </p:stCondLst>
                                  <p:childTnLst>
                                    <p:set>
                                      <p:cBhvr>
                                        <p:cTn id="307" dur="1" fill="hold">
                                          <p:stCondLst>
                                            <p:cond delay="0"/>
                                          </p:stCondLst>
                                        </p:cTn>
                                        <p:tgtEl>
                                          <p:spTgt spid="380"/>
                                        </p:tgtEl>
                                        <p:attrNameLst>
                                          <p:attrName>style.visibility</p:attrName>
                                        </p:attrNameLst>
                                      </p:cBhvr>
                                      <p:to>
                                        <p:strVal val="visible"/>
                                      </p:to>
                                    </p:set>
                                    <p:animEffect transition="in" filter="wipe(left)">
                                      <p:cBhvr>
                                        <p:cTn id="308" dur="500"/>
                                        <p:tgtEl>
                                          <p:spTgt spid="380"/>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1" fill="hold" nodeType="clickEffect">
                                  <p:stCondLst>
                                    <p:cond delay="0"/>
                                  </p:stCondLst>
                                  <p:childTnLst>
                                    <p:set>
                                      <p:cBhvr>
                                        <p:cTn id="312" dur="1" fill="hold">
                                          <p:stCondLst>
                                            <p:cond delay="0"/>
                                          </p:stCondLst>
                                        </p:cTn>
                                        <p:tgtEl>
                                          <p:spTgt spid="378"/>
                                        </p:tgtEl>
                                        <p:attrNameLst>
                                          <p:attrName>style.visibility</p:attrName>
                                        </p:attrNameLst>
                                      </p:cBhvr>
                                      <p:to>
                                        <p:strVal val="visible"/>
                                      </p:to>
                                    </p:set>
                                    <p:animEffect transition="in" filter="wipe(up)">
                                      <p:cBhvr>
                                        <p:cTn id="313" dur="500"/>
                                        <p:tgtEl>
                                          <p:spTgt spid="378"/>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2" fill="hold" nodeType="clickEffect">
                                  <p:stCondLst>
                                    <p:cond delay="0"/>
                                  </p:stCondLst>
                                  <p:childTnLst>
                                    <p:set>
                                      <p:cBhvr>
                                        <p:cTn id="317" dur="1" fill="hold">
                                          <p:stCondLst>
                                            <p:cond delay="0"/>
                                          </p:stCondLst>
                                        </p:cTn>
                                        <p:tgtEl>
                                          <p:spTgt spid="384"/>
                                        </p:tgtEl>
                                        <p:attrNameLst>
                                          <p:attrName>style.visibility</p:attrName>
                                        </p:attrNameLst>
                                      </p:cBhvr>
                                      <p:to>
                                        <p:strVal val="visible"/>
                                      </p:to>
                                    </p:set>
                                    <p:animEffect transition="in" filter="wipe(right)">
                                      <p:cBhvr>
                                        <p:cTn id="318" dur="500"/>
                                        <p:tgtEl>
                                          <p:spTgt spid="384"/>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386"/>
                                        </p:tgtEl>
                                        <p:attrNameLst>
                                          <p:attrName>style.visibility</p:attrName>
                                        </p:attrNameLst>
                                      </p:cBhvr>
                                      <p:to>
                                        <p:strVal val="visible"/>
                                      </p:to>
                                    </p:set>
                                    <p:animEffect transition="in" filter="wipe(left)">
                                      <p:cBhvr>
                                        <p:cTn id="323" dur="500"/>
                                        <p:tgtEl>
                                          <p:spTgt spid="386"/>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389"/>
                                        </p:tgtEl>
                                        <p:attrNameLst>
                                          <p:attrName>style.visibility</p:attrName>
                                        </p:attrNameLst>
                                      </p:cBhvr>
                                      <p:to>
                                        <p:strVal val="visible"/>
                                      </p:to>
                                    </p:set>
                                    <p:animEffect transition="in" filter="wipe(left)">
                                      <p:cBhvr>
                                        <p:cTn id="328" dur="500"/>
                                        <p:tgtEl>
                                          <p:spTgt spid="389"/>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388"/>
                                        </p:tgtEl>
                                        <p:attrNameLst>
                                          <p:attrName>style.visibility</p:attrName>
                                        </p:attrNameLst>
                                      </p:cBhvr>
                                      <p:to>
                                        <p:strVal val="visible"/>
                                      </p:to>
                                    </p:set>
                                    <p:animEffect transition="in" filter="wipe(left)">
                                      <p:cBhvr>
                                        <p:cTn id="333" dur="500"/>
                                        <p:tgtEl>
                                          <p:spTgt spid="388"/>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390"/>
                                        </p:tgtEl>
                                        <p:attrNameLst>
                                          <p:attrName>style.visibility</p:attrName>
                                        </p:attrNameLst>
                                      </p:cBhvr>
                                      <p:to>
                                        <p:strVal val="visible"/>
                                      </p:to>
                                    </p:set>
                                    <p:animEffect transition="in" filter="wipe(left)">
                                      <p:cBhvr>
                                        <p:cTn id="338" dur="500"/>
                                        <p:tgtEl>
                                          <p:spTgt spid="39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287"/>
                                        </p:tgtEl>
                                        <p:attrNameLst>
                                          <p:attrName>style.visibility</p:attrName>
                                        </p:attrNameLst>
                                      </p:cBhvr>
                                      <p:to>
                                        <p:strVal val="visible"/>
                                      </p:to>
                                    </p:set>
                                    <p:animEffect transition="in" filter="wipe(left)">
                                      <p:cBhvr>
                                        <p:cTn id="343" dur="500"/>
                                        <p:tgtEl>
                                          <p:spTgt spid="287"/>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288"/>
                                        </p:tgtEl>
                                        <p:attrNameLst>
                                          <p:attrName>style.visibility</p:attrName>
                                        </p:attrNameLst>
                                      </p:cBhvr>
                                      <p:to>
                                        <p:strVal val="visible"/>
                                      </p:to>
                                    </p:set>
                                    <p:animEffect transition="in" filter="wipe(left)">
                                      <p:cBhvr>
                                        <p:cTn id="348" dur="500"/>
                                        <p:tgtEl>
                                          <p:spTgt spid="288"/>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311"/>
                                        </p:tgtEl>
                                        <p:attrNameLst>
                                          <p:attrName>style.visibility</p:attrName>
                                        </p:attrNameLst>
                                      </p:cBhvr>
                                      <p:to>
                                        <p:strVal val="visible"/>
                                      </p:to>
                                    </p:set>
                                    <p:animEffect transition="in" filter="wipe(left)">
                                      <p:cBhvr>
                                        <p:cTn id="353" dur="500"/>
                                        <p:tgtEl>
                                          <p:spTgt spid="311"/>
                                        </p:tgtEl>
                                      </p:cBhvr>
                                    </p:animEffec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nodeType="clickEffect">
                                  <p:stCondLst>
                                    <p:cond delay="0"/>
                                  </p:stCondLst>
                                  <p:childTnLst>
                                    <p:set>
                                      <p:cBhvr>
                                        <p:cTn id="357" dur="1" fill="hold">
                                          <p:stCondLst>
                                            <p:cond delay="0"/>
                                          </p:stCondLst>
                                        </p:cTn>
                                        <p:tgtEl>
                                          <p:spTgt spid="382"/>
                                        </p:tgtEl>
                                        <p:attrNameLst>
                                          <p:attrName>style.visibility</p:attrName>
                                        </p:attrNameLst>
                                      </p:cBhvr>
                                      <p:to>
                                        <p:strVal val="hidden"/>
                                      </p:to>
                                    </p:set>
                                  </p:childTnLst>
                                </p:cTn>
                              </p:par>
                              <p:par>
                                <p:cTn id="358" presetID="1" presetClass="exit" presetSubtype="0" fill="hold" nodeType="withEffect">
                                  <p:stCondLst>
                                    <p:cond delay="0"/>
                                  </p:stCondLst>
                                  <p:childTnLst>
                                    <p:set>
                                      <p:cBhvr>
                                        <p:cTn id="359" dur="1" fill="hold">
                                          <p:stCondLst>
                                            <p:cond delay="0"/>
                                          </p:stCondLst>
                                        </p:cTn>
                                        <p:tgtEl>
                                          <p:spTgt spid="380"/>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378"/>
                                        </p:tgtEl>
                                        <p:attrNameLst>
                                          <p:attrName>style.visibility</p:attrName>
                                        </p:attrNameLst>
                                      </p:cBhvr>
                                      <p:to>
                                        <p:strVal val="hidden"/>
                                      </p:to>
                                    </p:set>
                                  </p:childTnLst>
                                </p:cTn>
                              </p:par>
                              <p:par>
                                <p:cTn id="362" presetID="1" presetClass="exit" presetSubtype="0" fill="hold" nodeType="withEffect">
                                  <p:stCondLst>
                                    <p:cond delay="0"/>
                                  </p:stCondLst>
                                  <p:childTnLst>
                                    <p:set>
                                      <p:cBhvr>
                                        <p:cTn id="363" dur="1" fill="hold">
                                          <p:stCondLst>
                                            <p:cond delay="0"/>
                                          </p:stCondLst>
                                        </p:cTn>
                                        <p:tgtEl>
                                          <p:spTgt spid="384"/>
                                        </p:tgtEl>
                                        <p:attrNameLst>
                                          <p:attrName>style.visibility</p:attrName>
                                        </p:attrNameLst>
                                      </p:cBhvr>
                                      <p:to>
                                        <p:strVal val="hidden"/>
                                      </p:to>
                                    </p:set>
                                  </p:childTnLst>
                                </p:cTn>
                              </p:par>
                              <p:par>
                                <p:cTn id="364" presetID="1" presetClass="exit" presetSubtype="0" fill="hold" grpId="1" nodeType="withEffect">
                                  <p:stCondLst>
                                    <p:cond delay="0"/>
                                  </p:stCondLst>
                                  <p:childTnLst>
                                    <p:set>
                                      <p:cBhvr>
                                        <p:cTn id="365" dur="1" fill="hold">
                                          <p:stCondLst>
                                            <p:cond delay="0"/>
                                          </p:stCondLst>
                                        </p:cTn>
                                        <p:tgtEl>
                                          <p:spTgt spid="386"/>
                                        </p:tgtEl>
                                        <p:attrNameLst>
                                          <p:attrName>style.visibility</p:attrName>
                                        </p:attrNameLst>
                                      </p:cBhvr>
                                      <p:to>
                                        <p:strVal val="hidden"/>
                                      </p:to>
                                    </p:set>
                                  </p:childTnLst>
                                </p:cTn>
                              </p:par>
                              <p:par>
                                <p:cTn id="366" presetID="1" presetClass="exit" presetSubtype="0" fill="hold" grpId="1" nodeType="withEffect">
                                  <p:stCondLst>
                                    <p:cond delay="0"/>
                                  </p:stCondLst>
                                  <p:childTnLst>
                                    <p:set>
                                      <p:cBhvr>
                                        <p:cTn id="367" dur="1" fill="hold">
                                          <p:stCondLst>
                                            <p:cond delay="0"/>
                                          </p:stCondLst>
                                        </p:cTn>
                                        <p:tgtEl>
                                          <p:spTgt spid="389"/>
                                        </p:tgtEl>
                                        <p:attrNameLst>
                                          <p:attrName>style.visibility</p:attrName>
                                        </p:attrNameLst>
                                      </p:cBhvr>
                                      <p:to>
                                        <p:strVal val="hidden"/>
                                      </p:to>
                                    </p:set>
                                  </p:childTnLst>
                                </p:cTn>
                              </p:par>
                              <p:par>
                                <p:cTn id="368" presetID="1" presetClass="exit" presetSubtype="0" fill="hold" grpId="1" nodeType="withEffect">
                                  <p:stCondLst>
                                    <p:cond delay="0"/>
                                  </p:stCondLst>
                                  <p:childTnLst>
                                    <p:set>
                                      <p:cBhvr>
                                        <p:cTn id="369" dur="1" fill="hold">
                                          <p:stCondLst>
                                            <p:cond delay="0"/>
                                          </p:stCondLst>
                                        </p:cTn>
                                        <p:tgtEl>
                                          <p:spTgt spid="388"/>
                                        </p:tgtEl>
                                        <p:attrNameLst>
                                          <p:attrName>style.visibility</p:attrName>
                                        </p:attrNameLst>
                                      </p:cBhvr>
                                      <p:to>
                                        <p:strVal val="hidden"/>
                                      </p:to>
                                    </p:set>
                                  </p:childTnLst>
                                </p:cTn>
                              </p:par>
                              <p:par>
                                <p:cTn id="370" presetID="1" presetClass="exit" presetSubtype="0" fill="hold" grpId="1" nodeType="withEffect">
                                  <p:stCondLst>
                                    <p:cond delay="0"/>
                                  </p:stCondLst>
                                  <p:childTnLst>
                                    <p:set>
                                      <p:cBhvr>
                                        <p:cTn id="371" dur="1" fill="hold">
                                          <p:stCondLst>
                                            <p:cond delay="0"/>
                                          </p:stCondLst>
                                        </p:cTn>
                                        <p:tgtEl>
                                          <p:spTgt spid="390"/>
                                        </p:tgtEl>
                                        <p:attrNameLst>
                                          <p:attrName>style.visibility</p:attrName>
                                        </p:attrNameLst>
                                      </p:cBhvr>
                                      <p:to>
                                        <p:strVal val="hidden"/>
                                      </p:to>
                                    </p:se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grpId="0" nodeType="clickEffect">
                                  <p:stCondLst>
                                    <p:cond delay="0"/>
                                  </p:stCondLst>
                                  <p:childTnLst>
                                    <p:set>
                                      <p:cBhvr>
                                        <p:cTn id="375" dur="1" fill="hold">
                                          <p:stCondLst>
                                            <p:cond delay="0"/>
                                          </p:stCondLst>
                                        </p:cTn>
                                        <p:tgtEl>
                                          <p:spTgt spid="290"/>
                                        </p:tgtEl>
                                        <p:attrNameLst>
                                          <p:attrName>style.visibility</p:attrName>
                                        </p:attrNameLst>
                                      </p:cBhvr>
                                      <p:to>
                                        <p:strVal val="visible"/>
                                      </p:to>
                                    </p:set>
                                    <p:animEffect transition="in" filter="wipe(left)">
                                      <p:cBhvr>
                                        <p:cTn id="376" dur="500"/>
                                        <p:tgtEl>
                                          <p:spTgt spid="290"/>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291"/>
                                        </p:tgtEl>
                                        <p:attrNameLst>
                                          <p:attrName>style.visibility</p:attrName>
                                        </p:attrNameLst>
                                      </p:cBhvr>
                                      <p:to>
                                        <p:strVal val="visible"/>
                                      </p:to>
                                    </p:set>
                                    <p:animEffect transition="in" filter="wipe(left)">
                                      <p:cBhvr>
                                        <p:cTn id="381" dur="500"/>
                                        <p:tgtEl>
                                          <p:spTgt spid="291"/>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8" fill="hold" grpId="0" nodeType="clickEffect">
                                  <p:stCondLst>
                                    <p:cond delay="0"/>
                                  </p:stCondLst>
                                  <p:childTnLst>
                                    <p:set>
                                      <p:cBhvr>
                                        <p:cTn id="385" dur="1" fill="hold">
                                          <p:stCondLst>
                                            <p:cond delay="0"/>
                                          </p:stCondLst>
                                        </p:cTn>
                                        <p:tgtEl>
                                          <p:spTgt spid="292"/>
                                        </p:tgtEl>
                                        <p:attrNameLst>
                                          <p:attrName>style.visibility</p:attrName>
                                        </p:attrNameLst>
                                      </p:cBhvr>
                                      <p:to>
                                        <p:strVal val="visible"/>
                                      </p:to>
                                    </p:set>
                                    <p:animEffect transition="in" filter="wipe(left)">
                                      <p:cBhvr>
                                        <p:cTn id="386" dur="500"/>
                                        <p:tgtEl>
                                          <p:spTgt spid="292"/>
                                        </p:tgtEl>
                                      </p:cBhvr>
                                    </p:animEffec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grpId="0" nodeType="clickEffect">
                                  <p:stCondLst>
                                    <p:cond delay="0"/>
                                  </p:stCondLst>
                                  <p:childTnLst>
                                    <p:set>
                                      <p:cBhvr>
                                        <p:cTn id="390" dur="1" fill="hold">
                                          <p:stCondLst>
                                            <p:cond delay="0"/>
                                          </p:stCondLst>
                                        </p:cTn>
                                        <p:tgtEl>
                                          <p:spTgt spid="310"/>
                                        </p:tgtEl>
                                        <p:attrNameLst>
                                          <p:attrName>style.visibility</p:attrName>
                                        </p:attrNameLst>
                                      </p:cBhvr>
                                      <p:to>
                                        <p:strVal val="visible"/>
                                      </p:to>
                                    </p:set>
                                    <p:animEffect transition="in" filter="wipe(left)">
                                      <p:cBhvr>
                                        <p:cTn id="391" dur="500"/>
                                        <p:tgtEl>
                                          <p:spTgt spid="310"/>
                                        </p:tgtEl>
                                      </p:cBhvr>
                                    </p:animEffect>
                                  </p:childTnLst>
                                </p:cTn>
                              </p:par>
                            </p:childTnLst>
                          </p:cTn>
                        </p:par>
                      </p:childTnLst>
                    </p:cTn>
                  </p:par>
                  <p:par>
                    <p:cTn id="392" fill="hold">
                      <p:stCondLst>
                        <p:cond delay="indefinite"/>
                      </p:stCondLst>
                      <p:childTnLst>
                        <p:par>
                          <p:cTn id="393" fill="hold">
                            <p:stCondLst>
                              <p:cond delay="0"/>
                            </p:stCondLst>
                            <p:childTnLst>
                              <p:par>
                                <p:cTn id="394" presetID="22" presetClass="entr" presetSubtype="8" fill="hold" grpId="0" nodeType="clickEffect">
                                  <p:stCondLst>
                                    <p:cond delay="0"/>
                                  </p:stCondLst>
                                  <p:childTnLst>
                                    <p:set>
                                      <p:cBhvr>
                                        <p:cTn id="395" dur="1" fill="hold">
                                          <p:stCondLst>
                                            <p:cond delay="0"/>
                                          </p:stCondLst>
                                        </p:cTn>
                                        <p:tgtEl>
                                          <p:spTgt spid="294"/>
                                        </p:tgtEl>
                                        <p:attrNameLst>
                                          <p:attrName>style.visibility</p:attrName>
                                        </p:attrNameLst>
                                      </p:cBhvr>
                                      <p:to>
                                        <p:strVal val="visible"/>
                                      </p:to>
                                    </p:set>
                                    <p:animEffect transition="in" filter="wipe(left)">
                                      <p:cBhvr>
                                        <p:cTn id="396" dur="500"/>
                                        <p:tgtEl>
                                          <p:spTgt spid="294"/>
                                        </p:tgtEl>
                                      </p:cBhvr>
                                    </p:animEffect>
                                  </p:childTnLst>
                                </p:cTn>
                              </p:par>
                            </p:childTnLst>
                          </p:cTn>
                        </p:par>
                      </p:childTnLst>
                    </p:cTn>
                  </p:par>
                  <p:par>
                    <p:cTn id="397" fill="hold">
                      <p:stCondLst>
                        <p:cond delay="indefinite"/>
                      </p:stCondLst>
                      <p:childTnLst>
                        <p:par>
                          <p:cTn id="398" fill="hold">
                            <p:stCondLst>
                              <p:cond delay="0"/>
                            </p:stCondLst>
                            <p:childTnLst>
                              <p:par>
                                <p:cTn id="399" presetID="22" presetClass="entr" presetSubtype="8" fill="hold" grpId="0" nodeType="clickEffect">
                                  <p:stCondLst>
                                    <p:cond delay="0"/>
                                  </p:stCondLst>
                                  <p:childTnLst>
                                    <p:set>
                                      <p:cBhvr>
                                        <p:cTn id="400" dur="1" fill="hold">
                                          <p:stCondLst>
                                            <p:cond delay="0"/>
                                          </p:stCondLst>
                                        </p:cTn>
                                        <p:tgtEl>
                                          <p:spTgt spid="295"/>
                                        </p:tgtEl>
                                        <p:attrNameLst>
                                          <p:attrName>style.visibility</p:attrName>
                                        </p:attrNameLst>
                                      </p:cBhvr>
                                      <p:to>
                                        <p:strVal val="visible"/>
                                      </p:to>
                                    </p:set>
                                    <p:animEffect transition="in" filter="wipe(left)">
                                      <p:cBhvr>
                                        <p:cTn id="401" dur="500"/>
                                        <p:tgtEl>
                                          <p:spTgt spid="295"/>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8" fill="hold" grpId="0" nodeType="clickEffect">
                                  <p:stCondLst>
                                    <p:cond delay="0"/>
                                  </p:stCondLst>
                                  <p:childTnLst>
                                    <p:set>
                                      <p:cBhvr>
                                        <p:cTn id="405" dur="1" fill="hold">
                                          <p:stCondLst>
                                            <p:cond delay="0"/>
                                          </p:stCondLst>
                                        </p:cTn>
                                        <p:tgtEl>
                                          <p:spTgt spid="296"/>
                                        </p:tgtEl>
                                        <p:attrNameLst>
                                          <p:attrName>style.visibility</p:attrName>
                                        </p:attrNameLst>
                                      </p:cBhvr>
                                      <p:to>
                                        <p:strVal val="visible"/>
                                      </p:to>
                                    </p:set>
                                    <p:animEffect transition="in" filter="wipe(left)">
                                      <p:cBhvr>
                                        <p:cTn id="406" dur="500"/>
                                        <p:tgtEl>
                                          <p:spTgt spid="296"/>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grpId="0" nodeType="clickEffect">
                                  <p:stCondLst>
                                    <p:cond delay="0"/>
                                  </p:stCondLst>
                                  <p:childTnLst>
                                    <p:set>
                                      <p:cBhvr>
                                        <p:cTn id="410" dur="1" fill="hold">
                                          <p:stCondLst>
                                            <p:cond delay="0"/>
                                          </p:stCondLst>
                                        </p:cTn>
                                        <p:tgtEl>
                                          <p:spTgt spid="309"/>
                                        </p:tgtEl>
                                        <p:attrNameLst>
                                          <p:attrName>style.visibility</p:attrName>
                                        </p:attrNameLst>
                                      </p:cBhvr>
                                      <p:to>
                                        <p:strVal val="visible"/>
                                      </p:to>
                                    </p:set>
                                    <p:animEffect transition="in" filter="wipe(left)">
                                      <p:cBhvr>
                                        <p:cTn id="411" dur="500"/>
                                        <p:tgtEl>
                                          <p:spTgt spid="309"/>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298"/>
                                        </p:tgtEl>
                                        <p:attrNameLst>
                                          <p:attrName>style.visibility</p:attrName>
                                        </p:attrNameLst>
                                      </p:cBhvr>
                                      <p:to>
                                        <p:strVal val="visible"/>
                                      </p:to>
                                    </p:set>
                                    <p:animEffect transition="in" filter="wipe(left)">
                                      <p:cBhvr>
                                        <p:cTn id="416" dur="500"/>
                                        <p:tgtEl>
                                          <p:spTgt spid="298"/>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299"/>
                                        </p:tgtEl>
                                        <p:attrNameLst>
                                          <p:attrName>style.visibility</p:attrName>
                                        </p:attrNameLst>
                                      </p:cBhvr>
                                      <p:to>
                                        <p:strVal val="visible"/>
                                      </p:to>
                                    </p:set>
                                    <p:animEffect transition="in" filter="wipe(left)">
                                      <p:cBhvr>
                                        <p:cTn id="421" dur="500"/>
                                        <p:tgtEl>
                                          <p:spTgt spid="299"/>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8" fill="hold" grpId="0" nodeType="clickEffect">
                                  <p:stCondLst>
                                    <p:cond delay="0"/>
                                  </p:stCondLst>
                                  <p:childTnLst>
                                    <p:set>
                                      <p:cBhvr>
                                        <p:cTn id="425" dur="1" fill="hold">
                                          <p:stCondLst>
                                            <p:cond delay="0"/>
                                          </p:stCondLst>
                                        </p:cTn>
                                        <p:tgtEl>
                                          <p:spTgt spid="300"/>
                                        </p:tgtEl>
                                        <p:attrNameLst>
                                          <p:attrName>style.visibility</p:attrName>
                                        </p:attrNameLst>
                                      </p:cBhvr>
                                      <p:to>
                                        <p:strVal val="visible"/>
                                      </p:to>
                                    </p:set>
                                    <p:animEffect transition="in" filter="wipe(left)">
                                      <p:cBhvr>
                                        <p:cTn id="426" dur="500"/>
                                        <p:tgtEl>
                                          <p:spTgt spid="300"/>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308"/>
                                        </p:tgtEl>
                                        <p:attrNameLst>
                                          <p:attrName>style.visibility</p:attrName>
                                        </p:attrNameLst>
                                      </p:cBhvr>
                                      <p:to>
                                        <p:strVal val="visible"/>
                                      </p:to>
                                    </p:set>
                                    <p:animEffect transition="in" filter="wipe(left)">
                                      <p:cBhvr>
                                        <p:cTn id="431" dur="500"/>
                                        <p:tgtEl>
                                          <p:spTgt spid="308"/>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302"/>
                                        </p:tgtEl>
                                        <p:attrNameLst>
                                          <p:attrName>style.visibility</p:attrName>
                                        </p:attrNameLst>
                                      </p:cBhvr>
                                      <p:to>
                                        <p:strVal val="visible"/>
                                      </p:to>
                                    </p:set>
                                    <p:animEffect transition="in" filter="wipe(left)">
                                      <p:cBhvr>
                                        <p:cTn id="436" dur="500"/>
                                        <p:tgtEl>
                                          <p:spTgt spid="302"/>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303"/>
                                        </p:tgtEl>
                                        <p:attrNameLst>
                                          <p:attrName>style.visibility</p:attrName>
                                        </p:attrNameLst>
                                      </p:cBhvr>
                                      <p:to>
                                        <p:strVal val="visible"/>
                                      </p:to>
                                    </p:set>
                                    <p:animEffect transition="in" filter="wipe(left)">
                                      <p:cBhvr>
                                        <p:cTn id="441" dur="500"/>
                                        <p:tgtEl>
                                          <p:spTgt spid="303"/>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304"/>
                                        </p:tgtEl>
                                        <p:attrNameLst>
                                          <p:attrName>style.visibility</p:attrName>
                                        </p:attrNameLst>
                                      </p:cBhvr>
                                      <p:to>
                                        <p:strVal val="visible"/>
                                      </p:to>
                                    </p:set>
                                    <p:animEffect transition="in" filter="wipe(left)">
                                      <p:cBhvr>
                                        <p:cTn id="446" dur="500"/>
                                        <p:tgtEl>
                                          <p:spTgt spid="304"/>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307"/>
                                        </p:tgtEl>
                                        <p:attrNameLst>
                                          <p:attrName>style.visibility</p:attrName>
                                        </p:attrNameLst>
                                      </p:cBhvr>
                                      <p:to>
                                        <p:strVal val="visible"/>
                                      </p:to>
                                    </p:set>
                                    <p:animEffect transition="in" filter="wipe(left)">
                                      <p:cBhvr>
                                        <p:cTn id="451" dur="500"/>
                                        <p:tgtEl>
                                          <p:spTgt spid="307"/>
                                        </p:tgtEl>
                                      </p:cBhvr>
                                    </p:animEffect>
                                  </p:childTnLst>
                                </p:cTn>
                              </p:par>
                            </p:childTnLst>
                          </p:cTn>
                        </p:par>
                      </p:childTnLst>
                    </p:cTn>
                  </p:par>
                  <p:par>
                    <p:cTn id="452" fill="hold">
                      <p:stCondLst>
                        <p:cond delay="indefinite"/>
                      </p:stCondLst>
                      <p:childTnLst>
                        <p:par>
                          <p:cTn id="453" fill="hold">
                            <p:stCondLst>
                              <p:cond delay="0"/>
                            </p:stCondLst>
                            <p:childTnLst>
                              <p:par>
                                <p:cTn id="454" presetID="21" presetClass="entr" presetSubtype="1" fill="hold" grpId="0" nodeType="clickEffect">
                                  <p:stCondLst>
                                    <p:cond delay="0"/>
                                  </p:stCondLst>
                                  <p:childTnLst>
                                    <p:set>
                                      <p:cBhvr>
                                        <p:cTn id="455" dur="1" fill="hold">
                                          <p:stCondLst>
                                            <p:cond delay="0"/>
                                          </p:stCondLst>
                                        </p:cTn>
                                        <p:tgtEl>
                                          <p:spTgt spid="391"/>
                                        </p:tgtEl>
                                        <p:attrNameLst>
                                          <p:attrName>style.visibility</p:attrName>
                                        </p:attrNameLst>
                                      </p:cBhvr>
                                      <p:to>
                                        <p:strVal val="visible"/>
                                      </p:to>
                                    </p:set>
                                    <p:animEffect transition="in" filter="wheel(1)">
                                      <p:cBhvr>
                                        <p:cTn id="456" dur="2000"/>
                                        <p:tgtEl>
                                          <p:spTgt spid="391"/>
                                        </p:tgtEl>
                                      </p:cBhvr>
                                    </p:animEffect>
                                  </p:childTnLst>
                                </p:cTn>
                              </p:par>
                              <p:par>
                                <p:cTn id="457" presetID="21" presetClass="entr" presetSubtype="1" fill="hold" grpId="0" nodeType="withEffect">
                                  <p:stCondLst>
                                    <p:cond delay="0"/>
                                  </p:stCondLst>
                                  <p:childTnLst>
                                    <p:set>
                                      <p:cBhvr>
                                        <p:cTn id="458" dur="1" fill="hold">
                                          <p:stCondLst>
                                            <p:cond delay="0"/>
                                          </p:stCondLst>
                                        </p:cTn>
                                        <p:tgtEl>
                                          <p:spTgt spid="392"/>
                                        </p:tgtEl>
                                        <p:attrNameLst>
                                          <p:attrName>style.visibility</p:attrName>
                                        </p:attrNameLst>
                                      </p:cBhvr>
                                      <p:to>
                                        <p:strVal val="visible"/>
                                      </p:to>
                                    </p:set>
                                    <p:animEffect transition="in" filter="wheel(1)">
                                      <p:cBhvr>
                                        <p:cTn id="459" dur="2000"/>
                                        <p:tgtEl>
                                          <p:spTgt spid="392"/>
                                        </p:tgtEl>
                                      </p:cBhvr>
                                    </p:animEffec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361"/>
                                        </p:tgtEl>
                                        <p:attrNameLst>
                                          <p:attrName>style.visibility</p:attrName>
                                        </p:attrNameLst>
                                      </p:cBhvr>
                                      <p:to>
                                        <p:strVal val="visible"/>
                                      </p:to>
                                    </p:set>
                                    <p:animEffect transition="in" filter="fade">
                                      <p:cBhvr>
                                        <p:cTn id="464" dur="500"/>
                                        <p:tgtEl>
                                          <p:spTgt spid="361"/>
                                        </p:tgtEl>
                                      </p:cBhvr>
                                    </p:animEffect>
                                  </p:childTnLst>
                                </p:cTn>
                              </p:par>
                              <p:par>
                                <p:cTn id="465" presetID="10" presetClass="entr" presetSubtype="0" fill="hold" nodeType="withEffect">
                                  <p:stCondLst>
                                    <p:cond delay="0"/>
                                  </p:stCondLst>
                                  <p:childTnLst>
                                    <p:set>
                                      <p:cBhvr>
                                        <p:cTn id="466" dur="1" fill="hold">
                                          <p:stCondLst>
                                            <p:cond delay="0"/>
                                          </p:stCondLst>
                                        </p:cTn>
                                        <p:tgtEl>
                                          <p:spTgt spid="363"/>
                                        </p:tgtEl>
                                        <p:attrNameLst>
                                          <p:attrName>style.visibility</p:attrName>
                                        </p:attrNameLst>
                                      </p:cBhvr>
                                      <p:to>
                                        <p:strVal val="visible"/>
                                      </p:to>
                                    </p:set>
                                    <p:animEffect transition="in" filter="fade">
                                      <p:cBhvr>
                                        <p:cTn id="467" dur="500"/>
                                        <p:tgtEl>
                                          <p:spTgt spid="363"/>
                                        </p:tgtEl>
                                      </p:cBhvr>
                                    </p:animEffect>
                                  </p:childTnLst>
                                </p:cTn>
                              </p:par>
                              <p:par>
                                <p:cTn id="468" presetID="10" presetClass="entr" presetSubtype="0" fill="hold" nodeType="withEffect">
                                  <p:stCondLst>
                                    <p:cond delay="0"/>
                                  </p:stCondLst>
                                  <p:childTnLst>
                                    <p:set>
                                      <p:cBhvr>
                                        <p:cTn id="469" dur="1" fill="hold">
                                          <p:stCondLst>
                                            <p:cond delay="0"/>
                                          </p:stCondLst>
                                        </p:cTn>
                                        <p:tgtEl>
                                          <p:spTgt spid="365"/>
                                        </p:tgtEl>
                                        <p:attrNameLst>
                                          <p:attrName>style.visibility</p:attrName>
                                        </p:attrNameLst>
                                      </p:cBhvr>
                                      <p:to>
                                        <p:strVal val="visible"/>
                                      </p:to>
                                    </p:set>
                                    <p:animEffect transition="in" filter="fade">
                                      <p:cBhvr>
                                        <p:cTn id="470" dur="500"/>
                                        <p:tgtEl>
                                          <p:spTgt spid="365"/>
                                        </p:tgtEl>
                                      </p:cBhvr>
                                    </p:animEffect>
                                  </p:childTnLst>
                                </p:cTn>
                              </p:par>
                              <p:par>
                                <p:cTn id="471" presetID="10" presetClass="entr" presetSubtype="0" fill="hold" nodeType="withEffect">
                                  <p:stCondLst>
                                    <p:cond delay="0"/>
                                  </p:stCondLst>
                                  <p:childTnLst>
                                    <p:set>
                                      <p:cBhvr>
                                        <p:cTn id="472" dur="1" fill="hold">
                                          <p:stCondLst>
                                            <p:cond delay="0"/>
                                          </p:stCondLst>
                                        </p:cTn>
                                        <p:tgtEl>
                                          <p:spTgt spid="359"/>
                                        </p:tgtEl>
                                        <p:attrNameLst>
                                          <p:attrName>style.visibility</p:attrName>
                                        </p:attrNameLst>
                                      </p:cBhvr>
                                      <p:to>
                                        <p:strVal val="visible"/>
                                      </p:to>
                                    </p:set>
                                    <p:animEffect transition="in" filter="fade">
                                      <p:cBhvr>
                                        <p:cTn id="473" dur="500"/>
                                        <p:tgtEl>
                                          <p:spTgt spid="359"/>
                                        </p:tgtEl>
                                      </p:cBhvr>
                                    </p:animEffect>
                                  </p:childTnLst>
                                </p:cTn>
                              </p:par>
                            </p:childTnLst>
                          </p:cTn>
                        </p:par>
                      </p:childTnLst>
                    </p:cTn>
                  </p:par>
                  <p:par>
                    <p:cTn id="474" fill="hold">
                      <p:stCondLst>
                        <p:cond delay="indefinite"/>
                      </p:stCondLst>
                      <p:childTnLst>
                        <p:par>
                          <p:cTn id="475" fill="hold">
                            <p:stCondLst>
                              <p:cond delay="0"/>
                            </p:stCondLst>
                            <p:childTnLst>
                              <p:par>
                                <p:cTn id="476" presetID="1" presetClass="entr" presetSubtype="0" fill="hold" grpId="2" nodeType="clickEffect">
                                  <p:stCondLst>
                                    <p:cond delay="0"/>
                                  </p:stCondLst>
                                  <p:childTnLst>
                                    <p:set>
                                      <p:cBhvr>
                                        <p:cTn id="477" dur="1" fill="hold">
                                          <p:stCondLst>
                                            <p:cond delay="0"/>
                                          </p:stCondLst>
                                        </p:cTn>
                                        <p:tgtEl>
                                          <p:spTgt spid="371"/>
                                        </p:tgtEl>
                                        <p:attrNameLst>
                                          <p:attrName>style.visibility</p:attrName>
                                        </p:attrNameLst>
                                      </p:cBhvr>
                                      <p:to>
                                        <p:strVal val="visible"/>
                                      </p:to>
                                    </p:set>
                                  </p:childTnLst>
                                </p:cTn>
                              </p:par>
                              <p:par>
                                <p:cTn id="478" presetID="1" presetClass="entr" presetSubtype="0" fill="hold" grpId="2" nodeType="withEffect">
                                  <p:stCondLst>
                                    <p:cond delay="0"/>
                                  </p:stCondLst>
                                  <p:childTnLst>
                                    <p:set>
                                      <p:cBhvr>
                                        <p:cTn id="479" dur="1" fill="hold">
                                          <p:stCondLst>
                                            <p:cond delay="0"/>
                                          </p:stCondLst>
                                        </p:cTn>
                                        <p:tgtEl>
                                          <p:spTgt spid="374"/>
                                        </p:tgtEl>
                                        <p:attrNameLst>
                                          <p:attrName>style.visibility</p:attrName>
                                        </p:attrNameLst>
                                      </p:cBhvr>
                                      <p:to>
                                        <p:strVal val="visible"/>
                                      </p:to>
                                    </p:set>
                                  </p:childTnLst>
                                </p:cTn>
                              </p:par>
                              <p:par>
                                <p:cTn id="480" presetID="1" presetClass="entr" presetSubtype="0" fill="hold" grpId="2" nodeType="withEffect">
                                  <p:stCondLst>
                                    <p:cond delay="0"/>
                                  </p:stCondLst>
                                  <p:childTnLst>
                                    <p:set>
                                      <p:cBhvr>
                                        <p:cTn id="481" dur="1" fill="hold">
                                          <p:stCondLst>
                                            <p:cond delay="0"/>
                                          </p:stCondLst>
                                        </p:cTn>
                                        <p:tgtEl>
                                          <p:spTgt spid="375"/>
                                        </p:tgtEl>
                                        <p:attrNameLst>
                                          <p:attrName>style.visibility</p:attrName>
                                        </p:attrNameLst>
                                      </p:cBhvr>
                                      <p:to>
                                        <p:strVal val="visible"/>
                                      </p:to>
                                    </p:set>
                                  </p:childTnLst>
                                </p:cTn>
                              </p:par>
                              <p:par>
                                <p:cTn id="482" presetID="1" presetClass="entr" presetSubtype="0" fill="hold" grpId="2" nodeType="withEffect">
                                  <p:stCondLst>
                                    <p:cond delay="0"/>
                                  </p:stCondLst>
                                  <p:childTnLst>
                                    <p:set>
                                      <p:cBhvr>
                                        <p:cTn id="483" dur="1" fill="hold">
                                          <p:stCondLst>
                                            <p:cond delay="0"/>
                                          </p:stCondLst>
                                        </p:cTn>
                                        <p:tgtEl>
                                          <p:spTgt spid="376"/>
                                        </p:tgtEl>
                                        <p:attrNameLst>
                                          <p:attrName>style.visibility</p:attrName>
                                        </p:attrNameLst>
                                      </p:cBhvr>
                                      <p:to>
                                        <p:strVal val="visible"/>
                                      </p:to>
                                    </p:set>
                                  </p:childTnLst>
                                </p:cTn>
                              </p:par>
                            </p:childTnLst>
                          </p:cTn>
                        </p:par>
                      </p:childTnLst>
                    </p:cTn>
                  </p:par>
                  <p:par>
                    <p:cTn id="484" fill="hold">
                      <p:stCondLst>
                        <p:cond delay="indefinite"/>
                      </p:stCondLst>
                      <p:childTnLst>
                        <p:par>
                          <p:cTn id="485" fill="hold">
                            <p:stCondLst>
                              <p:cond delay="0"/>
                            </p:stCondLst>
                            <p:childTnLst>
                              <p:par>
                                <p:cTn id="486" presetID="22" presetClass="entr" presetSubtype="8" fill="hold" grpId="0" nodeType="clickEffect">
                                  <p:stCondLst>
                                    <p:cond delay="0"/>
                                  </p:stCondLst>
                                  <p:childTnLst>
                                    <p:set>
                                      <p:cBhvr>
                                        <p:cTn id="487" dur="1" fill="hold">
                                          <p:stCondLst>
                                            <p:cond delay="0"/>
                                          </p:stCondLst>
                                        </p:cTn>
                                        <p:tgtEl>
                                          <p:spTgt spid="4">
                                            <p:txEl>
                                              <p:pRg st="0" end="0"/>
                                            </p:txEl>
                                          </p:spTgt>
                                        </p:tgtEl>
                                        <p:attrNameLst>
                                          <p:attrName>style.visibility</p:attrName>
                                        </p:attrNameLst>
                                      </p:cBhvr>
                                      <p:to>
                                        <p:strVal val="visible"/>
                                      </p:to>
                                    </p:set>
                                    <p:animEffect transition="in" filter="wipe(left)">
                                      <p:cBhvr>
                                        <p:cTn id="488" dur="500"/>
                                        <p:tgtEl>
                                          <p:spTgt spid="4">
                                            <p:txEl>
                                              <p:pRg st="0" end="0"/>
                                            </p:txEl>
                                          </p:spTgt>
                                        </p:tgtEl>
                                      </p:cBhvr>
                                    </p:animEffect>
                                  </p:childTnLst>
                                </p:cTn>
                              </p:par>
                            </p:childTnLst>
                          </p:cTn>
                        </p:par>
                      </p:childTnLst>
                    </p:cTn>
                  </p:par>
                  <p:par>
                    <p:cTn id="489" fill="hold">
                      <p:stCondLst>
                        <p:cond delay="indefinite"/>
                      </p:stCondLst>
                      <p:childTnLst>
                        <p:par>
                          <p:cTn id="490" fill="hold">
                            <p:stCondLst>
                              <p:cond delay="0"/>
                            </p:stCondLst>
                            <p:childTnLst>
                              <p:par>
                                <p:cTn id="491" presetID="22" presetClass="entr" presetSubtype="8" fill="hold" grpId="0" nodeType="clickEffect">
                                  <p:stCondLst>
                                    <p:cond delay="0"/>
                                  </p:stCondLst>
                                  <p:childTnLst>
                                    <p:set>
                                      <p:cBhvr>
                                        <p:cTn id="492" dur="1" fill="hold">
                                          <p:stCondLst>
                                            <p:cond delay="0"/>
                                          </p:stCondLst>
                                        </p:cTn>
                                        <p:tgtEl>
                                          <p:spTgt spid="4">
                                            <p:txEl>
                                              <p:pRg st="1" end="1"/>
                                            </p:txEl>
                                          </p:spTgt>
                                        </p:tgtEl>
                                        <p:attrNameLst>
                                          <p:attrName>style.visibility</p:attrName>
                                        </p:attrNameLst>
                                      </p:cBhvr>
                                      <p:to>
                                        <p:strVal val="visible"/>
                                      </p:to>
                                    </p:set>
                                    <p:animEffect transition="in" filter="wipe(left)">
                                      <p:cBhvr>
                                        <p:cTn id="493" dur="500"/>
                                        <p:tgtEl>
                                          <p:spTgt spid="4">
                                            <p:txEl>
                                              <p:pRg st="1" end="1"/>
                                            </p:txEl>
                                          </p:spTgt>
                                        </p:tgtEl>
                                      </p:cBhvr>
                                    </p:animEffect>
                                  </p:childTnLst>
                                </p:cTn>
                              </p:par>
                            </p:childTnLst>
                          </p:cTn>
                        </p:par>
                      </p:childTnLst>
                    </p:cTn>
                  </p:par>
                  <p:par>
                    <p:cTn id="494" fill="hold">
                      <p:stCondLst>
                        <p:cond delay="indefinite"/>
                      </p:stCondLst>
                      <p:childTnLst>
                        <p:par>
                          <p:cTn id="495" fill="hold">
                            <p:stCondLst>
                              <p:cond delay="0"/>
                            </p:stCondLst>
                            <p:childTnLst>
                              <p:par>
                                <p:cTn id="496" presetID="45" presetClass="entr" presetSubtype="0" fill="hold" grpId="0" nodeType="clickEffect">
                                  <p:stCondLst>
                                    <p:cond delay="0"/>
                                  </p:stCondLst>
                                  <p:childTnLst>
                                    <p:set>
                                      <p:cBhvr>
                                        <p:cTn id="497" dur="1" fill="hold">
                                          <p:stCondLst>
                                            <p:cond delay="0"/>
                                          </p:stCondLst>
                                        </p:cTn>
                                        <p:tgtEl>
                                          <p:spTgt spid="393"/>
                                        </p:tgtEl>
                                        <p:attrNameLst>
                                          <p:attrName>style.visibility</p:attrName>
                                        </p:attrNameLst>
                                      </p:cBhvr>
                                      <p:to>
                                        <p:strVal val="visible"/>
                                      </p:to>
                                    </p:set>
                                    <p:animEffect transition="in" filter="fade">
                                      <p:cBhvr>
                                        <p:cTn id="498" dur="2000"/>
                                        <p:tgtEl>
                                          <p:spTgt spid="393"/>
                                        </p:tgtEl>
                                      </p:cBhvr>
                                    </p:animEffect>
                                    <p:anim calcmode="lin" valueType="num">
                                      <p:cBhvr>
                                        <p:cTn id="499" dur="2000" fill="hold"/>
                                        <p:tgtEl>
                                          <p:spTgt spid="393"/>
                                        </p:tgtEl>
                                        <p:attrNameLst>
                                          <p:attrName>ppt_w</p:attrName>
                                        </p:attrNameLst>
                                      </p:cBhvr>
                                      <p:tavLst>
                                        <p:tav tm="0" fmla="#ppt_w*sin(2.5*pi*$)">
                                          <p:val>
                                            <p:fltVal val="0"/>
                                          </p:val>
                                        </p:tav>
                                        <p:tav tm="100000">
                                          <p:val>
                                            <p:fltVal val="1"/>
                                          </p:val>
                                        </p:tav>
                                      </p:tavLst>
                                    </p:anim>
                                    <p:anim calcmode="lin" valueType="num">
                                      <p:cBhvr>
                                        <p:cTn id="500" dur="2000" fill="hold"/>
                                        <p:tgtEl>
                                          <p:spTgt spid="393"/>
                                        </p:tgtEl>
                                        <p:attrNameLst>
                                          <p:attrName>ppt_h</p:attrName>
                                        </p:attrNameLst>
                                      </p:cBhvr>
                                      <p:tavLst>
                                        <p:tav tm="0">
                                          <p:val>
                                            <p:strVal val="#ppt_h"/>
                                          </p:val>
                                        </p:tav>
                                        <p:tav tm="100000">
                                          <p:val>
                                            <p:strVal val="#ppt_h"/>
                                          </p:val>
                                        </p:tav>
                                      </p:tavLst>
                                    </p:anim>
                                  </p:childTnLst>
                                </p:cTn>
                              </p:par>
                            </p:childTnLst>
                          </p:cTn>
                        </p:par>
                      </p:childTnLst>
                    </p:cTn>
                  </p:par>
                  <p:par>
                    <p:cTn id="501" fill="hold">
                      <p:stCondLst>
                        <p:cond delay="indefinite"/>
                      </p:stCondLst>
                      <p:childTnLst>
                        <p:par>
                          <p:cTn id="502" fill="hold">
                            <p:stCondLst>
                              <p:cond delay="0"/>
                            </p:stCondLst>
                            <p:childTnLst>
                              <p:par>
                                <p:cTn id="503" presetID="22" presetClass="entr" presetSubtype="8" fill="hold" grpId="0" nodeType="clickEffect">
                                  <p:stCondLst>
                                    <p:cond delay="0"/>
                                  </p:stCondLst>
                                  <p:childTnLst>
                                    <p:set>
                                      <p:cBhvr>
                                        <p:cTn id="504" dur="1" fill="hold">
                                          <p:stCondLst>
                                            <p:cond delay="0"/>
                                          </p:stCondLst>
                                        </p:cTn>
                                        <p:tgtEl>
                                          <p:spTgt spid="4">
                                            <p:txEl>
                                              <p:pRg st="2" end="2"/>
                                            </p:txEl>
                                          </p:spTgt>
                                        </p:tgtEl>
                                        <p:attrNameLst>
                                          <p:attrName>style.visibility</p:attrName>
                                        </p:attrNameLst>
                                      </p:cBhvr>
                                      <p:to>
                                        <p:strVal val="visible"/>
                                      </p:to>
                                    </p:set>
                                    <p:animEffect transition="in" filter="wipe(left)">
                                      <p:cBhvr>
                                        <p:cTn id="50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3" grpId="0" build="p"/>
      <p:bldP spid="95" grpId="0" build="p"/>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P spid="223" grpId="0"/>
      <p:bldP spid="224" grpId="0"/>
      <p:bldP spid="371" grpId="0"/>
      <p:bldP spid="371" grpId="1"/>
      <p:bldP spid="371" grpId="2"/>
      <p:bldP spid="374" grpId="0"/>
      <p:bldP spid="374" grpId="1"/>
      <p:bldP spid="374" grpId="2"/>
      <p:bldP spid="375" grpId="0"/>
      <p:bldP spid="375" grpId="1"/>
      <p:bldP spid="375" grpId="2"/>
      <p:bldP spid="376" grpId="0"/>
      <p:bldP spid="376" grpId="1"/>
      <p:bldP spid="376" grpId="2"/>
      <p:bldP spid="267" grpId="0" animBg="1"/>
      <p:bldP spid="268" grpId="0" animBg="1"/>
      <p:bldP spid="269" grpId="0" animBg="1"/>
      <p:bldP spid="270" grpId="0" animBg="1"/>
      <p:bldP spid="282" grpId="0"/>
      <p:bldP spid="283" grpId="0"/>
      <p:bldP spid="284" grpId="0"/>
      <p:bldP spid="285" grpId="0"/>
      <p:bldP spid="286" grpId="0"/>
      <p:bldP spid="287" grpId="0"/>
      <p:bldP spid="288" grpId="0"/>
      <p:bldP spid="290" grpId="0"/>
      <p:bldP spid="291" grpId="0"/>
      <p:bldP spid="292" grpId="0"/>
      <p:bldP spid="294" grpId="0"/>
      <p:bldP spid="295" grpId="0"/>
      <p:bldP spid="296" grpId="0"/>
      <p:bldP spid="298" grpId="0"/>
      <p:bldP spid="299" grpId="0"/>
      <p:bldP spid="300" grpId="0"/>
      <p:bldP spid="302" grpId="0"/>
      <p:bldP spid="303" grpId="0"/>
      <p:bldP spid="304" grpId="0"/>
      <p:bldP spid="307" grpId="0"/>
      <p:bldP spid="308" grpId="0"/>
      <p:bldP spid="309" grpId="0"/>
      <p:bldP spid="310" grpId="0"/>
      <p:bldP spid="311" grpId="0"/>
      <p:bldP spid="386" grpId="0"/>
      <p:bldP spid="386" grpId="1"/>
      <p:bldP spid="388" grpId="0"/>
      <p:bldP spid="388" grpId="1"/>
      <p:bldP spid="389" grpId="0"/>
      <p:bldP spid="389" grpId="1"/>
      <p:bldP spid="390" grpId="0"/>
      <p:bldP spid="390" grpId="1"/>
      <p:bldP spid="391" grpId="0" animBg="1"/>
      <p:bldP spid="392" grpId="0" animBg="1"/>
      <p:bldP spid="125" grpId="0" build="p"/>
      <p:bldP spid="126" grpId="0"/>
      <p:bldP spid="127" grpId="0" build="p"/>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8091-3A05-4A2C-93F2-5D08C45FCE80}"/>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IN" dirty="0"/>
          </a:p>
        </p:txBody>
      </p:sp>
      <p:grpSp>
        <p:nvGrpSpPr>
          <p:cNvPr id="86" name="Group 85">
            <a:extLst>
              <a:ext uri="{FF2B5EF4-FFF2-40B4-BE49-F238E27FC236}">
                <a16:creationId xmlns:a16="http://schemas.microsoft.com/office/drawing/2014/main" id="{3DC2A582-7026-4505-870F-8B530440F294}"/>
              </a:ext>
            </a:extLst>
          </p:cNvPr>
          <p:cNvGrpSpPr/>
          <p:nvPr/>
        </p:nvGrpSpPr>
        <p:grpSpPr>
          <a:xfrm>
            <a:off x="1206500" y="1011554"/>
            <a:ext cx="9779000" cy="5067122"/>
            <a:chOff x="6776602" y="736956"/>
            <a:chExt cx="5284217" cy="3005144"/>
          </a:xfrm>
        </p:grpSpPr>
        <p:cxnSp>
          <p:nvCxnSpPr>
            <p:cNvPr id="4" name="Straight Connector 3">
              <a:extLst>
                <a:ext uri="{FF2B5EF4-FFF2-40B4-BE49-F238E27FC236}">
                  <a16:creationId xmlns:a16="http://schemas.microsoft.com/office/drawing/2014/main" id="{A5F00AA5-D1FA-4DD9-9CB9-ECB20BE894EC}"/>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A69335A-56F5-420F-8904-453891050E5D}"/>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81387F-6CBC-4D79-BDF0-BD90F83D6AB9}"/>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007686-9822-4E13-B5D2-E99ED4815359}"/>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5D9FB1-98B9-4BAF-95D6-217D466BC2EA}"/>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7357F6D-79A5-4310-960C-B28D4F8EEDDB}"/>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B682A7-96BA-4F2B-96EC-E61AB9C319DA}"/>
                </a:ext>
              </a:extLst>
            </p:cNvPr>
            <p:cNvCxnSpPr>
              <a:cxnSpLocks/>
            </p:cNvCxnSpPr>
            <p:nvPr/>
          </p:nvCxnSpPr>
          <p:spPr>
            <a:xfrm>
              <a:off x="6838950" y="3735750"/>
              <a:ext cx="43357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2E70EA-9734-4152-B3A3-80ED3FE109AE}"/>
                </a:ext>
              </a:extLst>
            </p:cNvPr>
            <p:cNvCxnSpPr>
              <a:cxnSpLocks/>
            </p:cNvCxnSpPr>
            <p:nvPr/>
          </p:nvCxnSpPr>
          <p:spPr>
            <a:xfrm>
              <a:off x="12060819" y="749866"/>
              <a:ext cx="0" cy="24019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9E3926-B0BE-40DD-8BC0-701B339E861A}"/>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DAA13C-F886-43E6-9863-035F658C5F9B}"/>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AB2AFB-F310-484C-BBC4-DE0B8ADD86EC}"/>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D4623D-650D-4EE7-9407-31C827ABEF7E}"/>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D4F7D3-AE0A-4E8D-8857-E25764CB8D77}"/>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29A3D8-6C3B-4FBC-A877-271EF6CD7DCA}"/>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216FE6-1202-4ACD-831E-C575F513291D}"/>
                </a:ext>
              </a:extLst>
            </p:cNvPr>
            <p:cNvSpPr txBox="1"/>
            <p:nvPr/>
          </p:nvSpPr>
          <p:spPr>
            <a:xfrm>
              <a:off x="7200316" y="736956"/>
              <a:ext cx="552592" cy="315753"/>
            </a:xfrm>
            <a:prstGeom prst="rect">
              <a:avLst/>
            </a:prstGeom>
            <a:noFill/>
          </p:spPr>
          <p:txBody>
            <a:bodyPr wrap="square" rtlCol="0">
              <a:spAutoFit/>
            </a:bodyPr>
            <a:lstStyle/>
            <a:p>
              <a:r>
                <a:rPr lang="en-US" sz="2400" dirty="0"/>
                <a:t>To</a:t>
              </a:r>
              <a:endParaRPr lang="en-IN" sz="2400" dirty="0"/>
            </a:p>
          </p:txBody>
        </p:sp>
        <p:sp>
          <p:nvSpPr>
            <p:cNvPr id="19" name="TextBox 18">
              <a:extLst>
                <a:ext uri="{FF2B5EF4-FFF2-40B4-BE49-F238E27FC236}">
                  <a16:creationId xmlns:a16="http://schemas.microsoft.com/office/drawing/2014/main" id="{B2B3C6DA-B724-4671-A537-C9A5380FFDD6}"/>
                </a:ext>
              </a:extLst>
            </p:cNvPr>
            <p:cNvSpPr txBox="1"/>
            <p:nvPr/>
          </p:nvSpPr>
          <p:spPr>
            <a:xfrm>
              <a:off x="6825423" y="1063765"/>
              <a:ext cx="703470" cy="315753"/>
            </a:xfrm>
            <a:prstGeom prst="rect">
              <a:avLst/>
            </a:prstGeom>
            <a:noFill/>
          </p:spPr>
          <p:txBody>
            <a:bodyPr wrap="square" rtlCol="0">
              <a:spAutoFit/>
            </a:bodyPr>
            <a:lstStyle/>
            <a:p>
              <a:r>
                <a:rPr lang="en-US" sz="2400" dirty="0"/>
                <a:t>From</a:t>
              </a:r>
              <a:endParaRPr lang="en-IN" sz="2400" dirty="0"/>
            </a:p>
          </p:txBody>
        </p:sp>
        <p:sp>
          <p:nvSpPr>
            <p:cNvPr id="20" name="TextBox 19">
              <a:extLst>
                <a:ext uri="{FF2B5EF4-FFF2-40B4-BE49-F238E27FC236}">
                  <a16:creationId xmlns:a16="http://schemas.microsoft.com/office/drawing/2014/main" id="{2CAAA84F-8423-43FD-BCA9-53C8B54967CC}"/>
                </a:ext>
              </a:extLst>
            </p:cNvPr>
            <p:cNvSpPr txBox="1"/>
            <p:nvPr/>
          </p:nvSpPr>
          <p:spPr>
            <a:xfrm>
              <a:off x="6897120" y="1432087"/>
              <a:ext cx="703470" cy="315753"/>
            </a:xfrm>
            <a:prstGeom prst="rect">
              <a:avLst/>
            </a:prstGeom>
            <a:noFill/>
          </p:spPr>
          <p:txBody>
            <a:bodyPr wrap="square" rtlCol="0">
              <a:spAutoFit/>
            </a:bodyPr>
            <a:lstStyle/>
            <a:p>
              <a:pPr algn="ctr"/>
              <a:r>
                <a:rPr lang="en-US" sz="2400" dirty="0"/>
                <a:t>A</a:t>
              </a:r>
              <a:endParaRPr lang="en-IN" sz="2400" dirty="0"/>
            </a:p>
          </p:txBody>
        </p:sp>
        <p:sp>
          <p:nvSpPr>
            <p:cNvPr id="21" name="TextBox 20">
              <a:extLst>
                <a:ext uri="{FF2B5EF4-FFF2-40B4-BE49-F238E27FC236}">
                  <a16:creationId xmlns:a16="http://schemas.microsoft.com/office/drawing/2014/main" id="{E57781F2-2BB0-4953-B646-F48FA3E2B574}"/>
                </a:ext>
              </a:extLst>
            </p:cNvPr>
            <p:cNvSpPr txBox="1"/>
            <p:nvPr/>
          </p:nvSpPr>
          <p:spPr>
            <a:xfrm>
              <a:off x="6776602" y="3280061"/>
              <a:ext cx="943525" cy="315753"/>
            </a:xfrm>
            <a:prstGeom prst="rect">
              <a:avLst/>
            </a:prstGeom>
            <a:noFill/>
          </p:spPr>
          <p:txBody>
            <a:bodyPr wrap="square" rtlCol="0">
              <a:spAutoFit/>
            </a:bodyPr>
            <a:lstStyle/>
            <a:p>
              <a:pPr algn="ctr"/>
              <a:r>
                <a:rPr lang="en-US" sz="2400" dirty="0"/>
                <a:t>Demand</a:t>
              </a:r>
              <a:endParaRPr lang="en-IN" sz="2400" dirty="0"/>
            </a:p>
          </p:txBody>
        </p:sp>
        <p:sp>
          <p:nvSpPr>
            <p:cNvPr id="22" name="TextBox 21">
              <a:extLst>
                <a:ext uri="{FF2B5EF4-FFF2-40B4-BE49-F238E27FC236}">
                  <a16:creationId xmlns:a16="http://schemas.microsoft.com/office/drawing/2014/main" id="{15CE8E7B-3D03-448C-B55B-143C96717A9F}"/>
                </a:ext>
              </a:extLst>
            </p:cNvPr>
            <p:cNvSpPr txBox="1"/>
            <p:nvPr/>
          </p:nvSpPr>
          <p:spPr>
            <a:xfrm>
              <a:off x="6897120" y="2079598"/>
              <a:ext cx="703470" cy="315753"/>
            </a:xfrm>
            <a:prstGeom prst="rect">
              <a:avLst/>
            </a:prstGeom>
            <a:noFill/>
          </p:spPr>
          <p:txBody>
            <a:bodyPr wrap="square" rtlCol="0">
              <a:spAutoFit/>
            </a:bodyPr>
            <a:lstStyle/>
            <a:p>
              <a:pPr algn="ctr"/>
              <a:r>
                <a:rPr lang="en-US" sz="2400" dirty="0"/>
                <a:t>B</a:t>
              </a:r>
              <a:endParaRPr lang="en-IN" sz="2400" dirty="0"/>
            </a:p>
          </p:txBody>
        </p:sp>
        <p:sp>
          <p:nvSpPr>
            <p:cNvPr id="23" name="TextBox 22">
              <a:extLst>
                <a:ext uri="{FF2B5EF4-FFF2-40B4-BE49-F238E27FC236}">
                  <a16:creationId xmlns:a16="http://schemas.microsoft.com/office/drawing/2014/main" id="{8B0F4ABD-AB95-48D2-A6C5-7E96C3768588}"/>
                </a:ext>
              </a:extLst>
            </p:cNvPr>
            <p:cNvSpPr txBox="1"/>
            <p:nvPr/>
          </p:nvSpPr>
          <p:spPr>
            <a:xfrm>
              <a:off x="6897120" y="2681615"/>
              <a:ext cx="703470" cy="315753"/>
            </a:xfrm>
            <a:prstGeom prst="rect">
              <a:avLst/>
            </a:prstGeom>
            <a:noFill/>
          </p:spPr>
          <p:txBody>
            <a:bodyPr wrap="square" rtlCol="0">
              <a:spAutoFit/>
            </a:bodyPr>
            <a:lstStyle/>
            <a:p>
              <a:pPr algn="ctr"/>
              <a:r>
                <a:rPr lang="en-US" sz="2400" dirty="0"/>
                <a:t>C</a:t>
              </a:r>
              <a:endParaRPr lang="en-IN" sz="2400" dirty="0"/>
            </a:p>
          </p:txBody>
        </p:sp>
        <p:sp>
          <p:nvSpPr>
            <p:cNvPr id="24" name="TextBox 23">
              <a:extLst>
                <a:ext uri="{FF2B5EF4-FFF2-40B4-BE49-F238E27FC236}">
                  <a16:creationId xmlns:a16="http://schemas.microsoft.com/office/drawing/2014/main" id="{FCF94DFE-19A1-4200-96B2-4B1C3D8B6B0A}"/>
                </a:ext>
              </a:extLst>
            </p:cNvPr>
            <p:cNvSpPr txBox="1"/>
            <p:nvPr/>
          </p:nvSpPr>
          <p:spPr>
            <a:xfrm>
              <a:off x="7757051" y="876195"/>
              <a:ext cx="703470" cy="315753"/>
            </a:xfrm>
            <a:prstGeom prst="rect">
              <a:avLst/>
            </a:prstGeom>
            <a:noFill/>
          </p:spPr>
          <p:txBody>
            <a:bodyPr wrap="square" rtlCol="0">
              <a:spAutoFit/>
            </a:bodyPr>
            <a:lstStyle/>
            <a:p>
              <a:pPr algn="ctr"/>
              <a:r>
                <a:rPr lang="en-US" sz="2400" dirty="0"/>
                <a:t>P</a:t>
              </a:r>
              <a:endParaRPr lang="en-IN" sz="2400" dirty="0"/>
            </a:p>
          </p:txBody>
        </p:sp>
        <p:sp>
          <p:nvSpPr>
            <p:cNvPr id="25" name="TextBox 24">
              <a:extLst>
                <a:ext uri="{FF2B5EF4-FFF2-40B4-BE49-F238E27FC236}">
                  <a16:creationId xmlns:a16="http://schemas.microsoft.com/office/drawing/2014/main" id="{FF76E610-9E7C-4E74-8DBF-13749FBDC9BF}"/>
                </a:ext>
              </a:extLst>
            </p:cNvPr>
            <p:cNvSpPr txBox="1"/>
            <p:nvPr/>
          </p:nvSpPr>
          <p:spPr>
            <a:xfrm>
              <a:off x="11222787" y="878293"/>
              <a:ext cx="793179" cy="315753"/>
            </a:xfrm>
            <a:prstGeom prst="rect">
              <a:avLst/>
            </a:prstGeom>
            <a:noFill/>
          </p:spPr>
          <p:txBody>
            <a:bodyPr wrap="square" rtlCol="0">
              <a:spAutoFit/>
            </a:bodyPr>
            <a:lstStyle/>
            <a:p>
              <a:pPr algn="ctr"/>
              <a:r>
                <a:rPr lang="en-US" sz="2400" dirty="0"/>
                <a:t>Supply</a:t>
              </a:r>
              <a:endParaRPr lang="en-IN" sz="2400" dirty="0"/>
            </a:p>
          </p:txBody>
        </p:sp>
        <p:sp>
          <p:nvSpPr>
            <p:cNvPr id="26" name="TextBox 25">
              <a:extLst>
                <a:ext uri="{FF2B5EF4-FFF2-40B4-BE49-F238E27FC236}">
                  <a16:creationId xmlns:a16="http://schemas.microsoft.com/office/drawing/2014/main" id="{01E27426-7004-4FCD-B279-C7E12CEA897A}"/>
                </a:ext>
              </a:extLst>
            </p:cNvPr>
            <p:cNvSpPr txBox="1"/>
            <p:nvPr/>
          </p:nvSpPr>
          <p:spPr>
            <a:xfrm>
              <a:off x="10387820" y="871600"/>
              <a:ext cx="703470" cy="315753"/>
            </a:xfrm>
            <a:prstGeom prst="rect">
              <a:avLst/>
            </a:prstGeom>
            <a:noFill/>
          </p:spPr>
          <p:txBody>
            <a:bodyPr wrap="square" rtlCol="0">
              <a:spAutoFit/>
            </a:bodyPr>
            <a:lstStyle/>
            <a:p>
              <a:pPr algn="ctr"/>
              <a:r>
                <a:rPr lang="en-US" sz="2400" dirty="0"/>
                <a:t>S</a:t>
              </a:r>
              <a:endParaRPr lang="en-IN" sz="2400" dirty="0"/>
            </a:p>
          </p:txBody>
        </p:sp>
        <p:sp>
          <p:nvSpPr>
            <p:cNvPr id="27" name="TextBox 26">
              <a:extLst>
                <a:ext uri="{FF2B5EF4-FFF2-40B4-BE49-F238E27FC236}">
                  <a16:creationId xmlns:a16="http://schemas.microsoft.com/office/drawing/2014/main" id="{4095123A-7AAD-4161-90E7-4D48F605484E}"/>
                </a:ext>
              </a:extLst>
            </p:cNvPr>
            <p:cNvSpPr txBox="1"/>
            <p:nvPr/>
          </p:nvSpPr>
          <p:spPr>
            <a:xfrm>
              <a:off x="9508000" y="871600"/>
              <a:ext cx="703470" cy="315753"/>
            </a:xfrm>
            <a:prstGeom prst="rect">
              <a:avLst/>
            </a:prstGeom>
            <a:noFill/>
          </p:spPr>
          <p:txBody>
            <a:bodyPr wrap="square" rtlCol="0">
              <a:spAutoFit/>
            </a:bodyPr>
            <a:lstStyle/>
            <a:p>
              <a:pPr algn="ctr"/>
              <a:r>
                <a:rPr lang="en-US" sz="2400" dirty="0"/>
                <a:t>R</a:t>
              </a:r>
              <a:endParaRPr lang="en-IN" sz="2400" dirty="0"/>
            </a:p>
          </p:txBody>
        </p:sp>
        <p:sp>
          <p:nvSpPr>
            <p:cNvPr id="28" name="TextBox 27">
              <a:extLst>
                <a:ext uri="{FF2B5EF4-FFF2-40B4-BE49-F238E27FC236}">
                  <a16:creationId xmlns:a16="http://schemas.microsoft.com/office/drawing/2014/main" id="{E05BF491-AC8A-490E-8D23-23C7A70486E2}"/>
                </a:ext>
              </a:extLst>
            </p:cNvPr>
            <p:cNvSpPr txBox="1"/>
            <p:nvPr/>
          </p:nvSpPr>
          <p:spPr>
            <a:xfrm>
              <a:off x="8628179" y="871600"/>
              <a:ext cx="703470" cy="315753"/>
            </a:xfrm>
            <a:prstGeom prst="rect">
              <a:avLst/>
            </a:prstGeom>
            <a:noFill/>
          </p:spPr>
          <p:txBody>
            <a:bodyPr wrap="square" rtlCol="0">
              <a:spAutoFit/>
            </a:bodyPr>
            <a:lstStyle/>
            <a:p>
              <a:pPr algn="ctr"/>
              <a:r>
                <a:rPr lang="en-US" sz="2400" dirty="0"/>
                <a:t>Q</a:t>
              </a:r>
              <a:endParaRPr lang="en-IN" sz="2400" dirty="0"/>
            </a:p>
          </p:txBody>
        </p:sp>
        <p:sp>
          <p:nvSpPr>
            <p:cNvPr id="29" name="TextBox 28">
              <a:extLst>
                <a:ext uri="{FF2B5EF4-FFF2-40B4-BE49-F238E27FC236}">
                  <a16:creationId xmlns:a16="http://schemas.microsoft.com/office/drawing/2014/main" id="{313D88D3-939B-441A-8B44-95AB6C43408F}"/>
                </a:ext>
              </a:extLst>
            </p:cNvPr>
            <p:cNvSpPr txBox="1"/>
            <p:nvPr/>
          </p:nvSpPr>
          <p:spPr>
            <a:xfrm>
              <a:off x="8087975" y="1643386"/>
              <a:ext cx="511849" cy="315753"/>
            </a:xfrm>
            <a:prstGeom prst="rect">
              <a:avLst/>
            </a:prstGeom>
            <a:noFill/>
          </p:spPr>
          <p:txBody>
            <a:bodyPr wrap="square" rtlCol="0">
              <a:spAutoFit/>
            </a:bodyPr>
            <a:lstStyle/>
            <a:p>
              <a:pPr algn="ctr"/>
              <a:r>
                <a:rPr lang="en-US" sz="2400" dirty="0"/>
                <a:t>12</a:t>
              </a:r>
              <a:endParaRPr lang="en-IN" sz="2400" dirty="0"/>
            </a:p>
          </p:txBody>
        </p:sp>
        <p:sp>
          <p:nvSpPr>
            <p:cNvPr id="30" name="TextBox 29">
              <a:extLst>
                <a:ext uri="{FF2B5EF4-FFF2-40B4-BE49-F238E27FC236}">
                  <a16:creationId xmlns:a16="http://schemas.microsoft.com/office/drawing/2014/main" id="{FC221695-AE55-4E86-8AE0-8BE26C2E4265}"/>
                </a:ext>
              </a:extLst>
            </p:cNvPr>
            <p:cNvSpPr txBox="1"/>
            <p:nvPr/>
          </p:nvSpPr>
          <p:spPr>
            <a:xfrm>
              <a:off x="8087975" y="2836059"/>
              <a:ext cx="511849" cy="315753"/>
            </a:xfrm>
            <a:prstGeom prst="rect">
              <a:avLst/>
            </a:prstGeom>
            <a:noFill/>
          </p:spPr>
          <p:txBody>
            <a:bodyPr wrap="square" rtlCol="0">
              <a:spAutoFit/>
            </a:bodyPr>
            <a:lstStyle/>
            <a:p>
              <a:pPr algn="ctr"/>
              <a:r>
                <a:rPr lang="en-US" sz="2400" dirty="0"/>
                <a:t>6</a:t>
              </a:r>
              <a:endParaRPr lang="en-IN" sz="2400" dirty="0"/>
            </a:p>
          </p:txBody>
        </p:sp>
        <p:sp>
          <p:nvSpPr>
            <p:cNvPr id="31" name="TextBox 30">
              <a:extLst>
                <a:ext uri="{FF2B5EF4-FFF2-40B4-BE49-F238E27FC236}">
                  <a16:creationId xmlns:a16="http://schemas.microsoft.com/office/drawing/2014/main" id="{C8A5A8D2-9C14-462B-AE86-E00BA056EBA8}"/>
                </a:ext>
              </a:extLst>
            </p:cNvPr>
            <p:cNvSpPr txBox="1"/>
            <p:nvPr/>
          </p:nvSpPr>
          <p:spPr>
            <a:xfrm>
              <a:off x="10744992" y="1643386"/>
              <a:ext cx="511849" cy="315753"/>
            </a:xfrm>
            <a:prstGeom prst="rect">
              <a:avLst/>
            </a:prstGeom>
            <a:noFill/>
          </p:spPr>
          <p:txBody>
            <a:bodyPr wrap="square" rtlCol="0">
              <a:spAutoFit/>
            </a:bodyPr>
            <a:lstStyle/>
            <a:p>
              <a:pPr algn="ctr"/>
              <a:r>
                <a:rPr lang="en-US" sz="2400" dirty="0"/>
                <a:t>13</a:t>
              </a:r>
              <a:endParaRPr lang="en-IN" sz="2400" dirty="0"/>
            </a:p>
          </p:txBody>
        </p:sp>
        <p:sp>
          <p:nvSpPr>
            <p:cNvPr id="32" name="TextBox 31">
              <a:extLst>
                <a:ext uri="{FF2B5EF4-FFF2-40B4-BE49-F238E27FC236}">
                  <a16:creationId xmlns:a16="http://schemas.microsoft.com/office/drawing/2014/main" id="{8E6F4CA7-B0B0-4521-B440-61CCBE03CC65}"/>
                </a:ext>
              </a:extLst>
            </p:cNvPr>
            <p:cNvSpPr txBox="1"/>
            <p:nvPr/>
          </p:nvSpPr>
          <p:spPr>
            <a:xfrm>
              <a:off x="10739555" y="2836059"/>
              <a:ext cx="511849" cy="315753"/>
            </a:xfrm>
            <a:prstGeom prst="rect">
              <a:avLst/>
            </a:prstGeom>
            <a:noFill/>
          </p:spPr>
          <p:txBody>
            <a:bodyPr wrap="square" rtlCol="0">
              <a:spAutoFit/>
            </a:bodyPr>
            <a:lstStyle/>
            <a:p>
              <a:pPr algn="ctr"/>
              <a:r>
                <a:rPr lang="en-US" sz="2400" dirty="0"/>
                <a:t>7</a:t>
              </a:r>
              <a:endParaRPr lang="en-IN" sz="2400" dirty="0"/>
            </a:p>
          </p:txBody>
        </p:sp>
        <p:sp>
          <p:nvSpPr>
            <p:cNvPr id="33" name="TextBox 32">
              <a:extLst>
                <a:ext uri="{FF2B5EF4-FFF2-40B4-BE49-F238E27FC236}">
                  <a16:creationId xmlns:a16="http://schemas.microsoft.com/office/drawing/2014/main" id="{8F2E2566-5081-4699-AD6C-089D88A80F3A}"/>
                </a:ext>
              </a:extLst>
            </p:cNvPr>
            <p:cNvSpPr txBox="1"/>
            <p:nvPr/>
          </p:nvSpPr>
          <p:spPr>
            <a:xfrm>
              <a:off x="8973647" y="1643386"/>
              <a:ext cx="511849" cy="315753"/>
            </a:xfrm>
            <a:prstGeom prst="rect">
              <a:avLst/>
            </a:prstGeom>
            <a:noFill/>
          </p:spPr>
          <p:txBody>
            <a:bodyPr wrap="square" rtlCol="0">
              <a:spAutoFit/>
            </a:bodyPr>
            <a:lstStyle/>
            <a:p>
              <a:pPr algn="ctr"/>
              <a:r>
                <a:rPr lang="en-US" sz="2400" dirty="0"/>
                <a:t>10</a:t>
              </a:r>
              <a:endParaRPr lang="en-IN" sz="2400" dirty="0"/>
            </a:p>
          </p:txBody>
        </p:sp>
        <p:sp>
          <p:nvSpPr>
            <p:cNvPr id="34" name="TextBox 33">
              <a:extLst>
                <a:ext uri="{FF2B5EF4-FFF2-40B4-BE49-F238E27FC236}">
                  <a16:creationId xmlns:a16="http://schemas.microsoft.com/office/drawing/2014/main" id="{11CE612F-8D97-4008-A1F8-DEE18AF4ED88}"/>
                </a:ext>
              </a:extLst>
            </p:cNvPr>
            <p:cNvSpPr txBox="1"/>
            <p:nvPr/>
          </p:nvSpPr>
          <p:spPr>
            <a:xfrm>
              <a:off x="9859319" y="1643386"/>
              <a:ext cx="511849" cy="315753"/>
            </a:xfrm>
            <a:prstGeom prst="rect">
              <a:avLst/>
            </a:prstGeom>
            <a:noFill/>
          </p:spPr>
          <p:txBody>
            <a:bodyPr wrap="square" rtlCol="0">
              <a:spAutoFit/>
            </a:bodyPr>
            <a:lstStyle/>
            <a:p>
              <a:pPr algn="ctr"/>
              <a:r>
                <a:rPr lang="en-US" sz="2400" dirty="0"/>
                <a:t>12</a:t>
              </a:r>
              <a:endParaRPr lang="en-IN" sz="2400" dirty="0"/>
            </a:p>
          </p:txBody>
        </p:sp>
        <p:sp>
          <p:nvSpPr>
            <p:cNvPr id="35" name="TextBox 34">
              <a:extLst>
                <a:ext uri="{FF2B5EF4-FFF2-40B4-BE49-F238E27FC236}">
                  <a16:creationId xmlns:a16="http://schemas.microsoft.com/office/drawing/2014/main" id="{D05C64C1-B47D-4066-B150-618893EDA034}"/>
                </a:ext>
              </a:extLst>
            </p:cNvPr>
            <p:cNvSpPr txBox="1"/>
            <p:nvPr/>
          </p:nvSpPr>
          <p:spPr>
            <a:xfrm>
              <a:off x="8091021" y="2210583"/>
              <a:ext cx="511849" cy="315753"/>
            </a:xfrm>
            <a:prstGeom prst="rect">
              <a:avLst/>
            </a:prstGeom>
            <a:noFill/>
          </p:spPr>
          <p:txBody>
            <a:bodyPr wrap="square" rtlCol="0">
              <a:spAutoFit/>
            </a:bodyPr>
            <a:lstStyle/>
            <a:p>
              <a:pPr algn="ctr"/>
              <a:r>
                <a:rPr lang="en-US" sz="2400" dirty="0"/>
                <a:t>7</a:t>
              </a:r>
              <a:endParaRPr lang="en-IN" sz="2400" dirty="0"/>
            </a:p>
          </p:txBody>
        </p:sp>
        <p:sp>
          <p:nvSpPr>
            <p:cNvPr id="36" name="TextBox 35">
              <a:extLst>
                <a:ext uri="{FF2B5EF4-FFF2-40B4-BE49-F238E27FC236}">
                  <a16:creationId xmlns:a16="http://schemas.microsoft.com/office/drawing/2014/main" id="{B7540C1B-E88B-401E-9E1F-EBC1A57FB5F9}"/>
                </a:ext>
              </a:extLst>
            </p:cNvPr>
            <p:cNvSpPr txBox="1"/>
            <p:nvPr/>
          </p:nvSpPr>
          <p:spPr>
            <a:xfrm>
              <a:off x="10744992" y="2210583"/>
              <a:ext cx="511849" cy="315753"/>
            </a:xfrm>
            <a:prstGeom prst="rect">
              <a:avLst/>
            </a:prstGeom>
            <a:noFill/>
          </p:spPr>
          <p:txBody>
            <a:bodyPr wrap="square" rtlCol="0">
              <a:spAutoFit/>
            </a:bodyPr>
            <a:lstStyle/>
            <a:p>
              <a:pPr algn="ctr"/>
              <a:r>
                <a:rPr lang="en-US" sz="2400" dirty="0"/>
                <a:t>14</a:t>
              </a:r>
              <a:endParaRPr lang="en-IN" sz="2400" dirty="0"/>
            </a:p>
          </p:txBody>
        </p:sp>
        <p:sp>
          <p:nvSpPr>
            <p:cNvPr id="37" name="TextBox 36">
              <a:extLst>
                <a:ext uri="{FF2B5EF4-FFF2-40B4-BE49-F238E27FC236}">
                  <a16:creationId xmlns:a16="http://schemas.microsoft.com/office/drawing/2014/main" id="{457904D7-90D0-4E3D-B2F2-055A76ED1F75}"/>
                </a:ext>
              </a:extLst>
            </p:cNvPr>
            <p:cNvSpPr txBox="1"/>
            <p:nvPr/>
          </p:nvSpPr>
          <p:spPr>
            <a:xfrm>
              <a:off x="8975678" y="2210583"/>
              <a:ext cx="511849" cy="315753"/>
            </a:xfrm>
            <a:prstGeom prst="rect">
              <a:avLst/>
            </a:prstGeom>
            <a:noFill/>
          </p:spPr>
          <p:txBody>
            <a:bodyPr wrap="square" rtlCol="0">
              <a:spAutoFit/>
            </a:bodyPr>
            <a:lstStyle/>
            <a:p>
              <a:pPr algn="ctr"/>
              <a:r>
                <a:rPr lang="en-US" sz="2400" dirty="0"/>
                <a:t>11</a:t>
              </a:r>
              <a:endParaRPr lang="en-IN" sz="2400" dirty="0"/>
            </a:p>
          </p:txBody>
        </p:sp>
        <p:sp>
          <p:nvSpPr>
            <p:cNvPr id="38" name="TextBox 37">
              <a:extLst>
                <a:ext uri="{FF2B5EF4-FFF2-40B4-BE49-F238E27FC236}">
                  <a16:creationId xmlns:a16="http://schemas.microsoft.com/office/drawing/2014/main" id="{DC0D19B1-BFE7-4060-8D84-0C8C73F3B9F1}"/>
                </a:ext>
              </a:extLst>
            </p:cNvPr>
            <p:cNvSpPr txBox="1"/>
            <p:nvPr/>
          </p:nvSpPr>
          <p:spPr>
            <a:xfrm>
              <a:off x="9860336" y="2210583"/>
              <a:ext cx="511849" cy="315753"/>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ED79FA53-E2B6-4CC1-8829-8DB2CCC56149}"/>
                </a:ext>
              </a:extLst>
            </p:cNvPr>
            <p:cNvSpPr txBox="1"/>
            <p:nvPr/>
          </p:nvSpPr>
          <p:spPr>
            <a:xfrm>
              <a:off x="8971834" y="2836059"/>
              <a:ext cx="511849" cy="315753"/>
            </a:xfrm>
            <a:prstGeom prst="rect">
              <a:avLst/>
            </a:prstGeom>
            <a:noFill/>
          </p:spPr>
          <p:txBody>
            <a:bodyPr wrap="square" rtlCol="0">
              <a:spAutoFit/>
            </a:bodyPr>
            <a:lstStyle/>
            <a:p>
              <a:pPr algn="ctr"/>
              <a:r>
                <a:rPr lang="en-US" sz="2400" dirty="0"/>
                <a:t>16</a:t>
              </a:r>
              <a:endParaRPr lang="en-IN" sz="2400" dirty="0"/>
            </a:p>
          </p:txBody>
        </p:sp>
        <p:sp>
          <p:nvSpPr>
            <p:cNvPr id="40" name="TextBox 39">
              <a:extLst>
                <a:ext uri="{FF2B5EF4-FFF2-40B4-BE49-F238E27FC236}">
                  <a16:creationId xmlns:a16="http://schemas.microsoft.com/office/drawing/2014/main" id="{81963811-5D2D-45A7-B9AE-E51CB1564640}"/>
                </a:ext>
              </a:extLst>
            </p:cNvPr>
            <p:cNvSpPr txBox="1"/>
            <p:nvPr/>
          </p:nvSpPr>
          <p:spPr>
            <a:xfrm>
              <a:off x="9855694" y="2836059"/>
              <a:ext cx="511849" cy="315753"/>
            </a:xfrm>
            <a:prstGeom prst="rect">
              <a:avLst/>
            </a:prstGeom>
            <a:noFill/>
          </p:spPr>
          <p:txBody>
            <a:bodyPr wrap="square" rtlCol="0">
              <a:spAutoFit/>
            </a:bodyPr>
            <a:lstStyle/>
            <a:p>
              <a:pPr algn="ctr"/>
              <a:r>
                <a:rPr lang="en-US" sz="2400" dirty="0"/>
                <a:t>11</a:t>
              </a:r>
              <a:endParaRPr lang="en-IN" sz="2400" dirty="0"/>
            </a:p>
          </p:txBody>
        </p:sp>
        <p:sp>
          <p:nvSpPr>
            <p:cNvPr id="41" name="TextBox 40">
              <a:extLst>
                <a:ext uri="{FF2B5EF4-FFF2-40B4-BE49-F238E27FC236}">
                  <a16:creationId xmlns:a16="http://schemas.microsoft.com/office/drawing/2014/main" id="{F6975111-5A45-4EFF-BB9E-0DC2535A350E}"/>
                </a:ext>
              </a:extLst>
            </p:cNvPr>
            <p:cNvSpPr txBox="1"/>
            <p:nvPr/>
          </p:nvSpPr>
          <p:spPr>
            <a:xfrm>
              <a:off x="11323513" y="1467973"/>
              <a:ext cx="599904" cy="315753"/>
            </a:xfrm>
            <a:prstGeom prst="rect">
              <a:avLst/>
            </a:prstGeom>
            <a:noFill/>
          </p:spPr>
          <p:txBody>
            <a:bodyPr wrap="square" rtlCol="0">
              <a:spAutoFit/>
            </a:bodyPr>
            <a:lstStyle/>
            <a:p>
              <a:pPr algn="ctr"/>
              <a:r>
                <a:rPr lang="en-US" sz="2400" dirty="0"/>
                <a:t>500</a:t>
              </a:r>
              <a:endParaRPr lang="en-IN" sz="2400" dirty="0"/>
            </a:p>
          </p:txBody>
        </p:sp>
        <p:sp>
          <p:nvSpPr>
            <p:cNvPr id="42" name="TextBox 41">
              <a:extLst>
                <a:ext uri="{FF2B5EF4-FFF2-40B4-BE49-F238E27FC236}">
                  <a16:creationId xmlns:a16="http://schemas.microsoft.com/office/drawing/2014/main" id="{D6C578D8-0565-4E3A-A8D9-DB0AA8F69D71}"/>
                </a:ext>
              </a:extLst>
            </p:cNvPr>
            <p:cNvSpPr txBox="1"/>
            <p:nvPr/>
          </p:nvSpPr>
          <p:spPr>
            <a:xfrm>
              <a:off x="11323512" y="2658996"/>
              <a:ext cx="599904" cy="315753"/>
            </a:xfrm>
            <a:prstGeom prst="rect">
              <a:avLst/>
            </a:prstGeom>
            <a:noFill/>
          </p:spPr>
          <p:txBody>
            <a:bodyPr wrap="square" rtlCol="0">
              <a:spAutoFit/>
            </a:bodyPr>
            <a:lstStyle/>
            <a:p>
              <a:pPr algn="ctr"/>
              <a:r>
                <a:rPr lang="en-US" sz="2400" dirty="0"/>
                <a:t>200</a:t>
              </a:r>
              <a:endParaRPr lang="en-IN" sz="2400" dirty="0"/>
            </a:p>
          </p:txBody>
        </p:sp>
        <p:sp>
          <p:nvSpPr>
            <p:cNvPr id="43" name="TextBox 42">
              <a:extLst>
                <a:ext uri="{FF2B5EF4-FFF2-40B4-BE49-F238E27FC236}">
                  <a16:creationId xmlns:a16="http://schemas.microsoft.com/office/drawing/2014/main" id="{C7B51FFB-603D-4AA7-A71A-75BF5135C042}"/>
                </a:ext>
              </a:extLst>
            </p:cNvPr>
            <p:cNvSpPr txBox="1"/>
            <p:nvPr/>
          </p:nvSpPr>
          <p:spPr>
            <a:xfrm>
              <a:off x="11323512" y="2063483"/>
              <a:ext cx="599904" cy="315753"/>
            </a:xfrm>
            <a:prstGeom prst="rect">
              <a:avLst/>
            </a:prstGeom>
            <a:noFill/>
          </p:spPr>
          <p:txBody>
            <a:bodyPr wrap="square" rtlCol="0">
              <a:spAutoFit/>
            </a:bodyPr>
            <a:lstStyle/>
            <a:p>
              <a:pPr algn="ctr"/>
              <a:r>
                <a:rPr lang="en-US" sz="2400" dirty="0"/>
                <a:t>300</a:t>
              </a:r>
              <a:endParaRPr lang="en-IN" sz="2400" dirty="0"/>
            </a:p>
          </p:txBody>
        </p:sp>
        <p:sp>
          <p:nvSpPr>
            <p:cNvPr id="44" name="TextBox 43">
              <a:extLst>
                <a:ext uri="{FF2B5EF4-FFF2-40B4-BE49-F238E27FC236}">
                  <a16:creationId xmlns:a16="http://schemas.microsoft.com/office/drawing/2014/main" id="{5564EC71-C254-4857-914B-6869057370FF}"/>
                </a:ext>
              </a:extLst>
            </p:cNvPr>
            <p:cNvSpPr txBox="1"/>
            <p:nvPr/>
          </p:nvSpPr>
          <p:spPr>
            <a:xfrm>
              <a:off x="7796517" y="3262559"/>
              <a:ext cx="599904" cy="315753"/>
            </a:xfrm>
            <a:prstGeom prst="rect">
              <a:avLst/>
            </a:prstGeom>
            <a:noFill/>
          </p:spPr>
          <p:txBody>
            <a:bodyPr wrap="square" rtlCol="0">
              <a:spAutoFit/>
            </a:bodyPr>
            <a:lstStyle/>
            <a:p>
              <a:pPr algn="ctr"/>
              <a:r>
                <a:rPr lang="en-US" sz="2400" dirty="0"/>
                <a:t>180</a:t>
              </a:r>
              <a:endParaRPr lang="en-IN" sz="2400" dirty="0"/>
            </a:p>
          </p:txBody>
        </p:sp>
        <p:sp>
          <p:nvSpPr>
            <p:cNvPr id="45" name="TextBox 44">
              <a:extLst>
                <a:ext uri="{FF2B5EF4-FFF2-40B4-BE49-F238E27FC236}">
                  <a16:creationId xmlns:a16="http://schemas.microsoft.com/office/drawing/2014/main" id="{69996B6A-25FC-4A7B-A10A-B59399CA4E35}"/>
                </a:ext>
              </a:extLst>
            </p:cNvPr>
            <p:cNvSpPr txBox="1"/>
            <p:nvPr/>
          </p:nvSpPr>
          <p:spPr>
            <a:xfrm>
              <a:off x="8683362" y="3262559"/>
              <a:ext cx="599904" cy="315753"/>
            </a:xfrm>
            <a:prstGeom prst="rect">
              <a:avLst/>
            </a:prstGeom>
            <a:noFill/>
          </p:spPr>
          <p:txBody>
            <a:bodyPr wrap="square" rtlCol="0">
              <a:spAutoFit/>
            </a:bodyPr>
            <a:lstStyle/>
            <a:p>
              <a:pPr algn="ctr"/>
              <a:r>
                <a:rPr lang="en-US" sz="2400" dirty="0"/>
                <a:t>150</a:t>
              </a:r>
              <a:endParaRPr lang="en-IN" sz="2400" dirty="0"/>
            </a:p>
          </p:txBody>
        </p:sp>
        <p:sp>
          <p:nvSpPr>
            <p:cNvPr id="46" name="TextBox 45">
              <a:extLst>
                <a:ext uri="{FF2B5EF4-FFF2-40B4-BE49-F238E27FC236}">
                  <a16:creationId xmlns:a16="http://schemas.microsoft.com/office/drawing/2014/main" id="{6CF8D50F-B61F-4D9A-93FA-873DBA10EB1A}"/>
                </a:ext>
              </a:extLst>
            </p:cNvPr>
            <p:cNvSpPr txBox="1"/>
            <p:nvPr/>
          </p:nvSpPr>
          <p:spPr>
            <a:xfrm>
              <a:off x="9570207" y="3262559"/>
              <a:ext cx="599904" cy="315753"/>
            </a:xfrm>
            <a:prstGeom prst="rect">
              <a:avLst/>
            </a:prstGeom>
            <a:noFill/>
          </p:spPr>
          <p:txBody>
            <a:bodyPr wrap="square" rtlCol="0">
              <a:spAutoFit/>
            </a:bodyPr>
            <a:lstStyle/>
            <a:p>
              <a:pPr algn="ctr"/>
              <a:r>
                <a:rPr lang="en-US" sz="2400" dirty="0"/>
                <a:t>350</a:t>
              </a:r>
              <a:endParaRPr lang="en-IN" sz="2400" dirty="0"/>
            </a:p>
          </p:txBody>
        </p:sp>
        <p:sp>
          <p:nvSpPr>
            <p:cNvPr id="47" name="TextBox 46">
              <a:extLst>
                <a:ext uri="{FF2B5EF4-FFF2-40B4-BE49-F238E27FC236}">
                  <a16:creationId xmlns:a16="http://schemas.microsoft.com/office/drawing/2014/main" id="{DC89A412-0665-4445-BDAC-628FE588C6EE}"/>
                </a:ext>
              </a:extLst>
            </p:cNvPr>
            <p:cNvSpPr txBox="1"/>
            <p:nvPr/>
          </p:nvSpPr>
          <p:spPr>
            <a:xfrm>
              <a:off x="10457052" y="3262559"/>
              <a:ext cx="599904" cy="315753"/>
            </a:xfrm>
            <a:prstGeom prst="rect">
              <a:avLst/>
            </a:prstGeom>
            <a:noFill/>
          </p:spPr>
          <p:txBody>
            <a:bodyPr wrap="square" rtlCol="0">
              <a:spAutoFit/>
            </a:bodyPr>
            <a:lstStyle/>
            <a:p>
              <a:pPr algn="ctr"/>
              <a:r>
                <a:rPr lang="en-US" sz="2400" dirty="0"/>
                <a:t>320</a:t>
              </a:r>
              <a:endParaRPr lang="en-IN" sz="2400" dirty="0"/>
            </a:p>
          </p:txBody>
        </p:sp>
        <p:sp>
          <p:nvSpPr>
            <p:cNvPr id="48" name="TextBox 47">
              <a:extLst>
                <a:ext uri="{FF2B5EF4-FFF2-40B4-BE49-F238E27FC236}">
                  <a16:creationId xmlns:a16="http://schemas.microsoft.com/office/drawing/2014/main" id="{543F96CF-5088-4580-8710-C80B6D5FC421}"/>
                </a:ext>
              </a:extLst>
            </p:cNvPr>
            <p:cNvSpPr txBox="1"/>
            <p:nvPr/>
          </p:nvSpPr>
          <p:spPr>
            <a:xfrm>
              <a:off x="7601461" y="1309426"/>
              <a:ext cx="603481" cy="315753"/>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49" name="TextBox 48">
              <a:extLst>
                <a:ext uri="{FF2B5EF4-FFF2-40B4-BE49-F238E27FC236}">
                  <a16:creationId xmlns:a16="http://schemas.microsoft.com/office/drawing/2014/main" id="{A7F6DD8D-103B-4C0E-932A-C64EF75731B4}"/>
                </a:ext>
              </a:extLst>
            </p:cNvPr>
            <p:cNvSpPr txBox="1"/>
            <p:nvPr/>
          </p:nvSpPr>
          <p:spPr>
            <a:xfrm>
              <a:off x="8479687" y="1309426"/>
              <a:ext cx="590164" cy="315753"/>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50" name="TextBox 49">
              <a:extLst>
                <a:ext uri="{FF2B5EF4-FFF2-40B4-BE49-F238E27FC236}">
                  <a16:creationId xmlns:a16="http://schemas.microsoft.com/office/drawing/2014/main" id="{287FD25F-1A24-44D3-9124-AE5D11CFD247}"/>
                </a:ext>
              </a:extLst>
            </p:cNvPr>
            <p:cNvSpPr txBox="1"/>
            <p:nvPr/>
          </p:nvSpPr>
          <p:spPr>
            <a:xfrm>
              <a:off x="9367855" y="1309426"/>
              <a:ext cx="674597" cy="273798"/>
            </a:xfrm>
            <a:prstGeom prst="rect">
              <a:avLst/>
            </a:prstGeom>
            <a:noFill/>
          </p:spPr>
          <p:txBody>
            <a:bodyPr wrap="square" rtlCol="0">
              <a:spAutoFit/>
            </a:bodyPr>
            <a:lstStyle/>
            <a:p>
              <a:pPr algn="ctr"/>
              <a:r>
                <a:rPr lang="en-US" sz="2400" dirty="0">
                  <a:solidFill>
                    <a:schemeClr val="tx2"/>
                  </a:solidFill>
                </a:rPr>
                <a:t>170-120</a:t>
              </a:r>
              <a:endParaRPr lang="en-IN" sz="2400" dirty="0">
                <a:solidFill>
                  <a:schemeClr val="tx2"/>
                </a:solidFill>
              </a:endParaRPr>
            </a:p>
          </p:txBody>
        </p:sp>
        <p:sp>
          <p:nvSpPr>
            <p:cNvPr id="51" name="TextBox 50">
              <a:extLst>
                <a:ext uri="{FF2B5EF4-FFF2-40B4-BE49-F238E27FC236}">
                  <a16:creationId xmlns:a16="http://schemas.microsoft.com/office/drawing/2014/main" id="{19EE38A4-2C7F-4B68-AC76-9DF95DB02503}"/>
                </a:ext>
              </a:extLst>
            </p:cNvPr>
            <p:cNvSpPr txBox="1"/>
            <p:nvPr/>
          </p:nvSpPr>
          <p:spPr>
            <a:xfrm>
              <a:off x="9338665" y="1907321"/>
              <a:ext cx="714698" cy="273798"/>
            </a:xfrm>
            <a:prstGeom prst="rect">
              <a:avLst/>
            </a:prstGeom>
            <a:noFill/>
          </p:spPr>
          <p:txBody>
            <a:bodyPr wrap="square" rtlCol="0">
              <a:spAutoFit/>
            </a:bodyPr>
            <a:lstStyle/>
            <a:p>
              <a:pPr algn="ctr"/>
              <a:r>
                <a:rPr lang="en-US" sz="2400" dirty="0">
                  <a:solidFill>
                    <a:schemeClr val="tx2"/>
                  </a:solidFill>
                </a:rPr>
                <a:t>180+120</a:t>
              </a:r>
              <a:endParaRPr lang="en-IN" sz="2400" dirty="0">
                <a:solidFill>
                  <a:schemeClr val="tx2"/>
                </a:solidFill>
              </a:endParaRPr>
            </a:p>
          </p:txBody>
        </p:sp>
        <p:sp>
          <p:nvSpPr>
            <p:cNvPr id="53" name="TextBox 52">
              <a:extLst>
                <a:ext uri="{FF2B5EF4-FFF2-40B4-BE49-F238E27FC236}">
                  <a16:creationId xmlns:a16="http://schemas.microsoft.com/office/drawing/2014/main" id="{510A0FD8-3A43-420D-9E34-529202517919}"/>
                </a:ext>
              </a:extLst>
            </p:cNvPr>
            <p:cNvSpPr txBox="1"/>
            <p:nvPr/>
          </p:nvSpPr>
          <p:spPr>
            <a:xfrm>
              <a:off x="10234834" y="2517946"/>
              <a:ext cx="599904" cy="315753"/>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54" name="Straight Connector 53">
              <a:extLst>
                <a:ext uri="{FF2B5EF4-FFF2-40B4-BE49-F238E27FC236}">
                  <a16:creationId xmlns:a16="http://schemas.microsoft.com/office/drawing/2014/main" id="{C653A1E1-F5F9-45AC-B1D3-43E0A0E6C85C}"/>
                </a:ext>
              </a:extLst>
            </p:cNvPr>
            <p:cNvCxnSpPr>
              <a:cxnSpLocks/>
            </p:cNvCxnSpPr>
            <p:nvPr/>
          </p:nvCxnSpPr>
          <p:spPr>
            <a:xfrm>
              <a:off x="7646395"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464981-2B41-4E59-B17E-FB10DA70B32A}"/>
                </a:ext>
              </a:extLst>
            </p:cNvPr>
            <p:cNvCxnSpPr>
              <a:cxnSpLocks/>
            </p:cNvCxnSpPr>
            <p:nvPr/>
          </p:nvCxnSpPr>
          <p:spPr>
            <a:xfrm flipV="1">
              <a:off x="8157268"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0D299-F24E-4FFA-993D-ADFC3A83AC13}"/>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155265-6996-4CBC-B841-818673667E00}"/>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A724C2-074E-450D-8774-B1E1E162B24B}"/>
                </a:ext>
              </a:extLst>
            </p:cNvPr>
            <p:cNvCxnSpPr>
              <a:cxnSpLocks/>
            </p:cNvCxnSpPr>
            <p:nvPr/>
          </p:nvCxnSpPr>
          <p:spPr>
            <a:xfrm>
              <a:off x="9412164" y="1619949"/>
              <a:ext cx="586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0EA296-0773-43D1-BA9F-A64B73A867E5}"/>
                </a:ext>
              </a:extLst>
            </p:cNvPr>
            <p:cNvCxnSpPr>
              <a:cxnSpLocks/>
            </p:cNvCxnSpPr>
            <p:nvPr/>
          </p:nvCxnSpPr>
          <p:spPr>
            <a:xfrm flipV="1">
              <a:off x="9998525"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625D5A7-EBBA-4D85-BE9A-1FE56CD08C5D}"/>
                </a:ext>
              </a:extLst>
            </p:cNvPr>
            <p:cNvCxnSpPr>
              <a:cxnSpLocks/>
            </p:cNvCxnSpPr>
            <p:nvPr/>
          </p:nvCxnSpPr>
          <p:spPr>
            <a:xfrm>
              <a:off x="9410446" y="2212467"/>
              <a:ext cx="583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3E5FAB-21EB-4783-82A1-37399C27859E}"/>
                </a:ext>
              </a:extLst>
            </p:cNvPr>
            <p:cNvCxnSpPr>
              <a:cxnSpLocks/>
            </p:cNvCxnSpPr>
            <p:nvPr/>
          </p:nvCxnSpPr>
          <p:spPr>
            <a:xfrm flipV="1">
              <a:off x="9991661" y="1940831"/>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B4DB3B-88FB-4E82-9728-334BA28FAC22}"/>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65FC0C-9F84-4BC4-A14C-177A471A25E2}"/>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FBFEFE8-D24C-4F84-B3E8-7D2F18D7B40D}"/>
                </a:ext>
              </a:extLst>
            </p:cNvPr>
            <p:cNvSpPr txBox="1"/>
            <p:nvPr/>
          </p:nvSpPr>
          <p:spPr>
            <a:xfrm>
              <a:off x="10254073" y="1309876"/>
              <a:ext cx="638128" cy="273798"/>
            </a:xfrm>
            <a:prstGeom prst="rect">
              <a:avLst/>
            </a:prstGeom>
            <a:noFill/>
          </p:spPr>
          <p:txBody>
            <a:bodyPr wrap="square" rtlCol="0">
              <a:spAutoFit/>
            </a:bodyPr>
            <a:lstStyle/>
            <a:p>
              <a:pPr algn="ctr"/>
              <a:r>
                <a:rPr lang="en-US" sz="2400" dirty="0">
                  <a:solidFill>
                    <a:schemeClr val="tx2"/>
                  </a:solidFill>
                </a:rPr>
                <a:t>0+120</a:t>
              </a:r>
              <a:endParaRPr lang="en-IN" sz="2400" dirty="0">
                <a:solidFill>
                  <a:schemeClr val="tx2"/>
                </a:solidFill>
              </a:endParaRPr>
            </a:p>
          </p:txBody>
        </p:sp>
        <p:cxnSp>
          <p:nvCxnSpPr>
            <p:cNvPr id="83" name="Straight Connector 82">
              <a:extLst>
                <a:ext uri="{FF2B5EF4-FFF2-40B4-BE49-F238E27FC236}">
                  <a16:creationId xmlns:a16="http://schemas.microsoft.com/office/drawing/2014/main" id="{92069248-1D2D-4FB9-B57D-CB412B5DAD8D}"/>
                </a:ext>
              </a:extLst>
            </p:cNvPr>
            <p:cNvCxnSpPr>
              <a:cxnSpLocks/>
            </p:cNvCxnSpPr>
            <p:nvPr/>
          </p:nvCxnSpPr>
          <p:spPr>
            <a:xfrm>
              <a:off x="10295049" y="1610321"/>
              <a:ext cx="5870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D8B31B-3C00-4A79-8B31-E733DFA6B2B8}"/>
                </a:ext>
              </a:extLst>
            </p:cNvPr>
            <p:cNvCxnSpPr>
              <a:cxnSpLocks/>
            </p:cNvCxnSpPr>
            <p:nvPr/>
          </p:nvCxnSpPr>
          <p:spPr>
            <a:xfrm flipV="1">
              <a:off x="10879672" y="1341504"/>
              <a:ext cx="0" cy="271635"/>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7243B47-347C-49FC-AC3A-EDC2AC9F213C}"/>
                </a:ext>
              </a:extLst>
            </p:cNvPr>
            <p:cNvSpPr txBox="1"/>
            <p:nvPr/>
          </p:nvSpPr>
          <p:spPr>
            <a:xfrm>
              <a:off x="10253376" y="1907321"/>
              <a:ext cx="630246" cy="273798"/>
            </a:xfrm>
            <a:prstGeom prst="rect">
              <a:avLst/>
            </a:prstGeom>
            <a:noFill/>
          </p:spPr>
          <p:txBody>
            <a:bodyPr wrap="square" rtlCol="0">
              <a:spAutoFit/>
            </a:bodyPr>
            <a:lstStyle/>
            <a:p>
              <a:pPr algn="ctr"/>
              <a:r>
                <a:rPr lang="en-US" sz="2400" dirty="0">
                  <a:solidFill>
                    <a:schemeClr val="tx2"/>
                  </a:solidFill>
                </a:rPr>
                <a:t>120-120</a:t>
              </a:r>
              <a:endParaRPr lang="en-IN" sz="2400" dirty="0">
                <a:solidFill>
                  <a:schemeClr val="tx2"/>
                </a:solidFill>
              </a:endParaRPr>
            </a:p>
          </p:txBody>
        </p:sp>
        <p:cxnSp>
          <p:nvCxnSpPr>
            <p:cNvPr id="89" name="Straight Connector 88">
              <a:extLst>
                <a:ext uri="{FF2B5EF4-FFF2-40B4-BE49-F238E27FC236}">
                  <a16:creationId xmlns:a16="http://schemas.microsoft.com/office/drawing/2014/main" id="{001E86F0-3A50-4345-82A8-3E3FA4D965CA}"/>
                </a:ext>
              </a:extLst>
            </p:cNvPr>
            <p:cNvCxnSpPr>
              <a:cxnSpLocks/>
            </p:cNvCxnSpPr>
            <p:nvPr/>
          </p:nvCxnSpPr>
          <p:spPr>
            <a:xfrm>
              <a:off x="10287147" y="2212467"/>
              <a:ext cx="583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89E9BB-08EB-4756-AA34-4A3934B0CC7A}"/>
                </a:ext>
              </a:extLst>
            </p:cNvPr>
            <p:cNvCxnSpPr>
              <a:cxnSpLocks/>
            </p:cNvCxnSpPr>
            <p:nvPr/>
          </p:nvCxnSpPr>
          <p:spPr>
            <a:xfrm flipV="1">
              <a:off x="10868362" y="1940831"/>
              <a:ext cx="0" cy="27163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539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Oval 392">
            <a:extLst>
              <a:ext uri="{FF2B5EF4-FFF2-40B4-BE49-F238E27FC236}">
                <a16:creationId xmlns:a16="http://schemas.microsoft.com/office/drawing/2014/main" id="{D43D3843-B067-43B2-82A5-8CD7ADAE781A}"/>
              </a:ext>
            </a:extLst>
          </p:cNvPr>
          <p:cNvSpPr/>
          <p:nvPr/>
        </p:nvSpPr>
        <p:spPr>
          <a:xfrm>
            <a:off x="4678362" y="3973410"/>
            <a:ext cx="236538" cy="315324"/>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TextBox 283">
            <a:extLst>
              <a:ext uri="{FF2B5EF4-FFF2-40B4-BE49-F238E27FC236}">
                <a16:creationId xmlns:a16="http://schemas.microsoft.com/office/drawing/2014/main" id="{F08C9B8A-7B81-457A-B515-893F4AED478F}"/>
              </a:ext>
            </a:extLst>
          </p:cNvPr>
          <p:cNvSpPr txBox="1"/>
          <p:nvPr/>
        </p:nvSpPr>
        <p:spPr>
          <a:xfrm>
            <a:off x="3164206" y="3928670"/>
            <a:ext cx="2088000" cy="400110"/>
          </a:xfrm>
          <a:prstGeom prst="rect">
            <a:avLst/>
          </a:prstGeom>
          <a:noFill/>
          <a:ln w="9525">
            <a:noFill/>
          </a:ln>
        </p:spPr>
        <p:txBody>
          <a:bodyPr wrap="square" rtlCol="0">
            <a:spAutoFit/>
          </a:bodyPr>
          <a:lstStyle/>
          <a:p>
            <a:pPr algn="ctr"/>
            <a:r>
              <a:rPr lang="en-US" sz="2000" dirty="0">
                <a:solidFill>
                  <a:srgbClr val="B84742"/>
                </a:solidFill>
              </a:rPr>
              <a:t>7-12+12-8= -1</a:t>
            </a:r>
            <a:endParaRPr lang="en-IN" sz="2000" dirty="0">
              <a:solidFill>
                <a:srgbClr val="B84742"/>
              </a:solidFill>
            </a:endParaRPr>
          </a:p>
        </p:txBody>
      </p:sp>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16433" y="863445"/>
            <a:ext cx="6297334" cy="418816"/>
          </a:xfrm>
        </p:spPr>
        <p:txBody>
          <a:bodyPr/>
          <a:lstStyle/>
          <a:p>
            <a:r>
              <a:rPr lang="en-US" dirty="0"/>
              <a:t>Revised solution obtained in previous step.</a:t>
            </a:r>
          </a:p>
        </p:txBody>
      </p:sp>
      <p:cxnSp>
        <p:nvCxnSpPr>
          <p:cNvPr id="175" name="Straight Connector 174">
            <a:extLst>
              <a:ext uri="{FF2B5EF4-FFF2-40B4-BE49-F238E27FC236}">
                <a16:creationId xmlns:a16="http://schemas.microsoft.com/office/drawing/2014/main" id="{BAE6DAB6-537C-4091-8F39-040799A42E3C}"/>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EB915B-4D3B-4C9D-99CD-AD82AC1C6F98}"/>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43BC5C6-2DAE-46C3-851F-32A21BF5647D}"/>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0BC0AD-406A-44EE-B0D6-F39515C3D361}"/>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183C8A-1ECB-4BA8-88D1-79FBED9B47DD}"/>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C949EF-509C-414F-904C-432DE36E9958}"/>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F44ECB-C06A-4E19-8D8A-1391707BC578}"/>
              </a:ext>
            </a:extLst>
          </p:cNvPr>
          <p:cNvCxnSpPr>
            <a:cxnSpLocks/>
          </p:cNvCxnSpPr>
          <p:nvPr/>
        </p:nvCxnSpPr>
        <p:spPr>
          <a:xfrm>
            <a:off x="6838950" y="373575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A8310C-B885-4C38-8594-79064AB8055C}"/>
              </a:ext>
            </a:extLst>
          </p:cNvPr>
          <p:cNvCxnSpPr>
            <a:cxnSpLocks/>
          </p:cNvCxnSpPr>
          <p:nvPr/>
        </p:nvCxnSpPr>
        <p:spPr>
          <a:xfrm>
            <a:off x="1206081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FBBBB3-B6A4-4443-A71C-C1C019FBC87F}"/>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D84945-E934-4616-865B-63475235C8AD}"/>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AEC877-B2F8-4366-8BDC-F93D534D21E4}"/>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29699A-EB42-497E-996D-CE267BA011A3}"/>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AAA4C9-5881-48F6-B446-340214CC9AA4}"/>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BB6547B-8352-4686-B727-473E2AD802D3}"/>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D51A294-4112-484E-98CE-2A0768FDC65E}"/>
              </a:ext>
            </a:extLst>
          </p:cNvPr>
          <p:cNvSpPr txBox="1"/>
          <p:nvPr/>
        </p:nvSpPr>
        <p:spPr>
          <a:xfrm>
            <a:off x="7200316" y="736956"/>
            <a:ext cx="552592" cy="369332"/>
          </a:xfrm>
          <a:prstGeom prst="rect">
            <a:avLst/>
          </a:prstGeom>
          <a:noFill/>
        </p:spPr>
        <p:txBody>
          <a:bodyPr wrap="square" rtlCol="0">
            <a:spAutoFit/>
          </a:bodyPr>
          <a:lstStyle/>
          <a:p>
            <a:r>
              <a:rPr lang="en-US" dirty="0"/>
              <a:t>To</a:t>
            </a:r>
            <a:endParaRPr lang="en-IN" dirty="0"/>
          </a:p>
        </p:txBody>
      </p:sp>
      <p:sp>
        <p:nvSpPr>
          <p:cNvPr id="190" name="TextBox 189">
            <a:extLst>
              <a:ext uri="{FF2B5EF4-FFF2-40B4-BE49-F238E27FC236}">
                <a16:creationId xmlns:a16="http://schemas.microsoft.com/office/drawing/2014/main" id="{86B785C9-5859-4DA7-AFFD-2BB7AC9D686C}"/>
              </a:ext>
            </a:extLst>
          </p:cNvPr>
          <p:cNvSpPr txBox="1"/>
          <p:nvPr/>
        </p:nvSpPr>
        <p:spPr>
          <a:xfrm>
            <a:off x="6825423" y="1063765"/>
            <a:ext cx="703470" cy="369332"/>
          </a:xfrm>
          <a:prstGeom prst="rect">
            <a:avLst/>
          </a:prstGeom>
          <a:noFill/>
        </p:spPr>
        <p:txBody>
          <a:bodyPr wrap="square" rtlCol="0">
            <a:spAutoFit/>
          </a:bodyPr>
          <a:lstStyle/>
          <a:p>
            <a:r>
              <a:rPr lang="en-US" dirty="0"/>
              <a:t>From</a:t>
            </a:r>
            <a:endParaRPr lang="en-IN" dirty="0"/>
          </a:p>
        </p:txBody>
      </p:sp>
      <p:sp>
        <p:nvSpPr>
          <p:cNvPr id="191" name="TextBox 190">
            <a:extLst>
              <a:ext uri="{FF2B5EF4-FFF2-40B4-BE49-F238E27FC236}">
                <a16:creationId xmlns:a16="http://schemas.microsoft.com/office/drawing/2014/main" id="{1DB93E4C-205E-4E79-B758-1E98688B7E21}"/>
              </a:ext>
            </a:extLst>
          </p:cNvPr>
          <p:cNvSpPr txBox="1"/>
          <p:nvPr/>
        </p:nvSpPr>
        <p:spPr>
          <a:xfrm>
            <a:off x="6897120" y="1432087"/>
            <a:ext cx="703470" cy="369332"/>
          </a:xfrm>
          <a:prstGeom prst="rect">
            <a:avLst/>
          </a:prstGeom>
          <a:noFill/>
        </p:spPr>
        <p:txBody>
          <a:bodyPr wrap="square" rtlCol="0">
            <a:spAutoFit/>
          </a:bodyPr>
          <a:lstStyle/>
          <a:p>
            <a:pPr algn="ctr"/>
            <a:r>
              <a:rPr lang="en-US" dirty="0"/>
              <a:t>A</a:t>
            </a:r>
            <a:endParaRPr lang="en-IN" dirty="0"/>
          </a:p>
        </p:txBody>
      </p:sp>
      <p:sp>
        <p:nvSpPr>
          <p:cNvPr id="192" name="TextBox 191">
            <a:extLst>
              <a:ext uri="{FF2B5EF4-FFF2-40B4-BE49-F238E27FC236}">
                <a16:creationId xmlns:a16="http://schemas.microsoft.com/office/drawing/2014/main" id="{A184B519-5751-4100-8F78-B1AD0328F544}"/>
              </a:ext>
            </a:extLst>
          </p:cNvPr>
          <p:cNvSpPr txBox="1"/>
          <p:nvPr/>
        </p:nvSpPr>
        <p:spPr>
          <a:xfrm>
            <a:off x="6776602" y="3280061"/>
            <a:ext cx="943525" cy="369332"/>
          </a:xfrm>
          <a:prstGeom prst="rect">
            <a:avLst/>
          </a:prstGeom>
          <a:noFill/>
        </p:spPr>
        <p:txBody>
          <a:bodyPr wrap="square" rtlCol="0">
            <a:spAutoFit/>
          </a:bodyPr>
          <a:lstStyle/>
          <a:p>
            <a:pPr algn="ctr"/>
            <a:r>
              <a:rPr lang="en-US" dirty="0"/>
              <a:t>Demand</a:t>
            </a:r>
            <a:endParaRPr lang="en-IN" dirty="0"/>
          </a:p>
        </p:txBody>
      </p:sp>
      <p:sp>
        <p:nvSpPr>
          <p:cNvPr id="193" name="TextBox 192">
            <a:extLst>
              <a:ext uri="{FF2B5EF4-FFF2-40B4-BE49-F238E27FC236}">
                <a16:creationId xmlns:a16="http://schemas.microsoft.com/office/drawing/2014/main" id="{193ABF42-F41E-43ED-89A6-A947CADFBE68}"/>
              </a:ext>
            </a:extLst>
          </p:cNvPr>
          <p:cNvSpPr txBox="1"/>
          <p:nvPr/>
        </p:nvSpPr>
        <p:spPr>
          <a:xfrm>
            <a:off x="6897120" y="2079598"/>
            <a:ext cx="703470" cy="369332"/>
          </a:xfrm>
          <a:prstGeom prst="rect">
            <a:avLst/>
          </a:prstGeom>
          <a:noFill/>
        </p:spPr>
        <p:txBody>
          <a:bodyPr wrap="square" rtlCol="0">
            <a:spAutoFit/>
          </a:bodyPr>
          <a:lstStyle/>
          <a:p>
            <a:pPr algn="ctr"/>
            <a:r>
              <a:rPr lang="en-US" dirty="0"/>
              <a:t>B</a:t>
            </a:r>
            <a:endParaRPr lang="en-IN" dirty="0"/>
          </a:p>
        </p:txBody>
      </p:sp>
      <p:sp>
        <p:nvSpPr>
          <p:cNvPr id="194" name="TextBox 193">
            <a:extLst>
              <a:ext uri="{FF2B5EF4-FFF2-40B4-BE49-F238E27FC236}">
                <a16:creationId xmlns:a16="http://schemas.microsoft.com/office/drawing/2014/main" id="{09EAFCB6-8AE9-424F-BC5C-7FA44EF2EAED}"/>
              </a:ext>
            </a:extLst>
          </p:cNvPr>
          <p:cNvSpPr txBox="1"/>
          <p:nvPr/>
        </p:nvSpPr>
        <p:spPr>
          <a:xfrm>
            <a:off x="6897120" y="2681615"/>
            <a:ext cx="703470" cy="369332"/>
          </a:xfrm>
          <a:prstGeom prst="rect">
            <a:avLst/>
          </a:prstGeom>
          <a:noFill/>
        </p:spPr>
        <p:txBody>
          <a:bodyPr wrap="square" rtlCol="0">
            <a:spAutoFit/>
          </a:bodyPr>
          <a:lstStyle/>
          <a:p>
            <a:pPr algn="ctr"/>
            <a:r>
              <a:rPr lang="en-US" dirty="0"/>
              <a:t>C</a:t>
            </a:r>
            <a:endParaRPr lang="en-IN" dirty="0"/>
          </a:p>
        </p:txBody>
      </p:sp>
      <p:sp>
        <p:nvSpPr>
          <p:cNvPr id="195" name="TextBox 194">
            <a:extLst>
              <a:ext uri="{FF2B5EF4-FFF2-40B4-BE49-F238E27FC236}">
                <a16:creationId xmlns:a16="http://schemas.microsoft.com/office/drawing/2014/main" id="{3719AA87-BF71-4FBE-981E-7097E241A80A}"/>
              </a:ext>
            </a:extLst>
          </p:cNvPr>
          <p:cNvSpPr txBox="1"/>
          <p:nvPr/>
        </p:nvSpPr>
        <p:spPr>
          <a:xfrm>
            <a:off x="7757051" y="876195"/>
            <a:ext cx="703470" cy="369332"/>
          </a:xfrm>
          <a:prstGeom prst="rect">
            <a:avLst/>
          </a:prstGeom>
          <a:noFill/>
        </p:spPr>
        <p:txBody>
          <a:bodyPr wrap="square" rtlCol="0">
            <a:spAutoFit/>
          </a:bodyPr>
          <a:lstStyle/>
          <a:p>
            <a:pPr algn="ctr"/>
            <a:r>
              <a:rPr lang="en-US" dirty="0"/>
              <a:t>P</a:t>
            </a:r>
            <a:endParaRPr lang="en-IN" dirty="0"/>
          </a:p>
        </p:txBody>
      </p:sp>
      <p:sp>
        <p:nvSpPr>
          <p:cNvPr id="196" name="TextBox 195">
            <a:extLst>
              <a:ext uri="{FF2B5EF4-FFF2-40B4-BE49-F238E27FC236}">
                <a16:creationId xmlns:a16="http://schemas.microsoft.com/office/drawing/2014/main" id="{0ECDDDB0-5183-469A-AC9B-B90A6B5E8230}"/>
              </a:ext>
            </a:extLst>
          </p:cNvPr>
          <p:cNvSpPr txBox="1"/>
          <p:nvPr/>
        </p:nvSpPr>
        <p:spPr>
          <a:xfrm>
            <a:off x="11222787" y="878293"/>
            <a:ext cx="793179" cy="369332"/>
          </a:xfrm>
          <a:prstGeom prst="rect">
            <a:avLst/>
          </a:prstGeom>
          <a:noFill/>
        </p:spPr>
        <p:txBody>
          <a:bodyPr wrap="square" rtlCol="0">
            <a:spAutoFit/>
          </a:bodyPr>
          <a:lstStyle/>
          <a:p>
            <a:pPr algn="ctr"/>
            <a:r>
              <a:rPr lang="en-US" dirty="0"/>
              <a:t>Supply</a:t>
            </a:r>
            <a:endParaRPr lang="en-IN" dirty="0"/>
          </a:p>
        </p:txBody>
      </p:sp>
      <p:sp>
        <p:nvSpPr>
          <p:cNvPr id="197" name="TextBox 196">
            <a:extLst>
              <a:ext uri="{FF2B5EF4-FFF2-40B4-BE49-F238E27FC236}">
                <a16:creationId xmlns:a16="http://schemas.microsoft.com/office/drawing/2014/main" id="{056B6CE4-4870-43C7-A4FA-C8BDE7E60EBA}"/>
              </a:ext>
            </a:extLst>
          </p:cNvPr>
          <p:cNvSpPr txBox="1"/>
          <p:nvPr/>
        </p:nvSpPr>
        <p:spPr>
          <a:xfrm>
            <a:off x="10387820" y="871600"/>
            <a:ext cx="703470" cy="369332"/>
          </a:xfrm>
          <a:prstGeom prst="rect">
            <a:avLst/>
          </a:prstGeom>
          <a:noFill/>
        </p:spPr>
        <p:txBody>
          <a:bodyPr wrap="square" rtlCol="0">
            <a:spAutoFit/>
          </a:bodyPr>
          <a:lstStyle/>
          <a:p>
            <a:pPr algn="ctr"/>
            <a:r>
              <a:rPr lang="en-US" dirty="0"/>
              <a:t>S</a:t>
            </a:r>
            <a:endParaRPr lang="en-IN" dirty="0"/>
          </a:p>
        </p:txBody>
      </p:sp>
      <p:sp>
        <p:nvSpPr>
          <p:cNvPr id="198" name="TextBox 197">
            <a:extLst>
              <a:ext uri="{FF2B5EF4-FFF2-40B4-BE49-F238E27FC236}">
                <a16:creationId xmlns:a16="http://schemas.microsoft.com/office/drawing/2014/main" id="{E7BAC547-D5D0-437B-99BC-7F0D48F9620B}"/>
              </a:ext>
            </a:extLst>
          </p:cNvPr>
          <p:cNvSpPr txBox="1"/>
          <p:nvPr/>
        </p:nvSpPr>
        <p:spPr>
          <a:xfrm>
            <a:off x="9508000" y="871600"/>
            <a:ext cx="703470" cy="369332"/>
          </a:xfrm>
          <a:prstGeom prst="rect">
            <a:avLst/>
          </a:prstGeom>
          <a:noFill/>
        </p:spPr>
        <p:txBody>
          <a:bodyPr wrap="square" rtlCol="0">
            <a:spAutoFit/>
          </a:bodyPr>
          <a:lstStyle/>
          <a:p>
            <a:pPr algn="ctr"/>
            <a:r>
              <a:rPr lang="en-US" dirty="0"/>
              <a:t>R</a:t>
            </a:r>
            <a:endParaRPr lang="en-IN" dirty="0"/>
          </a:p>
        </p:txBody>
      </p:sp>
      <p:sp>
        <p:nvSpPr>
          <p:cNvPr id="199" name="TextBox 198">
            <a:extLst>
              <a:ext uri="{FF2B5EF4-FFF2-40B4-BE49-F238E27FC236}">
                <a16:creationId xmlns:a16="http://schemas.microsoft.com/office/drawing/2014/main" id="{0355E869-D5E0-4262-BA89-25E44F9D9B76}"/>
              </a:ext>
            </a:extLst>
          </p:cNvPr>
          <p:cNvSpPr txBox="1"/>
          <p:nvPr/>
        </p:nvSpPr>
        <p:spPr>
          <a:xfrm>
            <a:off x="8628179" y="871600"/>
            <a:ext cx="703470" cy="369332"/>
          </a:xfrm>
          <a:prstGeom prst="rect">
            <a:avLst/>
          </a:prstGeom>
          <a:noFill/>
        </p:spPr>
        <p:txBody>
          <a:bodyPr wrap="square" rtlCol="0">
            <a:spAutoFit/>
          </a:bodyPr>
          <a:lstStyle/>
          <a:p>
            <a:pPr algn="ctr"/>
            <a:r>
              <a:rPr lang="en-US" dirty="0"/>
              <a:t>Q</a:t>
            </a:r>
            <a:endParaRPr lang="en-IN" dirty="0"/>
          </a:p>
        </p:txBody>
      </p:sp>
      <p:sp>
        <p:nvSpPr>
          <p:cNvPr id="200" name="TextBox 199">
            <a:extLst>
              <a:ext uri="{FF2B5EF4-FFF2-40B4-BE49-F238E27FC236}">
                <a16:creationId xmlns:a16="http://schemas.microsoft.com/office/drawing/2014/main" id="{4C2E4F2C-B4DD-4CD3-ABAD-126B5BC4FF4D}"/>
              </a:ext>
            </a:extLst>
          </p:cNvPr>
          <p:cNvSpPr txBox="1"/>
          <p:nvPr/>
        </p:nvSpPr>
        <p:spPr>
          <a:xfrm>
            <a:off x="8087975" y="1643386"/>
            <a:ext cx="511849" cy="369332"/>
          </a:xfrm>
          <a:prstGeom prst="rect">
            <a:avLst/>
          </a:prstGeom>
          <a:noFill/>
        </p:spPr>
        <p:txBody>
          <a:bodyPr wrap="square" rtlCol="0">
            <a:spAutoFit/>
          </a:bodyPr>
          <a:lstStyle/>
          <a:p>
            <a:pPr algn="ctr"/>
            <a:r>
              <a:rPr lang="en-US" dirty="0"/>
              <a:t>12</a:t>
            </a:r>
            <a:endParaRPr lang="en-IN" dirty="0"/>
          </a:p>
        </p:txBody>
      </p:sp>
      <p:sp>
        <p:nvSpPr>
          <p:cNvPr id="201" name="TextBox 200">
            <a:extLst>
              <a:ext uri="{FF2B5EF4-FFF2-40B4-BE49-F238E27FC236}">
                <a16:creationId xmlns:a16="http://schemas.microsoft.com/office/drawing/2014/main" id="{2E542143-5CD7-4817-97CD-68338400AD75}"/>
              </a:ext>
            </a:extLst>
          </p:cNvPr>
          <p:cNvSpPr txBox="1"/>
          <p:nvPr/>
        </p:nvSpPr>
        <p:spPr>
          <a:xfrm>
            <a:off x="8087975" y="2836059"/>
            <a:ext cx="511849" cy="369332"/>
          </a:xfrm>
          <a:prstGeom prst="rect">
            <a:avLst/>
          </a:prstGeom>
          <a:noFill/>
        </p:spPr>
        <p:txBody>
          <a:bodyPr wrap="square" rtlCol="0">
            <a:spAutoFit/>
          </a:bodyPr>
          <a:lstStyle/>
          <a:p>
            <a:pPr algn="ctr"/>
            <a:r>
              <a:rPr lang="en-US" dirty="0"/>
              <a:t>6</a:t>
            </a:r>
            <a:endParaRPr lang="en-IN" dirty="0"/>
          </a:p>
        </p:txBody>
      </p:sp>
      <p:sp>
        <p:nvSpPr>
          <p:cNvPr id="202" name="TextBox 201">
            <a:extLst>
              <a:ext uri="{FF2B5EF4-FFF2-40B4-BE49-F238E27FC236}">
                <a16:creationId xmlns:a16="http://schemas.microsoft.com/office/drawing/2014/main" id="{54714DEB-BFAC-40C4-981D-BDFFB1995DFD}"/>
              </a:ext>
            </a:extLst>
          </p:cNvPr>
          <p:cNvSpPr txBox="1"/>
          <p:nvPr/>
        </p:nvSpPr>
        <p:spPr>
          <a:xfrm>
            <a:off x="10744992" y="1643386"/>
            <a:ext cx="511849" cy="369332"/>
          </a:xfrm>
          <a:prstGeom prst="rect">
            <a:avLst/>
          </a:prstGeom>
          <a:noFill/>
        </p:spPr>
        <p:txBody>
          <a:bodyPr wrap="square" rtlCol="0">
            <a:spAutoFit/>
          </a:bodyPr>
          <a:lstStyle/>
          <a:p>
            <a:pPr algn="ctr"/>
            <a:r>
              <a:rPr lang="en-US" dirty="0"/>
              <a:t>13</a:t>
            </a:r>
            <a:endParaRPr lang="en-IN" dirty="0"/>
          </a:p>
        </p:txBody>
      </p:sp>
      <p:sp>
        <p:nvSpPr>
          <p:cNvPr id="203" name="TextBox 202">
            <a:extLst>
              <a:ext uri="{FF2B5EF4-FFF2-40B4-BE49-F238E27FC236}">
                <a16:creationId xmlns:a16="http://schemas.microsoft.com/office/drawing/2014/main" id="{F2A94BB2-18BB-430C-846E-DEFCDC5289DC}"/>
              </a:ext>
            </a:extLst>
          </p:cNvPr>
          <p:cNvSpPr txBox="1"/>
          <p:nvPr/>
        </p:nvSpPr>
        <p:spPr>
          <a:xfrm>
            <a:off x="10739555" y="2836059"/>
            <a:ext cx="511849" cy="369332"/>
          </a:xfrm>
          <a:prstGeom prst="rect">
            <a:avLst/>
          </a:prstGeom>
          <a:noFill/>
        </p:spPr>
        <p:txBody>
          <a:bodyPr wrap="square" rtlCol="0">
            <a:spAutoFit/>
          </a:bodyPr>
          <a:lstStyle/>
          <a:p>
            <a:pPr algn="ctr"/>
            <a:r>
              <a:rPr lang="en-US" dirty="0"/>
              <a:t>7</a:t>
            </a:r>
            <a:endParaRPr lang="en-IN" dirty="0"/>
          </a:p>
        </p:txBody>
      </p:sp>
      <p:sp>
        <p:nvSpPr>
          <p:cNvPr id="204" name="TextBox 203">
            <a:extLst>
              <a:ext uri="{FF2B5EF4-FFF2-40B4-BE49-F238E27FC236}">
                <a16:creationId xmlns:a16="http://schemas.microsoft.com/office/drawing/2014/main" id="{96E41B19-7FD0-44DF-97CF-B43FA521EC23}"/>
              </a:ext>
            </a:extLst>
          </p:cNvPr>
          <p:cNvSpPr txBox="1"/>
          <p:nvPr/>
        </p:nvSpPr>
        <p:spPr>
          <a:xfrm>
            <a:off x="8973647" y="1643386"/>
            <a:ext cx="511849" cy="369332"/>
          </a:xfrm>
          <a:prstGeom prst="rect">
            <a:avLst/>
          </a:prstGeom>
          <a:noFill/>
        </p:spPr>
        <p:txBody>
          <a:bodyPr wrap="square" rtlCol="0">
            <a:spAutoFit/>
          </a:bodyPr>
          <a:lstStyle/>
          <a:p>
            <a:pPr algn="ctr"/>
            <a:r>
              <a:rPr lang="en-US" dirty="0"/>
              <a:t>10</a:t>
            </a:r>
            <a:endParaRPr lang="en-IN" dirty="0"/>
          </a:p>
        </p:txBody>
      </p:sp>
      <p:sp>
        <p:nvSpPr>
          <p:cNvPr id="205" name="TextBox 204">
            <a:extLst>
              <a:ext uri="{FF2B5EF4-FFF2-40B4-BE49-F238E27FC236}">
                <a16:creationId xmlns:a16="http://schemas.microsoft.com/office/drawing/2014/main" id="{E38B5729-EFE1-4E13-BCD1-320FCDE94DF1}"/>
              </a:ext>
            </a:extLst>
          </p:cNvPr>
          <p:cNvSpPr txBox="1"/>
          <p:nvPr/>
        </p:nvSpPr>
        <p:spPr>
          <a:xfrm>
            <a:off x="9859319" y="1643386"/>
            <a:ext cx="511849" cy="369332"/>
          </a:xfrm>
          <a:prstGeom prst="rect">
            <a:avLst/>
          </a:prstGeom>
          <a:noFill/>
        </p:spPr>
        <p:txBody>
          <a:bodyPr wrap="square" rtlCol="0">
            <a:spAutoFit/>
          </a:bodyPr>
          <a:lstStyle/>
          <a:p>
            <a:pPr algn="ctr"/>
            <a:r>
              <a:rPr lang="en-US" dirty="0"/>
              <a:t>12</a:t>
            </a:r>
            <a:endParaRPr lang="en-IN" dirty="0"/>
          </a:p>
        </p:txBody>
      </p:sp>
      <p:sp>
        <p:nvSpPr>
          <p:cNvPr id="206" name="TextBox 205">
            <a:extLst>
              <a:ext uri="{FF2B5EF4-FFF2-40B4-BE49-F238E27FC236}">
                <a16:creationId xmlns:a16="http://schemas.microsoft.com/office/drawing/2014/main" id="{B705709D-035C-4665-BE17-31A1627C0557}"/>
              </a:ext>
            </a:extLst>
          </p:cNvPr>
          <p:cNvSpPr txBox="1"/>
          <p:nvPr/>
        </p:nvSpPr>
        <p:spPr>
          <a:xfrm>
            <a:off x="8091021" y="2210583"/>
            <a:ext cx="511849" cy="369332"/>
          </a:xfrm>
          <a:prstGeom prst="rect">
            <a:avLst/>
          </a:prstGeom>
          <a:noFill/>
        </p:spPr>
        <p:txBody>
          <a:bodyPr wrap="square" rtlCol="0">
            <a:spAutoFit/>
          </a:bodyPr>
          <a:lstStyle/>
          <a:p>
            <a:pPr algn="ctr"/>
            <a:r>
              <a:rPr lang="en-US" dirty="0"/>
              <a:t>7</a:t>
            </a:r>
            <a:endParaRPr lang="en-IN" dirty="0"/>
          </a:p>
        </p:txBody>
      </p:sp>
      <p:sp>
        <p:nvSpPr>
          <p:cNvPr id="207" name="TextBox 206">
            <a:extLst>
              <a:ext uri="{FF2B5EF4-FFF2-40B4-BE49-F238E27FC236}">
                <a16:creationId xmlns:a16="http://schemas.microsoft.com/office/drawing/2014/main" id="{031AB2FA-A531-4016-871D-9210209D181D}"/>
              </a:ext>
            </a:extLst>
          </p:cNvPr>
          <p:cNvSpPr txBox="1"/>
          <p:nvPr/>
        </p:nvSpPr>
        <p:spPr>
          <a:xfrm>
            <a:off x="10744992" y="2210583"/>
            <a:ext cx="511849" cy="369332"/>
          </a:xfrm>
          <a:prstGeom prst="rect">
            <a:avLst/>
          </a:prstGeom>
          <a:noFill/>
        </p:spPr>
        <p:txBody>
          <a:bodyPr wrap="square" rtlCol="0">
            <a:spAutoFit/>
          </a:bodyPr>
          <a:lstStyle/>
          <a:p>
            <a:pPr algn="ctr"/>
            <a:r>
              <a:rPr lang="en-US" dirty="0"/>
              <a:t>14</a:t>
            </a:r>
            <a:endParaRPr lang="en-IN" dirty="0"/>
          </a:p>
        </p:txBody>
      </p:sp>
      <p:sp>
        <p:nvSpPr>
          <p:cNvPr id="208" name="TextBox 207">
            <a:extLst>
              <a:ext uri="{FF2B5EF4-FFF2-40B4-BE49-F238E27FC236}">
                <a16:creationId xmlns:a16="http://schemas.microsoft.com/office/drawing/2014/main" id="{EA90866A-3090-4064-AECF-D0038C94F519}"/>
              </a:ext>
            </a:extLst>
          </p:cNvPr>
          <p:cNvSpPr txBox="1"/>
          <p:nvPr/>
        </p:nvSpPr>
        <p:spPr>
          <a:xfrm>
            <a:off x="8975678" y="2210583"/>
            <a:ext cx="511849" cy="369332"/>
          </a:xfrm>
          <a:prstGeom prst="rect">
            <a:avLst/>
          </a:prstGeom>
          <a:noFill/>
        </p:spPr>
        <p:txBody>
          <a:bodyPr wrap="square" rtlCol="0">
            <a:spAutoFit/>
          </a:bodyPr>
          <a:lstStyle/>
          <a:p>
            <a:pPr algn="ctr"/>
            <a:r>
              <a:rPr lang="en-US" dirty="0"/>
              <a:t>11</a:t>
            </a:r>
            <a:endParaRPr lang="en-IN" dirty="0"/>
          </a:p>
        </p:txBody>
      </p:sp>
      <p:sp>
        <p:nvSpPr>
          <p:cNvPr id="209" name="TextBox 208">
            <a:extLst>
              <a:ext uri="{FF2B5EF4-FFF2-40B4-BE49-F238E27FC236}">
                <a16:creationId xmlns:a16="http://schemas.microsoft.com/office/drawing/2014/main" id="{F842C7B7-F522-48FE-9E34-C8C89E431D69}"/>
              </a:ext>
            </a:extLst>
          </p:cNvPr>
          <p:cNvSpPr txBox="1"/>
          <p:nvPr/>
        </p:nvSpPr>
        <p:spPr>
          <a:xfrm>
            <a:off x="9860336" y="2210583"/>
            <a:ext cx="511849" cy="369332"/>
          </a:xfrm>
          <a:prstGeom prst="rect">
            <a:avLst/>
          </a:prstGeom>
          <a:noFill/>
        </p:spPr>
        <p:txBody>
          <a:bodyPr wrap="square" rtlCol="0">
            <a:spAutoFit/>
          </a:bodyPr>
          <a:lstStyle/>
          <a:p>
            <a:pPr algn="ctr"/>
            <a:r>
              <a:rPr lang="en-US" dirty="0"/>
              <a:t>8</a:t>
            </a:r>
            <a:endParaRPr lang="en-IN" dirty="0"/>
          </a:p>
        </p:txBody>
      </p:sp>
      <p:sp>
        <p:nvSpPr>
          <p:cNvPr id="210" name="TextBox 209">
            <a:extLst>
              <a:ext uri="{FF2B5EF4-FFF2-40B4-BE49-F238E27FC236}">
                <a16:creationId xmlns:a16="http://schemas.microsoft.com/office/drawing/2014/main" id="{0B846362-EA7F-418F-81DB-762D2DA19BF0}"/>
              </a:ext>
            </a:extLst>
          </p:cNvPr>
          <p:cNvSpPr txBox="1"/>
          <p:nvPr/>
        </p:nvSpPr>
        <p:spPr>
          <a:xfrm>
            <a:off x="8971834" y="2836059"/>
            <a:ext cx="511849" cy="369332"/>
          </a:xfrm>
          <a:prstGeom prst="rect">
            <a:avLst/>
          </a:prstGeom>
          <a:noFill/>
        </p:spPr>
        <p:txBody>
          <a:bodyPr wrap="square" rtlCol="0">
            <a:spAutoFit/>
          </a:bodyPr>
          <a:lstStyle/>
          <a:p>
            <a:pPr algn="ctr"/>
            <a:r>
              <a:rPr lang="en-US" dirty="0"/>
              <a:t>16</a:t>
            </a:r>
            <a:endParaRPr lang="en-IN" dirty="0"/>
          </a:p>
        </p:txBody>
      </p:sp>
      <p:sp>
        <p:nvSpPr>
          <p:cNvPr id="211" name="TextBox 210">
            <a:extLst>
              <a:ext uri="{FF2B5EF4-FFF2-40B4-BE49-F238E27FC236}">
                <a16:creationId xmlns:a16="http://schemas.microsoft.com/office/drawing/2014/main" id="{F99900C8-D477-4894-9CDC-4F4D1565F59A}"/>
              </a:ext>
            </a:extLst>
          </p:cNvPr>
          <p:cNvSpPr txBox="1"/>
          <p:nvPr/>
        </p:nvSpPr>
        <p:spPr>
          <a:xfrm>
            <a:off x="9855694" y="2836059"/>
            <a:ext cx="511849" cy="369332"/>
          </a:xfrm>
          <a:prstGeom prst="rect">
            <a:avLst/>
          </a:prstGeom>
          <a:noFill/>
        </p:spPr>
        <p:txBody>
          <a:bodyPr wrap="square" rtlCol="0">
            <a:spAutoFit/>
          </a:bodyPr>
          <a:lstStyle/>
          <a:p>
            <a:pPr algn="ctr"/>
            <a:r>
              <a:rPr lang="en-US" dirty="0"/>
              <a:t>11</a:t>
            </a:r>
            <a:endParaRPr lang="en-IN" dirty="0"/>
          </a:p>
        </p:txBody>
      </p:sp>
      <p:sp>
        <p:nvSpPr>
          <p:cNvPr id="212" name="TextBox 211">
            <a:extLst>
              <a:ext uri="{FF2B5EF4-FFF2-40B4-BE49-F238E27FC236}">
                <a16:creationId xmlns:a16="http://schemas.microsoft.com/office/drawing/2014/main" id="{4FC8024C-C239-489E-B6A8-FAEB8E75FD4C}"/>
              </a:ext>
            </a:extLst>
          </p:cNvPr>
          <p:cNvSpPr txBox="1"/>
          <p:nvPr/>
        </p:nvSpPr>
        <p:spPr>
          <a:xfrm>
            <a:off x="11323513" y="1467973"/>
            <a:ext cx="599904" cy="369332"/>
          </a:xfrm>
          <a:prstGeom prst="rect">
            <a:avLst/>
          </a:prstGeom>
          <a:noFill/>
        </p:spPr>
        <p:txBody>
          <a:bodyPr wrap="square" rtlCol="0">
            <a:spAutoFit/>
          </a:bodyPr>
          <a:lstStyle/>
          <a:p>
            <a:pPr algn="ctr"/>
            <a:r>
              <a:rPr lang="en-US" dirty="0"/>
              <a:t>500</a:t>
            </a:r>
            <a:endParaRPr lang="en-IN" dirty="0"/>
          </a:p>
        </p:txBody>
      </p:sp>
      <p:sp>
        <p:nvSpPr>
          <p:cNvPr id="213" name="TextBox 212">
            <a:extLst>
              <a:ext uri="{FF2B5EF4-FFF2-40B4-BE49-F238E27FC236}">
                <a16:creationId xmlns:a16="http://schemas.microsoft.com/office/drawing/2014/main" id="{B116A3AE-C8D6-4496-97E8-B44D13B9C9E3}"/>
              </a:ext>
            </a:extLst>
          </p:cNvPr>
          <p:cNvSpPr txBox="1"/>
          <p:nvPr/>
        </p:nvSpPr>
        <p:spPr>
          <a:xfrm>
            <a:off x="11323512" y="2658996"/>
            <a:ext cx="599904" cy="369332"/>
          </a:xfrm>
          <a:prstGeom prst="rect">
            <a:avLst/>
          </a:prstGeom>
          <a:noFill/>
        </p:spPr>
        <p:txBody>
          <a:bodyPr wrap="square" rtlCol="0">
            <a:spAutoFit/>
          </a:bodyPr>
          <a:lstStyle/>
          <a:p>
            <a:pPr algn="ctr"/>
            <a:r>
              <a:rPr lang="en-US" dirty="0"/>
              <a:t>200</a:t>
            </a:r>
            <a:endParaRPr lang="en-IN" dirty="0"/>
          </a:p>
        </p:txBody>
      </p:sp>
      <p:sp>
        <p:nvSpPr>
          <p:cNvPr id="214" name="TextBox 213">
            <a:extLst>
              <a:ext uri="{FF2B5EF4-FFF2-40B4-BE49-F238E27FC236}">
                <a16:creationId xmlns:a16="http://schemas.microsoft.com/office/drawing/2014/main" id="{B43DCA00-1E9A-4860-B6FC-F05779E489AB}"/>
              </a:ext>
            </a:extLst>
          </p:cNvPr>
          <p:cNvSpPr txBox="1"/>
          <p:nvPr/>
        </p:nvSpPr>
        <p:spPr>
          <a:xfrm>
            <a:off x="11323512" y="2063483"/>
            <a:ext cx="599904" cy="369332"/>
          </a:xfrm>
          <a:prstGeom prst="rect">
            <a:avLst/>
          </a:prstGeom>
          <a:noFill/>
        </p:spPr>
        <p:txBody>
          <a:bodyPr wrap="square" rtlCol="0">
            <a:spAutoFit/>
          </a:bodyPr>
          <a:lstStyle/>
          <a:p>
            <a:pPr algn="ctr"/>
            <a:r>
              <a:rPr lang="en-US" dirty="0"/>
              <a:t>300</a:t>
            </a:r>
            <a:endParaRPr lang="en-IN" dirty="0"/>
          </a:p>
        </p:txBody>
      </p:sp>
      <p:sp>
        <p:nvSpPr>
          <p:cNvPr id="215" name="TextBox 214">
            <a:extLst>
              <a:ext uri="{FF2B5EF4-FFF2-40B4-BE49-F238E27FC236}">
                <a16:creationId xmlns:a16="http://schemas.microsoft.com/office/drawing/2014/main" id="{1EE6FEA8-886C-4FED-A90D-33CFF6A109DC}"/>
              </a:ext>
            </a:extLst>
          </p:cNvPr>
          <p:cNvSpPr txBox="1"/>
          <p:nvPr/>
        </p:nvSpPr>
        <p:spPr>
          <a:xfrm>
            <a:off x="7796517" y="3262559"/>
            <a:ext cx="599904" cy="369332"/>
          </a:xfrm>
          <a:prstGeom prst="rect">
            <a:avLst/>
          </a:prstGeom>
          <a:noFill/>
        </p:spPr>
        <p:txBody>
          <a:bodyPr wrap="square" rtlCol="0">
            <a:spAutoFit/>
          </a:bodyPr>
          <a:lstStyle/>
          <a:p>
            <a:pPr algn="ctr"/>
            <a:r>
              <a:rPr lang="en-US" dirty="0"/>
              <a:t>180</a:t>
            </a:r>
            <a:endParaRPr lang="en-IN" dirty="0"/>
          </a:p>
        </p:txBody>
      </p:sp>
      <p:sp>
        <p:nvSpPr>
          <p:cNvPr id="216" name="TextBox 215">
            <a:extLst>
              <a:ext uri="{FF2B5EF4-FFF2-40B4-BE49-F238E27FC236}">
                <a16:creationId xmlns:a16="http://schemas.microsoft.com/office/drawing/2014/main" id="{DF112610-FBF4-466F-818A-DE5045882980}"/>
              </a:ext>
            </a:extLst>
          </p:cNvPr>
          <p:cNvSpPr txBox="1"/>
          <p:nvPr/>
        </p:nvSpPr>
        <p:spPr>
          <a:xfrm>
            <a:off x="8683362" y="3262559"/>
            <a:ext cx="599904" cy="369332"/>
          </a:xfrm>
          <a:prstGeom prst="rect">
            <a:avLst/>
          </a:prstGeom>
          <a:noFill/>
        </p:spPr>
        <p:txBody>
          <a:bodyPr wrap="square" rtlCol="0">
            <a:spAutoFit/>
          </a:bodyPr>
          <a:lstStyle/>
          <a:p>
            <a:pPr algn="ctr"/>
            <a:r>
              <a:rPr lang="en-US" dirty="0"/>
              <a:t>150</a:t>
            </a:r>
            <a:endParaRPr lang="en-IN" dirty="0"/>
          </a:p>
        </p:txBody>
      </p:sp>
      <p:sp>
        <p:nvSpPr>
          <p:cNvPr id="217" name="TextBox 216">
            <a:extLst>
              <a:ext uri="{FF2B5EF4-FFF2-40B4-BE49-F238E27FC236}">
                <a16:creationId xmlns:a16="http://schemas.microsoft.com/office/drawing/2014/main" id="{87C8A5A6-EFD9-4E25-91BB-003F7C654E13}"/>
              </a:ext>
            </a:extLst>
          </p:cNvPr>
          <p:cNvSpPr txBox="1"/>
          <p:nvPr/>
        </p:nvSpPr>
        <p:spPr>
          <a:xfrm>
            <a:off x="9570207" y="3262559"/>
            <a:ext cx="599904" cy="369332"/>
          </a:xfrm>
          <a:prstGeom prst="rect">
            <a:avLst/>
          </a:prstGeom>
          <a:noFill/>
        </p:spPr>
        <p:txBody>
          <a:bodyPr wrap="square" rtlCol="0">
            <a:spAutoFit/>
          </a:bodyPr>
          <a:lstStyle/>
          <a:p>
            <a:pPr algn="ctr"/>
            <a:r>
              <a:rPr lang="en-US" dirty="0"/>
              <a:t>350</a:t>
            </a:r>
            <a:endParaRPr lang="en-IN" dirty="0"/>
          </a:p>
        </p:txBody>
      </p:sp>
      <p:sp>
        <p:nvSpPr>
          <p:cNvPr id="218" name="TextBox 217">
            <a:extLst>
              <a:ext uri="{FF2B5EF4-FFF2-40B4-BE49-F238E27FC236}">
                <a16:creationId xmlns:a16="http://schemas.microsoft.com/office/drawing/2014/main" id="{7FCD5DE6-CB8F-4873-8926-114B355B9C95}"/>
              </a:ext>
            </a:extLst>
          </p:cNvPr>
          <p:cNvSpPr txBox="1"/>
          <p:nvPr/>
        </p:nvSpPr>
        <p:spPr>
          <a:xfrm>
            <a:off x="10457052" y="3262559"/>
            <a:ext cx="599904" cy="369332"/>
          </a:xfrm>
          <a:prstGeom prst="rect">
            <a:avLst/>
          </a:prstGeom>
          <a:noFill/>
        </p:spPr>
        <p:txBody>
          <a:bodyPr wrap="square" rtlCol="0">
            <a:spAutoFit/>
          </a:bodyPr>
          <a:lstStyle/>
          <a:p>
            <a:pPr algn="ctr"/>
            <a:r>
              <a:rPr lang="en-US" dirty="0"/>
              <a:t>320</a:t>
            </a:r>
            <a:endParaRPr lang="en-IN" dirty="0"/>
          </a:p>
        </p:txBody>
      </p:sp>
      <p:sp>
        <p:nvSpPr>
          <p:cNvPr id="219" name="TextBox 218">
            <a:extLst>
              <a:ext uri="{FF2B5EF4-FFF2-40B4-BE49-F238E27FC236}">
                <a16:creationId xmlns:a16="http://schemas.microsoft.com/office/drawing/2014/main" id="{493108C3-2E56-43D9-99B6-032AE6FE8253}"/>
              </a:ext>
            </a:extLst>
          </p:cNvPr>
          <p:cNvSpPr txBox="1"/>
          <p:nvPr/>
        </p:nvSpPr>
        <p:spPr>
          <a:xfrm>
            <a:off x="7601461" y="1309426"/>
            <a:ext cx="603481" cy="369332"/>
          </a:xfrm>
          <a:prstGeom prst="rect">
            <a:avLst/>
          </a:prstGeom>
          <a:noFill/>
        </p:spPr>
        <p:txBody>
          <a:bodyPr wrap="square" rtlCol="0">
            <a:spAutoFit/>
          </a:bodyPr>
          <a:lstStyle/>
          <a:p>
            <a:pPr algn="ctr"/>
            <a:r>
              <a:rPr lang="en-US" dirty="0">
                <a:solidFill>
                  <a:schemeClr val="tx2"/>
                </a:solidFill>
              </a:rPr>
              <a:t>180</a:t>
            </a:r>
            <a:endParaRPr lang="en-IN" dirty="0">
              <a:solidFill>
                <a:schemeClr val="tx2"/>
              </a:solidFill>
            </a:endParaRPr>
          </a:p>
        </p:txBody>
      </p:sp>
      <p:sp>
        <p:nvSpPr>
          <p:cNvPr id="220" name="TextBox 219">
            <a:extLst>
              <a:ext uri="{FF2B5EF4-FFF2-40B4-BE49-F238E27FC236}">
                <a16:creationId xmlns:a16="http://schemas.microsoft.com/office/drawing/2014/main" id="{39B9028E-CEC6-4554-A123-EA5C645193DE}"/>
              </a:ext>
            </a:extLst>
          </p:cNvPr>
          <p:cNvSpPr txBox="1"/>
          <p:nvPr/>
        </p:nvSpPr>
        <p:spPr>
          <a:xfrm>
            <a:off x="8479687" y="1309426"/>
            <a:ext cx="590164" cy="369332"/>
          </a:xfrm>
          <a:prstGeom prst="rect">
            <a:avLst/>
          </a:prstGeom>
          <a:noFill/>
        </p:spPr>
        <p:txBody>
          <a:bodyPr wrap="square" rtlCol="0">
            <a:spAutoFit/>
          </a:bodyPr>
          <a:lstStyle/>
          <a:p>
            <a:pPr algn="ctr"/>
            <a:r>
              <a:rPr lang="en-US" dirty="0">
                <a:solidFill>
                  <a:schemeClr val="tx2"/>
                </a:solidFill>
              </a:rPr>
              <a:t>150</a:t>
            </a:r>
            <a:endParaRPr lang="en-IN" dirty="0">
              <a:solidFill>
                <a:schemeClr val="tx2"/>
              </a:solidFill>
            </a:endParaRPr>
          </a:p>
        </p:txBody>
      </p:sp>
      <p:sp>
        <p:nvSpPr>
          <p:cNvPr id="221" name="TextBox 220">
            <a:extLst>
              <a:ext uri="{FF2B5EF4-FFF2-40B4-BE49-F238E27FC236}">
                <a16:creationId xmlns:a16="http://schemas.microsoft.com/office/drawing/2014/main" id="{16C20961-47E0-4336-9560-4064E9493A54}"/>
              </a:ext>
            </a:extLst>
          </p:cNvPr>
          <p:cNvSpPr txBox="1"/>
          <p:nvPr/>
        </p:nvSpPr>
        <p:spPr>
          <a:xfrm>
            <a:off x="9312954" y="1309426"/>
            <a:ext cx="674597" cy="369332"/>
          </a:xfrm>
          <a:prstGeom prst="rect">
            <a:avLst/>
          </a:prstGeom>
          <a:noFill/>
        </p:spPr>
        <p:txBody>
          <a:bodyPr wrap="square" rtlCol="0">
            <a:spAutoFit/>
          </a:bodyPr>
          <a:lstStyle/>
          <a:p>
            <a:pPr algn="ctr"/>
            <a:r>
              <a:rPr lang="en-US" dirty="0">
                <a:solidFill>
                  <a:schemeClr val="tx2"/>
                </a:solidFill>
              </a:rPr>
              <a:t>50</a:t>
            </a:r>
            <a:endParaRPr lang="en-IN" dirty="0">
              <a:solidFill>
                <a:schemeClr val="tx2"/>
              </a:solidFill>
            </a:endParaRPr>
          </a:p>
        </p:txBody>
      </p:sp>
      <p:sp>
        <p:nvSpPr>
          <p:cNvPr id="222" name="TextBox 221">
            <a:extLst>
              <a:ext uri="{FF2B5EF4-FFF2-40B4-BE49-F238E27FC236}">
                <a16:creationId xmlns:a16="http://schemas.microsoft.com/office/drawing/2014/main" id="{A96E4558-F4F6-4646-98CD-4435D6B8C215}"/>
              </a:ext>
            </a:extLst>
          </p:cNvPr>
          <p:cNvSpPr txBox="1"/>
          <p:nvPr/>
        </p:nvSpPr>
        <p:spPr>
          <a:xfrm>
            <a:off x="9356566" y="1899530"/>
            <a:ext cx="630246" cy="369332"/>
          </a:xfrm>
          <a:prstGeom prst="rect">
            <a:avLst/>
          </a:prstGeom>
          <a:noFill/>
        </p:spPr>
        <p:txBody>
          <a:bodyPr wrap="square" rtlCol="0">
            <a:spAutoFit/>
          </a:bodyPr>
          <a:lstStyle/>
          <a:p>
            <a:pPr algn="ctr"/>
            <a:r>
              <a:rPr lang="en-US" dirty="0">
                <a:solidFill>
                  <a:schemeClr val="tx2"/>
                </a:solidFill>
              </a:rPr>
              <a:t>300</a:t>
            </a:r>
            <a:endParaRPr lang="en-IN" dirty="0">
              <a:solidFill>
                <a:schemeClr val="tx2"/>
              </a:solidFill>
            </a:endParaRPr>
          </a:p>
        </p:txBody>
      </p:sp>
      <p:sp>
        <p:nvSpPr>
          <p:cNvPr id="224" name="TextBox 223">
            <a:extLst>
              <a:ext uri="{FF2B5EF4-FFF2-40B4-BE49-F238E27FC236}">
                <a16:creationId xmlns:a16="http://schemas.microsoft.com/office/drawing/2014/main" id="{051848E8-1668-4C2A-A6E2-8C47FB405085}"/>
              </a:ext>
            </a:extLst>
          </p:cNvPr>
          <p:cNvSpPr txBox="1"/>
          <p:nvPr/>
        </p:nvSpPr>
        <p:spPr>
          <a:xfrm>
            <a:off x="10234834" y="2517946"/>
            <a:ext cx="599904" cy="369332"/>
          </a:xfrm>
          <a:prstGeom prst="rect">
            <a:avLst/>
          </a:prstGeom>
          <a:noFill/>
        </p:spPr>
        <p:txBody>
          <a:bodyPr wrap="square" rtlCol="0">
            <a:spAutoFit/>
          </a:bodyPr>
          <a:lstStyle/>
          <a:p>
            <a:pPr algn="ctr"/>
            <a:r>
              <a:rPr lang="en-US" dirty="0">
                <a:solidFill>
                  <a:schemeClr val="tx2"/>
                </a:solidFill>
              </a:rPr>
              <a:t>200</a:t>
            </a:r>
            <a:endParaRPr lang="en-IN" dirty="0">
              <a:solidFill>
                <a:schemeClr val="tx2"/>
              </a:solidFill>
            </a:endParaRPr>
          </a:p>
        </p:txBody>
      </p:sp>
      <p:cxnSp>
        <p:nvCxnSpPr>
          <p:cNvPr id="230" name="Straight Connector 229">
            <a:extLst>
              <a:ext uri="{FF2B5EF4-FFF2-40B4-BE49-F238E27FC236}">
                <a16:creationId xmlns:a16="http://schemas.microsoft.com/office/drawing/2014/main" id="{BFD55081-EC04-4439-8357-E8D37A8B3E63}"/>
              </a:ext>
            </a:extLst>
          </p:cNvPr>
          <p:cNvCxnSpPr>
            <a:cxnSpLocks/>
          </p:cNvCxnSpPr>
          <p:nvPr/>
        </p:nvCxnSpPr>
        <p:spPr>
          <a:xfrm>
            <a:off x="7646395"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DCFF6DA-374B-40ED-A451-9EB7C935BD03}"/>
              </a:ext>
            </a:extLst>
          </p:cNvPr>
          <p:cNvCxnSpPr>
            <a:cxnSpLocks/>
          </p:cNvCxnSpPr>
          <p:nvPr/>
        </p:nvCxnSpPr>
        <p:spPr>
          <a:xfrm flipV="1">
            <a:off x="8157268"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8BA9FB33-5B80-41F9-9DEF-8F99539628CE}"/>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DF99CC-474B-43DF-8791-97D28361A8F2}"/>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1D935E0-96C1-4234-BCAC-10F4B7E9F672}"/>
              </a:ext>
            </a:extLst>
          </p:cNvPr>
          <p:cNvCxnSpPr>
            <a:cxnSpLocks/>
          </p:cNvCxnSpPr>
          <p:nvPr/>
        </p:nvCxnSpPr>
        <p:spPr>
          <a:xfrm>
            <a:off x="9412164"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BFEBABF-C136-4FE1-BF45-BC2A3638EA70}"/>
              </a:ext>
            </a:extLst>
          </p:cNvPr>
          <p:cNvCxnSpPr>
            <a:cxnSpLocks/>
          </p:cNvCxnSpPr>
          <p:nvPr/>
        </p:nvCxnSpPr>
        <p:spPr>
          <a:xfrm flipV="1">
            <a:off x="9923037"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A27DDEC-6018-4895-913B-6E8FE5494474}"/>
              </a:ext>
            </a:extLst>
          </p:cNvPr>
          <p:cNvCxnSpPr>
            <a:cxnSpLocks/>
          </p:cNvCxnSpPr>
          <p:nvPr/>
        </p:nvCxnSpPr>
        <p:spPr>
          <a:xfrm>
            <a:off x="9412164" y="2210584"/>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74957D-70A8-4A76-8F1B-B48752F7FB35}"/>
              </a:ext>
            </a:extLst>
          </p:cNvPr>
          <p:cNvCxnSpPr>
            <a:cxnSpLocks/>
          </p:cNvCxnSpPr>
          <p:nvPr/>
        </p:nvCxnSpPr>
        <p:spPr>
          <a:xfrm flipV="1">
            <a:off x="9923037"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B0297A9-AEDA-4DDD-9A81-929B4CE309E9}"/>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A6840E-077E-4E86-8CE0-550274D34E4C}"/>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340A2F00-127A-4865-863A-3D55434A7C51}"/>
              </a:ext>
            </a:extLst>
          </p:cNvPr>
          <p:cNvSpPr txBox="1"/>
          <p:nvPr/>
        </p:nvSpPr>
        <p:spPr>
          <a:xfrm>
            <a:off x="48226" y="3507158"/>
            <a:ext cx="651864" cy="399600"/>
          </a:xfrm>
          <a:prstGeom prst="rect">
            <a:avLst/>
          </a:prstGeom>
          <a:solidFill>
            <a:srgbClr val="E9E9E9"/>
          </a:solidFill>
          <a:ln w="9525">
            <a:solidFill>
              <a:srgbClr val="BDBDBD"/>
            </a:solidFill>
          </a:ln>
        </p:spPr>
        <p:txBody>
          <a:bodyPr wrap="square" rtlCol="0">
            <a:spAutoFit/>
          </a:bodyPr>
          <a:lstStyle/>
          <a:p>
            <a:pPr algn="ctr"/>
            <a:r>
              <a:rPr lang="en-US" sz="2000" b="1" dirty="0"/>
              <a:t>Cell</a:t>
            </a:r>
            <a:endParaRPr lang="en-IN" sz="2000" b="1" dirty="0"/>
          </a:p>
        </p:txBody>
      </p:sp>
      <p:sp>
        <p:nvSpPr>
          <p:cNvPr id="268" name="TextBox 267">
            <a:extLst>
              <a:ext uri="{FF2B5EF4-FFF2-40B4-BE49-F238E27FC236}">
                <a16:creationId xmlns:a16="http://schemas.microsoft.com/office/drawing/2014/main" id="{A9CEAE62-A4A4-4543-84D1-5E3220BC83F7}"/>
              </a:ext>
            </a:extLst>
          </p:cNvPr>
          <p:cNvSpPr txBox="1"/>
          <p:nvPr/>
        </p:nvSpPr>
        <p:spPr>
          <a:xfrm>
            <a:off x="698497" y="3507158"/>
            <a:ext cx="2268000" cy="399600"/>
          </a:xfrm>
          <a:prstGeom prst="rect">
            <a:avLst/>
          </a:prstGeom>
          <a:solidFill>
            <a:srgbClr val="E9E9E9"/>
          </a:solidFill>
          <a:ln w="9525">
            <a:solidFill>
              <a:srgbClr val="BDBDBD"/>
            </a:solidFill>
          </a:ln>
        </p:spPr>
        <p:txBody>
          <a:bodyPr wrap="square" rtlCol="0">
            <a:spAutoFit/>
          </a:bodyPr>
          <a:lstStyle/>
          <a:p>
            <a:pPr algn="ctr"/>
            <a:r>
              <a:rPr lang="en-US" sz="2000" b="1" dirty="0"/>
              <a:t>Closed Loop</a:t>
            </a:r>
            <a:endParaRPr lang="en-IN" sz="2000" b="1" dirty="0"/>
          </a:p>
        </p:txBody>
      </p:sp>
      <p:sp>
        <p:nvSpPr>
          <p:cNvPr id="269" name="TextBox 268">
            <a:extLst>
              <a:ext uri="{FF2B5EF4-FFF2-40B4-BE49-F238E27FC236}">
                <a16:creationId xmlns:a16="http://schemas.microsoft.com/office/drawing/2014/main" id="{7537128F-6F5F-40F9-B909-78375AF6AAA0}"/>
              </a:ext>
            </a:extLst>
          </p:cNvPr>
          <p:cNvSpPr txBox="1"/>
          <p:nvPr/>
        </p:nvSpPr>
        <p:spPr>
          <a:xfrm>
            <a:off x="2957376" y="3507158"/>
            <a:ext cx="2448000" cy="399600"/>
          </a:xfrm>
          <a:prstGeom prst="rect">
            <a:avLst/>
          </a:prstGeom>
          <a:solidFill>
            <a:srgbClr val="E9E9E9"/>
          </a:solidFill>
          <a:ln w="9525">
            <a:solidFill>
              <a:srgbClr val="BDBDBD"/>
            </a:solidFill>
          </a:ln>
        </p:spPr>
        <p:txBody>
          <a:bodyPr wrap="square" rtlCol="0">
            <a:spAutoFit/>
          </a:bodyPr>
          <a:lstStyle/>
          <a:p>
            <a:pPr algn="ctr"/>
            <a:r>
              <a:rPr lang="en-US" sz="2000" b="1" dirty="0"/>
              <a:t>Net Cost Change</a:t>
            </a:r>
            <a:endParaRPr lang="en-IN" sz="2000" b="1" dirty="0"/>
          </a:p>
        </p:txBody>
      </p:sp>
      <p:sp>
        <p:nvSpPr>
          <p:cNvPr id="270" name="TextBox 269">
            <a:extLst>
              <a:ext uri="{FF2B5EF4-FFF2-40B4-BE49-F238E27FC236}">
                <a16:creationId xmlns:a16="http://schemas.microsoft.com/office/drawing/2014/main" id="{23F3AA43-6437-402A-8EF6-11F43768593D}"/>
              </a:ext>
            </a:extLst>
          </p:cNvPr>
          <p:cNvSpPr txBox="1"/>
          <p:nvPr/>
        </p:nvSpPr>
        <p:spPr>
          <a:xfrm>
            <a:off x="5399163" y="3507158"/>
            <a:ext cx="980425" cy="399600"/>
          </a:xfrm>
          <a:prstGeom prst="rect">
            <a:avLst/>
          </a:prstGeom>
          <a:solidFill>
            <a:srgbClr val="E9E9E9"/>
          </a:solidFill>
          <a:ln w="9525">
            <a:solidFill>
              <a:srgbClr val="BDBDBD"/>
            </a:solidFill>
          </a:ln>
        </p:spPr>
        <p:txBody>
          <a:bodyPr wrap="square" rtlCol="0">
            <a:spAutoFit/>
          </a:bodyPr>
          <a:lstStyle/>
          <a:p>
            <a:pPr algn="ctr"/>
            <a:r>
              <a:rPr lang="en-US" sz="2000" b="1" dirty="0"/>
              <a:t>Remark</a:t>
            </a:r>
            <a:endParaRPr lang="en-IN" sz="2000" b="1" dirty="0"/>
          </a:p>
        </p:txBody>
      </p:sp>
      <p:cxnSp>
        <p:nvCxnSpPr>
          <p:cNvPr id="271" name="Straight Connector 270">
            <a:extLst>
              <a:ext uri="{FF2B5EF4-FFF2-40B4-BE49-F238E27FC236}">
                <a16:creationId xmlns:a16="http://schemas.microsoft.com/office/drawing/2014/main" id="{B0C846D4-73D8-4378-85D8-593902450D8D}"/>
              </a:ext>
            </a:extLst>
          </p:cNvPr>
          <p:cNvCxnSpPr>
            <a:cxnSpLocks/>
          </p:cNvCxnSpPr>
          <p:nvPr/>
        </p:nvCxnSpPr>
        <p:spPr>
          <a:xfrm>
            <a:off x="48226"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C2B079F-A5CC-4077-922E-E92A2A49654C}"/>
              </a:ext>
            </a:extLst>
          </p:cNvPr>
          <p:cNvCxnSpPr/>
          <p:nvPr/>
        </p:nvCxnSpPr>
        <p:spPr>
          <a:xfrm>
            <a:off x="698185"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A3B9158-6B32-433D-8C93-67B21E030141}"/>
              </a:ext>
            </a:extLst>
          </p:cNvPr>
          <p:cNvCxnSpPr>
            <a:cxnSpLocks/>
          </p:cNvCxnSpPr>
          <p:nvPr/>
        </p:nvCxnSpPr>
        <p:spPr>
          <a:xfrm>
            <a:off x="2957376" y="3902131"/>
            <a:ext cx="0" cy="2498019"/>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C08A02B-D0BC-4CE1-9B47-8309B6B0848C}"/>
              </a:ext>
            </a:extLst>
          </p:cNvPr>
          <p:cNvCxnSpPr/>
          <p:nvPr/>
        </p:nvCxnSpPr>
        <p:spPr>
          <a:xfrm>
            <a:off x="5397374"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6F7CAA4-8FFC-4DC2-9B7E-6C322F20BE5C}"/>
              </a:ext>
            </a:extLst>
          </p:cNvPr>
          <p:cNvCxnSpPr/>
          <p:nvPr/>
        </p:nvCxnSpPr>
        <p:spPr>
          <a:xfrm>
            <a:off x="6379588"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F5FF713-4F95-484D-9362-D0AA3F80A9A9}"/>
              </a:ext>
            </a:extLst>
          </p:cNvPr>
          <p:cNvCxnSpPr>
            <a:cxnSpLocks/>
          </p:cNvCxnSpPr>
          <p:nvPr/>
        </p:nvCxnSpPr>
        <p:spPr>
          <a:xfrm>
            <a:off x="48226" y="4338471"/>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1F19DBF-5113-4E6D-97D8-4106E79B7934}"/>
              </a:ext>
            </a:extLst>
          </p:cNvPr>
          <p:cNvCxnSpPr>
            <a:cxnSpLocks/>
          </p:cNvCxnSpPr>
          <p:nvPr/>
        </p:nvCxnSpPr>
        <p:spPr>
          <a:xfrm>
            <a:off x="48226" y="4748312"/>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6CE8E25-8CEF-43B4-B6F7-732E6E06B868}"/>
              </a:ext>
            </a:extLst>
          </p:cNvPr>
          <p:cNvCxnSpPr>
            <a:cxnSpLocks/>
          </p:cNvCxnSpPr>
          <p:nvPr/>
        </p:nvCxnSpPr>
        <p:spPr>
          <a:xfrm>
            <a:off x="48226" y="5158153"/>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335822B-6488-4387-9D31-2AE545048630}"/>
              </a:ext>
            </a:extLst>
          </p:cNvPr>
          <p:cNvCxnSpPr>
            <a:cxnSpLocks/>
          </p:cNvCxnSpPr>
          <p:nvPr/>
        </p:nvCxnSpPr>
        <p:spPr>
          <a:xfrm>
            <a:off x="48226" y="5567994"/>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68C6A02-B87C-4A15-A3FB-A3C1B43965BD}"/>
              </a:ext>
            </a:extLst>
          </p:cNvPr>
          <p:cNvCxnSpPr>
            <a:cxnSpLocks/>
          </p:cNvCxnSpPr>
          <p:nvPr/>
        </p:nvCxnSpPr>
        <p:spPr>
          <a:xfrm>
            <a:off x="48226" y="5977835"/>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99D2A711-7535-48DB-AF2C-1C2F74FAB37B}"/>
              </a:ext>
            </a:extLst>
          </p:cNvPr>
          <p:cNvCxnSpPr>
            <a:cxnSpLocks/>
          </p:cNvCxnSpPr>
          <p:nvPr/>
        </p:nvCxnSpPr>
        <p:spPr>
          <a:xfrm>
            <a:off x="48226" y="6390056"/>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8363222C-C565-4715-8A88-264B08723BF0}"/>
              </a:ext>
            </a:extLst>
          </p:cNvPr>
          <p:cNvSpPr txBox="1"/>
          <p:nvPr/>
        </p:nvSpPr>
        <p:spPr>
          <a:xfrm>
            <a:off x="99812" y="3916157"/>
            <a:ext cx="545507" cy="400110"/>
          </a:xfrm>
          <a:prstGeom prst="rect">
            <a:avLst/>
          </a:prstGeom>
          <a:noFill/>
          <a:ln w="9525">
            <a:noFill/>
          </a:ln>
        </p:spPr>
        <p:txBody>
          <a:bodyPr wrap="square" rtlCol="0">
            <a:spAutoFit/>
          </a:bodyPr>
          <a:lstStyle/>
          <a:p>
            <a:pPr algn="ctr"/>
            <a:r>
              <a:rPr lang="en-US" sz="2000" dirty="0"/>
              <a:t>BP</a:t>
            </a:r>
            <a:endParaRPr lang="en-IN" sz="2000" dirty="0"/>
          </a:p>
        </p:txBody>
      </p:sp>
      <p:sp>
        <p:nvSpPr>
          <p:cNvPr id="283" name="TextBox 282">
            <a:extLst>
              <a:ext uri="{FF2B5EF4-FFF2-40B4-BE49-F238E27FC236}">
                <a16:creationId xmlns:a16="http://schemas.microsoft.com/office/drawing/2014/main" id="{32548A6C-D7A8-419C-B0A2-37B9E592AFC8}"/>
              </a:ext>
            </a:extLst>
          </p:cNvPr>
          <p:cNvSpPr txBox="1"/>
          <p:nvPr/>
        </p:nvSpPr>
        <p:spPr>
          <a:xfrm>
            <a:off x="742533" y="3922281"/>
            <a:ext cx="2162993" cy="400110"/>
          </a:xfrm>
          <a:prstGeom prst="rect">
            <a:avLst/>
          </a:prstGeom>
          <a:noFill/>
          <a:ln w="9525">
            <a:noFill/>
          </a:ln>
        </p:spPr>
        <p:txBody>
          <a:bodyPr wrap="square" rtlCol="0">
            <a:spAutoFit/>
          </a:bodyPr>
          <a:lstStyle/>
          <a:p>
            <a:pPr algn="ctr"/>
            <a:r>
              <a:rPr lang="en-US" sz="2000" dirty="0">
                <a:solidFill>
                  <a:schemeClr val="tx2"/>
                </a:solidFill>
              </a:rPr>
              <a:t>BP-AP-AR-BR</a:t>
            </a:r>
            <a:endParaRPr lang="en-IN" sz="2000" dirty="0">
              <a:solidFill>
                <a:schemeClr val="tx2"/>
              </a:solidFill>
            </a:endParaRPr>
          </a:p>
        </p:txBody>
      </p:sp>
      <p:sp>
        <p:nvSpPr>
          <p:cNvPr id="285" name="TextBox 284">
            <a:extLst>
              <a:ext uri="{FF2B5EF4-FFF2-40B4-BE49-F238E27FC236}">
                <a16:creationId xmlns:a16="http://schemas.microsoft.com/office/drawing/2014/main" id="{9CE105F2-2A25-4E50-8676-178B99CCA1C2}"/>
              </a:ext>
            </a:extLst>
          </p:cNvPr>
          <p:cNvSpPr txBox="1"/>
          <p:nvPr/>
        </p:nvSpPr>
        <p:spPr>
          <a:xfrm flipV="1">
            <a:off x="5584179" y="3926615"/>
            <a:ext cx="611302" cy="400110"/>
          </a:xfrm>
          <a:prstGeom prst="rect">
            <a:avLst/>
          </a:prstGeom>
          <a:noFill/>
          <a:ln w="9525">
            <a:noFill/>
          </a:ln>
        </p:spPr>
        <p:txBody>
          <a:bodyPr wrap="square" rtlCol="0">
            <a:spAutoFit/>
          </a:bodyPr>
          <a:lstStyle/>
          <a:p>
            <a:pPr algn="ctr"/>
            <a:r>
              <a:rPr lang="en-US" sz="2000" dirty="0">
                <a:solidFill>
                  <a:schemeClr val="accent4"/>
                </a:solidFill>
                <a:latin typeface="Font Awesome 5 Free Solid" panose="02000503000000000000" pitchFamily="50" charset="0"/>
              </a:rPr>
              <a:t></a:t>
            </a:r>
            <a:endParaRPr lang="en-IN" sz="2000" dirty="0">
              <a:solidFill>
                <a:schemeClr val="accent4"/>
              </a:solidFill>
            </a:endParaRPr>
          </a:p>
        </p:txBody>
      </p:sp>
      <p:sp>
        <p:nvSpPr>
          <p:cNvPr id="286" name="TextBox 285">
            <a:extLst>
              <a:ext uri="{FF2B5EF4-FFF2-40B4-BE49-F238E27FC236}">
                <a16:creationId xmlns:a16="http://schemas.microsoft.com/office/drawing/2014/main" id="{D6CEC1C7-5440-4395-9C58-AE89BEDAEB64}"/>
              </a:ext>
            </a:extLst>
          </p:cNvPr>
          <p:cNvSpPr txBox="1"/>
          <p:nvPr/>
        </p:nvSpPr>
        <p:spPr>
          <a:xfrm>
            <a:off x="48226" y="4340889"/>
            <a:ext cx="651864" cy="400110"/>
          </a:xfrm>
          <a:prstGeom prst="rect">
            <a:avLst/>
          </a:prstGeom>
          <a:noFill/>
          <a:ln w="9525">
            <a:noFill/>
          </a:ln>
        </p:spPr>
        <p:txBody>
          <a:bodyPr wrap="square" rtlCol="0">
            <a:spAutoFit/>
          </a:bodyPr>
          <a:lstStyle/>
          <a:p>
            <a:pPr algn="ctr"/>
            <a:r>
              <a:rPr lang="en-US" sz="2000" dirty="0"/>
              <a:t>BQ</a:t>
            </a:r>
            <a:endParaRPr lang="en-IN" sz="2000" dirty="0"/>
          </a:p>
        </p:txBody>
      </p:sp>
      <p:sp>
        <p:nvSpPr>
          <p:cNvPr id="287" name="TextBox 286">
            <a:extLst>
              <a:ext uri="{FF2B5EF4-FFF2-40B4-BE49-F238E27FC236}">
                <a16:creationId xmlns:a16="http://schemas.microsoft.com/office/drawing/2014/main" id="{0EB97A1C-48CD-4ABF-9CF8-A4542EE75898}"/>
              </a:ext>
            </a:extLst>
          </p:cNvPr>
          <p:cNvSpPr txBox="1"/>
          <p:nvPr/>
        </p:nvSpPr>
        <p:spPr>
          <a:xfrm>
            <a:off x="698497" y="4342944"/>
            <a:ext cx="2268000" cy="400110"/>
          </a:xfrm>
          <a:prstGeom prst="rect">
            <a:avLst/>
          </a:prstGeom>
          <a:noFill/>
          <a:ln w="9525">
            <a:noFill/>
          </a:ln>
        </p:spPr>
        <p:txBody>
          <a:bodyPr wrap="square" rtlCol="0">
            <a:spAutoFit/>
          </a:bodyPr>
          <a:lstStyle/>
          <a:p>
            <a:pPr algn="ctr"/>
            <a:r>
              <a:rPr lang="en-US" sz="2000" dirty="0">
                <a:solidFill>
                  <a:schemeClr val="tx2"/>
                </a:solidFill>
              </a:rPr>
              <a:t>BQ-AQ-AR-BR</a:t>
            </a:r>
            <a:endParaRPr lang="en-IN" sz="2000" dirty="0">
              <a:solidFill>
                <a:schemeClr val="tx2"/>
              </a:solidFill>
            </a:endParaRPr>
          </a:p>
        </p:txBody>
      </p:sp>
      <p:sp>
        <p:nvSpPr>
          <p:cNvPr id="288" name="TextBox 287">
            <a:extLst>
              <a:ext uri="{FF2B5EF4-FFF2-40B4-BE49-F238E27FC236}">
                <a16:creationId xmlns:a16="http://schemas.microsoft.com/office/drawing/2014/main" id="{D8FE14D5-0B31-4930-B947-B9C247827E8A}"/>
              </a:ext>
            </a:extLst>
          </p:cNvPr>
          <p:cNvSpPr txBox="1"/>
          <p:nvPr/>
        </p:nvSpPr>
        <p:spPr>
          <a:xfrm>
            <a:off x="3151504" y="4342944"/>
            <a:ext cx="2088000" cy="400110"/>
          </a:xfrm>
          <a:prstGeom prst="rect">
            <a:avLst/>
          </a:prstGeom>
          <a:noFill/>
          <a:ln w="9525">
            <a:noFill/>
          </a:ln>
        </p:spPr>
        <p:txBody>
          <a:bodyPr wrap="square" rtlCol="0">
            <a:spAutoFit/>
          </a:bodyPr>
          <a:lstStyle/>
          <a:p>
            <a:pPr algn="ctr"/>
            <a:r>
              <a:rPr lang="en-US" sz="2000" dirty="0">
                <a:solidFill>
                  <a:srgbClr val="B84742"/>
                </a:solidFill>
              </a:rPr>
              <a:t>11-10+12-8=5</a:t>
            </a:r>
            <a:endParaRPr lang="en-IN" sz="2000" dirty="0">
              <a:solidFill>
                <a:srgbClr val="B84742"/>
              </a:solidFill>
            </a:endParaRPr>
          </a:p>
        </p:txBody>
      </p:sp>
      <p:sp>
        <p:nvSpPr>
          <p:cNvPr id="290" name="TextBox 289">
            <a:extLst>
              <a:ext uri="{FF2B5EF4-FFF2-40B4-BE49-F238E27FC236}">
                <a16:creationId xmlns:a16="http://schemas.microsoft.com/office/drawing/2014/main" id="{F4187406-0027-4BE9-9516-6A669CE08416}"/>
              </a:ext>
            </a:extLst>
          </p:cNvPr>
          <p:cNvSpPr txBox="1"/>
          <p:nvPr/>
        </p:nvSpPr>
        <p:spPr>
          <a:xfrm>
            <a:off x="48226" y="4755163"/>
            <a:ext cx="651864" cy="400110"/>
          </a:xfrm>
          <a:prstGeom prst="rect">
            <a:avLst/>
          </a:prstGeom>
          <a:noFill/>
          <a:ln w="9525">
            <a:noFill/>
          </a:ln>
        </p:spPr>
        <p:txBody>
          <a:bodyPr wrap="square" rtlCol="0">
            <a:spAutoFit/>
          </a:bodyPr>
          <a:lstStyle/>
          <a:p>
            <a:pPr algn="ctr"/>
            <a:r>
              <a:rPr lang="en-US" sz="2000" dirty="0"/>
              <a:t>BS</a:t>
            </a:r>
            <a:endParaRPr lang="en-IN" sz="2000" dirty="0"/>
          </a:p>
        </p:txBody>
      </p:sp>
      <p:sp>
        <p:nvSpPr>
          <p:cNvPr id="291" name="TextBox 290">
            <a:extLst>
              <a:ext uri="{FF2B5EF4-FFF2-40B4-BE49-F238E27FC236}">
                <a16:creationId xmlns:a16="http://schemas.microsoft.com/office/drawing/2014/main" id="{CB6FA638-3585-4C2A-8B1D-C594147CC807}"/>
              </a:ext>
            </a:extLst>
          </p:cNvPr>
          <p:cNvSpPr txBox="1"/>
          <p:nvPr/>
        </p:nvSpPr>
        <p:spPr>
          <a:xfrm>
            <a:off x="698497" y="4757218"/>
            <a:ext cx="2268000" cy="400110"/>
          </a:xfrm>
          <a:prstGeom prst="rect">
            <a:avLst/>
          </a:prstGeom>
          <a:noFill/>
          <a:ln w="9525">
            <a:noFill/>
          </a:ln>
        </p:spPr>
        <p:txBody>
          <a:bodyPr wrap="square" rtlCol="0">
            <a:spAutoFit/>
          </a:bodyPr>
          <a:lstStyle/>
          <a:p>
            <a:pPr algn="ctr"/>
            <a:r>
              <a:rPr lang="en-US" sz="2000" dirty="0">
                <a:solidFill>
                  <a:schemeClr val="tx2"/>
                </a:solidFill>
              </a:rPr>
              <a:t>BS-BR-AR-AS</a:t>
            </a:r>
            <a:endParaRPr lang="en-IN" sz="2000" dirty="0">
              <a:solidFill>
                <a:schemeClr val="tx2"/>
              </a:solidFill>
            </a:endParaRPr>
          </a:p>
        </p:txBody>
      </p:sp>
      <p:sp>
        <p:nvSpPr>
          <p:cNvPr id="292" name="TextBox 291">
            <a:extLst>
              <a:ext uri="{FF2B5EF4-FFF2-40B4-BE49-F238E27FC236}">
                <a16:creationId xmlns:a16="http://schemas.microsoft.com/office/drawing/2014/main" id="{CF979FEB-F942-411C-BBF1-7E40B38FB1BE}"/>
              </a:ext>
            </a:extLst>
          </p:cNvPr>
          <p:cNvSpPr txBox="1"/>
          <p:nvPr/>
        </p:nvSpPr>
        <p:spPr>
          <a:xfrm>
            <a:off x="3151504" y="4757218"/>
            <a:ext cx="2088000" cy="400110"/>
          </a:xfrm>
          <a:prstGeom prst="rect">
            <a:avLst/>
          </a:prstGeom>
          <a:noFill/>
          <a:ln w="9525">
            <a:noFill/>
          </a:ln>
        </p:spPr>
        <p:txBody>
          <a:bodyPr wrap="square" rtlCol="0">
            <a:spAutoFit/>
          </a:bodyPr>
          <a:lstStyle/>
          <a:p>
            <a:pPr algn="ctr"/>
            <a:r>
              <a:rPr lang="en-US" sz="2000" dirty="0">
                <a:solidFill>
                  <a:srgbClr val="B84742"/>
                </a:solidFill>
              </a:rPr>
              <a:t>14-8+12-13=5</a:t>
            </a:r>
            <a:endParaRPr lang="en-IN" sz="2000" dirty="0">
              <a:solidFill>
                <a:srgbClr val="B84742"/>
              </a:solidFill>
            </a:endParaRPr>
          </a:p>
        </p:txBody>
      </p:sp>
      <p:sp>
        <p:nvSpPr>
          <p:cNvPr id="294" name="TextBox 293">
            <a:extLst>
              <a:ext uri="{FF2B5EF4-FFF2-40B4-BE49-F238E27FC236}">
                <a16:creationId xmlns:a16="http://schemas.microsoft.com/office/drawing/2014/main" id="{7C8E5583-2A09-4760-B9C6-F5BE7C872357}"/>
              </a:ext>
            </a:extLst>
          </p:cNvPr>
          <p:cNvSpPr txBox="1"/>
          <p:nvPr/>
        </p:nvSpPr>
        <p:spPr>
          <a:xfrm>
            <a:off x="48226" y="5169437"/>
            <a:ext cx="651864" cy="400110"/>
          </a:xfrm>
          <a:prstGeom prst="rect">
            <a:avLst/>
          </a:prstGeom>
          <a:noFill/>
          <a:ln w="9525">
            <a:noFill/>
          </a:ln>
        </p:spPr>
        <p:txBody>
          <a:bodyPr wrap="square" rtlCol="0">
            <a:spAutoFit/>
          </a:bodyPr>
          <a:lstStyle/>
          <a:p>
            <a:pPr algn="ctr"/>
            <a:r>
              <a:rPr lang="en-US" sz="2000" dirty="0"/>
              <a:t>CP</a:t>
            </a:r>
            <a:endParaRPr lang="en-IN" sz="2000" dirty="0"/>
          </a:p>
        </p:txBody>
      </p:sp>
      <p:sp>
        <p:nvSpPr>
          <p:cNvPr id="295" name="TextBox 294">
            <a:extLst>
              <a:ext uri="{FF2B5EF4-FFF2-40B4-BE49-F238E27FC236}">
                <a16:creationId xmlns:a16="http://schemas.microsoft.com/office/drawing/2014/main" id="{FB50E4C4-58ED-4AC1-B8C6-56ADCB222F06}"/>
              </a:ext>
            </a:extLst>
          </p:cNvPr>
          <p:cNvSpPr txBox="1"/>
          <p:nvPr/>
        </p:nvSpPr>
        <p:spPr>
          <a:xfrm>
            <a:off x="698497" y="5171492"/>
            <a:ext cx="2268000" cy="400110"/>
          </a:xfrm>
          <a:prstGeom prst="rect">
            <a:avLst/>
          </a:prstGeom>
          <a:noFill/>
          <a:ln w="9525">
            <a:noFill/>
          </a:ln>
        </p:spPr>
        <p:txBody>
          <a:bodyPr wrap="square" rtlCol="0">
            <a:spAutoFit/>
          </a:bodyPr>
          <a:lstStyle/>
          <a:p>
            <a:pPr algn="ctr"/>
            <a:r>
              <a:rPr lang="en-US" sz="2000" dirty="0">
                <a:solidFill>
                  <a:schemeClr val="tx2"/>
                </a:solidFill>
              </a:rPr>
              <a:t>CP-AP-AS-CS</a:t>
            </a:r>
            <a:endParaRPr lang="en-IN" sz="2000" dirty="0">
              <a:solidFill>
                <a:schemeClr val="tx2"/>
              </a:solidFill>
            </a:endParaRPr>
          </a:p>
        </p:txBody>
      </p:sp>
      <p:sp>
        <p:nvSpPr>
          <p:cNvPr id="296" name="TextBox 295">
            <a:extLst>
              <a:ext uri="{FF2B5EF4-FFF2-40B4-BE49-F238E27FC236}">
                <a16:creationId xmlns:a16="http://schemas.microsoft.com/office/drawing/2014/main" id="{7C88AF4A-2091-422C-BE04-22D59A26F96F}"/>
              </a:ext>
            </a:extLst>
          </p:cNvPr>
          <p:cNvSpPr txBox="1"/>
          <p:nvPr/>
        </p:nvSpPr>
        <p:spPr>
          <a:xfrm>
            <a:off x="3151504" y="5171492"/>
            <a:ext cx="2088000" cy="400110"/>
          </a:xfrm>
          <a:prstGeom prst="rect">
            <a:avLst/>
          </a:prstGeom>
          <a:noFill/>
          <a:ln w="9525">
            <a:noFill/>
          </a:ln>
        </p:spPr>
        <p:txBody>
          <a:bodyPr wrap="square" rtlCol="0">
            <a:spAutoFit/>
          </a:bodyPr>
          <a:lstStyle/>
          <a:p>
            <a:pPr algn="ctr"/>
            <a:r>
              <a:rPr lang="en-US" sz="2000" dirty="0">
                <a:solidFill>
                  <a:srgbClr val="B84742"/>
                </a:solidFill>
              </a:rPr>
              <a:t>6-12+13+-7=0</a:t>
            </a:r>
            <a:endParaRPr lang="en-IN" sz="2000" dirty="0">
              <a:solidFill>
                <a:srgbClr val="B84742"/>
              </a:solidFill>
            </a:endParaRPr>
          </a:p>
        </p:txBody>
      </p:sp>
      <p:sp>
        <p:nvSpPr>
          <p:cNvPr id="298" name="TextBox 297">
            <a:extLst>
              <a:ext uri="{FF2B5EF4-FFF2-40B4-BE49-F238E27FC236}">
                <a16:creationId xmlns:a16="http://schemas.microsoft.com/office/drawing/2014/main" id="{BE0D4270-89C9-4F4B-8042-D059DD211923}"/>
              </a:ext>
            </a:extLst>
          </p:cNvPr>
          <p:cNvSpPr txBox="1"/>
          <p:nvPr/>
        </p:nvSpPr>
        <p:spPr>
          <a:xfrm>
            <a:off x="48226" y="5583711"/>
            <a:ext cx="651864" cy="400110"/>
          </a:xfrm>
          <a:prstGeom prst="rect">
            <a:avLst/>
          </a:prstGeom>
          <a:noFill/>
          <a:ln w="9525">
            <a:noFill/>
          </a:ln>
        </p:spPr>
        <p:txBody>
          <a:bodyPr wrap="square" rtlCol="0">
            <a:spAutoFit/>
          </a:bodyPr>
          <a:lstStyle/>
          <a:p>
            <a:pPr algn="ctr"/>
            <a:r>
              <a:rPr lang="en-US" sz="2000" dirty="0"/>
              <a:t>CQ</a:t>
            </a:r>
            <a:endParaRPr lang="en-IN" sz="2000" dirty="0"/>
          </a:p>
        </p:txBody>
      </p:sp>
      <p:sp>
        <p:nvSpPr>
          <p:cNvPr id="299" name="TextBox 298">
            <a:extLst>
              <a:ext uri="{FF2B5EF4-FFF2-40B4-BE49-F238E27FC236}">
                <a16:creationId xmlns:a16="http://schemas.microsoft.com/office/drawing/2014/main" id="{D537DF95-2A49-42A4-96F5-D330F55BA134}"/>
              </a:ext>
            </a:extLst>
          </p:cNvPr>
          <p:cNvSpPr txBox="1"/>
          <p:nvPr/>
        </p:nvSpPr>
        <p:spPr>
          <a:xfrm>
            <a:off x="698497" y="5585766"/>
            <a:ext cx="2268000" cy="400110"/>
          </a:xfrm>
          <a:prstGeom prst="rect">
            <a:avLst/>
          </a:prstGeom>
          <a:noFill/>
          <a:ln w="9525">
            <a:noFill/>
          </a:ln>
        </p:spPr>
        <p:txBody>
          <a:bodyPr wrap="square" rtlCol="0">
            <a:spAutoFit/>
          </a:bodyPr>
          <a:lstStyle/>
          <a:p>
            <a:pPr algn="ctr"/>
            <a:r>
              <a:rPr lang="en-US" sz="2000" dirty="0">
                <a:solidFill>
                  <a:schemeClr val="tx2"/>
                </a:solidFill>
              </a:rPr>
              <a:t>CQ-AQ-AS-CS</a:t>
            </a:r>
            <a:endParaRPr lang="en-IN" sz="2000" dirty="0">
              <a:solidFill>
                <a:schemeClr val="tx2"/>
              </a:solidFill>
            </a:endParaRPr>
          </a:p>
        </p:txBody>
      </p:sp>
      <p:sp>
        <p:nvSpPr>
          <p:cNvPr id="300" name="TextBox 299">
            <a:extLst>
              <a:ext uri="{FF2B5EF4-FFF2-40B4-BE49-F238E27FC236}">
                <a16:creationId xmlns:a16="http://schemas.microsoft.com/office/drawing/2014/main" id="{14052054-C311-425F-8D8B-C4DF6625FFD4}"/>
              </a:ext>
            </a:extLst>
          </p:cNvPr>
          <p:cNvSpPr txBox="1"/>
          <p:nvPr/>
        </p:nvSpPr>
        <p:spPr>
          <a:xfrm>
            <a:off x="3062131" y="5586337"/>
            <a:ext cx="2273007" cy="400110"/>
          </a:xfrm>
          <a:prstGeom prst="rect">
            <a:avLst/>
          </a:prstGeom>
          <a:noFill/>
          <a:ln w="9525">
            <a:noFill/>
          </a:ln>
        </p:spPr>
        <p:txBody>
          <a:bodyPr wrap="square" rtlCol="0">
            <a:spAutoFit/>
          </a:bodyPr>
          <a:lstStyle/>
          <a:p>
            <a:pPr algn="ctr"/>
            <a:r>
              <a:rPr lang="en-US" sz="2000" dirty="0">
                <a:solidFill>
                  <a:srgbClr val="B84742"/>
                </a:solidFill>
              </a:rPr>
              <a:t>16-10+13-7=12</a:t>
            </a:r>
            <a:endParaRPr lang="en-IN" sz="2000" dirty="0">
              <a:solidFill>
                <a:srgbClr val="B84742"/>
              </a:solidFill>
            </a:endParaRPr>
          </a:p>
        </p:txBody>
      </p:sp>
      <p:sp>
        <p:nvSpPr>
          <p:cNvPr id="302" name="TextBox 301">
            <a:extLst>
              <a:ext uri="{FF2B5EF4-FFF2-40B4-BE49-F238E27FC236}">
                <a16:creationId xmlns:a16="http://schemas.microsoft.com/office/drawing/2014/main" id="{6308A321-1A76-4A1E-B862-633E6D22DD74}"/>
              </a:ext>
            </a:extLst>
          </p:cNvPr>
          <p:cNvSpPr txBox="1"/>
          <p:nvPr/>
        </p:nvSpPr>
        <p:spPr>
          <a:xfrm>
            <a:off x="48226" y="5997985"/>
            <a:ext cx="651864" cy="400110"/>
          </a:xfrm>
          <a:prstGeom prst="rect">
            <a:avLst/>
          </a:prstGeom>
          <a:noFill/>
          <a:ln w="9525">
            <a:noFill/>
          </a:ln>
        </p:spPr>
        <p:txBody>
          <a:bodyPr wrap="square" rtlCol="0">
            <a:spAutoFit/>
          </a:bodyPr>
          <a:lstStyle/>
          <a:p>
            <a:pPr algn="ctr"/>
            <a:r>
              <a:rPr lang="en-US" sz="2000" dirty="0"/>
              <a:t>CR</a:t>
            </a:r>
            <a:endParaRPr lang="en-IN" sz="2000" dirty="0"/>
          </a:p>
        </p:txBody>
      </p:sp>
      <p:sp>
        <p:nvSpPr>
          <p:cNvPr id="303" name="TextBox 302">
            <a:extLst>
              <a:ext uri="{FF2B5EF4-FFF2-40B4-BE49-F238E27FC236}">
                <a16:creationId xmlns:a16="http://schemas.microsoft.com/office/drawing/2014/main" id="{E19EF4F2-99D6-465D-B535-6868F21CF6D6}"/>
              </a:ext>
            </a:extLst>
          </p:cNvPr>
          <p:cNvSpPr txBox="1"/>
          <p:nvPr/>
        </p:nvSpPr>
        <p:spPr>
          <a:xfrm>
            <a:off x="698497" y="6000040"/>
            <a:ext cx="2268000" cy="400110"/>
          </a:xfrm>
          <a:prstGeom prst="rect">
            <a:avLst/>
          </a:prstGeom>
          <a:noFill/>
          <a:ln w="9525">
            <a:noFill/>
          </a:ln>
        </p:spPr>
        <p:txBody>
          <a:bodyPr wrap="square" rtlCol="0">
            <a:spAutoFit/>
          </a:bodyPr>
          <a:lstStyle/>
          <a:p>
            <a:pPr algn="ctr"/>
            <a:r>
              <a:rPr lang="en-US" sz="2000" dirty="0">
                <a:solidFill>
                  <a:schemeClr val="tx2"/>
                </a:solidFill>
              </a:rPr>
              <a:t>CR-AR-AS-CS</a:t>
            </a:r>
            <a:endParaRPr lang="en-IN" sz="2000" dirty="0">
              <a:solidFill>
                <a:schemeClr val="tx2"/>
              </a:solidFill>
            </a:endParaRPr>
          </a:p>
        </p:txBody>
      </p:sp>
      <p:sp>
        <p:nvSpPr>
          <p:cNvPr id="304" name="TextBox 303">
            <a:extLst>
              <a:ext uri="{FF2B5EF4-FFF2-40B4-BE49-F238E27FC236}">
                <a16:creationId xmlns:a16="http://schemas.microsoft.com/office/drawing/2014/main" id="{79D071C4-2130-41F1-9B16-E2CAB4F8F78E}"/>
              </a:ext>
            </a:extLst>
          </p:cNvPr>
          <p:cNvSpPr txBox="1"/>
          <p:nvPr/>
        </p:nvSpPr>
        <p:spPr>
          <a:xfrm>
            <a:off x="3151504" y="6000040"/>
            <a:ext cx="2088000" cy="400110"/>
          </a:xfrm>
          <a:prstGeom prst="rect">
            <a:avLst/>
          </a:prstGeom>
          <a:noFill/>
          <a:ln w="9525">
            <a:noFill/>
          </a:ln>
        </p:spPr>
        <p:txBody>
          <a:bodyPr wrap="square" rtlCol="0">
            <a:spAutoFit/>
          </a:bodyPr>
          <a:lstStyle/>
          <a:p>
            <a:pPr algn="ctr"/>
            <a:r>
              <a:rPr lang="en-US" sz="2000" dirty="0">
                <a:solidFill>
                  <a:srgbClr val="B84742"/>
                </a:solidFill>
              </a:rPr>
              <a:t>11-12+13-7=5</a:t>
            </a:r>
            <a:endParaRPr lang="en-IN" sz="2000" dirty="0">
              <a:solidFill>
                <a:srgbClr val="B84742"/>
              </a:solidFill>
            </a:endParaRPr>
          </a:p>
        </p:txBody>
      </p:sp>
      <p:sp>
        <p:nvSpPr>
          <p:cNvPr id="307" name="TextBox 306">
            <a:extLst>
              <a:ext uri="{FF2B5EF4-FFF2-40B4-BE49-F238E27FC236}">
                <a16:creationId xmlns:a16="http://schemas.microsoft.com/office/drawing/2014/main" id="{B1FFAE23-294F-43DF-86EC-2C33F16B4839}"/>
              </a:ext>
            </a:extLst>
          </p:cNvPr>
          <p:cNvSpPr txBox="1"/>
          <p:nvPr/>
        </p:nvSpPr>
        <p:spPr>
          <a:xfrm>
            <a:off x="5584179" y="5984116"/>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8" name="TextBox 307">
            <a:extLst>
              <a:ext uri="{FF2B5EF4-FFF2-40B4-BE49-F238E27FC236}">
                <a16:creationId xmlns:a16="http://schemas.microsoft.com/office/drawing/2014/main" id="{C37A3A1E-4845-4F54-B84C-C6B1173650DC}"/>
              </a:ext>
            </a:extLst>
          </p:cNvPr>
          <p:cNvSpPr txBox="1"/>
          <p:nvPr/>
        </p:nvSpPr>
        <p:spPr>
          <a:xfrm>
            <a:off x="5584179" y="5572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9" name="TextBox 308">
            <a:extLst>
              <a:ext uri="{FF2B5EF4-FFF2-40B4-BE49-F238E27FC236}">
                <a16:creationId xmlns:a16="http://schemas.microsoft.com/office/drawing/2014/main" id="{3AC60876-11A2-49EA-A9B5-045537BA02A4}"/>
              </a:ext>
            </a:extLst>
          </p:cNvPr>
          <p:cNvSpPr txBox="1"/>
          <p:nvPr/>
        </p:nvSpPr>
        <p:spPr>
          <a:xfrm>
            <a:off x="5584179" y="51611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0" name="TextBox 309">
            <a:extLst>
              <a:ext uri="{FF2B5EF4-FFF2-40B4-BE49-F238E27FC236}">
                <a16:creationId xmlns:a16="http://schemas.microsoft.com/office/drawing/2014/main" id="{964148F5-51E5-4DDA-BF4E-C780C242FD81}"/>
              </a:ext>
            </a:extLst>
          </p:cNvPr>
          <p:cNvSpPr txBox="1"/>
          <p:nvPr/>
        </p:nvSpPr>
        <p:spPr>
          <a:xfrm>
            <a:off x="5584179" y="4749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1" name="TextBox 310">
            <a:extLst>
              <a:ext uri="{FF2B5EF4-FFF2-40B4-BE49-F238E27FC236}">
                <a16:creationId xmlns:a16="http://schemas.microsoft.com/office/drawing/2014/main" id="{315A7661-1EFE-49B2-A01C-C45A5B80BD00}"/>
              </a:ext>
            </a:extLst>
          </p:cNvPr>
          <p:cNvSpPr txBox="1"/>
          <p:nvPr/>
        </p:nvSpPr>
        <p:spPr>
          <a:xfrm>
            <a:off x="5584179" y="43381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91" name="Oval 390">
            <a:extLst>
              <a:ext uri="{FF2B5EF4-FFF2-40B4-BE49-F238E27FC236}">
                <a16:creationId xmlns:a16="http://schemas.microsoft.com/office/drawing/2014/main" id="{197CED26-4398-4A33-9656-99EAC9BCE7CC}"/>
              </a:ext>
            </a:extLst>
          </p:cNvPr>
          <p:cNvSpPr/>
          <p:nvPr/>
        </p:nvSpPr>
        <p:spPr>
          <a:xfrm>
            <a:off x="4678362" y="3973410"/>
            <a:ext cx="236538" cy="315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TextBox 124">
            <a:extLst>
              <a:ext uri="{FF2B5EF4-FFF2-40B4-BE49-F238E27FC236}">
                <a16:creationId xmlns:a16="http://schemas.microsoft.com/office/drawing/2014/main" id="{9DB5F70E-885C-4114-A47F-E451A5A9F750}"/>
              </a:ext>
            </a:extLst>
          </p:cNvPr>
          <p:cNvSpPr txBox="1"/>
          <p:nvPr/>
        </p:nvSpPr>
        <p:spPr>
          <a:xfrm>
            <a:off x="10217198" y="1310267"/>
            <a:ext cx="638128" cy="369332"/>
          </a:xfrm>
          <a:prstGeom prst="rect">
            <a:avLst/>
          </a:prstGeom>
          <a:noFill/>
        </p:spPr>
        <p:txBody>
          <a:bodyPr wrap="square" rtlCol="0">
            <a:spAutoFit/>
          </a:bodyPr>
          <a:lstStyle/>
          <a:p>
            <a:pPr algn="ctr"/>
            <a:r>
              <a:rPr lang="en-US" dirty="0">
                <a:solidFill>
                  <a:schemeClr val="tx2"/>
                </a:solidFill>
              </a:rPr>
              <a:t>120</a:t>
            </a:r>
            <a:endParaRPr lang="en-IN" dirty="0">
              <a:solidFill>
                <a:schemeClr val="tx2"/>
              </a:solidFill>
            </a:endParaRPr>
          </a:p>
        </p:txBody>
      </p:sp>
      <p:cxnSp>
        <p:nvCxnSpPr>
          <p:cNvPr id="126" name="Straight Connector 125">
            <a:extLst>
              <a:ext uri="{FF2B5EF4-FFF2-40B4-BE49-F238E27FC236}">
                <a16:creationId xmlns:a16="http://schemas.microsoft.com/office/drawing/2014/main" id="{F54D54AA-477A-46B2-A948-7A131A250AA9}"/>
              </a:ext>
            </a:extLst>
          </p:cNvPr>
          <p:cNvCxnSpPr>
            <a:cxnSpLocks/>
          </p:cNvCxnSpPr>
          <p:nvPr/>
        </p:nvCxnSpPr>
        <p:spPr>
          <a:xfrm>
            <a:off x="10297430" y="1610712"/>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199485-4063-48D3-A597-A56F3B7438DC}"/>
              </a:ext>
            </a:extLst>
          </p:cNvPr>
          <p:cNvCxnSpPr>
            <a:cxnSpLocks/>
          </p:cNvCxnSpPr>
          <p:nvPr/>
        </p:nvCxnSpPr>
        <p:spPr>
          <a:xfrm flipV="1">
            <a:off x="10805922" y="1343550"/>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3F7EF35-1FEB-4C73-ACB8-527015A1F3D1}"/>
              </a:ext>
            </a:extLst>
          </p:cNvPr>
          <p:cNvCxnSpPr>
            <a:cxnSpLocks/>
          </p:cNvCxnSpPr>
          <p:nvPr/>
        </p:nvCxnSpPr>
        <p:spPr>
          <a:xfrm flipV="1">
            <a:off x="8090356" y="1643386"/>
            <a:ext cx="0" cy="567197"/>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EC3AFC-5705-40A4-8B13-9AC101234186}"/>
              </a:ext>
            </a:extLst>
          </p:cNvPr>
          <p:cNvCxnSpPr>
            <a:cxnSpLocks/>
            <a:endCxn id="144" idx="1"/>
          </p:cNvCxnSpPr>
          <p:nvPr/>
        </p:nvCxnSpPr>
        <p:spPr>
          <a:xfrm flipV="1">
            <a:off x="8087975" y="1640559"/>
            <a:ext cx="1882057" cy="2828"/>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BAB3C1-A1C3-4A11-B4F5-879A5C9916F2}"/>
              </a:ext>
            </a:extLst>
          </p:cNvPr>
          <p:cNvCxnSpPr/>
          <p:nvPr/>
        </p:nvCxnSpPr>
        <p:spPr>
          <a:xfrm>
            <a:off x="9967756" y="1643386"/>
            <a:ext cx="0" cy="567197"/>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1B0FF0-D545-4FFF-BEBB-981B3B19074F}"/>
              </a:ext>
            </a:extLst>
          </p:cNvPr>
          <p:cNvCxnSpPr>
            <a:cxnSpLocks/>
          </p:cNvCxnSpPr>
          <p:nvPr/>
        </p:nvCxnSpPr>
        <p:spPr>
          <a:xfrm>
            <a:off x="8087975" y="2210583"/>
            <a:ext cx="1872000"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B1271FE2-21D2-4ECD-90EA-568C8F64318B}"/>
              </a:ext>
            </a:extLst>
          </p:cNvPr>
          <p:cNvSpPr txBox="1"/>
          <p:nvPr/>
        </p:nvSpPr>
        <p:spPr>
          <a:xfrm>
            <a:off x="9833700" y="2112659"/>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142" name="TextBox 141">
            <a:extLst>
              <a:ext uri="{FF2B5EF4-FFF2-40B4-BE49-F238E27FC236}">
                <a16:creationId xmlns:a16="http://schemas.microsoft.com/office/drawing/2014/main" id="{32702323-4784-4D25-A01F-8AAA2B075187}"/>
              </a:ext>
            </a:extLst>
          </p:cNvPr>
          <p:cNvSpPr txBox="1"/>
          <p:nvPr/>
        </p:nvSpPr>
        <p:spPr>
          <a:xfrm>
            <a:off x="7842561" y="1484392"/>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143" name="TextBox 142">
            <a:extLst>
              <a:ext uri="{FF2B5EF4-FFF2-40B4-BE49-F238E27FC236}">
                <a16:creationId xmlns:a16="http://schemas.microsoft.com/office/drawing/2014/main" id="{DD613461-AAD6-4EFB-8160-4D90F38E0310}"/>
              </a:ext>
            </a:extLst>
          </p:cNvPr>
          <p:cNvSpPr txBox="1"/>
          <p:nvPr/>
        </p:nvSpPr>
        <p:spPr>
          <a:xfrm>
            <a:off x="7864029" y="2075933"/>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144" name="TextBox 143">
            <a:extLst>
              <a:ext uri="{FF2B5EF4-FFF2-40B4-BE49-F238E27FC236}">
                <a16:creationId xmlns:a16="http://schemas.microsoft.com/office/drawing/2014/main" id="{DB683351-BDD9-4D71-99E5-96B075DEFA0D}"/>
              </a:ext>
            </a:extLst>
          </p:cNvPr>
          <p:cNvSpPr txBox="1"/>
          <p:nvPr/>
        </p:nvSpPr>
        <p:spPr>
          <a:xfrm>
            <a:off x="9970032" y="1455893"/>
            <a:ext cx="231607" cy="369332"/>
          </a:xfrm>
          <a:prstGeom prst="rect">
            <a:avLst/>
          </a:prstGeom>
          <a:noFill/>
        </p:spPr>
        <p:txBody>
          <a:bodyPr wrap="square" rtlCol="0">
            <a:spAutoFit/>
          </a:bodyPr>
          <a:lstStyle/>
          <a:p>
            <a:pPr algn="ctr"/>
            <a:r>
              <a:rPr lang="en-US" dirty="0">
                <a:solidFill>
                  <a:schemeClr val="accent4"/>
                </a:solidFill>
              </a:rPr>
              <a:t>+</a:t>
            </a:r>
            <a:endParaRPr lang="en-IN" dirty="0">
              <a:solidFill>
                <a:schemeClr val="accent4"/>
              </a:solidFill>
            </a:endParaRPr>
          </a:p>
        </p:txBody>
      </p:sp>
      <p:sp>
        <p:nvSpPr>
          <p:cNvPr id="116" name="Content Placeholder 2">
            <a:extLst>
              <a:ext uri="{FF2B5EF4-FFF2-40B4-BE49-F238E27FC236}">
                <a16:creationId xmlns:a16="http://schemas.microsoft.com/office/drawing/2014/main" id="{2D8A49C9-5FC1-44FF-9C00-A3ACB5C9B8D7}"/>
              </a:ext>
            </a:extLst>
          </p:cNvPr>
          <p:cNvSpPr txBox="1">
            <a:spLocks/>
          </p:cNvSpPr>
          <p:nvPr/>
        </p:nvSpPr>
        <p:spPr>
          <a:xfrm>
            <a:off x="102207" y="2357878"/>
            <a:ext cx="6297334" cy="7285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Prepare cell evaluation table for all the unallocated cells</a:t>
            </a:r>
          </a:p>
          <a:p>
            <a:pPr marL="0" indent="0">
              <a:buFont typeface="Wingdings 3" panose="05040102010807070707" pitchFamily="18" charset="2"/>
              <a:buNone/>
            </a:pPr>
            <a:endParaRPr lang="en-US" dirty="0"/>
          </a:p>
        </p:txBody>
      </p:sp>
      <p:sp>
        <p:nvSpPr>
          <p:cNvPr id="117" name="Content Placeholder 2">
            <a:extLst>
              <a:ext uri="{FF2B5EF4-FFF2-40B4-BE49-F238E27FC236}">
                <a16:creationId xmlns:a16="http://schemas.microsoft.com/office/drawing/2014/main" id="{A3DD23A5-46A3-49AE-8735-93B8FB502FA6}"/>
              </a:ext>
            </a:extLst>
          </p:cNvPr>
          <p:cNvSpPr txBox="1">
            <a:spLocks/>
          </p:cNvSpPr>
          <p:nvPr/>
        </p:nvSpPr>
        <p:spPr>
          <a:xfrm>
            <a:off x="102207" y="1371415"/>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p:txBody>
      </p:sp>
      <p:sp>
        <p:nvSpPr>
          <p:cNvPr id="118" name="Content Placeholder 2">
            <a:extLst>
              <a:ext uri="{FF2B5EF4-FFF2-40B4-BE49-F238E27FC236}">
                <a16:creationId xmlns:a16="http://schemas.microsoft.com/office/drawing/2014/main" id="{EDAD574E-CE13-4D5C-A0EF-F57629A223DB}"/>
              </a:ext>
            </a:extLst>
          </p:cNvPr>
          <p:cNvSpPr txBox="1">
            <a:spLocks/>
          </p:cNvSpPr>
          <p:nvPr/>
        </p:nvSpPr>
        <p:spPr>
          <a:xfrm>
            <a:off x="102207" y="1864647"/>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t>
            </a:r>
            <a:r>
              <a:rPr lang="en-US" dirty="0">
                <a:solidFill>
                  <a:schemeClr val="tx2"/>
                </a:solidFill>
              </a:rPr>
              <a:t>3+4-1 = 6</a:t>
            </a:r>
            <a:r>
              <a:rPr lang="en-US" dirty="0"/>
              <a:t> = </a:t>
            </a:r>
            <a:r>
              <a:rPr lang="en-US" dirty="0">
                <a:solidFill>
                  <a:schemeClr val="tx2"/>
                </a:solidFill>
              </a:rPr>
              <a:t>Total allocations</a:t>
            </a:r>
          </a:p>
        </p:txBody>
      </p:sp>
    </p:spTree>
    <p:extLst>
      <p:ext uri="{BB962C8B-B14F-4D97-AF65-F5344CB8AC3E}">
        <p14:creationId xmlns:p14="http://schemas.microsoft.com/office/powerpoint/2010/main" val="160534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17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499"/>
                                          </p:stCondLst>
                                        </p:cTn>
                                        <p:tgtEl>
                                          <p:spTgt spid="17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499"/>
                                          </p:stCondLst>
                                        </p:cTn>
                                        <p:tgtEl>
                                          <p:spTgt spid="17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499"/>
                                          </p:stCondLst>
                                        </p:cTn>
                                        <p:tgtEl>
                                          <p:spTgt spid="17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18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499"/>
                                          </p:stCondLst>
                                        </p:cTn>
                                        <p:tgtEl>
                                          <p:spTgt spid="18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499"/>
                                          </p:stCondLst>
                                        </p:cTn>
                                        <p:tgtEl>
                                          <p:spTgt spid="1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18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499"/>
                                          </p:stCondLst>
                                        </p:cTn>
                                        <p:tgtEl>
                                          <p:spTgt spid="18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499"/>
                                          </p:stCondLst>
                                        </p:cTn>
                                        <p:tgtEl>
                                          <p:spTgt spid="18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499"/>
                                          </p:stCondLst>
                                        </p:cTn>
                                        <p:tgtEl>
                                          <p:spTgt spid="18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499"/>
                                          </p:stCondLst>
                                        </p:cTn>
                                        <p:tgtEl>
                                          <p:spTgt spid="18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499"/>
                                          </p:stCondLst>
                                        </p:cTn>
                                        <p:tgtEl>
                                          <p:spTgt spid="18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499"/>
                                          </p:stCondLst>
                                        </p:cTn>
                                        <p:tgtEl>
                                          <p:spTgt spid="18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19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499"/>
                                          </p:stCondLst>
                                        </p:cTn>
                                        <p:tgtEl>
                                          <p:spTgt spid="19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499"/>
                                          </p:stCondLst>
                                        </p:cTn>
                                        <p:tgtEl>
                                          <p:spTgt spid="19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499"/>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499"/>
                                          </p:stCondLst>
                                        </p:cTn>
                                        <p:tgtEl>
                                          <p:spTgt spid="19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499"/>
                                          </p:stCondLst>
                                        </p:cTn>
                                        <p:tgtEl>
                                          <p:spTgt spid="19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499"/>
                                          </p:stCondLst>
                                        </p:cTn>
                                        <p:tgtEl>
                                          <p:spTgt spid="19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499"/>
                                          </p:stCondLst>
                                        </p:cTn>
                                        <p:tgtEl>
                                          <p:spTgt spid="19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499"/>
                                          </p:stCondLst>
                                        </p:cTn>
                                        <p:tgtEl>
                                          <p:spTgt spid="19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499"/>
                                          </p:stCondLst>
                                        </p:cTn>
                                        <p:tgtEl>
                                          <p:spTgt spid="19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499"/>
                                          </p:stCondLst>
                                        </p:cTn>
                                        <p:tgtEl>
                                          <p:spTgt spid="20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499"/>
                                          </p:stCondLst>
                                        </p:cTn>
                                        <p:tgtEl>
                                          <p:spTgt spid="20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499"/>
                                          </p:stCondLst>
                                        </p:cTn>
                                        <p:tgtEl>
                                          <p:spTgt spid="20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499"/>
                                          </p:stCondLst>
                                        </p:cTn>
                                        <p:tgtEl>
                                          <p:spTgt spid="20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499"/>
                                          </p:stCondLst>
                                        </p:cTn>
                                        <p:tgtEl>
                                          <p:spTgt spid="20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499"/>
                                          </p:stCondLst>
                                        </p:cTn>
                                        <p:tgtEl>
                                          <p:spTgt spid="20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499"/>
                                          </p:stCondLst>
                                        </p:cTn>
                                        <p:tgtEl>
                                          <p:spTgt spid="20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499"/>
                                          </p:stCondLst>
                                        </p:cTn>
                                        <p:tgtEl>
                                          <p:spTgt spid="20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499"/>
                                          </p:stCondLst>
                                        </p:cTn>
                                        <p:tgtEl>
                                          <p:spTgt spid="20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499"/>
                                          </p:stCondLst>
                                        </p:cTn>
                                        <p:tgtEl>
                                          <p:spTgt spid="21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499"/>
                                          </p:stCondLst>
                                        </p:cTn>
                                        <p:tgtEl>
                                          <p:spTgt spid="21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499"/>
                                          </p:stCondLst>
                                        </p:cTn>
                                        <p:tgtEl>
                                          <p:spTgt spid="2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499"/>
                                          </p:stCondLst>
                                        </p:cTn>
                                        <p:tgtEl>
                                          <p:spTgt spid="21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499"/>
                                          </p:stCondLst>
                                        </p:cTn>
                                        <p:tgtEl>
                                          <p:spTgt spid="21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499"/>
                                          </p:stCondLst>
                                        </p:cTn>
                                        <p:tgtEl>
                                          <p:spTgt spid="21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499"/>
                                          </p:stCondLst>
                                        </p:cTn>
                                        <p:tgtEl>
                                          <p:spTgt spid="21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499"/>
                                          </p:stCondLst>
                                        </p:cTn>
                                        <p:tgtEl>
                                          <p:spTgt spid="21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499"/>
                                          </p:stCondLst>
                                        </p:cTn>
                                        <p:tgtEl>
                                          <p:spTgt spid="21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499"/>
                                          </p:stCondLst>
                                        </p:cTn>
                                        <p:tgtEl>
                                          <p:spTgt spid="21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499"/>
                                          </p:stCondLst>
                                        </p:cTn>
                                        <p:tgtEl>
                                          <p:spTgt spid="22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499"/>
                                          </p:stCondLst>
                                        </p:cTn>
                                        <p:tgtEl>
                                          <p:spTgt spid="22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499"/>
                                          </p:stCondLst>
                                        </p:cTn>
                                        <p:tgtEl>
                                          <p:spTgt spid="22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499"/>
                                          </p:stCondLst>
                                        </p:cTn>
                                        <p:tgtEl>
                                          <p:spTgt spid="224"/>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499"/>
                                          </p:stCondLst>
                                        </p:cTn>
                                        <p:tgtEl>
                                          <p:spTgt spid="23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499"/>
                                          </p:stCondLst>
                                        </p:cTn>
                                        <p:tgtEl>
                                          <p:spTgt spid="231"/>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499"/>
                                          </p:stCondLst>
                                        </p:cTn>
                                        <p:tgtEl>
                                          <p:spTgt spid="234"/>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499"/>
                                          </p:stCondLst>
                                        </p:cTn>
                                        <p:tgtEl>
                                          <p:spTgt spid="2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499"/>
                                          </p:stCondLst>
                                        </p:cTn>
                                        <p:tgtEl>
                                          <p:spTgt spid="239"/>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499"/>
                                          </p:stCondLst>
                                        </p:cTn>
                                        <p:tgtEl>
                                          <p:spTgt spid="240"/>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499"/>
                                          </p:stCondLst>
                                        </p:cTn>
                                        <p:tgtEl>
                                          <p:spTgt spid="245"/>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499"/>
                                          </p:stCondLst>
                                        </p:cTn>
                                        <p:tgtEl>
                                          <p:spTgt spid="24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499"/>
                                          </p:stCondLst>
                                        </p:cTn>
                                        <p:tgtEl>
                                          <p:spTgt spid="24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499"/>
                                          </p:stCondLst>
                                        </p:cTn>
                                        <p:tgtEl>
                                          <p:spTgt spid="250"/>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499"/>
                                          </p:stCondLst>
                                        </p:cTn>
                                        <p:tgtEl>
                                          <p:spTgt spid="20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499"/>
                                          </p:stCondLst>
                                        </p:cTn>
                                        <p:tgtEl>
                                          <p:spTgt spid="12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499"/>
                                          </p:stCondLst>
                                        </p:cTn>
                                        <p:tgtEl>
                                          <p:spTgt spid="12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499"/>
                                          </p:stCondLst>
                                        </p:cTn>
                                        <p:tgtEl>
                                          <p:spTgt spid="12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117">
                                            <p:txEl>
                                              <p:pRg st="0" end="0"/>
                                            </p:txEl>
                                          </p:spTgt>
                                        </p:tgtEl>
                                        <p:attrNameLst>
                                          <p:attrName>style.visibility</p:attrName>
                                        </p:attrNameLst>
                                      </p:cBhvr>
                                      <p:to>
                                        <p:strVal val="visible"/>
                                      </p:to>
                                    </p:set>
                                    <p:animEffect transition="in" filter="wipe(left)">
                                      <p:cBhvr>
                                        <p:cTn id="138" dur="500"/>
                                        <p:tgtEl>
                                          <p:spTgt spid="117">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18">
                                            <p:txEl>
                                              <p:pRg st="0" end="0"/>
                                            </p:txEl>
                                          </p:spTgt>
                                        </p:tgtEl>
                                        <p:attrNameLst>
                                          <p:attrName>style.visibility</p:attrName>
                                        </p:attrNameLst>
                                      </p:cBhvr>
                                      <p:to>
                                        <p:strVal val="visible"/>
                                      </p:to>
                                    </p:set>
                                    <p:animEffect transition="in" filter="wipe(left)">
                                      <p:cBhvr>
                                        <p:cTn id="143" dur="500"/>
                                        <p:tgtEl>
                                          <p:spTgt spid="118">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16">
                                            <p:txEl>
                                              <p:pRg st="0" end="0"/>
                                            </p:txEl>
                                          </p:spTgt>
                                        </p:tgtEl>
                                        <p:attrNameLst>
                                          <p:attrName>style.visibility</p:attrName>
                                        </p:attrNameLst>
                                      </p:cBhvr>
                                      <p:to>
                                        <p:strVal val="visible"/>
                                      </p:to>
                                    </p:set>
                                    <p:animEffect transition="in" filter="wipe(left)">
                                      <p:cBhvr>
                                        <p:cTn id="148" dur="500"/>
                                        <p:tgtEl>
                                          <p:spTgt spid="116">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67"/>
                                        </p:tgtEl>
                                        <p:attrNameLst>
                                          <p:attrName>style.visibility</p:attrName>
                                        </p:attrNameLst>
                                      </p:cBhvr>
                                      <p:to>
                                        <p:strVal val="visible"/>
                                      </p:to>
                                    </p:set>
                                    <p:animEffect transition="in" filter="wipe(left)">
                                      <p:cBhvr>
                                        <p:cTn id="153" dur="500"/>
                                        <p:tgtEl>
                                          <p:spTgt spid="267"/>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68"/>
                                        </p:tgtEl>
                                        <p:attrNameLst>
                                          <p:attrName>style.visibility</p:attrName>
                                        </p:attrNameLst>
                                      </p:cBhvr>
                                      <p:to>
                                        <p:strVal val="visible"/>
                                      </p:to>
                                    </p:set>
                                    <p:animEffect transition="in" filter="wipe(left)">
                                      <p:cBhvr>
                                        <p:cTn id="158" dur="500"/>
                                        <p:tgtEl>
                                          <p:spTgt spid="2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269"/>
                                        </p:tgtEl>
                                        <p:attrNameLst>
                                          <p:attrName>style.visibility</p:attrName>
                                        </p:attrNameLst>
                                      </p:cBhvr>
                                      <p:to>
                                        <p:strVal val="visible"/>
                                      </p:to>
                                    </p:set>
                                    <p:animEffect transition="in" filter="wipe(left)">
                                      <p:cBhvr>
                                        <p:cTn id="163" dur="500"/>
                                        <p:tgtEl>
                                          <p:spTgt spid="269"/>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270"/>
                                        </p:tgtEl>
                                        <p:attrNameLst>
                                          <p:attrName>style.visibility</p:attrName>
                                        </p:attrNameLst>
                                      </p:cBhvr>
                                      <p:to>
                                        <p:strVal val="visible"/>
                                      </p:to>
                                    </p:set>
                                    <p:animEffect transition="in" filter="wipe(left)">
                                      <p:cBhvr>
                                        <p:cTn id="168" dur="500"/>
                                        <p:tgtEl>
                                          <p:spTgt spid="27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1" fill="hold" nodeType="clickEffect">
                                  <p:stCondLst>
                                    <p:cond delay="0"/>
                                  </p:stCondLst>
                                  <p:childTnLst>
                                    <p:set>
                                      <p:cBhvr>
                                        <p:cTn id="172" dur="1" fill="hold">
                                          <p:stCondLst>
                                            <p:cond delay="0"/>
                                          </p:stCondLst>
                                        </p:cTn>
                                        <p:tgtEl>
                                          <p:spTgt spid="271"/>
                                        </p:tgtEl>
                                        <p:attrNameLst>
                                          <p:attrName>style.visibility</p:attrName>
                                        </p:attrNameLst>
                                      </p:cBhvr>
                                      <p:to>
                                        <p:strVal val="visible"/>
                                      </p:to>
                                    </p:set>
                                    <p:animEffect transition="in" filter="wipe(up)">
                                      <p:cBhvr>
                                        <p:cTn id="173" dur="500"/>
                                        <p:tgtEl>
                                          <p:spTgt spid="271"/>
                                        </p:tgtEl>
                                      </p:cBhvr>
                                    </p:animEffect>
                                  </p:childTnLst>
                                </p:cTn>
                              </p:par>
                              <p:par>
                                <p:cTn id="174" presetID="22" presetClass="entr" presetSubtype="1" fill="hold" nodeType="withEffect">
                                  <p:stCondLst>
                                    <p:cond delay="0"/>
                                  </p:stCondLst>
                                  <p:childTnLst>
                                    <p:set>
                                      <p:cBhvr>
                                        <p:cTn id="175" dur="1" fill="hold">
                                          <p:stCondLst>
                                            <p:cond delay="0"/>
                                          </p:stCondLst>
                                        </p:cTn>
                                        <p:tgtEl>
                                          <p:spTgt spid="272"/>
                                        </p:tgtEl>
                                        <p:attrNameLst>
                                          <p:attrName>style.visibility</p:attrName>
                                        </p:attrNameLst>
                                      </p:cBhvr>
                                      <p:to>
                                        <p:strVal val="visible"/>
                                      </p:to>
                                    </p:set>
                                    <p:animEffect transition="in" filter="wipe(up)">
                                      <p:cBhvr>
                                        <p:cTn id="176" dur="500"/>
                                        <p:tgtEl>
                                          <p:spTgt spid="272"/>
                                        </p:tgtEl>
                                      </p:cBhvr>
                                    </p:animEffect>
                                  </p:childTnLst>
                                </p:cTn>
                              </p:par>
                              <p:par>
                                <p:cTn id="177" presetID="22" presetClass="entr" presetSubtype="1" fill="hold" nodeType="withEffect">
                                  <p:stCondLst>
                                    <p:cond delay="0"/>
                                  </p:stCondLst>
                                  <p:childTnLst>
                                    <p:set>
                                      <p:cBhvr>
                                        <p:cTn id="178" dur="1" fill="hold">
                                          <p:stCondLst>
                                            <p:cond delay="0"/>
                                          </p:stCondLst>
                                        </p:cTn>
                                        <p:tgtEl>
                                          <p:spTgt spid="273"/>
                                        </p:tgtEl>
                                        <p:attrNameLst>
                                          <p:attrName>style.visibility</p:attrName>
                                        </p:attrNameLst>
                                      </p:cBhvr>
                                      <p:to>
                                        <p:strVal val="visible"/>
                                      </p:to>
                                    </p:set>
                                    <p:animEffect transition="in" filter="wipe(up)">
                                      <p:cBhvr>
                                        <p:cTn id="179" dur="500"/>
                                        <p:tgtEl>
                                          <p:spTgt spid="273"/>
                                        </p:tgtEl>
                                      </p:cBhvr>
                                    </p:animEffect>
                                  </p:childTnLst>
                                </p:cTn>
                              </p:par>
                              <p:par>
                                <p:cTn id="180" presetID="22" presetClass="entr" presetSubtype="1" fill="hold" nodeType="withEffect">
                                  <p:stCondLst>
                                    <p:cond delay="0"/>
                                  </p:stCondLst>
                                  <p:childTnLst>
                                    <p:set>
                                      <p:cBhvr>
                                        <p:cTn id="181" dur="1" fill="hold">
                                          <p:stCondLst>
                                            <p:cond delay="0"/>
                                          </p:stCondLst>
                                        </p:cTn>
                                        <p:tgtEl>
                                          <p:spTgt spid="274"/>
                                        </p:tgtEl>
                                        <p:attrNameLst>
                                          <p:attrName>style.visibility</p:attrName>
                                        </p:attrNameLst>
                                      </p:cBhvr>
                                      <p:to>
                                        <p:strVal val="visible"/>
                                      </p:to>
                                    </p:set>
                                    <p:animEffect transition="in" filter="wipe(up)">
                                      <p:cBhvr>
                                        <p:cTn id="182" dur="500"/>
                                        <p:tgtEl>
                                          <p:spTgt spid="274"/>
                                        </p:tgtEl>
                                      </p:cBhvr>
                                    </p:animEffect>
                                  </p:childTnLst>
                                </p:cTn>
                              </p:par>
                              <p:par>
                                <p:cTn id="183" presetID="22" presetClass="entr" presetSubtype="1" fill="hold" nodeType="withEffect">
                                  <p:stCondLst>
                                    <p:cond delay="0"/>
                                  </p:stCondLst>
                                  <p:childTnLst>
                                    <p:set>
                                      <p:cBhvr>
                                        <p:cTn id="184" dur="1" fill="hold">
                                          <p:stCondLst>
                                            <p:cond delay="0"/>
                                          </p:stCondLst>
                                        </p:cTn>
                                        <p:tgtEl>
                                          <p:spTgt spid="275"/>
                                        </p:tgtEl>
                                        <p:attrNameLst>
                                          <p:attrName>style.visibility</p:attrName>
                                        </p:attrNameLst>
                                      </p:cBhvr>
                                      <p:to>
                                        <p:strVal val="visible"/>
                                      </p:to>
                                    </p:set>
                                    <p:animEffect transition="in" filter="wipe(up)">
                                      <p:cBhvr>
                                        <p:cTn id="185" dur="500"/>
                                        <p:tgtEl>
                                          <p:spTgt spid="275"/>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276"/>
                                        </p:tgtEl>
                                        <p:attrNameLst>
                                          <p:attrName>style.visibility</p:attrName>
                                        </p:attrNameLst>
                                      </p:cBhvr>
                                      <p:to>
                                        <p:strVal val="visible"/>
                                      </p:to>
                                    </p:set>
                                    <p:animEffect transition="in" filter="wipe(left)">
                                      <p:cBhvr>
                                        <p:cTn id="190" dur="500"/>
                                        <p:tgtEl>
                                          <p:spTgt spid="276"/>
                                        </p:tgtEl>
                                      </p:cBhvr>
                                    </p:animEffect>
                                  </p:childTnLst>
                                </p:cTn>
                              </p:par>
                              <p:par>
                                <p:cTn id="191" presetID="22" presetClass="entr" presetSubtype="8" fill="hold" nodeType="withEffect">
                                  <p:stCondLst>
                                    <p:cond delay="0"/>
                                  </p:stCondLst>
                                  <p:childTnLst>
                                    <p:set>
                                      <p:cBhvr>
                                        <p:cTn id="192" dur="1" fill="hold">
                                          <p:stCondLst>
                                            <p:cond delay="0"/>
                                          </p:stCondLst>
                                        </p:cTn>
                                        <p:tgtEl>
                                          <p:spTgt spid="277"/>
                                        </p:tgtEl>
                                        <p:attrNameLst>
                                          <p:attrName>style.visibility</p:attrName>
                                        </p:attrNameLst>
                                      </p:cBhvr>
                                      <p:to>
                                        <p:strVal val="visible"/>
                                      </p:to>
                                    </p:set>
                                    <p:animEffect transition="in" filter="wipe(left)">
                                      <p:cBhvr>
                                        <p:cTn id="193" dur="500"/>
                                        <p:tgtEl>
                                          <p:spTgt spid="277"/>
                                        </p:tgtEl>
                                      </p:cBhvr>
                                    </p:animEffect>
                                  </p:childTnLst>
                                </p:cTn>
                              </p:par>
                              <p:par>
                                <p:cTn id="194" presetID="22" presetClass="entr" presetSubtype="8" fill="hold" nodeType="withEffect">
                                  <p:stCondLst>
                                    <p:cond delay="0"/>
                                  </p:stCondLst>
                                  <p:childTnLst>
                                    <p:set>
                                      <p:cBhvr>
                                        <p:cTn id="195" dur="1" fill="hold">
                                          <p:stCondLst>
                                            <p:cond delay="0"/>
                                          </p:stCondLst>
                                        </p:cTn>
                                        <p:tgtEl>
                                          <p:spTgt spid="278"/>
                                        </p:tgtEl>
                                        <p:attrNameLst>
                                          <p:attrName>style.visibility</p:attrName>
                                        </p:attrNameLst>
                                      </p:cBhvr>
                                      <p:to>
                                        <p:strVal val="visible"/>
                                      </p:to>
                                    </p:set>
                                    <p:animEffect transition="in" filter="wipe(left)">
                                      <p:cBhvr>
                                        <p:cTn id="196" dur="500"/>
                                        <p:tgtEl>
                                          <p:spTgt spid="278"/>
                                        </p:tgtEl>
                                      </p:cBhvr>
                                    </p:animEffect>
                                  </p:childTnLst>
                                </p:cTn>
                              </p:par>
                              <p:par>
                                <p:cTn id="197" presetID="22" presetClass="entr" presetSubtype="8" fill="hold" nodeType="withEffect">
                                  <p:stCondLst>
                                    <p:cond delay="0"/>
                                  </p:stCondLst>
                                  <p:childTnLst>
                                    <p:set>
                                      <p:cBhvr>
                                        <p:cTn id="198" dur="1" fill="hold">
                                          <p:stCondLst>
                                            <p:cond delay="0"/>
                                          </p:stCondLst>
                                        </p:cTn>
                                        <p:tgtEl>
                                          <p:spTgt spid="279"/>
                                        </p:tgtEl>
                                        <p:attrNameLst>
                                          <p:attrName>style.visibility</p:attrName>
                                        </p:attrNameLst>
                                      </p:cBhvr>
                                      <p:to>
                                        <p:strVal val="visible"/>
                                      </p:to>
                                    </p:set>
                                    <p:animEffect transition="in" filter="wipe(left)">
                                      <p:cBhvr>
                                        <p:cTn id="199" dur="500"/>
                                        <p:tgtEl>
                                          <p:spTgt spid="279"/>
                                        </p:tgtEl>
                                      </p:cBhvr>
                                    </p:animEffect>
                                  </p:childTnLst>
                                </p:cTn>
                              </p:par>
                              <p:par>
                                <p:cTn id="200" presetID="22" presetClass="entr" presetSubtype="8" fill="hold" nodeType="withEffect">
                                  <p:stCondLst>
                                    <p:cond delay="0"/>
                                  </p:stCondLst>
                                  <p:childTnLst>
                                    <p:set>
                                      <p:cBhvr>
                                        <p:cTn id="201" dur="1" fill="hold">
                                          <p:stCondLst>
                                            <p:cond delay="0"/>
                                          </p:stCondLst>
                                        </p:cTn>
                                        <p:tgtEl>
                                          <p:spTgt spid="280"/>
                                        </p:tgtEl>
                                        <p:attrNameLst>
                                          <p:attrName>style.visibility</p:attrName>
                                        </p:attrNameLst>
                                      </p:cBhvr>
                                      <p:to>
                                        <p:strVal val="visible"/>
                                      </p:to>
                                    </p:set>
                                    <p:animEffect transition="in" filter="wipe(left)">
                                      <p:cBhvr>
                                        <p:cTn id="202" dur="500"/>
                                        <p:tgtEl>
                                          <p:spTgt spid="280"/>
                                        </p:tgtEl>
                                      </p:cBhvr>
                                    </p:animEffect>
                                  </p:childTnLst>
                                </p:cTn>
                              </p:par>
                              <p:par>
                                <p:cTn id="203" presetID="22" presetClass="entr" presetSubtype="8" fill="hold" nodeType="withEffect">
                                  <p:stCondLst>
                                    <p:cond delay="0"/>
                                  </p:stCondLst>
                                  <p:childTnLst>
                                    <p:set>
                                      <p:cBhvr>
                                        <p:cTn id="204" dur="1" fill="hold">
                                          <p:stCondLst>
                                            <p:cond delay="0"/>
                                          </p:stCondLst>
                                        </p:cTn>
                                        <p:tgtEl>
                                          <p:spTgt spid="281"/>
                                        </p:tgtEl>
                                        <p:attrNameLst>
                                          <p:attrName>style.visibility</p:attrName>
                                        </p:attrNameLst>
                                      </p:cBhvr>
                                      <p:to>
                                        <p:strVal val="visible"/>
                                      </p:to>
                                    </p:set>
                                    <p:animEffect transition="in" filter="wipe(left)">
                                      <p:cBhvr>
                                        <p:cTn id="205" dur="500"/>
                                        <p:tgtEl>
                                          <p:spTgt spid="28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282"/>
                                        </p:tgtEl>
                                        <p:attrNameLst>
                                          <p:attrName>style.visibility</p:attrName>
                                        </p:attrNameLst>
                                      </p:cBhvr>
                                      <p:to>
                                        <p:strVal val="visible"/>
                                      </p:to>
                                    </p:set>
                                    <p:animEffect transition="in" filter="wipe(left)">
                                      <p:cBhvr>
                                        <p:cTn id="210" dur="500"/>
                                        <p:tgtEl>
                                          <p:spTgt spid="282"/>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nodeType="clickEffect">
                                  <p:stCondLst>
                                    <p:cond delay="0"/>
                                  </p:stCondLst>
                                  <p:childTnLst>
                                    <p:set>
                                      <p:cBhvr>
                                        <p:cTn id="214" dur="1" fill="hold">
                                          <p:stCondLst>
                                            <p:cond delay="0"/>
                                          </p:stCondLst>
                                        </p:cTn>
                                        <p:tgtEl>
                                          <p:spTgt spid="282">
                                            <p:txEl>
                                              <p:pRg st="0" end="0"/>
                                            </p:txEl>
                                          </p:spTgt>
                                        </p:tgtEl>
                                        <p:attrNameLst>
                                          <p:attrName>style.visibility</p:attrName>
                                        </p:attrNameLst>
                                      </p:cBhvr>
                                      <p:to>
                                        <p:strVal val="visible"/>
                                      </p:to>
                                    </p:set>
                                    <p:animEffect transition="in" filter="wipe(left)">
                                      <p:cBhvr>
                                        <p:cTn id="215" dur="500"/>
                                        <p:tgtEl>
                                          <p:spTgt spid="282">
                                            <p:txEl>
                                              <p:pRg st="0" end="0"/>
                                            </p:txEl>
                                          </p:spTgt>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283"/>
                                        </p:tgtEl>
                                        <p:attrNameLst>
                                          <p:attrName>style.visibility</p:attrName>
                                        </p:attrNameLst>
                                      </p:cBhvr>
                                      <p:to>
                                        <p:strVal val="visible"/>
                                      </p:to>
                                    </p:set>
                                    <p:animEffect transition="in" filter="wipe(left)">
                                      <p:cBhvr>
                                        <p:cTn id="220" dur="500"/>
                                        <p:tgtEl>
                                          <p:spTgt spid="283"/>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84"/>
                                        </p:tgtEl>
                                        <p:attrNameLst>
                                          <p:attrName>style.visibility</p:attrName>
                                        </p:attrNameLst>
                                      </p:cBhvr>
                                      <p:to>
                                        <p:strVal val="visible"/>
                                      </p:to>
                                    </p:set>
                                    <p:animEffect transition="in" filter="wipe(left)">
                                      <p:cBhvr>
                                        <p:cTn id="225" dur="500"/>
                                        <p:tgtEl>
                                          <p:spTgt spid="284"/>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285"/>
                                        </p:tgtEl>
                                        <p:attrNameLst>
                                          <p:attrName>style.visibility</p:attrName>
                                        </p:attrNameLst>
                                      </p:cBhvr>
                                      <p:to>
                                        <p:strVal val="visible"/>
                                      </p:to>
                                    </p:set>
                                    <p:animEffect transition="in" filter="wipe(left)">
                                      <p:cBhvr>
                                        <p:cTn id="230" dur="500"/>
                                        <p:tgtEl>
                                          <p:spTgt spid="28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86"/>
                                        </p:tgtEl>
                                        <p:attrNameLst>
                                          <p:attrName>style.visibility</p:attrName>
                                        </p:attrNameLst>
                                      </p:cBhvr>
                                      <p:to>
                                        <p:strVal val="visible"/>
                                      </p:to>
                                    </p:set>
                                    <p:animEffect transition="in" filter="wipe(left)">
                                      <p:cBhvr>
                                        <p:cTn id="235" dur="500"/>
                                        <p:tgtEl>
                                          <p:spTgt spid="286"/>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287"/>
                                        </p:tgtEl>
                                        <p:attrNameLst>
                                          <p:attrName>style.visibility</p:attrName>
                                        </p:attrNameLst>
                                      </p:cBhvr>
                                      <p:to>
                                        <p:strVal val="visible"/>
                                      </p:to>
                                    </p:set>
                                    <p:animEffect transition="in" filter="wipe(left)">
                                      <p:cBhvr>
                                        <p:cTn id="240" dur="500"/>
                                        <p:tgtEl>
                                          <p:spTgt spid="287"/>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88"/>
                                        </p:tgtEl>
                                        <p:attrNameLst>
                                          <p:attrName>style.visibility</p:attrName>
                                        </p:attrNameLst>
                                      </p:cBhvr>
                                      <p:to>
                                        <p:strVal val="visible"/>
                                      </p:to>
                                    </p:set>
                                    <p:animEffect transition="in" filter="wipe(left)">
                                      <p:cBhvr>
                                        <p:cTn id="245" dur="500"/>
                                        <p:tgtEl>
                                          <p:spTgt spid="288"/>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311"/>
                                        </p:tgtEl>
                                        <p:attrNameLst>
                                          <p:attrName>style.visibility</p:attrName>
                                        </p:attrNameLst>
                                      </p:cBhvr>
                                      <p:to>
                                        <p:strVal val="visible"/>
                                      </p:to>
                                    </p:set>
                                    <p:animEffect transition="in" filter="wipe(left)">
                                      <p:cBhvr>
                                        <p:cTn id="250" dur="500"/>
                                        <p:tgtEl>
                                          <p:spTgt spid="311"/>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290"/>
                                        </p:tgtEl>
                                        <p:attrNameLst>
                                          <p:attrName>style.visibility</p:attrName>
                                        </p:attrNameLst>
                                      </p:cBhvr>
                                      <p:to>
                                        <p:strVal val="visible"/>
                                      </p:to>
                                    </p:set>
                                    <p:animEffect transition="in" filter="wipe(left)">
                                      <p:cBhvr>
                                        <p:cTn id="255" dur="500"/>
                                        <p:tgtEl>
                                          <p:spTgt spid="290"/>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291"/>
                                        </p:tgtEl>
                                        <p:attrNameLst>
                                          <p:attrName>style.visibility</p:attrName>
                                        </p:attrNameLst>
                                      </p:cBhvr>
                                      <p:to>
                                        <p:strVal val="visible"/>
                                      </p:to>
                                    </p:set>
                                    <p:animEffect transition="in" filter="wipe(left)">
                                      <p:cBhvr>
                                        <p:cTn id="260" dur="500"/>
                                        <p:tgtEl>
                                          <p:spTgt spid="291"/>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292"/>
                                        </p:tgtEl>
                                        <p:attrNameLst>
                                          <p:attrName>style.visibility</p:attrName>
                                        </p:attrNameLst>
                                      </p:cBhvr>
                                      <p:to>
                                        <p:strVal val="visible"/>
                                      </p:to>
                                    </p:set>
                                    <p:animEffect transition="in" filter="wipe(left)">
                                      <p:cBhvr>
                                        <p:cTn id="265" dur="500"/>
                                        <p:tgtEl>
                                          <p:spTgt spid="292"/>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310"/>
                                        </p:tgtEl>
                                        <p:attrNameLst>
                                          <p:attrName>style.visibility</p:attrName>
                                        </p:attrNameLst>
                                      </p:cBhvr>
                                      <p:to>
                                        <p:strVal val="visible"/>
                                      </p:to>
                                    </p:set>
                                    <p:animEffect transition="in" filter="wipe(left)">
                                      <p:cBhvr>
                                        <p:cTn id="270" dur="500"/>
                                        <p:tgtEl>
                                          <p:spTgt spid="310"/>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294"/>
                                        </p:tgtEl>
                                        <p:attrNameLst>
                                          <p:attrName>style.visibility</p:attrName>
                                        </p:attrNameLst>
                                      </p:cBhvr>
                                      <p:to>
                                        <p:strVal val="visible"/>
                                      </p:to>
                                    </p:set>
                                    <p:animEffect transition="in" filter="wipe(left)">
                                      <p:cBhvr>
                                        <p:cTn id="275" dur="500"/>
                                        <p:tgtEl>
                                          <p:spTgt spid="294"/>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295"/>
                                        </p:tgtEl>
                                        <p:attrNameLst>
                                          <p:attrName>style.visibility</p:attrName>
                                        </p:attrNameLst>
                                      </p:cBhvr>
                                      <p:to>
                                        <p:strVal val="visible"/>
                                      </p:to>
                                    </p:set>
                                    <p:animEffect transition="in" filter="wipe(left)">
                                      <p:cBhvr>
                                        <p:cTn id="280" dur="500"/>
                                        <p:tgtEl>
                                          <p:spTgt spid="295"/>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grpId="0" nodeType="clickEffect">
                                  <p:stCondLst>
                                    <p:cond delay="0"/>
                                  </p:stCondLst>
                                  <p:childTnLst>
                                    <p:set>
                                      <p:cBhvr>
                                        <p:cTn id="284" dur="1" fill="hold">
                                          <p:stCondLst>
                                            <p:cond delay="0"/>
                                          </p:stCondLst>
                                        </p:cTn>
                                        <p:tgtEl>
                                          <p:spTgt spid="296"/>
                                        </p:tgtEl>
                                        <p:attrNameLst>
                                          <p:attrName>style.visibility</p:attrName>
                                        </p:attrNameLst>
                                      </p:cBhvr>
                                      <p:to>
                                        <p:strVal val="visible"/>
                                      </p:to>
                                    </p:set>
                                    <p:animEffect transition="in" filter="wipe(left)">
                                      <p:cBhvr>
                                        <p:cTn id="285" dur="500"/>
                                        <p:tgtEl>
                                          <p:spTgt spid="296"/>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309"/>
                                        </p:tgtEl>
                                        <p:attrNameLst>
                                          <p:attrName>style.visibility</p:attrName>
                                        </p:attrNameLst>
                                      </p:cBhvr>
                                      <p:to>
                                        <p:strVal val="visible"/>
                                      </p:to>
                                    </p:set>
                                    <p:animEffect transition="in" filter="wipe(left)">
                                      <p:cBhvr>
                                        <p:cTn id="290" dur="500"/>
                                        <p:tgtEl>
                                          <p:spTgt spid="309"/>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298"/>
                                        </p:tgtEl>
                                        <p:attrNameLst>
                                          <p:attrName>style.visibility</p:attrName>
                                        </p:attrNameLst>
                                      </p:cBhvr>
                                      <p:to>
                                        <p:strVal val="visible"/>
                                      </p:to>
                                    </p:set>
                                    <p:animEffect transition="in" filter="wipe(left)">
                                      <p:cBhvr>
                                        <p:cTn id="295" dur="500"/>
                                        <p:tgtEl>
                                          <p:spTgt spid="298"/>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299"/>
                                        </p:tgtEl>
                                        <p:attrNameLst>
                                          <p:attrName>style.visibility</p:attrName>
                                        </p:attrNameLst>
                                      </p:cBhvr>
                                      <p:to>
                                        <p:strVal val="visible"/>
                                      </p:to>
                                    </p:set>
                                    <p:animEffect transition="in" filter="wipe(left)">
                                      <p:cBhvr>
                                        <p:cTn id="300" dur="500"/>
                                        <p:tgtEl>
                                          <p:spTgt spid="299"/>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300"/>
                                        </p:tgtEl>
                                        <p:attrNameLst>
                                          <p:attrName>style.visibility</p:attrName>
                                        </p:attrNameLst>
                                      </p:cBhvr>
                                      <p:to>
                                        <p:strVal val="visible"/>
                                      </p:to>
                                    </p:set>
                                    <p:animEffect transition="in" filter="wipe(left)">
                                      <p:cBhvr>
                                        <p:cTn id="305" dur="500"/>
                                        <p:tgtEl>
                                          <p:spTgt spid="300"/>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308"/>
                                        </p:tgtEl>
                                        <p:attrNameLst>
                                          <p:attrName>style.visibility</p:attrName>
                                        </p:attrNameLst>
                                      </p:cBhvr>
                                      <p:to>
                                        <p:strVal val="visible"/>
                                      </p:to>
                                    </p:set>
                                    <p:animEffect transition="in" filter="wipe(left)">
                                      <p:cBhvr>
                                        <p:cTn id="310" dur="500"/>
                                        <p:tgtEl>
                                          <p:spTgt spid="308"/>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302"/>
                                        </p:tgtEl>
                                        <p:attrNameLst>
                                          <p:attrName>style.visibility</p:attrName>
                                        </p:attrNameLst>
                                      </p:cBhvr>
                                      <p:to>
                                        <p:strVal val="visible"/>
                                      </p:to>
                                    </p:set>
                                    <p:animEffect transition="in" filter="wipe(left)">
                                      <p:cBhvr>
                                        <p:cTn id="315" dur="500"/>
                                        <p:tgtEl>
                                          <p:spTgt spid="302"/>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303"/>
                                        </p:tgtEl>
                                        <p:attrNameLst>
                                          <p:attrName>style.visibility</p:attrName>
                                        </p:attrNameLst>
                                      </p:cBhvr>
                                      <p:to>
                                        <p:strVal val="visible"/>
                                      </p:to>
                                    </p:set>
                                    <p:animEffect transition="in" filter="wipe(left)">
                                      <p:cBhvr>
                                        <p:cTn id="320" dur="500"/>
                                        <p:tgtEl>
                                          <p:spTgt spid="303"/>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304"/>
                                        </p:tgtEl>
                                        <p:attrNameLst>
                                          <p:attrName>style.visibility</p:attrName>
                                        </p:attrNameLst>
                                      </p:cBhvr>
                                      <p:to>
                                        <p:strVal val="visible"/>
                                      </p:to>
                                    </p:set>
                                    <p:animEffect transition="in" filter="wipe(left)">
                                      <p:cBhvr>
                                        <p:cTn id="325" dur="500"/>
                                        <p:tgtEl>
                                          <p:spTgt spid="304"/>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307"/>
                                        </p:tgtEl>
                                        <p:attrNameLst>
                                          <p:attrName>style.visibility</p:attrName>
                                        </p:attrNameLst>
                                      </p:cBhvr>
                                      <p:to>
                                        <p:strVal val="visible"/>
                                      </p:to>
                                    </p:set>
                                    <p:animEffect transition="in" filter="wipe(left)">
                                      <p:cBhvr>
                                        <p:cTn id="330" dur="500"/>
                                        <p:tgtEl>
                                          <p:spTgt spid="307"/>
                                        </p:tgtEl>
                                      </p:cBhvr>
                                    </p:animEffect>
                                  </p:childTnLst>
                                </p:cTn>
                              </p:par>
                            </p:childTnLst>
                          </p:cTn>
                        </p:par>
                      </p:childTnLst>
                    </p:cTn>
                  </p:par>
                  <p:par>
                    <p:cTn id="331" fill="hold">
                      <p:stCondLst>
                        <p:cond delay="indefinite"/>
                      </p:stCondLst>
                      <p:childTnLst>
                        <p:par>
                          <p:cTn id="332" fill="hold">
                            <p:stCondLst>
                              <p:cond delay="0"/>
                            </p:stCondLst>
                            <p:childTnLst>
                              <p:par>
                                <p:cTn id="333" presetID="21" presetClass="entr" presetSubtype="1" fill="hold" grpId="0" nodeType="clickEffect">
                                  <p:stCondLst>
                                    <p:cond delay="0"/>
                                  </p:stCondLst>
                                  <p:childTnLst>
                                    <p:set>
                                      <p:cBhvr>
                                        <p:cTn id="334" dur="1" fill="hold">
                                          <p:stCondLst>
                                            <p:cond delay="0"/>
                                          </p:stCondLst>
                                        </p:cTn>
                                        <p:tgtEl>
                                          <p:spTgt spid="391"/>
                                        </p:tgtEl>
                                        <p:attrNameLst>
                                          <p:attrName>style.visibility</p:attrName>
                                        </p:attrNameLst>
                                      </p:cBhvr>
                                      <p:to>
                                        <p:strVal val="visible"/>
                                      </p:to>
                                    </p:set>
                                    <p:animEffect transition="in" filter="wheel(1)">
                                      <p:cBhvr>
                                        <p:cTn id="335" dur="2000"/>
                                        <p:tgtEl>
                                          <p:spTgt spid="391"/>
                                        </p:tgtEl>
                                      </p:cBhvr>
                                    </p:animEffect>
                                  </p:childTnLst>
                                </p:cTn>
                              </p:par>
                            </p:childTnLst>
                          </p:cTn>
                        </p:par>
                      </p:childTnLst>
                    </p:cTn>
                  </p:par>
                  <p:par>
                    <p:cTn id="336" fill="hold">
                      <p:stCondLst>
                        <p:cond delay="indefinite"/>
                      </p:stCondLst>
                      <p:childTnLst>
                        <p:par>
                          <p:cTn id="337" fill="hold">
                            <p:stCondLst>
                              <p:cond delay="0"/>
                            </p:stCondLst>
                            <p:childTnLst>
                              <p:par>
                                <p:cTn id="338" presetID="45" presetClass="entr" presetSubtype="0" fill="hold" grpId="0" nodeType="clickEffect">
                                  <p:stCondLst>
                                    <p:cond delay="0"/>
                                  </p:stCondLst>
                                  <p:childTnLst>
                                    <p:set>
                                      <p:cBhvr>
                                        <p:cTn id="339" dur="1" fill="hold">
                                          <p:stCondLst>
                                            <p:cond delay="0"/>
                                          </p:stCondLst>
                                        </p:cTn>
                                        <p:tgtEl>
                                          <p:spTgt spid="393"/>
                                        </p:tgtEl>
                                        <p:attrNameLst>
                                          <p:attrName>style.visibility</p:attrName>
                                        </p:attrNameLst>
                                      </p:cBhvr>
                                      <p:to>
                                        <p:strVal val="visible"/>
                                      </p:to>
                                    </p:set>
                                    <p:animEffect transition="in" filter="fade">
                                      <p:cBhvr>
                                        <p:cTn id="340" dur="2000"/>
                                        <p:tgtEl>
                                          <p:spTgt spid="393"/>
                                        </p:tgtEl>
                                      </p:cBhvr>
                                    </p:animEffect>
                                    <p:anim calcmode="lin" valueType="num">
                                      <p:cBhvr>
                                        <p:cTn id="341" dur="2000" fill="hold"/>
                                        <p:tgtEl>
                                          <p:spTgt spid="393"/>
                                        </p:tgtEl>
                                        <p:attrNameLst>
                                          <p:attrName>ppt_w</p:attrName>
                                        </p:attrNameLst>
                                      </p:cBhvr>
                                      <p:tavLst>
                                        <p:tav tm="0" fmla="#ppt_w*sin(2.5*pi*$)">
                                          <p:val>
                                            <p:fltVal val="0"/>
                                          </p:val>
                                        </p:tav>
                                        <p:tav tm="100000">
                                          <p:val>
                                            <p:fltVal val="1"/>
                                          </p:val>
                                        </p:tav>
                                      </p:tavLst>
                                    </p:anim>
                                    <p:anim calcmode="lin" valueType="num">
                                      <p:cBhvr>
                                        <p:cTn id="342" dur="2000" fill="hold"/>
                                        <p:tgtEl>
                                          <p:spTgt spid="393"/>
                                        </p:tgtEl>
                                        <p:attrNameLst>
                                          <p:attrName>ppt_h</p:attrName>
                                        </p:attrNameLst>
                                      </p:cBhvr>
                                      <p:tavLst>
                                        <p:tav tm="0">
                                          <p:val>
                                            <p:strVal val="#ppt_h"/>
                                          </p:val>
                                        </p:tav>
                                        <p:tav tm="100000">
                                          <p:val>
                                            <p:strVal val="#ppt_h"/>
                                          </p:val>
                                        </p:tav>
                                      </p:tavLst>
                                    </p:anim>
                                  </p:childTnLst>
                                </p:cTn>
                              </p:par>
                            </p:childTnLst>
                          </p:cTn>
                        </p:par>
                      </p:childTnLst>
                    </p:cTn>
                  </p:par>
                  <p:par>
                    <p:cTn id="343" fill="hold">
                      <p:stCondLst>
                        <p:cond delay="indefinite"/>
                      </p:stCondLst>
                      <p:childTnLst>
                        <p:par>
                          <p:cTn id="344" fill="hold">
                            <p:stCondLst>
                              <p:cond delay="0"/>
                            </p:stCondLst>
                            <p:childTnLst>
                              <p:par>
                                <p:cTn id="345" presetID="22" presetClass="entr" presetSubtype="4" fill="hold" nodeType="clickEffect">
                                  <p:stCondLst>
                                    <p:cond delay="0"/>
                                  </p:stCondLst>
                                  <p:childTnLst>
                                    <p:set>
                                      <p:cBhvr>
                                        <p:cTn id="346" dur="1" fill="hold">
                                          <p:stCondLst>
                                            <p:cond delay="0"/>
                                          </p:stCondLst>
                                        </p:cTn>
                                        <p:tgtEl>
                                          <p:spTgt spid="5"/>
                                        </p:tgtEl>
                                        <p:attrNameLst>
                                          <p:attrName>style.visibility</p:attrName>
                                        </p:attrNameLst>
                                      </p:cBhvr>
                                      <p:to>
                                        <p:strVal val="visible"/>
                                      </p:to>
                                    </p:set>
                                    <p:animEffect transition="in" filter="wipe(down)">
                                      <p:cBhvr>
                                        <p:cTn id="347" dur="500"/>
                                        <p:tgtEl>
                                          <p:spTgt spid="5"/>
                                        </p:tgtEl>
                                      </p:cBhvr>
                                    </p:animEffect>
                                  </p:childTnLst>
                                </p:cTn>
                              </p:par>
                            </p:childTnLst>
                          </p:cTn>
                        </p:par>
                        <p:par>
                          <p:cTn id="348" fill="hold">
                            <p:stCondLst>
                              <p:cond delay="500"/>
                            </p:stCondLst>
                            <p:childTnLst>
                              <p:par>
                                <p:cTn id="349" presetID="22" presetClass="entr" presetSubtype="8" fill="hold" nodeType="afterEffect">
                                  <p:stCondLst>
                                    <p:cond delay="0"/>
                                  </p:stCondLst>
                                  <p:childTnLst>
                                    <p:set>
                                      <p:cBhvr>
                                        <p:cTn id="350" dur="1" fill="hold">
                                          <p:stCondLst>
                                            <p:cond delay="0"/>
                                          </p:stCondLst>
                                        </p:cTn>
                                        <p:tgtEl>
                                          <p:spTgt spid="7"/>
                                        </p:tgtEl>
                                        <p:attrNameLst>
                                          <p:attrName>style.visibility</p:attrName>
                                        </p:attrNameLst>
                                      </p:cBhvr>
                                      <p:to>
                                        <p:strVal val="visible"/>
                                      </p:to>
                                    </p:set>
                                    <p:animEffect transition="in" filter="wipe(left)">
                                      <p:cBhvr>
                                        <p:cTn id="351" dur="500"/>
                                        <p:tgtEl>
                                          <p:spTgt spid="7"/>
                                        </p:tgtEl>
                                      </p:cBhvr>
                                    </p:animEffect>
                                  </p:childTnLst>
                                </p:cTn>
                              </p:par>
                            </p:childTnLst>
                          </p:cTn>
                        </p:par>
                        <p:par>
                          <p:cTn id="352" fill="hold">
                            <p:stCondLst>
                              <p:cond delay="1000"/>
                            </p:stCondLst>
                            <p:childTnLst>
                              <p:par>
                                <p:cTn id="353" presetID="22" presetClass="entr" presetSubtype="1" fill="hold" nodeType="afterEffect">
                                  <p:stCondLst>
                                    <p:cond delay="0"/>
                                  </p:stCondLst>
                                  <p:childTnLst>
                                    <p:set>
                                      <p:cBhvr>
                                        <p:cTn id="354" dur="1" fill="hold">
                                          <p:stCondLst>
                                            <p:cond delay="0"/>
                                          </p:stCondLst>
                                        </p:cTn>
                                        <p:tgtEl>
                                          <p:spTgt spid="9"/>
                                        </p:tgtEl>
                                        <p:attrNameLst>
                                          <p:attrName>style.visibility</p:attrName>
                                        </p:attrNameLst>
                                      </p:cBhvr>
                                      <p:to>
                                        <p:strVal val="visible"/>
                                      </p:to>
                                    </p:set>
                                    <p:animEffect transition="in" filter="wipe(up)">
                                      <p:cBhvr>
                                        <p:cTn id="355" dur="500"/>
                                        <p:tgtEl>
                                          <p:spTgt spid="9"/>
                                        </p:tgtEl>
                                      </p:cBhvr>
                                    </p:animEffect>
                                  </p:childTnLst>
                                </p:cTn>
                              </p:par>
                            </p:childTnLst>
                          </p:cTn>
                        </p:par>
                        <p:par>
                          <p:cTn id="356" fill="hold">
                            <p:stCondLst>
                              <p:cond delay="1500"/>
                            </p:stCondLst>
                            <p:childTnLst>
                              <p:par>
                                <p:cTn id="357" presetID="22" presetClass="entr" presetSubtype="2" fill="hold" nodeType="afterEffect">
                                  <p:stCondLst>
                                    <p:cond delay="0"/>
                                  </p:stCondLst>
                                  <p:childTnLst>
                                    <p:set>
                                      <p:cBhvr>
                                        <p:cTn id="358" dur="1" fill="hold">
                                          <p:stCondLst>
                                            <p:cond delay="0"/>
                                          </p:stCondLst>
                                        </p:cTn>
                                        <p:tgtEl>
                                          <p:spTgt spid="11"/>
                                        </p:tgtEl>
                                        <p:attrNameLst>
                                          <p:attrName>style.visibility</p:attrName>
                                        </p:attrNameLst>
                                      </p:cBhvr>
                                      <p:to>
                                        <p:strVal val="visible"/>
                                      </p:to>
                                    </p:set>
                                    <p:animEffect transition="in" filter="wipe(right)">
                                      <p:cBhvr>
                                        <p:cTn id="359" dur="500"/>
                                        <p:tgtEl>
                                          <p:spTgt spid="11"/>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grpId="0" nodeType="clickEffect">
                                  <p:stCondLst>
                                    <p:cond delay="0"/>
                                  </p:stCondLst>
                                  <p:childTnLst>
                                    <p:set>
                                      <p:cBhvr>
                                        <p:cTn id="363" dur="1" fill="hold">
                                          <p:stCondLst>
                                            <p:cond delay="0"/>
                                          </p:stCondLst>
                                        </p:cTn>
                                        <p:tgtEl>
                                          <p:spTgt spid="143"/>
                                        </p:tgtEl>
                                        <p:attrNameLst>
                                          <p:attrName>style.visibility</p:attrName>
                                        </p:attrNameLst>
                                      </p:cBhvr>
                                      <p:to>
                                        <p:strVal val="visible"/>
                                      </p:to>
                                    </p:set>
                                    <p:animEffect transition="in" filter="fade">
                                      <p:cBhvr>
                                        <p:cTn id="364" dur="500"/>
                                        <p:tgtEl>
                                          <p:spTgt spid="143"/>
                                        </p:tgtEl>
                                      </p:cBhvr>
                                    </p:animEffect>
                                  </p:childTnLst>
                                </p:cTn>
                              </p:par>
                            </p:childTnLst>
                          </p:cTn>
                        </p:par>
                        <p:par>
                          <p:cTn id="365" fill="hold">
                            <p:stCondLst>
                              <p:cond delay="500"/>
                            </p:stCondLst>
                            <p:childTnLst>
                              <p:par>
                                <p:cTn id="366" presetID="10" presetClass="entr" presetSubtype="0" fill="hold" grpId="0" nodeType="afterEffect">
                                  <p:stCondLst>
                                    <p:cond delay="0"/>
                                  </p:stCondLst>
                                  <p:childTnLst>
                                    <p:set>
                                      <p:cBhvr>
                                        <p:cTn id="367" dur="1" fill="hold">
                                          <p:stCondLst>
                                            <p:cond delay="0"/>
                                          </p:stCondLst>
                                        </p:cTn>
                                        <p:tgtEl>
                                          <p:spTgt spid="142"/>
                                        </p:tgtEl>
                                        <p:attrNameLst>
                                          <p:attrName>style.visibility</p:attrName>
                                        </p:attrNameLst>
                                      </p:cBhvr>
                                      <p:to>
                                        <p:strVal val="visible"/>
                                      </p:to>
                                    </p:set>
                                    <p:animEffect transition="in" filter="fade">
                                      <p:cBhvr>
                                        <p:cTn id="368" dur="500"/>
                                        <p:tgtEl>
                                          <p:spTgt spid="142"/>
                                        </p:tgtEl>
                                      </p:cBhvr>
                                    </p:animEffect>
                                  </p:childTnLst>
                                </p:cTn>
                              </p:par>
                            </p:childTnLst>
                          </p:cTn>
                        </p:par>
                        <p:par>
                          <p:cTn id="369" fill="hold">
                            <p:stCondLst>
                              <p:cond delay="1000"/>
                            </p:stCondLst>
                            <p:childTnLst>
                              <p:par>
                                <p:cTn id="370" presetID="10" presetClass="entr" presetSubtype="0" fill="hold" grpId="0" nodeType="afterEffect">
                                  <p:stCondLst>
                                    <p:cond delay="0"/>
                                  </p:stCondLst>
                                  <p:childTnLst>
                                    <p:set>
                                      <p:cBhvr>
                                        <p:cTn id="371" dur="1" fill="hold">
                                          <p:stCondLst>
                                            <p:cond delay="0"/>
                                          </p:stCondLst>
                                        </p:cTn>
                                        <p:tgtEl>
                                          <p:spTgt spid="144"/>
                                        </p:tgtEl>
                                        <p:attrNameLst>
                                          <p:attrName>style.visibility</p:attrName>
                                        </p:attrNameLst>
                                      </p:cBhvr>
                                      <p:to>
                                        <p:strVal val="visible"/>
                                      </p:to>
                                    </p:set>
                                    <p:animEffect transition="in" filter="fade">
                                      <p:cBhvr>
                                        <p:cTn id="372" dur="500"/>
                                        <p:tgtEl>
                                          <p:spTgt spid="144"/>
                                        </p:tgtEl>
                                      </p:cBhvr>
                                    </p:animEffect>
                                  </p:childTnLst>
                                </p:cTn>
                              </p:par>
                            </p:childTnLst>
                          </p:cTn>
                        </p:par>
                        <p:par>
                          <p:cTn id="373" fill="hold">
                            <p:stCondLst>
                              <p:cond delay="1500"/>
                            </p:stCondLst>
                            <p:childTnLst>
                              <p:par>
                                <p:cTn id="374" presetID="10" presetClass="entr" presetSubtype="0" fill="hold" grpId="0" nodeType="afterEffect">
                                  <p:stCondLst>
                                    <p:cond delay="0"/>
                                  </p:stCondLst>
                                  <p:childTnLst>
                                    <p:set>
                                      <p:cBhvr>
                                        <p:cTn id="375" dur="1" fill="hold">
                                          <p:stCondLst>
                                            <p:cond delay="0"/>
                                          </p:stCondLst>
                                        </p:cTn>
                                        <p:tgtEl>
                                          <p:spTgt spid="140"/>
                                        </p:tgtEl>
                                        <p:attrNameLst>
                                          <p:attrName>style.visibility</p:attrName>
                                        </p:attrNameLst>
                                      </p:cBhvr>
                                      <p:to>
                                        <p:strVal val="visible"/>
                                      </p:to>
                                    </p:set>
                                    <p:animEffect transition="in" filter="fade">
                                      <p:cBhvr>
                                        <p:cTn id="37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p:bldP spid="284" grpId="0"/>
      <p:bldP spid="3" grpId="0" build="p"/>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P spid="224" grpId="0"/>
      <p:bldP spid="267" grpId="0" animBg="1"/>
      <p:bldP spid="268" grpId="0" animBg="1"/>
      <p:bldP spid="269" grpId="0" animBg="1"/>
      <p:bldP spid="270" grpId="0" animBg="1"/>
      <p:bldP spid="282" grpId="0"/>
      <p:bldP spid="283" grpId="0"/>
      <p:bldP spid="285" grpId="0"/>
      <p:bldP spid="286" grpId="0"/>
      <p:bldP spid="287" grpId="0"/>
      <p:bldP spid="288" grpId="0"/>
      <p:bldP spid="290" grpId="0"/>
      <p:bldP spid="291" grpId="0"/>
      <p:bldP spid="292" grpId="0"/>
      <p:bldP spid="294" grpId="0"/>
      <p:bldP spid="295" grpId="0"/>
      <p:bldP spid="296" grpId="0"/>
      <p:bldP spid="298" grpId="0"/>
      <p:bldP spid="299" grpId="0"/>
      <p:bldP spid="300" grpId="0"/>
      <p:bldP spid="302" grpId="0"/>
      <p:bldP spid="303" grpId="0"/>
      <p:bldP spid="304" grpId="0"/>
      <p:bldP spid="307" grpId="0"/>
      <p:bldP spid="308" grpId="0"/>
      <p:bldP spid="309" grpId="0"/>
      <p:bldP spid="310" grpId="0"/>
      <p:bldP spid="311" grpId="0"/>
      <p:bldP spid="391" grpId="0" animBg="1"/>
      <p:bldP spid="125" grpId="0"/>
      <p:bldP spid="140" grpId="0"/>
      <p:bldP spid="142" grpId="0"/>
      <p:bldP spid="143" grpId="0"/>
      <p:bldP spid="144" grpId="0"/>
      <p:bldP spid="116" grpId="0" build="p"/>
      <p:bldP spid="117" grpId="0" build="p"/>
      <p:bldP spid="1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B054-38C3-4124-A8F2-C35004FC5B18}"/>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IN" dirty="0"/>
          </a:p>
        </p:txBody>
      </p:sp>
      <p:grpSp>
        <p:nvGrpSpPr>
          <p:cNvPr id="145" name="Group 144">
            <a:extLst>
              <a:ext uri="{FF2B5EF4-FFF2-40B4-BE49-F238E27FC236}">
                <a16:creationId xmlns:a16="http://schemas.microsoft.com/office/drawing/2014/main" id="{A7CC561B-5FE2-4B61-98D6-C58C8599DE5B}"/>
              </a:ext>
            </a:extLst>
          </p:cNvPr>
          <p:cNvGrpSpPr/>
          <p:nvPr/>
        </p:nvGrpSpPr>
        <p:grpSpPr>
          <a:xfrm>
            <a:off x="1659440" y="910786"/>
            <a:ext cx="8873119" cy="4927244"/>
            <a:chOff x="6776602" y="736956"/>
            <a:chExt cx="5284217" cy="3005144"/>
          </a:xfrm>
        </p:grpSpPr>
        <p:cxnSp>
          <p:nvCxnSpPr>
            <p:cNvPr id="75" name="Straight Connector 74">
              <a:extLst>
                <a:ext uri="{FF2B5EF4-FFF2-40B4-BE49-F238E27FC236}">
                  <a16:creationId xmlns:a16="http://schemas.microsoft.com/office/drawing/2014/main" id="{A2D2E246-52A3-4EFE-B113-5EB84AC32636}"/>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B9D8A7-4026-4CAF-A6E1-BE6AB26FD5C3}"/>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75466A4-1ADD-46BD-9615-EE2D5715653D}"/>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CBF0D6-21E1-43B2-8588-2CB6A1CF473A}"/>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9653DC1-705F-49CE-9847-7CEAB54D11D9}"/>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61CE16-C86D-4B50-9469-7ADB67735E5C}"/>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139E26-D847-487D-934E-7A4C793C96C9}"/>
                </a:ext>
              </a:extLst>
            </p:cNvPr>
            <p:cNvCxnSpPr>
              <a:cxnSpLocks/>
            </p:cNvCxnSpPr>
            <p:nvPr/>
          </p:nvCxnSpPr>
          <p:spPr>
            <a:xfrm>
              <a:off x="6838950" y="373575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548860E-ABBF-4511-9967-D821FF3F0449}"/>
                </a:ext>
              </a:extLst>
            </p:cNvPr>
            <p:cNvCxnSpPr>
              <a:cxnSpLocks/>
            </p:cNvCxnSpPr>
            <p:nvPr/>
          </p:nvCxnSpPr>
          <p:spPr>
            <a:xfrm>
              <a:off x="1206081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1D8AA2-5F71-4FF1-8153-2020D53DFC2D}"/>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90464A-0B77-4874-90B0-4CB61A22694F}"/>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470F10D-37D4-49ED-8F1F-EE987376C1AE}"/>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A54BE-A35A-4C92-9F60-6AAFEB9E8BE8}"/>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ECBD50-D61E-4E84-9AA0-93678040C2E2}"/>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4C47F10-2D2D-4F8E-8067-600EAA98DDC6}"/>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F624F62-1616-49C7-93DA-0A0DFF4725E9}"/>
                </a:ext>
              </a:extLst>
            </p:cNvPr>
            <p:cNvSpPr txBox="1"/>
            <p:nvPr/>
          </p:nvSpPr>
          <p:spPr>
            <a:xfrm>
              <a:off x="7200316" y="736956"/>
              <a:ext cx="552592" cy="281571"/>
            </a:xfrm>
            <a:prstGeom prst="rect">
              <a:avLst/>
            </a:prstGeom>
            <a:noFill/>
          </p:spPr>
          <p:txBody>
            <a:bodyPr wrap="square" rtlCol="0">
              <a:spAutoFit/>
            </a:bodyPr>
            <a:lstStyle/>
            <a:p>
              <a:r>
                <a:rPr lang="en-US" sz="2400" dirty="0"/>
                <a:t>To</a:t>
              </a:r>
              <a:endParaRPr lang="en-IN" sz="2400" dirty="0"/>
            </a:p>
          </p:txBody>
        </p:sp>
        <p:sp>
          <p:nvSpPr>
            <p:cNvPr id="90" name="TextBox 89">
              <a:extLst>
                <a:ext uri="{FF2B5EF4-FFF2-40B4-BE49-F238E27FC236}">
                  <a16:creationId xmlns:a16="http://schemas.microsoft.com/office/drawing/2014/main" id="{C339281D-8A20-4C9A-8A07-5043288909D0}"/>
                </a:ext>
              </a:extLst>
            </p:cNvPr>
            <p:cNvSpPr txBox="1"/>
            <p:nvPr/>
          </p:nvSpPr>
          <p:spPr>
            <a:xfrm>
              <a:off x="6825423" y="1063765"/>
              <a:ext cx="703470" cy="281571"/>
            </a:xfrm>
            <a:prstGeom prst="rect">
              <a:avLst/>
            </a:prstGeom>
            <a:noFill/>
          </p:spPr>
          <p:txBody>
            <a:bodyPr wrap="square" rtlCol="0">
              <a:spAutoFit/>
            </a:bodyPr>
            <a:lstStyle/>
            <a:p>
              <a:r>
                <a:rPr lang="en-US" sz="2400" dirty="0"/>
                <a:t>From</a:t>
              </a:r>
              <a:endParaRPr lang="en-IN" sz="2400" dirty="0"/>
            </a:p>
          </p:txBody>
        </p:sp>
        <p:sp>
          <p:nvSpPr>
            <p:cNvPr id="91" name="TextBox 90">
              <a:extLst>
                <a:ext uri="{FF2B5EF4-FFF2-40B4-BE49-F238E27FC236}">
                  <a16:creationId xmlns:a16="http://schemas.microsoft.com/office/drawing/2014/main" id="{77D73280-E681-402D-BAFD-C825DDE06689}"/>
                </a:ext>
              </a:extLst>
            </p:cNvPr>
            <p:cNvSpPr txBox="1"/>
            <p:nvPr/>
          </p:nvSpPr>
          <p:spPr>
            <a:xfrm>
              <a:off x="6897120" y="1432087"/>
              <a:ext cx="703470" cy="281571"/>
            </a:xfrm>
            <a:prstGeom prst="rect">
              <a:avLst/>
            </a:prstGeom>
            <a:noFill/>
          </p:spPr>
          <p:txBody>
            <a:bodyPr wrap="square" rtlCol="0">
              <a:spAutoFit/>
            </a:bodyPr>
            <a:lstStyle/>
            <a:p>
              <a:pPr algn="ctr"/>
              <a:r>
                <a:rPr lang="en-US" sz="2400" dirty="0"/>
                <a:t>A</a:t>
              </a:r>
              <a:endParaRPr lang="en-IN" sz="2400" dirty="0"/>
            </a:p>
          </p:txBody>
        </p:sp>
        <p:sp>
          <p:nvSpPr>
            <p:cNvPr id="92" name="TextBox 91">
              <a:extLst>
                <a:ext uri="{FF2B5EF4-FFF2-40B4-BE49-F238E27FC236}">
                  <a16:creationId xmlns:a16="http://schemas.microsoft.com/office/drawing/2014/main" id="{CE93DB95-625E-473B-908A-A3D99FD074CD}"/>
                </a:ext>
              </a:extLst>
            </p:cNvPr>
            <p:cNvSpPr txBox="1"/>
            <p:nvPr/>
          </p:nvSpPr>
          <p:spPr>
            <a:xfrm>
              <a:off x="6776602" y="3280061"/>
              <a:ext cx="943525" cy="281571"/>
            </a:xfrm>
            <a:prstGeom prst="rect">
              <a:avLst/>
            </a:prstGeom>
            <a:noFill/>
          </p:spPr>
          <p:txBody>
            <a:bodyPr wrap="square" rtlCol="0">
              <a:spAutoFit/>
            </a:bodyPr>
            <a:lstStyle/>
            <a:p>
              <a:pPr algn="ctr"/>
              <a:r>
                <a:rPr lang="en-US" sz="2400" dirty="0"/>
                <a:t>Demand</a:t>
              </a:r>
              <a:endParaRPr lang="en-IN" sz="2400" dirty="0"/>
            </a:p>
          </p:txBody>
        </p:sp>
        <p:sp>
          <p:nvSpPr>
            <p:cNvPr id="93" name="TextBox 92">
              <a:extLst>
                <a:ext uri="{FF2B5EF4-FFF2-40B4-BE49-F238E27FC236}">
                  <a16:creationId xmlns:a16="http://schemas.microsoft.com/office/drawing/2014/main" id="{21CA3626-E72C-4C52-8CA0-CEC50E44B3C6}"/>
                </a:ext>
              </a:extLst>
            </p:cNvPr>
            <p:cNvSpPr txBox="1"/>
            <p:nvPr/>
          </p:nvSpPr>
          <p:spPr>
            <a:xfrm>
              <a:off x="6897120" y="2079598"/>
              <a:ext cx="703470" cy="281571"/>
            </a:xfrm>
            <a:prstGeom prst="rect">
              <a:avLst/>
            </a:prstGeom>
            <a:noFill/>
          </p:spPr>
          <p:txBody>
            <a:bodyPr wrap="square" rtlCol="0">
              <a:spAutoFit/>
            </a:bodyPr>
            <a:lstStyle/>
            <a:p>
              <a:pPr algn="ctr"/>
              <a:r>
                <a:rPr lang="en-US" sz="2400" dirty="0"/>
                <a:t>B</a:t>
              </a:r>
              <a:endParaRPr lang="en-IN" sz="2400" dirty="0"/>
            </a:p>
          </p:txBody>
        </p:sp>
        <p:sp>
          <p:nvSpPr>
            <p:cNvPr id="94" name="TextBox 93">
              <a:extLst>
                <a:ext uri="{FF2B5EF4-FFF2-40B4-BE49-F238E27FC236}">
                  <a16:creationId xmlns:a16="http://schemas.microsoft.com/office/drawing/2014/main" id="{8590B0DB-5801-4C9B-898B-D6FA48F5066C}"/>
                </a:ext>
              </a:extLst>
            </p:cNvPr>
            <p:cNvSpPr txBox="1"/>
            <p:nvPr/>
          </p:nvSpPr>
          <p:spPr>
            <a:xfrm>
              <a:off x="6897120" y="2681615"/>
              <a:ext cx="703470" cy="281571"/>
            </a:xfrm>
            <a:prstGeom prst="rect">
              <a:avLst/>
            </a:prstGeom>
            <a:noFill/>
          </p:spPr>
          <p:txBody>
            <a:bodyPr wrap="square" rtlCol="0">
              <a:spAutoFit/>
            </a:bodyPr>
            <a:lstStyle/>
            <a:p>
              <a:pPr algn="ctr"/>
              <a:r>
                <a:rPr lang="en-US" sz="2400" dirty="0"/>
                <a:t>C</a:t>
              </a:r>
              <a:endParaRPr lang="en-IN" sz="2400" dirty="0"/>
            </a:p>
          </p:txBody>
        </p:sp>
        <p:sp>
          <p:nvSpPr>
            <p:cNvPr id="95" name="TextBox 94">
              <a:extLst>
                <a:ext uri="{FF2B5EF4-FFF2-40B4-BE49-F238E27FC236}">
                  <a16:creationId xmlns:a16="http://schemas.microsoft.com/office/drawing/2014/main" id="{8043415F-0ADB-40EA-8C73-D538B6CCF1EF}"/>
                </a:ext>
              </a:extLst>
            </p:cNvPr>
            <p:cNvSpPr txBox="1"/>
            <p:nvPr/>
          </p:nvSpPr>
          <p:spPr>
            <a:xfrm>
              <a:off x="7757051" y="876195"/>
              <a:ext cx="703470" cy="281571"/>
            </a:xfrm>
            <a:prstGeom prst="rect">
              <a:avLst/>
            </a:prstGeom>
            <a:noFill/>
          </p:spPr>
          <p:txBody>
            <a:bodyPr wrap="square" rtlCol="0">
              <a:spAutoFit/>
            </a:bodyPr>
            <a:lstStyle/>
            <a:p>
              <a:pPr algn="ctr"/>
              <a:r>
                <a:rPr lang="en-US" sz="2400" dirty="0"/>
                <a:t>P</a:t>
              </a:r>
              <a:endParaRPr lang="en-IN" sz="2400" dirty="0"/>
            </a:p>
          </p:txBody>
        </p:sp>
        <p:sp>
          <p:nvSpPr>
            <p:cNvPr id="96" name="TextBox 95">
              <a:extLst>
                <a:ext uri="{FF2B5EF4-FFF2-40B4-BE49-F238E27FC236}">
                  <a16:creationId xmlns:a16="http://schemas.microsoft.com/office/drawing/2014/main" id="{DFA0F13F-46CE-4E31-86C6-99F3FC8B6CD2}"/>
                </a:ext>
              </a:extLst>
            </p:cNvPr>
            <p:cNvSpPr txBox="1"/>
            <p:nvPr/>
          </p:nvSpPr>
          <p:spPr>
            <a:xfrm>
              <a:off x="11222787" y="878293"/>
              <a:ext cx="793179" cy="281571"/>
            </a:xfrm>
            <a:prstGeom prst="rect">
              <a:avLst/>
            </a:prstGeom>
            <a:noFill/>
          </p:spPr>
          <p:txBody>
            <a:bodyPr wrap="square" rtlCol="0">
              <a:spAutoFit/>
            </a:bodyPr>
            <a:lstStyle/>
            <a:p>
              <a:pPr algn="ctr"/>
              <a:r>
                <a:rPr lang="en-US" sz="2400" dirty="0"/>
                <a:t>Supply</a:t>
              </a:r>
              <a:endParaRPr lang="en-IN" sz="2400" dirty="0"/>
            </a:p>
          </p:txBody>
        </p:sp>
        <p:sp>
          <p:nvSpPr>
            <p:cNvPr id="97" name="TextBox 96">
              <a:extLst>
                <a:ext uri="{FF2B5EF4-FFF2-40B4-BE49-F238E27FC236}">
                  <a16:creationId xmlns:a16="http://schemas.microsoft.com/office/drawing/2014/main" id="{A091CA60-91D6-4989-A8DB-87C4C0B2057C}"/>
                </a:ext>
              </a:extLst>
            </p:cNvPr>
            <p:cNvSpPr txBox="1"/>
            <p:nvPr/>
          </p:nvSpPr>
          <p:spPr>
            <a:xfrm>
              <a:off x="10387820" y="871600"/>
              <a:ext cx="703470" cy="281571"/>
            </a:xfrm>
            <a:prstGeom prst="rect">
              <a:avLst/>
            </a:prstGeom>
            <a:noFill/>
          </p:spPr>
          <p:txBody>
            <a:bodyPr wrap="square" rtlCol="0">
              <a:spAutoFit/>
            </a:bodyPr>
            <a:lstStyle/>
            <a:p>
              <a:pPr algn="ctr"/>
              <a:r>
                <a:rPr lang="en-US" sz="2400" dirty="0"/>
                <a:t>S</a:t>
              </a:r>
              <a:endParaRPr lang="en-IN" sz="2400" dirty="0"/>
            </a:p>
          </p:txBody>
        </p:sp>
        <p:sp>
          <p:nvSpPr>
            <p:cNvPr id="98" name="TextBox 97">
              <a:extLst>
                <a:ext uri="{FF2B5EF4-FFF2-40B4-BE49-F238E27FC236}">
                  <a16:creationId xmlns:a16="http://schemas.microsoft.com/office/drawing/2014/main" id="{5137DD6C-DB9D-4697-A8DC-E11220D39515}"/>
                </a:ext>
              </a:extLst>
            </p:cNvPr>
            <p:cNvSpPr txBox="1"/>
            <p:nvPr/>
          </p:nvSpPr>
          <p:spPr>
            <a:xfrm>
              <a:off x="9508000" y="871600"/>
              <a:ext cx="703470" cy="281571"/>
            </a:xfrm>
            <a:prstGeom prst="rect">
              <a:avLst/>
            </a:prstGeom>
            <a:noFill/>
          </p:spPr>
          <p:txBody>
            <a:bodyPr wrap="square" rtlCol="0">
              <a:spAutoFit/>
            </a:bodyPr>
            <a:lstStyle/>
            <a:p>
              <a:pPr algn="ctr"/>
              <a:r>
                <a:rPr lang="en-US" sz="2400" dirty="0"/>
                <a:t>R</a:t>
              </a:r>
              <a:endParaRPr lang="en-IN" sz="2400" dirty="0"/>
            </a:p>
          </p:txBody>
        </p:sp>
        <p:sp>
          <p:nvSpPr>
            <p:cNvPr id="99" name="TextBox 98">
              <a:extLst>
                <a:ext uri="{FF2B5EF4-FFF2-40B4-BE49-F238E27FC236}">
                  <a16:creationId xmlns:a16="http://schemas.microsoft.com/office/drawing/2014/main" id="{4ADAD168-4A7E-479E-929A-25BFF855DA6B}"/>
                </a:ext>
              </a:extLst>
            </p:cNvPr>
            <p:cNvSpPr txBox="1"/>
            <p:nvPr/>
          </p:nvSpPr>
          <p:spPr>
            <a:xfrm>
              <a:off x="8628179" y="871600"/>
              <a:ext cx="703470" cy="281571"/>
            </a:xfrm>
            <a:prstGeom prst="rect">
              <a:avLst/>
            </a:prstGeom>
            <a:noFill/>
          </p:spPr>
          <p:txBody>
            <a:bodyPr wrap="square" rtlCol="0">
              <a:spAutoFit/>
            </a:bodyPr>
            <a:lstStyle/>
            <a:p>
              <a:pPr algn="ctr"/>
              <a:r>
                <a:rPr lang="en-US" sz="2400" dirty="0"/>
                <a:t>Q</a:t>
              </a:r>
              <a:endParaRPr lang="en-IN" sz="2400" dirty="0"/>
            </a:p>
          </p:txBody>
        </p:sp>
        <p:sp>
          <p:nvSpPr>
            <p:cNvPr id="100" name="TextBox 99">
              <a:extLst>
                <a:ext uri="{FF2B5EF4-FFF2-40B4-BE49-F238E27FC236}">
                  <a16:creationId xmlns:a16="http://schemas.microsoft.com/office/drawing/2014/main" id="{40049F7F-B2C3-48EE-A4F9-F675BDCCA142}"/>
                </a:ext>
              </a:extLst>
            </p:cNvPr>
            <p:cNvSpPr txBox="1"/>
            <p:nvPr/>
          </p:nvSpPr>
          <p:spPr>
            <a:xfrm>
              <a:off x="8087975" y="1643386"/>
              <a:ext cx="511849" cy="281571"/>
            </a:xfrm>
            <a:prstGeom prst="rect">
              <a:avLst/>
            </a:prstGeom>
            <a:noFill/>
          </p:spPr>
          <p:txBody>
            <a:bodyPr wrap="square" rtlCol="0">
              <a:spAutoFit/>
            </a:bodyPr>
            <a:lstStyle/>
            <a:p>
              <a:pPr algn="ctr"/>
              <a:r>
                <a:rPr lang="en-US" sz="2400" dirty="0"/>
                <a:t>12</a:t>
              </a:r>
              <a:endParaRPr lang="en-IN" sz="2400" dirty="0"/>
            </a:p>
          </p:txBody>
        </p:sp>
        <p:sp>
          <p:nvSpPr>
            <p:cNvPr id="101" name="TextBox 100">
              <a:extLst>
                <a:ext uri="{FF2B5EF4-FFF2-40B4-BE49-F238E27FC236}">
                  <a16:creationId xmlns:a16="http://schemas.microsoft.com/office/drawing/2014/main" id="{3AD54324-D174-4886-A0DF-A744226006D8}"/>
                </a:ext>
              </a:extLst>
            </p:cNvPr>
            <p:cNvSpPr txBox="1"/>
            <p:nvPr/>
          </p:nvSpPr>
          <p:spPr>
            <a:xfrm>
              <a:off x="8087975" y="2836059"/>
              <a:ext cx="511849" cy="281571"/>
            </a:xfrm>
            <a:prstGeom prst="rect">
              <a:avLst/>
            </a:prstGeom>
            <a:noFill/>
          </p:spPr>
          <p:txBody>
            <a:bodyPr wrap="square" rtlCol="0">
              <a:spAutoFit/>
            </a:bodyPr>
            <a:lstStyle/>
            <a:p>
              <a:pPr algn="ctr"/>
              <a:r>
                <a:rPr lang="en-US" sz="2400" dirty="0"/>
                <a:t>6</a:t>
              </a:r>
              <a:endParaRPr lang="en-IN" sz="2400" dirty="0"/>
            </a:p>
          </p:txBody>
        </p:sp>
        <p:sp>
          <p:nvSpPr>
            <p:cNvPr id="102" name="TextBox 101">
              <a:extLst>
                <a:ext uri="{FF2B5EF4-FFF2-40B4-BE49-F238E27FC236}">
                  <a16:creationId xmlns:a16="http://schemas.microsoft.com/office/drawing/2014/main" id="{BD5B6FC5-0A07-40CF-BFB2-F049C5C0C826}"/>
                </a:ext>
              </a:extLst>
            </p:cNvPr>
            <p:cNvSpPr txBox="1"/>
            <p:nvPr/>
          </p:nvSpPr>
          <p:spPr>
            <a:xfrm>
              <a:off x="10744992" y="1643386"/>
              <a:ext cx="511849" cy="281571"/>
            </a:xfrm>
            <a:prstGeom prst="rect">
              <a:avLst/>
            </a:prstGeom>
            <a:noFill/>
          </p:spPr>
          <p:txBody>
            <a:bodyPr wrap="square" rtlCol="0">
              <a:spAutoFit/>
            </a:bodyPr>
            <a:lstStyle/>
            <a:p>
              <a:pPr algn="ctr"/>
              <a:r>
                <a:rPr lang="en-US" sz="2400" dirty="0"/>
                <a:t>13</a:t>
              </a:r>
              <a:endParaRPr lang="en-IN" sz="2400" dirty="0"/>
            </a:p>
          </p:txBody>
        </p:sp>
        <p:sp>
          <p:nvSpPr>
            <p:cNvPr id="103" name="TextBox 102">
              <a:extLst>
                <a:ext uri="{FF2B5EF4-FFF2-40B4-BE49-F238E27FC236}">
                  <a16:creationId xmlns:a16="http://schemas.microsoft.com/office/drawing/2014/main" id="{C82FC91A-9679-47E2-A2FB-210C1B4C345F}"/>
                </a:ext>
              </a:extLst>
            </p:cNvPr>
            <p:cNvSpPr txBox="1"/>
            <p:nvPr/>
          </p:nvSpPr>
          <p:spPr>
            <a:xfrm>
              <a:off x="10739555" y="2836059"/>
              <a:ext cx="511849" cy="281571"/>
            </a:xfrm>
            <a:prstGeom prst="rect">
              <a:avLst/>
            </a:prstGeom>
            <a:noFill/>
          </p:spPr>
          <p:txBody>
            <a:bodyPr wrap="square" rtlCol="0">
              <a:spAutoFit/>
            </a:bodyPr>
            <a:lstStyle/>
            <a:p>
              <a:pPr algn="ctr"/>
              <a:r>
                <a:rPr lang="en-US" sz="2400" dirty="0"/>
                <a:t>7</a:t>
              </a:r>
              <a:endParaRPr lang="en-IN" sz="2400" dirty="0"/>
            </a:p>
          </p:txBody>
        </p:sp>
        <p:sp>
          <p:nvSpPr>
            <p:cNvPr id="104" name="TextBox 103">
              <a:extLst>
                <a:ext uri="{FF2B5EF4-FFF2-40B4-BE49-F238E27FC236}">
                  <a16:creationId xmlns:a16="http://schemas.microsoft.com/office/drawing/2014/main" id="{C77C7638-CEB5-4D03-BB9B-8EBBF1037C04}"/>
                </a:ext>
              </a:extLst>
            </p:cNvPr>
            <p:cNvSpPr txBox="1"/>
            <p:nvPr/>
          </p:nvSpPr>
          <p:spPr>
            <a:xfrm>
              <a:off x="8973647" y="1643386"/>
              <a:ext cx="511849" cy="281571"/>
            </a:xfrm>
            <a:prstGeom prst="rect">
              <a:avLst/>
            </a:prstGeom>
            <a:noFill/>
          </p:spPr>
          <p:txBody>
            <a:bodyPr wrap="square" rtlCol="0">
              <a:spAutoFit/>
            </a:bodyPr>
            <a:lstStyle/>
            <a:p>
              <a:pPr algn="ctr"/>
              <a:r>
                <a:rPr lang="en-US" sz="2400" dirty="0"/>
                <a:t>10</a:t>
              </a:r>
              <a:endParaRPr lang="en-IN" sz="2400" dirty="0"/>
            </a:p>
          </p:txBody>
        </p:sp>
        <p:sp>
          <p:nvSpPr>
            <p:cNvPr id="105" name="TextBox 104">
              <a:extLst>
                <a:ext uri="{FF2B5EF4-FFF2-40B4-BE49-F238E27FC236}">
                  <a16:creationId xmlns:a16="http://schemas.microsoft.com/office/drawing/2014/main" id="{ADA71965-A698-4028-9F56-D260C2C4DE50}"/>
                </a:ext>
              </a:extLst>
            </p:cNvPr>
            <p:cNvSpPr txBox="1"/>
            <p:nvPr/>
          </p:nvSpPr>
          <p:spPr>
            <a:xfrm>
              <a:off x="9859319" y="1643386"/>
              <a:ext cx="511849" cy="281571"/>
            </a:xfrm>
            <a:prstGeom prst="rect">
              <a:avLst/>
            </a:prstGeom>
            <a:noFill/>
          </p:spPr>
          <p:txBody>
            <a:bodyPr wrap="square" rtlCol="0">
              <a:spAutoFit/>
            </a:bodyPr>
            <a:lstStyle/>
            <a:p>
              <a:pPr algn="ctr"/>
              <a:r>
                <a:rPr lang="en-US" sz="2400" dirty="0"/>
                <a:t>12</a:t>
              </a:r>
              <a:endParaRPr lang="en-IN" sz="2400" dirty="0"/>
            </a:p>
          </p:txBody>
        </p:sp>
        <p:sp>
          <p:nvSpPr>
            <p:cNvPr id="106" name="TextBox 105">
              <a:extLst>
                <a:ext uri="{FF2B5EF4-FFF2-40B4-BE49-F238E27FC236}">
                  <a16:creationId xmlns:a16="http://schemas.microsoft.com/office/drawing/2014/main" id="{D2FC38CE-C285-492B-8C2A-BD24EEDE90B6}"/>
                </a:ext>
              </a:extLst>
            </p:cNvPr>
            <p:cNvSpPr txBox="1"/>
            <p:nvPr/>
          </p:nvSpPr>
          <p:spPr>
            <a:xfrm>
              <a:off x="8091021" y="2210583"/>
              <a:ext cx="511849" cy="281571"/>
            </a:xfrm>
            <a:prstGeom prst="rect">
              <a:avLst/>
            </a:prstGeom>
            <a:noFill/>
          </p:spPr>
          <p:txBody>
            <a:bodyPr wrap="square" rtlCol="0">
              <a:spAutoFit/>
            </a:bodyPr>
            <a:lstStyle/>
            <a:p>
              <a:pPr algn="ctr"/>
              <a:r>
                <a:rPr lang="en-US" sz="2400" dirty="0"/>
                <a:t>7</a:t>
              </a:r>
              <a:endParaRPr lang="en-IN" sz="2400" dirty="0"/>
            </a:p>
          </p:txBody>
        </p:sp>
        <p:sp>
          <p:nvSpPr>
            <p:cNvPr id="107" name="TextBox 106">
              <a:extLst>
                <a:ext uri="{FF2B5EF4-FFF2-40B4-BE49-F238E27FC236}">
                  <a16:creationId xmlns:a16="http://schemas.microsoft.com/office/drawing/2014/main" id="{C71318A6-7370-4EA1-A00F-2E68C93B6D8B}"/>
                </a:ext>
              </a:extLst>
            </p:cNvPr>
            <p:cNvSpPr txBox="1"/>
            <p:nvPr/>
          </p:nvSpPr>
          <p:spPr>
            <a:xfrm>
              <a:off x="10744992" y="2210583"/>
              <a:ext cx="511849" cy="281571"/>
            </a:xfrm>
            <a:prstGeom prst="rect">
              <a:avLst/>
            </a:prstGeom>
            <a:noFill/>
          </p:spPr>
          <p:txBody>
            <a:bodyPr wrap="square" rtlCol="0">
              <a:spAutoFit/>
            </a:bodyPr>
            <a:lstStyle/>
            <a:p>
              <a:pPr algn="ctr"/>
              <a:r>
                <a:rPr lang="en-US" sz="2400" dirty="0"/>
                <a:t>14</a:t>
              </a:r>
              <a:endParaRPr lang="en-IN" sz="2400" dirty="0"/>
            </a:p>
          </p:txBody>
        </p:sp>
        <p:sp>
          <p:nvSpPr>
            <p:cNvPr id="108" name="TextBox 107">
              <a:extLst>
                <a:ext uri="{FF2B5EF4-FFF2-40B4-BE49-F238E27FC236}">
                  <a16:creationId xmlns:a16="http://schemas.microsoft.com/office/drawing/2014/main" id="{9D724BEA-02BC-4740-9CA3-78180D37D473}"/>
                </a:ext>
              </a:extLst>
            </p:cNvPr>
            <p:cNvSpPr txBox="1"/>
            <p:nvPr/>
          </p:nvSpPr>
          <p:spPr>
            <a:xfrm>
              <a:off x="8975678" y="2210583"/>
              <a:ext cx="511849" cy="281571"/>
            </a:xfrm>
            <a:prstGeom prst="rect">
              <a:avLst/>
            </a:prstGeom>
            <a:noFill/>
          </p:spPr>
          <p:txBody>
            <a:bodyPr wrap="square" rtlCol="0">
              <a:spAutoFit/>
            </a:bodyPr>
            <a:lstStyle/>
            <a:p>
              <a:pPr algn="ctr"/>
              <a:r>
                <a:rPr lang="en-US" sz="2400" dirty="0"/>
                <a:t>11</a:t>
              </a:r>
              <a:endParaRPr lang="en-IN" sz="2400" dirty="0"/>
            </a:p>
          </p:txBody>
        </p:sp>
        <p:sp>
          <p:nvSpPr>
            <p:cNvPr id="109" name="TextBox 108">
              <a:extLst>
                <a:ext uri="{FF2B5EF4-FFF2-40B4-BE49-F238E27FC236}">
                  <a16:creationId xmlns:a16="http://schemas.microsoft.com/office/drawing/2014/main" id="{18D4024E-0D8C-47B7-897A-1992C2D947CE}"/>
                </a:ext>
              </a:extLst>
            </p:cNvPr>
            <p:cNvSpPr txBox="1"/>
            <p:nvPr/>
          </p:nvSpPr>
          <p:spPr>
            <a:xfrm>
              <a:off x="9860336" y="2210583"/>
              <a:ext cx="511849" cy="281571"/>
            </a:xfrm>
            <a:prstGeom prst="rect">
              <a:avLst/>
            </a:prstGeom>
            <a:noFill/>
          </p:spPr>
          <p:txBody>
            <a:bodyPr wrap="square" rtlCol="0">
              <a:spAutoFit/>
            </a:bodyPr>
            <a:lstStyle/>
            <a:p>
              <a:pPr algn="ctr"/>
              <a:r>
                <a:rPr lang="en-US" sz="2400" dirty="0"/>
                <a:t>8</a:t>
              </a:r>
              <a:endParaRPr lang="en-IN" sz="2400" dirty="0"/>
            </a:p>
          </p:txBody>
        </p:sp>
        <p:sp>
          <p:nvSpPr>
            <p:cNvPr id="110" name="TextBox 109">
              <a:extLst>
                <a:ext uri="{FF2B5EF4-FFF2-40B4-BE49-F238E27FC236}">
                  <a16:creationId xmlns:a16="http://schemas.microsoft.com/office/drawing/2014/main" id="{285CD4B6-2B2E-4576-8B7A-B7DB8489810A}"/>
                </a:ext>
              </a:extLst>
            </p:cNvPr>
            <p:cNvSpPr txBox="1"/>
            <p:nvPr/>
          </p:nvSpPr>
          <p:spPr>
            <a:xfrm>
              <a:off x="8971834" y="2836059"/>
              <a:ext cx="511849" cy="281571"/>
            </a:xfrm>
            <a:prstGeom prst="rect">
              <a:avLst/>
            </a:prstGeom>
            <a:noFill/>
          </p:spPr>
          <p:txBody>
            <a:bodyPr wrap="square" rtlCol="0">
              <a:spAutoFit/>
            </a:bodyPr>
            <a:lstStyle/>
            <a:p>
              <a:pPr algn="ctr"/>
              <a:r>
                <a:rPr lang="en-US" sz="2400" dirty="0"/>
                <a:t>16</a:t>
              </a:r>
              <a:endParaRPr lang="en-IN" sz="2400" dirty="0"/>
            </a:p>
          </p:txBody>
        </p:sp>
        <p:sp>
          <p:nvSpPr>
            <p:cNvPr id="111" name="TextBox 110">
              <a:extLst>
                <a:ext uri="{FF2B5EF4-FFF2-40B4-BE49-F238E27FC236}">
                  <a16:creationId xmlns:a16="http://schemas.microsoft.com/office/drawing/2014/main" id="{F72E1278-9ACE-4703-8F75-02B38F8D3589}"/>
                </a:ext>
              </a:extLst>
            </p:cNvPr>
            <p:cNvSpPr txBox="1"/>
            <p:nvPr/>
          </p:nvSpPr>
          <p:spPr>
            <a:xfrm>
              <a:off x="9855694" y="2836059"/>
              <a:ext cx="511849" cy="281571"/>
            </a:xfrm>
            <a:prstGeom prst="rect">
              <a:avLst/>
            </a:prstGeom>
            <a:noFill/>
          </p:spPr>
          <p:txBody>
            <a:bodyPr wrap="square" rtlCol="0">
              <a:spAutoFit/>
            </a:bodyPr>
            <a:lstStyle/>
            <a:p>
              <a:pPr algn="ctr"/>
              <a:r>
                <a:rPr lang="en-US" sz="2400" dirty="0"/>
                <a:t>11</a:t>
              </a:r>
              <a:endParaRPr lang="en-IN" sz="2400" dirty="0"/>
            </a:p>
          </p:txBody>
        </p:sp>
        <p:sp>
          <p:nvSpPr>
            <p:cNvPr id="112" name="TextBox 111">
              <a:extLst>
                <a:ext uri="{FF2B5EF4-FFF2-40B4-BE49-F238E27FC236}">
                  <a16:creationId xmlns:a16="http://schemas.microsoft.com/office/drawing/2014/main" id="{BFC866F1-82A5-4D1D-8B0B-F418CDF17A67}"/>
                </a:ext>
              </a:extLst>
            </p:cNvPr>
            <p:cNvSpPr txBox="1"/>
            <p:nvPr/>
          </p:nvSpPr>
          <p:spPr>
            <a:xfrm>
              <a:off x="11323513" y="1467973"/>
              <a:ext cx="599904" cy="281571"/>
            </a:xfrm>
            <a:prstGeom prst="rect">
              <a:avLst/>
            </a:prstGeom>
            <a:noFill/>
          </p:spPr>
          <p:txBody>
            <a:bodyPr wrap="square" rtlCol="0">
              <a:spAutoFit/>
            </a:bodyPr>
            <a:lstStyle/>
            <a:p>
              <a:pPr algn="ctr"/>
              <a:r>
                <a:rPr lang="en-US" sz="2400" dirty="0"/>
                <a:t>500</a:t>
              </a:r>
              <a:endParaRPr lang="en-IN" sz="2400" dirty="0"/>
            </a:p>
          </p:txBody>
        </p:sp>
        <p:sp>
          <p:nvSpPr>
            <p:cNvPr id="113" name="TextBox 112">
              <a:extLst>
                <a:ext uri="{FF2B5EF4-FFF2-40B4-BE49-F238E27FC236}">
                  <a16:creationId xmlns:a16="http://schemas.microsoft.com/office/drawing/2014/main" id="{224632B9-A4B4-49DF-9A3E-E3658FCCED2D}"/>
                </a:ext>
              </a:extLst>
            </p:cNvPr>
            <p:cNvSpPr txBox="1"/>
            <p:nvPr/>
          </p:nvSpPr>
          <p:spPr>
            <a:xfrm>
              <a:off x="11323512" y="2658996"/>
              <a:ext cx="599904" cy="281571"/>
            </a:xfrm>
            <a:prstGeom prst="rect">
              <a:avLst/>
            </a:prstGeom>
            <a:noFill/>
          </p:spPr>
          <p:txBody>
            <a:bodyPr wrap="square" rtlCol="0">
              <a:spAutoFit/>
            </a:bodyPr>
            <a:lstStyle/>
            <a:p>
              <a:pPr algn="ctr"/>
              <a:r>
                <a:rPr lang="en-US" sz="2400" dirty="0"/>
                <a:t>200</a:t>
              </a:r>
              <a:endParaRPr lang="en-IN" sz="2400" dirty="0"/>
            </a:p>
          </p:txBody>
        </p:sp>
        <p:sp>
          <p:nvSpPr>
            <p:cNvPr id="114" name="TextBox 113">
              <a:extLst>
                <a:ext uri="{FF2B5EF4-FFF2-40B4-BE49-F238E27FC236}">
                  <a16:creationId xmlns:a16="http://schemas.microsoft.com/office/drawing/2014/main" id="{1DF609CA-CD4E-422B-8721-E444BC773E47}"/>
                </a:ext>
              </a:extLst>
            </p:cNvPr>
            <p:cNvSpPr txBox="1"/>
            <p:nvPr/>
          </p:nvSpPr>
          <p:spPr>
            <a:xfrm>
              <a:off x="11323512" y="2063483"/>
              <a:ext cx="599904" cy="281571"/>
            </a:xfrm>
            <a:prstGeom prst="rect">
              <a:avLst/>
            </a:prstGeom>
            <a:noFill/>
          </p:spPr>
          <p:txBody>
            <a:bodyPr wrap="square" rtlCol="0">
              <a:spAutoFit/>
            </a:bodyPr>
            <a:lstStyle/>
            <a:p>
              <a:pPr algn="ctr"/>
              <a:r>
                <a:rPr lang="en-US" sz="2400" dirty="0"/>
                <a:t>300</a:t>
              </a:r>
              <a:endParaRPr lang="en-IN" sz="2400" dirty="0"/>
            </a:p>
          </p:txBody>
        </p:sp>
        <p:sp>
          <p:nvSpPr>
            <p:cNvPr id="115" name="TextBox 114">
              <a:extLst>
                <a:ext uri="{FF2B5EF4-FFF2-40B4-BE49-F238E27FC236}">
                  <a16:creationId xmlns:a16="http://schemas.microsoft.com/office/drawing/2014/main" id="{9D83737B-5B2F-4204-ADEB-889FA8C00457}"/>
                </a:ext>
              </a:extLst>
            </p:cNvPr>
            <p:cNvSpPr txBox="1"/>
            <p:nvPr/>
          </p:nvSpPr>
          <p:spPr>
            <a:xfrm>
              <a:off x="7796517" y="3262559"/>
              <a:ext cx="599904" cy="281571"/>
            </a:xfrm>
            <a:prstGeom prst="rect">
              <a:avLst/>
            </a:prstGeom>
            <a:noFill/>
          </p:spPr>
          <p:txBody>
            <a:bodyPr wrap="square" rtlCol="0">
              <a:spAutoFit/>
            </a:bodyPr>
            <a:lstStyle/>
            <a:p>
              <a:pPr algn="ctr"/>
              <a:r>
                <a:rPr lang="en-US" sz="2400" dirty="0"/>
                <a:t>180</a:t>
              </a:r>
              <a:endParaRPr lang="en-IN" sz="2400" dirty="0"/>
            </a:p>
          </p:txBody>
        </p:sp>
        <p:sp>
          <p:nvSpPr>
            <p:cNvPr id="116" name="TextBox 115">
              <a:extLst>
                <a:ext uri="{FF2B5EF4-FFF2-40B4-BE49-F238E27FC236}">
                  <a16:creationId xmlns:a16="http://schemas.microsoft.com/office/drawing/2014/main" id="{2B71C1F9-7797-4423-8BC1-C0B341C346F8}"/>
                </a:ext>
              </a:extLst>
            </p:cNvPr>
            <p:cNvSpPr txBox="1"/>
            <p:nvPr/>
          </p:nvSpPr>
          <p:spPr>
            <a:xfrm>
              <a:off x="8683362" y="3262559"/>
              <a:ext cx="599904" cy="281571"/>
            </a:xfrm>
            <a:prstGeom prst="rect">
              <a:avLst/>
            </a:prstGeom>
            <a:noFill/>
          </p:spPr>
          <p:txBody>
            <a:bodyPr wrap="square" rtlCol="0">
              <a:spAutoFit/>
            </a:bodyPr>
            <a:lstStyle/>
            <a:p>
              <a:pPr algn="ctr"/>
              <a:r>
                <a:rPr lang="en-US" sz="2400" dirty="0"/>
                <a:t>150</a:t>
              </a:r>
              <a:endParaRPr lang="en-IN" sz="2400" dirty="0"/>
            </a:p>
          </p:txBody>
        </p:sp>
        <p:sp>
          <p:nvSpPr>
            <p:cNvPr id="117" name="TextBox 116">
              <a:extLst>
                <a:ext uri="{FF2B5EF4-FFF2-40B4-BE49-F238E27FC236}">
                  <a16:creationId xmlns:a16="http://schemas.microsoft.com/office/drawing/2014/main" id="{2A6D24DD-8E47-499C-BEBC-837A8F5CF1F8}"/>
                </a:ext>
              </a:extLst>
            </p:cNvPr>
            <p:cNvSpPr txBox="1"/>
            <p:nvPr/>
          </p:nvSpPr>
          <p:spPr>
            <a:xfrm>
              <a:off x="9570207" y="3262559"/>
              <a:ext cx="599904" cy="281571"/>
            </a:xfrm>
            <a:prstGeom prst="rect">
              <a:avLst/>
            </a:prstGeom>
            <a:noFill/>
          </p:spPr>
          <p:txBody>
            <a:bodyPr wrap="square" rtlCol="0">
              <a:spAutoFit/>
            </a:bodyPr>
            <a:lstStyle/>
            <a:p>
              <a:pPr algn="ctr"/>
              <a:r>
                <a:rPr lang="en-US" sz="2400" dirty="0"/>
                <a:t>350</a:t>
              </a:r>
              <a:endParaRPr lang="en-IN" sz="2400" dirty="0"/>
            </a:p>
          </p:txBody>
        </p:sp>
        <p:sp>
          <p:nvSpPr>
            <p:cNvPr id="118" name="TextBox 117">
              <a:extLst>
                <a:ext uri="{FF2B5EF4-FFF2-40B4-BE49-F238E27FC236}">
                  <a16:creationId xmlns:a16="http://schemas.microsoft.com/office/drawing/2014/main" id="{76129404-7038-4305-8C6A-90CB3ADEC0F5}"/>
                </a:ext>
              </a:extLst>
            </p:cNvPr>
            <p:cNvSpPr txBox="1"/>
            <p:nvPr/>
          </p:nvSpPr>
          <p:spPr>
            <a:xfrm>
              <a:off x="10457052" y="3262559"/>
              <a:ext cx="599904" cy="281571"/>
            </a:xfrm>
            <a:prstGeom prst="rect">
              <a:avLst/>
            </a:prstGeom>
            <a:noFill/>
          </p:spPr>
          <p:txBody>
            <a:bodyPr wrap="square" rtlCol="0">
              <a:spAutoFit/>
            </a:bodyPr>
            <a:lstStyle/>
            <a:p>
              <a:pPr algn="ctr"/>
              <a:r>
                <a:rPr lang="en-US" sz="2400" dirty="0"/>
                <a:t>320</a:t>
              </a:r>
              <a:endParaRPr lang="en-IN" sz="2400" dirty="0"/>
            </a:p>
          </p:txBody>
        </p:sp>
        <p:sp>
          <p:nvSpPr>
            <p:cNvPr id="119" name="TextBox 118">
              <a:extLst>
                <a:ext uri="{FF2B5EF4-FFF2-40B4-BE49-F238E27FC236}">
                  <a16:creationId xmlns:a16="http://schemas.microsoft.com/office/drawing/2014/main" id="{E17CEC50-ABDA-4E35-9FB1-FB7477926D1A}"/>
                </a:ext>
              </a:extLst>
            </p:cNvPr>
            <p:cNvSpPr txBox="1"/>
            <p:nvPr/>
          </p:nvSpPr>
          <p:spPr>
            <a:xfrm>
              <a:off x="7582301" y="1309426"/>
              <a:ext cx="748576" cy="281571"/>
            </a:xfrm>
            <a:prstGeom prst="rect">
              <a:avLst/>
            </a:prstGeom>
            <a:noFill/>
          </p:spPr>
          <p:txBody>
            <a:bodyPr wrap="square" rtlCol="0">
              <a:spAutoFit/>
            </a:bodyPr>
            <a:lstStyle/>
            <a:p>
              <a:pPr algn="ctr"/>
              <a:r>
                <a:rPr lang="en-US" sz="2400" dirty="0">
                  <a:solidFill>
                    <a:schemeClr val="tx2"/>
                  </a:solidFill>
                </a:rPr>
                <a:t>180-180</a:t>
              </a:r>
              <a:endParaRPr lang="en-IN" sz="2400" dirty="0">
                <a:solidFill>
                  <a:schemeClr val="tx2"/>
                </a:solidFill>
              </a:endParaRPr>
            </a:p>
          </p:txBody>
        </p:sp>
        <p:sp>
          <p:nvSpPr>
            <p:cNvPr id="120" name="TextBox 119">
              <a:extLst>
                <a:ext uri="{FF2B5EF4-FFF2-40B4-BE49-F238E27FC236}">
                  <a16:creationId xmlns:a16="http://schemas.microsoft.com/office/drawing/2014/main" id="{7410ECAE-0D0B-4600-AE5E-AAF55B1B584C}"/>
                </a:ext>
              </a:extLst>
            </p:cNvPr>
            <p:cNvSpPr txBox="1"/>
            <p:nvPr/>
          </p:nvSpPr>
          <p:spPr>
            <a:xfrm>
              <a:off x="8479687" y="1309426"/>
              <a:ext cx="590164" cy="281571"/>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21" name="TextBox 120">
              <a:extLst>
                <a:ext uri="{FF2B5EF4-FFF2-40B4-BE49-F238E27FC236}">
                  <a16:creationId xmlns:a16="http://schemas.microsoft.com/office/drawing/2014/main" id="{7102E790-A139-4865-BD27-1622CFA879C9}"/>
                </a:ext>
              </a:extLst>
            </p:cNvPr>
            <p:cNvSpPr txBox="1"/>
            <p:nvPr/>
          </p:nvSpPr>
          <p:spPr>
            <a:xfrm>
              <a:off x="9354136" y="1316575"/>
              <a:ext cx="674597" cy="281571"/>
            </a:xfrm>
            <a:prstGeom prst="rect">
              <a:avLst/>
            </a:prstGeom>
            <a:noFill/>
          </p:spPr>
          <p:txBody>
            <a:bodyPr wrap="square" rtlCol="0">
              <a:spAutoFit/>
            </a:bodyPr>
            <a:lstStyle/>
            <a:p>
              <a:pPr algn="ctr"/>
              <a:r>
                <a:rPr lang="en-US" sz="2400" dirty="0">
                  <a:solidFill>
                    <a:schemeClr val="tx2"/>
                  </a:solidFill>
                </a:rPr>
                <a:t>50+180</a:t>
              </a:r>
              <a:endParaRPr lang="en-IN" sz="2400" dirty="0">
                <a:solidFill>
                  <a:schemeClr val="tx2"/>
                </a:solidFill>
              </a:endParaRPr>
            </a:p>
          </p:txBody>
        </p:sp>
        <p:sp>
          <p:nvSpPr>
            <p:cNvPr id="122" name="TextBox 121">
              <a:extLst>
                <a:ext uri="{FF2B5EF4-FFF2-40B4-BE49-F238E27FC236}">
                  <a16:creationId xmlns:a16="http://schemas.microsoft.com/office/drawing/2014/main" id="{987E5850-3F43-47B4-A0E6-BC71A7514433}"/>
                </a:ext>
              </a:extLst>
            </p:cNvPr>
            <p:cNvSpPr txBox="1"/>
            <p:nvPr/>
          </p:nvSpPr>
          <p:spPr>
            <a:xfrm>
              <a:off x="9371374" y="1899530"/>
              <a:ext cx="726796" cy="281571"/>
            </a:xfrm>
            <a:prstGeom prst="rect">
              <a:avLst/>
            </a:prstGeom>
            <a:noFill/>
          </p:spPr>
          <p:txBody>
            <a:bodyPr wrap="square" rtlCol="0">
              <a:spAutoFit/>
            </a:bodyPr>
            <a:lstStyle/>
            <a:p>
              <a:pPr algn="ctr"/>
              <a:r>
                <a:rPr lang="en-US" sz="2400" dirty="0">
                  <a:solidFill>
                    <a:schemeClr val="tx2"/>
                  </a:solidFill>
                </a:rPr>
                <a:t>300-180</a:t>
              </a:r>
              <a:endParaRPr lang="en-IN" sz="2400" dirty="0">
                <a:solidFill>
                  <a:schemeClr val="tx2"/>
                </a:solidFill>
              </a:endParaRPr>
            </a:p>
          </p:txBody>
        </p:sp>
        <p:sp>
          <p:nvSpPr>
            <p:cNvPr id="123" name="TextBox 122">
              <a:extLst>
                <a:ext uri="{FF2B5EF4-FFF2-40B4-BE49-F238E27FC236}">
                  <a16:creationId xmlns:a16="http://schemas.microsoft.com/office/drawing/2014/main" id="{07E782A9-F1B0-4330-906B-10E08D5CCFC3}"/>
                </a:ext>
              </a:extLst>
            </p:cNvPr>
            <p:cNvSpPr txBox="1"/>
            <p:nvPr/>
          </p:nvSpPr>
          <p:spPr>
            <a:xfrm>
              <a:off x="10234834" y="2517946"/>
              <a:ext cx="599904" cy="281571"/>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124" name="Straight Connector 123">
              <a:extLst>
                <a:ext uri="{FF2B5EF4-FFF2-40B4-BE49-F238E27FC236}">
                  <a16:creationId xmlns:a16="http://schemas.microsoft.com/office/drawing/2014/main" id="{433435AE-756E-4BE6-899E-F8BD5FDC50E7}"/>
                </a:ext>
              </a:extLst>
            </p:cNvPr>
            <p:cNvCxnSpPr>
              <a:cxnSpLocks/>
            </p:cNvCxnSpPr>
            <p:nvPr/>
          </p:nvCxnSpPr>
          <p:spPr>
            <a:xfrm>
              <a:off x="7646395" y="1619949"/>
              <a:ext cx="624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3CC98C4-CAF1-4392-831D-BEBDB1D4FBA5}"/>
                </a:ext>
              </a:extLst>
            </p:cNvPr>
            <p:cNvCxnSpPr>
              <a:cxnSpLocks/>
            </p:cNvCxnSpPr>
            <p:nvPr/>
          </p:nvCxnSpPr>
          <p:spPr>
            <a:xfrm flipV="1">
              <a:off x="8270714"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26859F9-E0A1-404F-B660-7C618F915D64}"/>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0F03CBF-C311-4628-9759-0AEDE440A7D1}"/>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A3DD449-7578-4379-B7FD-0BF0E9706FBD}"/>
                </a:ext>
              </a:extLst>
            </p:cNvPr>
            <p:cNvCxnSpPr>
              <a:cxnSpLocks/>
            </p:cNvCxnSpPr>
            <p:nvPr/>
          </p:nvCxnSpPr>
          <p:spPr>
            <a:xfrm>
              <a:off x="9412164" y="1619949"/>
              <a:ext cx="560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57A345-880B-483E-9C90-D4AFEC7B5D9A}"/>
                </a:ext>
              </a:extLst>
            </p:cNvPr>
            <p:cNvCxnSpPr>
              <a:cxnSpLocks/>
            </p:cNvCxnSpPr>
            <p:nvPr/>
          </p:nvCxnSpPr>
          <p:spPr>
            <a:xfrm flipV="1">
              <a:off x="9972192"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10ACFB-E144-47D6-AC5B-2AA9BC52ECCF}"/>
                </a:ext>
              </a:extLst>
            </p:cNvPr>
            <p:cNvCxnSpPr>
              <a:cxnSpLocks/>
            </p:cNvCxnSpPr>
            <p:nvPr/>
          </p:nvCxnSpPr>
          <p:spPr>
            <a:xfrm>
              <a:off x="9412164" y="2210584"/>
              <a:ext cx="6205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A52E9BF-330A-4573-BA2E-582B4A673D03}"/>
                </a:ext>
              </a:extLst>
            </p:cNvPr>
            <p:cNvCxnSpPr>
              <a:cxnSpLocks/>
            </p:cNvCxnSpPr>
            <p:nvPr/>
          </p:nvCxnSpPr>
          <p:spPr>
            <a:xfrm flipV="1">
              <a:off x="10032695"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8B6DF1D-62A5-4106-8045-62B20F99B08A}"/>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4AE20E9-E4E5-409E-A2C2-1C4F60111D72}"/>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0236B547-ADCD-4D20-B6EF-29267420A0F7}"/>
                </a:ext>
              </a:extLst>
            </p:cNvPr>
            <p:cNvSpPr txBox="1"/>
            <p:nvPr/>
          </p:nvSpPr>
          <p:spPr>
            <a:xfrm>
              <a:off x="10217198" y="1310267"/>
              <a:ext cx="638128" cy="281571"/>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cxnSp>
          <p:nvCxnSpPr>
            <p:cNvPr id="135" name="Straight Connector 134">
              <a:extLst>
                <a:ext uri="{FF2B5EF4-FFF2-40B4-BE49-F238E27FC236}">
                  <a16:creationId xmlns:a16="http://schemas.microsoft.com/office/drawing/2014/main" id="{7BAEE411-54DA-4BED-8079-6387FB3DFDA6}"/>
                </a:ext>
              </a:extLst>
            </p:cNvPr>
            <p:cNvCxnSpPr>
              <a:cxnSpLocks/>
            </p:cNvCxnSpPr>
            <p:nvPr/>
          </p:nvCxnSpPr>
          <p:spPr>
            <a:xfrm>
              <a:off x="10297430" y="1610712"/>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4183343-BD41-47C2-B469-A6721922AE07}"/>
                </a:ext>
              </a:extLst>
            </p:cNvPr>
            <p:cNvCxnSpPr>
              <a:cxnSpLocks/>
            </p:cNvCxnSpPr>
            <p:nvPr/>
          </p:nvCxnSpPr>
          <p:spPr>
            <a:xfrm flipV="1">
              <a:off x="10805922" y="1343550"/>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5E7D379-FB3A-45A6-933F-75D4B935C15C}"/>
                </a:ext>
              </a:extLst>
            </p:cNvPr>
            <p:cNvSpPr txBox="1"/>
            <p:nvPr/>
          </p:nvSpPr>
          <p:spPr>
            <a:xfrm>
              <a:off x="9806903" y="2182303"/>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2" name="TextBox 141">
              <a:extLst>
                <a:ext uri="{FF2B5EF4-FFF2-40B4-BE49-F238E27FC236}">
                  <a16:creationId xmlns:a16="http://schemas.microsoft.com/office/drawing/2014/main" id="{BAF69007-334E-40EE-966A-89A90F64F567}"/>
                </a:ext>
              </a:extLst>
            </p:cNvPr>
            <p:cNvSpPr txBox="1"/>
            <p:nvPr/>
          </p:nvSpPr>
          <p:spPr>
            <a:xfrm>
              <a:off x="7842561" y="1515376"/>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3" name="TextBox 142">
              <a:extLst>
                <a:ext uri="{FF2B5EF4-FFF2-40B4-BE49-F238E27FC236}">
                  <a16:creationId xmlns:a16="http://schemas.microsoft.com/office/drawing/2014/main" id="{0ED6B5AD-878D-4D0D-A869-8D5FBB4C2E3A}"/>
                </a:ext>
              </a:extLst>
            </p:cNvPr>
            <p:cNvSpPr txBox="1"/>
            <p:nvPr/>
          </p:nvSpPr>
          <p:spPr>
            <a:xfrm>
              <a:off x="7856110" y="2138061"/>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4" name="TextBox 143">
              <a:extLst>
                <a:ext uri="{FF2B5EF4-FFF2-40B4-BE49-F238E27FC236}">
                  <a16:creationId xmlns:a16="http://schemas.microsoft.com/office/drawing/2014/main" id="{B9604788-3EF0-4BC1-8DEE-432A76C36FE8}"/>
                </a:ext>
              </a:extLst>
            </p:cNvPr>
            <p:cNvSpPr txBox="1"/>
            <p:nvPr/>
          </p:nvSpPr>
          <p:spPr>
            <a:xfrm>
              <a:off x="9807802" y="1549368"/>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7" name="TextBox 146">
              <a:extLst>
                <a:ext uri="{FF2B5EF4-FFF2-40B4-BE49-F238E27FC236}">
                  <a16:creationId xmlns:a16="http://schemas.microsoft.com/office/drawing/2014/main" id="{995AE184-5E61-434E-BFB9-2A7F57BAE51C}"/>
                </a:ext>
              </a:extLst>
            </p:cNvPr>
            <p:cNvSpPr txBox="1"/>
            <p:nvPr/>
          </p:nvSpPr>
          <p:spPr>
            <a:xfrm>
              <a:off x="7582301" y="1897695"/>
              <a:ext cx="748576" cy="281571"/>
            </a:xfrm>
            <a:prstGeom prst="rect">
              <a:avLst/>
            </a:prstGeom>
            <a:noFill/>
          </p:spPr>
          <p:txBody>
            <a:bodyPr wrap="square" rtlCol="0">
              <a:spAutoFit/>
            </a:bodyPr>
            <a:lstStyle/>
            <a:p>
              <a:pPr algn="ctr"/>
              <a:r>
                <a:rPr lang="en-US" sz="2400" dirty="0">
                  <a:solidFill>
                    <a:schemeClr val="tx2"/>
                  </a:solidFill>
                </a:rPr>
                <a:t>0+180</a:t>
              </a:r>
              <a:endParaRPr lang="en-IN" sz="2400" dirty="0">
                <a:solidFill>
                  <a:schemeClr val="tx2"/>
                </a:solidFill>
              </a:endParaRPr>
            </a:p>
          </p:txBody>
        </p:sp>
        <p:cxnSp>
          <p:nvCxnSpPr>
            <p:cNvPr id="148" name="Straight Connector 147">
              <a:extLst>
                <a:ext uri="{FF2B5EF4-FFF2-40B4-BE49-F238E27FC236}">
                  <a16:creationId xmlns:a16="http://schemas.microsoft.com/office/drawing/2014/main" id="{AF73143C-F457-4DFE-B3B1-D47AE35D20CA}"/>
                </a:ext>
              </a:extLst>
            </p:cNvPr>
            <p:cNvCxnSpPr>
              <a:cxnSpLocks/>
            </p:cNvCxnSpPr>
            <p:nvPr/>
          </p:nvCxnSpPr>
          <p:spPr>
            <a:xfrm>
              <a:off x="7646395" y="2208218"/>
              <a:ext cx="624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4BC33EB-BEF0-4B4B-9CD8-96C5C8E9F84F}"/>
                </a:ext>
              </a:extLst>
            </p:cNvPr>
            <p:cNvCxnSpPr>
              <a:cxnSpLocks/>
            </p:cNvCxnSpPr>
            <p:nvPr/>
          </p:nvCxnSpPr>
          <p:spPr>
            <a:xfrm flipV="1">
              <a:off x="8270714" y="1936582"/>
              <a:ext cx="0" cy="27163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967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2E27-A953-410C-A596-0B1598E1233D}"/>
              </a:ext>
            </a:extLst>
          </p:cNvPr>
          <p:cNvSpPr>
            <a:spLocks noGrp="1"/>
          </p:cNvSpPr>
          <p:nvPr>
            <p:ph type="title"/>
          </p:nvPr>
        </p:nvSpPr>
        <p:spPr/>
        <p:txBody>
          <a:bodyPr/>
          <a:lstStyle/>
          <a:p>
            <a:r>
              <a:rPr lang="en-IN" dirty="0"/>
              <a:t>Introduction to Transportation Model</a:t>
            </a:r>
          </a:p>
        </p:txBody>
      </p:sp>
      <p:sp>
        <p:nvSpPr>
          <p:cNvPr id="3" name="Text Placeholder 2">
            <a:extLst>
              <a:ext uri="{FF2B5EF4-FFF2-40B4-BE49-F238E27FC236}">
                <a16:creationId xmlns:a16="http://schemas.microsoft.com/office/drawing/2014/main" id="{03A8F48E-59BA-4689-9AC2-B7E4E6FAE211}"/>
              </a:ext>
            </a:extLst>
          </p:cNvPr>
          <p:cNvSpPr>
            <a:spLocks noGrp="1"/>
          </p:cNvSpPr>
          <p:nvPr>
            <p:ph type="body" idx="1"/>
          </p:nvPr>
        </p:nvSpPr>
        <p:spPr/>
        <p:txBody>
          <a:bodyPr/>
          <a:lstStyle/>
          <a:p>
            <a:r>
              <a:rPr lang="en-IN" dirty="0"/>
              <a:t>Section – 2.1</a:t>
            </a:r>
          </a:p>
        </p:txBody>
      </p:sp>
    </p:spTree>
    <p:extLst>
      <p:ext uri="{BB962C8B-B14F-4D97-AF65-F5344CB8AC3E}">
        <p14:creationId xmlns:p14="http://schemas.microsoft.com/office/powerpoint/2010/main" val="3091352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Box 283">
            <a:extLst>
              <a:ext uri="{FF2B5EF4-FFF2-40B4-BE49-F238E27FC236}">
                <a16:creationId xmlns:a16="http://schemas.microsoft.com/office/drawing/2014/main" id="{F08C9B8A-7B81-457A-B515-893F4AED478F}"/>
              </a:ext>
            </a:extLst>
          </p:cNvPr>
          <p:cNvSpPr txBox="1"/>
          <p:nvPr/>
        </p:nvSpPr>
        <p:spPr>
          <a:xfrm>
            <a:off x="3164206" y="3928670"/>
            <a:ext cx="2088000" cy="400110"/>
          </a:xfrm>
          <a:prstGeom prst="rect">
            <a:avLst/>
          </a:prstGeom>
          <a:noFill/>
          <a:ln w="9525">
            <a:noFill/>
          </a:ln>
        </p:spPr>
        <p:txBody>
          <a:bodyPr wrap="square" rtlCol="0">
            <a:spAutoFit/>
          </a:bodyPr>
          <a:lstStyle/>
          <a:p>
            <a:pPr algn="ctr"/>
            <a:r>
              <a:rPr lang="en-US" sz="2000" dirty="0">
                <a:solidFill>
                  <a:srgbClr val="B84742"/>
                </a:solidFill>
              </a:rPr>
              <a:t>12-12+8-7= 1</a:t>
            </a:r>
            <a:endParaRPr lang="en-IN" sz="2000" dirty="0">
              <a:solidFill>
                <a:srgbClr val="B84742"/>
              </a:solidFill>
            </a:endParaRPr>
          </a:p>
        </p:txBody>
      </p:sp>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Stepping Stone Method</a:t>
            </a:r>
            <a:endParaRPr lang="en-IN" dirty="0"/>
          </a:p>
        </p:txBody>
      </p:sp>
      <p:cxnSp>
        <p:nvCxnSpPr>
          <p:cNvPr id="175" name="Straight Connector 174">
            <a:extLst>
              <a:ext uri="{FF2B5EF4-FFF2-40B4-BE49-F238E27FC236}">
                <a16:creationId xmlns:a16="http://schemas.microsoft.com/office/drawing/2014/main" id="{BAE6DAB6-537C-4091-8F39-040799A42E3C}"/>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EB915B-4D3B-4C9D-99CD-AD82AC1C6F98}"/>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43BC5C6-2DAE-46C3-851F-32A21BF5647D}"/>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0BC0AD-406A-44EE-B0D6-F39515C3D361}"/>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183C8A-1ECB-4BA8-88D1-79FBED9B47DD}"/>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C949EF-509C-414F-904C-432DE36E9958}"/>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F44ECB-C06A-4E19-8D8A-1391707BC578}"/>
              </a:ext>
            </a:extLst>
          </p:cNvPr>
          <p:cNvCxnSpPr>
            <a:cxnSpLocks/>
          </p:cNvCxnSpPr>
          <p:nvPr/>
        </p:nvCxnSpPr>
        <p:spPr>
          <a:xfrm>
            <a:off x="6838950" y="373575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A8310C-B885-4C38-8594-79064AB8055C}"/>
              </a:ext>
            </a:extLst>
          </p:cNvPr>
          <p:cNvCxnSpPr>
            <a:cxnSpLocks/>
          </p:cNvCxnSpPr>
          <p:nvPr/>
        </p:nvCxnSpPr>
        <p:spPr>
          <a:xfrm>
            <a:off x="1206081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FBBBB3-B6A4-4443-A71C-C1C019FBC87F}"/>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D84945-E934-4616-865B-63475235C8AD}"/>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AEC877-B2F8-4366-8BDC-F93D534D21E4}"/>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29699A-EB42-497E-996D-CE267BA011A3}"/>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AAA4C9-5881-48F6-B446-340214CC9AA4}"/>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BB6547B-8352-4686-B727-473E2AD802D3}"/>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D51A294-4112-484E-98CE-2A0768FDC65E}"/>
              </a:ext>
            </a:extLst>
          </p:cNvPr>
          <p:cNvSpPr txBox="1"/>
          <p:nvPr/>
        </p:nvSpPr>
        <p:spPr>
          <a:xfrm>
            <a:off x="7200316" y="736956"/>
            <a:ext cx="552592" cy="369332"/>
          </a:xfrm>
          <a:prstGeom prst="rect">
            <a:avLst/>
          </a:prstGeom>
          <a:noFill/>
        </p:spPr>
        <p:txBody>
          <a:bodyPr wrap="square" rtlCol="0">
            <a:spAutoFit/>
          </a:bodyPr>
          <a:lstStyle/>
          <a:p>
            <a:r>
              <a:rPr lang="en-US" dirty="0"/>
              <a:t>To</a:t>
            </a:r>
            <a:endParaRPr lang="en-IN" dirty="0"/>
          </a:p>
        </p:txBody>
      </p:sp>
      <p:sp>
        <p:nvSpPr>
          <p:cNvPr id="190" name="TextBox 189">
            <a:extLst>
              <a:ext uri="{FF2B5EF4-FFF2-40B4-BE49-F238E27FC236}">
                <a16:creationId xmlns:a16="http://schemas.microsoft.com/office/drawing/2014/main" id="{86B785C9-5859-4DA7-AFFD-2BB7AC9D686C}"/>
              </a:ext>
            </a:extLst>
          </p:cNvPr>
          <p:cNvSpPr txBox="1"/>
          <p:nvPr/>
        </p:nvSpPr>
        <p:spPr>
          <a:xfrm>
            <a:off x="6825423" y="1063765"/>
            <a:ext cx="703470" cy="369332"/>
          </a:xfrm>
          <a:prstGeom prst="rect">
            <a:avLst/>
          </a:prstGeom>
          <a:noFill/>
        </p:spPr>
        <p:txBody>
          <a:bodyPr wrap="square" rtlCol="0">
            <a:spAutoFit/>
          </a:bodyPr>
          <a:lstStyle/>
          <a:p>
            <a:r>
              <a:rPr lang="en-US" dirty="0"/>
              <a:t>From</a:t>
            </a:r>
            <a:endParaRPr lang="en-IN" dirty="0"/>
          </a:p>
        </p:txBody>
      </p:sp>
      <p:sp>
        <p:nvSpPr>
          <p:cNvPr id="191" name="TextBox 190">
            <a:extLst>
              <a:ext uri="{FF2B5EF4-FFF2-40B4-BE49-F238E27FC236}">
                <a16:creationId xmlns:a16="http://schemas.microsoft.com/office/drawing/2014/main" id="{1DB93E4C-205E-4E79-B758-1E98688B7E21}"/>
              </a:ext>
            </a:extLst>
          </p:cNvPr>
          <p:cNvSpPr txBox="1"/>
          <p:nvPr/>
        </p:nvSpPr>
        <p:spPr>
          <a:xfrm>
            <a:off x="6897120" y="1432087"/>
            <a:ext cx="703470" cy="369332"/>
          </a:xfrm>
          <a:prstGeom prst="rect">
            <a:avLst/>
          </a:prstGeom>
          <a:noFill/>
        </p:spPr>
        <p:txBody>
          <a:bodyPr wrap="square" rtlCol="0">
            <a:spAutoFit/>
          </a:bodyPr>
          <a:lstStyle/>
          <a:p>
            <a:pPr algn="ctr"/>
            <a:r>
              <a:rPr lang="en-US" dirty="0"/>
              <a:t>A</a:t>
            </a:r>
            <a:endParaRPr lang="en-IN" dirty="0"/>
          </a:p>
        </p:txBody>
      </p:sp>
      <p:sp>
        <p:nvSpPr>
          <p:cNvPr id="192" name="TextBox 191">
            <a:extLst>
              <a:ext uri="{FF2B5EF4-FFF2-40B4-BE49-F238E27FC236}">
                <a16:creationId xmlns:a16="http://schemas.microsoft.com/office/drawing/2014/main" id="{A184B519-5751-4100-8F78-B1AD0328F544}"/>
              </a:ext>
            </a:extLst>
          </p:cNvPr>
          <p:cNvSpPr txBox="1"/>
          <p:nvPr/>
        </p:nvSpPr>
        <p:spPr>
          <a:xfrm>
            <a:off x="6776602" y="3280061"/>
            <a:ext cx="943525" cy="369332"/>
          </a:xfrm>
          <a:prstGeom prst="rect">
            <a:avLst/>
          </a:prstGeom>
          <a:noFill/>
        </p:spPr>
        <p:txBody>
          <a:bodyPr wrap="square" rtlCol="0">
            <a:spAutoFit/>
          </a:bodyPr>
          <a:lstStyle/>
          <a:p>
            <a:pPr algn="ctr"/>
            <a:r>
              <a:rPr lang="en-US" dirty="0"/>
              <a:t>Demand</a:t>
            </a:r>
            <a:endParaRPr lang="en-IN" dirty="0"/>
          </a:p>
        </p:txBody>
      </p:sp>
      <p:sp>
        <p:nvSpPr>
          <p:cNvPr id="193" name="TextBox 192">
            <a:extLst>
              <a:ext uri="{FF2B5EF4-FFF2-40B4-BE49-F238E27FC236}">
                <a16:creationId xmlns:a16="http://schemas.microsoft.com/office/drawing/2014/main" id="{193ABF42-F41E-43ED-89A6-A947CADFBE68}"/>
              </a:ext>
            </a:extLst>
          </p:cNvPr>
          <p:cNvSpPr txBox="1"/>
          <p:nvPr/>
        </p:nvSpPr>
        <p:spPr>
          <a:xfrm>
            <a:off x="6897120" y="2079598"/>
            <a:ext cx="703470" cy="369332"/>
          </a:xfrm>
          <a:prstGeom prst="rect">
            <a:avLst/>
          </a:prstGeom>
          <a:noFill/>
        </p:spPr>
        <p:txBody>
          <a:bodyPr wrap="square" rtlCol="0">
            <a:spAutoFit/>
          </a:bodyPr>
          <a:lstStyle/>
          <a:p>
            <a:pPr algn="ctr"/>
            <a:r>
              <a:rPr lang="en-US" dirty="0"/>
              <a:t>B</a:t>
            </a:r>
            <a:endParaRPr lang="en-IN" dirty="0"/>
          </a:p>
        </p:txBody>
      </p:sp>
      <p:sp>
        <p:nvSpPr>
          <p:cNvPr id="194" name="TextBox 193">
            <a:extLst>
              <a:ext uri="{FF2B5EF4-FFF2-40B4-BE49-F238E27FC236}">
                <a16:creationId xmlns:a16="http://schemas.microsoft.com/office/drawing/2014/main" id="{09EAFCB6-8AE9-424F-BC5C-7FA44EF2EAED}"/>
              </a:ext>
            </a:extLst>
          </p:cNvPr>
          <p:cNvSpPr txBox="1"/>
          <p:nvPr/>
        </p:nvSpPr>
        <p:spPr>
          <a:xfrm>
            <a:off x="6897120" y="2681615"/>
            <a:ext cx="703470" cy="369332"/>
          </a:xfrm>
          <a:prstGeom prst="rect">
            <a:avLst/>
          </a:prstGeom>
          <a:noFill/>
        </p:spPr>
        <p:txBody>
          <a:bodyPr wrap="square" rtlCol="0">
            <a:spAutoFit/>
          </a:bodyPr>
          <a:lstStyle/>
          <a:p>
            <a:pPr algn="ctr"/>
            <a:r>
              <a:rPr lang="en-US" dirty="0"/>
              <a:t>C</a:t>
            </a:r>
            <a:endParaRPr lang="en-IN" dirty="0"/>
          </a:p>
        </p:txBody>
      </p:sp>
      <p:sp>
        <p:nvSpPr>
          <p:cNvPr id="195" name="TextBox 194">
            <a:extLst>
              <a:ext uri="{FF2B5EF4-FFF2-40B4-BE49-F238E27FC236}">
                <a16:creationId xmlns:a16="http://schemas.microsoft.com/office/drawing/2014/main" id="{3719AA87-BF71-4FBE-981E-7097E241A80A}"/>
              </a:ext>
            </a:extLst>
          </p:cNvPr>
          <p:cNvSpPr txBox="1"/>
          <p:nvPr/>
        </p:nvSpPr>
        <p:spPr>
          <a:xfrm>
            <a:off x="7757051" y="876195"/>
            <a:ext cx="703470" cy="369332"/>
          </a:xfrm>
          <a:prstGeom prst="rect">
            <a:avLst/>
          </a:prstGeom>
          <a:noFill/>
        </p:spPr>
        <p:txBody>
          <a:bodyPr wrap="square" rtlCol="0">
            <a:spAutoFit/>
          </a:bodyPr>
          <a:lstStyle/>
          <a:p>
            <a:pPr algn="ctr"/>
            <a:r>
              <a:rPr lang="en-US" dirty="0"/>
              <a:t>P</a:t>
            </a:r>
            <a:endParaRPr lang="en-IN" dirty="0"/>
          </a:p>
        </p:txBody>
      </p:sp>
      <p:sp>
        <p:nvSpPr>
          <p:cNvPr id="196" name="TextBox 195">
            <a:extLst>
              <a:ext uri="{FF2B5EF4-FFF2-40B4-BE49-F238E27FC236}">
                <a16:creationId xmlns:a16="http://schemas.microsoft.com/office/drawing/2014/main" id="{0ECDDDB0-5183-469A-AC9B-B90A6B5E8230}"/>
              </a:ext>
            </a:extLst>
          </p:cNvPr>
          <p:cNvSpPr txBox="1"/>
          <p:nvPr/>
        </p:nvSpPr>
        <p:spPr>
          <a:xfrm>
            <a:off x="11222787" y="878293"/>
            <a:ext cx="793179" cy="369332"/>
          </a:xfrm>
          <a:prstGeom prst="rect">
            <a:avLst/>
          </a:prstGeom>
          <a:noFill/>
        </p:spPr>
        <p:txBody>
          <a:bodyPr wrap="square" rtlCol="0">
            <a:spAutoFit/>
          </a:bodyPr>
          <a:lstStyle/>
          <a:p>
            <a:pPr algn="ctr"/>
            <a:r>
              <a:rPr lang="en-US" dirty="0"/>
              <a:t>Supply</a:t>
            </a:r>
            <a:endParaRPr lang="en-IN" dirty="0"/>
          </a:p>
        </p:txBody>
      </p:sp>
      <p:sp>
        <p:nvSpPr>
          <p:cNvPr id="197" name="TextBox 196">
            <a:extLst>
              <a:ext uri="{FF2B5EF4-FFF2-40B4-BE49-F238E27FC236}">
                <a16:creationId xmlns:a16="http://schemas.microsoft.com/office/drawing/2014/main" id="{056B6CE4-4870-43C7-A4FA-C8BDE7E60EBA}"/>
              </a:ext>
            </a:extLst>
          </p:cNvPr>
          <p:cNvSpPr txBox="1"/>
          <p:nvPr/>
        </p:nvSpPr>
        <p:spPr>
          <a:xfrm>
            <a:off x="10387820" y="871600"/>
            <a:ext cx="703470" cy="369332"/>
          </a:xfrm>
          <a:prstGeom prst="rect">
            <a:avLst/>
          </a:prstGeom>
          <a:noFill/>
        </p:spPr>
        <p:txBody>
          <a:bodyPr wrap="square" rtlCol="0">
            <a:spAutoFit/>
          </a:bodyPr>
          <a:lstStyle/>
          <a:p>
            <a:pPr algn="ctr"/>
            <a:r>
              <a:rPr lang="en-US" dirty="0"/>
              <a:t>S</a:t>
            </a:r>
            <a:endParaRPr lang="en-IN" dirty="0"/>
          </a:p>
        </p:txBody>
      </p:sp>
      <p:sp>
        <p:nvSpPr>
          <p:cNvPr id="198" name="TextBox 197">
            <a:extLst>
              <a:ext uri="{FF2B5EF4-FFF2-40B4-BE49-F238E27FC236}">
                <a16:creationId xmlns:a16="http://schemas.microsoft.com/office/drawing/2014/main" id="{E7BAC547-D5D0-437B-99BC-7F0D48F9620B}"/>
              </a:ext>
            </a:extLst>
          </p:cNvPr>
          <p:cNvSpPr txBox="1"/>
          <p:nvPr/>
        </p:nvSpPr>
        <p:spPr>
          <a:xfrm>
            <a:off x="9508000" y="871600"/>
            <a:ext cx="703470" cy="369332"/>
          </a:xfrm>
          <a:prstGeom prst="rect">
            <a:avLst/>
          </a:prstGeom>
          <a:noFill/>
        </p:spPr>
        <p:txBody>
          <a:bodyPr wrap="square" rtlCol="0">
            <a:spAutoFit/>
          </a:bodyPr>
          <a:lstStyle/>
          <a:p>
            <a:pPr algn="ctr"/>
            <a:r>
              <a:rPr lang="en-US" dirty="0"/>
              <a:t>R</a:t>
            </a:r>
            <a:endParaRPr lang="en-IN" dirty="0"/>
          </a:p>
        </p:txBody>
      </p:sp>
      <p:sp>
        <p:nvSpPr>
          <p:cNvPr id="199" name="TextBox 198">
            <a:extLst>
              <a:ext uri="{FF2B5EF4-FFF2-40B4-BE49-F238E27FC236}">
                <a16:creationId xmlns:a16="http://schemas.microsoft.com/office/drawing/2014/main" id="{0355E869-D5E0-4262-BA89-25E44F9D9B76}"/>
              </a:ext>
            </a:extLst>
          </p:cNvPr>
          <p:cNvSpPr txBox="1"/>
          <p:nvPr/>
        </p:nvSpPr>
        <p:spPr>
          <a:xfrm>
            <a:off x="8628179" y="871600"/>
            <a:ext cx="703470" cy="369332"/>
          </a:xfrm>
          <a:prstGeom prst="rect">
            <a:avLst/>
          </a:prstGeom>
          <a:noFill/>
        </p:spPr>
        <p:txBody>
          <a:bodyPr wrap="square" rtlCol="0">
            <a:spAutoFit/>
          </a:bodyPr>
          <a:lstStyle/>
          <a:p>
            <a:pPr algn="ctr"/>
            <a:r>
              <a:rPr lang="en-US" dirty="0"/>
              <a:t>Q</a:t>
            </a:r>
            <a:endParaRPr lang="en-IN" dirty="0"/>
          </a:p>
        </p:txBody>
      </p:sp>
      <p:sp>
        <p:nvSpPr>
          <p:cNvPr id="200" name="TextBox 199">
            <a:extLst>
              <a:ext uri="{FF2B5EF4-FFF2-40B4-BE49-F238E27FC236}">
                <a16:creationId xmlns:a16="http://schemas.microsoft.com/office/drawing/2014/main" id="{4C2E4F2C-B4DD-4CD3-ABAD-126B5BC4FF4D}"/>
              </a:ext>
            </a:extLst>
          </p:cNvPr>
          <p:cNvSpPr txBox="1"/>
          <p:nvPr/>
        </p:nvSpPr>
        <p:spPr>
          <a:xfrm>
            <a:off x="8087975" y="1643386"/>
            <a:ext cx="511849" cy="369332"/>
          </a:xfrm>
          <a:prstGeom prst="rect">
            <a:avLst/>
          </a:prstGeom>
          <a:noFill/>
        </p:spPr>
        <p:txBody>
          <a:bodyPr wrap="square" rtlCol="0">
            <a:spAutoFit/>
          </a:bodyPr>
          <a:lstStyle/>
          <a:p>
            <a:pPr algn="ctr"/>
            <a:r>
              <a:rPr lang="en-US" dirty="0"/>
              <a:t>12</a:t>
            </a:r>
            <a:endParaRPr lang="en-IN" dirty="0"/>
          </a:p>
        </p:txBody>
      </p:sp>
      <p:sp>
        <p:nvSpPr>
          <p:cNvPr id="201" name="TextBox 200">
            <a:extLst>
              <a:ext uri="{FF2B5EF4-FFF2-40B4-BE49-F238E27FC236}">
                <a16:creationId xmlns:a16="http://schemas.microsoft.com/office/drawing/2014/main" id="{2E542143-5CD7-4817-97CD-68338400AD75}"/>
              </a:ext>
            </a:extLst>
          </p:cNvPr>
          <p:cNvSpPr txBox="1"/>
          <p:nvPr/>
        </p:nvSpPr>
        <p:spPr>
          <a:xfrm>
            <a:off x="8087975" y="2836059"/>
            <a:ext cx="511849" cy="369332"/>
          </a:xfrm>
          <a:prstGeom prst="rect">
            <a:avLst/>
          </a:prstGeom>
          <a:noFill/>
        </p:spPr>
        <p:txBody>
          <a:bodyPr wrap="square" rtlCol="0">
            <a:spAutoFit/>
          </a:bodyPr>
          <a:lstStyle/>
          <a:p>
            <a:pPr algn="ctr"/>
            <a:r>
              <a:rPr lang="en-US" dirty="0"/>
              <a:t>6</a:t>
            </a:r>
            <a:endParaRPr lang="en-IN" dirty="0"/>
          </a:p>
        </p:txBody>
      </p:sp>
      <p:sp>
        <p:nvSpPr>
          <p:cNvPr id="202" name="TextBox 201">
            <a:extLst>
              <a:ext uri="{FF2B5EF4-FFF2-40B4-BE49-F238E27FC236}">
                <a16:creationId xmlns:a16="http://schemas.microsoft.com/office/drawing/2014/main" id="{54714DEB-BFAC-40C4-981D-BDFFB1995DFD}"/>
              </a:ext>
            </a:extLst>
          </p:cNvPr>
          <p:cNvSpPr txBox="1"/>
          <p:nvPr/>
        </p:nvSpPr>
        <p:spPr>
          <a:xfrm>
            <a:off x="10744992" y="1643386"/>
            <a:ext cx="511849" cy="369332"/>
          </a:xfrm>
          <a:prstGeom prst="rect">
            <a:avLst/>
          </a:prstGeom>
          <a:noFill/>
        </p:spPr>
        <p:txBody>
          <a:bodyPr wrap="square" rtlCol="0">
            <a:spAutoFit/>
          </a:bodyPr>
          <a:lstStyle/>
          <a:p>
            <a:pPr algn="ctr"/>
            <a:r>
              <a:rPr lang="en-US" dirty="0"/>
              <a:t>13</a:t>
            </a:r>
            <a:endParaRPr lang="en-IN" dirty="0"/>
          </a:p>
        </p:txBody>
      </p:sp>
      <p:sp>
        <p:nvSpPr>
          <p:cNvPr id="203" name="TextBox 202">
            <a:extLst>
              <a:ext uri="{FF2B5EF4-FFF2-40B4-BE49-F238E27FC236}">
                <a16:creationId xmlns:a16="http://schemas.microsoft.com/office/drawing/2014/main" id="{F2A94BB2-18BB-430C-846E-DEFCDC5289DC}"/>
              </a:ext>
            </a:extLst>
          </p:cNvPr>
          <p:cNvSpPr txBox="1"/>
          <p:nvPr/>
        </p:nvSpPr>
        <p:spPr>
          <a:xfrm>
            <a:off x="10739555" y="2836059"/>
            <a:ext cx="511849" cy="369332"/>
          </a:xfrm>
          <a:prstGeom prst="rect">
            <a:avLst/>
          </a:prstGeom>
          <a:noFill/>
        </p:spPr>
        <p:txBody>
          <a:bodyPr wrap="square" rtlCol="0">
            <a:spAutoFit/>
          </a:bodyPr>
          <a:lstStyle/>
          <a:p>
            <a:pPr algn="ctr"/>
            <a:r>
              <a:rPr lang="en-US" dirty="0"/>
              <a:t>7</a:t>
            </a:r>
            <a:endParaRPr lang="en-IN" dirty="0"/>
          </a:p>
        </p:txBody>
      </p:sp>
      <p:sp>
        <p:nvSpPr>
          <p:cNvPr id="204" name="TextBox 203">
            <a:extLst>
              <a:ext uri="{FF2B5EF4-FFF2-40B4-BE49-F238E27FC236}">
                <a16:creationId xmlns:a16="http://schemas.microsoft.com/office/drawing/2014/main" id="{96E41B19-7FD0-44DF-97CF-B43FA521EC23}"/>
              </a:ext>
            </a:extLst>
          </p:cNvPr>
          <p:cNvSpPr txBox="1"/>
          <p:nvPr/>
        </p:nvSpPr>
        <p:spPr>
          <a:xfrm>
            <a:off x="8973647" y="1643386"/>
            <a:ext cx="511849" cy="369332"/>
          </a:xfrm>
          <a:prstGeom prst="rect">
            <a:avLst/>
          </a:prstGeom>
          <a:noFill/>
        </p:spPr>
        <p:txBody>
          <a:bodyPr wrap="square" rtlCol="0">
            <a:spAutoFit/>
          </a:bodyPr>
          <a:lstStyle/>
          <a:p>
            <a:pPr algn="ctr"/>
            <a:r>
              <a:rPr lang="en-US" dirty="0"/>
              <a:t>10</a:t>
            </a:r>
            <a:endParaRPr lang="en-IN" dirty="0"/>
          </a:p>
        </p:txBody>
      </p:sp>
      <p:sp>
        <p:nvSpPr>
          <p:cNvPr id="205" name="TextBox 204">
            <a:extLst>
              <a:ext uri="{FF2B5EF4-FFF2-40B4-BE49-F238E27FC236}">
                <a16:creationId xmlns:a16="http://schemas.microsoft.com/office/drawing/2014/main" id="{E38B5729-EFE1-4E13-BCD1-320FCDE94DF1}"/>
              </a:ext>
            </a:extLst>
          </p:cNvPr>
          <p:cNvSpPr txBox="1"/>
          <p:nvPr/>
        </p:nvSpPr>
        <p:spPr>
          <a:xfrm>
            <a:off x="9859319" y="1643386"/>
            <a:ext cx="511849" cy="369332"/>
          </a:xfrm>
          <a:prstGeom prst="rect">
            <a:avLst/>
          </a:prstGeom>
          <a:noFill/>
        </p:spPr>
        <p:txBody>
          <a:bodyPr wrap="square" rtlCol="0">
            <a:spAutoFit/>
          </a:bodyPr>
          <a:lstStyle/>
          <a:p>
            <a:pPr algn="ctr"/>
            <a:r>
              <a:rPr lang="en-US" dirty="0"/>
              <a:t>12</a:t>
            </a:r>
            <a:endParaRPr lang="en-IN" dirty="0"/>
          </a:p>
        </p:txBody>
      </p:sp>
      <p:sp>
        <p:nvSpPr>
          <p:cNvPr id="206" name="TextBox 205">
            <a:extLst>
              <a:ext uri="{FF2B5EF4-FFF2-40B4-BE49-F238E27FC236}">
                <a16:creationId xmlns:a16="http://schemas.microsoft.com/office/drawing/2014/main" id="{B705709D-035C-4665-BE17-31A1627C0557}"/>
              </a:ext>
            </a:extLst>
          </p:cNvPr>
          <p:cNvSpPr txBox="1"/>
          <p:nvPr/>
        </p:nvSpPr>
        <p:spPr>
          <a:xfrm>
            <a:off x="8091021" y="2210583"/>
            <a:ext cx="511849" cy="369332"/>
          </a:xfrm>
          <a:prstGeom prst="rect">
            <a:avLst/>
          </a:prstGeom>
          <a:noFill/>
        </p:spPr>
        <p:txBody>
          <a:bodyPr wrap="square" rtlCol="0">
            <a:spAutoFit/>
          </a:bodyPr>
          <a:lstStyle/>
          <a:p>
            <a:pPr algn="ctr"/>
            <a:r>
              <a:rPr lang="en-US" dirty="0"/>
              <a:t>7</a:t>
            </a:r>
            <a:endParaRPr lang="en-IN" dirty="0"/>
          </a:p>
        </p:txBody>
      </p:sp>
      <p:sp>
        <p:nvSpPr>
          <p:cNvPr id="207" name="TextBox 206">
            <a:extLst>
              <a:ext uri="{FF2B5EF4-FFF2-40B4-BE49-F238E27FC236}">
                <a16:creationId xmlns:a16="http://schemas.microsoft.com/office/drawing/2014/main" id="{031AB2FA-A531-4016-871D-9210209D181D}"/>
              </a:ext>
            </a:extLst>
          </p:cNvPr>
          <p:cNvSpPr txBox="1"/>
          <p:nvPr/>
        </p:nvSpPr>
        <p:spPr>
          <a:xfrm>
            <a:off x="10744992" y="2210583"/>
            <a:ext cx="511849" cy="369332"/>
          </a:xfrm>
          <a:prstGeom prst="rect">
            <a:avLst/>
          </a:prstGeom>
          <a:noFill/>
        </p:spPr>
        <p:txBody>
          <a:bodyPr wrap="square" rtlCol="0">
            <a:spAutoFit/>
          </a:bodyPr>
          <a:lstStyle/>
          <a:p>
            <a:pPr algn="ctr"/>
            <a:r>
              <a:rPr lang="en-US" dirty="0"/>
              <a:t>14</a:t>
            </a:r>
            <a:endParaRPr lang="en-IN" dirty="0"/>
          </a:p>
        </p:txBody>
      </p:sp>
      <p:sp>
        <p:nvSpPr>
          <p:cNvPr id="208" name="TextBox 207">
            <a:extLst>
              <a:ext uri="{FF2B5EF4-FFF2-40B4-BE49-F238E27FC236}">
                <a16:creationId xmlns:a16="http://schemas.microsoft.com/office/drawing/2014/main" id="{EA90866A-3090-4064-AECF-D0038C94F519}"/>
              </a:ext>
            </a:extLst>
          </p:cNvPr>
          <p:cNvSpPr txBox="1"/>
          <p:nvPr/>
        </p:nvSpPr>
        <p:spPr>
          <a:xfrm>
            <a:off x="8975678" y="2210583"/>
            <a:ext cx="511849" cy="369332"/>
          </a:xfrm>
          <a:prstGeom prst="rect">
            <a:avLst/>
          </a:prstGeom>
          <a:noFill/>
        </p:spPr>
        <p:txBody>
          <a:bodyPr wrap="square" rtlCol="0">
            <a:spAutoFit/>
          </a:bodyPr>
          <a:lstStyle/>
          <a:p>
            <a:pPr algn="ctr"/>
            <a:r>
              <a:rPr lang="en-US" dirty="0"/>
              <a:t>11</a:t>
            </a:r>
            <a:endParaRPr lang="en-IN" dirty="0"/>
          </a:p>
        </p:txBody>
      </p:sp>
      <p:sp>
        <p:nvSpPr>
          <p:cNvPr id="209" name="TextBox 208">
            <a:extLst>
              <a:ext uri="{FF2B5EF4-FFF2-40B4-BE49-F238E27FC236}">
                <a16:creationId xmlns:a16="http://schemas.microsoft.com/office/drawing/2014/main" id="{F842C7B7-F522-48FE-9E34-C8C89E431D69}"/>
              </a:ext>
            </a:extLst>
          </p:cNvPr>
          <p:cNvSpPr txBox="1"/>
          <p:nvPr/>
        </p:nvSpPr>
        <p:spPr>
          <a:xfrm>
            <a:off x="9860336" y="2210583"/>
            <a:ext cx="511849" cy="369332"/>
          </a:xfrm>
          <a:prstGeom prst="rect">
            <a:avLst/>
          </a:prstGeom>
          <a:noFill/>
        </p:spPr>
        <p:txBody>
          <a:bodyPr wrap="square" rtlCol="0">
            <a:spAutoFit/>
          </a:bodyPr>
          <a:lstStyle/>
          <a:p>
            <a:pPr algn="ctr"/>
            <a:r>
              <a:rPr lang="en-US" dirty="0"/>
              <a:t>8</a:t>
            </a:r>
            <a:endParaRPr lang="en-IN" dirty="0"/>
          </a:p>
        </p:txBody>
      </p:sp>
      <p:sp>
        <p:nvSpPr>
          <p:cNvPr id="210" name="TextBox 209">
            <a:extLst>
              <a:ext uri="{FF2B5EF4-FFF2-40B4-BE49-F238E27FC236}">
                <a16:creationId xmlns:a16="http://schemas.microsoft.com/office/drawing/2014/main" id="{0B846362-EA7F-418F-81DB-762D2DA19BF0}"/>
              </a:ext>
            </a:extLst>
          </p:cNvPr>
          <p:cNvSpPr txBox="1"/>
          <p:nvPr/>
        </p:nvSpPr>
        <p:spPr>
          <a:xfrm>
            <a:off x="8971834" y="2836059"/>
            <a:ext cx="511849" cy="369332"/>
          </a:xfrm>
          <a:prstGeom prst="rect">
            <a:avLst/>
          </a:prstGeom>
          <a:noFill/>
        </p:spPr>
        <p:txBody>
          <a:bodyPr wrap="square" rtlCol="0">
            <a:spAutoFit/>
          </a:bodyPr>
          <a:lstStyle/>
          <a:p>
            <a:pPr algn="ctr"/>
            <a:r>
              <a:rPr lang="en-US" dirty="0"/>
              <a:t>16</a:t>
            </a:r>
            <a:endParaRPr lang="en-IN" dirty="0"/>
          </a:p>
        </p:txBody>
      </p:sp>
      <p:sp>
        <p:nvSpPr>
          <p:cNvPr id="211" name="TextBox 210">
            <a:extLst>
              <a:ext uri="{FF2B5EF4-FFF2-40B4-BE49-F238E27FC236}">
                <a16:creationId xmlns:a16="http://schemas.microsoft.com/office/drawing/2014/main" id="{F99900C8-D477-4894-9CDC-4F4D1565F59A}"/>
              </a:ext>
            </a:extLst>
          </p:cNvPr>
          <p:cNvSpPr txBox="1"/>
          <p:nvPr/>
        </p:nvSpPr>
        <p:spPr>
          <a:xfrm>
            <a:off x="9855694" y="2836059"/>
            <a:ext cx="511849" cy="369332"/>
          </a:xfrm>
          <a:prstGeom prst="rect">
            <a:avLst/>
          </a:prstGeom>
          <a:noFill/>
        </p:spPr>
        <p:txBody>
          <a:bodyPr wrap="square" rtlCol="0">
            <a:spAutoFit/>
          </a:bodyPr>
          <a:lstStyle/>
          <a:p>
            <a:pPr algn="ctr"/>
            <a:r>
              <a:rPr lang="en-US" dirty="0"/>
              <a:t>11</a:t>
            </a:r>
            <a:endParaRPr lang="en-IN" dirty="0"/>
          </a:p>
        </p:txBody>
      </p:sp>
      <p:sp>
        <p:nvSpPr>
          <p:cNvPr id="212" name="TextBox 211">
            <a:extLst>
              <a:ext uri="{FF2B5EF4-FFF2-40B4-BE49-F238E27FC236}">
                <a16:creationId xmlns:a16="http://schemas.microsoft.com/office/drawing/2014/main" id="{4FC8024C-C239-489E-B6A8-FAEB8E75FD4C}"/>
              </a:ext>
            </a:extLst>
          </p:cNvPr>
          <p:cNvSpPr txBox="1"/>
          <p:nvPr/>
        </p:nvSpPr>
        <p:spPr>
          <a:xfrm>
            <a:off x="11323513" y="1467973"/>
            <a:ext cx="599904" cy="369332"/>
          </a:xfrm>
          <a:prstGeom prst="rect">
            <a:avLst/>
          </a:prstGeom>
          <a:noFill/>
        </p:spPr>
        <p:txBody>
          <a:bodyPr wrap="square" rtlCol="0">
            <a:spAutoFit/>
          </a:bodyPr>
          <a:lstStyle/>
          <a:p>
            <a:pPr algn="ctr"/>
            <a:r>
              <a:rPr lang="en-US" dirty="0"/>
              <a:t>500</a:t>
            </a:r>
            <a:endParaRPr lang="en-IN" dirty="0"/>
          </a:p>
        </p:txBody>
      </p:sp>
      <p:sp>
        <p:nvSpPr>
          <p:cNvPr id="213" name="TextBox 212">
            <a:extLst>
              <a:ext uri="{FF2B5EF4-FFF2-40B4-BE49-F238E27FC236}">
                <a16:creationId xmlns:a16="http://schemas.microsoft.com/office/drawing/2014/main" id="{B116A3AE-C8D6-4496-97E8-B44D13B9C9E3}"/>
              </a:ext>
            </a:extLst>
          </p:cNvPr>
          <p:cNvSpPr txBox="1"/>
          <p:nvPr/>
        </p:nvSpPr>
        <p:spPr>
          <a:xfrm>
            <a:off x="11323512" y="2658996"/>
            <a:ext cx="599904" cy="369332"/>
          </a:xfrm>
          <a:prstGeom prst="rect">
            <a:avLst/>
          </a:prstGeom>
          <a:noFill/>
        </p:spPr>
        <p:txBody>
          <a:bodyPr wrap="square" rtlCol="0">
            <a:spAutoFit/>
          </a:bodyPr>
          <a:lstStyle/>
          <a:p>
            <a:pPr algn="ctr"/>
            <a:r>
              <a:rPr lang="en-US" dirty="0"/>
              <a:t>200</a:t>
            </a:r>
            <a:endParaRPr lang="en-IN" dirty="0"/>
          </a:p>
        </p:txBody>
      </p:sp>
      <p:sp>
        <p:nvSpPr>
          <p:cNvPr id="214" name="TextBox 213">
            <a:extLst>
              <a:ext uri="{FF2B5EF4-FFF2-40B4-BE49-F238E27FC236}">
                <a16:creationId xmlns:a16="http://schemas.microsoft.com/office/drawing/2014/main" id="{B43DCA00-1E9A-4860-B6FC-F05779E489AB}"/>
              </a:ext>
            </a:extLst>
          </p:cNvPr>
          <p:cNvSpPr txBox="1"/>
          <p:nvPr/>
        </p:nvSpPr>
        <p:spPr>
          <a:xfrm>
            <a:off x="11323512" y="2063483"/>
            <a:ext cx="599904" cy="369332"/>
          </a:xfrm>
          <a:prstGeom prst="rect">
            <a:avLst/>
          </a:prstGeom>
          <a:noFill/>
        </p:spPr>
        <p:txBody>
          <a:bodyPr wrap="square" rtlCol="0">
            <a:spAutoFit/>
          </a:bodyPr>
          <a:lstStyle/>
          <a:p>
            <a:pPr algn="ctr"/>
            <a:r>
              <a:rPr lang="en-US" dirty="0"/>
              <a:t>300</a:t>
            </a:r>
            <a:endParaRPr lang="en-IN" dirty="0"/>
          </a:p>
        </p:txBody>
      </p:sp>
      <p:sp>
        <p:nvSpPr>
          <p:cNvPr id="215" name="TextBox 214">
            <a:extLst>
              <a:ext uri="{FF2B5EF4-FFF2-40B4-BE49-F238E27FC236}">
                <a16:creationId xmlns:a16="http://schemas.microsoft.com/office/drawing/2014/main" id="{1EE6FEA8-886C-4FED-A90D-33CFF6A109DC}"/>
              </a:ext>
            </a:extLst>
          </p:cNvPr>
          <p:cNvSpPr txBox="1"/>
          <p:nvPr/>
        </p:nvSpPr>
        <p:spPr>
          <a:xfrm>
            <a:off x="7796517" y="3262559"/>
            <a:ext cx="599904" cy="369332"/>
          </a:xfrm>
          <a:prstGeom prst="rect">
            <a:avLst/>
          </a:prstGeom>
          <a:noFill/>
        </p:spPr>
        <p:txBody>
          <a:bodyPr wrap="square" rtlCol="0">
            <a:spAutoFit/>
          </a:bodyPr>
          <a:lstStyle/>
          <a:p>
            <a:pPr algn="ctr"/>
            <a:r>
              <a:rPr lang="en-US" dirty="0"/>
              <a:t>180</a:t>
            </a:r>
            <a:endParaRPr lang="en-IN" dirty="0"/>
          </a:p>
        </p:txBody>
      </p:sp>
      <p:sp>
        <p:nvSpPr>
          <p:cNvPr id="216" name="TextBox 215">
            <a:extLst>
              <a:ext uri="{FF2B5EF4-FFF2-40B4-BE49-F238E27FC236}">
                <a16:creationId xmlns:a16="http://schemas.microsoft.com/office/drawing/2014/main" id="{DF112610-FBF4-466F-818A-DE5045882980}"/>
              </a:ext>
            </a:extLst>
          </p:cNvPr>
          <p:cNvSpPr txBox="1"/>
          <p:nvPr/>
        </p:nvSpPr>
        <p:spPr>
          <a:xfrm>
            <a:off x="8683362" y="3262559"/>
            <a:ext cx="599904" cy="369332"/>
          </a:xfrm>
          <a:prstGeom prst="rect">
            <a:avLst/>
          </a:prstGeom>
          <a:noFill/>
        </p:spPr>
        <p:txBody>
          <a:bodyPr wrap="square" rtlCol="0">
            <a:spAutoFit/>
          </a:bodyPr>
          <a:lstStyle/>
          <a:p>
            <a:pPr algn="ctr"/>
            <a:r>
              <a:rPr lang="en-US" dirty="0"/>
              <a:t>150</a:t>
            </a:r>
            <a:endParaRPr lang="en-IN" dirty="0"/>
          </a:p>
        </p:txBody>
      </p:sp>
      <p:sp>
        <p:nvSpPr>
          <p:cNvPr id="217" name="TextBox 216">
            <a:extLst>
              <a:ext uri="{FF2B5EF4-FFF2-40B4-BE49-F238E27FC236}">
                <a16:creationId xmlns:a16="http://schemas.microsoft.com/office/drawing/2014/main" id="{87C8A5A6-EFD9-4E25-91BB-003F7C654E13}"/>
              </a:ext>
            </a:extLst>
          </p:cNvPr>
          <p:cNvSpPr txBox="1"/>
          <p:nvPr/>
        </p:nvSpPr>
        <p:spPr>
          <a:xfrm>
            <a:off x="9570207" y="3262559"/>
            <a:ext cx="599904" cy="369332"/>
          </a:xfrm>
          <a:prstGeom prst="rect">
            <a:avLst/>
          </a:prstGeom>
          <a:noFill/>
        </p:spPr>
        <p:txBody>
          <a:bodyPr wrap="square" rtlCol="0">
            <a:spAutoFit/>
          </a:bodyPr>
          <a:lstStyle/>
          <a:p>
            <a:pPr algn="ctr"/>
            <a:r>
              <a:rPr lang="en-US" dirty="0"/>
              <a:t>350</a:t>
            </a:r>
            <a:endParaRPr lang="en-IN" dirty="0"/>
          </a:p>
        </p:txBody>
      </p:sp>
      <p:sp>
        <p:nvSpPr>
          <p:cNvPr id="218" name="TextBox 217">
            <a:extLst>
              <a:ext uri="{FF2B5EF4-FFF2-40B4-BE49-F238E27FC236}">
                <a16:creationId xmlns:a16="http://schemas.microsoft.com/office/drawing/2014/main" id="{7FCD5DE6-CB8F-4873-8926-114B355B9C95}"/>
              </a:ext>
            </a:extLst>
          </p:cNvPr>
          <p:cNvSpPr txBox="1"/>
          <p:nvPr/>
        </p:nvSpPr>
        <p:spPr>
          <a:xfrm>
            <a:off x="10457052" y="3262559"/>
            <a:ext cx="599904" cy="369332"/>
          </a:xfrm>
          <a:prstGeom prst="rect">
            <a:avLst/>
          </a:prstGeom>
          <a:noFill/>
        </p:spPr>
        <p:txBody>
          <a:bodyPr wrap="square" rtlCol="0">
            <a:spAutoFit/>
          </a:bodyPr>
          <a:lstStyle/>
          <a:p>
            <a:pPr algn="ctr"/>
            <a:r>
              <a:rPr lang="en-US" dirty="0"/>
              <a:t>320</a:t>
            </a:r>
            <a:endParaRPr lang="en-IN" dirty="0"/>
          </a:p>
        </p:txBody>
      </p:sp>
      <p:sp>
        <p:nvSpPr>
          <p:cNvPr id="219" name="TextBox 218">
            <a:extLst>
              <a:ext uri="{FF2B5EF4-FFF2-40B4-BE49-F238E27FC236}">
                <a16:creationId xmlns:a16="http://schemas.microsoft.com/office/drawing/2014/main" id="{493108C3-2E56-43D9-99B6-032AE6FE8253}"/>
              </a:ext>
            </a:extLst>
          </p:cNvPr>
          <p:cNvSpPr txBox="1"/>
          <p:nvPr/>
        </p:nvSpPr>
        <p:spPr>
          <a:xfrm>
            <a:off x="7601461" y="1912051"/>
            <a:ext cx="603481" cy="369332"/>
          </a:xfrm>
          <a:prstGeom prst="rect">
            <a:avLst/>
          </a:prstGeom>
          <a:noFill/>
        </p:spPr>
        <p:txBody>
          <a:bodyPr wrap="square" rtlCol="0">
            <a:spAutoFit/>
          </a:bodyPr>
          <a:lstStyle/>
          <a:p>
            <a:pPr algn="ctr"/>
            <a:r>
              <a:rPr lang="en-US" dirty="0">
                <a:solidFill>
                  <a:schemeClr val="tx2"/>
                </a:solidFill>
              </a:rPr>
              <a:t>180</a:t>
            </a:r>
            <a:endParaRPr lang="en-IN" dirty="0">
              <a:solidFill>
                <a:schemeClr val="tx2"/>
              </a:solidFill>
            </a:endParaRPr>
          </a:p>
        </p:txBody>
      </p:sp>
      <p:sp>
        <p:nvSpPr>
          <p:cNvPr id="220" name="TextBox 219">
            <a:extLst>
              <a:ext uri="{FF2B5EF4-FFF2-40B4-BE49-F238E27FC236}">
                <a16:creationId xmlns:a16="http://schemas.microsoft.com/office/drawing/2014/main" id="{39B9028E-CEC6-4554-A123-EA5C645193DE}"/>
              </a:ext>
            </a:extLst>
          </p:cNvPr>
          <p:cNvSpPr txBox="1"/>
          <p:nvPr/>
        </p:nvSpPr>
        <p:spPr>
          <a:xfrm>
            <a:off x="8479687" y="1309426"/>
            <a:ext cx="590164" cy="369332"/>
          </a:xfrm>
          <a:prstGeom prst="rect">
            <a:avLst/>
          </a:prstGeom>
          <a:noFill/>
        </p:spPr>
        <p:txBody>
          <a:bodyPr wrap="square" rtlCol="0">
            <a:spAutoFit/>
          </a:bodyPr>
          <a:lstStyle/>
          <a:p>
            <a:pPr algn="ctr"/>
            <a:r>
              <a:rPr lang="en-US" dirty="0">
                <a:solidFill>
                  <a:schemeClr val="tx2"/>
                </a:solidFill>
              </a:rPr>
              <a:t>150</a:t>
            </a:r>
            <a:endParaRPr lang="en-IN" dirty="0">
              <a:solidFill>
                <a:schemeClr val="tx2"/>
              </a:solidFill>
            </a:endParaRPr>
          </a:p>
        </p:txBody>
      </p:sp>
      <p:sp>
        <p:nvSpPr>
          <p:cNvPr id="221" name="TextBox 220">
            <a:extLst>
              <a:ext uri="{FF2B5EF4-FFF2-40B4-BE49-F238E27FC236}">
                <a16:creationId xmlns:a16="http://schemas.microsoft.com/office/drawing/2014/main" id="{16C20961-47E0-4336-9560-4064E9493A54}"/>
              </a:ext>
            </a:extLst>
          </p:cNvPr>
          <p:cNvSpPr txBox="1"/>
          <p:nvPr/>
        </p:nvSpPr>
        <p:spPr>
          <a:xfrm>
            <a:off x="9312954" y="1309426"/>
            <a:ext cx="674597" cy="369332"/>
          </a:xfrm>
          <a:prstGeom prst="rect">
            <a:avLst/>
          </a:prstGeom>
          <a:noFill/>
        </p:spPr>
        <p:txBody>
          <a:bodyPr wrap="square" rtlCol="0">
            <a:spAutoFit/>
          </a:bodyPr>
          <a:lstStyle/>
          <a:p>
            <a:pPr algn="ctr"/>
            <a:r>
              <a:rPr lang="en-US" dirty="0">
                <a:solidFill>
                  <a:schemeClr val="tx2"/>
                </a:solidFill>
              </a:rPr>
              <a:t>230</a:t>
            </a:r>
            <a:endParaRPr lang="en-IN" dirty="0">
              <a:solidFill>
                <a:schemeClr val="tx2"/>
              </a:solidFill>
            </a:endParaRPr>
          </a:p>
        </p:txBody>
      </p:sp>
      <p:sp>
        <p:nvSpPr>
          <p:cNvPr id="222" name="TextBox 221">
            <a:extLst>
              <a:ext uri="{FF2B5EF4-FFF2-40B4-BE49-F238E27FC236}">
                <a16:creationId xmlns:a16="http://schemas.microsoft.com/office/drawing/2014/main" id="{A96E4558-F4F6-4646-98CD-4435D6B8C215}"/>
              </a:ext>
            </a:extLst>
          </p:cNvPr>
          <p:cNvSpPr txBox="1"/>
          <p:nvPr/>
        </p:nvSpPr>
        <p:spPr>
          <a:xfrm>
            <a:off x="9356566" y="1899530"/>
            <a:ext cx="630246" cy="369332"/>
          </a:xfrm>
          <a:prstGeom prst="rect">
            <a:avLst/>
          </a:prstGeom>
          <a:noFill/>
        </p:spPr>
        <p:txBody>
          <a:bodyPr wrap="square" rtlCol="0">
            <a:spAutoFit/>
          </a:bodyPr>
          <a:lstStyle/>
          <a:p>
            <a:pPr algn="ctr"/>
            <a:r>
              <a:rPr lang="en-US" dirty="0">
                <a:solidFill>
                  <a:schemeClr val="tx2"/>
                </a:solidFill>
              </a:rPr>
              <a:t>120</a:t>
            </a:r>
            <a:endParaRPr lang="en-IN" dirty="0">
              <a:solidFill>
                <a:schemeClr val="tx2"/>
              </a:solidFill>
            </a:endParaRPr>
          </a:p>
        </p:txBody>
      </p:sp>
      <p:sp>
        <p:nvSpPr>
          <p:cNvPr id="224" name="TextBox 223">
            <a:extLst>
              <a:ext uri="{FF2B5EF4-FFF2-40B4-BE49-F238E27FC236}">
                <a16:creationId xmlns:a16="http://schemas.microsoft.com/office/drawing/2014/main" id="{051848E8-1668-4C2A-A6E2-8C47FB405085}"/>
              </a:ext>
            </a:extLst>
          </p:cNvPr>
          <p:cNvSpPr txBox="1"/>
          <p:nvPr/>
        </p:nvSpPr>
        <p:spPr>
          <a:xfrm>
            <a:off x="10234834" y="2517946"/>
            <a:ext cx="599904" cy="369332"/>
          </a:xfrm>
          <a:prstGeom prst="rect">
            <a:avLst/>
          </a:prstGeom>
          <a:noFill/>
        </p:spPr>
        <p:txBody>
          <a:bodyPr wrap="square" rtlCol="0">
            <a:spAutoFit/>
          </a:bodyPr>
          <a:lstStyle/>
          <a:p>
            <a:pPr algn="ctr"/>
            <a:r>
              <a:rPr lang="en-US" dirty="0">
                <a:solidFill>
                  <a:schemeClr val="tx2"/>
                </a:solidFill>
              </a:rPr>
              <a:t>200</a:t>
            </a:r>
            <a:endParaRPr lang="en-IN" dirty="0">
              <a:solidFill>
                <a:schemeClr val="tx2"/>
              </a:solidFill>
            </a:endParaRPr>
          </a:p>
        </p:txBody>
      </p:sp>
      <p:cxnSp>
        <p:nvCxnSpPr>
          <p:cNvPr id="230" name="Straight Connector 229">
            <a:extLst>
              <a:ext uri="{FF2B5EF4-FFF2-40B4-BE49-F238E27FC236}">
                <a16:creationId xmlns:a16="http://schemas.microsoft.com/office/drawing/2014/main" id="{BFD55081-EC04-4439-8357-E8D37A8B3E63}"/>
              </a:ext>
            </a:extLst>
          </p:cNvPr>
          <p:cNvCxnSpPr>
            <a:cxnSpLocks/>
          </p:cNvCxnSpPr>
          <p:nvPr/>
        </p:nvCxnSpPr>
        <p:spPr>
          <a:xfrm>
            <a:off x="7646395" y="2222574"/>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DCFF6DA-374B-40ED-A451-9EB7C935BD03}"/>
              </a:ext>
            </a:extLst>
          </p:cNvPr>
          <p:cNvCxnSpPr>
            <a:cxnSpLocks/>
          </p:cNvCxnSpPr>
          <p:nvPr/>
        </p:nvCxnSpPr>
        <p:spPr>
          <a:xfrm flipV="1">
            <a:off x="8157268" y="195093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8BA9FB33-5B80-41F9-9DEF-8F99539628CE}"/>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DF99CC-474B-43DF-8791-97D28361A8F2}"/>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1D935E0-96C1-4234-BCAC-10F4B7E9F672}"/>
              </a:ext>
            </a:extLst>
          </p:cNvPr>
          <p:cNvCxnSpPr>
            <a:cxnSpLocks/>
          </p:cNvCxnSpPr>
          <p:nvPr/>
        </p:nvCxnSpPr>
        <p:spPr>
          <a:xfrm>
            <a:off x="9412164"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BFEBABF-C136-4FE1-BF45-BC2A3638EA70}"/>
              </a:ext>
            </a:extLst>
          </p:cNvPr>
          <p:cNvCxnSpPr>
            <a:cxnSpLocks/>
          </p:cNvCxnSpPr>
          <p:nvPr/>
        </p:nvCxnSpPr>
        <p:spPr>
          <a:xfrm flipV="1">
            <a:off x="9923037"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A27DDEC-6018-4895-913B-6E8FE5494474}"/>
              </a:ext>
            </a:extLst>
          </p:cNvPr>
          <p:cNvCxnSpPr>
            <a:cxnSpLocks/>
          </p:cNvCxnSpPr>
          <p:nvPr/>
        </p:nvCxnSpPr>
        <p:spPr>
          <a:xfrm>
            <a:off x="9412164" y="2210584"/>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74957D-70A8-4A76-8F1B-B48752F7FB35}"/>
              </a:ext>
            </a:extLst>
          </p:cNvPr>
          <p:cNvCxnSpPr>
            <a:cxnSpLocks/>
          </p:cNvCxnSpPr>
          <p:nvPr/>
        </p:nvCxnSpPr>
        <p:spPr>
          <a:xfrm flipV="1">
            <a:off x="9923037"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B0297A9-AEDA-4DDD-9A81-929B4CE309E9}"/>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A6840E-077E-4E86-8CE0-550274D34E4C}"/>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340A2F00-127A-4865-863A-3D55434A7C51}"/>
              </a:ext>
            </a:extLst>
          </p:cNvPr>
          <p:cNvSpPr txBox="1"/>
          <p:nvPr/>
        </p:nvSpPr>
        <p:spPr>
          <a:xfrm>
            <a:off x="48226" y="3507158"/>
            <a:ext cx="651864" cy="399600"/>
          </a:xfrm>
          <a:prstGeom prst="rect">
            <a:avLst/>
          </a:prstGeom>
          <a:solidFill>
            <a:srgbClr val="E9E9E9"/>
          </a:solidFill>
          <a:ln w="9525">
            <a:solidFill>
              <a:srgbClr val="BDBDBD"/>
            </a:solidFill>
          </a:ln>
        </p:spPr>
        <p:txBody>
          <a:bodyPr wrap="square" rtlCol="0">
            <a:spAutoFit/>
          </a:bodyPr>
          <a:lstStyle/>
          <a:p>
            <a:pPr algn="ctr"/>
            <a:r>
              <a:rPr lang="en-US" sz="2000" b="1" dirty="0"/>
              <a:t>Cell</a:t>
            </a:r>
            <a:endParaRPr lang="en-IN" sz="2000" b="1" dirty="0"/>
          </a:p>
        </p:txBody>
      </p:sp>
      <p:sp>
        <p:nvSpPr>
          <p:cNvPr id="268" name="TextBox 267">
            <a:extLst>
              <a:ext uri="{FF2B5EF4-FFF2-40B4-BE49-F238E27FC236}">
                <a16:creationId xmlns:a16="http://schemas.microsoft.com/office/drawing/2014/main" id="{A9CEAE62-A4A4-4543-84D1-5E3220BC83F7}"/>
              </a:ext>
            </a:extLst>
          </p:cNvPr>
          <p:cNvSpPr txBox="1"/>
          <p:nvPr/>
        </p:nvSpPr>
        <p:spPr>
          <a:xfrm>
            <a:off x="698497" y="3507158"/>
            <a:ext cx="2268000" cy="399600"/>
          </a:xfrm>
          <a:prstGeom prst="rect">
            <a:avLst/>
          </a:prstGeom>
          <a:solidFill>
            <a:srgbClr val="E9E9E9"/>
          </a:solidFill>
          <a:ln w="9525">
            <a:solidFill>
              <a:srgbClr val="BDBDBD"/>
            </a:solidFill>
          </a:ln>
        </p:spPr>
        <p:txBody>
          <a:bodyPr wrap="square" rtlCol="0">
            <a:spAutoFit/>
          </a:bodyPr>
          <a:lstStyle/>
          <a:p>
            <a:pPr algn="ctr"/>
            <a:r>
              <a:rPr lang="en-US" sz="2000" b="1" dirty="0"/>
              <a:t>Closed Loop</a:t>
            </a:r>
            <a:endParaRPr lang="en-IN" sz="2000" b="1" dirty="0"/>
          </a:p>
        </p:txBody>
      </p:sp>
      <p:sp>
        <p:nvSpPr>
          <p:cNvPr id="269" name="TextBox 268">
            <a:extLst>
              <a:ext uri="{FF2B5EF4-FFF2-40B4-BE49-F238E27FC236}">
                <a16:creationId xmlns:a16="http://schemas.microsoft.com/office/drawing/2014/main" id="{7537128F-6F5F-40F9-B909-78375AF6AAA0}"/>
              </a:ext>
            </a:extLst>
          </p:cNvPr>
          <p:cNvSpPr txBox="1"/>
          <p:nvPr/>
        </p:nvSpPr>
        <p:spPr>
          <a:xfrm>
            <a:off x="2957376" y="3507158"/>
            <a:ext cx="2448000" cy="399600"/>
          </a:xfrm>
          <a:prstGeom prst="rect">
            <a:avLst/>
          </a:prstGeom>
          <a:solidFill>
            <a:srgbClr val="E9E9E9"/>
          </a:solidFill>
          <a:ln w="9525">
            <a:solidFill>
              <a:srgbClr val="BDBDBD"/>
            </a:solidFill>
          </a:ln>
        </p:spPr>
        <p:txBody>
          <a:bodyPr wrap="square" rtlCol="0">
            <a:spAutoFit/>
          </a:bodyPr>
          <a:lstStyle/>
          <a:p>
            <a:pPr algn="ctr"/>
            <a:r>
              <a:rPr lang="en-US" sz="2000" b="1" dirty="0"/>
              <a:t>Net Cost Change</a:t>
            </a:r>
            <a:endParaRPr lang="en-IN" sz="2000" b="1" dirty="0"/>
          </a:p>
        </p:txBody>
      </p:sp>
      <p:sp>
        <p:nvSpPr>
          <p:cNvPr id="270" name="TextBox 269">
            <a:extLst>
              <a:ext uri="{FF2B5EF4-FFF2-40B4-BE49-F238E27FC236}">
                <a16:creationId xmlns:a16="http://schemas.microsoft.com/office/drawing/2014/main" id="{23F3AA43-6437-402A-8EF6-11F43768593D}"/>
              </a:ext>
            </a:extLst>
          </p:cNvPr>
          <p:cNvSpPr txBox="1"/>
          <p:nvPr/>
        </p:nvSpPr>
        <p:spPr>
          <a:xfrm>
            <a:off x="5399163" y="3507158"/>
            <a:ext cx="980425" cy="399600"/>
          </a:xfrm>
          <a:prstGeom prst="rect">
            <a:avLst/>
          </a:prstGeom>
          <a:solidFill>
            <a:srgbClr val="E9E9E9"/>
          </a:solidFill>
          <a:ln w="9525">
            <a:solidFill>
              <a:srgbClr val="BDBDBD"/>
            </a:solidFill>
          </a:ln>
        </p:spPr>
        <p:txBody>
          <a:bodyPr wrap="square" rtlCol="0">
            <a:spAutoFit/>
          </a:bodyPr>
          <a:lstStyle/>
          <a:p>
            <a:pPr algn="ctr"/>
            <a:r>
              <a:rPr lang="en-US" sz="2000" b="1" dirty="0"/>
              <a:t>Remark</a:t>
            </a:r>
            <a:endParaRPr lang="en-IN" sz="2000" b="1" dirty="0"/>
          </a:p>
        </p:txBody>
      </p:sp>
      <p:cxnSp>
        <p:nvCxnSpPr>
          <p:cNvPr id="271" name="Straight Connector 270">
            <a:extLst>
              <a:ext uri="{FF2B5EF4-FFF2-40B4-BE49-F238E27FC236}">
                <a16:creationId xmlns:a16="http://schemas.microsoft.com/office/drawing/2014/main" id="{B0C846D4-73D8-4378-85D8-593902450D8D}"/>
              </a:ext>
            </a:extLst>
          </p:cNvPr>
          <p:cNvCxnSpPr>
            <a:cxnSpLocks/>
          </p:cNvCxnSpPr>
          <p:nvPr/>
        </p:nvCxnSpPr>
        <p:spPr>
          <a:xfrm>
            <a:off x="48226"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C2B079F-A5CC-4077-922E-E92A2A49654C}"/>
              </a:ext>
            </a:extLst>
          </p:cNvPr>
          <p:cNvCxnSpPr/>
          <p:nvPr/>
        </p:nvCxnSpPr>
        <p:spPr>
          <a:xfrm>
            <a:off x="698185"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2A3B9158-6B32-433D-8C93-67B21E030141}"/>
              </a:ext>
            </a:extLst>
          </p:cNvPr>
          <p:cNvCxnSpPr>
            <a:cxnSpLocks/>
          </p:cNvCxnSpPr>
          <p:nvPr/>
        </p:nvCxnSpPr>
        <p:spPr>
          <a:xfrm>
            <a:off x="2957376" y="3902131"/>
            <a:ext cx="0" cy="2498019"/>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C08A02B-D0BC-4CE1-9B47-8309B6B0848C}"/>
              </a:ext>
            </a:extLst>
          </p:cNvPr>
          <p:cNvCxnSpPr/>
          <p:nvPr/>
        </p:nvCxnSpPr>
        <p:spPr>
          <a:xfrm>
            <a:off x="5397374"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6F7CAA4-8FFC-4DC2-9B7E-6C322F20BE5C}"/>
              </a:ext>
            </a:extLst>
          </p:cNvPr>
          <p:cNvCxnSpPr/>
          <p:nvPr/>
        </p:nvCxnSpPr>
        <p:spPr>
          <a:xfrm>
            <a:off x="6379588" y="3902131"/>
            <a:ext cx="0" cy="249120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F5FF713-4F95-484D-9362-D0AA3F80A9A9}"/>
              </a:ext>
            </a:extLst>
          </p:cNvPr>
          <p:cNvCxnSpPr>
            <a:cxnSpLocks/>
          </p:cNvCxnSpPr>
          <p:nvPr/>
        </p:nvCxnSpPr>
        <p:spPr>
          <a:xfrm>
            <a:off x="48226" y="4338471"/>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C1F19DBF-5113-4E6D-97D8-4106E79B7934}"/>
              </a:ext>
            </a:extLst>
          </p:cNvPr>
          <p:cNvCxnSpPr>
            <a:cxnSpLocks/>
          </p:cNvCxnSpPr>
          <p:nvPr/>
        </p:nvCxnSpPr>
        <p:spPr>
          <a:xfrm>
            <a:off x="48226" y="4748312"/>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6CE8E25-8CEF-43B4-B6F7-732E6E06B868}"/>
              </a:ext>
            </a:extLst>
          </p:cNvPr>
          <p:cNvCxnSpPr>
            <a:cxnSpLocks/>
          </p:cNvCxnSpPr>
          <p:nvPr/>
        </p:nvCxnSpPr>
        <p:spPr>
          <a:xfrm>
            <a:off x="48226" y="5158153"/>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2335822B-6488-4387-9D31-2AE545048630}"/>
              </a:ext>
            </a:extLst>
          </p:cNvPr>
          <p:cNvCxnSpPr>
            <a:cxnSpLocks/>
          </p:cNvCxnSpPr>
          <p:nvPr/>
        </p:nvCxnSpPr>
        <p:spPr>
          <a:xfrm>
            <a:off x="48226" y="5567994"/>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A68C6A02-B87C-4A15-A3FB-A3C1B43965BD}"/>
              </a:ext>
            </a:extLst>
          </p:cNvPr>
          <p:cNvCxnSpPr>
            <a:cxnSpLocks/>
          </p:cNvCxnSpPr>
          <p:nvPr/>
        </p:nvCxnSpPr>
        <p:spPr>
          <a:xfrm>
            <a:off x="48226" y="5977835"/>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99D2A711-7535-48DB-AF2C-1C2F74FAB37B}"/>
              </a:ext>
            </a:extLst>
          </p:cNvPr>
          <p:cNvCxnSpPr>
            <a:cxnSpLocks/>
          </p:cNvCxnSpPr>
          <p:nvPr/>
        </p:nvCxnSpPr>
        <p:spPr>
          <a:xfrm>
            <a:off x="48226" y="6390056"/>
            <a:ext cx="6331362" cy="0"/>
          </a:xfrm>
          <a:prstGeom prst="line">
            <a:avLst/>
          </a:prstGeom>
          <a:ln w="9525">
            <a:solidFill>
              <a:srgbClr val="BDBDBD"/>
            </a:solidFill>
          </a:ln>
        </p:spPr>
        <p:style>
          <a:lnRef idx="1">
            <a:schemeClr val="accent1"/>
          </a:lnRef>
          <a:fillRef idx="0">
            <a:schemeClr val="accent1"/>
          </a:fillRef>
          <a:effectRef idx="0">
            <a:schemeClr val="accent1"/>
          </a:effectRef>
          <a:fontRef idx="minor">
            <a:schemeClr val="tx1"/>
          </a:fontRef>
        </p:style>
      </p:cxnSp>
      <p:sp>
        <p:nvSpPr>
          <p:cNvPr id="282" name="TextBox 281">
            <a:extLst>
              <a:ext uri="{FF2B5EF4-FFF2-40B4-BE49-F238E27FC236}">
                <a16:creationId xmlns:a16="http://schemas.microsoft.com/office/drawing/2014/main" id="{8363222C-C565-4715-8A88-264B08723BF0}"/>
              </a:ext>
            </a:extLst>
          </p:cNvPr>
          <p:cNvSpPr txBox="1"/>
          <p:nvPr/>
        </p:nvSpPr>
        <p:spPr>
          <a:xfrm>
            <a:off x="99812" y="3916157"/>
            <a:ext cx="545507" cy="400110"/>
          </a:xfrm>
          <a:prstGeom prst="rect">
            <a:avLst/>
          </a:prstGeom>
          <a:noFill/>
          <a:ln w="9525">
            <a:noFill/>
          </a:ln>
        </p:spPr>
        <p:txBody>
          <a:bodyPr wrap="square" rtlCol="0">
            <a:spAutoFit/>
          </a:bodyPr>
          <a:lstStyle/>
          <a:p>
            <a:pPr algn="ctr"/>
            <a:r>
              <a:rPr lang="en-US" sz="2000" dirty="0"/>
              <a:t>AP</a:t>
            </a:r>
            <a:endParaRPr lang="en-IN" sz="2000" dirty="0"/>
          </a:p>
        </p:txBody>
      </p:sp>
      <p:sp>
        <p:nvSpPr>
          <p:cNvPr id="283" name="TextBox 282">
            <a:extLst>
              <a:ext uri="{FF2B5EF4-FFF2-40B4-BE49-F238E27FC236}">
                <a16:creationId xmlns:a16="http://schemas.microsoft.com/office/drawing/2014/main" id="{32548A6C-D7A8-419C-B0A2-37B9E592AFC8}"/>
              </a:ext>
            </a:extLst>
          </p:cNvPr>
          <p:cNvSpPr txBox="1"/>
          <p:nvPr/>
        </p:nvSpPr>
        <p:spPr>
          <a:xfrm>
            <a:off x="742533" y="3922281"/>
            <a:ext cx="2162993" cy="400110"/>
          </a:xfrm>
          <a:prstGeom prst="rect">
            <a:avLst/>
          </a:prstGeom>
          <a:noFill/>
          <a:ln w="9525">
            <a:noFill/>
          </a:ln>
        </p:spPr>
        <p:txBody>
          <a:bodyPr wrap="square" rtlCol="0">
            <a:spAutoFit/>
          </a:bodyPr>
          <a:lstStyle/>
          <a:p>
            <a:pPr algn="ctr"/>
            <a:r>
              <a:rPr lang="en-US" sz="2000" dirty="0">
                <a:solidFill>
                  <a:schemeClr val="tx2"/>
                </a:solidFill>
              </a:rPr>
              <a:t>AP-AR-BR-BP</a:t>
            </a:r>
            <a:endParaRPr lang="en-IN" sz="2000" dirty="0">
              <a:solidFill>
                <a:schemeClr val="tx2"/>
              </a:solidFill>
            </a:endParaRPr>
          </a:p>
        </p:txBody>
      </p:sp>
      <p:sp>
        <p:nvSpPr>
          <p:cNvPr id="285" name="TextBox 284">
            <a:extLst>
              <a:ext uri="{FF2B5EF4-FFF2-40B4-BE49-F238E27FC236}">
                <a16:creationId xmlns:a16="http://schemas.microsoft.com/office/drawing/2014/main" id="{9CE105F2-2A25-4E50-8676-178B99CCA1C2}"/>
              </a:ext>
            </a:extLst>
          </p:cNvPr>
          <p:cNvSpPr txBox="1"/>
          <p:nvPr/>
        </p:nvSpPr>
        <p:spPr>
          <a:xfrm>
            <a:off x="5584179" y="3926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286" name="TextBox 285">
            <a:extLst>
              <a:ext uri="{FF2B5EF4-FFF2-40B4-BE49-F238E27FC236}">
                <a16:creationId xmlns:a16="http://schemas.microsoft.com/office/drawing/2014/main" id="{D6CEC1C7-5440-4395-9C58-AE89BEDAEB64}"/>
              </a:ext>
            </a:extLst>
          </p:cNvPr>
          <p:cNvSpPr txBox="1"/>
          <p:nvPr/>
        </p:nvSpPr>
        <p:spPr>
          <a:xfrm>
            <a:off x="48226" y="4340889"/>
            <a:ext cx="651864" cy="400110"/>
          </a:xfrm>
          <a:prstGeom prst="rect">
            <a:avLst/>
          </a:prstGeom>
          <a:noFill/>
          <a:ln w="9525">
            <a:noFill/>
          </a:ln>
        </p:spPr>
        <p:txBody>
          <a:bodyPr wrap="square" rtlCol="0">
            <a:spAutoFit/>
          </a:bodyPr>
          <a:lstStyle/>
          <a:p>
            <a:pPr algn="ctr"/>
            <a:r>
              <a:rPr lang="en-US" sz="2000" dirty="0"/>
              <a:t>BQ</a:t>
            </a:r>
            <a:endParaRPr lang="en-IN" sz="2000" dirty="0"/>
          </a:p>
        </p:txBody>
      </p:sp>
      <p:sp>
        <p:nvSpPr>
          <p:cNvPr id="287" name="TextBox 286">
            <a:extLst>
              <a:ext uri="{FF2B5EF4-FFF2-40B4-BE49-F238E27FC236}">
                <a16:creationId xmlns:a16="http://schemas.microsoft.com/office/drawing/2014/main" id="{0EB97A1C-48CD-4ABF-9CF8-A4542EE75898}"/>
              </a:ext>
            </a:extLst>
          </p:cNvPr>
          <p:cNvSpPr txBox="1"/>
          <p:nvPr/>
        </p:nvSpPr>
        <p:spPr>
          <a:xfrm>
            <a:off x="698497" y="4342944"/>
            <a:ext cx="2268000" cy="400110"/>
          </a:xfrm>
          <a:prstGeom prst="rect">
            <a:avLst/>
          </a:prstGeom>
          <a:noFill/>
          <a:ln w="9525">
            <a:noFill/>
          </a:ln>
        </p:spPr>
        <p:txBody>
          <a:bodyPr wrap="square" rtlCol="0">
            <a:spAutoFit/>
          </a:bodyPr>
          <a:lstStyle/>
          <a:p>
            <a:pPr algn="ctr"/>
            <a:r>
              <a:rPr lang="en-US" sz="2000" dirty="0">
                <a:solidFill>
                  <a:schemeClr val="tx2"/>
                </a:solidFill>
              </a:rPr>
              <a:t>BQ-AQ-AR-BR</a:t>
            </a:r>
            <a:endParaRPr lang="en-IN" sz="2000" dirty="0">
              <a:solidFill>
                <a:schemeClr val="tx2"/>
              </a:solidFill>
            </a:endParaRPr>
          </a:p>
        </p:txBody>
      </p:sp>
      <p:sp>
        <p:nvSpPr>
          <p:cNvPr id="288" name="TextBox 287">
            <a:extLst>
              <a:ext uri="{FF2B5EF4-FFF2-40B4-BE49-F238E27FC236}">
                <a16:creationId xmlns:a16="http://schemas.microsoft.com/office/drawing/2014/main" id="{D8FE14D5-0B31-4930-B947-B9C247827E8A}"/>
              </a:ext>
            </a:extLst>
          </p:cNvPr>
          <p:cNvSpPr txBox="1"/>
          <p:nvPr/>
        </p:nvSpPr>
        <p:spPr>
          <a:xfrm>
            <a:off x="3151504" y="4342944"/>
            <a:ext cx="2088000" cy="400110"/>
          </a:xfrm>
          <a:prstGeom prst="rect">
            <a:avLst/>
          </a:prstGeom>
          <a:noFill/>
          <a:ln w="9525">
            <a:noFill/>
          </a:ln>
        </p:spPr>
        <p:txBody>
          <a:bodyPr wrap="square" rtlCol="0">
            <a:spAutoFit/>
          </a:bodyPr>
          <a:lstStyle/>
          <a:p>
            <a:pPr algn="ctr"/>
            <a:r>
              <a:rPr lang="en-US" sz="2000" dirty="0">
                <a:solidFill>
                  <a:srgbClr val="B84742"/>
                </a:solidFill>
              </a:rPr>
              <a:t>11-10+12-8=5</a:t>
            </a:r>
            <a:endParaRPr lang="en-IN" sz="2000" dirty="0">
              <a:solidFill>
                <a:srgbClr val="B84742"/>
              </a:solidFill>
            </a:endParaRPr>
          </a:p>
        </p:txBody>
      </p:sp>
      <p:sp>
        <p:nvSpPr>
          <p:cNvPr id="290" name="TextBox 289">
            <a:extLst>
              <a:ext uri="{FF2B5EF4-FFF2-40B4-BE49-F238E27FC236}">
                <a16:creationId xmlns:a16="http://schemas.microsoft.com/office/drawing/2014/main" id="{F4187406-0027-4BE9-9516-6A669CE08416}"/>
              </a:ext>
            </a:extLst>
          </p:cNvPr>
          <p:cNvSpPr txBox="1"/>
          <p:nvPr/>
        </p:nvSpPr>
        <p:spPr>
          <a:xfrm>
            <a:off x="48226" y="4755163"/>
            <a:ext cx="651864" cy="400110"/>
          </a:xfrm>
          <a:prstGeom prst="rect">
            <a:avLst/>
          </a:prstGeom>
          <a:noFill/>
          <a:ln w="9525">
            <a:noFill/>
          </a:ln>
        </p:spPr>
        <p:txBody>
          <a:bodyPr wrap="square" rtlCol="0">
            <a:spAutoFit/>
          </a:bodyPr>
          <a:lstStyle/>
          <a:p>
            <a:pPr algn="ctr"/>
            <a:r>
              <a:rPr lang="en-US" sz="2000" dirty="0"/>
              <a:t>BS</a:t>
            </a:r>
            <a:endParaRPr lang="en-IN" sz="2000" dirty="0"/>
          </a:p>
        </p:txBody>
      </p:sp>
      <p:sp>
        <p:nvSpPr>
          <p:cNvPr id="291" name="TextBox 290">
            <a:extLst>
              <a:ext uri="{FF2B5EF4-FFF2-40B4-BE49-F238E27FC236}">
                <a16:creationId xmlns:a16="http://schemas.microsoft.com/office/drawing/2014/main" id="{CB6FA638-3585-4C2A-8B1D-C594147CC807}"/>
              </a:ext>
            </a:extLst>
          </p:cNvPr>
          <p:cNvSpPr txBox="1"/>
          <p:nvPr/>
        </p:nvSpPr>
        <p:spPr>
          <a:xfrm>
            <a:off x="698497" y="4757218"/>
            <a:ext cx="2268000" cy="400110"/>
          </a:xfrm>
          <a:prstGeom prst="rect">
            <a:avLst/>
          </a:prstGeom>
          <a:noFill/>
          <a:ln w="9525">
            <a:noFill/>
          </a:ln>
        </p:spPr>
        <p:txBody>
          <a:bodyPr wrap="square" rtlCol="0">
            <a:spAutoFit/>
          </a:bodyPr>
          <a:lstStyle/>
          <a:p>
            <a:pPr algn="ctr"/>
            <a:r>
              <a:rPr lang="en-US" sz="2000" dirty="0">
                <a:solidFill>
                  <a:schemeClr val="tx2"/>
                </a:solidFill>
              </a:rPr>
              <a:t>BS-BR-AR-AS</a:t>
            </a:r>
            <a:endParaRPr lang="en-IN" sz="2000" dirty="0">
              <a:solidFill>
                <a:schemeClr val="tx2"/>
              </a:solidFill>
            </a:endParaRPr>
          </a:p>
        </p:txBody>
      </p:sp>
      <p:sp>
        <p:nvSpPr>
          <p:cNvPr id="292" name="TextBox 291">
            <a:extLst>
              <a:ext uri="{FF2B5EF4-FFF2-40B4-BE49-F238E27FC236}">
                <a16:creationId xmlns:a16="http://schemas.microsoft.com/office/drawing/2014/main" id="{CF979FEB-F942-411C-BBF1-7E40B38FB1BE}"/>
              </a:ext>
            </a:extLst>
          </p:cNvPr>
          <p:cNvSpPr txBox="1"/>
          <p:nvPr/>
        </p:nvSpPr>
        <p:spPr>
          <a:xfrm>
            <a:off x="3151504" y="4757218"/>
            <a:ext cx="2088000" cy="400110"/>
          </a:xfrm>
          <a:prstGeom prst="rect">
            <a:avLst/>
          </a:prstGeom>
          <a:noFill/>
          <a:ln w="9525">
            <a:noFill/>
          </a:ln>
        </p:spPr>
        <p:txBody>
          <a:bodyPr wrap="square" rtlCol="0">
            <a:spAutoFit/>
          </a:bodyPr>
          <a:lstStyle/>
          <a:p>
            <a:pPr algn="ctr"/>
            <a:r>
              <a:rPr lang="en-US" sz="2000" dirty="0">
                <a:solidFill>
                  <a:srgbClr val="B84742"/>
                </a:solidFill>
              </a:rPr>
              <a:t>14-8+12-13=5</a:t>
            </a:r>
            <a:endParaRPr lang="en-IN" sz="2000" dirty="0">
              <a:solidFill>
                <a:srgbClr val="B84742"/>
              </a:solidFill>
            </a:endParaRPr>
          </a:p>
        </p:txBody>
      </p:sp>
      <p:sp>
        <p:nvSpPr>
          <p:cNvPr id="294" name="TextBox 293">
            <a:extLst>
              <a:ext uri="{FF2B5EF4-FFF2-40B4-BE49-F238E27FC236}">
                <a16:creationId xmlns:a16="http://schemas.microsoft.com/office/drawing/2014/main" id="{7C8E5583-2A09-4760-B9C6-F5BE7C872357}"/>
              </a:ext>
            </a:extLst>
          </p:cNvPr>
          <p:cNvSpPr txBox="1"/>
          <p:nvPr/>
        </p:nvSpPr>
        <p:spPr>
          <a:xfrm>
            <a:off x="48226" y="5169437"/>
            <a:ext cx="651864" cy="400110"/>
          </a:xfrm>
          <a:prstGeom prst="rect">
            <a:avLst/>
          </a:prstGeom>
          <a:noFill/>
          <a:ln w="9525">
            <a:noFill/>
          </a:ln>
        </p:spPr>
        <p:txBody>
          <a:bodyPr wrap="square" rtlCol="0">
            <a:spAutoFit/>
          </a:bodyPr>
          <a:lstStyle/>
          <a:p>
            <a:pPr algn="ctr"/>
            <a:r>
              <a:rPr lang="en-US" sz="2000" dirty="0"/>
              <a:t>CP</a:t>
            </a:r>
            <a:endParaRPr lang="en-IN" sz="2000" dirty="0"/>
          </a:p>
        </p:txBody>
      </p:sp>
      <p:sp>
        <p:nvSpPr>
          <p:cNvPr id="295" name="TextBox 294">
            <a:extLst>
              <a:ext uri="{FF2B5EF4-FFF2-40B4-BE49-F238E27FC236}">
                <a16:creationId xmlns:a16="http://schemas.microsoft.com/office/drawing/2014/main" id="{FB50E4C4-58ED-4AC1-B8C6-56ADCB222F06}"/>
              </a:ext>
            </a:extLst>
          </p:cNvPr>
          <p:cNvSpPr txBox="1"/>
          <p:nvPr/>
        </p:nvSpPr>
        <p:spPr>
          <a:xfrm>
            <a:off x="698497" y="5171492"/>
            <a:ext cx="2268000" cy="400110"/>
          </a:xfrm>
          <a:prstGeom prst="rect">
            <a:avLst/>
          </a:prstGeom>
          <a:noFill/>
          <a:ln w="9525">
            <a:noFill/>
          </a:ln>
        </p:spPr>
        <p:txBody>
          <a:bodyPr wrap="square" rtlCol="0">
            <a:spAutoFit/>
          </a:bodyPr>
          <a:lstStyle/>
          <a:p>
            <a:pPr algn="ctr"/>
            <a:r>
              <a:rPr lang="en-US" sz="2000" dirty="0">
                <a:solidFill>
                  <a:schemeClr val="tx2"/>
                </a:solidFill>
              </a:rPr>
              <a:t>CP-BP-BR-AR-AS-CS</a:t>
            </a:r>
            <a:endParaRPr lang="en-IN" sz="2000" dirty="0">
              <a:solidFill>
                <a:schemeClr val="tx2"/>
              </a:solidFill>
            </a:endParaRPr>
          </a:p>
        </p:txBody>
      </p:sp>
      <p:sp>
        <p:nvSpPr>
          <p:cNvPr id="296" name="TextBox 295">
            <a:extLst>
              <a:ext uri="{FF2B5EF4-FFF2-40B4-BE49-F238E27FC236}">
                <a16:creationId xmlns:a16="http://schemas.microsoft.com/office/drawing/2014/main" id="{7C88AF4A-2091-422C-BE04-22D59A26F96F}"/>
              </a:ext>
            </a:extLst>
          </p:cNvPr>
          <p:cNvSpPr txBox="1"/>
          <p:nvPr/>
        </p:nvSpPr>
        <p:spPr>
          <a:xfrm>
            <a:off x="3151504" y="5171492"/>
            <a:ext cx="2088000" cy="400110"/>
          </a:xfrm>
          <a:prstGeom prst="rect">
            <a:avLst/>
          </a:prstGeom>
          <a:noFill/>
          <a:ln w="9525">
            <a:noFill/>
          </a:ln>
        </p:spPr>
        <p:txBody>
          <a:bodyPr wrap="square" rtlCol="0">
            <a:spAutoFit/>
          </a:bodyPr>
          <a:lstStyle/>
          <a:p>
            <a:pPr algn="ctr"/>
            <a:r>
              <a:rPr lang="en-US" sz="2000" dirty="0">
                <a:solidFill>
                  <a:srgbClr val="B84742"/>
                </a:solidFill>
              </a:rPr>
              <a:t>6-7+8-12+13-7=1</a:t>
            </a:r>
            <a:endParaRPr lang="en-IN" sz="2000" dirty="0">
              <a:solidFill>
                <a:srgbClr val="B84742"/>
              </a:solidFill>
            </a:endParaRPr>
          </a:p>
        </p:txBody>
      </p:sp>
      <p:sp>
        <p:nvSpPr>
          <p:cNvPr id="298" name="TextBox 297">
            <a:extLst>
              <a:ext uri="{FF2B5EF4-FFF2-40B4-BE49-F238E27FC236}">
                <a16:creationId xmlns:a16="http://schemas.microsoft.com/office/drawing/2014/main" id="{BE0D4270-89C9-4F4B-8042-D059DD211923}"/>
              </a:ext>
            </a:extLst>
          </p:cNvPr>
          <p:cNvSpPr txBox="1"/>
          <p:nvPr/>
        </p:nvSpPr>
        <p:spPr>
          <a:xfrm>
            <a:off x="48226" y="5583711"/>
            <a:ext cx="651864" cy="400110"/>
          </a:xfrm>
          <a:prstGeom prst="rect">
            <a:avLst/>
          </a:prstGeom>
          <a:noFill/>
          <a:ln w="9525">
            <a:noFill/>
          </a:ln>
        </p:spPr>
        <p:txBody>
          <a:bodyPr wrap="square" rtlCol="0">
            <a:spAutoFit/>
          </a:bodyPr>
          <a:lstStyle/>
          <a:p>
            <a:pPr algn="ctr"/>
            <a:r>
              <a:rPr lang="en-US" sz="2000" dirty="0"/>
              <a:t>CQ</a:t>
            </a:r>
            <a:endParaRPr lang="en-IN" sz="2000" dirty="0"/>
          </a:p>
        </p:txBody>
      </p:sp>
      <p:sp>
        <p:nvSpPr>
          <p:cNvPr id="299" name="TextBox 298">
            <a:extLst>
              <a:ext uri="{FF2B5EF4-FFF2-40B4-BE49-F238E27FC236}">
                <a16:creationId xmlns:a16="http://schemas.microsoft.com/office/drawing/2014/main" id="{D537DF95-2A49-42A4-96F5-D330F55BA134}"/>
              </a:ext>
            </a:extLst>
          </p:cNvPr>
          <p:cNvSpPr txBox="1"/>
          <p:nvPr/>
        </p:nvSpPr>
        <p:spPr>
          <a:xfrm>
            <a:off x="698497" y="5585766"/>
            <a:ext cx="2268000" cy="400110"/>
          </a:xfrm>
          <a:prstGeom prst="rect">
            <a:avLst/>
          </a:prstGeom>
          <a:noFill/>
          <a:ln w="9525">
            <a:noFill/>
          </a:ln>
        </p:spPr>
        <p:txBody>
          <a:bodyPr wrap="square" rtlCol="0">
            <a:spAutoFit/>
          </a:bodyPr>
          <a:lstStyle/>
          <a:p>
            <a:pPr algn="ctr"/>
            <a:r>
              <a:rPr lang="en-US" sz="2000" dirty="0">
                <a:solidFill>
                  <a:schemeClr val="tx2"/>
                </a:solidFill>
              </a:rPr>
              <a:t>CQ-AQ-AS-CS</a:t>
            </a:r>
            <a:endParaRPr lang="en-IN" sz="2000" dirty="0">
              <a:solidFill>
                <a:schemeClr val="tx2"/>
              </a:solidFill>
            </a:endParaRPr>
          </a:p>
        </p:txBody>
      </p:sp>
      <p:sp>
        <p:nvSpPr>
          <p:cNvPr id="300" name="TextBox 299">
            <a:extLst>
              <a:ext uri="{FF2B5EF4-FFF2-40B4-BE49-F238E27FC236}">
                <a16:creationId xmlns:a16="http://schemas.microsoft.com/office/drawing/2014/main" id="{14052054-C311-425F-8D8B-C4DF6625FFD4}"/>
              </a:ext>
            </a:extLst>
          </p:cNvPr>
          <p:cNvSpPr txBox="1"/>
          <p:nvPr/>
        </p:nvSpPr>
        <p:spPr>
          <a:xfrm>
            <a:off x="3062131" y="5586337"/>
            <a:ext cx="2273007" cy="400110"/>
          </a:xfrm>
          <a:prstGeom prst="rect">
            <a:avLst/>
          </a:prstGeom>
          <a:noFill/>
          <a:ln w="9525">
            <a:noFill/>
          </a:ln>
        </p:spPr>
        <p:txBody>
          <a:bodyPr wrap="square" rtlCol="0">
            <a:spAutoFit/>
          </a:bodyPr>
          <a:lstStyle/>
          <a:p>
            <a:pPr algn="ctr"/>
            <a:r>
              <a:rPr lang="en-US" sz="2000" dirty="0">
                <a:solidFill>
                  <a:srgbClr val="B84742"/>
                </a:solidFill>
              </a:rPr>
              <a:t>16-10+13-7=12</a:t>
            </a:r>
            <a:endParaRPr lang="en-IN" sz="2000" dirty="0">
              <a:solidFill>
                <a:srgbClr val="B84742"/>
              </a:solidFill>
            </a:endParaRPr>
          </a:p>
        </p:txBody>
      </p:sp>
      <p:sp>
        <p:nvSpPr>
          <p:cNvPr id="302" name="TextBox 301">
            <a:extLst>
              <a:ext uri="{FF2B5EF4-FFF2-40B4-BE49-F238E27FC236}">
                <a16:creationId xmlns:a16="http://schemas.microsoft.com/office/drawing/2014/main" id="{6308A321-1A76-4A1E-B862-633E6D22DD74}"/>
              </a:ext>
            </a:extLst>
          </p:cNvPr>
          <p:cNvSpPr txBox="1"/>
          <p:nvPr/>
        </p:nvSpPr>
        <p:spPr>
          <a:xfrm>
            <a:off x="48226" y="5997985"/>
            <a:ext cx="651864" cy="400110"/>
          </a:xfrm>
          <a:prstGeom prst="rect">
            <a:avLst/>
          </a:prstGeom>
          <a:noFill/>
          <a:ln w="9525">
            <a:noFill/>
          </a:ln>
        </p:spPr>
        <p:txBody>
          <a:bodyPr wrap="square" rtlCol="0">
            <a:spAutoFit/>
          </a:bodyPr>
          <a:lstStyle/>
          <a:p>
            <a:pPr algn="ctr"/>
            <a:r>
              <a:rPr lang="en-US" sz="2000" dirty="0"/>
              <a:t>CR</a:t>
            </a:r>
            <a:endParaRPr lang="en-IN" sz="2000" dirty="0"/>
          </a:p>
        </p:txBody>
      </p:sp>
      <p:sp>
        <p:nvSpPr>
          <p:cNvPr id="303" name="TextBox 302">
            <a:extLst>
              <a:ext uri="{FF2B5EF4-FFF2-40B4-BE49-F238E27FC236}">
                <a16:creationId xmlns:a16="http://schemas.microsoft.com/office/drawing/2014/main" id="{E19EF4F2-99D6-465D-B535-6868F21CF6D6}"/>
              </a:ext>
            </a:extLst>
          </p:cNvPr>
          <p:cNvSpPr txBox="1"/>
          <p:nvPr/>
        </p:nvSpPr>
        <p:spPr>
          <a:xfrm>
            <a:off x="698497" y="6000040"/>
            <a:ext cx="2268000" cy="400110"/>
          </a:xfrm>
          <a:prstGeom prst="rect">
            <a:avLst/>
          </a:prstGeom>
          <a:noFill/>
          <a:ln w="9525">
            <a:noFill/>
          </a:ln>
        </p:spPr>
        <p:txBody>
          <a:bodyPr wrap="square" rtlCol="0">
            <a:spAutoFit/>
          </a:bodyPr>
          <a:lstStyle/>
          <a:p>
            <a:pPr algn="ctr"/>
            <a:r>
              <a:rPr lang="en-US" sz="2000" dirty="0">
                <a:solidFill>
                  <a:schemeClr val="tx2"/>
                </a:solidFill>
              </a:rPr>
              <a:t>CR-AR-AS-CS</a:t>
            </a:r>
            <a:endParaRPr lang="en-IN" sz="2000" dirty="0">
              <a:solidFill>
                <a:schemeClr val="tx2"/>
              </a:solidFill>
            </a:endParaRPr>
          </a:p>
        </p:txBody>
      </p:sp>
      <p:sp>
        <p:nvSpPr>
          <p:cNvPr id="304" name="TextBox 303">
            <a:extLst>
              <a:ext uri="{FF2B5EF4-FFF2-40B4-BE49-F238E27FC236}">
                <a16:creationId xmlns:a16="http://schemas.microsoft.com/office/drawing/2014/main" id="{79D071C4-2130-41F1-9B16-E2CAB4F8F78E}"/>
              </a:ext>
            </a:extLst>
          </p:cNvPr>
          <p:cNvSpPr txBox="1"/>
          <p:nvPr/>
        </p:nvSpPr>
        <p:spPr>
          <a:xfrm>
            <a:off x="3151504" y="6000040"/>
            <a:ext cx="2088000" cy="400110"/>
          </a:xfrm>
          <a:prstGeom prst="rect">
            <a:avLst/>
          </a:prstGeom>
          <a:noFill/>
          <a:ln w="9525">
            <a:noFill/>
          </a:ln>
        </p:spPr>
        <p:txBody>
          <a:bodyPr wrap="square" rtlCol="0">
            <a:spAutoFit/>
          </a:bodyPr>
          <a:lstStyle/>
          <a:p>
            <a:pPr algn="ctr"/>
            <a:r>
              <a:rPr lang="en-US" sz="2000" dirty="0">
                <a:solidFill>
                  <a:srgbClr val="B84742"/>
                </a:solidFill>
              </a:rPr>
              <a:t>11-12+13-7=5</a:t>
            </a:r>
            <a:endParaRPr lang="en-IN" sz="2000" dirty="0">
              <a:solidFill>
                <a:srgbClr val="B84742"/>
              </a:solidFill>
            </a:endParaRPr>
          </a:p>
        </p:txBody>
      </p:sp>
      <p:sp>
        <p:nvSpPr>
          <p:cNvPr id="307" name="TextBox 306">
            <a:extLst>
              <a:ext uri="{FF2B5EF4-FFF2-40B4-BE49-F238E27FC236}">
                <a16:creationId xmlns:a16="http://schemas.microsoft.com/office/drawing/2014/main" id="{B1FFAE23-294F-43DF-86EC-2C33F16B4839}"/>
              </a:ext>
            </a:extLst>
          </p:cNvPr>
          <p:cNvSpPr txBox="1"/>
          <p:nvPr/>
        </p:nvSpPr>
        <p:spPr>
          <a:xfrm>
            <a:off x="5584179" y="5984116"/>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8" name="TextBox 307">
            <a:extLst>
              <a:ext uri="{FF2B5EF4-FFF2-40B4-BE49-F238E27FC236}">
                <a16:creationId xmlns:a16="http://schemas.microsoft.com/office/drawing/2014/main" id="{C37A3A1E-4845-4F54-B84C-C6B1173650DC}"/>
              </a:ext>
            </a:extLst>
          </p:cNvPr>
          <p:cNvSpPr txBox="1"/>
          <p:nvPr/>
        </p:nvSpPr>
        <p:spPr>
          <a:xfrm>
            <a:off x="5584179" y="5572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09" name="TextBox 308">
            <a:extLst>
              <a:ext uri="{FF2B5EF4-FFF2-40B4-BE49-F238E27FC236}">
                <a16:creationId xmlns:a16="http://schemas.microsoft.com/office/drawing/2014/main" id="{3AC60876-11A2-49EA-A9B5-045537BA02A4}"/>
              </a:ext>
            </a:extLst>
          </p:cNvPr>
          <p:cNvSpPr txBox="1"/>
          <p:nvPr/>
        </p:nvSpPr>
        <p:spPr>
          <a:xfrm>
            <a:off x="5584179" y="51611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0" name="TextBox 309">
            <a:extLst>
              <a:ext uri="{FF2B5EF4-FFF2-40B4-BE49-F238E27FC236}">
                <a16:creationId xmlns:a16="http://schemas.microsoft.com/office/drawing/2014/main" id="{964148F5-51E5-4DDA-BF4E-C780C242FD81}"/>
              </a:ext>
            </a:extLst>
          </p:cNvPr>
          <p:cNvSpPr txBox="1"/>
          <p:nvPr/>
        </p:nvSpPr>
        <p:spPr>
          <a:xfrm>
            <a:off x="5584179" y="47496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311" name="TextBox 310">
            <a:extLst>
              <a:ext uri="{FF2B5EF4-FFF2-40B4-BE49-F238E27FC236}">
                <a16:creationId xmlns:a16="http://schemas.microsoft.com/office/drawing/2014/main" id="{315A7661-1EFE-49B2-A01C-C45A5B80BD00}"/>
              </a:ext>
            </a:extLst>
          </p:cNvPr>
          <p:cNvSpPr txBox="1"/>
          <p:nvPr/>
        </p:nvSpPr>
        <p:spPr>
          <a:xfrm>
            <a:off x="5584179" y="4338115"/>
            <a:ext cx="611302" cy="400110"/>
          </a:xfrm>
          <a:prstGeom prst="rect">
            <a:avLst/>
          </a:prstGeom>
          <a:noFill/>
          <a:ln w="9525">
            <a:noFill/>
          </a:ln>
        </p:spPr>
        <p:txBody>
          <a:bodyPr wrap="square" rtlCol="0">
            <a:spAutoFit/>
          </a:bodyPr>
          <a:lstStyle/>
          <a:p>
            <a:pPr algn="ctr"/>
            <a:r>
              <a:rPr lang="en-US" sz="2000" dirty="0">
                <a:latin typeface="Font Awesome 5 Free Solid" panose="02000503000000000000" pitchFamily="50" charset="0"/>
              </a:rPr>
              <a:t></a:t>
            </a:r>
            <a:endParaRPr lang="en-IN" sz="2000" dirty="0"/>
          </a:p>
        </p:txBody>
      </p:sp>
      <p:sp>
        <p:nvSpPr>
          <p:cNvPr id="125" name="TextBox 124">
            <a:extLst>
              <a:ext uri="{FF2B5EF4-FFF2-40B4-BE49-F238E27FC236}">
                <a16:creationId xmlns:a16="http://schemas.microsoft.com/office/drawing/2014/main" id="{9DB5F70E-885C-4114-A47F-E451A5A9F750}"/>
              </a:ext>
            </a:extLst>
          </p:cNvPr>
          <p:cNvSpPr txBox="1"/>
          <p:nvPr/>
        </p:nvSpPr>
        <p:spPr>
          <a:xfrm>
            <a:off x="10217198" y="1310267"/>
            <a:ext cx="638128" cy="369332"/>
          </a:xfrm>
          <a:prstGeom prst="rect">
            <a:avLst/>
          </a:prstGeom>
          <a:noFill/>
        </p:spPr>
        <p:txBody>
          <a:bodyPr wrap="square" rtlCol="0">
            <a:spAutoFit/>
          </a:bodyPr>
          <a:lstStyle/>
          <a:p>
            <a:pPr algn="ctr"/>
            <a:r>
              <a:rPr lang="en-US" dirty="0">
                <a:solidFill>
                  <a:schemeClr val="tx2"/>
                </a:solidFill>
              </a:rPr>
              <a:t>120</a:t>
            </a:r>
            <a:endParaRPr lang="en-IN" dirty="0">
              <a:solidFill>
                <a:schemeClr val="tx2"/>
              </a:solidFill>
            </a:endParaRPr>
          </a:p>
        </p:txBody>
      </p:sp>
      <p:cxnSp>
        <p:nvCxnSpPr>
          <p:cNvPr id="126" name="Straight Connector 125">
            <a:extLst>
              <a:ext uri="{FF2B5EF4-FFF2-40B4-BE49-F238E27FC236}">
                <a16:creationId xmlns:a16="http://schemas.microsoft.com/office/drawing/2014/main" id="{F54D54AA-477A-46B2-A948-7A131A250AA9}"/>
              </a:ext>
            </a:extLst>
          </p:cNvPr>
          <p:cNvCxnSpPr>
            <a:cxnSpLocks/>
          </p:cNvCxnSpPr>
          <p:nvPr/>
        </p:nvCxnSpPr>
        <p:spPr>
          <a:xfrm>
            <a:off x="10297430" y="1610712"/>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199485-4063-48D3-A597-A56F3B7438DC}"/>
              </a:ext>
            </a:extLst>
          </p:cNvPr>
          <p:cNvCxnSpPr>
            <a:cxnSpLocks/>
          </p:cNvCxnSpPr>
          <p:nvPr/>
        </p:nvCxnSpPr>
        <p:spPr>
          <a:xfrm flipV="1">
            <a:off x="10805922" y="1343550"/>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108" name="Content Placeholder 2">
            <a:extLst>
              <a:ext uri="{FF2B5EF4-FFF2-40B4-BE49-F238E27FC236}">
                <a16:creationId xmlns:a16="http://schemas.microsoft.com/office/drawing/2014/main" id="{8C308BD0-D9C7-4C09-BA26-9712C34F6624}"/>
              </a:ext>
            </a:extLst>
          </p:cNvPr>
          <p:cNvSpPr>
            <a:spLocks noGrp="1"/>
          </p:cNvSpPr>
          <p:nvPr>
            <p:ph idx="1"/>
          </p:nvPr>
        </p:nvSpPr>
        <p:spPr>
          <a:xfrm>
            <a:off x="116433" y="863445"/>
            <a:ext cx="6297334" cy="418816"/>
          </a:xfrm>
        </p:spPr>
        <p:txBody>
          <a:bodyPr/>
          <a:lstStyle/>
          <a:p>
            <a:r>
              <a:rPr lang="en-US" dirty="0"/>
              <a:t>Revised solution obtained in previous step.</a:t>
            </a:r>
          </a:p>
        </p:txBody>
      </p:sp>
      <p:sp>
        <p:nvSpPr>
          <p:cNvPr id="109" name="Content Placeholder 2">
            <a:extLst>
              <a:ext uri="{FF2B5EF4-FFF2-40B4-BE49-F238E27FC236}">
                <a16:creationId xmlns:a16="http://schemas.microsoft.com/office/drawing/2014/main" id="{BCB1DE89-9CC7-47F6-8F67-25428EE9444B}"/>
              </a:ext>
            </a:extLst>
          </p:cNvPr>
          <p:cNvSpPr txBox="1">
            <a:spLocks/>
          </p:cNvSpPr>
          <p:nvPr/>
        </p:nvSpPr>
        <p:spPr>
          <a:xfrm>
            <a:off x="116703" y="1908657"/>
            <a:ext cx="6297334" cy="7285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Prepare cell evaluation table for all the unallocated cells</a:t>
            </a:r>
          </a:p>
          <a:p>
            <a:pPr marL="0" indent="0">
              <a:buClr>
                <a:schemeClr val="accent6"/>
              </a:buClr>
              <a:buFont typeface="Wingdings 3" panose="05040102010807070707" pitchFamily="18" charset="2"/>
              <a:buNone/>
            </a:pPr>
            <a:endParaRPr lang="en-US" dirty="0"/>
          </a:p>
        </p:txBody>
      </p:sp>
      <p:sp>
        <p:nvSpPr>
          <p:cNvPr id="110" name="Content Placeholder 2">
            <a:extLst>
              <a:ext uri="{FF2B5EF4-FFF2-40B4-BE49-F238E27FC236}">
                <a16:creationId xmlns:a16="http://schemas.microsoft.com/office/drawing/2014/main" id="{EA8E6B9C-9CF8-42CD-A05C-20F54F9EF84B}"/>
              </a:ext>
            </a:extLst>
          </p:cNvPr>
          <p:cNvSpPr txBox="1">
            <a:spLocks/>
          </p:cNvSpPr>
          <p:nvPr/>
        </p:nvSpPr>
        <p:spPr>
          <a:xfrm>
            <a:off x="102207" y="1376161"/>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p:txBody>
      </p:sp>
      <p:sp>
        <p:nvSpPr>
          <p:cNvPr id="111" name="Content Placeholder 2">
            <a:extLst>
              <a:ext uri="{FF2B5EF4-FFF2-40B4-BE49-F238E27FC236}">
                <a16:creationId xmlns:a16="http://schemas.microsoft.com/office/drawing/2014/main" id="{83DE731E-9FC9-4121-A7AE-0DA3807818EB}"/>
              </a:ext>
            </a:extLst>
          </p:cNvPr>
          <p:cNvSpPr txBox="1">
            <a:spLocks/>
          </p:cNvSpPr>
          <p:nvPr/>
        </p:nvSpPr>
        <p:spPr>
          <a:xfrm>
            <a:off x="6745631" y="3928670"/>
            <a:ext cx="5221869" cy="110913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Hear all the unallocated cells are having non-negative opportunity cost so obtained solution is optimal.</a:t>
            </a:r>
          </a:p>
          <a:p>
            <a:pPr marL="0" indent="0">
              <a:buClr>
                <a:schemeClr val="accent6"/>
              </a:buClr>
              <a:buFont typeface="Wingdings 3" panose="05040102010807070707" pitchFamily="18" charset="2"/>
              <a:buNone/>
            </a:pPr>
            <a:endParaRPr lang="en-US" dirty="0"/>
          </a:p>
        </p:txBody>
      </p:sp>
      <p:sp>
        <p:nvSpPr>
          <p:cNvPr id="112" name="Content Placeholder 2">
            <a:extLst>
              <a:ext uri="{FF2B5EF4-FFF2-40B4-BE49-F238E27FC236}">
                <a16:creationId xmlns:a16="http://schemas.microsoft.com/office/drawing/2014/main" id="{154B3F88-D50C-4A40-92A1-1E5C33071871}"/>
              </a:ext>
            </a:extLst>
          </p:cNvPr>
          <p:cNvSpPr txBox="1">
            <a:spLocks/>
          </p:cNvSpPr>
          <p:nvPr/>
        </p:nvSpPr>
        <p:spPr>
          <a:xfrm>
            <a:off x="6745631" y="4973130"/>
            <a:ext cx="5221869" cy="110913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p>
          <a:p>
            <a:pPr marL="0" indent="0">
              <a:buClr>
                <a:schemeClr val="accent6"/>
              </a:buClr>
              <a:buFont typeface="Wingdings 3" panose="05040102010807070707" pitchFamily="18" charset="2"/>
              <a:buNone/>
            </a:pPr>
            <a:endParaRPr lang="en-US" dirty="0"/>
          </a:p>
        </p:txBody>
      </p:sp>
      <p:sp>
        <p:nvSpPr>
          <p:cNvPr id="114" name="Content Placeholder 3">
            <a:extLst>
              <a:ext uri="{FF2B5EF4-FFF2-40B4-BE49-F238E27FC236}">
                <a16:creationId xmlns:a16="http://schemas.microsoft.com/office/drawing/2014/main" id="{EF968580-F36B-4F6B-871B-17B63F80D3DE}"/>
              </a:ext>
            </a:extLst>
          </p:cNvPr>
          <p:cNvSpPr txBox="1">
            <a:spLocks/>
          </p:cNvSpPr>
          <p:nvPr/>
        </p:nvSpPr>
        <p:spPr>
          <a:xfrm>
            <a:off x="6776602" y="5394914"/>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(10x150)</a:t>
            </a:r>
            <a:endParaRPr lang="en-IN" dirty="0"/>
          </a:p>
        </p:txBody>
      </p:sp>
      <p:sp>
        <p:nvSpPr>
          <p:cNvPr id="115" name="Content Placeholder 3">
            <a:extLst>
              <a:ext uri="{FF2B5EF4-FFF2-40B4-BE49-F238E27FC236}">
                <a16:creationId xmlns:a16="http://schemas.microsoft.com/office/drawing/2014/main" id="{F5448CFF-F75E-443D-82E2-9E04A2FE7364}"/>
              </a:ext>
            </a:extLst>
          </p:cNvPr>
          <p:cNvSpPr txBox="1">
            <a:spLocks/>
          </p:cNvSpPr>
          <p:nvPr/>
        </p:nvSpPr>
        <p:spPr>
          <a:xfrm>
            <a:off x="8133827" y="5394914"/>
            <a:ext cx="167834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(12x230)+</a:t>
            </a:r>
            <a:endParaRPr lang="en-IN" dirty="0"/>
          </a:p>
        </p:txBody>
      </p:sp>
      <p:sp>
        <p:nvSpPr>
          <p:cNvPr id="116" name="Content Placeholder 3">
            <a:extLst>
              <a:ext uri="{FF2B5EF4-FFF2-40B4-BE49-F238E27FC236}">
                <a16:creationId xmlns:a16="http://schemas.microsoft.com/office/drawing/2014/main" id="{2BE4CD31-1863-4F97-AF22-0DE606E63D6D}"/>
              </a:ext>
            </a:extLst>
          </p:cNvPr>
          <p:cNvSpPr txBox="1">
            <a:spLocks/>
          </p:cNvSpPr>
          <p:nvPr/>
        </p:nvSpPr>
        <p:spPr>
          <a:xfrm>
            <a:off x="9635293" y="5385496"/>
            <a:ext cx="13574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(13x120)</a:t>
            </a:r>
            <a:endParaRPr lang="en-IN" dirty="0"/>
          </a:p>
        </p:txBody>
      </p:sp>
      <p:sp>
        <p:nvSpPr>
          <p:cNvPr id="117" name="Content Placeholder 3">
            <a:extLst>
              <a:ext uri="{FF2B5EF4-FFF2-40B4-BE49-F238E27FC236}">
                <a16:creationId xmlns:a16="http://schemas.microsoft.com/office/drawing/2014/main" id="{0DC65C3E-0802-4622-A6EB-EF97501C75E5}"/>
              </a:ext>
            </a:extLst>
          </p:cNvPr>
          <p:cNvSpPr txBox="1">
            <a:spLocks/>
          </p:cNvSpPr>
          <p:nvPr/>
        </p:nvSpPr>
        <p:spPr>
          <a:xfrm>
            <a:off x="7009327" y="5849073"/>
            <a:ext cx="136837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(7x180)</a:t>
            </a:r>
            <a:endParaRPr lang="en-IN" dirty="0"/>
          </a:p>
        </p:txBody>
      </p:sp>
      <p:sp>
        <p:nvSpPr>
          <p:cNvPr id="118" name="Content Placeholder 3">
            <a:extLst>
              <a:ext uri="{FF2B5EF4-FFF2-40B4-BE49-F238E27FC236}">
                <a16:creationId xmlns:a16="http://schemas.microsoft.com/office/drawing/2014/main" id="{7F516564-C438-47BA-99B3-B887A8928579}"/>
              </a:ext>
            </a:extLst>
          </p:cNvPr>
          <p:cNvSpPr txBox="1">
            <a:spLocks/>
          </p:cNvSpPr>
          <p:nvPr/>
        </p:nvSpPr>
        <p:spPr>
          <a:xfrm>
            <a:off x="8211601" y="5839655"/>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(8x120)</a:t>
            </a:r>
            <a:endParaRPr lang="en-IN" dirty="0"/>
          </a:p>
        </p:txBody>
      </p:sp>
      <p:sp>
        <p:nvSpPr>
          <p:cNvPr id="119" name="Content Placeholder 3">
            <a:extLst>
              <a:ext uri="{FF2B5EF4-FFF2-40B4-BE49-F238E27FC236}">
                <a16:creationId xmlns:a16="http://schemas.microsoft.com/office/drawing/2014/main" id="{4C1C7922-21C5-4FF3-AF96-283777A107AF}"/>
              </a:ext>
            </a:extLst>
          </p:cNvPr>
          <p:cNvSpPr txBox="1">
            <a:spLocks/>
          </p:cNvSpPr>
          <p:nvPr/>
        </p:nvSpPr>
        <p:spPr>
          <a:xfrm>
            <a:off x="9441360" y="5849073"/>
            <a:ext cx="153410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(7x200)</a:t>
            </a:r>
            <a:endParaRPr lang="en-IN" dirty="0"/>
          </a:p>
        </p:txBody>
      </p:sp>
      <p:sp>
        <p:nvSpPr>
          <p:cNvPr id="120" name="Content Placeholder 3">
            <a:extLst>
              <a:ext uri="{FF2B5EF4-FFF2-40B4-BE49-F238E27FC236}">
                <a16:creationId xmlns:a16="http://schemas.microsoft.com/office/drawing/2014/main" id="{50D95DA7-6349-4341-89DD-8F36E78F8086}"/>
              </a:ext>
            </a:extLst>
          </p:cNvPr>
          <p:cNvSpPr txBox="1">
            <a:spLocks/>
          </p:cNvSpPr>
          <p:nvPr/>
        </p:nvSpPr>
        <p:spPr>
          <a:xfrm>
            <a:off x="6776602" y="6229919"/>
            <a:ext cx="167118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₹9,440</a:t>
            </a:r>
            <a:endParaRPr lang="en-IN" b="1" dirty="0"/>
          </a:p>
        </p:txBody>
      </p:sp>
    </p:spTree>
    <p:extLst>
      <p:ext uri="{BB962C8B-B14F-4D97-AF65-F5344CB8AC3E}">
        <p14:creationId xmlns:p14="http://schemas.microsoft.com/office/powerpoint/2010/main" val="20442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wipe(left)">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7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99"/>
                                          </p:stCondLst>
                                        </p:cTn>
                                        <p:tgtEl>
                                          <p:spTgt spid="17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499"/>
                                          </p:stCondLst>
                                        </p:cTn>
                                        <p:tgtEl>
                                          <p:spTgt spid="17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499"/>
                                          </p:stCondLst>
                                        </p:cTn>
                                        <p:tgtEl>
                                          <p:spTgt spid="17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499"/>
                                          </p:stCondLst>
                                        </p:cTn>
                                        <p:tgtEl>
                                          <p:spTgt spid="17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499"/>
                                          </p:stCondLst>
                                        </p:cTn>
                                        <p:tgtEl>
                                          <p:spTgt spid="18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499"/>
                                          </p:stCondLst>
                                        </p:cTn>
                                        <p:tgtEl>
                                          <p:spTgt spid="18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499"/>
                                          </p:stCondLst>
                                        </p:cTn>
                                        <p:tgtEl>
                                          <p:spTgt spid="1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499"/>
                                          </p:stCondLst>
                                        </p:cTn>
                                        <p:tgtEl>
                                          <p:spTgt spid="18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499"/>
                                          </p:stCondLst>
                                        </p:cTn>
                                        <p:tgtEl>
                                          <p:spTgt spid="18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499"/>
                                          </p:stCondLst>
                                        </p:cTn>
                                        <p:tgtEl>
                                          <p:spTgt spid="18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499"/>
                                          </p:stCondLst>
                                        </p:cTn>
                                        <p:tgtEl>
                                          <p:spTgt spid="18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499"/>
                                          </p:stCondLst>
                                        </p:cTn>
                                        <p:tgtEl>
                                          <p:spTgt spid="18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499"/>
                                          </p:stCondLst>
                                        </p:cTn>
                                        <p:tgtEl>
                                          <p:spTgt spid="18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499"/>
                                          </p:stCondLst>
                                        </p:cTn>
                                        <p:tgtEl>
                                          <p:spTgt spid="18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19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499"/>
                                          </p:stCondLst>
                                        </p:cTn>
                                        <p:tgtEl>
                                          <p:spTgt spid="19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499"/>
                                          </p:stCondLst>
                                        </p:cTn>
                                        <p:tgtEl>
                                          <p:spTgt spid="19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499"/>
                                          </p:stCondLst>
                                        </p:cTn>
                                        <p:tgtEl>
                                          <p:spTgt spid="19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499"/>
                                          </p:stCondLst>
                                        </p:cTn>
                                        <p:tgtEl>
                                          <p:spTgt spid="194"/>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499"/>
                                          </p:stCondLst>
                                        </p:cTn>
                                        <p:tgtEl>
                                          <p:spTgt spid="19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499"/>
                                          </p:stCondLst>
                                        </p:cTn>
                                        <p:tgtEl>
                                          <p:spTgt spid="19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499"/>
                                          </p:stCondLst>
                                        </p:cTn>
                                        <p:tgtEl>
                                          <p:spTgt spid="19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499"/>
                                          </p:stCondLst>
                                        </p:cTn>
                                        <p:tgtEl>
                                          <p:spTgt spid="19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499"/>
                                          </p:stCondLst>
                                        </p:cTn>
                                        <p:tgtEl>
                                          <p:spTgt spid="19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499"/>
                                          </p:stCondLst>
                                        </p:cTn>
                                        <p:tgtEl>
                                          <p:spTgt spid="20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499"/>
                                          </p:stCondLst>
                                        </p:cTn>
                                        <p:tgtEl>
                                          <p:spTgt spid="20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499"/>
                                          </p:stCondLst>
                                        </p:cTn>
                                        <p:tgtEl>
                                          <p:spTgt spid="20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499"/>
                                          </p:stCondLst>
                                        </p:cTn>
                                        <p:tgtEl>
                                          <p:spTgt spid="20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499"/>
                                          </p:stCondLst>
                                        </p:cTn>
                                        <p:tgtEl>
                                          <p:spTgt spid="20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499"/>
                                          </p:stCondLst>
                                        </p:cTn>
                                        <p:tgtEl>
                                          <p:spTgt spid="20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499"/>
                                          </p:stCondLst>
                                        </p:cTn>
                                        <p:tgtEl>
                                          <p:spTgt spid="20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499"/>
                                          </p:stCondLst>
                                        </p:cTn>
                                        <p:tgtEl>
                                          <p:spTgt spid="20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499"/>
                                          </p:stCondLst>
                                        </p:cTn>
                                        <p:tgtEl>
                                          <p:spTgt spid="20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499"/>
                                          </p:stCondLst>
                                        </p:cTn>
                                        <p:tgtEl>
                                          <p:spTgt spid="21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499"/>
                                          </p:stCondLst>
                                        </p:cTn>
                                        <p:tgtEl>
                                          <p:spTgt spid="21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499"/>
                                          </p:stCondLst>
                                        </p:cTn>
                                        <p:tgtEl>
                                          <p:spTgt spid="2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499"/>
                                          </p:stCondLst>
                                        </p:cTn>
                                        <p:tgtEl>
                                          <p:spTgt spid="21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499"/>
                                          </p:stCondLst>
                                        </p:cTn>
                                        <p:tgtEl>
                                          <p:spTgt spid="21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499"/>
                                          </p:stCondLst>
                                        </p:cTn>
                                        <p:tgtEl>
                                          <p:spTgt spid="21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499"/>
                                          </p:stCondLst>
                                        </p:cTn>
                                        <p:tgtEl>
                                          <p:spTgt spid="21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499"/>
                                          </p:stCondLst>
                                        </p:cTn>
                                        <p:tgtEl>
                                          <p:spTgt spid="21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499"/>
                                          </p:stCondLst>
                                        </p:cTn>
                                        <p:tgtEl>
                                          <p:spTgt spid="21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499"/>
                                          </p:stCondLst>
                                        </p:cTn>
                                        <p:tgtEl>
                                          <p:spTgt spid="21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499"/>
                                          </p:stCondLst>
                                        </p:cTn>
                                        <p:tgtEl>
                                          <p:spTgt spid="22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499"/>
                                          </p:stCondLst>
                                        </p:cTn>
                                        <p:tgtEl>
                                          <p:spTgt spid="22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499"/>
                                          </p:stCondLst>
                                        </p:cTn>
                                        <p:tgtEl>
                                          <p:spTgt spid="22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499"/>
                                          </p:stCondLst>
                                        </p:cTn>
                                        <p:tgtEl>
                                          <p:spTgt spid="224"/>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499"/>
                                          </p:stCondLst>
                                        </p:cTn>
                                        <p:tgtEl>
                                          <p:spTgt spid="230"/>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499"/>
                                          </p:stCondLst>
                                        </p:cTn>
                                        <p:tgtEl>
                                          <p:spTgt spid="231"/>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499"/>
                                          </p:stCondLst>
                                        </p:cTn>
                                        <p:tgtEl>
                                          <p:spTgt spid="234"/>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499"/>
                                          </p:stCondLst>
                                        </p:cTn>
                                        <p:tgtEl>
                                          <p:spTgt spid="23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499"/>
                                          </p:stCondLst>
                                        </p:cTn>
                                        <p:tgtEl>
                                          <p:spTgt spid="239"/>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499"/>
                                          </p:stCondLst>
                                        </p:cTn>
                                        <p:tgtEl>
                                          <p:spTgt spid="240"/>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499"/>
                                          </p:stCondLst>
                                        </p:cTn>
                                        <p:tgtEl>
                                          <p:spTgt spid="245"/>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499"/>
                                          </p:stCondLst>
                                        </p:cTn>
                                        <p:tgtEl>
                                          <p:spTgt spid="24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499"/>
                                          </p:stCondLst>
                                        </p:cTn>
                                        <p:tgtEl>
                                          <p:spTgt spid="24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499"/>
                                          </p:stCondLst>
                                        </p:cTn>
                                        <p:tgtEl>
                                          <p:spTgt spid="250"/>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499"/>
                                          </p:stCondLst>
                                        </p:cTn>
                                        <p:tgtEl>
                                          <p:spTgt spid="20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499"/>
                                          </p:stCondLst>
                                        </p:cTn>
                                        <p:tgtEl>
                                          <p:spTgt spid="12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499"/>
                                          </p:stCondLst>
                                        </p:cTn>
                                        <p:tgtEl>
                                          <p:spTgt spid="12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499"/>
                                          </p:stCondLst>
                                        </p:cTn>
                                        <p:tgtEl>
                                          <p:spTgt spid="12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110">
                                            <p:txEl>
                                              <p:pRg st="0" end="0"/>
                                            </p:txEl>
                                          </p:spTgt>
                                        </p:tgtEl>
                                        <p:attrNameLst>
                                          <p:attrName>style.visibility</p:attrName>
                                        </p:attrNameLst>
                                      </p:cBhvr>
                                      <p:to>
                                        <p:strVal val="visible"/>
                                      </p:to>
                                    </p:set>
                                    <p:animEffect transition="in" filter="wipe(left)">
                                      <p:cBhvr>
                                        <p:cTn id="138" dur="500"/>
                                        <p:tgtEl>
                                          <p:spTgt spid="110">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09">
                                            <p:txEl>
                                              <p:pRg st="0" end="0"/>
                                            </p:txEl>
                                          </p:spTgt>
                                        </p:tgtEl>
                                        <p:attrNameLst>
                                          <p:attrName>style.visibility</p:attrName>
                                        </p:attrNameLst>
                                      </p:cBhvr>
                                      <p:to>
                                        <p:strVal val="visible"/>
                                      </p:to>
                                    </p:set>
                                    <p:animEffect transition="in" filter="wipe(left)">
                                      <p:cBhvr>
                                        <p:cTn id="143" dur="500"/>
                                        <p:tgtEl>
                                          <p:spTgt spid="109">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267"/>
                                        </p:tgtEl>
                                        <p:attrNameLst>
                                          <p:attrName>style.visibility</p:attrName>
                                        </p:attrNameLst>
                                      </p:cBhvr>
                                      <p:to>
                                        <p:strVal val="visible"/>
                                      </p:to>
                                    </p:set>
                                    <p:animEffect transition="in" filter="wipe(left)">
                                      <p:cBhvr>
                                        <p:cTn id="148" dur="500"/>
                                        <p:tgtEl>
                                          <p:spTgt spid="26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68"/>
                                        </p:tgtEl>
                                        <p:attrNameLst>
                                          <p:attrName>style.visibility</p:attrName>
                                        </p:attrNameLst>
                                      </p:cBhvr>
                                      <p:to>
                                        <p:strVal val="visible"/>
                                      </p:to>
                                    </p:set>
                                    <p:animEffect transition="in" filter="wipe(left)">
                                      <p:cBhvr>
                                        <p:cTn id="153" dur="500"/>
                                        <p:tgtEl>
                                          <p:spTgt spid="26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69"/>
                                        </p:tgtEl>
                                        <p:attrNameLst>
                                          <p:attrName>style.visibility</p:attrName>
                                        </p:attrNameLst>
                                      </p:cBhvr>
                                      <p:to>
                                        <p:strVal val="visible"/>
                                      </p:to>
                                    </p:set>
                                    <p:animEffect transition="in" filter="wipe(left)">
                                      <p:cBhvr>
                                        <p:cTn id="158" dur="500"/>
                                        <p:tgtEl>
                                          <p:spTgt spid="26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270"/>
                                        </p:tgtEl>
                                        <p:attrNameLst>
                                          <p:attrName>style.visibility</p:attrName>
                                        </p:attrNameLst>
                                      </p:cBhvr>
                                      <p:to>
                                        <p:strVal val="visible"/>
                                      </p:to>
                                    </p:set>
                                    <p:animEffect transition="in" filter="wipe(left)">
                                      <p:cBhvr>
                                        <p:cTn id="163" dur="500"/>
                                        <p:tgtEl>
                                          <p:spTgt spid="27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nodeType="clickEffect">
                                  <p:stCondLst>
                                    <p:cond delay="0"/>
                                  </p:stCondLst>
                                  <p:childTnLst>
                                    <p:set>
                                      <p:cBhvr>
                                        <p:cTn id="167" dur="1" fill="hold">
                                          <p:stCondLst>
                                            <p:cond delay="0"/>
                                          </p:stCondLst>
                                        </p:cTn>
                                        <p:tgtEl>
                                          <p:spTgt spid="271"/>
                                        </p:tgtEl>
                                        <p:attrNameLst>
                                          <p:attrName>style.visibility</p:attrName>
                                        </p:attrNameLst>
                                      </p:cBhvr>
                                      <p:to>
                                        <p:strVal val="visible"/>
                                      </p:to>
                                    </p:set>
                                    <p:animEffect transition="in" filter="wipe(up)">
                                      <p:cBhvr>
                                        <p:cTn id="168" dur="500"/>
                                        <p:tgtEl>
                                          <p:spTgt spid="271"/>
                                        </p:tgtEl>
                                      </p:cBhvr>
                                    </p:animEffect>
                                  </p:childTnLst>
                                </p:cTn>
                              </p:par>
                              <p:par>
                                <p:cTn id="169" presetID="22" presetClass="entr" presetSubtype="1" fill="hold" nodeType="withEffect">
                                  <p:stCondLst>
                                    <p:cond delay="0"/>
                                  </p:stCondLst>
                                  <p:childTnLst>
                                    <p:set>
                                      <p:cBhvr>
                                        <p:cTn id="170" dur="1" fill="hold">
                                          <p:stCondLst>
                                            <p:cond delay="0"/>
                                          </p:stCondLst>
                                        </p:cTn>
                                        <p:tgtEl>
                                          <p:spTgt spid="272"/>
                                        </p:tgtEl>
                                        <p:attrNameLst>
                                          <p:attrName>style.visibility</p:attrName>
                                        </p:attrNameLst>
                                      </p:cBhvr>
                                      <p:to>
                                        <p:strVal val="visible"/>
                                      </p:to>
                                    </p:set>
                                    <p:animEffect transition="in" filter="wipe(up)">
                                      <p:cBhvr>
                                        <p:cTn id="171" dur="500"/>
                                        <p:tgtEl>
                                          <p:spTgt spid="272"/>
                                        </p:tgtEl>
                                      </p:cBhvr>
                                    </p:animEffect>
                                  </p:childTnLst>
                                </p:cTn>
                              </p:par>
                              <p:par>
                                <p:cTn id="172" presetID="22" presetClass="entr" presetSubtype="1" fill="hold" nodeType="withEffect">
                                  <p:stCondLst>
                                    <p:cond delay="0"/>
                                  </p:stCondLst>
                                  <p:childTnLst>
                                    <p:set>
                                      <p:cBhvr>
                                        <p:cTn id="173" dur="1" fill="hold">
                                          <p:stCondLst>
                                            <p:cond delay="0"/>
                                          </p:stCondLst>
                                        </p:cTn>
                                        <p:tgtEl>
                                          <p:spTgt spid="273"/>
                                        </p:tgtEl>
                                        <p:attrNameLst>
                                          <p:attrName>style.visibility</p:attrName>
                                        </p:attrNameLst>
                                      </p:cBhvr>
                                      <p:to>
                                        <p:strVal val="visible"/>
                                      </p:to>
                                    </p:set>
                                    <p:animEffect transition="in" filter="wipe(up)">
                                      <p:cBhvr>
                                        <p:cTn id="174" dur="500"/>
                                        <p:tgtEl>
                                          <p:spTgt spid="273"/>
                                        </p:tgtEl>
                                      </p:cBhvr>
                                    </p:animEffect>
                                  </p:childTnLst>
                                </p:cTn>
                              </p:par>
                              <p:par>
                                <p:cTn id="175" presetID="22" presetClass="entr" presetSubtype="1" fill="hold" nodeType="withEffect">
                                  <p:stCondLst>
                                    <p:cond delay="0"/>
                                  </p:stCondLst>
                                  <p:childTnLst>
                                    <p:set>
                                      <p:cBhvr>
                                        <p:cTn id="176" dur="1" fill="hold">
                                          <p:stCondLst>
                                            <p:cond delay="0"/>
                                          </p:stCondLst>
                                        </p:cTn>
                                        <p:tgtEl>
                                          <p:spTgt spid="274"/>
                                        </p:tgtEl>
                                        <p:attrNameLst>
                                          <p:attrName>style.visibility</p:attrName>
                                        </p:attrNameLst>
                                      </p:cBhvr>
                                      <p:to>
                                        <p:strVal val="visible"/>
                                      </p:to>
                                    </p:set>
                                    <p:animEffect transition="in" filter="wipe(up)">
                                      <p:cBhvr>
                                        <p:cTn id="177" dur="500"/>
                                        <p:tgtEl>
                                          <p:spTgt spid="274"/>
                                        </p:tgtEl>
                                      </p:cBhvr>
                                    </p:animEffect>
                                  </p:childTnLst>
                                </p:cTn>
                              </p:par>
                              <p:par>
                                <p:cTn id="178" presetID="22" presetClass="entr" presetSubtype="1" fill="hold" nodeType="withEffect">
                                  <p:stCondLst>
                                    <p:cond delay="0"/>
                                  </p:stCondLst>
                                  <p:childTnLst>
                                    <p:set>
                                      <p:cBhvr>
                                        <p:cTn id="179" dur="1" fill="hold">
                                          <p:stCondLst>
                                            <p:cond delay="0"/>
                                          </p:stCondLst>
                                        </p:cTn>
                                        <p:tgtEl>
                                          <p:spTgt spid="275"/>
                                        </p:tgtEl>
                                        <p:attrNameLst>
                                          <p:attrName>style.visibility</p:attrName>
                                        </p:attrNameLst>
                                      </p:cBhvr>
                                      <p:to>
                                        <p:strVal val="visible"/>
                                      </p:to>
                                    </p:set>
                                    <p:animEffect transition="in" filter="wipe(up)">
                                      <p:cBhvr>
                                        <p:cTn id="180" dur="500"/>
                                        <p:tgtEl>
                                          <p:spTgt spid="2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276"/>
                                        </p:tgtEl>
                                        <p:attrNameLst>
                                          <p:attrName>style.visibility</p:attrName>
                                        </p:attrNameLst>
                                      </p:cBhvr>
                                      <p:to>
                                        <p:strVal val="visible"/>
                                      </p:to>
                                    </p:set>
                                    <p:animEffect transition="in" filter="wipe(left)">
                                      <p:cBhvr>
                                        <p:cTn id="185" dur="500"/>
                                        <p:tgtEl>
                                          <p:spTgt spid="276"/>
                                        </p:tgtEl>
                                      </p:cBhvr>
                                    </p:animEffect>
                                  </p:childTnLst>
                                </p:cTn>
                              </p:par>
                              <p:par>
                                <p:cTn id="186" presetID="22" presetClass="entr" presetSubtype="8" fill="hold" nodeType="withEffect">
                                  <p:stCondLst>
                                    <p:cond delay="0"/>
                                  </p:stCondLst>
                                  <p:childTnLst>
                                    <p:set>
                                      <p:cBhvr>
                                        <p:cTn id="187" dur="1" fill="hold">
                                          <p:stCondLst>
                                            <p:cond delay="0"/>
                                          </p:stCondLst>
                                        </p:cTn>
                                        <p:tgtEl>
                                          <p:spTgt spid="277"/>
                                        </p:tgtEl>
                                        <p:attrNameLst>
                                          <p:attrName>style.visibility</p:attrName>
                                        </p:attrNameLst>
                                      </p:cBhvr>
                                      <p:to>
                                        <p:strVal val="visible"/>
                                      </p:to>
                                    </p:set>
                                    <p:animEffect transition="in" filter="wipe(left)">
                                      <p:cBhvr>
                                        <p:cTn id="188" dur="500"/>
                                        <p:tgtEl>
                                          <p:spTgt spid="277"/>
                                        </p:tgtEl>
                                      </p:cBhvr>
                                    </p:animEffect>
                                  </p:childTnLst>
                                </p:cTn>
                              </p:par>
                              <p:par>
                                <p:cTn id="189" presetID="22" presetClass="entr" presetSubtype="8" fill="hold" nodeType="withEffect">
                                  <p:stCondLst>
                                    <p:cond delay="0"/>
                                  </p:stCondLst>
                                  <p:childTnLst>
                                    <p:set>
                                      <p:cBhvr>
                                        <p:cTn id="190" dur="1" fill="hold">
                                          <p:stCondLst>
                                            <p:cond delay="0"/>
                                          </p:stCondLst>
                                        </p:cTn>
                                        <p:tgtEl>
                                          <p:spTgt spid="278"/>
                                        </p:tgtEl>
                                        <p:attrNameLst>
                                          <p:attrName>style.visibility</p:attrName>
                                        </p:attrNameLst>
                                      </p:cBhvr>
                                      <p:to>
                                        <p:strVal val="visible"/>
                                      </p:to>
                                    </p:set>
                                    <p:animEffect transition="in" filter="wipe(left)">
                                      <p:cBhvr>
                                        <p:cTn id="191" dur="500"/>
                                        <p:tgtEl>
                                          <p:spTgt spid="278"/>
                                        </p:tgtEl>
                                      </p:cBhvr>
                                    </p:animEffect>
                                  </p:childTnLst>
                                </p:cTn>
                              </p:par>
                              <p:par>
                                <p:cTn id="192" presetID="22" presetClass="entr" presetSubtype="8" fill="hold" nodeType="withEffect">
                                  <p:stCondLst>
                                    <p:cond delay="0"/>
                                  </p:stCondLst>
                                  <p:childTnLst>
                                    <p:set>
                                      <p:cBhvr>
                                        <p:cTn id="193" dur="1" fill="hold">
                                          <p:stCondLst>
                                            <p:cond delay="0"/>
                                          </p:stCondLst>
                                        </p:cTn>
                                        <p:tgtEl>
                                          <p:spTgt spid="279"/>
                                        </p:tgtEl>
                                        <p:attrNameLst>
                                          <p:attrName>style.visibility</p:attrName>
                                        </p:attrNameLst>
                                      </p:cBhvr>
                                      <p:to>
                                        <p:strVal val="visible"/>
                                      </p:to>
                                    </p:set>
                                    <p:animEffect transition="in" filter="wipe(left)">
                                      <p:cBhvr>
                                        <p:cTn id="194" dur="500"/>
                                        <p:tgtEl>
                                          <p:spTgt spid="279"/>
                                        </p:tgtEl>
                                      </p:cBhvr>
                                    </p:animEffect>
                                  </p:childTnLst>
                                </p:cTn>
                              </p:par>
                              <p:par>
                                <p:cTn id="195" presetID="22" presetClass="entr" presetSubtype="8" fill="hold" nodeType="withEffect">
                                  <p:stCondLst>
                                    <p:cond delay="0"/>
                                  </p:stCondLst>
                                  <p:childTnLst>
                                    <p:set>
                                      <p:cBhvr>
                                        <p:cTn id="196" dur="1" fill="hold">
                                          <p:stCondLst>
                                            <p:cond delay="0"/>
                                          </p:stCondLst>
                                        </p:cTn>
                                        <p:tgtEl>
                                          <p:spTgt spid="280"/>
                                        </p:tgtEl>
                                        <p:attrNameLst>
                                          <p:attrName>style.visibility</p:attrName>
                                        </p:attrNameLst>
                                      </p:cBhvr>
                                      <p:to>
                                        <p:strVal val="visible"/>
                                      </p:to>
                                    </p:set>
                                    <p:animEffect transition="in" filter="wipe(left)">
                                      <p:cBhvr>
                                        <p:cTn id="197" dur="500"/>
                                        <p:tgtEl>
                                          <p:spTgt spid="280"/>
                                        </p:tgtEl>
                                      </p:cBhvr>
                                    </p:animEffect>
                                  </p:childTnLst>
                                </p:cTn>
                              </p:par>
                              <p:par>
                                <p:cTn id="198" presetID="22" presetClass="entr" presetSubtype="8" fill="hold" nodeType="withEffect">
                                  <p:stCondLst>
                                    <p:cond delay="0"/>
                                  </p:stCondLst>
                                  <p:childTnLst>
                                    <p:set>
                                      <p:cBhvr>
                                        <p:cTn id="199" dur="1" fill="hold">
                                          <p:stCondLst>
                                            <p:cond delay="0"/>
                                          </p:stCondLst>
                                        </p:cTn>
                                        <p:tgtEl>
                                          <p:spTgt spid="281"/>
                                        </p:tgtEl>
                                        <p:attrNameLst>
                                          <p:attrName>style.visibility</p:attrName>
                                        </p:attrNameLst>
                                      </p:cBhvr>
                                      <p:to>
                                        <p:strVal val="visible"/>
                                      </p:to>
                                    </p:set>
                                    <p:animEffect transition="in" filter="wipe(left)">
                                      <p:cBhvr>
                                        <p:cTn id="200" dur="500"/>
                                        <p:tgtEl>
                                          <p:spTgt spid="281"/>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282"/>
                                        </p:tgtEl>
                                        <p:attrNameLst>
                                          <p:attrName>style.visibility</p:attrName>
                                        </p:attrNameLst>
                                      </p:cBhvr>
                                      <p:to>
                                        <p:strVal val="visible"/>
                                      </p:to>
                                    </p:set>
                                    <p:animEffect transition="in" filter="wipe(left)">
                                      <p:cBhvr>
                                        <p:cTn id="205" dur="500"/>
                                        <p:tgtEl>
                                          <p:spTgt spid="282"/>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282">
                                            <p:txEl>
                                              <p:pRg st="0" end="0"/>
                                            </p:txEl>
                                          </p:spTgt>
                                        </p:tgtEl>
                                        <p:attrNameLst>
                                          <p:attrName>style.visibility</p:attrName>
                                        </p:attrNameLst>
                                      </p:cBhvr>
                                      <p:to>
                                        <p:strVal val="visible"/>
                                      </p:to>
                                    </p:set>
                                    <p:animEffect transition="in" filter="wipe(left)">
                                      <p:cBhvr>
                                        <p:cTn id="210" dur="500"/>
                                        <p:tgtEl>
                                          <p:spTgt spid="282">
                                            <p:txEl>
                                              <p:pRg st="0" end="0"/>
                                            </p:txEl>
                                          </p:spTgt>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283"/>
                                        </p:tgtEl>
                                        <p:attrNameLst>
                                          <p:attrName>style.visibility</p:attrName>
                                        </p:attrNameLst>
                                      </p:cBhvr>
                                      <p:to>
                                        <p:strVal val="visible"/>
                                      </p:to>
                                    </p:set>
                                    <p:animEffect transition="in" filter="wipe(left)">
                                      <p:cBhvr>
                                        <p:cTn id="215" dur="500"/>
                                        <p:tgtEl>
                                          <p:spTgt spid="283"/>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284"/>
                                        </p:tgtEl>
                                        <p:attrNameLst>
                                          <p:attrName>style.visibility</p:attrName>
                                        </p:attrNameLst>
                                      </p:cBhvr>
                                      <p:to>
                                        <p:strVal val="visible"/>
                                      </p:to>
                                    </p:set>
                                    <p:animEffect transition="in" filter="wipe(left)">
                                      <p:cBhvr>
                                        <p:cTn id="220" dur="500"/>
                                        <p:tgtEl>
                                          <p:spTgt spid="284"/>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85"/>
                                        </p:tgtEl>
                                        <p:attrNameLst>
                                          <p:attrName>style.visibility</p:attrName>
                                        </p:attrNameLst>
                                      </p:cBhvr>
                                      <p:to>
                                        <p:strVal val="visible"/>
                                      </p:to>
                                    </p:set>
                                    <p:animEffect transition="in" filter="wipe(left)">
                                      <p:cBhvr>
                                        <p:cTn id="225" dur="500"/>
                                        <p:tgtEl>
                                          <p:spTgt spid="285"/>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286"/>
                                        </p:tgtEl>
                                        <p:attrNameLst>
                                          <p:attrName>style.visibility</p:attrName>
                                        </p:attrNameLst>
                                      </p:cBhvr>
                                      <p:to>
                                        <p:strVal val="visible"/>
                                      </p:to>
                                    </p:set>
                                    <p:animEffect transition="in" filter="wipe(left)">
                                      <p:cBhvr>
                                        <p:cTn id="230" dur="500"/>
                                        <p:tgtEl>
                                          <p:spTgt spid="286"/>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87"/>
                                        </p:tgtEl>
                                        <p:attrNameLst>
                                          <p:attrName>style.visibility</p:attrName>
                                        </p:attrNameLst>
                                      </p:cBhvr>
                                      <p:to>
                                        <p:strVal val="visible"/>
                                      </p:to>
                                    </p:set>
                                    <p:animEffect transition="in" filter="wipe(left)">
                                      <p:cBhvr>
                                        <p:cTn id="235" dur="500"/>
                                        <p:tgtEl>
                                          <p:spTgt spid="287"/>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288"/>
                                        </p:tgtEl>
                                        <p:attrNameLst>
                                          <p:attrName>style.visibility</p:attrName>
                                        </p:attrNameLst>
                                      </p:cBhvr>
                                      <p:to>
                                        <p:strVal val="visible"/>
                                      </p:to>
                                    </p:set>
                                    <p:animEffect transition="in" filter="wipe(left)">
                                      <p:cBhvr>
                                        <p:cTn id="240" dur="500"/>
                                        <p:tgtEl>
                                          <p:spTgt spid="288"/>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311"/>
                                        </p:tgtEl>
                                        <p:attrNameLst>
                                          <p:attrName>style.visibility</p:attrName>
                                        </p:attrNameLst>
                                      </p:cBhvr>
                                      <p:to>
                                        <p:strVal val="visible"/>
                                      </p:to>
                                    </p:set>
                                    <p:animEffect transition="in" filter="wipe(left)">
                                      <p:cBhvr>
                                        <p:cTn id="245" dur="500"/>
                                        <p:tgtEl>
                                          <p:spTgt spid="31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290"/>
                                        </p:tgtEl>
                                        <p:attrNameLst>
                                          <p:attrName>style.visibility</p:attrName>
                                        </p:attrNameLst>
                                      </p:cBhvr>
                                      <p:to>
                                        <p:strVal val="visible"/>
                                      </p:to>
                                    </p:set>
                                    <p:animEffect transition="in" filter="wipe(left)">
                                      <p:cBhvr>
                                        <p:cTn id="250" dur="500"/>
                                        <p:tgtEl>
                                          <p:spTgt spid="290"/>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291"/>
                                        </p:tgtEl>
                                        <p:attrNameLst>
                                          <p:attrName>style.visibility</p:attrName>
                                        </p:attrNameLst>
                                      </p:cBhvr>
                                      <p:to>
                                        <p:strVal val="visible"/>
                                      </p:to>
                                    </p:set>
                                    <p:animEffect transition="in" filter="wipe(left)">
                                      <p:cBhvr>
                                        <p:cTn id="255" dur="500"/>
                                        <p:tgtEl>
                                          <p:spTgt spid="291"/>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292"/>
                                        </p:tgtEl>
                                        <p:attrNameLst>
                                          <p:attrName>style.visibility</p:attrName>
                                        </p:attrNameLst>
                                      </p:cBhvr>
                                      <p:to>
                                        <p:strVal val="visible"/>
                                      </p:to>
                                    </p:set>
                                    <p:animEffect transition="in" filter="wipe(left)">
                                      <p:cBhvr>
                                        <p:cTn id="260" dur="500"/>
                                        <p:tgtEl>
                                          <p:spTgt spid="292"/>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310"/>
                                        </p:tgtEl>
                                        <p:attrNameLst>
                                          <p:attrName>style.visibility</p:attrName>
                                        </p:attrNameLst>
                                      </p:cBhvr>
                                      <p:to>
                                        <p:strVal val="visible"/>
                                      </p:to>
                                    </p:set>
                                    <p:animEffect transition="in" filter="wipe(left)">
                                      <p:cBhvr>
                                        <p:cTn id="265" dur="500"/>
                                        <p:tgtEl>
                                          <p:spTgt spid="310"/>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294"/>
                                        </p:tgtEl>
                                        <p:attrNameLst>
                                          <p:attrName>style.visibility</p:attrName>
                                        </p:attrNameLst>
                                      </p:cBhvr>
                                      <p:to>
                                        <p:strVal val="visible"/>
                                      </p:to>
                                    </p:set>
                                    <p:animEffect transition="in" filter="wipe(left)">
                                      <p:cBhvr>
                                        <p:cTn id="270" dur="500"/>
                                        <p:tgtEl>
                                          <p:spTgt spid="294"/>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295"/>
                                        </p:tgtEl>
                                        <p:attrNameLst>
                                          <p:attrName>style.visibility</p:attrName>
                                        </p:attrNameLst>
                                      </p:cBhvr>
                                      <p:to>
                                        <p:strVal val="visible"/>
                                      </p:to>
                                    </p:set>
                                    <p:animEffect transition="in" filter="wipe(left)">
                                      <p:cBhvr>
                                        <p:cTn id="275" dur="500"/>
                                        <p:tgtEl>
                                          <p:spTgt spid="295"/>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296"/>
                                        </p:tgtEl>
                                        <p:attrNameLst>
                                          <p:attrName>style.visibility</p:attrName>
                                        </p:attrNameLst>
                                      </p:cBhvr>
                                      <p:to>
                                        <p:strVal val="visible"/>
                                      </p:to>
                                    </p:set>
                                    <p:animEffect transition="in" filter="wipe(left)">
                                      <p:cBhvr>
                                        <p:cTn id="280" dur="500"/>
                                        <p:tgtEl>
                                          <p:spTgt spid="29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grpId="0" nodeType="clickEffect">
                                  <p:stCondLst>
                                    <p:cond delay="0"/>
                                  </p:stCondLst>
                                  <p:childTnLst>
                                    <p:set>
                                      <p:cBhvr>
                                        <p:cTn id="284" dur="1" fill="hold">
                                          <p:stCondLst>
                                            <p:cond delay="0"/>
                                          </p:stCondLst>
                                        </p:cTn>
                                        <p:tgtEl>
                                          <p:spTgt spid="309"/>
                                        </p:tgtEl>
                                        <p:attrNameLst>
                                          <p:attrName>style.visibility</p:attrName>
                                        </p:attrNameLst>
                                      </p:cBhvr>
                                      <p:to>
                                        <p:strVal val="visible"/>
                                      </p:to>
                                    </p:set>
                                    <p:animEffect transition="in" filter="wipe(left)">
                                      <p:cBhvr>
                                        <p:cTn id="285" dur="500"/>
                                        <p:tgtEl>
                                          <p:spTgt spid="309"/>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298"/>
                                        </p:tgtEl>
                                        <p:attrNameLst>
                                          <p:attrName>style.visibility</p:attrName>
                                        </p:attrNameLst>
                                      </p:cBhvr>
                                      <p:to>
                                        <p:strVal val="visible"/>
                                      </p:to>
                                    </p:set>
                                    <p:animEffect transition="in" filter="wipe(left)">
                                      <p:cBhvr>
                                        <p:cTn id="290" dur="500"/>
                                        <p:tgtEl>
                                          <p:spTgt spid="298"/>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299"/>
                                        </p:tgtEl>
                                        <p:attrNameLst>
                                          <p:attrName>style.visibility</p:attrName>
                                        </p:attrNameLst>
                                      </p:cBhvr>
                                      <p:to>
                                        <p:strVal val="visible"/>
                                      </p:to>
                                    </p:set>
                                    <p:animEffect transition="in" filter="wipe(left)">
                                      <p:cBhvr>
                                        <p:cTn id="295" dur="500"/>
                                        <p:tgtEl>
                                          <p:spTgt spid="299"/>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300"/>
                                        </p:tgtEl>
                                        <p:attrNameLst>
                                          <p:attrName>style.visibility</p:attrName>
                                        </p:attrNameLst>
                                      </p:cBhvr>
                                      <p:to>
                                        <p:strVal val="visible"/>
                                      </p:to>
                                    </p:set>
                                    <p:animEffect transition="in" filter="wipe(left)">
                                      <p:cBhvr>
                                        <p:cTn id="300" dur="500"/>
                                        <p:tgtEl>
                                          <p:spTgt spid="300"/>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308"/>
                                        </p:tgtEl>
                                        <p:attrNameLst>
                                          <p:attrName>style.visibility</p:attrName>
                                        </p:attrNameLst>
                                      </p:cBhvr>
                                      <p:to>
                                        <p:strVal val="visible"/>
                                      </p:to>
                                    </p:set>
                                    <p:animEffect transition="in" filter="wipe(left)">
                                      <p:cBhvr>
                                        <p:cTn id="305" dur="500"/>
                                        <p:tgtEl>
                                          <p:spTgt spid="308"/>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302"/>
                                        </p:tgtEl>
                                        <p:attrNameLst>
                                          <p:attrName>style.visibility</p:attrName>
                                        </p:attrNameLst>
                                      </p:cBhvr>
                                      <p:to>
                                        <p:strVal val="visible"/>
                                      </p:to>
                                    </p:set>
                                    <p:animEffect transition="in" filter="wipe(left)">
                                      <p:cBhvr>
                                        <p:cTn id="310" dur="500"/>
                                        <p:tgtEl>
                                          <p:spTgt spid="302"/>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303"/>
                                        </p:tgtEl>
                                        <p:attrNameLst>
                                          <p:attrName>style.visibility</p:attrName>
                                        </p:attrNameLst>
                                      </p:cBhvr>
                                      <p:to>
                                        <p:strVal val="visible"/>
                                      </p:to>
                                    </p:set>
                                    <p:animEffect transition="in" filter="wipe(left)">
                                      <p:cBhvr>
                                        <p:cTn id="315" dur="500"/>
                                        <p:tgtEl>
                                          <p:spTgt spid="303"/>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304"/>
                                        </p:tgtEl>
                                        <p:attrNameLst>
                                          <p:attrName>style.visibility</p:attrName>
                                        </p:attrNameLst>
                                      </p:cBhvr>
                                      <p:to>
                                        <p:strVal val="visible"/>
                                      </p:to>
                                    </p:set>
                                    <p:animEffect transition="in" filter="wipe(left)">
                                      <p:cBhvr>
                                        <p:cTn id="320" dur="500"/>
                                        <p:tgtEl>
                                          <p:spTgt spid="304"/>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307"/>
                                        </p:tgtEl>
                                        <p:attrNameLst>
                                          <p:attrName>style.visibility</p:attrName>
                                        </p:attrNameLst>
                                      </p:cBhvr>
                                      <p:to>
                                        <p:strVal val="visible"/>
                                      </p:to>
                                    </p:set>
                                    <p:animEffect transition="in" filter="wipe(left)">
                                      <p:cBhvr>
                                        <p:cTn id="325" dur="500"/>
                                        <p:tgtEl>
                                          <p:spTgt spid="307"/>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11">
                                            <p:txEl>
                                              <p:pRg st="0" end="0"/>
                                            </p:txEl>
                                          </p:spTgt>
                                        </p:tgtEl>
                                        <p:attrNameLst>
                                          <p:attrName>style.visibility</p:attrName>
                                        </p:attrNameLst>
                                      </p:cBhvr>
                                      <p:to>
                                        <p:strVal val="visible"/>
                                      </p:to>
                                    </p:set>
                                    <p:animEffect transition="in" filter="wipe(left)">
                                      <p:cBhvr>
                                        <p:cTn id="330" dur="500"/>
                                        <p:tgtEl>
                                          <p:spTgt spid="111">
                                            <p:txEl>
                                              <p:pRg st="0" end="0"/>
                                            </p:txEl>
                                          </p:spTgt>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12">
                                            <p:txEl>
                                              <p:pRg st="0" end="0"/>
                                            </p:txEl>
                                          </p:spTgt>
                                        </p:tgtEl>
                                        <p:attrNameLst>
                                          <p:attrName>style.visibility</p:attrName>
                                        </p:attrNameLst>
                                      </p:cBhvr>
                                      <p:to>
                                        <p:strVal val="visible"/>
                                      </p:to>
                                    </p:set>
                                    <p:animEffect transition="in" filter="wipe(left)">
                                      <p:cBhvr>
                                        <p:cTn id="335" dur="500"/>
                                        <p:tgtEl>
                                          <p:spTgt spid="112">
                                            <p:txEl>
                                              <p:pRg st="0" end="0"/>
                                            </p:txEl>
                                          </p:spTgt>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114">
                                            <p:txEl>
                                              <p:pRg st="0" end="0"/>
                                            </p:txEl>
                                          </p:spTgt>
                                        </p:tgtEl>
                                        <p:attrNameLst>
                                          <p:attrName>style.visibility</p:attrName>
                                        </p:attrNameLst>
                                      </p:cBhvr>
                                      <p:to>
                                        <p:strVal val="visible"/>
                                      </p:to>
                                    </p:set>
                                    <p:animEffect transition="in" filter="wipe(left)">
                                      <p:cBhvr>
                                        <p:cTn id="340" dur="500"/>
                                        <p:tgtEl>
                                          <p:spTgt spid="114">
                                            <p:txEl>
                                              <p:pRg st="0" end="0"/>
                                            </p:txEl>
                                          </p:spTgt>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115">
                                            <p:txEl>
                                              <p:pRg st="0" end="0"/>
                                            </p:txEl>
                                          </p:spTgt>
                                        </p:tgtEl>
                                        <p:attrNameLst>
                                          <p:attrName>style.visibility</p:attrName>
                                        </p:attrNameLst>
                                      </p:cBhvr>
                                      <p:to>
                                        <p:strVal val="visible"/>
                                      </p:to>
                                    </p:set>
                                    <p:animEffect transition="in" filter="wipe(left)">
                                      <p:cBhvr>
                                        <p:cTn id="345" dur="500"/>
                                        <p:tgtEl>
                                          <p:spTgt spid="115">
                                            <p:txEl>
                                              <p:pRg st="0" end="0"/>
                                            </p:txEl>
                                          </p:spTgt>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116">
                                            <p:txEl>
                                              <p:pRg st="0" end="0"/>
                                            </p:txEl>
                                          </p:spTgt>
                                        </p:tgtEl>
                                        <p:attrNameLst>
                                          <p:attrName>style.visibility</p:attrName>
                                        </p:attrNameLst>
                                      </p:cBhvr>
                                      <p:to>
                                        <p:strVal val="visible"/>
                                      </p:to>
                                    </p:set>
                                    <p:animEffect transition="in" filter="wipe(left)">
                                      <p:cBhvr>
                                        <p:cTn id="350" dur="500"/>
                                        <p:tgtEl>
                                          <p:spTgt spid="116">
                                            <p:txEl>
                                              <p:pRg st="0" end="0"/>
                                            </p:txEl>
                                          </p:spTgt>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117">
                                            <p:txEl>
                                              <p:pRg st="0" end="0"/>
                                            </p:txEl>
                                          </p:spTgt>
                                        </p:tgtEl>
                                        <p:attrNameLst>
                                          <p:attrName>style.visibility</p:attrName>
                                        </p:attrNameLst>
                                      </p:cBhvr>
                                      <p:to>
                                        <p:strVal val="visible"/>
                                      </p:to>
                                    </p:set>
                                    <p:animEffect transition="in" filter="wipe(left)">
                                      <p:cBhvr>
                                        <p:cTn id="355" dur="500"/>
                                        <p:tgtEl>
                                          <p:spTgt spid="117">
                                            <p:txEl>
                                              <p:pRg st="0" end="0"/>
                                            </p:txEl>
                                          </p:spTgt>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118">
                                            <p:txEl>
                                              <p:pRg st="0" end="0"/>
                                            </p:txEl>
                                          </p:spTgt>
                                        </p:tgtEl>
                                        <p:attrNameLst>
                                          <p:attrName>style.visibility</p:attrName>
                                        </p:attrNameLst>
                                      </p:cBhvr>
                                      <p:to>
                                        <p:strVal val="visible"/>
                                      </p:to>
                                    </p:set>
                                    <p:animEffect transition="in" filter="wipe(left)">
                                      <p:cBhvr>
                                        <p:cTn id="360" dur="500"/>
                                        <p:tgtEl>
                                          <p:spTgt spid="118">
                                            <p:txEl>
                                              <p:pRg st="0" end="0"/>
                                            </p:txEl>
                                          </p:spTgt>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119">
                                            <p:txEl>
                                              <p:pRg st="0" end="0"/>
                                            </p:txEl>
                                          </p:spTgt>
                                        </p:tgtEl>
                                        <p:attrNameLst>
                                          <p:attrName>style.visibility</p:attrName>
                                        </p:attrNameLst>
                                      </p:cBhvr>
                                      <p:to>
                                        <p:strVal val="visible"/>
                                      </p:to>
                                    </p:set>
                                    <p:animEffect transition="in" filter="wipe(left)">
                                      <p:cBhvr>
                                        <p:cTn id="365" dur="500"/>
                                        <p:tgtEl>
                                          <p:spTgt spid="119">
                                            <p:txEl>
                                              <p:pRg st="0" end="0"/>
                                            </p:txEl>
                                          </p:spTgt>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20">
                                            <p:txEl>
                                              <p:pRg st="0" end="0"/>
                                            </p:txEl>
                                          </p:spTgt>
                                        </p:tgtEl>
                                        <p:attrNameLst>
                                          <p:attrName>style.visibility</p:attrName>
                                        </p:attrNameLst>
                                      </p:cBhvr>
                                      <p:to>
                                        <p:strVal val="visible"/>
                                      </p:to>
                                    </p:set>
                                    <p:animEffect transition="in" filter="wipe(left)">
                                      <p:cBhvr>
                                        <p:cTn id="370" dur="500"/>
                                        <p:tgtEl>
                                          <p:spTgt spid="1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P spid="224" grpId="0"/>
      <p:bldP spid="267" grpId="0" animBg="1"/>
      <p:bldP spid="268" grpId="0" animBg="1"/>
      <p:bldP spid="269" grpId="0" animBg="1"/>
      <p:bldP spid="270" grpId="0" animBg="1"/>
      <p:bldP spid="282" grpId="0"/>
      <p:bldP spid="283" grpId="0"/>
      <p:bldP spid="285" grpId="0"/>
      <p:bldP spid="286" grpId="0"/>
      <p:bldP spid="287" grpId="0"/>
      <p:bldP spid="288" grpId="0"/>
      <p:bldP spid="290" grpId="0"/>
      <p:bldP spid="291" grpId="0"/>
      <p:bldP spid="292" grpId="0"/>
      <p:bldP spid="294" grpId="0"/>
      <p:bldP spid="295" grpId="0"/>
      <p:bldP spid="296" grpId="0"/>
      <p:bldP spid="298" grpId="0"/>
      <p:bldP spid="299" grpId="0"/>
      <p:bldP spid="300" grpId="0"/>
      <p:bldP spid="302" grpId="0"/>
      <p:bldP spid="303" grpId="0"/>
      <p:bldP spid="304" grpId="0"/>
      <p:bldP spid="307" grpId="0"/>
      <p:bldP spid="308" grpId="0"/>
      <p:bldP spid="309" grpId="0"/>
      <p:bldP spid="310" grpId="0"/>
      <p:bldP spid="311" grpId="0"/>
      <p:bldP spid="125" grpId="0"/>
      <p:bldP spid="108" grpId="0" build="p"/>
      <p:bldP spid="109" grpId="0" build="p"/>
      <p:bldP spid="110" grpId="0" build="p"/>
      <p:bldP spid="111" grpId="0" build="p"/>
      <p:bldP spid="112" grpId="0" build="p"/>
      <p:bldP spid="114" grpId="0" build="p"/>
      <p:bldP spid="115" grpId="0" build="p"/>
      <p:bldP spid="116" grpId="0" build="p"/>
      <p:bldP spid="117" grpId="0" build="p"/>
      <p:bldP spid="118" grpId="0" build="p"/>
      <p:bldP spid="119" grpId="0" build="p"/>
      <p:bldP spid="12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normAutofit fontScale="90000"/>
          </a:bodyPr>
          <a:lstStyle/>
          <a:p>
            <a:r>
              <a:rPr lang="en-US" dirty="0"/>
              <a:t>Problem 1: </a:t>
            </a:r>
            <a:r>
              <a:rPr lang="en-US" dirty="0">
                <a:solidFill>
                  <a:schemeClr val="tx2"/>
                </a:solidFill>
              </a:rPr>
              <a:t>Optimal Solution by </a:t>
            </a:r>
            <a:r>
              <a:rPr lang="en-US" dirty="0">
                <a:solidFill>
                  <a:schemeClr val="accent6"/>
                </a:solidFill>
              </a:rPr>
              <a:t>Modified Distribution (MODI) Method</a:t>
            </a:r>
            <a:endParaRPr lang="en-US" dirty="0"/>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1" y="863445"/>
            <a:ext cx="11919792" cy="1415731"/>
          </a:xfrm>
        </p:spPr>
        <p:txBody>
          <a:bodyPr/>
          <a:lstStyle/>
          <a:p>
            <a:pPr marL="0" indent="0">
              <a:buNone/>
            </a:pPr>
            <a:r>
              <a:rPr lang="en-US" dirty="0"/>
              <a:t>A firm owns facilities at seven places. It has manufacturing plants at places A, B and C with daily output of 500, 300 and 200 units of an item respectively. It has warehouses at places P, Q, R and S with daily requirements of 180, 150, 350 and 320 units respectively. Per unit shipping charges on different routes are given here: </a:t>
            </a:r>
          </a:p>
        </p:txBody>
      </p:sp>
      <p:graphicFrame>
        <p:nvGraphicFramePr>
          <p:cNvPr id="7" name="Table 6">
            <a:extLst>
              <a:ext uri="{FF2B5EF4-FFF2-40B4-BE49-F238E27FC236}">
                <a16:creationId xmlns:a16="http://schemas.microsoft.com/office/drawing/2014/main" id="{C0B92846-FE1B-4BA0-9A5D-B09E247DD310}"/>
              </a:ext>
            </a:extLst>
          </p:cNvPr>
          <p:cNvGraphicFramePr>
            <a:graphicFrameLocks noGrp="1"/>
          </p:cNvGraphicFramePr>
          <p:nvPr/>
        </p:nvGraphicFramePr>
        <p:xfrm>
          <a:off x="3918322" y="2645664"/>
          <a:ext cx="4355355" cy="1566672"/>
        </p:xfrm>
        <a:graphic>
          <a:graphicData uri="http://schemas.openxmlformats.org/drawingml/2006/table">
            <a:tbl>
              <a:tblPr firstRow="1" firstCol="1" bandRow="1"/>
              <a:tblGrid>
                <a:gridCol w="1187355">
                  <a:extLst>
                    <a:ext uri="{9D8B030D-6E8A-4147-A177-3AD203B41FA5}">
                      <a16:colId xmlns:a16="http://schemas.microsoft.com/office/drawing/2014/main" val="1254650228"/>
                    </a:ext>
                  </a:extLst>
                </a:gridCol>
                <a:gridCol w="792000">
                  <a:extLst>
                    <a:ext uri="{9D8B030D-6E8A-4147-A177-3AD203B41FA5}">
                      <a16:colId xmlns:a16="http://schemas.microsoft.com/office/drawing/2014/main" val="2956839860"/>
                    </a:ext>
                  </a:extLst>
                </a:gridCol>
                <a:gridCol w="792000">
                  <a:extLst>
                    <a:ext uri="{9D8B030D-6E8A-4147-A177-3AD203B41FA5}">
                      <a16:colId xmlns:a16="http://schemas.microsoft.com/office/drawing/2014/main" val="1323974231"/>
                    </a:ext>
                  </a:extLst>
                </a:gridCol>
                <a:gridCol w="792000">
                  <a:extLst>
                    <a:ext uri="{9D8B030D-6E8A-4147-A177-3AD203B41FA5}">
                      <a16:colId xmlns:a16="http://schemas.microsoft.com/office/drawing/2014/main" val="686063758"/>
                    </a:ext>
                  </a:extLst>
                </a:gridCol>
                <a:gridCol w="792000">
                  <a:extLst>
                    <a:ext uri="{9D8B030D-6E8A-4147-A177-3AD203B41FA5}">
                      <a16:colId xmlns:a16="http://schemas.microsoft.com/office/drawing/2014/main" val="2258861898"/>
                    </a:ext>
                  </a:extLst>
                </a:gridCol>
              </a:tblGrid>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To:</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P</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Q</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R</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tc>
                  <a:txBody>
                    <a:bodyPr/>
                    <a:lstStyle/>
                    <a:p>
                      <a:pPr marL="0" algn="ctr">
                        <a:lnSpc>
                          <a:spcPct val="115000"/>
                        </a:lnSpc>
                        <a:spcAft>
                          <a:spcPts val="0"/>
                        </a:spcAft>
                      </a:pPr>
                      <a:r>
                        <a:rPr lang="en-US" sz="2400" b="1" dirty="0">
                          <a:effectLst/>
                          <a:latin typeface="+mn-lt"/>
                          <a:ea typeface="+mn-ea"/>
                          <a:cs typeface="Shruti" panose="020B0502040204020203" pitchFamily="34" charset="0"/>
                        </a:rPr>
                        <a:t>S</a:t>
                      </a:r>
                      <a:endParaRPr lang="en-IN" sz="2400" dirty="0">
                        <a:effectLst/>
                        <a:latin typeface="+mn-lt"/>
                        <a:ea typeface="+mn-ea"/>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9E9"/>
                    </a:solidFill>
                  </a:tcPr>
                </a:tc>
                <a:extLst>
                  <a:ext uri="{0D108BD9-81ED-4DB2-BD59-A6C34878D82A}">
                    <a16:rowId xmlns:a16="http://schemas.microsoft.com/office/drawing/2014/main" val="3226862492"/>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A:</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12</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10</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12</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13</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023858"/>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B:</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7</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8</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14</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003036"/>
                  </a:ext>
                </a:extLst>
              </a:tr>
              <a:tr h="182880">
                <a:tc>
                  <a:txBody>
                    <a:bodyPr/>
                    <a:lstStyle/>
                    <a:p>
                      <a:pPr marL="0" indent="0">
                        <a:lnSpc>
                          <a:spcPct val="115000"/>
                        </a:lnSpc>
                        <a:spcAft>
                          <a:spcPts val="0"/>
                        </a:spcAft>
                      </a:pPr>
                      <a:r>
                        <a:rPr lang="en-US" sz="2400" b="1" dirty="0">
                          <a:effectLst/>
                          <a:latin typeface="+mn-lt"/>
                          <a:ea typeface="Times New Roman" panose="02020603050405020304" pitchFamily="18" charset="0"/>
                          <a:cs typeface="Shruti" panose="020B0502040204020203" pitchFamily="34" charset="0"/>
                        </a:rPr>
                        <a:t>From C:</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6</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16</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a:effectLst/>
                          <a:latin typeface="+mn-lt"/>
                          <a:ea typeface="Times New Roman" panose="02020603050405020304" pitchFamily="18" charset="0"/>
                          <a:cs typeface="Shruti" panose="020B0502040204020203" pitchFamily="34" charset="0"/>
                        </a:rPr>
                        <a:t>11</a:t>
                      </a:r>
                      <a:endParaRPr lang="en-IN" sz="240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a:lnSpc>
                          <a:spcPct val="115000"/>
                        </a:lnSpc>
                        <a:spcAft>
                          <a:spcPts val="0"/>
                        </a:spcAft>
                      </a:pPr>
                      <a:r>
                        <a:rPr lang="en-US" sz="2400" dirty="0">
                          <a:effectLst/>
                          <a:latin typeface="+mn-lt"/>
                          <a:ea typeface="Times New Roman" panose="02020603050405020304" pitchFamily="18" charset="0"/>
                          <a:cs typeface="Shruti" panose="020B0502040204020203" pitchFamily="34" charset="0"/>
                        </a:rPr>
                        <a:t>7</a:t>
                      </a:r>
                      <a:endParaRPr lang="en-IN" sz="2400" dirty="0">
                        <a:effectLst/>
                        <a:latin typeface="+mn-lt"/>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1525685"/>
                  </a:ext>
                </a:extLst>
              </a:tr>
            </a:tbl>
          </a:graphicData>
        </a:graphic>
      </p:graphicFrame>
      <p:sp>
        <p:nvSpPr>
          <p:cNvPr id="4" name="Rectangle 3">
            <a:extLst>
              <a:ext uri="{FF2B5EF4-FFF2-40B4-BE49-F238E27FC236}">
                <a16:creationId xmlns:a16="http://schemas.microsoft.com/office/drawing/2014/main" id="{91EE6A01-727B-4731-9DBD-A70FAA9AEB2F}"/>
              </a:ext>
            </a:extLst>
          </p:cNvPr>
          <p:cNvSpPr/>
          <p:nvPr/>
        </p:nvSpPr>
        <p:spPr>
          <a:xfrm>
            <a:off x="131181" y="4578824"/>
            <a:ext cx="11919792" cy="1421928"/>
          </a:xfrm>
          <a:prstGeom prst="rect">
            <a:avLst/>
          </a:prstGeom>
        </p:spPr>
        <p:txBody>
          <a:bodyPr vert="horz" lIns="91440" tIns="45720" rIns="91440" bIns="45720" rtlCol="0">
            <a:noAutofit/>
          </a:bodyPr>
          <a:lstStyle/>
          <a:p>
            <a:pPr algn="just">
              <a:lnSpc>
                <a:spcPct val="90000"/>
              </a:lnSpc>
              <a:spcBef>
                <a:spcPts val="1000"/>
              </a:spcBef>
              <a:buClr>
                <a:srgbClr val="1D6AA4"/>
              </a:buClr>
            </a:pPr>
            <a:r>
              <a:rPr lang="en-US" sz="2400" dirty="0"/>
              <a:t>The firm wants to send the output from various plants to warehouses. Obtain </a:t>
            </a:r>
            <a:r>
              <a:rPr lang="en-US" sz="2400" b="1" dirty="0">
                <a:solidFill>
                  <a:schemeClr val="tx2"/>
                </a:solidFill>
              </a:rPr>
              <a:t>Optimal Solution </a:t>
            </a:r>
            <a:r>
              <a:rPr lang="en-US" sz="2400" dirty="0"/>
              <a:t>of the problem.</a:t>
            </a:r>
            <a:endParaRPr lang="en-IN" sz="2400" dirty="0">
              <a:solidFill>
                <a:schemeClr val="tx2"/>
              </a:solidFill>
            </a:endParaRPr>
          </a:p>
        </p:txBody>
      </p:sp>
    </p:spTree>
    <p:extLst>
      <p:ext uri="{BB962C8B-B14F-4D97-AF65-F5344CB8AC3E}">
        <p14:creationId xmlns:p14="http://schemas.microsoft.com/office/powerpoint/2010/main" val="111574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20954" y="782258"/>
            <a:ext cx="4476446" cy="711200"/>
          </a:xfrm>
        </p:spPr>
        <p:txBody>
          <a:bodyPr/>
          <a:lstStyle/>
          <a:p>
            <a:r>
              <a:rPr lang="en-US" dirty="0"/>
              <a:t>Initial solution obtained by the North West Corner Method:</a:t>
            </a:r>
          </a:p>
        </p:txBody>
      </p:sp>
      <p:sp>
        <p:nvSpPr>
          <p:cNvPr id="95" name="Content Placeholder 2">
            <a:extLst>
              <a:ext uri="{FF2B5EF4-FFF2-40B4-BE49-F238E27FC236}">
                <a16:creationId xmlns:a16="http://schemas.microsoft.com/office/drawing/2014/main" id="{D2FAF405-0B41-489F-A011-3B3AA2678804}"/>
              </a:ext>
            </a:extLst>
          </p:cNvPr>
          <p:cNvSpPr txBox="1">
            <a:spLocks/>
          </p:cNvSpPr>
          <p:nvPr/>
        </p:nvSpPr>
        <p:spPr>
          <a:xfrm>
            <a:off x="120954" y="1535590"/>
            <a:ext cx="4476446" cy="127294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a:p>
            <a:pPr lvl="1">
              <a:buClr>
                <a:schemeClr val="accent6"/>
              </a:buClr>
            </a:pPr>
            <a:r>
              <a:rPr lang="en-US" dirty="0"/>
              <a:t>where m =number of rows and n = number of columns</a:t>
            </a:r>
          </a:p>
          <a:p>
            <a:pPr lvl="1"/>
            <a:endParaRPr lang="en-US" dirty="0">
              <a:solidFill>
                <a:schemeClr val="tx2"/>
              </a:solidFill>
            </a:endParaRPr>
          </a:p>
        </p:txBody>
      </p:sp>
      <p:sp>
        <p:nvSpPr>
          <p:cNvPr id="125" name="Content Placeholder 2">
            <a:extLst>
              <a:ext uri="{FF2B5EF4-FFF2-40B4-BE49-F238E27FC236}">
                <a16:creationId xmlns:a16="http://schemas.microsoft.com/office/drawing/2014/main" id="{B748F2D7-B451-4A71-9080-0F071D8B4EC5}"/>
              </a:ext>
            </a:extLst>
          </p:cNvPr>
          <p:cNvSpPr txBox="1">
            <a:spLocks/>
          </p:cNvSpPr>
          <p:nvPr/>
        </p:nvSpPr>
        <p:spPr>
          <a:xfrm>
            <a:off x="120954" y="3296873"/>
            <a:ext cx="4476446" cy="10325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co-</a:t>
            </a:r>
            <a:r>
              <a:rPr lang="en-US" dirty="0" err="1"/>
              <a:t>efficients</a:t>
            </a:r>
            <a:r>
              <a:rPr lang="en-US" dirty="0"/>
              <a:t> from all the </a:t>
            </a:r>
            <a:r>
              <a:rPr lang="en-US" b="1" dirty="0">
                <a:solidFill>
                  <a:schemeClr val="accent6"/>
                </a:solidFill>
              </a:rPr>
              <a:t>allocated cells </a:t>
            </a:r>
            <a:r>
              <a:rPr lang="en-US" dirty="0"/>
              <a:t>by using the following formula</a:t>
            </a:r>
            <a:endParaRPr lang="en-US" baseline="-25000" dirty="0"/>
          </a:p>
        </p:txBody>
      </p:sp>
      <p:cxnSp>
        <p:nvCxnSpPr>
          <p:cNvPr id="127" name="Straight Connector 126">
            <a:extLst>
              <a:ext uri="{FF2B5EF4-FFF2-40B4-BE49-F238E27FC236}">
                <a16:creationId xmlns:a16="http://schemas.microsoft.com/office/drawing/2014/main" id="{25C3317C-BB94-48DA-A91E-82628D582193}"/>
              </a:ext>
            </a:extLst>
          </p:cNvPr>
          <p:cNvCxnSpPr>
            <a:cxnSpLocks/>
          </p:cNvCxnSpPr>
          <p:nvPr/>
        </p:nvCxnSpPr>
        <p:spPr>
          <a:xfrm>
            <a:off x="5075189" y="172686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5DAB1B4-CB7F-412F-9CCA-DD155B22ADC1}"/>
              </a:ext>
            </a:extLst>
          </p:cNvPr>
          <p:cNvCxnSpPr>
            <a:cxnSpLocks/>
          </p:cNvCxnSpPr>
          <p:nvPr/>
        </p:nvCxnSpPr>
        <p:spPr>
          <a:xfrm>
            <a:off x="5075189" y="246219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EC2CE5-E397-4AFC-A155-4BFBC5564EE3}"/>
              </a:ext>
            </a:extLst>
          </p:cNvPr>
          <p:cNvCxnSpPr>
            <a:cxnSpLocks/>
          </p:cNvCxnSpPr>
          <p:nvPr/>
        </p:nvCxnSpPr>
        <p:spPr>
          <a:xfrm>
            <a:off x="5075189" y="319752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05F9EA-9F3C-4924-B7B5-69E31B30C4BE}"/>
              </a:ext>
            </a:extLst>
          </p:cNvPr>
          <p:cNvCxnSpPr>
            <a:cxnSpLocks/>
          </p:cNvCxnSpPr>
          <p:nvPr/>
        </p:nvCxnSpPr>
        <p:spPr>
          <a:xfrm>
            <a:off x="5075189" y="393285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000988-1D0A-4B28-945C-454A32CD5C10}"/>
              </a:ext>
            </a:extLst>
          </p:cNvPr>
          <p:cNvCxnSpPr>
            <a:cxnSpLocks/>
          </p:cNvCxnSpPr>
          <p:nvPr/>
        </p:nvCxnSpPr>
        <p:spPr>
          <a:xfrm>
            <a:off x="507518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9DF1F-AA25-4EF8-AA18-0D8EE3C583CE}"/>
              </a:ext>
            </a:extLst>
          </p:cNvPr>
          <p:cNvCxnSpPr>
            <a:cxnSpLocks/>
          </p:cNvCxnSpPr>
          <p:nvPr/>
        </p:nvCxnSpPr>
        <p:spPr>
          <a:xfrm>
            <a:off x="5075189" y="99153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86D9ED-7726-4474-8DF6-18F429160F48}"/>
              </a:ext>
            </a:extLst>
          </p:cNvPr>
          <p:cNvCxnSpPr>
            <a:cxnSpLocks/>
          </p:cNvCxnSpPr>
          <p:nvPr/>
        </p:nvCxnSpPr>
        <p:spPr>
          <a:xfrm>
            <a:off x="5075189" y="4388787"/>
            <a:ext cx="58769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A1E158-6A13-4212-87A8-66A4DA317458}"/>
              </a:ext>
            </a:extLst>
          </p:cNvPr>
          <p:cNvCxnSpPr>
            <a:cxnSpLocks/>
          </p:cNvCxnSpPr>
          <p:nvPr/>
        </p:nvCxnSpPr>
        <p:spPr>
          <a:xfrm>
            <a:off x="10930724" y="991537"/>
            <a:ext cx="0" cy="34167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813534-868D-4BE3-AD24-BC6953CDD347}"/>
              </a:ext>
            </a:extLst>
          </p:cNvPr>
          <p:cNvCxnSpPr>
            <a:cxnSpLocks/>
          </p:cNvCxnSpPr>
          <p:nvPr/>
        </p:nvCxnSpPr>
        <p:spPr>
          <a:xfrm>
            <a:off x="9977055"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B9C0A96-25B7-40FB-8382-363CE0DA2FE5}"/>
              </a:ext>
            </a:extLst>
          </p:cNvPr>
          <p:cNvCxnSpPr>
            <a:cxnSpLocks/>
          </p:cNvCxnSpPr>
          <p:nvPr/>
        </p:nvCxnSpPr>
        <p:spPr>
          <a:xfrm>
            <a:off x="9023387"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52C62F-FA5C-4D9F-A122-A6E3ACA356FC}"/>
              </a:ext>
            </a:extLst>
          </p:cNvPr>
          <p:cNvCxnSpPr>
            <a:cxnSpLocks/>
          </p:cNvCxnSpPr>
          <p:nvPr/>
        </p:nvCxnSpPr>
        <p:spPr>
          <a:xfrm>
            <a:off x="806971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430031-3F9A-488E-BB75-5A67832ABE32}"/>
              </a:ext>
            </a:extLst>
          </p:cNvPr>
          <p:cNvCxnSpPr>
            <a:cxnSpLocks/>
          </p:cNvCxnSpPr>
          <p:nvPr/>
        </p:nvCxnSpPr>
        <p:spPr>
          <a:xfrm>
            <a:off x="7116051"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A00C30-DF2F-43A4-B763-8C78F2D2ED4B}"/>
              </a:ext>
            </a:extLst>
          </p:cNvPr>
          <p:cNvCxnSpPr>
            <a:cxnSpLocks/>
          </p:cNvCxnSpPr>
          <p:nvPr/>
        </p:nvCxnSpPr>
        <p:spPr>
          <a:xfrm>
            <a:off x="6162383"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9FF9C9-7A5C-41FB-AFCC-3EA81E8757B5}"/>
              </a:ext>
            </a:extLst>
          </p:cNvPr>
          <p:cNvCxnSpPr>
            <a:cxnSpLocks/>
          </p:cNvCxnSpPr>
          <p:nvPr/>
        </p:nvCxnSpPr>
        <p:spPr>
          <a:xfrm>
            <a:off x="5065051" y="1003943"/>
            <a:ext cx="1097332" cy="722924"/>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7E0C29F-469D-4477-BADE-1E2E2B497EE5}"/>
              </a:ext>
            </a:extLst>
          </p:cNvPr>
          <p:cNvSpPr txBox="1"/>
          <p:nvPr/>
        </p:nvSpPr>
        <p:spPr>
          <a:xfrm>
            <a:off x="5570797" y="975674"/>
            <a:ext cx="596895" cy="461665"/>
          </a:xfrm>
          <a:prstGeom prst="rect">
            <a:avLst/>
          </a:prstGeom>
          <a:noFill/>
        </p:spPr>
        <p:txBody>
          <a:bodyPr wrap="square" rtlCol="0">
            <a:spAutoFit/>
          </a:bodyPr>
          <a:lstStyle/>
          <a:p>
            <a:r>
              <a:rPr lang="en-US" sz="2400" dirty="0"/>
              <a:t>To</a:t>
            </a:r>
            <a:endParaRPr lang="en-IN" sz="2400" dirty="0"/>
          </a:p>
        </p:txBody>
      </p:sp>
      <p:sp>
        <p:nvSpPr>
          <p:cNvPr id="142" name="TextBox 141">
            <a:extLst>
              <a:ext uri="{FF2B5EF4-FFF2-40B4-BE49-F238E27FC236}">
                <a16:creationId xmlns:a16="http://schemas.microsoft.com/office/drawing/2014/main" id="{654DEF2F-8F63-46C3-9FEB-E3ED5D81642B}"/>
              </a:ext>
            </a:extLst>
          </p:cNvPr>
          <p:cNvSpPr txBox="1"/>
          <p:nvPr/>
        </p:nvSpPr>
        <p:spPr>
          <a:xfrm>
            <a:off x="5058547" y="1331043"/>
            <a:ext cx="823422" cy="461665"/>
          </a:xfrm>
          <a:prstGeom prst="rect">
            <a:avLst/>
          </a:prstGeom>
          <a:noFill/>
        </p:spPr>
        <p:txBody>
          <a:bodyPr wrap="square" rtlCol="0">
            <a:spAutoFit/>
          </a:bodyPr>
          <a:lstStyle/>
          <a:p>
            <a:r>
              <a:rPr lang="en-US" sz="2400" dirty="0"/>
              <a:t>From</a:t>
            </a:r>
            <a:endParaRPr lang="en-IN" sz="2400" dirty="0"/>
          </a:p>
        </p:txBody>
      </p:sp>
      <p:sp>
        <p:nvSpPr>
          <p:cNvPr id="143" name="TextBox 142">
            <a:extLst>
              <a:ext uri="{FF2B5EF4-FFF2-40B4-BE49-F238E27FC236}">
                <a16:creationId xmlns:a16="http://schemas.microsoft.com/office/drawing/2014/main" id="{3C133378-D529-46C1-B94F-2D869F371938}"/>
              </a:ext>
            </a:extLst>
          </p:cNvPr>
          <p:cNvSpPr txBox="1"/>
          <p:nvPr/>
        </p:nvSpPr>
        <p:spPr>
          <a:xfrm>
            <a:off x="5239526" y="1829803"/>
            <a:ext cx="759869" cy="461665"/>
          </a:xfrm>
          <a:prstGeom prst="rect">
            <a:avLst/>
          </a:prstGeom>
          <a:noFill/>
        </p:spPr>
        <p:txBody>
          <a:bodyPr wrap="square" rtlCol="0">
            <a:spAutoFit/>
          </a:bodyPr>
          <a:lstStyle/>
          <a:p>
            <a:pPr algn="ctr"/>
            <a:r>
              <a:rPr lang="en-US" sz="2400" dirty="0"/>
              <a:t>A</a:t>
            </a:r>
            <a:endParaRPr lang="en-IN" sz="2400" dirty="0"/>
          </a:p>
        </p:txBody>
      </p:sp>
      <p:sp>
        <p:nvSpPr>
          <p:cNvPr id="144" name="TextBox 143">
            <a:extLst>
              <a:ext uri="{FF2B5EF4-FFF2-40B4-BE49-F238E27FC236}">
                <a16:creationId xmlns:a16="http://schemas.microsoft.com/office/drawing/2014/main" id="{4525A21A-59DF-4669-B3C9-34A5EC8B79E0}"/>
              </a:ext>
            </a:extLst>
          </p:cNvPr>
          <p:cNvSpPr txBox="1"/>
          <p:nvPr/>
        </p:nvSpPr>
        <p:spPr>
          <a:xfrm>
            <a:off x="4988451" y="3939257"/>
            <a:ext cx="1254364" cy="461665"/>
          </a:xfrm>
          <a:prstGeom prst="rect">
            <a:avLst/>
          </a:prstGeom>
          <a:noFill/>
        </p:spPr>
        <p:txBody>
          <a:bodyPr wrap="square" rtlCol="0">
            <a:spAutoFit/>
          </a:bodyPr>
          <a:lstStyle/>
          <a:p>
            <a:pPr algn="ctr"/>
            <a:r>
              <a:rPr lang="en-US" sz="2400" dirty="0"/>
              <a:t>Demand</a:t>
            </a:r>
            <a:endParaRPr lang="en-IN" sz="2400" dirty="0"/>
          </a:p>
        </p:txBody>
      </p:sp>
      <p:sp>
        <p:nvSpPr>
          <p:cNvPr id="145" name="TextBox 144">
            <a:extLst>
              <a:ext uri="{FF2B5EF4-FFF2-40B4-BE49-F238E27FC236}">
                <a16:creationId xmlns:a16="http://schemas.microsoft.com/office/drawing/2014/main" id="{39CF155D-A15A-452C-8A26-A4013FC6BC2D}"/>
              </a:ext>
            </a:extLst>
          </p:cNvPr>
          <p:cNvSpPr txBox="1"/>
          <p:nvPr/>
        </p:nvSpPr>
        <p:spPr>
          <a:xfrm>
            <a:off x="5239526" y="2625420"/>
            <a:ext cx="759869" cy="461665"/>
          </a:xfrm>
          <a:prstGeom prst="rect">
            <a:avLst/>
          </a:prstGeom>
          <a:noFill/>
        </p:spPr>
        <p:txBody>
          <a:bodyPr wrap="square" rtlCol="0">
            <a:spAutoFit/>
          </a:bodyPr>
          <a:lstStyle/>
          <a:p>
            <a:pPr algn="ctr"/>
            <a:r>
              <a:rPr lang="en-US" sz="2400" dirty="0"/>
              <a:t>B</a:t>
            </a:r>
            <a:endParaRPr lang="en-IN" sz="2400" dirty="0"/>
          </a:p>
        </p:txBody>
      </p:sp>
      <p:sp>
        <p:nvSpPr>
          <p:cNvPr id="146" name="TextBox 145">
            <a:extLst>
              <a:ext uri="{FF2B5EF4-FFF2-40B4-BE49-F238E27FC236}">
                <a16:creationId xmlns:a16="http://schemas.microsoft.com/office/drawing/2014/main" id="{F6F9AED9-80C9-4A35-A2EF-C8F8DA8A7EB8}"/>
              </a:ext>
            </a:extLst>
          </p:cNvPr>
          <p:cNvSpPr txBox="1"/>
          <p:nvPr/>
        </p:nvSpPr>
        <p:spPr>
          <a:xfrm>
            <a:off x="5239526" y="3365137"/>
            <a:ext cx="759869" cy="461665"/>
          </a:xfrm>
          <a:prstGeom prst="rect">
            <a:avLst/>
          </a:prstGeom>
          <a:noFill/>
        </p:spPr>
        <p:txBody>
          <a:bodyPr wrap="square" rtlCol="0">
            <a:spAutoFit/>
          </a:bodyPr>
          <a:lstStyle/>
          <a:p>
            <a:pPr algn="ctr"/>
            <a:r>
              <a:rPr lang="en-US" sz="2400" dirty="0"/>
              <a:t>C</a:t>
            </a:r>
            <a:endParaRPr lang="en-IN" sz="2400" dirty="0"/>
          </a:p>
        </p:txBody>
      </p:sp>
      <p:sp>
        <p:nvSpPr>
          <p:cNvPr id="147" name="TextBox 146">
            <a:extLst>
              <a:ext uri="{FF2B5EF4-FFF2-40B4-BE49-F238E27FC236}">
                <a16:creationId xmlns:a16="http://schemas.microsoft.com/office/drawing/2014/main" id="{D18DEA89-03E5-4A74-A3C5-021F8C7A82A5}"/>
              </a:ext>
            </a:extLst>
          </p:cNvPr>
          <p:cNvSpPr txBox="1"/>
          <p:nvPr/>
        </p:nvSpPr>
        <p:spPr>
          <a:xfrm>
            <a:off x="6281911" y="1146760"/>
            <a:ext cx="759869" cy="461665"/>
          </a:xfrm>
          <a:prstGeom prst="rect">
            <a:avLst/>
          </a:prstGeom>
          <a:noFill/>
        </p:spPr>
        <p:txBody>
          <a:bodyPr wrap="square" rtlCol="0">
            <a:spAutoFit/>
          </a:bodyPr>
          <a:lstStyle/>
          <a:p>
            <a:pPr algn="ctr"/>
            <a:r>
              <a:rPr lang="en-US" sz="2400" dirty="0"/>
              <a:t>P</a:t>
            </a:r>
            <a:endParaRPr lang="en-IN" sz="2400" dirty="0"/>
          </a:p>
        </p:txBody>
      </p:sp>
      <p:sp>
        <p:nvSpPr>
          <p:cNvPr id="148" name="TextBox 147">
            <a:extLst>
              <a:ext uri="{FF2B5EF4-FFF2-40B4-BE49-F238E27FC236}">
                <a16:creationId xmlns:a16="http://schemas.microsoft.com/office/drawing/2014/main" id="{B893345C-8BC2-4179-A160-7016562AD9B9}"/>
              </a:ext>
            </a:extLst>
          </p:cNvPr>
          <p:cNvSpPr txBox="1"/>
          <p:nvPr/>
        </p:nvSpPr>
        <p:spPr>
          <a:xfrm>
            <a:off x="9959665" y="1123939"/>
            <a:ext cx="998810" cy="461665"/>
          </a:xfrm>
          <a:prstGeom prst="rect">
            <a:avLst/>
          </a:prstGeom>
          <a:noFill/>
        </p:spPr>
        <p:txBody>
          <a:bodyPr wrap="square" rtlCol="0">
            <a:spAutoFit/>
          </a:bodyPr>
          <a:lstStyle/>
          <a:p>
            <a:pPr algn="ctr"/>
            <a:r>
              <a:rPr lang="en-US" sz="2400" dirty="0"/>
              <a:t>Supply</a:t>
            </a:r>
            <a:endParaRPr lang="en-IN" sz="2400" dirty="0"/>
          </a:p>
        </p:txBody>
      </p:sp>
      <p:sp>
        <p:nvSpPr>
          <p:cNvPr id="149" name="TextBox 148">
            <a:extLst>
              <a:ext uri="{FF2B5EF4-FFF2-40B4-BE49-F238E27FC236}">
                <a16:creationId xmlns:a16="http://schemas.microsoft.com/office/drawing/2014/main" id="{FA773E0A-EE23-4182-B011-11059E32E327}"/>
              </a:ext>
            </a:extLst>
          </p:cNvPr>
          <p:cNvSpPr txBox="1"/>
          <p:nvPr/>
        </p:nvSpPr>
        <p:spPr>
          <a:xfrm>
            <a:off x="9123596" y="1141115"/>
            <a:ext cx="759869" cy="461665"/>
          </a:xfrm>
          <a:prstGeom prst="rect">
            <a:avLst/>
          </a:prstGeom>
          <a:noFill/>
        </p:spPr>
        <p:txBody>
          <a:bodyPr wrap="square" rtlCol="0">
            <a:spAutoFit/>
          </a:bodyPr>
          <a:lstStyle/>
          <a:p>
            <a:pPr algn="ctr"/>
            <a:r>
              <a:rPr lang="en-US" sz="2400" dirty="0"/>
              <a:t>S</a:t>
            </a:r>
            <a:endParaRPr lang="en-IN" sz="2400" dirty="0"/>
          </a:p>
        </p:txBody>
      </p:sp>
      <p:sp>
        <p:nvSpPr>
          <p:cNvPr id="150" name="TextBox 149">
            <a:extLst>
              <a:ext uri="{FF2B5EF4-FFF2-40B4-BE49-F238E27FC236}">
                <a16:creationId xmlns:a16="http://schemas.microsoft.com/office/drawing/2014/main" id="{3333BA66-5C69-4A5C-9AAC-91940D4B36E8}"/>
              </a:ext>
            </a:extLst>
          </p:cNvPr>
          <p:cNvSpPr txBox="1"/>
          <p:nvPr/>
        </p:nvSpPr>
        <p:spPr>
          <a:xfrm>
            <a:off x="8173238" y="1141115"/>
            <a:ext cx="759869" cy="461665"/>
          </a:xfrm>
          <a:prstGeom prst="rect">
            <a:avLst/>
          </a:prstGeom>
          <a:noFill/>
        </p:spPr>
        <p:txBody>
          <a:bodyPr wrap="square" rtlCol="0">
            <a:spAutoFit/>
          </a:bodyPr>
          <a:lstStyle/>
          <a:p>
            <a:pPr algn="ctr"/>
            <a:r>
              <a:rPr lang="en-US" sz="2400" dirty="0"/>
              <a:t>R</a:t>
            </a:r>
            <a:endParaRPr lang="en-IN" sz="2400" dirty="0"/>
          </a:p>
        </p:txBody>
      </p:sp>
      <p:sp>
        <p:nvSpPr>
          <p:cNvPr id="151" name="TextBox 150">
            <a:extLst>
              <a:ext uri="{FF2B5EF4-FFF2-40B4-BE49-F238E27FC236}">
                <a16:creationId xmlns:a16="http://schemas.microsoft.com/office/drawing/2014/main" id="{2E222D34-31C0-47E5-8379-61673D747E56}"/>
              </a:ext>
            </a:extLst>
          </p:cNvPr>
          <p:cNvSpPr txBox="1"/>
          <p:nvPr/>
        </p:nvSpPr>
        <p:spPr>
          <a:xfrm>
            <a:off x="7222880" y="1141115"/>
            <a:ext cx="759869" cy="461665"/>
          </a:xfrm>
          <a:prstGeom prst="rect">
            <a:avLst/>
          </a:prstGeom>
          <a:noFill/>
        </p:spPr>
        <p:txBody>
          <a:bodyPr wrap="square" rtlCol="0">
            <a:spAutoFit/>
          </a:bodyPr>
          <a:lstStyle/>
          <a:p>
            <a:pPr algn="ctr"/>
            <a:r>
              <a:rPr lang="en-US" sz="2400" dirty="0"/>
              <a:t>Q</a:t>
            </a:r>
            <a:endParaRPr lang="en-IN" sz="2400" dirty="0"/>
          </a:p>
        </p:txBody>
      </p:sp>
      <p:sp>
        <p:nvSpPr>
          <p:cNvPr id="152" name="TextBox 151">
            <a:extLst>
              <a:ext uri="{FF2B5EF4-FFF2-40B4-BE49-F238E27FC236}">
                <a16:creationId xmlns:a16="http://schemas.microsoft.com/office/drawing/2014/main" id="{FBAC6D33-E2A7-46DC-B66F-C287140DF3DE}"/>
              </a:ext>
            </a:extLst>
          </p:cNvPr>
          <p:cNvSpPr txBox="1"/>
          <p:nvPr/>
        </p:nvSpPr>
        <p:spPr>
          <a:xfrm>
            <a:off x="6639366"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3" name="TextBox 152">
            <a:extLst>
              <a:ext uri="{FF2B5EF4-FFF2-40B4-BE49-F238E27FC236}">
                <a16:creationId xmlns:a16="http://schemas.microsoft.com/office/drawing/2014/main" id="{0D9E4149-E5A4-463B-8298-40383C96510F}"/>
              </a:ext>
            </a:extLst>
          </p:cNvPr>
          <p:cNvSpPr txBox="1"/>
          <p:nvPr/>
        </p:nvSpPr>
        <p:spPr>
          <a:xfrm>
            <a:off x="6639366" y="3554907"/>
            <a:ext cx="552885" cy="461665"/>
          </a:xfrm>
          <a:prstGeom prst="rect">
            <a:avLst/>
          </a:prstGeom>
          <a:noFill/>
        </p:spPr>
        <p:txBody>
          <a:bodyPr wrap="square" rtlCol="0">
            <a:spAutoFit/>
          </a:bodyPr>
          <a:lstStyle/>
          <a:p>
            <a:pPr algn="ctr"/>
            <a:r>
              <a:rPr lang="en-US" sz="2400" dirty="0"/>
              <a:t>6</a:t>
            </a:r>
            <a:endParaRPr lang="en-IN" sz="2400" dirty="0"/>
          </a:p>
        </p:txBody>
      </p:sp>
      <p:sp>
        <p:nvSpPr>
          <p:cNvPr id="154" name="TextBox 153">
            <a:extLst>
              <a:ext uri="{FF2B5EF4-FFF2-40B4-BE49-F238E27FC236}">
                <a16:creationId xmlns:a16="http://schemas.microsoft.com/office/drawing/2014/main" id="{98CE9E40-51C9-43B1-A6F8-52952BA2407C}"/>
              </a:ext>
            </a:extLst>
          </p:cNvPr>
          <p:cNvSpPr txBox="1"/>
          <p:nvPr/>
        </p:nvSpPr>
        <p:spPr>
          <a:xfrm>
            <a:off x="9509404" y="2089432"/>
            <a:ext cx="552885" cy="461665"/>
          </a:xfrm>
          <a:prstGeom prst="rect">
            <a:avLst/>
          </a:prstGeom>
          <a:noFill/>
        </p:spPr>
        <p:txBody>
          <a:bodyPr wrap="square" rtlCol="0">
            <a:spAutoFit/>
          </a:bodyPr>
          <a:lstStyle/>
          <a:p>
            <a:pPr algn="ctr"/>
            <a:r>
              <a:rPr lang="en-US" sz="2400" dirty="0"/>
              <a:t>13</a:t>
            </a:r>
            <a:endParaRPr lang="en-IN" sz="2400" dirty="0"/>
          </a:p>
        </p:txBody>
      </p:sp>
      <p:sp>
        <p:nvSpPr>
          <p:cNvPr id="155" name="TextBox 154">
            <a:extLst>
              <a:ext uri="{FF2B5EF4-FFF2-40B4-BE49-F238E27FC236}">
                <a16:creationId xmlns:a16="http://schemas.microsoft.com/office/drawing/2014/main" id="{DA6AC7C9-720A-4E75-A54C-E563BF8FE16D}"/>
              </a:ext>
            </a:extLst>
          </p:cNvPr>
          <p:cNvSpPr txBox="1"/>
          <p:nvPr/>
        </p:nvSpPr>
        <p:spPr>
          <a:xfrm>
            <a:off x="9503530" y="3554907"/>
            <a:ext cx="552885" cy="461665"/>
          </a:xfrm>
          <a:prstGeom prst="rect">
            <a:avLst/>
          </a:prstGeom>
          <a:noFill/>
        </p:spPr>
        <p:txBody>
          <a:bodyPr wrap="square" rtlCol="0">
            <a:spAutoFit/>
          </a:bodyPr>
          <a:lstStyle/>
          <a:p>
            <a:pPr algn="ctr"/>
            <a:r>
              <a:rPr lang="en-US" sz="2400" dirty="0"/>
              <a:t>7</a:t>
            </a:r>
            <a:endParaRPr lang="en-IN" sz="2400" dirty="0"/>
          </a:p>
        </p:txBody>
      </p:sp>
      <p:sp>
        <p:nvSpPr>
          <p:cNvPr id="156" name="TextBox 155">
            <a:extLst>
              <a:ext uri="{FF2B5EF4-FFF2-40B4-BE49-F238E27FC236}">
                <a16:creationId xmlns:a16="http://schemas.microsoft.com/office/drawing/2014/main" id="{ED0C0B23-E1B5-4276-9BA9-27EF8D20B8CA}"/>
              </a:ext>
            </a:extLst>
          </p:cNvPr>
          <p:cNvSpPr txBox="1"/>
          <p:nvPr/>
        </p:nvSpPr>
        <p:spPr>
          <a:xfrm>
            <a:off x="7596045" y="2089432"/>
            <a:ext cx="552885" cy="461665"/>
          </a:xfrm>
          <a:prstGeom prst="rect">
            <a:avLst/>
          </a:prstGeom>
          <a:noFill/>
        </p:spPr>
        <p:txBody>
          <a:bodyPr wrap="square" rtlCol="0">
            <a:spAutoFit/>
          </a:bodyPr>
          <a:lstStyle/>
          <a:p>
            <a:pPr algn="ctr"/>
            <a:r>
              <a:rPr lang="en-US" sz="2400" dirty="0"/>
              <a:t>10</a:t>
            </a:r>
            <a:endParaRPr lang="en-IN" sz="2400" dirty="0"/>
          </a:p>
        </p:txBody>
      </p:sp>
      <p:sp>
        <p:nvSpPr>
          <p:cNvPr id="157" name="TextBox 156">
            <a:extLst>
              <a:ext uri="{FF2B5EF4-FFF2-40B4-BE49-F238E27FC236}">
                <a16:creationId xmlns:a16="http://schemas.microsoft.com/office/drawing/2014/main" id="{CA2F5B4B-D8F1-4103-8920-2F2644E15CE6}"/>
              </a:ext>
            </a:extLst>
          </p:cNvPr>
          <p:cNvSpPr txBox="1"/>
          <p:nvPr/>
        </p:nvSpPr>
        <p:spPr>
          <a:xfrm>
            <a:off x="8552724"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8" name="TextBox 157">
            <a:extLst>
              <a:ext uri="{FF2B5EF4-FFF2-40B4-BE49-F238E27FC236}">
                <a16:creationId xmlns:a16="http://schemas.microsoft.com/office/drawing/2014/main" id="{FB00037B-2D2B-49AF-9B50-3A24B48BCEEF}"/>
              </a:ext>
            </a:extLst>
          </p:cNvPr>
          <p:cNvSpPr txBox="1"/>
          <p:nvPr/>
        </p:nvSpPr>
        <p:spPr>
          <a:xfrm>
            <a:off x="6642656" y="2786366"/>
            <a:ext cx="552885" cy="461665"/>
          </a:xfrm>
          <a:prstGeom prst="rect">
            <a:avLst/>
          </a:prstGeom>
          <a:noFill/>
        </p:spPr>
        <p:txBody>
          <a:bodyPr wrap="square" rtlCol="0">
            <a:spAutoFit/>
          </a:bodyPr>
          <a:lstStyle/>
          <a:p>
            <a:pPr algn="ctr"/>
            <a:r>
              <a:rPr lang="en-US" sz="2400" dirty="0"/>
              <a:t>7</a:t>
            </a:r>
            <a:endParaRPr lang="en-IN" sz="2400" dirty="0"/>
          </a:p>
        </p:txBody>
      </p:sp>
      <p:sp>
        <p:nvSpPr>
          <p:cNvPr id="159" name="TextBox 158">
            <a:extLst>
              <a:ext uri="{FF2B5EF4-FFF2-40B4-BE49-F238E27FC236}">
                <a16:creationId xmlns:a16="http://schemas.microsoft.com/office/drawing/2014/main" id="{2B2C8673-0536-47F9-B067-EB98C69AAD2E}"/>
              </a:ext>
            </a:extLst>
          </p:cNvPr>
          <p:cNvSpPr txBox="1"/>
          <p:nvPr/>
        </p:nvSpPr>
        <p:spPr>
          <a:xfrm>
            <a:off x="9509404" y="2786366"/>
            <a:ext cx="552885" cy="461665"/>
          </a:xfrm>
          <a:prstGeom prst="rect">
            <a:avLst/>
          </a:prstGeom>
          <a:noFill/>
        </p:spPr>
        <p:txBody>
          <a:bodyPr wrap="square" rtlCol="0">
            <a:spAutoFit/>
          </a:bodyPr>
          <a:lstStyle/>
          <a:p>
            <a:pPr algn="ctr"/>
            <a:r>
              <a:rPr lang="en-US" sz="2400" dirty="0"/>
              <a:t>14</a:t>
            </a:r>
            <a:endParaRPr lang="en-IN" sz="2400" dirty="0"/>
          </a:p>
        </p:txBody>
      </p:sp>
      <p:sp>
        <p:nvSpPr>
          <p:cNvPr id="160" name="TextBox 159">
            <a:extLst>
              <a:ext uri="{FF2B5EF4-FFF2-40B4-BE49-F238E27FC236}">
                <a16:creationId xmlns:a16="http://schemas.microsoft.com/office/drawing/2014/main" id="{E58727A0-E0C5-4784-AD31-BD08D296A8FC}"/>
              </a:ext>
            </a:extLst>
          </p:cNvPr>
          <p:cNvSpPr txBox="1"/>
          <p:nvPr/>
        </p:nvSpPr>
        <p:spPr>
          <a:xfrm>
            <a:off x="7598239" y="2786366"/>
            <a:ext cx="552885" cy="461665"/>
          </a:xfrm>
          <a:prstGeom prst="rect">
            <a:avLst/>
          </a:prstGeom>
          <a:noFill/>
        </p:spPr>
        <p:txBody>
          <a:bodyPr wrap="square" rtlCol="0">
            <a:spAutoFit/>
          </a:bodyPr>
          <a:lstStyle/>
          <a:p>
            <a:pPr algn="ctr"/>
            <a:r>
              <a:rPr lang="en-US" sz="2400" dirty="0"/>
              <a:t>11</a:t>
            </a:r>
            <a:endParaRPr lang="en-IN" sz="2400" dirty="0"/>
          </a:p>
        </p:txBody>
      </p:sp>
      <p:sp>
        <p:nvSpPr>
          <p:cNvPr id="161" name="TextBox 160">
            <a:extLst>
              <a:ext uri="{FF2B5EF4-FFF2-40B4-BE49-F238E27FC236}">
                <a16:creationId xmlns:a16="http://schemas.microsoft.com/office/drawing/2014/main" id="{E12F05E5-4F5A-461A-9F3A-579B246FE562}"/>
              </a:ext>
            </a:extLst>
          </p:cNvPr>
          <p:cNvSpPr txBox="1"/>
          <p:nvPr/>
        </p:nvSpPr>
        <p:spPr>
          <a:xfrm>
            <a:off x="8553822" y="2786366"/>
            <a:ext cx="552885" cy="461665"/>
          </a:xfrm>
          <a:prstGeom prst="rect">
            <a:avLst/>
          </a:prstGeom>
          <a:noFill/>
        </p:spPr>
        <p:txBody>
          <a:bodyPr wrap="square" rtlCol="0">
            <a:spAutoFit/>
          </a:bodyPr>
          <a:lstStyle/>
          <a:p>
            <a:pPr algn="ctr"/>
            <a:r>
              <a:rPr lang="en-US" sz="2400" dirty="0"/>
              <a:t>8</a:t>
            </a:r>
            <a:endParaRPr lang="en-IN" sz="2400" dirty="0"/>
          </a:p>
        </p:txBody>
      </p:sp>
      <p:sp>
        <p:nvSpPr>
          <p:cNvPr id="162" name="TextBox 161">
            <a:extLst>
              <a:ext uri="{FF2B5EF4-FFF2-40B4-BE49-F238E27FC236}">
                <a16:creationId xmlns:a16="http://schemas.microsoft.com/office/drawing/2014/main" id="{EF2D8D07-8D7D-44C0-9DC7-60C05D8070C4}"/>
              </a:ext>
            </a:extLst>
          </p:cNvPr>
          <p:cNvSpPr txBox="1"/>
          <p:nvPr/>
        </p:nvSpPr>
        <p:spPr>
          <a:xfrm>
            <a:off x="7594087" y="3554907"/>
            <a:ext cx="552885" cy="461665"/>
          </a:xfrm>
          <a:prstGeom prst="rect">
            <a:avLst/>
          </a:prstGeom>
          <a:noFill/>
        </p:spPr>
        <p:txBody>
          <a:bodyPr wrap="square" rtlCol="0">
            <a:spAutoFit/>
          </a:bodyPr>
          <a:lstStyle/>
          <a:p>
            <a:pPr algn="ctr"/>
            <a:r>
              <a:rPr lang="en-US" sz="2400" dirty="0"/>
              <a:t>16</a:t>
            </a:r>
            <a:endParaRPr lang="en-IN" sz="2400" dirty="0"/>
          </a:p>
        </p:txBody>
      </p:sp>
      <p:sp>
        <p:nvSpPr>
          <p:cNvPr id="163" name="TextBox 162">
            <a:extLst>
              <a:ext uri="{FF2B5EF4-FFF2-40B4-BE49-F238E27FC236}">
                <a16:creationId xmlns:a16="http://schemas.microsoft.com/office/drawing/2014/main" id="{7D3A4317-EACF-4E35-AC6E-8BA6A72331E7}"/>
              </a:ext>
            </a:extLst>
          </p:cNvPr>
          <p:cNvSpPr txBox="1"/>
          <p:nvPr/>
        </p:nvSpPr>
        <p:spPr>
          <a:xfrm>
            <a:off x="8548808" y="3554907"/>
            <a:ext cx="552885" cy="461665"/>
          </a:xfrm>
          <a:prstGeom prst="rect">
            <a:avLst/>
          </a:prstGeom>
          <a:noFill/>
        </p:spPr>
        <p:txBody>
          <a:bodyPr wrap="square" rtlCol="0">
            <a:spAutoFit/>
          </a:bodyPr>
          <a:lstStyle/>
          <a:p>
            <a:pPr algn="ctr"/>
            <a:r>
              <a:rPr lang="en-US" sz="2400" dirty="0"/>
              <a:t>11</a:t>
            </a:r>
            <a:endParaRPr lang="en-IN" sz="2400" dirty="0"/>
          </a:p>
        </p:txBody>
      </p:sp>
      <p:sp>
        <p:nvSpPr>
          <p:cNvPr id="164" name="TextBox 163">
            <a:extLst>
              <a:ext uri="{FF2B5EF4-FFF2-40B4-BE49-F238E27FC236}">
                <a16:creationId xmlns:a16="http://schemas.microsoft.com/office/drawing/2014/main" id="{44B77CB2-B2F9-40AE-98D5-7C33E8171C58}"/>
              </a:ext>
            </a:extLst>
          </p:cNvPr>
          <p:cNvSpPr txBox="1"/>
          <p:nvPr/>
        </p:nvSpPr>
        <p:spPr>
          <a:xfrm>
            <a:off x="10111805" y="1886879"/>
            <a:ext cx="648000" cy="461665"/>
          </a:xfrm>
          <a:prstGeom prst="rect">
            <a:avLst/>
          </a:prstGeom>
          <a:noFill/>
        </p:spPr>
        <p:txBody>
          <a:bodyPr wrap="square" rtlCol="0">
            <a:spAutoFit/>
          </a:bodyPr>
          <a:lstStyle/>
          <a:p>
            <a:pPr algn="ctr"/>
            <a:r>
              <a:rPr lang="en-US" sz="2400" dirty="0"/>
              <a:t>500</a:t>
            </a:r>
            <a:endParaRPr lang="en-IN" sz="2400" dirty="0"/>
          </a:p>
        </p:txBody>
      </p:sp>
      <p:sp>
        <p:nvSpPr>
          <p:cNvPr id="165" name="TextBox 164">
            <a:extLst>
              <a:ext uri="{FF2B5EF4-FFF2-40B4-BE49-F238E27FC236}">
                <a16:creationId xmlns:a16="http://schemas.microsoft.com/office/drawing/2014/main" id="{0ED358F1-56D5-4782-B0D7-604AE4B6B2BA}"/>
              </a:ext>
            </a:extLst>
          </p:cNvPr>
          <p:cNvSpPr txBox="1"/>
          <p:nvPr/>
        </p:nvSpPr>
        <p:spPr>
          <a:xfrm>
            <a:off x="10111804" y="3350326"/>
            <a:ext cx="648000" cy="461665"/>
          </a:xfrm>
          <a:prstGeom prst="rect">
            <a:avLst/>
          </a:prstGeom>
          <a:noFill/>
        </p:spPr>
        <p:txBody>
          <a:bodyPr wrap="square" rtlCol="0">
            <a:spAutoFit/>
          </a:bodyPr>
          <a:lstStyle/>
          <a:p>
            <a:pPr algn="ctr"/>
            <a:r>
              <a:rPr lang="en-US" sz="2400" dirty="0"/>
              <a:t>200</a:t>
            </a:r>
            <a:endParaRPr lang="en-IN" sz="2400" dirty="0"/>
          </a:p>
        </p:txBody>
      </p:sp>
      <p:sp>
        <p:nvSpPr>
          <p:cNvPr id="166" name="TextBox 165">
            <a:extLst>
              <a:ext uri="{FF2B5EF4-FFF2-40B4-BE49-F238E27FC236}">
                <a16:creationId xmlns:a16="http://schemas.microsoft.com/office/drawing/2014/main" id="{FAA9D9CA-308D-4F10-919B-32774232892F}"/>
              </a:ext>
            </a:extLst>
          </p:cNvPr>
          <p:cNvSpPr txBox="1"/>
          <p:nvPr/>
        </p:nvSpPr>
        <p:spPr>
          <a:xfrm>
            <a:off x="10111804" y="2618602"/>
            <a:ext cx="648000" cy="461665"/>
          </a:xfrm>
          <a:prstGeom prst="rect">
            <a:avLst/>
          </a:prstGeom>
          <a:noFill/>
        </p:spPr>
        <p:txBody>
          <a:bodyPr wrap="square" rtlCol="0">
            <a:spAutoFit/>
          </a:bodyPr>
          <a:lstStyle/>
          <a:p>
            <a:pPr algn="ctr"/>
            <a:r>
              <a:rPr lang="en-US" sz="2400" dirty="0"/>
              <a:t>300</a:t>
            </a:r>
            <a:endParaRPr lang="en-IN" sz="2400" dirty="0"/>
          </a:p>
        </p:txBody>
      </p:sp>
      <p:sp>
        <p:nvSpPr>
          <p:cNvPr id="167" name="TextBox 166">
            <a:extLst>
              <a:ext uri="{FF2B5EF4-FFF2-40B4-BE49-F238E27FC236}">
                <a16:creationId xmlns:a16="http://schemas.microsoft.com/office/drawing/2014/main" id="{F0723B63-8FFF-45BC-AA5B-8695D47B1D61}"/>
              </a:ext>
            </a:extLst>
          </p:cNvPr>
          <p:cNvSpPr txBox="1"/>
          <p:nvPr/>
        </p:nvSpPr>
        <p:spPr>
          <a:xfrm>
            <a:off x="6282114" y="3946580"/>
            <a:ext cx="648000" cy="461665"/>
          </a:xfrm>
          <a:prstGeom prst="rect">
            <a:avLst/>
          </a:prstGeom>
          <a:noFill/>
        </p:spPr>
        <p:txBody>
          <a:bodyPr wrap="square" rtlCol="0">
            <a:spAutoFit/>
          </a:bodyPr>
          <a:lstStyle/>
          <a:p>
            <a:pPr algn="ctr"/>
            <a:r>
              <a:rPr lang="en-US" sz="2400" dirty="0"/>
              <a:t>180</a:t>
            </a:r>
            <a:endParaRPr lang="en-IN" sz="2400" dirty="0"/>
          </a:p>
        </p:txBody>
      </p:sp>
      <p:sp>
        <p:nvSpPr>
          <p:cNvPr id="168" name="TextBox 167">
            <a:extLst>
              <a:ext uri="{FF2B5EF4-FFF2-40B4-BE49-F238E27FC236}">
                <a16:creationId xmlns:a16="http://schemas.microsoft.com/office/drawing/2014/main" id="{C0648F8B-C956-437D-A34D-E923283F75BD}"/>
              </a:ext>
            </a:extLst>
          </p:cNvPr>
          <p:cNvSpPr txBox="1"/>
          <p:nvPr/>
        </p:nvSpPr>
        <p:spPr>
          <a:xfrm>
            <a:off x="7240060" y="3946580"/>
            <a:ext cx="648000" cy="461665"/>
          </a:xfrm>
          <a:prstGeom prst="rect">
            <a:avLst/>
          </a:prstGeom>
          <a:noFill/>
        </p:spPr>
        <p:txBody>
          <a:bodyPr wrap="square" rtlCol="0">
            <a:spAutoFit/>
          </a:bodyPr>
          <a:lstStyle/>
          <a:p>
            <a:pPr algn="ctr"/>
            <a:r>
              <a:rPr lang="en-US" sz="2400" dirty="0"/>
              <a:t>150</a:t>
            </a:r>
            <a:endParaRPr lang="en-IN" sz="2400" dirty="0"/>
          </a:p>
        </p:txBody>
      </p:sp>
      <p:sp>
        <p:nvSpPr>
          <p:cNvPr id="169" name="TextBox 168">
            <a:extLst>
              <a:ext uri="{FF2B5EF4-FFF2-40B4-BE49-F238E27FC236}">
                <a16:creationId xmlns:a16="http://schemas.microsoft.com/office/drawing/2014/main" id="{2662B774-5AC1-4C6C-92DE-F2C9E334CE58}"/>
              </a:ext>
            </a:extLst>
          </p:cNvPr>
          <p:cNvSpPr txBox="1"/>
          <p:nvPr/>
        </p:nvSpPr>
        <p:spPr>
          <a:xfrm>
            <a:off x="8198006" y="3946580"/>
            <a:ext cx="648000" cy="461665"/>
          </a:xfrm>
          <a:prstGeom prst="rect">
            <a:avLst/>
          </a:prstGeom>
          <a:noFill/>
        </p:spPr>
        <p:txBody>
          <a:bodyPr wrap="square" rtlCol="0">
            <a:spAutoFit/>
          </a:bodyPr>
          <a:lstStyle/>
          <a:p>
            <a:pPr algn="ctr"/>
            <a:r>
              <a:rPr lang="en-US" sz="2400" dirty="0"/>
              <a:t>350</a:t>
            </a:r>
            <a:endParaRPr lang="en-IN" sz="2400" dirty="0"/>
          </a:p>
        </p:txBody>
      </p:sp>
      <p:sp>
        <p:nvSpPr>
          <p:cNvPr id="170" name="TextBox 169">
            <a:extLst>
              <a:ext uri="{FF2B5EF4-FFF2-40B4-BE49-F238E27FC236}">
                <a16:creationId xmlns:a16="http://schemas.microsoft.com/office/drawing/2014/main" id="{BE534893-A3D0-4900-A7F4-DDA8240D4145}"/>
              </a:ext>
            </a:extLst>
          </p:cNvPr>
          <p:cNvSpPr txBox="1"/>
          <p:nvPr/>
        </p:nvSpPr>
        <p:spPr>
          <a:xfrm>
            <a:off x="9155952" y="3946580"/>
            <a:ext cx="648000" cy="461665"/>
          </a:xfrm>
          <a:prstGeom prst="rect">
            <a:avLst/>
          </a:prstGeom>
          <a:noFill/>
        </p:spPr>
        <p:txBody>
          <a:bodyPr wrap="square" rtlCol="0">
            <a:spAutoFit/>
          </a:bodyPr>
          <a:lstStyle/>
          <a:p>
            <a:pPr algn="ctr"/>
            <a:r>
              <a:rPr lang="en-US" sz="2400" dirty="0"/>
              <a:t>320</a:t>
            </a:r>
            <a:endParaRPr lang="en-IN" sz="2400" dirty="0"/>
          </a:p>
        </p:txBody>
      </p:sp>
      <p:sp>
        <p:nvSpPr>
          <p:cNvPr id="171" name="TextBox 170">
            <a:extLst>
              <a:ext uri="{FF2B5EF4-FFF2-40B4-BE49-F238E27FC236}">
                <a16:creationId xmlns:a16="http://schemas.microsoft.com/office/drawing/2014/main" id="{4BADAA32-A563-413B-86A2-475A2A8F79DC}"/>
              </a:ext>
            </a:extLst>
          </p:cNvPr>
          <p:cNvSpPr txBox="1"/>
          <p:nvPr/>
        </p:nvSpPr>
        <p:spPr>
          <a:xfrm>
            <a:off x="6113847" y="1644513"/>
            <a:ext cx="651864"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172" name="TextBox 171">
            <a:extLst>
              <a:ext uri="{FF2B5EF4-FFF2-40B4-BE49-F238E27FC236}">
                <a16:creationId xmlns:a16="http://schemas.microsoft.com/office/drawing/2014/main" id="{BD7CCA03-172F-4D6D-9CCB-CA6689063228}"/>
              </a:ext>
            </a:extLst>
          </p:cNvPr>
          <p:cNvSpPr txBox="1"/>
          <p:nvPr/>
        </p:nvSpPr>
        <p:spPr>
          <a:xfrm>
            <a:off x="7062482" y="1644514"/>
            <a:ext cx="637479" cy="461665"/>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73" name="TextBox 172">
            <a:extLst>
              <a:ext uri="{FF2B5EF4-FFF2-40B4-BE49-F238E27FC236}">
                <a16:creationId xmlns:a16="http://schemas.microsoft.com/office/drawing/2014/main" id="{B9407614-EC81-4EA7-8FDC-B1331605F249}"/>
              </a:ext>
            </a:extLst>
          </p:cNvPr>
          <p:cNvSpPr txBox="1"/>
          <p:nvPr/>
        </p:nvSpPr>
        <p:spPr>
          <a:xfrm>
            <a:off x="7962555" y="1644514"/>
            <a:ext cx="728681" cy="461665"/>
          </a:xfrm>
          <a:prstGeom prst="rect">
            <a:avLst/>
          </a:prstGeom>
          <a:noFill/>
        </p:spPr>
        <p:txBody>
          <a:bodyPr wrap="square" rtlCol="0">
            <a:spAutoFit/>
          </a:bodyPr>
          <a:lstStyle/>
          <a:p>
            <a:pPr algn="ctr"/>
            <a:r>
              <a:rPr lang="en-US" sz="2400" dirty="0">
                <a:solidFill>
                  <a:schemeClr val="tx2"/>
                </a:solidFill>
              </a:rPr>
              <a:t>170</a:t>
            </a:r>
            <a:endParaRPr lang="en-IN" sz="2400" dirty="0">
              <a:solidFill>
                <a:schemeClr val="tx2"/>
              </a:solidFill>
            </a:endParaRPr>
          </a:p>
        </p:txBody>
      </p:sp>
      <p:sp>
        <p:nvSpPr>
          <p:cNvPr id="174" name="TextBox 173">
            <a:extLst>
              <a:ext uri="{FF2B5EF4-FFF2-40B4-BE49-F238E27FC236}">
                <a16:creationId xmlns:a16="http://schemas.microsoft.com/office/drawing/2014/main" id="{DD5CA652-1ED3-457B-ADCF-392D3C8742E7}"/>
              </a:ext>
            </a:extLst>
          </p:cNvPr>
          <p:cNvSpPr txBox="1"/>
          <p:nvPr/>
        </p:nvSpPr>
        <p:spPr>
          <a:xfrm>
            <a:off x="7972080" y="2379165"/>
            <a:ext cx="680775"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5" name="TextBox 224">
            <a:extLst>
              <a:ext uri="{FF2B5EF4-FFF2-40B4-BE49-F238E27FC236}">
                <a16:creationId xmlns:a16="http://schemas.microsoft.com/office/drawing/2014/main" id="{84B61E0B-98C6-4AB6-96AE-2B61452797B7}"/>
              </a:ext>
            </a:extLst>
          </p:cNvPr>
          <p:cNvSpPr txBox="1"/>
          <p:nvPr/>
        </p:nvSpPr>
        <p:spPr>
          <a:xfrm>
            <a:off x="8939295" y="2379165"/>
            <a:ext cx="689288" cy="461665"/>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6" name="TextBox 225">
            <a:extLst>
              <a:ext uri="{FF2B5EF4-FFF2-40B4-BE49-F238E27FC236}">
                <a16:creationId xmlns:a16="http://schemas.microsoft.com/office/drawing/2014/main" id="{B3EA48D6-54F2-43E3-9078-EB3BDE3E2728}"/>
              </a:ext>
            </a:extLst>
          </p:cNvPr>
          <p:cNvSpPr txBox="1"/>
          <p:nvPr/>
        </p:nvSpPr>
        <p:spPr>
          <a:xfrm>
            <a:off x="8958345" y="3112173"/>
            <a:ext cx="648000"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3" name="Straight Connector 232">
            <a:extLst>
              <a:ext uri="{FF2B5EF4-FFF2-40B4-BE49-F238E27FC236}">
                <a16:creationId xmlns:a16="http://schemas.microsoft.com/office/drawing/2014/main" id="{0385CB19-FFF6-4357-8A1C-0EFDE85F2F81}"/>
              </a:ext>
            </a:extLst>
          </p:cNvPr>
          <p:cNvCxnSpPr>
            <a:cxnSpLocks/>
          </p:cNvCxnSpPr>
          <p:nvPr/>
        </p:nvCxnSpPr>
        <p:spPr>
          <a:xfrm>
            <a:off x="6162383"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30FB7AB-9904-4086-88EC-4ADC6046660C}"/>
              </a:ext>
            </a:extLst>
          </p:cNvPr>
          <p:cNvCxnSpPr>
            <a:cxnSpLocks/>
          </p:cNvCxnSpPr>
          <p:nvPr/>
        </p:nvCxnSpPr>
        <p:spPr>
          <a:xfrm flipV="1">
            <a:off x="6714214"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578AC3-D21D-4629-B557-1ACCE6B83E66}"/>
              </a:ext>
            </a:extLst>
          </p:cNvPr>
          <p:cNvCxnSpPr>
            <a:cxnSpLocks/>
          </p:cNvCxnSpPr>
          <p:nvPr/>
        </p:nvCxnSpPr>
        <p:spPr>
          <a:xfrm>
            <a:off x="712032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BEC238-D951-4F3E-8D35-84F32C9BE7BF}"/>
              </a:ext>
            </a:extLst>
          </p:cNvPr>
          <p:cNvCxnSpPr>
            <a:cxnSpLocks/>
          </p:cNvCxnSpPr>
          <p:nvPr/>
        </p:nvCxnSpPr>
        <p:spPr>
          <a:xfrm flipV="1">
            <a:off x="767216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12B7360-260B-4DE1-9BEC-B3E52C829863}"/>
              </a:ext>
            </a:extLst>
          </p:cNvPr>
          <p:cNvCxnSpPr>
            <a:cxnSpLocks/>
          </p:cNvCxnSpPr>
          <p:nvPr/>
        </p:nvCxnSpPr>
        <p:spPr>
          <a:xfrm>
            <a:off x="806971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A5B818A-920D-46BD-95D2-32236DAF1251}"/>
              </a:ext>
            </a:extLst>
          </p:cNvPr>
          <p:cNvCxnSpPr>
            <a:cxnSpLocks/>
          </p:cNvCxnSpPr>
          <p:nvPr/>
        </p:nvCxnSpPr>
        <p:spPr>
          <a:xfrm flipV="1">
            <a:off x="862155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CAA08EC-0C93-402D-83DF-20DB231EA4F4}"/>
              </a:ext>
            </a:extLst>
          </p:cNvPr>
          <p:cNvCxnSpPr>
            <a:cxnSpLocks/>
          </p:cNvCxnSpPr>
          <p:nvPr/>
        </p:nvCxnSpPr>
        <p:spPr>
          <a:xfrm>
            <a:off x="8069719"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F275091-B54A-4468-8F3B-7BC34C47ED36}"/>
              </a:ext>
            </a:extLst>
          </p:cNvPr>
          <p:cNvCxnSpPr>
            <a:cxnSpLocks/>
          </p:cNvCxnSpPr>
          <p:nvPr/>
        </p:nvCxnSpPr>
        <p:spPr>
          <a:xfrm flipV="1">
            <a:off x="8621550"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751209-32BE-468F-83C6-B026B2467311}"/>
              </a:ext>
            </a:extLst>
          </p:cNvPr>
          <p:cNvCxnSpPr>
            <a:cxnSpLocks/>
          </p:cNvCxnSpPr>
          <p:nvPr/>
        </p:nvCxnSpPr>
        <p:spPr>
          <a:xfrm>
            <a:off x="9023387"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21594B9-A3AD-4864-8726-5B68972881F0}"/>
              </a:ext>
            </a:extLst>
          </p:cNvPr>
          <p:cNvCxnSpPr>
            <a:cxnSpLocks/>
          </p:cNvCxnSpPr>
          <p:nvPr/>
        </p:nvCxnSpPr>
        <p:spPr>
          <a:xfrm flipV="1">
            <a:off x="9575218"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71B33B-51A2-45B9-AA7F-83941115B67C}"/>
              </a:ext>
            </a:extLst>
          </p:cNvPr>
          <p:cNvCxnSpPr>
            <a:cxnSpLocks/>
          </p:cNvCxnSpPr>
          <p:nvPr/>
        </p:nvCxnSpPr>
        <p:spPr>
          <a:xfrm>
            <a:off x="9023387" y="35430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CB2D4D-2B43-4AAB-A22C-46233E52C258}"/>
              </a:ext>
            </a:extLst>
          </p:cNvPr>
          <p:cNvCxnSpPr>
            <a:cxnSpLocks/>
          </p:cNvCxnSpPr>
          <p:nvPr/>
        </p:nvCxnSpPr>
        <p:spPr>
          <a:xfrm flipV="1">
            <a:off x="9575218" y="32092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D82E8D-29E9-45CE-8B89-8C3664BD460C}"/>
              </a:ext>
            </a:extLst>
          </p:cNvPr>
          <p:cNvCxnSpPr>
            <a:cxnSpLocks/>
          </p:cNvCxnSpPr>
          <p:nvPr/>
        </p:nvCxnSpPr>
        <p:spPr>
          <a:xfrm>
            <a:off x="5075189" y="5137987"/>
            <a:ext cx="49018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FE678F4-3BF4-4FBD-BBFB-2A1B76F3AF0D}"/>
              </a:ext>
            </a:extLst>
          </p:cNvPr>
          <p:cNvCxnSpPr>
            <a:cxnSpLocks/>
          </p:cNvCxnSpPr>
          <p:nvPr/>
        </p:nvCxnSpPr>
        <p:spPr>
          <a:xfrm>
            <a:off x="11974724" y="991537"/>
            <a:ext cx="0" cy="295504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923EA690-00E2-446C-B33B-BEFF4C096759}"/>
              </a:ext>
            </a:extLst>
          </p:cNvPr>
          <p:cNvSpPr txBox="1"/>
          <p:nvPr/>
        </p:nvSpPr>
        <p:spPr>
          <a:xfrm>
            <a:off x="10952156" y="1123939"/>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319" name="TextBox 318">
            <a:extLst>
              <a:ext uri="{FF2B5EF4-FFF2-40B4-BE49-F238E27FC236}">
                <a16:creationId xmlns:a16="http://schemas.microsoft.com/office/drawing/2014/main" id="{6B20BED8-5FE3-46D5-B816-128B5E92E043}"/>
              </a:ext>
            </a:extLst>
          </p:cNvPr>
          <p:cNvSpPr txBox="1"/>
          <p:nvPr/>
        </p:nvSpPr>
        <p:spPr>
          <a:xfrm>
            <a:off x="5103528" y="4536662"/>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320" name="TextBox 319">
            <a:extLst>
              <a:ext uri="{FF2B5EF4-FFF2-40B4-BE49-F238E27FC236}">
                <a16:creationId xmlns:a16="http://schemas.microsoft.com/office/drawing/2014/main" id="{EF436759-179A-40B7-93EF-83EF6D6EC9E7}"/>
              </a:ext>
            </a:extLst>
          </p:cNvPr>
          <p:cNvSpPr txBox="1"/>
          <p:nvPr/>
        </p:nvSpPr>
        <p:spPr>
          <a:xfrm>
            <a:off x="10988052" y="1858599"/>
            <a:ext cx="924438" cy="461665"/>
          </a:xfrm>
          <a:prstGeom prst="rect">
            <a:avLst/>
          </a:prstGeom>
          <a:noFill/>
        </p:spPr>
        <p:txBody>
          <a:bodyPr wrap="square" rtlCol="0">
            <a:spAutoFit/>
          </a:bodyPr>
          <a:lstStyle/>
          <a:p>
            <a:pPr algn="ctr"/>
            <a:r>
              <a:rPr lang="en-US" sz="2400" dirty="0"/>
              <a:t>u</a:t>
            </a:r>
            <a:r>
              <a:rPr lang="en-US" sz="2400" baseline="-25000" dirty="0"/>
              <a:t>1</a:t>
            </a:r>
            <a:endParaRPr lang="en-IN" sz="2400" baseline="-25000" dirty="0"/>
          </a:p>
        </p:txBody>
      </p:sp>
      <p:sp>
        <p:nvSpPr>
          <p:cNvPr id="321" name="TextBox 320">
            <a:extLst>
              <a:ext uri="{FF2B5EF4-FFF2-40B4-BE49-F238E27FC236}">
                <a16:creationId xmlns:a16="http://schemas.microsoft.com/office/drawing/2014/main" id="{32463CEA-4361-4389-9575-E3DB203ACFAB}"/>
              </a:ext>
            </a:extLst>
          </p:cNvPr>
          <p:cNvSpPr txBox="1"/>
          <p:nvPr/>
        </p:nvSpPr>
        <p:spPr>
          <a:xfrm>
            <a:off x="10988052" y="2581650"/>
            <a:ext cx="924438" cy="461665"/>
          </a:xfrm>
          <a:prstGeom prst="rect">
            <a:avLst/>
          </a:prstGeom>
          <a:noFill/>
        </p:spPr>
        <p:txBody>
          <a:bodyPr wrap="square" rtlCol="0">
            <a:spAutoFit/>
          </a:bodyPr>
          <a:lstStyle/>
          <a:p>
            <a:pPr algn="ctr"/>
            <a:r>
              <a:rPr lang="en-US" sz="2400" dirty="0"/>
              <a:t>u</a:t>
            </a:r>
            <a:r>
              <a:rPr lang="en-US" sz="2400" baseline="-25000" dirty="0"/>
              <a:t>2 </a:t>
            </a:r>
            <a:endParaRPr lang="en-IN" sz="2400" baseline="-25000" dirty="0"/>
          </a:p>
        </p:txBody>
      </p:sp>
      <p:sp>
        <p:nvSpPr>
          <p:cNvPr id="322" name="TextBox 321">
            <a:extLst>
              <a:ext uri="{FF2B5EF4-FFF2-40B4-BE49-F238E27FC236}">
                <a16:creationId xmlns:a16="http://schemas.microsoft.com/office/drawing/2014/main" id="{ABDA805D-9658-4309-8CE1-6029120B6503}"/>
              </a:ext>
            </a:extLst>
          </p:cNvPr>
          <p:cNvSpPr txBox="1"/>
          <p:nvPr/>
        </p:nvSpPr>
        <p:spPr>
          <a:xfrm>
            <a:off x="10885162" y="3317964"/>
            <a:ext cx="1130218" cy="461665"/>
          </a:xfrm>
          <a:prstGeom prst="rect">
            <a:avLst/>
          </a:prstGeom>
          <a:noFill/>
        </p:spPr>
        <p:txBody>
          <a:bodyPr wrap="square" rtlCol="0">
            <a:spAutoFit/>
          </a:bodyPr>
          <a:lstStyle/>
          <a:p>
            <a:pPr algn="ctr"/>
            <a:r>
              <a:rPr lang="en-US" sz="2400" dirty="0"/>
              <a:t>u</a:t>
            </a:r>
            <a:r>
              <a:rPr lang="en-US" sz="2400" baseline="-25000" dirty="0"/>
              <a:t>3 </a:t>
            </a:r>
            <a:endParaRPr lang="en-IN" sz="2400" baseline="-25000" dirty="0"/>
          </a:p>
        </p:txBody>
      </p:sp>
      <p:sp>
        <p:nvSpPr>
          <p:cNvPr id="323" name="TextBox 322">
            <a:extLst>
              <a:ext uri="{FF2B5EF4-FFF2-40B4-BE49-F238E27FC236}">
                <a16:creationId xmlns:a16="http://schemas.microsoft.com/office/drawing/2014/main" id="{38F037D2-319F-4B8A-B8EA-02C0874E8B4A}"/>
              </a:ext>
            </a:extLst>
          </p:cNvPr>
          <p:cNvSpPr txBox="1"/>
          <p:nvPr/>
        </p:nvSpPr>
        <p:spPr>
          <a:xfrm>
            <a:off x="6121400" y="4550384"/>
            <a:ext cx="992301" cy="461665"/>
          </a:xfrm>
          <a:prstGeom prst="rect">
            <a:avLst/>
          </a:prstGeom>
          <a:noFill/>
        </p:spPr>
        <p:txBody>
          <a:bodyPr wrap="square" rtlCol="0">
            <a:spAutoFit/>
          </a:bodyPr>
          <a:lstStyle/>
          <a:p>
            <a:pPr algn="ctr"/>
            <a:r>
              <a:rPr lang="en-US" sz="2400" dirty="0"/>
              <a:t>v</a:t>
            </a:r>
            <a:r>
              <a:rPr lang="en-US" sz="2400" baseline="-25000" dirty="0"/>
              <a:t>1 </a:t>
            </a:r>
            <a:endParaRPr lang="en-IN" sz="2400" baseline="-25000" dirty="0"/>
          </a:p>
        </p:txBody>
      </p:sp>
      <p:sp>
        <p:nvSpPr>
          <p:cNvPr id="324" name="TextBox 323">
            <a:extLst>
              <a:ext uri="{FF2B5EF4-FFF2-40B4-BE49-F238E27FC236}">
                <a16:creationId xmlns:a16="http://schemas.microsoft.com/office/drawing/2014/main" id="{3A7B2150-8BE9-464D-BAD7-44CD1DF92F13}"/>
              </a:ext>
            </a:extLst>
          </p:cNvPr>
          <p:cNvSpPr txBox="1"/>
          <p:nvPr/>
        </p:nvSpPr>
        <p:spPr>
          <a:xfrm>
            <a:off x="7084630" y="4550384"/>
            <a:ext cx="996299" cy="461665"/>
          </a:xfrm>
          <a:prstGeom prst="rect">
            <a:avLst/>
          </a:prstGeom>
          <a:noFill/>
        </p:spPr>
        <p:txBody>
          <a:bodyPr wrap="square" rtlCol="0">
            <a:spAutoFit/>
          </a:bodyPr>
          <a:lstStyle/>
          <a:p>
            <a:pPr algn="ctr"/>
            <a:r>
              <a:rPr lang="en-US" sz="2400" dirty="0"/>
              <a:t>v</a:t>
            </a:r>
            <a:r>
              <a:rPr lang="en-US" sz="2400" baseline="-25000" dirty="0"/>
              <a:t>2</a:t>
            </a:r>
            <a:endParaRPr lang="en-IN" sz="2400" baseline="-25000" dirty="0"/>
          </a:p>
        </p:txBody>
      </p:sp>
      <p:sp>
        <p:nvSpPr>
          <p:cNvPr id="325" name="TextBox 324">
            <a:extLst>
              <a:ext uri="{FF2B5EF4-FFF2-40B4-BE49-F238E27FC236}">
                <a16:creationId xmlns:a16="http://schemas.microsoft.com/office/drawing/2014/main" id="{827031E2-B44A-4347-A280-DC7FF76AC55F}"/>
              </a:ext>
            </a:extLst>
          </p:cNvPr>
          <p:cNvSpPr txBox="1"/>
          <p:nvPr/>
        </p:nvSpPr>
        <p:spPr>
          <a:xfrm>
            <a:off x="8026055" y="4550384"/>
            <a:ext cx="1045581" cy="461665"/>
          </a:xfrm>
          <a:prstGeom prst="rect">
            <a:avLst/>
          </a:prstGeom>
          <a:noFill/>
        </p:spPr>
        <p:txBody>
          <a:bodyPr wrap="square" rtlCol="0">
            <a:spAutoFit/>
          </a:bodyPr>
          <a:lstStyle/>
          <a:p>
            <a:pPr algn="ctr"/>
            <a:r>
              <a:rPr lang="en-US" sz="2400" dirty="0"/>
              <a:t>v</a:t>
            </a:r>
            <a:r>
              <a:rPr lang="en-US" sz="2400" baseline="-25000" dirty="0"/>
              <a:t>3 </a:t>
            </a:r>
            <a:endParaRPr lang="en-IN" sz="2400" baseline="-25000" dirty="0"/>
          </a:p>
        </p:txBody>
      </p:sp>
      <p:sp>
        <p:nvSpPr>
          <p:cNvPr id="326" name="TextBox 325">
            <a:extLst>
              <a:ext uri="{FF2B5EF4-FFF2-40B4-BE49-F238E27FC236}">
                <a16:creationId xmlns:a16="http://schemas.microsoft.com/office/drawing/2014/main" id="{61E6F6F7-CFD8-4CFD-A0D2-E5FBCECC2B24}"/>
              </a:ext>
            </a:extLst>
          </p:cNvPr>
          <p:cNvSpPr txBox="1"/>
          <p:nvPr/>
        </p:nvSpPr>
        <p:spPr>
          <a:xfrm>
            <a:off x="8996607" y="4550384"/>
            <a:ext cx="1026558" cy="461665"/>
          </a:xfrm>
          <a:prstGeom prst="rect">
            <a:avLst/>
          </a:prstGeom>
          <a:noFill/>
        </p:spPr>
        <p:txBody>
          <a:bodyPr wrap="square" rtlCol="0">
            <a:spAutoFit/>
          </a:bodyPr>
          <a:lstStyle/>
          <a:p>
            <a:pPr algn="ctr"/>
            <a:r>
              <a:rPr lang="en-US" sz="2400" dirty="0"/>
              <a:t>v</a:t>
            </a:r>
            <a:r>
              <a:rPr lang="en-US" sz="2400" baseline="-25000" dirty="0"/>
              <a:t>4 </a:t>
            </a:r>
            <a:endParaRPr lang="en-IN" sz="2400" baseline="-250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72AD2-4D87-4F80-B3BF-FFAD32B0664D}"/>
                  </a:ext>
                </a:extLst>
              </p:cNvPr>
              <p:cNvSpPr txBox="1"/>
              <p:nvPr/>
            </p:nvSpPr>
            <p:spPr>
              <a:xfrm>
                <a:off x="469145" y="4371508"/>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5" name="TextBox 4">
                <a:extLst>
                  <a:ext uri="{FF2B5EF4-FFF2-40B4-BE49-F238E27FC236}">
                    <a16:creationId xmlns:a16="http://schemas.microsoft.com/office/drawing/2014/main" id="{A7B72AD2-4D87-4F80-B3BF-FFAD32B0664D}"/>
                  </a:ext>
                </a:extLst>
              </p:cNvPr>
              <p:cNvSpPr txBox="1">
                <a:spLocks noRot="1" noChangeAspect="1" noMove="1" noResize="1" noEditPoints="1" noAdjustHandles="1" noChangeArrowheads="1" noChangeShapeType="1" noTextEdit="1"/>
              </p:cNvSpPr>
              <p:nvPr/>
            </p:nvSpPr>
            <p:spPr>
              <a:xfrm>
                <a:off x="469145" y="4371508"/>
                <a:ext cx="1745799" cy="399084"/>
              </a:xfrm>
              <a:prstGeom prst="rect">
                <a:avLst/>
              </a:prstGeom>
              <a:blipFill>
                <a:blip r:embed="rId2"/>
                <a:stretch>
                  <a:fillRect l="-3846" r="-2448" b="-24242"/>
                </a:stretch>
              </a:blipFill>
            </p:spPr>
            <p:txBody>
              <a:bodyPr/>
              <a:lstStyle/>
              <a:p>
                <a:r>
                  <a:rPr lang="en-IN">
                    <a:noFill/>
                  </a:rPr>
                  <a:t> </a:t>
                </a:r>
              </a:p>
            </p:txBody>
          </p:sp>
        </mc:Fallback>
      </mc:AlternateContent>
      <p:sp>
        <p:nvSpPr>
          <p:cNvPr id="106" name="Content Placeholder 2">
            <a:extLst>
              <a:ext uri="{FF2B5EF4-FFF2-40B4-BE49-F238E27FC236}">
                <a16:creationId xmlns:a16="http://schemas.microsoft.com/office/drawing/2014/main" id="{9D8D564B-6DB2-4432-BD5D-E8DDFD1340BB}"/>
              </a:ext>
            </a:extLst>
          </p:cNvPr>
          <p:cNvSpPr txBox="1">
            <a:spLocks/>
          </p:cNvSpPr>
          <p:nvPr/>
        </p:nvSpPr>
        <p:spPr>
          <a:xfrm>
            <a:off x="120954" y="4812725"/>
            <a:ext cx="4476446" cy="10325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 order to find </a:t>
            </a:r>
            <a:r>
              <a:rPr lang="en-US" dirty="0" err="1"/>
              <a:t>u</a:t>
            </a:r>
            <a:r>
              <a:rPr lang="en-US" baseline="-25000" dirty="0" err="1"/>
              <a:t>i</a:t>
            </a:r>
            <a:r>
              <a:rPr lang="en-US" dirty="0"/>
              <a:t> &amp; </a:t>
            </a:r>
            <a:r>
              <a:rPr lang="en-US" dirty="0" err="1"/>
              <a:t>v</a:t>
            </a:r>
            <a:r>
              <a:rPr lang="en-US" baseline="-25000" dirty="0" err="1"/>
              <a:t>j</a:t>
            </a:r>
            <a:r>
              <a:rPr lang="en-US" dirty="0"/>
              <a:t> one has to take value of </a:t>
            </a:r>
            <a:r>
              <a:rPr lang="en-US" dirty="0">
                <a:solidFill>
                  <a:srgbClr val="1D548B"/>
                </a:solidFill>
              </a:rPr>
              <a:t>any one of the coefficient equal to zero</a:t>
            </a:r>
            <a:r>
              <a:rPr lang="en-US" dirty="0"/>
              <a:t>.</a:t>
            </a:r>
            <a:endParaRPr lang="en-US" baseline="-25000" dirty="0"/>
          </a:p>
        </p:txBody>
      </p:sp>
      <p:sp>
        <p:nvSpPr>
          <p:cNvPr id="107" name="Content Placeholder 2">
            <a:extLst>
              <a:ext uri="{FF2B5EF4-FFF2-40B4-BE49-F238E27FC236}">
                <a16:creationId xmlns:a16="http://schemas.microsoft.com/office/drawing/2014/main" id="{CDDCCD49-D842-4468-AFA8-C045F2A3A9B9}"/>
              </a:ext>
            </a:extLst>
          </p:cNvPr>
          <p:cNvSpPr txBox="1">
            <a:spLocks/>
          </p:cNvSpPr>
          <p:nvPr/>
        </p:nvSpPr>
        <p:spPr>
          <a:xfrm>
            <a:off x="122688" y="5887359"/>
            <a:ext cx="9246164" cy="6927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Generally we will consider </a:t>
            </a:r>
            <a:r>
              <a:rPr lang="en-US" dirty="0">
                <a:solidFill>
                  <a:schemeClr val="accent6"/>
                </a:solidFill>
              </a:rPr>
              <a:t>row or column having maximum allocations </a:t>
            </a:r>
            <a:r>
              <a:rPr lang="en-US" dirty="0"/>
              <a:t>in it and make its coefficient value to zero.</a:t>
            </a:r>
          </a:p>
        </p:txBody>
      </p:sp>
      <p:sp>
        <p:nvSpPr>
          <p:cNvPr id="82" name="Content Placeholder 2">
            <a:extLst>
              <a:ext uri="{FF2B5EF4-FFF2-40B4-BE49-F238E27FC236}">
                <a16:creationId xmlns:a16="http://schemas.microsoft.com/office/drawing/2014/main" id="{A565E3B3-DCD9-482E-8611-6803F6809F2A}"/>
              </a:ext>
            </a:extLst>
          </p:cNvPr>
          <p:cNvSpPr txBox="1">
            <a:spLocks/>
          </p:cNvSpPr>
          <p:nvPr/>
        </p:nvSpPr>
        <p:spPr>
          <a:xfrm>
            <a:off x="120954" y="2850662"/>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t>
            </a:r>
            <a:r>
              <a:rPr lang="en-US" dirty="0">
                <a:solidFill>
                  <a:schemeClr val="tx2"/>
                </a:solidFill>
              </a:rPr>
              <a:t>3+4-1 = 6</a:t>
            </a:r>
            <a:r>
              <a:rPr lang="en-US" dirty="0"/>
              <a:t> = </a:t>
            </a:r>
            <a:r>
              <a:rPr lang="en-US" dirty="0">
                <a:solidFill>
                  <a:schemeClr val="tx2"/>
                </a:solidFill>
              </a:rPr>
              <a:t>Total allocations</a:t>
            </a:r>
          </a:p>
        </p:txBody>
      </p:sp>
    </p:spTree>
    <p:extLst>
      <p:ext uri="{BB962C8B-B14F-4D97-AF65-F5344CB8AC3E}">
        <p14:creationId xmlns:p14="http://schemas.microsoft.com/office/powerpoint/2010/main" val="280894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5">
                                            <p:txEl>
                                              <p:pRg st="0" end="0"/>
                                            </p:txEl>
                                          </p:spTgt>
                                        </p:tgtEl>
                                        <p:attrNameLst>
                                          <p:attrName>style.visibility</p:attrName>
                                        </p:attrNameLst>
                                      </p:cBhvr>
                                      <p:to>
                                        <p:strVal val="visible"/>
                                      </p:to>
                                    </p:set>
                                    <p:animEffect transition="in" filter="wipe(left)">
                                      <p:cBhvr>
                                        <p:cTn id="12" dur="500"/>
                                        <p:tgtEl>
                                          <p:spTgt spid="9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95">
                                            <p:txEl>
                                              <p:pRg st="1" end="1"/>
                                            </p:txEl>
                                          </p:spTgt>
                                        </p:tgtEl>
                                        <p:attrNameLst>
                                          <p:attrName>style.visibility</p:attrName>
                                        </p:attrNameLst>
                                      </p:cBhvr>
                                      <p:to>
                                        <p:strVal val="visible"/>
                                      </p:to>
                                    </p:set>
                                    <p:animEffect transition="in" filter="wipe(left)">
                                      <p:cBhvr>
                                        <p:cTn id="15" dur="500"/>
                                        <p:tgtEl>
                                          <p:spTgt spid="9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2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3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4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4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5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5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4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5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5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5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6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5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62"/>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63"/>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6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65"/>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6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6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6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70"/>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3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23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71"/>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42"/>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4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72"/>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25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252"/>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73"/>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57"/>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74"/>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260"/>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59"/>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225"/>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62"/>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261"/>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26"/>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318"/>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319"/>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320"/>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321"/>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322"/>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323"/>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324"/>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325"/>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326"/>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82">
                                            <p:txEl>
                                              <p:pRg st="0" end="0"/>
                                            </p:txEl>
                                          </p:spTgt>
                                        </p:tgtEl>
                                        <p:attrNameLst>
                                          <p:attrName>style.visibility</p:attrName>
                                        </p:attrNameLst>
                                      </p:cBhvr>
                                      <p:to>
                                        <p:strVal val="visible"/>
                                      </p:to>
                                    </p:set>
                                    <p:animEffect transition="in" filter="wipe(left)">
                                      <p:cBhvr>
                                        <p:cTn id="168" dur="500"/>
                                        <p:tgtEl>
                                          <p:spTgt spid="82">
                                            <p:txEl>
                                              <p:pRg st="0" end="0"/>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25">
                                            <p:txEl>
                                              <p:pRg st="0" end="0"/>
                                            </p:txEl>
                                          </p:spTgt>
                                        </p:tgtEl>
                                        <p:attrNameLst>
                                          <p:attrName>style.visibility</p:attrName>
                                        </p:attrNameLst>
                                      </p:cBhvr>
                                      <p:to>
                                        <p:strVal val="visible"/>
                                      </p:to>
                                    </p:set>
                                    <p:animEffect transition="in" filter="wipe(left)">
                                      <p:cBhvr>
                                        <p:cTn id="173" dur="500"/>
                                        <p:tgtEl>
                                          <p:spTgt spid="125">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5"/>
                                        </p:tgtEl>
                                        <p:attrNameLst>
                                          <p:attrName>style.visibility</p:attrName>
                                        </p:attrNameLst>
                                      </p:cBhvr>
                                      <p:to>
                                        <p:strVal val="visible"/>
                                      </p:to>
                                    </p:set>
                                    <p:animEffect transition="in" filter="wipe(left)">
                                      <p:cBhvr>
                                        <p:cTn id="178" dur="500"/>
                                        <p:tgtEl>
                                          <p:spTgt spid="5"/>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106">
                                            <p:txEl>
                                              <p:pRg st="0" end="0"/>
                                            </p:txEl>
                                          </p:spTgt>
                                        </p:tgtEl>
                                        <p:attrNameLst>
                                          <p:attrName>style.visibility</p:attrName>
                                        </p:attrNameLst>
                                      </p:cBhvr>
                                      <p:to>
                                        <p:strVal val="visible"/>
                                      </p:to>
                                    </p:set>
                                    <p:animEffect transition="in" filter="wipe(left)">
                                      <p:cBhvr>
                                        <p:cTn id="183" dur="500"/>
                                        <p:tgtEl>
                                          <p:spTgt spid="106">
                                            <p:txEl>
                                              <p:pRg st="0" end="0"/>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107">
                                            <p:txEl>
                                              <p:pRg st="0" end="0"/>
                                            </p:txEl>
                                          </p:spTgt>
                                        </p:tgtEl>
                                        <p:attrNameLst>
                                          <p:attrName>style.visibility</p:attrName>
                                        </p:attrNameLst>
                                      </p:cBhvr>
                                      <p:to>
                                        <p:strVal val="visible"/>
                                      </p:to>
                                    </p:set>
                                    <p:animEffect transition="in" filter="wipe(left)">
                                      <p:cBhvr>
                                        <p:cTn id="188"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5" grpId="0" build="p"/>
      <p:bldP spid="125" grpId="0" build="p"/>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225" grpId="0"/>
      <p:bldP spid="226" grpId="0"/>
      <p:bldP spid="318" grpId="0"/>
      <p:bldP spid="319" grpId="0"/>
      <p:bldP spid="320" grpId="0"/>
      <p:bldP spid="321" grpId="0"/>
      <p:bldP spid="322" grpId="0"/>
      <p:bldP spid="323" grpId="0"/>
      <p:bldP spid="324" grpId="0"/>
      <p:bldP spid="325" grpId="0"/>
      <p:bldP spid="326" grpId="0"/>
      <p:bldP spid="5" grpId="0"/>
      <p:bldP spid="106" grpId="0" build="p"/>
      <p:bldP spid="107" grpId="0" build="p"/>
      <p:bldP spid="8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Box 319">
            <a:extLst>
              <a:ext uri="{FF2B5EF4-FFF2-40B4-BE49-F238E27FC236}">
                <a16:creationId xmlns:a16="http://schemas.microsoft.com/office/drawing/2014/main" id="{EF436759-179A-40B7-93EF-83EF6D6EC9E7}"/>
              </a:ext>
            </a:extLst>
          </p:cNvPr>
          <p:cNvSpPr txBox="1"/>
          <p:nvPr/>
        </p:nvSpPr>
        <p:spPr>
          <a:xfrm>
            <a:off x="10988052" y="1858599"/>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187" name="TextBox 186">
            <a:extLst>
              <a:ext uri="{FF2B5EF4-FFF2-40B4-BE49-F238E27FC236}">
                <a16:creationId xmlns:a16="http://schemas.microsoft.com/office/drawing/2014/main" id="{4846EA12-297D-43C3-87D3-7019FFF8BAC3}"/>
              </a:ext>
            </a:extLst>
          </p:cNvPr>
          <p:cNvSpPr txBox="1"/>
          <p:nvPr/>
        </p:nvSpPr>
        <p:spPr>
          <a:xfrm>
            <a:off x="7066552" y="4550384"/>
            <a:ext cx="1026558" cy="461665"/>
          </a:xfrm>
          <a:prstGeom prst="rect">
            <a:avLst/>
          </a:prstGeom>
          <a:noFill/>
        </p:spPr>
        <p:txBody>
          <a:bodyPr wrap="square" rtlCol="0">
            <a:spAutoFit/>
          </a:bodyPr>
          <a:lstStyle/>
          <a:p>
            <a:pPr algn="ctr"/>
            <a:r>
              <a:rPr lang="en-US" sz="2400" dirty="0"/>
              <a:t>v</a:t>
            </a:r>
            <a:r>
              <a:rPr lang="en-US" sz="2400" baseline="-25000" dirty="0"/>
              <a:t>2</a:t>
            </a:r>
            <a:endParaRPr lang="en-IN" sz="2400" baseline="-25000" dirty="0"/>
          </a:p>
        </p:txBody>
      </p:sp>
      <p:sp>
        <p:nvSpPr>
          <p:cNvPr id="186" name="TextBox 185">
            <a:extLst>
              <a:ext uri="{FF2B5EF4-FFF2-40B4-BE49-F238E27FC236}">
                <a16:creationId xmlns:a16="http://schemas.microsoft.com/office/drawing/2014/main" id="{376DBFDD-B050-4763-A490-E9984C51B7B9}"/>
              </a:ext>
            </a:extLst>
          </p:cNvPr>
          <p:cNvSpPr txBox="1"/>
          <p:nvPr/>
        </p:nvSpPr>
        <p:spPr>
          <a:xfrm>
            <a:off x="6096000" y="4550384"/>
            <a:ext cx="1045581" cy="461665"/>
          </a:xfrm>
          <a:prstGeom prst="rect">
            <a:avLst/>
          </a:prstGeom>
          <a:noFill/>
        </p:spPr>
        <p:txBody>
          <a:bodyPr wrap="square" rtlCol="0">
            <a:spAutoFit/>
          </a:bodyPr>
          <a:lstStyle/>
          <a:p>
            <a:pPr algn="ctr"/>
            <a:r>
              <a:rPr lang="en-US" sz="2400" dirty="0"/>
              <a:t>v</a:t>
            </a:r>
            <a:r>
              <a:rPr lang="en-US" sz="2400" baseline="-25000" dirty="0"/>
              <a:t>1</a:t>
            </a:r>
            <a:endParaRPr lang="en-IN" sz="2400" baseline="-25000" dirty="0"/>
          </a:p>
        </p:txBody>
      </p:sp>
      <p:sp>
        <p:nvSpPr>
          <p:cNvPr id="185" name="TextBox 184">
            <a:extLst>
              <a:ext uri="{FF2B5EF4-FFF2-40B4-BE49-F238E27FC236}">
                <a16:creationId xmlns:a16="http://schemas.microsoft.com/office/drawing/2014/main" id="{34BE0590-5E55-4A23-BFFD-9A7BCB64A763}"/>
              </a:ext>
            </a:extLst>
          </p:cNvPr>
          <p:cNvSpPr txBox="1"/>
          <p:nvPr/>
        </p:nvSpPr>
        <p:spPr>
          <a:xfrm>
            <a:off x="10988052" y="1850946"/>
            <a:ext cx="924438" cy="461665"/>
          </a:xfrm>
          <a:prstGeom prst="rect">
            <a:avLst/>
          </a:prstGeom>
          <a:noFill/>
        </p:spPr>
        <p:txBody>
          <a:bodyPr wrap="square" rtlCol="0">
            <a:spAutoFit/>
          </a:bodyPr>
          <a:lstStyle/>
          <a:p>
            <a:pPr algn="ctr"/>
            <a:r>
              <a:rPr lang="en-US" sz="2400" dirty="0"/>
              <a:t>u</a:t>
            </a:r>
            <a:r>
              <a:rPr lang="en-US" sz="2400" baseline="-25000" dirty="0"/>
              <a:t>1</a:t>
            </a:r>
            <a:endParaRPr lang="en-IN" sz="2400" baseline="-25000" dirty="0"/>
          </a:p>
        </p:txBody>
      </p:sp>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20954" y="857208"/>
            <a:ext cx="4476446" cy="711200"/>
          </a:xfrm>
        </p:spPr>
        <p:txBody>
          <a:bodyPr/>
          <a:lstStyle/>
          <a:p>
            <a:r>
              <a:rPr lang="en-US" dirty="0"/>
              <a:t>Here </a:t>
            </a:r>
            <a:r>
              <a:rPr lang="en-US" dirty="0">
                <a:solidFill>
                  <a:schemeClr val="tx2"/>
                </a:solidFill>
              </a:rPr>
              <a:t>first row </a:t>
            </a:r>
            <a:r>
              <a:rPr lang="en-US" dirty="0"/>
              <a:t>is having </a:t>
            </a:r>
            <a:r>
              <a:rPr lang="en-US" dirty="0">
                <a:solidFill>
                  <a:schemeClr val="accent6"/>
                </a:solidFill>
              </a:rPr>
              <a:t>3 allocations</a:t>
            </a:r>
            <a:r>
              <a:rPr lang="en-US" dirty="0"/>
              <a:t> so we will take </a:t>
            </a:r>
            <a:r>
              <a:rPr lang="en-US" dirty="0">
                <a:solidFill>
                  <a:schemeClr val="accent6"/>
                </a:solidFill>
              </a:rPr>
              <a:t>u</a:t>
            </a:r>
            <a:r>
              <a:rPr lang="en-US" baseline="-25000" dirty="0">
                <a:solidFill>
                  <a:schemeClr val="accent6"/>
                </a:solidFill>
              </a:rPr>
              <a:t>1</a:t>
            </a:r>
            <a:r>
              <a:rPr lang="en-US" dirty="0">
                <a:solidFill>
                  <a:schemeClr val="accent6"/>
                </a:solidFill>
              </a:rPr>
              <a:t> = 0.</a:t>
            </a:r>
            <a:endParaRPr lang="en-US" baseline="-25000" dirty="0">
              <a:solidFill>
                <a:schemeClr val="accent6"/>
              </a:solidFill>
            </a:endParaRPr>
          </a:p>
        </p:txBody>
      </p:sp>
      <p:sp>
        <p:nvSpPr>
          <p:cNvPr id="125" name="Content Placeholder 2">
            <a:extLst>
              <a:ext uri="{FF2B5EF4-FFF2-40B4-BE49-F238E27FC236}">
                <a16:creationId xmlns:a16="http://schemas.microsoft.com/office/drawing/2014/main" id="{B748F2D7-B451-4A71-9080-0F071D8B4EC5}"/>
              </a:ext>
            </a:extLst>
          </p:cNvPr>
          <p:cNvSpPr txBox="1">
            <a:spLocks/>
          </p:cNvSpPr>
          <p:nvPr/>
        </p:nvSpPr>
        <p:spPr>
          <a:xfrm>
            <a:off x="120954" y="1612677"/>
            <a:ext cx="4476446" cy="10325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Now find all the remaining </a:t>
            </a:r>
            <a:r>
              <a:rPr lang="en-US" dirty="0" err="1"/>
              <a:t>u</a:t>
            </a:r>
            <a:r>
              <a:rPr lang="en-US" baseline="-25000" dirty="0" err="1"/>
              <a:t>i</a:t>
            </a:r>
            <a:r>
              <a:rPr lang="en-US" dirty="0"/>
              <a:t> and </a:t>
            </a:r>
            <a:r>
              <a:rPr lang="en-US" dirty="0" err="1"/>
              <a:t>v</a:t>
            </a:r>
            <a:r>
              <a:rPr lang="en-US" baseline="-25000" dirty="0" err="1"/>
              <a:t>j</a:t>
            </a:r>
            <a:r>
              <a:rPr lang="en-US" dirty="0"/>
              <a:t> from </a:t>
            </a:r>
            <a:r>
              <a:rPr lang="en-US" b="1" dirty="0">
                <a:solidFill>
                  <a:schemeClr val="accent6"/>
                </a:solidFill>
              </a:rPr>
              <a:t>allocated cells </a:t>
            </a:r>
            <a:r>
              <a:rPr lang="en-US" dirty="0"/>
              <a:t>using following equation:</a:t>
            </a:r>
            <a:endParaRPr lang="en-US" baseline="-25000" dirty="0"/>
          </a:p>
        </p:txBody>
      </p:sp>
      <p:cxnSp>
        <p:nvCxnSpPr>
          <p:cNvPr id="127" name="Straight Connector 126">
            <a:extLst>
              <a:ext uri="{FF2B5EF4-FFF2-40B4-BE49-F238E27FC236}">
                <a16:creationId xmlns:a16="http://schemas.microsoft.com/office/drawing/2014/main" id="{25C3317C-BB94-48DA-A91E-82628D582193}"/>
              </a:ext>
            </a:extLst>
          </p:cNvPr>
          <p:cNvCxnSpPr>
            <a:cxnSpLocks/>
          </p:cNvCxnSpPr>
          <p:nvPr/>
        </p:nvCxnSpPr>
        <p:spPr>
          <a:xfrm>
            <a:off x="5075189" y="172686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5DAB1B4-CB7F-412F-9CCA-DD155B22ADC1}"/>
              </a:ext>
            </a:extLst>
          </p:cNvPr>
          <p:cNvCxnSpPr>
            <a:cxnSpLocks/>
          </p:cNvCxnSpPr>
          <p:nvPr/>
        </p:nvCxnSpPr>
        <p:spPr>
          <a:xfrm>
            <a:off x="5075189" y="246219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EC2CE5-E397-4AFC-A155-4BFBC5564EE3}"/>
              </a:ext>
            </a:extLst>
          </p:cNvPr>
          <p:cNvCxnSpPr>
            <a:cxnSpLocks/>
          </p:cNvCxnSpPr>
          <p:nvPr/>
        </p:nvCxnSpPr>
        <p:spPr>
          <a:xfrm>
            <a:off x="5075189" y="319752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05F9EA-9F3C-4924-B7B5-69E31B30C4BE}"/>
              </a:ext>
            </a:extLst>
          </p:cNvPr>
          <p:cNvCxnSpPr>
            <a:cxnSpLocks/>
          </p:cNvCxnSpPr>
          <p:nvPr/>
        </p:nvCxnSpPr>
        <p:spPr>
          <a:xfrm>
            <a:off x="5075189" y="393285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000988-1D0A-4B28-945C-454A32CD5C10}"/>
              </a:ext>
            </a:extLst>
          </p:cNvPr>
          <p:cNvCxnSpPr>
            <a:cxnSpLocks/>
          </p:cNvCxnSpPr>
          <p:nvPr/>
        </p:nvCxnSpPr>
        <p:spPr>
          <a:xfrm>
            <a:off x="507518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9DF1F-AA25-4EF8-AA18-0D8EE3C583CE}"/>
              </a:ext>
            </a:extLst>
          </p:cNvPr>
          <p:cNvCxnSpPr>
            <a:cxnSpLocks/>
          </p:cNvCxnSpPr>
          <p:nvPr/>
        </p:nvCxnSpPr>
        <p:spPr>
          <a:xfrm>
            <a:off x="5075189" y="99153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86D9ED-7726-4474-8DF6-18F429160F48}"/>
              </a:ext>
            </a:extLst>
          </p:cNvPr>
          <p:cNvCxnSpPr>
            <a:cxnSpLocks/>
          </p:cNvCxnSpPr>
          <p:nvPr/>
        </p:nvCxnSpPr>
        <p:spPr>
          <a:xfrm>
            <a:off x="5075189" y="4388787"/>
            <a:ext cx="58769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A1E158-6A13-4212-87A8-66A4DA317458}"/>
              </a:ext>
            </a:extLst>
          </p:cNvPr>
          <p:cNvCxnSpPr>
            <a:cxnSpLocks/>
          </p:cNvCxnSpPr>
          <p:nvPr/>
        </p:nvCxnSpPr>
        <p:spPr>
          <a:xfrm>
            <a:off x="10930724" y="991537"/>
            <a:ext cx="0" cy="34167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813534-868D-4BE3-AD24-BC6953CDD347}"/>
              </a:ext>
            </a:extLst>
          </p:cNvPr>
          <p:cNvCxnSpPr>
            <a:cxnSpLocks/>
          </p:cNvCxnSpPr>
          <p:nvPr/>
        </p:nvCxnSpPr>
        <p:spPr>
          <a:xfrm>
            <a:off x="9977055"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B9C0A96-25B7-40FB-8382-363CE0DA2FE5}"/>
              </a:ext>
            </a:extLst>
          </p:cNvPr>
          <p:cNvCxnSpPr>
            <a:cxnSpLocks/>
          </p:cNvCxnSpPr>
          <p:nvPr/>
        </p:nvCxnSpPr>
        <p:spPr>
          <a:xfrm>
            <a:off x="9023387"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52C62F-FA5C-4D9F-A122-A6E3ACA356FC}"/>
              </a:ext>
            </a:extLst>
          </p:cNvPr>
          <p:cNvCxnSpPr>
            <a:cxnSpLocks/>
          </p:cNvCxnSpPr>
          <p:nvPr/>
        </p:nvCxnSpPr>
        <p:spPr>
          <a:xfrm>
            <a:off x="806971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430031-3F9A-488E-BB75-5A67832ABE32}"/>
              </a:ext>
            </a:extLst>
          </p:cNvPr>
          <p:cNvCxnSpPr>
            <a:cxnSpLocks/>
          </p:cNvCxnSpPr>
          <p:nvPr/>
        </p:nvCxnSpPr>
        <p:spPr>
          <a:xfrm>
            <a:off x="7116051"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A00C30-DF2F-43A4-B763-8C78F2D2ED4B}"/>
              </a:ext>
            </a:extLst>
          </p:cNvPr>
          <p:cNvCxnSpPr>
            <a:cxnSpLocks/>
          </p:cNvCxnSpPr>
          <p:nvPr/>
        </p:nvCxnSpPr>
        <p:spPr>
          <a:xfrm>
            <a:off x="6162383"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9FF9C9-7A5C-41FB-AFCC-3EA81E8757B5}"/>
              </a:ext>
            </a:extLst>
          </p:cNvPr>
          <p:cNvCxnSpPr>
            <a:cxnSpLocks/>
          </p:cNvCxnSpPr>
          <p:nvPr/>
        </p:nvCxnSpPr>
        <p:spPr>
          <a:xfrm>
            <a:off x="5065051" y="1003943"/>
            <a:ext cx="1097332" cy="722924"/>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7E0C29F-469D-4477-BADE-1E2E2B497EE5}"/>
              </a:ext>
            </a:extLst>
          </p:cNvPr>
          <p:cNvSpPr txBox="1"/>
          <p:nvPr/>
        </p:nvSpPr>
        <p:spPr>
          <a:xfrm>
            <a:off x="5570797" y="975674"/>
            <a:ext cx="596895" cy="461665"/>
          </a:xfrm>
          <a:prstGeom prst="rect">
            <a:avLst/>
          </a:prstGeom>
          <a:noFill/>
        </p:spPr>
        <p:txBody>
          <a:bodyPr wrap="square" rtlCol="0">
            <a:spAutoFit/>
          </a:bodyPr>
          <a:lstStyle/>
          <a:p>
            <a:r>
              <a:rPr lang="en-US" sz="2400" dirty="0"/>
              <a:t>To</a:t>
            </a:r>
            <a:endParaRPr lang="en-IN" sz="2400" dirty="0"/>
          </a:p>
        </p:txBody>
      </p:sp>
      <p:sp>
        <p:nvSpPr>
          <p:cNvPr id="142" name="TextBox 141">
            <a:extLst>
              <a:ext uri="{FF2B5EF4-FFF2-40B4-BE49-F238E27FC236}">
                <a16:creationId xmlns:a16="http://schemas.microsoft.com/office/drawing/2014/main" id="{654DEF2F-8F63-46C3-9FEB-E3ED5D81642B}"/>
              </a:ext>
            </a:extLst>
          </p:cNvPr>
          <p:cNvSpPr txBox="1"/>
          <p:nvPr/>
        </p:nvSpPr>
        <p:spPr>
          <a:xfrm>
            <a:off x="5058547" y="1331043"/>
            <a:ext cx="823422" cy="461665"/>
          </a:xfrm>
          <a:prstGeom prst="rect">
            <a:avLst/>
          </a:prstGeom>
          <a:noFill/>
        </p:spPr>
        <p:txBody>
          <a:bodyPr wrap="square" rtlCol="0">
            <a:spAutoFit/>
          </a:bodyPr>
          <a:lstStyle/>
          <a:p>
            <a:r>
              <a:rPr lang="en-US" sz="2400" dirty="0"/>
              <a:t>From</a:t>
            </a:r>
            <a:endParaRPr lang="en-IN" sz="2400" dirty="0"/>
          </a:p>
        </p:txBody>
      </p:sp>
      <p:sp>
        <p:nvSpPr>
          <p:cNvPr id="143" name="TextBox 142">
            <a:extLst>
              <a:ext uri="{FF2B5EF4-FFF2-40B4-BE49-F238E27FC236}">
                <a16:creationId xmlns:a16="http://schemas.microsoft.com/office/drawing/2014/main" id="{3C133378-D529-46C1-B94F-2D869F371938}"/>
              </a:ext>
            </a:extLst>
          </p:cNvPr>
          <p:cNvSpPr txBox="1"/>
          <p:nvPr/>
        </p:nvSpPr>
        <p:spPr>
          <a:xfrm>
            <a:off x="5239526" y="1829803"/>
            <a:ext cx="759869" cy="461665"/>
          </a:xfrm>
          <a:prstGeom prst="rect">
            <a:avLst/>
          </a:prstGeom>
          <a:noFill/>
        </p:spPr>
        <p:txBody>
          <a:bodyPr wrap="square" rtlCol="0">
            <a:spAutoFit/>
          </a:bodyPr>
          <a:lstStyle/>
          <a:p>
            <a:pPr algn="ctr"/>
            <a:r>
              <a:rPr lang="en-US" sz="2400" dirty="0"/>
              <a:t>A</a:t>
            </a:r>
            <a:endParaRPr lang="en-IN" sz="2400" dirty="0"/>
          </a:p>
        </p:txBody>
      </p:sp>
      <p:sp>
        <p:nvSpPr>
          <p:cNvPr id="144" name="TextBox 143">
            <a:extLst>
              <a:ext uri="{FF2B5EF4-FFF2-40B4-BE49-F238E27FC236}">
                <a16:creationId xmlns:a16="http://schemas.microsoft.com/office/drawing/2014/main" id="{4525A21A-59DF-4669-B3C9-34A5EC8B79E0}"/>
              </a:ext>
            </a:extLst>
          </p:cNvPr>
          <p:cNvSpPr txBox="1"/>
          <p:nvPr/>
        </p:nvSpPr>
        <p:spPr>
          <a:xfrm>
            <a:off x="4988451" y="3939257"/>
            <a:ext cx="1254364" cy="461665"/>
          </a:xfrm>
          <a:prstGeom prst="rect">
            <a:avLst/>
          </a:prstGeom>
          <a:noFill/>
        </p:spPr>
        <p:txBody>
          <a:bodyPr wrap="square" rtlCol="0">
            <a:spAutoFit/>
          </a:bodyPr>
          <a:lstStyle/>
          <a:p>
            <a:pPr algn="ctr"/>
            <a:r>
              <a:rPr lang="en-US" sz="2400" dirty="0"/>
              <a:t>Demand</a:t>
            </a:r>
            <a:endParaRPr lang="en-IN" sz="2400" dirty="0"/>
          </a:p>
        </p:txBody>
      </p:sp>
      <p:sp>
        <p:nvSpPr>
          <p:cNvPr id="145" name="TextBox 144">
            <a:extLst>
              <a:ext uri="{FF2B5EF4-FFF2-40B4-BE49-F238E27FC236}">
                <a16:creationId xmlns:a16="http://schemas.microsoft.com/office/drawing/2014/main" id="{39CF155D-A15A-452C-8A26-A4013FC6BC2D}"/>
              </a:ext>
            </a:extLst>
          </p:cNvPr>
          <p:cNvSpPr txBox="1"/>
          <p:nvPr/>
        </p:nvSpPr>
        <p:spPr>
          <a:xfrm>
            <a:off x="5239526" y="2625420"/>
            <a:ext cx="759869" cy="461665"/>
          </a:xfrm>
          <a:prstGeom prst="rect">
            <a:avLst/>
          </a:prstGeom>
          <a:noFill/>
        </p:spPr>
        <p:txBody>
          <a:bodyPr wrap="square" rtlCol="0">
            <a:spAutoFit/>
          </a:bodyPr>
          <a:lstStyle/>
          <a:p>
            <a:pPr algn="ctr"/>
            <a:r>
              <a:rPr lang="en-US" sz="2400" dirty="0"/>
              <a:t>B</a:t>
            </a:r>
            <a:endParaRPr lang="en-IN" sz="2400" dirty="0"/>
          </a:p>
        </p:txBody>
      </p:sp>
      <p:sp>
        <p:nvSpPr>
          <p:cNvPr id="146" name="TextBox 145">
            <a:extLst>
              <a:ext uri="{FF2B5EF4-FFF2-40B4-BE49-F238E27FC236}">
                <a16:creationId xmlns:a16="http://schemas.microsoft.com/office/drawing/2014/main" id="{F6F9AED9-80C9-4A35-A2EF-C8F8DA8A7EB8}"/>
              </a:ext>
            </a:extLst>
          </p:cNvPr>
          <p:cNvSpPr txBox="1"/>
          <p:nvPr/>
        </p:nvSpPr>
        <p:spPr>
          <a:xfrm>
            <a:off x="5239526" y="3365137"/>
            <a:ext cx="759869" cy="461665"/>
          </a:xfrm>
          <a:prstGeom prst="rect">
            <a:avLst/>
          </a:prstGeom>
          <a:noFill/>
        </p:spPr>
        <p:txBody>
          <a:bodyPr wrap="square" rtlCol="0">
            <a:spAutoFit/>
          </a:bodyPr>
          <a:lstStyle/>
          <a:p>
            <a:pPr algn="ctr"/>
            <a:r>
              <a:rPr lang="en-US" sz="2400" dirty="0"/>
              <a:t>C</a:t>
            </a:r>
            <a:endParaRPr lang="en-IN" sz="2400" dirty="0"/>
          </a:p>
        </p:txBody>
      </p:sp>
      <p:sp>
        <p:nvSpPr>
          <p:cNvPr id="147" name="TextBox 146">
            <a:extLst>
              <a:ext uri="{FF2B5EF4-FFF2-40B4-BE49-F238E27FC236}">
                <a16:creationId xmlns:a16="http://schemas.microsoft.com/office/drawing/2014/main" id="{D18DEA89-03E5-4A74-A3C5-021F8C7A82A5}"/>
              </a:ext>
            </a:extLst>
          </p:cNvPr>
          <p:cNvSpPr txBox="1"/>
          <p:nvPr/>
        </p:nvSpPr>
        <p:spPr>
          <a:xfrm>
            <a:off x="6281911" y="1146760"/>
            <a:ext cx="759869" cy="461665"/>
          </a:xfrm>
          <a:prstGeom prst="rect">
            <a:avLst/>
          </a:prstGeom>
          <a:noFill/>
        </p:spPr>
        <p:txBody>
          <a:bodyPr wrap="square" rtlCol="0">
            <a:spAutoFit/>
          </a:bodyPr>
          <a:lstStyle/>
          <a:p>
            <a:pPr algn="ctr"/>
            <a:r>
              <a:rPr lang="en-US" sz="2400" dirty="0"/>
              <a:t>P</a:t>
            </a:r>
            <a:endParaRPr lang="en-IN" sz="2400" dirty="0"/>
          </a:p>
        </p:txBody>
      </p:sp>
      <p:sp>
        <p:nvSpPr>
          <p:cNvPr id="148" name="TextBox 147">
            <a:extLst>
              <a:ext uri="{FF2B5EF4-FFF2-40B4-BE49-F238E27FC236}">
                <a16:creationId xmlns:a16="http://schemas.microsoft.com/office/drawing/2014/main" id="{B893345C-8BC2-4179-A160-7016562AD9B9}"/>
              </a:ext>
            </a:extLst>
          </p:cNvPr>
          <p:cNvSpPr txBox="1"/>
          <p:nvPr/>
        </p:nvSpPr>
        <p:spPr>
          <a:xfrm>
            <a:off x="9959665" y="1123939"/>
            <a:ext cx="998810" cy="461665"/>
          </a:xfrm>
          <a:prstGeom prst="rect">
            <a:avLst/>
          </a:prstGeom>
          <a:noFill/>
        </p:spPr>
        <p:txBody>
          <a:bodyPr wrap="square" rtlCol="0">
            <a:spAutoFit/>
          </a:bodyPr>
          <a:lstStyle/>
          <a:p>
            <a:pPr algn="ctr"/>
            <a:r>
              <a:rPr lang="en-US" sz="2400" dirty="0"/>
              <a:t>Supply</a:t>
            </a:r>
            <a:endParaRPr lang="en-IN" sz="2400" dirty="0"/>
          </a:p>
        </p:txBody>
      </p:sp>
      <p:sp>
        <p:nvSpPr>
          <p:cNvPr id="149" name="TextBox 148">
            <a:extLst>
              <a:ext uri="{FF2B5EF4-FFF2-40B4-BE49-F238E27FC236}">
                <a16:creationId xmlns:a16="http://schemas.microsoft.com/office/drawing/2014/main" id="{FA773E0A-EE23-4182-B011-11059E32E327}"/>
              </a:ext>
            </a:extLst>
          </p:cNvPr>
          <p:cNvSpPr txBox="1"/>
          <p:nvPr/>
        </p:nvSpPr>
        <p:spPr>
          <a:xfrm>
            <a:off x="9123596" y="1141115"/>
            <a:ext cx="759869" cy="461665"/>
          </a:xfrm>
          <a:prstGeom prst="rect">
            <a:avLst/>
          </a:prstGeom>
          <a:noFill/>
        </p:spPr>
        <p:txBody>
          <a:bodyPr wrap="square" rtlCol="0">
            <a:spAutoFit/>
          </a:bodyPr>
          <a:lstStyle/>
          <a:p>
            <a:pPr algn="ctr"/>
            <a:r>
              <a:rPr lang="en-US" sz="2400" dirty="0"/>
              <a:t>S</a:t>
            </a:r>
            <a:endParaRPr lang="en-IN" sz="2400" dirty="0"/>
          </a:p>
        </p:txBody>
      </p:sp>
      <p:sp>
        <p:nvSpPr>
          <p:cNvPr id="150" name="TextBox 149">
            <a:extLst>
              <a:ext uri="{FF2B5EF4-FFF2-40B4-BE49-F238E27FC236}">
                <a16:creationId xmlns:a16="http://schemas.microsoft.com/office/drawing/2014/main" id="{3333BA66-5C69-4A5C-9AAC-91940D4B36E8}"/>
              </a:ext>
            </a:extLst>
          </p:cNvPr>
          <p:cNvSpPr txBox="1"/>
          <p:nvPr/>
        </p:nvSpPr>
        <p:spPr>
          <a:xfrm>
            <a:off x="8173238" y="1141115"/>
            <a:ext cx="759869" cy="461665"/>
          </a:xfrm>
          <a:prstGeom prst="rect">
            <a:avLst/>
          </a:prstGeom>
          <a:noFill/>
        </p:spPr>
        <p:txBody>
          <a:bodyPr wrap="square" rtlCol="0">
            <a:spAutoFit/>
          </a:bodyPr>
          <a:lstStyle/>
          <a:p>
            <a:pPr algn="ctr"/>
            <a:r>
              <a:rPr lang="en-US" sz="2400" dirty="0"/>
              <a:t>R</a:t>
            </a:r>
            <a:endParaRPr lang="en-IN" sz="2400" dirty="0"/>
          </a:p>
        </p:txBody>
      </p:sp>
      <p:sp>
        <p:nvSpPr>
          <p:cNvPr id="151" name="TextBox 150">
            <a:extLst>
              <a:ext uri="{FF2B5EF4-FFF2-40B4-BE49-F238E27FC236}">
                <a16:creationId xmlns:a16="http://schemas.microsoft.com/office/drawing/2014/main" id="{2E222D34-31C0-47E5-8379-61673D747E56}"/>
              </a:ext>
            </a:extLst>
          </p:cNvPr>
          <p:cNvSpPr txBox="1"/>
          <p:nvPr/>
        </p:nvSpPr>
        <p:spPr>
          <a:xfrm>
            <a:off x="7222880" y="1141115"/>
            <a:ext cx="759869" cy="461665"/>
          </a:xfrm>
          <a:prstGeom prst="rect">
            <a:avLst/>
          </a:prstGeom>
          <a:noFill/>
        </p:spPr>
        <p:txBody>
          <a:bodyPr wrap="square" rtlCol="0">
            <a:spAutoFit/>
          </a:bodyPr>
          <a:lstStyle/>
          <a:p>
            <a:pPr algn="ctr"/>
            <a:r>
              <a:rPr lang="en-US" sz="2400" dirty="0"/>
              <a:t>Q</a:t>
            </a:r>
            <a:endParaRPr lang="en-IN" sz="2400" dirty="0"/>
          </a:p>
        </p:txBody>
      </p:sp>
      <p:sp>
        <p:nvSpPr>
          <p:cNvPr id="152" name="TextBox 151">
            <a:extLst>
              <a:ext uri="{FF2B5EF4-FFF2-40B4-BE49-F238E27FC236}">
                <a16:creationId xmlns:a16="http://schemas.microsoft.com/office/drawing/2014/main" id="{FBAC6D33-E2A7-46DC-B66F-C287140DF3DE}"/>
              </a:ext>
            </a:extLst>
          </p:cNvPr>
          <p:cNvSpPr txBox="1"/>
          <p:nvPr/>
        </p:nvSpPr>
        <p:spPr>
          <a:xfrm>
            <a:off x="6639366"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3" name="TextBox 152">
            <a:extLst>
              <a:ext uri="{FF2B5EF4-FFF2-40B4-BE49-F238E27FC236}">
                <a16:creationId xmlns:a16="http://schemas.microsoft.com/office/drawing/2014/main" id="{0D9E4149-E5A4-463B-8298-40383C96510F}"/>
              </a:ext>
            </a:extLst>
          </p:cNvPr>
          <p:cNvSpPr txBox="1"/>
          <p:nvPr/>
        </p:nvSpPr>
        <p:spPr>
          <a:xfrm>
            <a:off x="6639366" y="3554907"/>
            <a:ext cx="552885" cy="461665"/>
          </a:xfrm>
          <a:prstGeom prst="rect">
            <a:avLst/>
          </a:prstGeom>
          <a:noFill/>
        </p:spPr>
        <p:txBody>
          <a:bodyPr wrap="square" rtlCol="0">
            <a:spAutoFit/>
          </a:bodyPr>
          <a:lstStyle/>
          <a:p>
            <a:pPr algn="ctr"/>
            <a:r>
              <a:rPr lang="en-US" sz="2400" dirty="0"/>
              <a:t>6</a:t>
            </a:r>
            <a:endParaRPr lang="en-IN" sz="2400" dirty="0"/>
          </a:p>
        </p:txBody>
      </p:sp>
      <p:sp>
        <p:nvSpPr>
          <p:cNvPr id="154" name="TextBox 153">
            <a:extLst>
              <a:ext uri="{FF2B5EF4-FFF2-40B4-BE49-F238E27FC236}">
                <a16:creationId xmlns:a16="http://schemas.microsoft.com/office/drawing/2014/main" id="{98CE9E40-51C9-43B1-A6F8-52952BA2407C}"/>
              </a:ext>
            </a:extLst>
          </p:cNvPr>
          <p:cNvSpPr txBox="1"/>
          <p:nvPr/>
        </p:nvSpPr>
        <p:spPr>
          <a:xfrm>
            <a:off x="9509404" y="2089432"/>
            <a:ext cx="552885" cy="461665"/>
          </a:xfrm>
          <a:prstGeom prst="rect">
            <a:avLst/>
          </a:prstGeom>
          <a:noFill/>
        </p:spPr>
        <p:txBody>
          <a:bodyPr wrap="square" rtlCol="0">
            <a:spAutoFit/>
          </a:bodyPr>
          <a:lstStyle/>
          <a:p>
            <a:pPr algn="ctr"/>
            <a:r>
              <a:rPr lang="en-US" sz="2400" dirty="0"/>
              <a:t>13</a:t>
            </a:r>
            <a:endParaRPr lang="en-IN" sz="2400" dirty="0"/>
          </a:p>
        </p:txBody>
      </p:sp>
      <p:sp>
        <p:nvSpPr>
          <p:cNvPr id="155" name="TextBox 154">
            <a:extLst>
              <a:ext uri="{FF2B5EF4-FFF2-40B4-BE49-F238E27FC236}">
                <a16:creationId xmlns:a16="http://schemas.microsoft.com/office/drawing/2014/main" id="{DA6AC7C9-720A-4E75-A54C-E563BF8FE16D}"/>
              </a:ext>
            </a:extLst>
          </p:cNvPr>
          <p:cNvSpPr txBox="1"/>
          <p:nvPr/>
        </p:nvSpPr>
        <p:spPr>
          <a:xfrm>
            <a:off x="9503530" y="3554907"/>
            <a:ext cx="552885" cy="461665"/>
          </a:xfrm>
          <a:prstGeom prst="rect">
            <a:avLst/>
          </a:prstGeom>
          <a:noFill/>
        </p:spPr>
        <p:txBody>
          <a:bodyPr wrap="square" rtlCol="0">
            <a:spAutoFit/>
          </a:bodyPr>
          <a:lstStyle/>
          <a:p>
            <a:pPr algn="ctr"/>
            <a:r>
              <a:rPr lang="en-US" sz="2400" dirty="0"/>
              <a:t>7</a:t>
            </a:r>
            <a:endParaRPr lang="en-IN" sz="2400" dirty="0"/>
          </a:p>
        </p:txBody>
      </p:sp>
      <p:sp>
        <p:nvSpPr>
          <p:cNvPr id="156" name="TextBox 155">
            <a:extLst>
              <a:ext uri="{FF2B5EF4-FFF2-40B4-BE49-F238E27FC236}">
                <a16:creationId xmlns:a16="http://schemas.microsoft.com/office/drawing/2014/main" id="{ED0C0B23-E1B5-4276-9BA9-27EF8D20B8CA}"/>
              </a:ext>
            </a:extLst>
          </p:cNvPr>
          <p:cNvSpPr txBox="1"/>
          <p:nvPr/>
        </p:nvSpPr>
        <p:spPr>
          <a:xfrm>
            <a:off x="7596045" y="2089432"/>
            <a:ext cx="552885" cy="461665"/>
          </a:xfrm>
          <a:prstGeom prst="rect">
            <a:avLst/>
          </a:prstGeom>
          <a:noFill/>
        </p:spPr>
        <p:txBody>
          <a:bodyPr wrap="square" rtlCol="0">
            <a:spAutoFit/>
          </a:bodyPr>
          <a:lstStyle/>
          <a:p>
            <a:pPr algn="ctr"/>
            <a:r>
              <a:rPr lang="en-US" sz="2400" dirty="0"/>
              <a:t>10</a:t>
            </a:r>
            <a:endParaRPr lang="en-IN" sz="2400" dirty="0"/>
          </a:p>
        </p:txBody>
      </p:sp>
      <p:sp>
        <p:nvSpPr>
          <p:cNvPr id="157" name="TextBox 156">
            <a:extLst>
              <a:ext uri="{FF2B5EF4-FFF2-40B4-BE49-F238E27FC236}">
                <a16:creationId xmlns:a16="http://schemas.microsoft.com/office/drawing/2014/main" id="{CA2F5B4B-D8F1-4103-8920-2F2644E15CE6}"/>
              </a:ext>
            </a:extLst>
          </p:cNvPr>
          <p:cNvSpPr txBox="1"/>
          <p:nvPr/>
        </p:nvSpPr>
        <p:spPr>
          <a:xfrm>
            <a:off x="8552724"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8" name="TextBox 157">
            <a:extLst>
              <a:ext uri="{FF2B5EF4-FFF2-40B4-BE49-F238E27FC236}">
                <a16:creationId xmlns:a16="http://schemas.microsoft.com/office/drawing/2014/main" id="{FB00037B-2D2B-49AF-9B50-3A24B48BCEEF}"/>
              </a:ext>
            </a:extLst>
          </p:cNvPr>
          <p:cNvSpPr txBox="1"/>
          <p:nvPr/>
        </p:nvSpPr>
        <p:spPr>
          <a:xfrm>
            <a:off x="6642656" y="2786366"/>
            <a:ext cx="552885" cy="461665"/>
          </a:xfrm>
          <a:prstGeom prst="rect">
            <a:avLst/>
          </a:prstGeom>
          <a:noFill/>
        </p:spPr>
        <p:txBody>
          <a:bodyPr wrap="square" rtlCol="0">
            <a:spAutoFit/>
          </a:bodyPr>
          <a:lstStyle/>
          <a:p>
            <a:pPr algn="ctr"/>
            <a:r>
              <a:rPr lang="en-US" sz="2400" dirty="0"/>
              <a:t>7</a:t>
            </a:r>
            <a:endParaRPr lang="en-IN" sz="2400" dirty="0"/>
          </a:p>
        </p:txBody>
      </p:sp>
      <p:sp>
        <p:nvSpPr>
          <p:cNvPr id="159" name="TextBox 158">
            <a:extLst>
              <a:ext uri="{FF2B5EF4-FFF2-40B4-BE49-F238E27FC236}">
                <a16:creationId xmlns:a16="http://schemas.microsoft.com/office/drawing/2014/main" id="{2B2C8673-0536-47F9-B067-EB98C69AAD2E}"/>
              </a:ext>
            </a:extLst>
          </p:cNvPr>
          <p:cNvSpPr txBox="1"/>
          <p:nvPr/>
        </p:nvSpPr>
        <p:spPr>
          <a:xfrm>
            <a:off x="9509404" y="2786366"/>
            <a:ext cx="552885" cy="461665"/>
          </a:xfrm>
          <a:prstGeom prst="rect">
            <a:avLst/>
          </a:prstGeom>
          <a:noFill/>
        </p:spPr>
        <p:txBody>
          <a:bodyPr wrap="square" rtlCol="0">
            <a:spAutoFit/>
          </a:bodyPr>
          <a:lstStyle/>
          <a:p>
            <a:pPr algn="ctr"/>
            <a:r>
              <a:rPr lang="en-US" sz="2400" dirty="0"/>
              <a:t>14</a:t>
            </a:r>
            <a:endParaRPr lang="en-IN" sz="2400" dirty="0"/>
          </a:p>
        </p:txBody>
      </p:sp>
      <p:sp>
        <p:nvSpPr>
          <p:cNvPr id="160" name="TextBox 159">
            <a:extLst>
              <a:ext uri="{FF2B5EF4-FFF2-40B4-BE49-F238E27FC236}">
                <a16:creationId xmlns:a16="http://schemas.microsoft.com/office/drawing/2014/main" id="{E58727A0-E0C5-4784-AD31-BD08D296A8FC}"/>
              </a:ext>
            </a:extLst>
          </p:cNvPr>
          <p:cNvSpPr txBox="1"/>
          <p:nvPr/>
        </p:nvSpPr>
        <p:spPr>
          <a:xfrm>
            <a:off x="7598239" y="2786366"/>
            <a:ext cx="552885" cy="461665"/>
          </a:xfrm>
          <a:prstGeom prst="rect">
            <a:avLst/>
          </a:prstGeom>
          <a:noFill/>
        </p:spPr>
        <p:txBody>
          <a:bodyPr wrap="square" rtlCol="0">
            <a:spAutoFit/>
          </a:bodyPr>
          <a:lstStyle/>
          <a:p>
            <a:pPr algn="ctr"/>
            <a:r>
              <a:rPr lang="en-US" sz="2400" dirty="0"/>
              <a:t>11</a:t>
            </a:r>
            <a:endParaRPr lang="en-IN" sz="2400" dirty="0"/>
          </a:p>
        </p:txBody>
      </p:sp>
      <p:sp>
        <p:nvSpPr>
          <p:cNvPr id="161" name="TextBox 160">
            <a:extLst>
              <a:ext uri="{FF2B5EF4-FFF2-40B4-BE49-F238E27FC236}">
                <a16:creationId xmlns:a16="http://schemas.microsoft.com/office/drawing/2014/main" id="{E12F05E5-4F5A-461A-9F3A-579B246FE562}"/>
              </a:ext>
            </a:extLst>
          </p:cNvPr>
          <p:cNvSpPr txBox="1"/>
          <p:nvPr/>
        </p:nvSpPr>
        <p:spPr>
          <a:xfrm>
            <a:off x="8553822" y="2786366"/>
            <a:ext cx="552885" cy="461665"/>
          </a:xfrm>
          <a:prstGeom prst="rect">
            <a:avLst/>
          </a:prstGeom>
          <a:noFill/>
        </p:spPr>
        <p:txBody>
          <a:bodyPr wrap="square" rtlCol="0">
            <a:spAutoFit/>
          </a:bodyPr>
          <a:lstStyle/>
          <a:p>
            <a:pPr algn="ctr"/>
            <a:r>
              <a:rPr lang="en-US" sz="2400" dirty="0"/>
              <a:t>8</a:t>
            </a:r>
            <a:endParaRPr lang="en-IN" sz="2400" dirty="0"/>
          </a:p>
        </p:txBody>
      </p:sp>
      <p:sp>
        <p:nvSpPr>
          <p:cNvPr id="162" name="TextBox 161">
            <a:extLst>
              <a:ext uri="{FF2B5EF4-FFF2-40B4-BE49-F238E27FC236}">
                <a16:creationId xmlns:a16="http://schemas.microsoft.com/office/drawing/2014/main" id="{EF2D8D07-8D7D-44C0-9DC7-60C05D8070C4}"/>
              </a:ext>
            </a:extLst>
          </p:cNvPr>
          <p:cNvSpPr txBox="1"/>
          <p:nvPr/>
        </p:nvSpPr>
        <p:spPr>
          <a:xfrm>
            <a:off x="7594087" y="3554907"/>
            <a:ext cx="552885" cy="461665"/>
          </a:xfrm>
          <a:prstGeom prst="rect">
            <a:avLst/>
          </a:prstGeom>
          <a:noFill/>
        </p:spPr>
        <p:txBody>
          <a:bodyPr wrap="square" rtlCol="0">
            <a:spAutoFit/>
          </a:bodyPr>
          <a:lstStyle/>
          <a:p>
            <a:pPr algn="ctr"/>
            <a:r>
              <a:rPr lang="en-US" sz="2400" dirty="0"/>
              <a:t>16</a:t>
            </a:r>
            <a:endParaRPr lang="en-IN" sz="2400" dirty="0"/>
          </a:p>
        </p:txBody>
      </p:sp>
      <p:sp>
        <p:nvSpPr>
          <p:cNvPr id="163" name="TextBox 162">
            <a:extLst>
              <a:ext uri="{FF2B5EF4-FFF2-40B4-BE49-F238E27FC236}">
                <a16:creationId xmlns:a16="http://schemas.microsoft.com/office/drawing/2014/main" id="{7D3A4317-EACF-4E35-AC6E-8BA6A72331E7}"/>
              </a:ext>
            </a:extLst>
          </p:cNvPr>
          <p:cNvSpPr txBox="1"/>
          <p:nvPr/>
        </p:nvSpPr>
        <p:spPr>
          <a:xfrm>
            <a:off x="8548808" y="3554907"/>
            <a:ext cx="552885" cy="461665"/>
          </a:xfrm>
          <a:prstGeom prst="rect">
            <a:avLst/>
          </a:prstGeom>
          <a:noFill/>
        </p:spPr>
        <p:txBody>
          <a:bodyPr wrap="square" rtlCol="0">
            <a:spAutoFit/>
          </a:bodyPr>
          <a:lstStyle/>
          <a:p>
            <a:pPr algn="ctr"/>
            <a:r>
              <a:rPr lang="en-US" sz="2400" dirty="0"/>
              <a:t>11</a:t>
            </a:r>
            <a:endParaRPr lang="en-IN" sz="2400" dirty="0"/>
          </a:p>
        </p:txBody>
      </p:sp>
      <p:sp>
        <p:nvSpPr>
          <p:cNvPr id="164" name="TextBox 163">
            <a:extLst>
              <a:ext uri="{FF2B5EF4-FFF2-40B4-BE49-F238E27FC236}">
                <a16:creationId xmlns:a16="http://schemas.microsoft.com/office/drawing/2014/main" id="{44B77CB2-B2F9-40AE-98D5-7C33E8171C58}"/>
              </a:ext>
            </a:extLst>
          </p:cNvPr>
          <p:cNvSpPr txBox="1"/>
          <p:nvPr/>
        </p:nvSpPr>
        <p:spPr>
          <a:xfrm>
            <a:off x="10111805" y="1886879"/>
            <a:ext cx="648000" cy="461665"/>
          </a:xfrm>
          <a:prstGeom prst="rect">
            <a:avLst/>
          </a:prstGeom>
          <a:noFill/>
        </p:spPr>
        <p:txBody>
          <a:bodyPr wrap="square" rtlCol="0">
            <a:spAutoFit/>
          </a:bodyPr>
          <a:lstStyle/>
          <a:p>
            <a:pPr algn="ctr"/>
            <a:r>
              <a:rPr lang="en-US" sz="2400" dirty="0"/>
              <a:t>500</a:t>
            </a:r>
            <a:endParaRPr lang="en-IN" sz="2400" dirty="0"/>
          </a:p>
        </p:txBody>
      </p:sp>
      <p:sp>
        <p:nvSpPr>
          <p:cNvPr id="165" name="TextBox 164">
            <a:extLst>
              <a:ext uri="{FF2B5EF4-FFF2-40B4-BE49-F238E27FC236}">
                <a16:creationId xmlns:a16="http://schemas.microsoft.com/office/drawing/2014/main" id="{0ED358F1-56D5-4782-B0D7-604AE4B6B2BA}"/>
              </a:ext>
            </a:extLst>
          </p:cNvPr>
          <p:cNvSpPr txBox="1"/>
          <p:nvPr/>
        </p:nvSpPr>
        <p:spPr>
          <a:xfrm>
            <a:off x="10111804" y="3350326"/>
            <a:ext cx="648000" cy="461665"/>
          </a:xfrm>
          <a:prstGeom prst="rect">
            <a:avLst/>
          </a:prstGeom>
          <a:noFill/>
        </p:spPr>
        <p:txBody>
          <a:bodyPr wrap="square" rtlCol="0">
            <a:spAutoFit/>
          </a:bodyPr>
          <a:lstStyle/>
          <a:p>
            <a:pPr algn="ctr"/>
            <a:r>
              <a:rPr lang="en-US" sz="2400" dirty="0"/>
              <a:t>200</a:t>
            </a:r>
            <a:endParaRPr lang="en-IN" sz="2400" dirty="0"/>
          </a:p>
        </p:txBody>
      </p:sp>
      <p:sp>
        <p:nvSpPr>
          <p:cNvPr id="166" name="TextBox 165">
            <a:extLst>
              <a:ext uri="{FF2B5EF4-FFF2-40B4-BE49-F238E27FC236}">
                <a16:creationId xmlns:a16="http://schemas.microsoft.com/office/drawing/2014/main" id="{FAA9D9CA-308D-4F10-919B-32774232892F}"/>
              </a:ext>
            </a:extLst>
          </p:cNvPr>
          <p:cNvSpPr txBox="1"/>
          <p:nvPr/>
        </p:nvSpPr>
        <p:spPr>
          <a:xfrm>
            <a:off x="10111804" y="2618602"/>
            <a:ext cx="648000" cy="461665"/>
          </a:xfrm>
          <a:prstGeom prst="rect">
            <a:avLst/>
          </a:prstGeom>
          <a:noFill/>
        </p:spPr>
        <p:txBody>
          <a:bodyPr wrap="square" rtlCol="0">
            <a:spAutoFit/>
          </a:bodyPr>
          <a:lstStyle/>
          <a:p>
            <a:pPr algn="ctr"/>
            <a:r>
              <a:rPr lang="en-US" sz="2400" dirty="0"/>
              <a:t>300</a:t>
            </a:r>
            <a:endParaRPr lang="en-IN" sz="2400" dirty="0"/>
          </a:p>
        </p:txBody>
      </p:sp>
      <p:sp>
        <p:nvSpPr>
          <p:cNvPr id="167" name="TextBox 166">
            <a:extLst>
              <a:ext uri="{FF2B5EF4-FFF2-40B4-BE49-F238E27FC236}">
                <a16:creationId xmlns:a16="http://schemas.microsoft.com/office/drawing/2014/main" id="{F0723B63-8FFF-45BC-AA5B-8695D47B1D61}"/>
              </a:ext>
            </a:extLst>
          </p:cNvPr>
          <p:cNvSpPr txBox="1"/>
          <p:nvPr/>
        </p:nvSpPr>
        <p:spPr>
          <a:xfrm>
            <a:off x="6282114" y="3946580"/>
            <a:ext cx="648000" cy="461665"/>
          </a:xfrm>
          <a:prstGeom prst="rect">
            <a:avLst/>
          </a:prstGeom>
          <a:noFill/>
        </p:spPr>
        <p:txBody>
          <a:bodyPr wrap="square" rtlCol="0">
            <a:spAutoFit/>
          </a:bodyPr>
          <a:lstStyle/>
          <a:p>
            <a:pPr algn="ctr"/>
            <a:r>
              <a:rPr lang="en-US" sz="2400" dirty="0"/>
              <a:t>180</a:t>
            </a:r>
            <a:endParaRPr lang="en-IN" sz="2400" dirty="0"/>
          </a:p>
        </p:txBody>
      </p:sp>
      <p:sp>
        <p:nvSpPr>
          <p:cNvPr id="168" name="TextBox 167">
            <a:extLst>
              <a:ext uri="{FF2B5EF4-FFF2-40B4-BE49-F238E27FC236}">
                <a16:creationId xmlns:a16="http://schemas.microsoft.com/office/drawing/2014/main" id="{C0648F8B-C956-437D-A34D-E923283F75BD}"/>
              </a:ext>
            </a:extLst>
          </p:cNvPr>
          <p:cNvSpPr txBox="1"/>
          <p:nvPr/>
        </p:nvSpPr>
        <p:spPr>
          <a:xfrm>
            <a:off x="7240060" y="3946580"/>
            <a:ext cx="648000" cy="461665"/>
          </a:xfrm>
          <a:prstGeom prst="rect">
            <a:avLst/>
          </a:prstGeom>
          <a:noFill/>
        </p:spPr>
        <p:txBody>
          <a:bodyPr wrap="square" rtlCol="0">
            <a:spAutoFit/>
          </a:bodyPr>
          <a:lstStyle/>
          <a:p>
            <a:pPr algn="ctr"/>
            <a:r>
              <a:rPr lang="en-US" sz="2400" dirty="0"/>
              <a:t>150</a:t>
            </a:r>
            <a:endParaRPr lang="en-IN" sz="2400" dirty="0"/>
          </a:p>
        </p:txBody>
      </p:sp>
      <p:sp>
        <p:nvSpPr>
          <p:cNvPr id="169" name="TextBox 168">
            <a:extLst>
              <a:ext uri="{FF2B5EF4-FFF2-40B4-BE49-F238E27FC236}">
                <a16:creationId xmlns:a16="http://schemas.microsoft.com/office/drawing/2014/main" id="{2662B774-5AC1-4C6C-92DE-F2C9E334CE58}"/>
              </a:ext>
            </a:extLst>
          </p:cNvPr>
          <p:cNvSpPr txBox="1"/>
          <p:nvPr/>
        </p:nvSpPr>
        <p:spPr>
          <a:xfrm>
            <a:off x="8198006" y="3946580"/>
            <a:ext cx="648000" cy="461665"/>
          </a:xfrm>
          <a:prstGeom prst="rect">
            <a:avLst/>
          </a:prstGeom>
          <a:noFill/>
        </p:spPr>
        <p:txBody>
          <a:bodyPr wrap="square" rtlCol="0">
            <a:spAutoFit/>
          </a:bodyPr>
          <a:lstStyle/>
          <a:p>
            <a:pPr algn="ctr"/>
            <a:r>
              <a:rPr lang="en-US" sz="2400" dirty="0"/>
              <a:t>350</a:t>
            </a:r>
            <a:endParaRPr lang="en-IN" sz="2400" dirty="0"/>
          </a:p>
        </p:txBody>
      </p:sp>
      <p:sp>
        <p:nvSpPr>
          <p:cNvPr id="170" name="TextBox 169">
            <a:extLst>
              <a:ext uri="{FF2B5EF4-FFF2-40B4-BE49-F238E27FC236}">
                <a16:creationId xmlns:a16="http://schemas.microsoft.com/office/drawing/2014/main" id="{BE534893-A3D0-4900-A7F4-DDA8240D4145}"/>
              </a:ext>
            </a:extLst>
          </p:cNvPr>
          <p:cNvSpPr txBox="1"/>
          <p:nvPr/>
        </p:nvSpPr>
        <p:spPr>
          <a:xfrm>
            <a:off x="9155952" y="3946580"/>
            <a:ext cx="648000" cy="461665"/>
          </a:xfrm>
          <a:prstGeom prst="rect">
            <a:avLst/>
          </a:prstGeom>
          <a:noFill/>
        </p:spPr>
        <p:txBody>
          <a:bodyPr wrap="square" rtlCol="0">
            <a:spAutoFit/>
          </a:bodyPr>
          <a:lstStyle/>
          <a:p>
            <a:pPr algn="ctr"/>
            <a:r>
              <a:rPr lang="en-US" sz="2400" dirty="0"/>
              <a:t>320</a:t>
            </a:r>
            <a:endParaRPr lang="en-IN" sz="2400" dirty="0"/>
          </a:p>
        </p:txBody>
      </p:sp>
      <p:sp>
        <p:nvSpPr>
          <p:cNvPr id="171" name="TextBox 170">
            <a:extLst>
              <a:ext uri="{FF2B5EF4-FFF2-40B4-BE49-F238E27FC236}">
                <a16:creationId xmlns:a16="http://schemas.microsoft.com/office/drawing/2014/main" id="{4BADAA32-A563-413B-86A2-475A2A8F79DC}"/>
              </a:ext>
            </a:extLst>
          </p:cNvPr>
          <p:cNvSpPr txBox="1"/>
          <p:nvPr/>
        </p:nvSpPr>
        <p:spPr>
          <a:xfrm>
            <a:off x="6113847" y="1644513"/>
            <a:ext cx="651864"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172" name="TextBox 171">
            <a:extLst>
              <a:ext uri="{FF2B5EF4-FFF2-40B4-BE49-F238E27FC236}">
                <a16:creationId xmlns:a16="http://schemas.microsoft.com/office/drawing/2014/main" id="{BD7CCA03-172F-4D6D-9CCB-CA6689063228}"/>
              </a:ext>
            </a:extLst>
          </p:cNvPr>
          <p:cNvSpPr txBox="1"/>
          <p:nvPr/>
        </p:nvSpPr>
        <p:spPr>
          <a:xfrm>
            <a:off x="7062482" y="1644514"/>
            <a:ext cx="637479" cy="461665"/>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73" name="TextBox 172">
            <a:extLst>
              <a:ext uri="{FF2B5EF4-FFF2-40B4-BE49-F238E27FC236}">
                <a16:creationId xmlns:a16="http://schemas.microsoft.com/office/drawing/2014/main" id="{B9407614-EC81-4EA7-8FDC-B1331605F249}"/>
              </a:ext>
            </a:extLst>
          </p:cNvPr>
          <p:cNvSpPr txBox="1"/>
          <p:nvPr/>
        </p:nvSpPr>
        <p:spPr>
          <a:xfrm>
            <a:off x="7962555" y="1644514"/>
            <a:ext cx="728681" cy="461665"/>
          </a:xfrm>
          <a:prstGeom prst="rect">
            <a:avLst/>
          </a:prstGeom>
          <a:noFill/>
        </p:spPr>
        <p:txBody>
          <a:bodyPr wrap="square" rtlCol="0">
            <a:spAutoFit/>
          </a:bodyPr>
          <a:lstStyle/>
          <a:p>
            <a:pPr algn="ctr"/>
            <a:r>
              <a:rPr lang="en-US" sz="2400" dirty="0">
                <a:solidFill>
                  <a:schemeClr val="tx2"/>
                </a:solidFill>
              </a:rPr>
              <a:t>170</a:t>
            </a:r>
            <a:endParaRPr lang="en-IN" sz="2400" dirty="0">
              <a:solidFill>
                <a:schemeClr val="tx2"/>
              </a:solidFill>
            </a:endParaRPr>
          </a:p>
        </p:txBody>
      </p:sp>
      <p:sp>
        <p:nvSpPr>
          <p:cNvPr id="174" name="TextBox 173">
            <a:extLst>
              <a:ext uri="{FF2B5EF4-FFF2-40B4-BE49-F238E27FC236}">
                <a16:creationId xmlns:a16="http://schemas.microsoft.com/office/drawing/2014/main" id="{DD5CA652-1ED3-457B-ADCF-392D3C8742E7}"/>
              </a:ext>
            </a:extLst>
          </p:cNvPr>
          <p:cNvSpPr txBox="1"/>
          <p:nvPr/>
        </p:nvSpPr>
        <p:spPr>
          <a:xfrm>
            <a:off x="7972080" y="2379165"/>
            <a:ext cx="680775"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5" name="TextBox 224">
            <a:extLst>
              <a:ext uri="{FF2B5EF4-FFF2-40B4-BE49-F238E27FC236}">
                <a16:creationId xmlns:a16="http://schemas.microsoft.com/office/drawing/2014/main" id="{84B61E0B-98C6-4AB6-96AE-2B61452797B7}"/>
              </a:ext>
            </a:extLst>
          </p:cNvPr>
          <p:cNvSpPr txBox="1"/>
          <p:nvPr/>
        </p:nvSpPr>
        <p:spPr>
          <a:xfrm>
            <a:off x="8939295" y="2379165"/>
            <a:ext cx="689288" cy="461665"/>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6" name="TextBox 225">
            <a:extLst>
              <a:ext uri="{FF2B5EF4-FFF2-40B4-BE49-F238E27FC236}">
                <a16:creationId xmlns:a16="http://schemas.microsoft.com/office/drawing/2014/main" id="{B3EA48D6-54F2-43E3-9078-EB3BDE3E2728}"/>
              </a:ext>
            </a:extLst>
          </p:cNvPr>
          <p:cNvSpPr txBox="1"/>
          <p:nvPr/>
        </p:nvSpPr>
        <p:spPr>
          <a:xfrm>
            <a:off x="8958345" y="3112173"/>
            <a:ext cx="648000"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3" name="Straight Connector 232">
            <a:extLst>
              <a:ext uri="{FF2B5EF4-FFF2-40B4-BE49-F238E27FC236}">
                <a16:creationId xmlns:a16="http://schemas.microsoft.com/office/drawing/2014/main" id="{0385CB19-FFF6-4357-8A1C-0EFDE85F2F81}"/>
              </a:ext>
            </a:extLst>
          </p:cNvPr>
          <p:cNvCxnSpPr>
            <a:cxnSpLocks/>
          </p:cNvCxnSpPr>
          <p:nvPr/>
        </p:nvCxnSpPr>
        <p:spPr>
          <a:xfrm>
            <a:off x="6162383"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30FB7AB-9904-4086-88EC-4ADC6046660C}"/>
              </a:ext>
            </a:extLst>
          </p:cNvPr>
          <p:cNvCxnSpPr>
            <a:cxnSpLocks/>
          </p:cNvCxnSpPr>
          <p:nvPr/>
        </p:nvCxnSpPr>
        <p:spPr>
          <a:xfrm flipV="1">
            <a:off x="6714214"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578AC3-D21D-4629-B557-1ACCE6B83E66}"/>
              </a:ext>
            </a:extLst>
          </p:cNvPr>
          <p:cNvCxnSpPr>
            <a:cxnSpLocks/>
          </p:cNvCxnSpPr>
          <p:nvPr/>
        </p:nvCxnSpPr>
        <p:spPr>
          <a:xfrm>
            <a:off x="712032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BEC238-D951-4F3E-8D35-84F32C9BE7BF}"/>
              </a:ext>
            </a:extLst>
          </p:cNvPr>
          <p:cNvCxnSpPr>
            <a:cxnSpLocks/>
          </p:cNvCxnSpPr>
          <p:nvPr/>
        </p:nvCxnSpPr>
        <p:spPr>
          <a:xfrm flipV="1">
            <a:off x="767216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12B7360-260B-4DE1-9BEC-B3E52C829863}"/>
              </a:ext>
            </a:extLst>
          </p:cNvPr>
          <p:cNvCxnSpPr>
            <a:cxnSpLocks/>
          </p:cNvCxnSpPr>
          <p:nvPr/>
        </p:nvCxnSpPr>
        <p:spPr>
          <a:xfrm>
            <a:off x="806971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A5B818A-920D-46BD-95D2-32236DAF1251}"/>
              </a:ext>
            </a:extLst>
          </p:cNvPr>
          <p:cNvCxnSpPr>
            <a:cxnSpLocks/>
          </p:cNvCxnSpPr>
          <p:nvPr/>
        </p:nvCxnSpPr>
        <p:spPr>
          <a:xfrm flipV="1">
            <a:off x="862155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CAA08EC-0C93-402D-83DF-20DB231EA4F4}"/>
              </a:ext>
            </a:extLst>
          </p:cNvPr>
          <p:cNvCxnSpPr>
            <a:cxnSpLocks/>
          </p:cNvCxnSpPr>
          <p:nvPr/>
        </p:nvCxnSpPr>
        <p:spPr>
          <a:xfrm>
            <a:off x="8069719"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F275091-B54A-4468-8F3B-7BC34C47ED36}"/>
              </a:ext>
            </a:extLst>
          </p:cNvPr>
          <p:cNvCxnSpPr>
            <a:cxnSpLocks/>
          </p:cNvCxnSpPr>
          <p:nvPr/>
        </p:nvCxnSpPr>
        <p:spPr>
          <a:xfrm flipV="1">
            <a:off x="8621550"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751209-32BE-468F-83C6-B026B2467311}"/>
              </a:ext>
            </a:extLst>
          </p:cNvPr>
          <p:cNvCxnSpPr>
            <a:cxnSpLocks/>
          </p:cNvCxnSpPr>
          <p:nvPr/>
        </p:nvCxnSpPr>
        <p:spPr>
          <a:xfrm>
            <a:off x="9023387"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21594B9-A3AD-4864-8726-5B68972881F0}"/>
              </a:ext>
            </a:extLst>
          </p:cNvPr>
          <p:cNvCxnSpPr>
            <a:cxnSpLocks/>
          </p:cNvCxnSpPr>
          <p:nvPr/>
        </p:nvCxnSpPr>
        <p:spPr>
          <a:xfrm flipV="1">
            <a:off x="9575218"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71B33B-51A2-45B9-AA7F-83941115B67C}"/>
              </a:ext>
            </a:extLst>
          </p:cNvPr>
          <p:cNvCxnSpPr>
            <a:cxnSpLocks/>
          </p:cNvCxnSpPr>
          <p:nvPr/>
        </p:nvCxnSpPr>
        <p:spPr>
          <a:xfrm>
            <a:off x="9023387" y="35430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CB2D4D-2B43-4AAB-A22C-46233E52C258}"/>
              </a:ext>
            </a:extLst>
          </p:cNvPr>
          <p:cNvCxnSpPr>
            <a:cxnSpLocks/>
          </p:cNvCxnSpPr>
          <p:nvPr/>
        </p:nvCxnSpPr>
        <p:spPr>
          <a:xfrm flipV="1">
            <a:off x="9575218" y="32092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D82E8D-29E9-45CE-8B89-8C3664BD460C}"/>
              </a:ext>
            </a:extLst>
          </p:cNvPr>
          <p:cNvCxnSpPr>
            <a:cxnSpLocks/>
          </p:cNvCxnSpPr>
          <p:nvPr/>
        </p:nvCxnSpPr>
        <p:spPr>
          <a:xfrm>
            <a:off x="5075189" y="5137987"/>
            <a:ext cx="49018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FE678F4-3BF4-4FBD-BBFB-2A1B76F3AF0D}"/>
              </a:ext>
            </a:extLst>
          </p:cNvPr>
          <p:cNvCxnSpPr>
            <a:cxnSpLocks/>
          </p:cNvCxnSpPr>
          <p:nvPr/>
        </p:nvCxnSpPr>
        <p:spPr>
          <a:xfrm>
            <a:off x="11974724" y="991537"/>
            <a:ext cx="0" cy="295504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923EA690-00E2-446C-B33B-BEFF4C096759}"/>
              </a:ext>
            </a:extLst>
          </p:cNvPr>
          <p:cNvSpPr txBox="1"/>
          <p:nvPr/>
        </p:nvSpPr>
        <p:spPr>
          <a:xfrm>
            <a:off x="10952156" y="1123939"/>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319" name="TextBox 318">
            <a:extLst>
              <a:ext uri="{FF2B5EF4-FFF2-40B4-BE49-F238E27FC236}">
                <a16:creationId xmlns:a16="http://schemas.microsoft.com/office/drawing/2014/main" id="{6B20BED8-5FE3-46D5-B816-128B5E92E043}"/>
              </a:ext>
            </a:extLst>
          </p:cNvPr>
          <p:cNvSpPr txBox="1"/>
          <p:nvPr/>
        </p:nvSpPr>
        <p:spPr>
          <a:xfrm>
            <a:off x="5103528" y="4536662"/>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321" name="TextBox 320">
            <a:extLst>
              <a:ext uri="{FF2B5EF4-FFF2-40B4-BE49-F238E27FC236}">
                <a16:creationId xmlns:a16="http://schemas.microsoft.com/office/drawing/2014/main" id="{32463CEA-4361-4389-9575-E3DB203ACFAB}"/>
              </a:ext>
            </a:extLst>
          </p:cNvPr>
          <p:cNvSpPr txBox="1"/>
          <p:nvPr/>
        </p:nvSpPr>
        <p:spPr>
          <a:xfrm>
            <a:off x="10988052" y="2581650"/>
            <a:ext cx="924438" cy="461665"/>
          </a:xfrm>
          <a:prstGeom prst="rect">
            <a:avLst/>
          </a:prstGeom>
          <a:noFill/>
        </p:spPr>
        <p:txBody>
          <a:bodyPr wrap="square" rtlCol="0">
            <a:spAutoFit/>
          </a:bodyPr>
          <a:lstStyle/>
          <a:p>
            <a:pPr algn="ctr"/>
            <a:r>
              <a:rPr lang="en-US" sz="2400" dirty="0"/>
              <a:t>u</a:t>
            </a:r>
            <a:r>
              <a:rPr lang="en-US" sz="2400" baseline="-25000" dirty="0"/>
              <a:t>2 </a:t>
            </a:r>
            <a:endParaRPr lang="en-IN" sz="2400" baseline="-25000" dirty="0"/>
          </a:p>
        </p:txBody>
      </p:sp>
      <p:sp>
        <p:nvSpPr>
          <p:cNvPr id="322" name="TextBox 321">
            <a:extLst>
              <a:ext uri="{FF2B5EF4-FFF2-40B4-BE49-F238E27FC236}">
                <a16:creationId xmlns:a16="http://schemas.microsoft.com/office/drawing/2014/main" id="{ABDA805D-9658-4309-8CE1-6029120B6503}"/>
              </a:ext>
            </a:extLst>
          </p:cNvPr>
          <p:cNvSpPr txBox="1"/>
          <p:nvPr/>
        </p:nvSpPr>
        <p:spPr>
          <a:xfrm>
            <a:off x="10885162" y="3317964"/>
            <a:ext cx="1130218" cy="461665"/>
          </a:xfrm>
          <a:prstGeom prst="rect">
            <a:avLst/>
          </a:prstGeom>
          <a:noFill/>
        </p:spPr>
        <p:txBody>
          <a:bodyPr wrap="square" rtlCol="0">
            <a:spAutoFit/>
          </a:bodyPr>
          <a:lstStyle/>
          <a:p>
            <a:pPr algn="ctr"/>
            <a:r>
              <a:rPr lang="en-US" sz="2400" dirty="0"/>
              <a:t>u</a:t>
            </a:r>
            <a:r>
              <a:rPr lang="en-US" sz="2400" baseline="-25000" dirty="0"/>
              <a:t>3 </a:t>
            </a:r>
            <a:endParaRPr lang="en-IN" sz="2400" baseline="-25000" dirty="0"/>
          </a:p>
        </p:txBody>
      </p:sp>
      <p:sp>
        <p:nvSpPr>
          <p:cNvPr id="323" name="TextBox 322">
            <a:extLst>
              <a:ext uri="{FF2B5EF4-FFF2-40B4-BE49-F238E27FC236}">
                <a16:creationId xmlns:a16="http://schemas.microsoft.com/office/drawing/2014/main" id="{38F037D2-319F-4B8A-B8EA-02C0874E8B4A}"/>
              </a:ext>
            </a:extLst>
          </p:cNvPr>
          <p:cNvSpPr txBox="1"/>
          <p:nvPr/>
        </p:nvSpPr>
        <p:spPr>
          <a:xfrm>
            <a:off x="6121400" y="4550384"/>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12</a:t>
            </a:r>
            <a:endParaRPr lang="en-IN" sz="2400" baseline="-25000" dirty="0"/>
          </a:p>
        </p:txBody>
      </p:sp>
      <p:sp>
        <p:nvSpPr>
          <p:cNvPr id="324" name="TextBox 323">
            <a:extLst>
              <a:ext uri="{FF2B5EF4-FFF2-40B4-BE49-F238E27FC236}">
                <a16:creationId xmlns:a16="http://schemas.microsoft.com/office/drawing/2014/main" id="{3A7B2150-8BE9-464D-BAD7-44CD1DF92F13}"/>
              </a:ext>
            </a:extLst>
          </p:cNvPr>
          <p:cNvSpPr txBox="1"/>
          <p:nvPr/>
        </p:nvSpPr>
        <p:spPr>
          <a:xfrm>
            <a:off x="7084630" y="4550384"/>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325" name="TextBox 324">
            <a:extLst>
              <a:ext uri="{FF2B5EF4-FFF2-40B4-BE49-F238E27FC236}">
                <a16:creationId xmlns:a16="http://schemas.microsoft.com/office/drawing/2014/main" id="{827031E2-B44A-4347-A280-DC7FF76AC55F}"/>
              </a:ext>
            </a:extLst>
          </p:cNvPr>
          <p:cNvSpPr txBox="1"/>
          <p:nvPr/>
        </p:nvSpPr>
        <p:spPr>
          <a:xfrm>
            <a:off x="8026055" y="4550384"/>
            <a:ext cx="1045581" cy="461665"/>
          </a:xfrm>
          <a:prstGeom prst="rect">
            <a:avLst/>
          </a:prstGeom>
          <a:noFill/>
        </p:spPr>
        <p:txBody>
          <a:bodyPr wrap="square" rtlCol="0">
            <a:spAutoFit/>
          </a:bodyPr>
          <a:lstStyle/>
          <a:p>
            <a:pPr algn="ctr"/>
            <a:r>
              <a:rPr lang="en-US" sz="2400" dirty="0"/>
              <a:t>v</a:t>
            </a:r>
            <a:r>
              <a:rPr lang="en-US" sz="2400" baseline="-25000" dirty="0"/>
              <a:t>3</a:t>
            </a:r>
            <a:endParaRPr lang="en-IN" sz="2400" baseline="-25000" dirty="0"/>
          </a:p>
        </p:txBody>
      </p:sp>
      <p:sp>
        <p:nvSpPr>
          <p:cNvPr id="326" name="TextBox 325">
            <a:extLst>
              <a:ext uri="{FF2B5EF4-FFF2-40B4-BE49-F238E27FC236}">
                <a16:creationId xmlns:a16="http://schemas.microsoft.com/office/drawing/2014/main" id="{61E6F6F7-CFD8-4CFD-A0D2-E5FBCECC2B24}"/>
              </a:ext>
            </a:extLst>
          </p:cNvPr>
          <p:cNvSpPr txBox="1"/>
          <p:nvPr/>
        </p:nvSpPr>
        <p:spPr>
          <a:xfrm>
            <a:off x="8996607" y="4550384"/>
            <a:ext cx="1026558" cy="461665"/>
          </a:xfrm>
          <a:prstGeom prst="rect">
            <a:avLst/>
          </a:prstGeom>
          <a:noFill/>
        </p:spPr>
        <p:txBody>
          <a:bodyPr wrap="square" rtlCol="0">
            <a:spAutoFit/>
          </a:bodyPr>
          <a:lstStyle/>
          <a:p>
            <a:pPr algn="ctr"/>
            <a:r>
              <a:rPr lang="en-US" sz="2400" dirty="0"/>
              <a:t>v</a:t>
            </a:r>
            <a:r>
              <a:rPr lang="en-US" sz="2400" baseline="-25000" dirty="0"/>
              <a:t>4</a:t>
            </a:r>
            <a:endParaRPr lang="en-IN" sz="2400" baseline="-25000"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C3A1075-4A37-46C2-8C9A-EE0CC7FCD5E9}"/>
                  </a:ext>
                </a:extLst>
              </p:cNvPr>
              <p:cNvSpPr txBox="1"/>
              <p:nvPr/>
            </p:nvSpPr>
            <p:spPr>
              <a:xfrm>
                <a:off x="388375" y="2658085"/>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05" name="TextBox 104">
                <a:extLst>
                  <a:ext uri="{FF2B5EF4-FFF2-40B4-BE49-F238E27FC236}">
                    <a16:creationId xmlns:a16="http://schemas.microsoft.com/office/drawing/2014/main" id="{6C3A1075-4A37-46C2-8C9A-EE0CC7FCD5E9}"/>
                  </a:ext>
                </a:extLst>
              </p:cNvPr>
              <p:cNvSpPr txBox="1">
                <a:spLocks noRot="1" noChangeAspect="1" noMove="1" noResize="1" noEditPoints="1" noAdjustHandles="1" noChangeArrowheads="1" noChangeShapeType="1" noTextEdit="1"/>
              </p:cNvSpPr>
              <p:nvPr/>
            </p:nvSpPr>
            <p:spPr>
              <a:xfrm>
                <a:off x="388375" y="2658085"/>
                <a:ext cx="1745799" cy="399084"/>
              </a:xfrm>
              <a:prstGeom prst="rect">
                <a:avLst/>
              </a:prstGeom>
              <a:blipFill>
                <a:blip r:embed="rId2"/>
                <a:stretch>
                  <a:fillRect l="-3846" r="-2448" b="-24242"/>
                </a:stretch>
              </a:blipFill>
            </p:spPr>
            <p:txBody>
              <a:bodyPr/>
              <a:lstStyle/>
              <a:p>
                <a:r>
                  <a:rPr lang="en-IN">
                    <a:noFill/>
                  </a:rPr>
                  <a:t> </a:t>
                </a:r>
              </a:p>
            </p:txBody>
          </p:sp>
        </mc:Fallback>
      </mc:AlternateContent>
      <p:sp>
        <p:nvSpPr>
          <p:cNvPr id="108" name="Content Placeholder 2">
            <a:extLst>
              <a:ext uri="{FF2B5EF4-FFF2-40B4-BE49-F238E27FC236}">
                <a16:creationId xmlns:a16="http://schemas.microsoft.com/office/drawing/2014/main" id="{F98CCFB5-7370-42F8-AB1F-54B3C654450F}"/>
              </a:ext>
            </a:extLst>
          </p:cNvPr>
          <p:cNvSpPr txBox="1">
            <a:spLocks/>
          </p:cNvSpPr>
          <p:nvPr/>
        </p:nvSpPr>
        <p:spPr>
          <a:xfrm>
            <a:off x="120954" y="3118870"/>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For cell AP</a:t>
            </a:r>
            <a:endParaRPr lang="en-US" baseline="-25000" dirty="0">
              <a:solidFill>
                <a:schemeClr val="tx2"/>
              </a:solidFill>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48AE7E83-2BBF-47A4-B1D6-204A71B7C235}"/>
                  </a:ext>
                </a:extLst>
              </p:cNvPr>
              <p:cNvSpPr txBox="1"/>
              <p:nvPr/>
            </p:nvSpPr>
            <p:spPr>
              <a:xfrm>
                <a:off x="383912" y="3507851"/>
                <a:ext cx="8168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11</m:t>
                          </m:r>
                        </m:sub>
                      </m:sSub>
                      <m:r>
                        <a:rPr lang="en-US" sz="2400" b="0" i="1" smtClean="0">
                          <a:latin typeface="Cambria Math" panose="02040503050406030204" pitchFamily="18" charset="0"/>
                        </a:rPr>
                        <m:t>=</m:t>
                      </m:r>
                    </m:oMath>
                  </m:oMathPara>
                </a14:m>
                <a:endParaRPr lang="en-IN" sz="2400" dirty="0"/>
              </a:p>
            </p:txBody>
          </p:sp>
        </mc:Choice>
        <mc:Fallback xmlns="">
          <p:sp>
            <p:nvSpPr>
              <p:cNvPr id="111" name="TextBox 110">
                <a:extLst>
                  <a:ext uri="{FF2B5EF4-FFF2-40B4-BE49-F238E27FC236}">
                    <a16:creationId xmlns:a16="http://schemas.microsoft.com/office/drawing/2014/main" id="{48AE7E83-2BBF-47A4-B1D6-204A71B7C235}"/>
                  </a:ext>
                </a:extLst>
              </p:cNvPr>
              <p:cNvSpPr txBox="1">
                <a:spLocks noRot="1" noChangeAspect="1" noMove="1" noResize="1" noEditPoints="1" noAdjustHandles="1" noChangeArrowheads="1" noChangeShapeType="1" noTextEdit="1"/>
              </p:cNvSpPr>
              <p:nvPr/>
            </p:nvSpPr>
            <p:spPr>
              <a:xfrm>
                <a:off x="383912" y="3507851"/>
                <a:ext cx="816890" cy="369332"/>
              </a:xfrm>
              <a:prstGeom prst="rect">
                <a:avLst/>
              </a:prstGeom>
              <a:blipFill>
                <a:blip r:embed="rId3"/>
                <a:stretch>
                  <a:fillRect l="-8955" r="-298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89A6125D-2E89-4839-A94A-8385378CEF79}"/>
                  </a:ext>
                </a:extLst>
              </p:cNvPr>
              <p:cNvSpPr txBox="1"/>
              <p:nvPr/>
            </p:nvSpPr>
            <p:spPr>
              <a:xfrm>
                <a:off x="1256809" y="3507851"/>
                <a:ext cx="382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oMath>
                  </m:oMathPara>
                </a14:m>
                <a:endParaRPr lang="en-IN" sz="2400" dirty="0"/>
              </a:p>
            </p:txBody>
          </p:sp>
        </mc:Choice>
        <mc:Fallback xmlns="">
          <p:sp>
            <p:nvSpPr>
              <p:cNvPr id="117" name="TextBox 116">
                <a:extLst>
                  <a:ext uri="{FF2B5EF4-FFF2-40B4-BE49-F238E27FC236}">
                    <a16:creationId xmlns:a16="http://schemas.microsoft.com/office/drawing/2014/main" id="{89A6125D-2E89-4839-A94A-8385378CEF79}"/>
                  </a:ext>
                </a:extLst>
              </p:cNvPr>
              <p:cNvSpPr txBox="1">
                <a:spLocks noRot="1" noChangeAspect="1" noMove="1" noResize="1" noEditPoints="1" noAdjustHandles="1" noChangeArrowheads="1" noChangeShapeType="1" noTextEdit="1"/>
              </p:cNvSpPr>
              <p:nvPr/>
            </p:nvSpPr>
            <p:spPr>
              <a:xfrm>
                <a:off x="1256809" y="3507851"/>
                <a:ext cx="382349" cy="369332"/>
              </a:xfrm>
              <a:prstGeom prst="rect">
                <a:avLst/>
              </a:prstGeom>
              <a:blipFill>
                <a:blip r:embed="rId4"/>
                <a:stretch>
                  <a:fillRect l="-9524" r="-634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E31DB30-954A-49A3-BD11-6F942B67F725}"/>
                  </a:ext>
                </a:extLst>
              </p:cNvPr>
              <p:cNvSpPr txBox="1"/>
              <p:nvPr/>
            </p:nvSpPr>
            <p:spPr>
              <a:xfrm>
                <a:off x="1695165" y="350785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18" name="TextBox 117">
                <a:extLst>
                  <a:ext uri="{FF2B5EF4-FFF2-40B4-BE49-F238E27FC236}">
                    <a16:creationId xmlns:a16="http://schemas.microsoft.com/office/drawing/2014/main" id="{AE31DB30-954A-49A3-BD11-6F942B67F725}"/>
                  </a:ext>
                </a:extLst>
              </p:cNvPr>
              <p:cNvSpPr txBox="1">
                <a:spLocks noRot="1" noChangeAspect="1" noMove="1" noResize="1" noEditPoints="1" noAdjustHandles="1" noChangeArrowheads="1" noChangeShapeType="1" noTextEdit="1"/>
              </p:cNvSpPr>
              <p:nvPr/>
            </p:nvSpPr>
            <p:spPr>
              <a:xfrm>
                <a:off x="1695165" y="3507851"/>
                <a:ext cx="299761" cy="369332"/>
              </a:xfrm>
              <a:prstGeom prst="rect">
                <a:avLst/>
              </a:prstGeom>
              <a:blipFill>
                <a:blip r:embed="rId5"/>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2094146-E839-454B-914C-CBFDF5A300D0}"/>
                  </a:ext>
                </a:extLst>
              </p:cNvPr>
              <p:cNvSpPr txBox="1"/>
              <p:nvPr/>
            </p:nvSpPr>
            <p:spPr>
              <a:xfrm>
                <a:off x="2050933" y="3507851"/>
                <a:ext cx="3697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oMath>
                  </m:oMathPara>
                </a14:m>
                <a:endParaRPr lang="en-IN" sz="2400" dirty="0"/>
              </a:p>
            </p:txBody>
          </p:sp>
        </mc:Choice>
        <mc:Fallback xmlns="">
          <p:sp>
            <p:nvSpPr>
              <p:cNvPr id="119" name="TextBox 118">
                <a:extLst>
                  <a:ext uri="{FF2B5EF4-FFF2-40B4-BE49-F238E27FC236}">
                    <a16:creationId xmlns:a16="http://schemas.microsoft.com/office/drawing/2014/main" id="{B2094146-E839-454B-914C-CBFDF5A300D0}"/>
                  </a:ext>
                </a:extLst>
              </p:cNvPr>
              <p:cNvSpPr txBox="1">
                <a:spLocks noRot="1" noChangeAspect="1" noMove="1" noResize="1" noEditPoints="1" noAdjustHandles="1" noChangeArrowheads="1" noChangeShapeType="1" noTextEdit="1"/>
              </p:cNvSpPr>
              <p:nvPr/>
            </p:nvSpPr>
            <p:spPr>
              <a:xfrm>
                <a:off x="2050933" y="3507851"/>
                <a:ext cx="369717" cy="369332"/>
              </a:xfrm>
              <a:prstGeom prst="rect">
                <a:avLst/>
              </a:prstGeom>
              <a:blipFill>
                <a:blip r:embed="rId6"/>
                <a:stretch>
                  <a:fillRect l="-11475" r="-6557"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BFF5DED8-87D0-4730-B48D-580E91312B6D}"/>
                  </a:ext>
                </a:extLst>
              </p:cNvPr>
              <p:cNvSpPr txBox="1"/>
              <p:nvPr/>
            </p:nvSpPr>
            <p:spPr>
              <a:xfrm>
                <a:off x="215096" y="3949612"/>
                <a:ext cx="986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12=</m:t>
                      </m:r>
                    </m:oMath>
                  </m:oMathPara>
                </a14:m>
                <a:endParaRPr lang="en-IN" sz="2400" dirty="0"/>
              </a:p>
            </p:txBody>
          </p:sp>
        </mc:Choice>
        <mc:Fallback xmlns="">
          <p:sp>
            <p:nvSpPr>
              <p:cNvPr id="120" name="TextBox 119">
                <a:extLst>
                  <a:ext uri="{FF2B5EF4-FFF2-40B4-BE49-F238E27FC236}">
                    <a16:creationId xmlns:a16="http://schemas.microsoft.com/office/drawing/2014/main" id="{BFF5DED8-87D0-4730-B48D-580E91312B6D}"/>
                  </a:ext>
                </a:extLst>
              </p:cNvPr>
              <p:cNvSpPr txBox="1">
                <a:spLocks noRot="1" noChangeAspect="1" noMove="1" noResize="1" noEditPoints="1" noAdjustHandles="1" noChangeArrowheads="1" noChangeShapeType="1" noTextEdit="1"/>
              </p:cNvSpPr>
              <p:nvPr/>
            </p:nvSpPr>
            <p:spPr>
              <a:xfrm>
                <a:off x="215096" y="3949612"/>
                <a:ext cx="986873" cy="369332"/>
              </a:xfrm>
              <a:prstGeom prst="rect">
                <a:avLst/>
              </a:prstGeom>
              <a:blipFill>
                <a:blip r:embed="rId7"/>
                <a:stretch>
                  <a:fillRect l="-4321" r="-24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B53D3A2-CA1D-4689-9797-C7A4CF947F13}"/>
                  </a:ext>
                </a:extLst>
              </p:cNvPr>
              <p:cNvSpPr txBox="1"/>
              <p:nvPr/>
            </p:nvSpPr>
            <p:spPr>
              <a:xfrm>
                <a:off x="1256809" y="3949612"/>
                <a:ext cx="2404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21" name="TextBox 120">
                <a:extLst>
                  <a:ext uri="{FF2B5EF4-FFF2-40B4-BE49-F238E27FC236}">
                    <a16:creationId xmlns:a16="http://schemas.microsoft.com/office/drawing/2014/main" id="{0B53D3A2-CA1D-4689-9797-C7A4CF947F13}"/>
                  </a:ext>
                </a:extLst>
              </p:cNvPr>
              <p:cNvSpPr txBox="1">
                <a:spLocks noRot="1" noChangeAspect="1" noMove="1" noResize="1" noEditPoints="1" noAdjustHandles="1" noChangeArrowheads="1" noChangeShapeType="1" noTextEdit="1"/>
              </p:cNvSpPr>
              <p:nvPr/>
            </p:nvSpPr>
            <p:spPr>
              <a:xfrm>
                <a:off x="1256809" y="3949612"/>
                <a:ext cx="240450" cy="369332"/>
              </a:xfrm>
              <a:prstGeom prst="rect">
                <a:avLst/>
              </a:prstGeom>
              <a:blipFill>
                <a:blip r:embed="rId8"/>
                <a:stretch>
                  <a:fillRect l="-27500" r="-30000"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36A1B8A4-3C2D-4D0F-901F-07950A4D49F7}"/>
                  </a:ext>
                </a:extLst>
              </p:cNvPr>
              <p:cNvSpPr txBox="1"/>
              <p:nvPr/>
            </p:nvSpPr>
            <p:spPr>
              <a:xfrm>
                <a:off x="1695165" y="3949612"/>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22" name="TextBox 121">
                <a:extLst>
                  <a:ext uri="{FF2B5EF4-FFF2-40B4-BE49-F238E27FC236}">
                    <a16:creationId xmlns:a16="http://schemas.microsoft.com/office/drawing/2014/main" id="{36A1B8A4-3C2D-4D0F-901F-07950A4D49F7}"/>
                  </a:ext>
                </a:extLst>
              </p:cNvPr>
              <p:cNvSpPr txBox="1">
                <a:spLocks noRot="1" noChangeAspect="1" noMove="1" noResize="1" noEditPoints="1" noAdjustHandles="1" noChangeArrowheads="1" noChangeShapeType="1" noTextEdit="1"/>
              </p:cNvSpPr>
              <p:nvPr/>
            </p:nvSpPr>
            <p:spPr>
              <a:xfrm>
                <a:off x="1695165" y="3949612"/>
                <a:ext cx="299761" cy="369332"/>
              </a:xfrm>
              <a:prstGeom prst="rect">
                <a:avLst/>
              </a:prstGeom>
              <a:blipFill>
                <a:blip r:embed="rId9"/>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9B6D8FE-000C-49B6-AAED-47C406730677}"/>
                  </a:ext>
                </a:extLst>
              </p:cNvPr>
              <p:cNvSpPr txBox="1"/>
              <p:nvPr/>
            </p:nvSpPr>
            <p:spPr>
              <a:xfrm>
                <a:off x="2050933" y="3949612"/>
                <a:ext cx="3697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oMath>
                  </m:oMathPara>
                </a14:m>
                <a:endParaRPr lang="en-IN" sz="2400" dirty="0"/>
              </a:p>
            </p:txBody>
          </p:sp>
        </mc:Choice>
        <mc:Fallback xmlns="">
          <p:sp>
            <p:nvSpPr>
              <p:cNvPr id="123" name="TextBox 122">
                <a:extLst>
                  <a:ext uri="{FF2B5EF4-FFF2-40B4-BE49-F238E27FC236}">
                    <a16:creationId xmlns:a16="http://schemas.microsoft.com/office/drawing/2014/main" id="{D9B6D8FE-000C-49B6-AAED-47C406730677}"/>
                  </a:ext>
                </a:extLst>
              </p:cNvPr>
              <p:cNvSpPr txBox="1">
                <a:spLocks noRot="1" noChangeAspect="1" noMove="1" noResize="1" noEditPoints="1" noAdjustHandles="1" noChangeArrowheads="1" noChangeShapeType="1" noTextEdit="1"/>
              </p:cNvSpPr>
              <p:nvPr/>
            </p:nvSpPr>
            <p:spPr>
              <a:xfrm>
                <a:off x="2050933" y="3949612"/>
                <a:ext cx="369717" cy="369332"/>
              </a:xfrm>
              <a:prstGeom prst="rect">
                <a:avLst/>
              </a:prstGeom>
              <a:blipFill>
                <a:blip r:embed="rId10"/>
                <a:stretch>
                  <a:fillRect l="-11475" r="-6557"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04E9E79-F9FC-4715-A08C-348DC0B9DE62}"/>
                  </a:ext>
                </a:extLst>
              </p:cNvPr>
              <p:cNvSpPr txBox="1"/>
              <p:nvPr/>
            </p:nvSpPr>
            <p:spPr>
              <a:xfrm>
                <a:off x="215096" y="4286669"/>
                <a:ext cx="13715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rPr>
                        <m:t>=12</m:t>
                      </m:r>
                    </m:oMath>
                  </m:oMathPara>
                </a14:m>
                <a:endParaRPr lang="en-IN" sz="2400" dirty="0"/>
              </a:p>
            </p:txBody>
          </p:sp>
        </mc:Choice>
        <mc:Fallback xmlns="">
          <p:sp>
            <p:nvSpPr>
              <p:cNvPr id="124" name="TextBox 123">
                <a:extLst>
                  <a:ext uri="{FF2B5EF4-FFF2-40B4-BE49-F238E27FC236}">
                    <a16:creationId xmlns:a16="http://schemas.microsoft.com/office/drawing/2014/main" id="{804E9E79-F9FC-4715-A08C-348DC0B9DE62}"/>
                  </a:ext>
                </a:extLst>
              </p:cNvPr>
              <p:cNvSpPr txBox="1">
                <a:spLocks noRot="1" noChangeAspect="1" noMove="1" noResize="1" noEditPoints="1" noAdjustHandles="1" noChangeArrowheads="1" noChangeShapeType="1" noTextEdit="1"/>
              </p:cNvSpPr>
              <p:nvPr/>
            </p:nvSpPr>
            <p:spPr>
              <a:xfrm>
                <a:off x="215096" y="4286669"/>
                <a:ext cx="1371529" cy="369332"/>
              </a:xfrm>
              <a:prstGeom prst="rect">
                <a:avLst/>
              </a:prstGeom>
              <a:blipFill>
                <a:blip r:embed="rId11"/>
                <a:stretch>
                  <a:fillRect l="-2667" r="-5333" b="-14754"/>
                </a:stretch>
              </a:blipFill>
            </p:spPr>
            <p:txBody>
              <a:bodyPr/>
              <a:lstStyle/>
              <a:p>
                <a:r>
                  <a:rPr lang="en-IN">
                    <a:noFill/>
                  </a:rPr>
                  <a:t> </a:t>
                </a:r>
              </a:p>
            </p:txBody>
          </p:sp>
        </mc:Fallback>
      </mc:AlternateContent>
      <p:sp>
        <p:nvSpPr>
          <p:cNvPr id="175" name="Content Placeholder 2">
            <a:extLst>
              <a:ext uri="{FF2B5EF4-FFF2-40B4-BE49-F238E27FC236}">
                <a16:creationId xmlns:a16="http://schemas.microsoft.com/office/drawing/2014/main" id="{C837C3B2-B34A-4B37-B15E-04E3B83D89B5}"/>
              </a:ext>
            </a:extLst>
          </p:cNvPr>
          <p:cNvSpPr txBox="1">
            <a:spLocks/>
          </p:cNvSpPr>
          <p:nvPr/>
        </p:nvSpPr>
        <p:spPr>
          <a:xfrm>
            <a:off x="80299" y="4880891"/>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For cell AQ</a:t>
            </a:r>
            <a:endParaRPr lang="en-US" baseline="-25000" dirty="0">
              <a:solidFill>
                <a:schemeClr val="tx2"/>
              </a:solidFill>
            </a:endParaRPr>
          </a:p>
        </p:txBody>
      </p: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891E8382-6F16-470B-A76E-4BF38B181D0C}"/>
                  </a:ext>
                </a:extLst>
              </p:cNvPr>
              <p:cNvSpPr txBox="1"/>
              <p:nvPr/>
            </p:nvSpPr>
            <p:spPr>
              <a:xfrm>
                <a:off x="343257" y="5327928"/>
                <a:ext cx="8168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12</m:t>
                          </m:r>
                        </m:sub>
                      </m:sSub>
                      <m:r>
                        <a:rPr lang="en-US" sz="2400" b="0" i="1" smtClean="0">
                          <a:latin typeface="Cambria Math" panose="02040503050406030204" pitchFamily="18" charset="0"/>
                        </a:rPr>
                        <m:t>=</m:t>
                      </m:r>
                    </m:oMath>
                  </m:oMathPara>
                </a14:m>
                <a:endParaRPr lang="en-IN" sz="2400" dirty="0"/>
              </a:p>
            </p:txBody>
          </p:sp>
        </mc:Choice>
        <mc:Fallback xmlns="">
          <p:sp>
            <p:nvSpPr>
              <p:cNvPr id="176" name="TextBox 175">
                <a:extLst>
                  <a:ext uri="{FF2B5EF4-FFF2-40B4-BE49-F238E27FC236}">
                    <a16:creationId xmlns:a16="http://schemas.microsoft.com/office/drawing/2014/main" id="{891E8382-6F16-470B-A76E-4BF38B181D0C}"/>
                  </a:ext>
                </a:extLst>
              </p:cNvPr>
              <p:cNvSpPr txBox="1">
                <a:spLocks noRot="1" noChangeAspect="1" noMove="1" noResize="1" noEditPoints="1" noAdjustHandles="1" noChangeArrowheads="1" noChangeShapeType="1" noTextEdit="1"/>
              </p:cNvSpPr>
              <p:nvPr/>
            </p:nvSpPr>
            <p:spPr>
              <a:xfrm>
                <a:off x="343257" y="5327928"/>
                <a:ext cx="816890" cy="369332"/>
              </a:xfrm>
              <a:prstGeom prst="rect">
                <a:avLst/>
              </a:prstGeom>
              <a:blipFill>
                <a:blip r:embed="rId12"/>
                <a:stretch>
                  <a:fillRect l="-8209" r="-298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E990D673-8AAE-44F2-9B40-835A379770BE}"/>
                  </a:ext>
                </a:extLst>
              </p:cNvPr>
              <p:cNvSpPr txBox="1"/>
              <p:nvPr/>
            </p:nvSpPr>
            <p:spPr>
              <a:xfrm>
                <a:off x="1216154" y="5327928"/>
                <a:ext cx="382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oMath>
                  </m:oMathPara>
                </a14:m>
                <a:endParaRPr lang="en-IN" sz="2400" dirty="0"/>
              </a:p>
            </p:txBody>
          </p:sp>
        </mc:Choice>
        <mc:Fallback xmlns="">
          <p:sp>
            <p:nvSpPr>
              <p:cNvPr id="177" name="TextBox 176">
                <a:extLst>
                  <a:ext uri="{FF2B5EF4-FFF2-40B4-BE49-F238E27FC236}">
                    <a16:creationId xmlns:a16="http://schemas.microsoft.com/office/drawing/2014/main" id="{E990D673-8AAE-44F2-9B40-835A379770BE}"/>
                  </a:ext>
                </a:extLst>
              </p:cNvPr>
              <p:cNvSpPr txBox="1">
                <a:spLocks noRot="1" noChangeAspect="1" noMove="1" noResize="1" noEditPoints="1" noAdjustHandles="1" noChangeArrowheads="1" noChangeShapeType="1" noTextEdit="1"/>
              </p:cNvSpPr>
              <p:nvPr/>
            </p:nvSpPr>
            <p:spPr>
              <a:xfrm>
                <a:off x="1216154" y="5327928"/>
                <a:ext cx="382349" cy="369332"/>
              </a:xfrm>
              <a:prstGeom prst="rect">
                <a:avLst/>
              </a:prstGeom>
              <a:blipFill>
                <a:blip r:embed="rId13"/>
                <a:stretch>
                  <a:fillRect l="-11290" r="-645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C3498777-90D6-4F16-9075-CB9B88499DBF}"/>
                  </a:ext>
                </a:extLst>
              </p:cNvPr>
              <p:cNvSpPr txBox="1"/>
              <p:nvPr/>
            </p:nvSpPr>
            <p:spPr>
              <a:xfrm>
                <a:off x="1654510" y="532792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78" name="TextBox 177">
                <a:extLst>
                  <a:ext uri="{FF2B5EF4-FFF2-40B4-BE49-F238E27FC236}">
                    <a16:creationId xmlns:a16="http://schemas.microsoft.com/office/drawing/2014/main" id="{C3498777-90D6-4F16-9075-CB9B88499DBF}"/>
                  </a:ext>
                </a:extLst>
              </p:cNvPr>
              <p:cNvSpPr txBox="1">
                <a:spLocks noRot="1" noChangeAspect="1" noMove="1" noResize="1" noEditPoints="1" noAdjustHandles="1" noChangeArrowheads="1" noChangeShapeType="1" noTextEdit="1"/>
              </p:cNvSpPr>
              <p:nvPr/>
            </p:nvSpPr>
            <p:spPr>
              <a:xfrm>
                <a:off x="1654510" y="5327928"/>
                <a:ext cx="299761" cy="369332"/>
              </a:xfrm>
              <a:prstGeom prst="rect">
                <a:avLst/>
              </a:prstGeom>
              <a:blipFill>
                <a:blip r:embed="rId14"/>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9726FEE5-4851-4D4E-954A-9A67AAF6A47E}"/>
                  </a:ext>
                </a:extLst>
              </p:cNvPr>
              <p:cNvSpPr txBox="1"/>
              <p:nvPr/>
            </p:nvSpPr>
            <p:spPr>
              <a:xfrm>
                <a:off x="2010278" y="5327928"/>
                <a:ext cx="376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oMath>
                  </m:oMathPara>
                </a14:m>
                <a:endParaRPr lang="en-IN" sz="2400" dirty="0"/>
              </a:p>
            </p:txBody>
          </p:sp>
        </mc:Choice>
        <mc:Fallback xmlns="">
          <p:sp>
            <p:nvSpPr>
              <p:cNvPr id="179" name="TextBox 178">
                <a:extLst>
                  <a:ext uri="{FF2B5EF4-FFF2-40B4-BE49-F238E27FC236}">
                    <a16:creationId xmlns:a16="http://schemas.microsoft.com/office/drawing/2014/main" id="{9726FEE5-4851-4D4E-954A-9A67AAF6A47E}"/>
                  </a:ext>
                </a:extLst>
              </p:cNvPr>
              <p:cNvSpPr txBox="1">
                <a:spLocks noRot="1" noChangeAspect="1" noMove="1" noResize="1" noEditPoints="1" noAdjustHandles="1" noChangeArrowheads="1" noChangeShapeType="1" noTextEdit="1"/>
              </p:cNvSpPr>
              <p:nvPr/>
            </p:nvSpPr>
            <p:spPr>
              <a:xfrm>
                <a:off x="2010278" y="5327928"/>
                <a:ext cx="376833" cy="369332"/>
              </a:xfrm>
              <a:prstGeom prst="rect">
                <a:avLst/>
              </a:prstGeom>
              <a:blipFill>
                <a:blip r:embed="rId15"/>
                <a:stretch>
                  <a:fillRect l="-11290" r="-645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C788E066-DE47-470F-BBBD-ADEC6907A639}"/>
                  </a:ext>
                </a:extLst>
              </p:cNvPr>
              <p:cNvSpPr txBox="1"/>
              <p:nvPr/>
            </p:nvSpPr>
            <p:spPr>
              <a:xfrm>
                <a:off x="174441" y="5784202"/>
                <a:ext cx="986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10=</m:t>
                      </m:r>
                    </m:oMath>
                  </m:oMathPara>
                </a14:m>
                <a:endParaRPr lang="en-IN" sz="2400" dirty="0"/>
              </a:p>
            </p:txBody>
          </p:sp>
        </mc:Choice>
        <mc:Fallback xmlns="">
          <p:sp>
            <p:nvSpPr>
              <p:cNvPr id="180" name="TextBox 179">
                <a:extLst>
                  <a:ext uri="{FF2B5EF4-FFF2-40B4-BE49-F238E27FC236}">
                    <a16:creationId xmlns:a16="http://schemas.microsoft.com/office/drawing/2014/main" id="{C788E066-DE47-470F-BBBD-ADEC6907A639}"/>
                  </a:ext>
                </a:extLst>
              </p:cNvPr>
              <p:cNvSpPr txBox="1">
                <a:spLocks noRot="1" noChangeAspect="1" noMove="1" noResize="1" noEditPoints="1" noAdjustHandles="1" noChangeArrowheads="1" noChangeShapeType="1" noTextEdit="1"/>
              </p:cNvSpPr>
              <p:nvPr/>
            </p:nvSpPr>
            <p:spPr>
              <a:xfrm>
                <a:off x="174441" y="5784202"/>
                <a:ext cx="986873" cy="369332"/>
              </a:xfrm>
              <a:prstGeom prst="rect">
                <a:avLst/>
              </a:prstGeom>
              <a:blipFill>
                <a:blip r:embed="rId16"/>
                <a:stretch>
                  <a:fillRect l="-4321" r="-24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CF30488A-2D9E-40AD-84B3-B011BFF1DF4B}"/>
                  </a:ext>
                </a:extLst>
              </p:cNvPr>
              <p:cNvSpPr txBox="1"/>
              <p:nvPr/>
            </p:nvSpPr>
            <p:spPr>
              <a:xfrm>
                <a:off x="1216154" y="5784202"/>
                <a:ext cx="2404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81" name="TextBox 180">
                <a:extLst>
                  <a:ext uri="{FF2B5EF4-FFF2-40B4-BE49-F238E27FC236}">
                    <a16:creationId xmlns:a16="http://schemas.microsoft.com/office/drawing/2014/main" id="{CF30488A-2D9E-40AD-84B3-B011BFF1DF4B}"/>
                  </a:ext>
                </a:extLst>
              </p:cNvPr>
              <p:cNvSpPr txBox="1">
                <a:spLocks noRot="1" noChangeAspect="1" noMove="1" noResize="1" noEditPoints="1" noAdjustHandles="1" noChangeArrowheads="1" noChangeShapeType="1" noTextEdit="1"/>
              </p:cNvSpPr>
              <p:nvPr/>
            </p:nvSpPr>
            <p:spPr>
              <a:xfrm>
                <a:off x="1216154" y="5784202"/>
                <a:ext cx="240450" cy="369332"/>
              </a:xfrm>
              <a:prstGeom prst="rect">
                <a:avLst/>
              </a:prstGeom>
              <a:blipFill>
                <a:blip r:embed="rId17"/>
                <a:stretch>
                  <a:fillRect l="-30769" r="-307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C9E00C04-D4F2-46B0-9608-774FB7810530}"/>
                  </a:ext>
                </a:extLst>
              </p:cNvPr>
              <p:cNvSpPr txBox="1"/>
              <p:nvPr/>
            </p:nvSpPr>
            <p:spPr>
              <a:xfrm>
                <a:off x="1654510" y="5784202"/>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82" name="TextBox 181">
                <a:extLst>
                  <a:ext uri="{FF2B5EF4-FFF2-40B4-BE49-F238E27FC236}">
                    <a16:creationId xmlns:a16="http://schemas.microsoft.com/office/drawing/2014/main" id="{C9E00C04-D4F2-46B0-9608-774FB7810530}"/>
                  </a:ext>
                </a:extLst>
              </p:cNvPr>
              <p:cNvSpPr txBox="1">
                <a:spLocks noRot="1" noChangeAspect="1" noMove="1" noResize="1" noEditPoints="1" noAdjustHandles="1" noChangeArrowheads="1" noChangeShapeType="1" noTextEdit="1"/>
              </p:cNvSpPr>
              <p:nvPr/>
            </p:nvSpPr>
            <p:spPr>
              <a:xfrm>
                <a:off x="1654510" y="5784202"/>
                <a:ext cx="299761" cy="369332"/>
              </a:xfrm>
              <a:prstGeom prst="rect">
                <a:avLst/>
              </a:prstGeom>
              <a:blipFill>
                <a:blip r:embed="rId18"/>
                <a:stretch>
                  <a:fillRect l="-20000" r="-18000"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12BB3C5-DEC1-464B-8306-3AD545515EB7}"/>
                  </a:ext>
                </a:extLst>
              </p:cNvPr>
              <p:cNvSpPr txBox="1"/>
              <p:nvPr/>
            </p:nvSpPr>
            <p:spPr>
              <a:xfrm>
                <a:off x="2010278" y="5784202"/>
                <a:ext cx="376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oMath>
                  </m:oMathPara>
                </a14:m>
                <a:endParaRPr lang="en-IN" sz="2400" dirty="0"/>
              </a:p>
            </p:txBody>
          </p:sp>
        </mc:Choice>
        <mc:Fallback xmlns="">
          <p:sp>
            <p:nvSpPr>
              <p:cNvPr id="183" name="TextBox 182">
                <a:extLst>
                  <a:ext uri="{FF2B5EF4-FFF2-40B4-BE49-F238E27FC236}">
                    <a16:creationId xmlns:a16="http://schemas.microsoft.com/office/drawing/2014/main" id="{212BB3C5-DEC1-464B-8306-3AD545515EB7}"/>
                  </a:ext>
                </a:extLst>
              </p:cNvPr>
              <p:cNvSpPr txBox="1">
                <a:spLocks noRot="1" noChangeAspect="1" noMove="1" noResize="1" noEditPoints="1" noAdjustHandles="1" noChangeArrowheads="1" noChangeShapeType="1" noTextEdit="1"/>
              </p:cNvSpPr>
              <p:nvPr/>
            </p:nvSpPr>
            <p:spPr>
              <a:xfrm>
                <a:off x="2010278" y="5784202"/>
                <a:ext cx="376833" cy="369332"/>
              </a:xfrm>
              <a:prstGeom prst="rect">
                <a:avLst/>
              </a:prstGeom>
              <a:blipFill>
                <a:blip r:embed="rId19"/>
                <a:stretch>
                  <a:fillRect l="-11290" r="-6452"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9DBD6644-8EDE-4928-A0DE-F224E0453C0B}"/>
                  </a:ext>
                </a:extLst>
              </p:cNvPr>
              <p:cNvSpPr txBox="1"/>
              <p:nvPr/>
            </p:nvSpPr>
            <p:spPr>
              <a:xfrm>
                <a:off x="174441" y="6121259"/>
                <a:ext cx="1378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rPr>
                        <m:t>=10</m:t>
                      </m:r>
                    </m:oMath>
                  </m:oMathPara>
                </a14:m>
                <a:endParaRPr lang="en-IN" sz="2400" dirty="0"/>
              </a:p>
            </p:txBody>
          </p:sp>
        </mc:Choice>
        <mc:Fallback xmlns="">
          <p:sp>
            <p:nvSpPr>
              <p:cNvPr id="184" name="TextBox 183">
                <a:extLst>
                  <a:ext uri="{FF2B5EF4-FFF2-40B4-BE49-F238E27FC236}">
                    <a16:creationId xmlns:a16="http://schemas.microsoft.com/office/drawing/2014/main" id="{9DBD6644-8EDE-4928-A0DE-F224E0453C0B}"/>
                  </a:ext>
                </a:extLst>
              </p:cNvPr>
              <p:cNvSpPr txBox="1">
                <a:spLocks noRot="1" noChangeAspect="1" noMove="1" noResize="1" noEditPoints="1" noAdjustHandles="1" noChangeArrowheads="1" noChangeShapeType="1" noTextEdit="1"/>
              </p:cNvSpPr>
              <p:nvPr/>
            </p:nvSpPr>
            <p:spPr>
              <a:xfrm>
                <a:off x="174441" y="6121259"/>
                <a:ext cx="1378647" cy="369332"/>
              </a:xfrm>
              <a:prstGeom prst="rect">
                <a:avLst/>
              </a:prstGeom>
              <a:blipFill>
                <a:blip r:embed="rId20"/>
                <a:stretch>
                  <a:fillRect l="-2655" r="-4867" b="-14754"/>
                </a:stretch>
              </a:blipFill>
            </p:spPr>
            <p:txBody>
              <a:bodyPr/>
              <a:lstStyle/>
              <a:p>
                <a:r>
                  <a:rPr lang="en-IN">
                    <a:noFill/>
                  </a:rPr>
                  <a:t> </a:t>
                </a:r>
              </a:p>
            </p:txBody>
          </p:sp>
        </mc:Fallback>
      </mc:AlternateContent>
    </p:spTree>
    <p:extLst>
      <p:ext uri="{BB962C8B-B14F-4D97-AF65-F5344CB8AC3E}">
        <p14:creationId xmlns:p14="http://schemas.microsoft.com/office/powerpoint/2010/main" val="428590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85">
                                            <p:txEl>
                                              <p:pRg st="0" end="0"/>
                                            </p:txEl>
                                          </p:spTgt>
                                        </p:tgtEl>
                                        <p:attrNameLst>
                                          <p:attrName>style.visibility</p:attrName>
                                        </p:attrNameLst>
                                      </p:cBhvr>
                                      <p:to>
                                        <p:strVal val="hidden"/>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320"/>
                                        </p:tgtEl>
                                        <p:attrNameLst>
                                          <p:attrName>style.visibility</p:attrName>
                                        </p:attrNameLst>
                                      </p:cBhvr>
                                      <p:to>
                                        <p:strVal val="visible"/>
                                      </p:to>
                                    </p:set>
                                    <p:animEffect transition="in" filter="wipe(left)">
                                      <p:cBhvr>
                                        <p:cTn id="15" dur="500"/>
                                        <p:tgtEl>
                                          <p:spTgt spid="3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5">
                                            <p:txEl>
                                              <p:pRg st="0" end="0"/>
                                            </p:txEl>
                                          </p:spTgt>
                                        </p:tgtEl>
                                        <p:attrNameLst>
                                          <p:attrName>style.visibility</p:attrName>
                                        </p:attrNameLst>
                                      </p:cBhvr>
                                      <p:to>
                                        <p:strVal val="visible"/>
                                      </p:to>
                                    </p:set>
                                    <p:animEffect transition="in" filter="wipe(left)">
                                      <p:cBhvr>
                                        <p:cTn id="20" dur="500"/>
                                        <p:tgtEl>
                                          <p:spTgt spid="1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left)">
                                      <p:cBhvr>
                                        <p:cTn id="25" dur="500"/>
                                        <p:tgtEl>
                                          <p:spTgt spid="10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8">
                                            <p:txEl>
                                              <p:pRg st="0" end="0"/>
                                            </p:txEl>
                                          </p:spTgt>
                                        </p:tgtEl>
                                        <p:attrNameLst>
                                          <p:attrName>style.visibility</p:attrName>
                                        </p:attrNameLst>
                                      </p:cBhvr>
                                      <p:to>
                                        <p:strVal val="visible"/>
                                      </p:to>
                                    </p:set>
                                    <p:animEffect transition="in" filter="wipe(left)">
                                      <p:cBhvr>
                                        <p:cTn id="30" dur="500"/>
                                        <p:tgtEl>
                                          <p:spTgt spid="10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left)">
                                      <p:cBhvr>
                                        <p:cTn id="35" dur="500"/>
                                        <p:tgtEl>
                                          <p:spTgt spid="111"/>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wipe(left)">
                                      <p:cBhvr>
                                        <p:cTn id="39" dur="500"/>
                                        <p:tgtEl>
                                          <p:spTgt spid="117"/>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18"/>
                                        </p:tgtEl>
                                        <p:attrNameLst>
                                          <p:attrName>style.visibility</p:attrName>
                                        </p:attrNameLst>
                                      </p:cBhvr>
                                      <p:to>
                                        <p:strVal val="visible"/>
                                      </p:to>
                                    </p:set>
                                    <p:animEffect transition="in" filter="wipe(left)">
                                      <p:cBhvr>
                                        <p:cTn id="43" dur="500"/>
                                        <p:tgtEl>
                                          <p:spTgt spid="118"/>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wipe(left)">
                                      <p:cBhvr>
                                        <p:cTn id="47" dur="500"/>
                                        <p:tgtEl>
                                          <p:spTgt spid="1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wipe(left)">
                                      <p:cBhvr>
                                        <p:cTn id="52" dur="500"/>
                                        <p:tgtEl>
                                          <p:spTgt spid="12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121"/>
                                        </p:tgtEl>
                                        <p:attrNameLst>
                                          <p:attrName>style.visibility</p:attrName>
                                        </p:attrNameLst>
                                      </p:cBhvr>
                                      <p:to>
                                        <p:strVal val="visible"/>
                                      </p:to>
                                    </p:set>
                                    <p:animEffect transition="in" filter="wipe(left)">
                                      <p:cBhvr>
                                        <p:cTn id="56" dur="500"/>
                                        <p:tgtEl>
                                          <p:spTgt spid="121"/>
                                        </p:tgtEl>
                                      </p:cBhvr>
                                    </p:animEffect>
                                  </p:childTnLst>
                                </p:cTn>
                              </p:par>
                            </p:childTnLst>
                          </p:cTn>
                        </p:par>
                        <p:par>
                          <p:cTn id="57" fill="hold">
                            <p:stCondLst>
                              <p:cond delay="1000"/>
                            </p:stCondLst>
                            <p:childTnLst>
                              <p:par>
                                <p:cTn id="58" presetID="22" presetClass="entr" presetSubtype="8" fill="hold" grpId="0" nodeType="after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wipe(left)">
                                      <p:cBhvr>
                                        <p:cTn id="60" dur="500"/>
                                        <p:tgtEl>
                                          <p:spTgt spid="122"/>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wipe(left)">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wipe(left)">
                                      <p:cBhvr>
                                        <p:cTn id="69" dur="500"/>
                                        <p:tgtEl>
                                          <p:spTgt spid="12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186"/>
                                        </p:tgtEl>
                                        <p:attrNameLst>
                                          <p:attrName>style.visibility</p:attrName>
                                        </p:attrNameLst>
                                      </p:cBhvr>
                                      <p:to>
                                        <p:strVal val="hidden"/>
                                      </p:to>
                                    </p:set>
                                  </p:childTnLst>
                                </p:cTn>
                              </p:par>
                            </p:childTnLst>
                          </p:cTn>
                        </p:par>
                        <p:par>
                          <p:cTn id="74" fill="hold">
                            <p:stCondLst>
                              <p:cond delay="0"/>
                            </p:stCondLst>
                            <p:childTnLst>
                              <p:par>
                                <p:cTn id="75" presetID="22" presetClass="entr" presetSubtype="8" fill="hold" grpId="0" nodeType="afterEffect">
                                  <p:stCondLst>
                                    <p:cond delay="0"/>
                                  </p:stCondLst>
                                  <p:childTnLst>
                                    <p:set>
                                      <p:cBhvr>
                                        <p:cTn id="76" dur="1" fill="hold">
                                          <p:stCondLst>
                                            <p:cond delay="0"/>
                                          </p:stCondLst>
                                        </p:cTn>
                                        <p:tgtEl>
                                          <p:spTgt spid="323"/>
                                        </p:tgtEl>
                                        <p:attrNameLst>
                                          <p:attrName>style.visibility</p:attrName>
                                        </p:attrNameLst>
                                      </p:cBhvr>
                                      <p:to>
                                        <p:strVal val="visible"/>
                                      </p:to>
                                    </p:set>
                                    <p:animEffect transition="in" filter="wipe(left)">
                                      <p:cBhvr>
                                        <p:cTn id="77" dur="500"/>
                                        <p:tgtEl>
                                          <p:spTgt spid="3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75">
                                            <p:txEl>
                                              <p:pRg st="0" end="0"/>
                                            </p:txEl>
                                          </p:spTgt>
                                        </p:tgtEl>
                                        <p:attrNameLst>
                                          <p:attrName>style.visibility</p:attrName>
                                        </p:attrNameLst>
                                      </p:cBhvr>
                                      <p:to>
                                        <p:strVal val="visible"/>
                                      </p:to>
                                    </p:set>
                                    <p:animEffect transition="in" filter="wipe(left)">
                                      <p:cBhvr>
                                        <p:cTn id="82" dur="500"/>
                                        <p:tgtEl>
                                          <p:spTgt spid="175">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6"/>
                                        </p:tgtEl>
                                        <p:attrNameLst>
                                          <p:attrName>style.visibility</p:attrName>
                                        </p:attrNameLst>
                                      </p:cBhvr>
                                      <p:to>
                                        <p:strVal val="visible"/>
                                      </p:to>
                                    </p:set>
                                    <p:animEffect transition="in" filter="wipe(left)">
                                      <p:cBhvr>
                                        <p:cTn id="87" dur="500"/>
                                        <p:tgtEl>
                                          <p:spTgt spid="176"/>
                                        </p:tgtEl>
                                      </p:cBhvr>
                                    </p:animEffec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77"/>
                                        </p:tgtEl>
                                        <p:attrNameLst>
                                          <p:attrName>style.visibility</p:attrName>
                                        </p:attrNameLst>
                                      </p:cBhvr>
                                      <p:to>
                                        <p:strVal val="visible"/>
                                      </p:to>
                                    </p:set>
                                    <p:animEffect transition="in" filter="wipe(left)">
                                      <p:cBhvr>
                                        <p:cTn id="91" dur="500"/>
                                        <p:tgtEl>
                                          <p:spTgt spid="177"/>
                                        </p:tgtEl>
                                      </p:cBhvr>
                                    </p:animEffect>
                                  </p:childTnLst>
                                </p:cTn>
                              </p:par>
                            </p:childTnLst>
                          </p:cTn>
                        </p:par>
                        <p:par>
                          <p:cTn id="92" fill="hold">
                            <p:stCondLst>
                              <p:cond delay="1000"/>
                            </p:stCondLst>
                            <p:childTnLst>
                              <p:par>
                                <p:cTn id="93" presetID="22" presetClass="entr" presetSubtype="8" fill="hold" grpId="0" nodeType="afterEffect">
                                  <p:stCondLst>
                                    <p:cond delay="0"/>
                                  </p:stCondLst>
                                  <p:childTnLst>
                                    <p:set>
                                      <p:cBhvr>
                                        <p:cTn id="94" dur="1" fill="hold">
                                          <p:stCondLst>
                                            <p:cond delay="0"/>
                                          </p:stCondLst>
                                        </p:cTn>
                                        <p:tgtEl>
                                          <p:spTgt spid="178"/>
                                        </p:tgtEl>
                                        <p:attrNameLst>
                                          <p:attrName>style.visibility</p:attrName>
                                        </p:attrNameLst>
                                      </p:cBhvr>
                                      <p:to>
                                        <p:strVal val="visible"/>
                                      </p:to>
                                    </p:set>
                                    <p:animEffect transition="in" filter="wipe(left)">
                                      <p:cBhvr>
                                        <p:cTn id="95" dur="500"/>
                                        <p:tgtEl>
                                          <p:spTgt spid="178"/>
                                        </p:tgtEl>
                                      </p:cBhvr>
                                    </p:animEffect>
                                  </p:childTnLst>
                                </p:cTn>
                              </p:par>
                            </p:childTnLst>
                          </p:cTn>
                        </p:par>
                        <p:par>
                          <p:cTn id="96" fill="hold">
                            <p:stCondLst>
                              <p:cond delay="1500"/>
                            </p:stCondLst>
                            <p:childTnLst>
                              <p:par>
                                <p:cTn id="97" presetID="22" presetClass="entr" presetSubtype="8" fill="hold" grpId="0" nodeType="afterEffect">
                                  <p:stCondLst>
                                    <p:cond delay="0"/>
                                  </p:stCondLst>
                                  <p:childTnLst>
                                    <p:set>
                                      <p:cBhvr>
                                        <p:cTn id="98" dur="1" fill="hold">
                                          <p:stCondLst>
                                            <p:cond delay="0"/>
                                          </p:stCondLst>
                                        </p:cTn>
                                        <p:tgtEl>
                                          <p:spTgt spid="179"/>
                                        </p:tgtEl>
                                        <p:attrNameLst>
                                          <p:attrName>style.visibility</p:attrName>
                                        </p:attrNameLst>
                                      </p:cBhvr>
                                      <p:to>
                                        <p:strVal val="visible"/>
                                      </p:to>
                                    </p:set>
                                    <p:animEffect transition="in" filter="wipe(left)">
                                      <p:cBhvr>
                                        <p:cTn id="99" dur="500"/>
                                        <p:tgtEl>
                                          <p:spTgt spid="17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80"/>
                                        </p:tgtEl>
                                        <p:attrNameLst>
                                          <p:attrName>style.visibility</p:attrName>
                                        </p:attrNameLst>
                                      </p:cBhvr>
                                      <p:to>
                                        <p:strVal val="visible"/>
                                      </p:to>
                                    </p:set>
                                    <p:animEffect transition="in" filter="wipe(left)">
                                      <p:cBhvr>
                                        <p:cTn id="104" dur="500"/>
                                        <p:tgtEl>
                                          <p:spTgt spid="180"/>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181"/>
                                        </p:tgtEl>
                                        <p:attrNameLst>
                                          <p:attrName>style.visibility</p:attrName>
                                        </p:attrNameLst>
                                      </p:cBhvr>
                                      <p:to>
                                        <p:strVal val="visible"/>
                                      </p:to>
                                    </p:set>
                                    <p:animEffect transition="in" filter="wipe(left)">
                                      <p:cBhvr>
                                        <p:cTn id="108" dur="500"/>
                                        <p:tgtEl>
                                          <p:spTgt spid="181"/>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182"/>
                                        </p:tgtEl>
                                        <p:attrNameLst>
                                          <p:attrName>style.visibility</p:attrName>
                                        </p:attrNameLst>
                                      </p:cBhvr>
                                      <p:to>
                                        <p:strVal val="visible"/>
                                      </p:to>
                                    </p:set>
                                    <p:animEffect transition="in" filter="wipe(left)">
                                      <p:cBhvr>
                                        <p:cTn id="112" dur="500"/>
                                        <p:tgtEl>
                                          <p:spTgt spid="182"/>
                                        </p:tgtEl>
                                      </p:cBhvr>
                                    </p:animEffect>
                                  </p:childTnLst>
                                </p:cTn>
                              </p:par>
                            </p:childTnLst>
                          </p:cTn>
                        </p:par>
                        <p:par>
                          <p:cTn id="113" fill="hold">
                            <p:stCondLst>
                              <p:cond delay="1500"/>
                            </p:stCondLst>
                            <p:childTnLst>
                              <p:par>
                                <p:cTn id="114" presetID="22" presetClass="entr" presetSubtype="8" fill="hold" grpId="0" nodeType="afterEffect">
                                  <p:stCondLst>
                                    <p:cond delay="0"/>
                                  </p:stCondLst>
                                  <p:childTnLst>
                                    <p:set>
                                      <p:cBhvr>
                                        <p:cTn id="115" dur="1" fill="hold">
                                          <p:stCondLst>
                                            <p:cond delay="0"/>
                                          </p:stCondLst>
                                        </p:cTn>
                                        <p:tgtEl>
                                          <p:spTgt spid="183"/>
                                        </p:tgtEl>
                                        <p:attrNameLst>
                                          <p:attrName>style.visibility</p:attrName>
                                        </p:attrNameLst>
                                      </p:cBhvr>
                                      <p:to>
                                        <p:strVal val="visible"/>
                                      </p:to>
                                    </p:set>
                                    <p:animEffect transition="in" filter="wipe(left)">
                                      <p:cBhvr>
                                        <p:cTn id="116" dur="500"/>
                                        <p:tgtEl>
                                          <p:spTgt spid="18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84"/>
                                        </p:tgtEl>
                                        <p:attrNameLst>
                                          <p:attrName>style.visibility</p:attrName>
                                        </p:attrNameLst>
                                      </p:cBhvr>
                                      <p:to>
                                        <p:strVal val="visible"/>
                                      </p:to>
                                    </p:set>
                                    <p:animEffect transition="in" filter="wipe(left)">
                                      <p:cBhvr>
                                        <p:cTn id="121" dur="500"/>
                                        <p:tgtEl>
                                          <p:spTgt spid="184"/>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187"/>
                                        </p:tgtEl>
                                        <p:attrNameLst>
                                          <p:attrName>style.visibility</p:attrName>
                                        </p:attrNameLst>
                                      </p:cBhvr>
                                      <p:to>
                                        <p:strVal val="hidden"/>
                                      </p:to>
                                    </p:set>
                                  </p:childTnLst>
                                </p:cTn>
                              </p:par>
                            </p:childTnLst>
                          </p:cTn>
                        </p:par>
                        <p:par>
                          <p:cTn id="126" fill="hold">
                            <p:stCondLst>
                              <p:cond delay="0"/>
                            </p:stCondLst>
                            <p:childTnLst>
                              <p:par>
                                <p:cTn id="127" presetID="22" presetClass="entr" presetSubtype="8" fill="hold" grpId="0" nodeType="afterEffect">
                                  <p:stCondLst>
                                    <p:cond delay="0"/>
                                  </p:stCondLst>
                                  <p:childTnLst>
                                    <p:set>
                                      <p:cBhvr>
                                        <p:cTn id="128" dur="1" fill="hold">
                                          <p:stCondLst>
                                            <p:cond delay="0"/>
                                          </p:stCondLst>
                                        </p:cTn>
                                        <p:tgtEl>
                                          <p:spTgt spid="324"/>
                                        </p:tgtEl>
                                        <p:attrNameLst>
                                          <p:attrName>style.visibility</p:attrName>
                                        </p:attrNameLst>
                                      </p:cBhvr>
                                      <p:to>
                                        <p:strVal val="visible"/>
                                      </p:to>
                                    </p:set>
                                    <p:animEffect transition="in" filter="wipe(left)">
                                      <p:cBhvr>
                                        <p:cTn id="129"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187" grpId="0"/>
      <p:bldP spid="186" grpId="0"/>
      <p:bldP spid="3" grpId="0" build="p"/>
      <p:bldP spid="125" grpId="0" build="p"/>
      <p:bldP spid="323" grpId="0"/>
      <p:bldP spid="324" grpId="0"/>
      <p:bldP spid="105" grpId="0"/>
      <p:bldP spid="108" grpId="0" build="p"/>
      <p:bldP spid="111" grpId="0"/>
      <p:bldP spid="117" grpId="0"/>
      <p:bldP spid="118" grpId="0"/>
      <p:bldP spid="119" grpId="0"/>
      <p:bldP spid="120" grpId="0"/>
      <p:bldP spid="121" grpId="0"/>
      <p:bldP spid="122" grpId="0"/>
      <p:bldP spid="123" grpId="0"/>
      <p:bldP spid="124" grpId="0"/>
      <p:bldP spid="175" grpId="0" build="p"/>
      <p:bldP spid="176" grpId="0"/>
      <p:bldP spid="177" grpId="0"/>
      <p:bldP spid="178" grpId="0"/>
      <p:bldP spid="179" grpId="0"/>
      <p:bldP spid="180" grpId="0"/>
      <p:bldP spid="181" grpId="0"/>
      <p:bldP spid="182" grpId="0"/>
      <p:bldP spid="183" grpId="0"/>
      <p:bldP spid="18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Box 321">
            <a:extLst>
              <a:ext uri="{FF2B5EF4-FFF2-40B4-BE49-F238E27FC236}">
                <a16:creationId xmlns:a16="http://schemas.microsoft.com/office/drawing/2014/main" id="{ABDA805D-9658-4309-8CE1-6029120B6503}"/>
              </a:ext>
            </a:extLst>
          </p:cNvPr>
          <p:cNvSpPr txBox="1"/>
          <p:nvPr/>
        </p:nvSpPr>
        <p:spPr>
          <a:xfrm>
            <a:off x="10885162" y="3317964"/>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-11</a:t>
            </a:r>
            <a:endParaRPr lang="en-IN" sz="2400" baseline="-25000" dirty="0"/>
          </a:p>
        </p:txBody>
      </p:sp>
      <p:sp>
        <p:nvSpPr>
          <p:cNvPr id="321" name="TextBox 320">
            <a:extLst>
              <a:ext uri="{FF2B5EF4-FFF2-40B4-BE49-F238E27FC236}">
                <a16:creationId xmlns:a16="http://schemas.microsoft.com/office/drawing/2014/main" id="{32463CEA-4361-4389-9575-E3DB203ACFAB}"/>
              </a:ext>
            </a:extLst>
          </p:cNvPr>
          <p:cNvSpPr txBox="1"/>
          <p:nvPr/>
        </p:nvSpPr>
        <p:spPr>
          <a:xfrm>
            <a:off x="10968071" y="2599030"/>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244" name="TextBox 243">
            <a:extLst>
              <a:ext uri="{FF2B5EF4-FFF2-40B4-BE49-F238E27FC236}">
                <a16:creationId xmlns:a16="http://schemas.microsoft.com/office/drawing/2014/main" id="{AFD7696D-0008-4F74-923A-4ADE81B45586}"/>
              </a:ext>
            </a:extLst>
          </p:cNvPr>
          <p:cNvSpPr txBox="1"/>
          <p:nvPr/>
        </p:nvSpPr>
        <p:spPr>
          <a:xfrm>
            <a:off x="10875236" y="3326400"/>
            <a:ext cx="1130218" cy="461665"/>
          </a:xfrm>
          <a:prstGeom prst="rect">
            <a:avLst/>
          </a:prstGeom>
          <a:noFill/>
        </p:spPr>
        <p:txBody>
          <a:bodyPr wrap="square" rtlCol="0">
            <a:spAutoFit/>
          </a:bodyPr>
          <a:lstStyle/>
          <a:p>
            <a:pPr algn="ctr"/>
            <a:r>
              <a:rPr lang="en-US" sz="2400" dirty="0"/>
              <a:t>u</a:t>
            </a:r>
            <a:r>
              <a:rPr lang="en-US" sz="2400" baseline="-25000" dirty="0"/>
              <a:t>3 </a:t>
            </a:r>
            <a:endParaRPr lang="en-IN" sz="2400" baseline="-25000" dirty="0"/>
          </a:p>
        </p:txBody>
      </p:sp>
      <p:sp>
        <p:nvSpPr>
          <p:cNvPr id="243" name="TextBox 242">
            <a:extLst>
              <a:ext uri="{FF2B5EF4-FFF2-40B4-BE49-F238E27FC236}">
                <a16:creationId xmlns:a16="http://schemas.microsoft.com/office/drawing/2014/main" id="{889A56F0-0E38-406E-A05B-95D5B289537E}"/>
              </a:ext>
            </a:extLst>
          </p:cNvPr>
          <p:cNvSpPr txBox="1"/>
          <p:nvPr/>
        </p:nvSpPr>
        <p:spPr>
          <a:xfrm>
            <a:off x="8990172" y="4557684"/>
            <a:ext cx="1026558" cy="461665"/>
          </a:xfrm>
          <a:prstGeom prst="rect">
            <a:avLst/>
          </a:prstGeom>
          <a:noFill/>
        </p:spPr>
        <p:txBody>
          <a:bodyPr wrap="square" rtlCol="0">
            <a:spAutoFit/>
          </a:bodyPr>
          <a:lstStyle/>
          <a:p>
            <a:pPr algn="ctr"/>
            <a:r>
              <a:rPr lang="en-US" sz="2400" dirty="0"/>
              <a:t>v</a:t>
            </a:r>
            <a:r>
              <a:rPr lang="en-US" sz="2400" baseline="-25000" dirty="0"/>
              <a:t>4 </a:t>
            </a:r>
            <a:endParaRPr lang="en-IN" sz="2400" baseline="-25000" dirty="0"/>
          </a:p>
        </p:txBody>
      </p:sp>
      <p:sp>
        <p:nvSpPr>
          <p:cNvPr id="326" name="TextBox 325">
            <a:extLst>
              <a:ext uri="{FF2B5EF4-FFF2-40B4-BE49-F238E27FC236}">
                <a16:creationId xmlns:a16="http://schemas.microsoft.com/office/drawing/2014/main" id="{61E6F6F7-CFD8-4CFD-A0D2-E5FBCECC2B24}"/>
              </a:ext>
            </a:extLst>
          </p:cNvPr>
          <p:cNvSpPr txBox="1"/>
          <p:nvPr/>
        </p:nvSpPr>
        <p:spPr>
          <a:xfrm>
            <a:off x="8996607" y="4550384"/>
            <a:ext cx="1026558" cy="461665"/>
          </a:xfrm>
          <a:prstGeom prst="rect">
            <a:avLst/>
          </a:prstGeom>
          <a:noFill/>
        </p:spPr>
        <p:txBody>
          <a:bodyPr wrap="square" rtlCol="0">
            <a:spAutoFit/>
          </a:bodyPr>
          <a:lstStyle/>
          <a:p>
            <a:pPr algn="ctr"/>
            <a:r>
              <a:rPr lang="en-US" sz="2400" dirty="0"/>
              <a:t>v</a:t>
            </a:r>
            <a:r>
              <a:rPr lang="en-US" sz="2400" baseline="-25000" dirty="0"/>
              <a:t>4 </a:t>
            </a:r>
            <a:r>
              <a:rPr lang="en-US" sz="2400" dirty="0"/>
              <a:t>= 18</a:t>
            </a:r>
            <a:endParaRPr lang="en-IN" sz="2400" baseline="-25000" dirty="0"/>
          </a:p>
        </p:txBody>
      </p:sp>
      <p:sp>
        <p:nvSpPr>
          <p:cNvPr id="240" name="TextBox 239">
            <a:extLst>
              <a:ext uri="{FF2B5EF4-FFF2-40B4-BE49-F238E27FC236}">
                <a16:creationId xmlns:a16="http://schemas.microsoft.com/office/drawing/2014/main" id="{1A1F69ED-C914-4EAE-A62D-B1BF33A2720E}"/>
              </a:ext>
            </a:extLst>
          </p:cNvPr>
          <p:cNvSpPr txBox="1"/>
          <p:nvPr/>
        </p:nvSpPr>
        <p:spPr>
          <a:xfrm>
            <a:off x="10978126" y="2588506"/>
            <a:ext cx="924438" cy="461665"/>
          </a:xfrm>
          <a:prstGeom prst="rect">
            <a:avLst/>
          </a:prstGeom>
          <a:noFill/>
        </p:spPr>
        <p:txBody>
          <a:bodyPr wrap="square" rtlCol="0">
            <a:spAutoFit/>
          </a:bodyPr>
          <a:lstStyle/>
          <a:p>
            <a:pPr algn="ctr"/>
            <a:r>
              <a:rPr lang="en-US" sz="2400" dirty="0"/>
              <a:t>u</a:t>
            </a:r>
            <a:r>
              <a:rPr lang="en-US" sz="2400" baseline="-25000" dirty="0"/>
              <a:t>2</a:t>
            </a:r>
            <a:endParaRPr lang="en-IN" sz="2400" baseline="-25000" dirty="0"/>
          </a:p>
        </p:txBody>
      </p:sp>
      <p:sp>
        <p:nvSpPr>
          <p:cNvPr id="239" name="TextBox 238">
            <a:extLst>
              <a:ext uri="{FF2B5EF4-FFF2-40B4-BE49-F238E27FC236}">
                <a16:creationId xmlns:a16="http://schemas.microsoft.com/office/drawing/2014/main" id="{A06E41C6-EE1E-4598-BCD5-B3540B77BF87}"/>
              </a:ext>
            </a:extLst>
          </p:cNvPr>
          <p:cNvSpPr txBox="1"/>
          <p:nvPr/>
        </p:nvSpPr>
        <p:spPr>
          <a:xfrm>
            <a:off x="8033294" y="4554034"/>
            <a:ext cx="1045581" cy="461665"/>
          </a:xfrm>
          <a:prstGeom prst="rect">
            <a:avLst/>
          </a:prstGeom>
          <a:noFill/>
        </p:spPr>
        <p:txBody>
          <a:bodyPr wrap="square" rtlCol="0">
            <a:spAutoFit/>
          </a:bodyPr>
          <a:lstStyle/>
          <a:p>
            <a:pPr algn="ctr"/>
            <a:r>
              <a:rPr lang="en-US" sz="2400" dirty="0"/>
              <a:t>v</a:t>
            </a:r>
            <a:r>
              <a:rPr lang="en-US" sz="2400" baseline="-25000" dirty="0"/>
              <a:t>3 </a:t>
            </a:r>
            <a:endParaRPr lang="en-IN" sz="2400" baseline="-25000" dirty="0"/>
          </a:p>
        </p:txBody>
      </p:sp>
      <p:sp>
        <p:nvSpPr>
          <p:cNvPr id="325" name="TextBox 324">
            <a:extLst>
              <a:ext uri="{FF2B5EF4-FFF2-40B4-BE49-F238E27FC236}">
                <a16:creationId xmlns:a16="http://schemas.microsoft.com/office/drawing/2014/main" id="{827031E2-B44A-4347-A280-DC7FF76AC55F}"/>
              </a:ext>
            </a:extLst>
          </p:cNvPr>
          <p:cNvSpPr txBox="1"/>
          <p:nvPr/>
        </p:nvSpPr>
        <p:spPr>
          <a:xfrm>
            <a:off x="8026055" y="4550384"/>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cxnSp>
        <p:nvCxnSpPr>
          <p:cNvPr id="127" name="Straight Connector 126">
            <a:extLst>
              <a:ext uri="{FF2B5EF4-FFF2-40B4-BE49-F238E27FC236}">
                <a16:creationId xmlns:a16="http://schemas.microsoft.com/office/drawing/2014/main" id="{25C3317C-BB94-48DA-A91E-82628D582193}"/>
              </a:ext>
            </a:extLst>
          </p:cNvPr>
          <p:cNvCxnSpPr>
            <a:cxnSpLocks/>
          </p:cNvCxnSpPr>
          <p:nvPr/>
        </p:nvCxnSpPr>
        <p:spPr>
          <a:xfrm>
            <a:off x="5075189" y="172686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5DAB1B4-CB7F-412F-9CCA-DD155B22ADC1}"/>
              </a:ext>
            </a:extLst>
          </p:cNvPr>
          <p:cNvCxnSpPr>
            <a:cxnSpLocks/>
          </p:cNvCxnSpPr>
          <p:nvPr/>
        </p:nvCxnSpPr>
        <p:spPr>
          <a:xfrm>
            <a:off x="5075189" y="246219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EC2CE5-E397-4AFC-A155-4BFBC5564EE3}"/>
              </a:ext>
            </a:extLst>
          </p:cNvPr>
          <p:cNvCxnSpPr>
            <a:cxnSpLocks/>
          </p:cNvCxnSpPr>
          <p:nvPr/>
        </p:nvCxnSpPr>
        <p:spPr>
          <a:xfrm>
            <a:off x="5075189" y="319752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05F9EA-9F3C-4924-B7B5-69E31B30C4BE}"/>
              </a:ext>
            </a:extLst>
          </p:cNvPr>
          <p:cNvCxnSpPr>
            <a:cxnSpLocks/>
          </p:cNvCxnSpPr>
          <p:nvPr/>
        </p:nvCxnSpPr>
        <p:spPr>
          <a:xfrm>
            <a:off x="5075189" y="393285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000988-1D0A-4B28-945C-454A32CD5C10}"/>
              </a:ext>
            </a:extLst>
          </p:cNvPr>
          <p:cNvCxnSpPr>
            <a:cxnSpLocks/>
          </p:cNvCxnSpPr>
          <p:nvPr/>
        </p:nvCxnSpPr>
        <p:spPr>
          <a:xfrm>
            <a:off x="507518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9DF1F-AA25-4EF8-AA18-0D8EE3C583CE}"/>
              </a:ext>
            </a:extLst>
          </p:cNvPr>
          <p:cNvCxnSpPr>
            <a:cxnSpLocks/>
          </p:cNvCxnSpPr>
          <p:nvPr/>
        </p:nvCxnSpPr>
        <p:spPr>
          <a:xfrm>
            <a:off x="5075189" y="99153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86D9ED-7726-4474-8DF6-18F429160F48}"/>
              </a:ext>
            </a:extLst>
          </p:cNvPr>
          <p:cNvCxnSpPr>
            <a:cxnSpLocks/>
          </p:cNvCxnSpPr>
          <p:nvPr/>
        </p:nvCxnSpPr>
        <p:spPr>
          <a:xfrm>
            <a:off x="5075189" y="4388787"/>
            <a:ext cx="58769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A1E158-6A13-4212-87A8-66A4DA317458}"/>
              </a:ext>
            </a:extLst>
          </p:cNvPr>
          <p:cNvCxnSpPr>
            <a:cxnSpLocks/>
          </p:cNvCxnSpPr>
          <p:nvPr/>
        </p:nvCxnSpPr>
        <p:spPr>
          <a:xfrm>
            <a:off x="10930724" y="991537"/>
            <a:ext cx="0" cy="34167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813534-868D-4BE3-AD24-BC6953CDD347}"/>
              </a:ext>
            </a:extLst>
          </p:cNvPr>
          <p:cNvCxnSpPr>
            <a:cxnSpLocks/>
          </p:cNvCxnSpPr>
          <p:nvPr/>
        </p:nvCxnSpPr>
        <p:spPr>
          <a:xfrm>
            <a:off x="9977055"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B9C0A96-25B7-40FB-8382-363CE0DA2FE5}"/>
              </a:ext>
            </a:extLst>
          </p:cNvPr>
          <p:cNvCxnSpPr>
            <a:cxnSpLocks/>
          </p:cNvCxnSpPr>
          <p:nvPr/>
        </p:nvCxnSpPr>
        <p:spPr>
          <a:xfrm>
            <a:off x="9023387"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52C62F-FA5C-4D9F-A122-A6E3ACA356FC}"/>
              </a:ext>
            </a:extLst>
          </p:cNvPr>
          <p:cNvCxnSpPr>
            <a:cxnSpLocks/>
          </p:cNvCxnSpPr>
          <p:nvPr/>
        </p:nvCxnSpPr>
        <p:spPr>
          <a:xfrm>
            <a:off x="806971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430031-3F9A-488E-BB75-5A67832ABE32}"/>
              </a:ext>
            </a:extLst>
          </p:cNvPr>
          <p:cNvCxnSpPr>
            <a:cxnSpLocks/>
          </p:cNvCxnSpPr>
          <p:nvPr/>
        </p:nvCxnSpPr>
        <p:spPr>
          <a:xfrm>
            <a:off x="7116051"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A00C30-DF2F-43A4-B763-8C78F2D2ED4B}"/>
              </a:ext>
            </a:extLst>
          </p:cNvPr>
          <p:cNvCxnSpPr>
            <a:cxnSpLocks/>
          </p:cNvCxnSpPr>
          <p:nvPr/>
        </p:nvCxnSpPr>
        <p:spPr>
          <a:xfrm>
            <a:off x="6162383"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9FF9C9-7A5C-41FB-AFCC-3EA81E8757B5}"/>
              </a:ext>
            </a:extLst>
          </p:cNvPr>
          <p:cNvCxnSpPr>
            <a:cxnSpLocks/>
          </p:cNvCxnSpPr>
          <p:nvPr/>
        </p:nvCxnSpPr>
        <p:spPr>
          <a:xfrm>
            <a:off x="5065051" y="1003943"/>
            <a:ext cx="1097332" cy="722924"/>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7E0C29F-469D-4477-BADE-1E2E2B497EE5}"/>
              </a:ext>
            </a:extLst>
          </p:cNvPr>
          <p:cNvSpPr txBox="1"/>
          <p:nvPr/>
        </p:nvSpPr>
        <p:spPr>
          <a:xfrm>
            <a:off x="5570797" y="975674"/>
            <a:ext cx="596895" cy="461665"/>
          </a:xfrm>
          <a:prstGeom prst="rect">
            <a:avLst/>
          </a:prstGeom>
          <a:noFill/>
        </p:spPr>
        <p:txBody>
          <a:bodyPr wrap="square" rtlCol="0">
            <a:spAutoFit/>
          </a:bodyPr>
          <a:lstStyle/>
          <a:p>
            <a:r>
              <a:rPr lang="en-US" sz="2400" dirty="0"/>
              <a:t>To</a:t>
            </a:r>
            <a:endParaRPr lang="en-IN" sz="2400" dirty="0"/>
          </a:p>
        </p:txBody>
      </p:sp>
      <p:sp>
        <p:nvSpPr>
          <p:cNvPr id="142" name="TextBox 141">
            <a:extLst>
              <a:ext uri="{FF2B5EF4-FFF2-40B4-BE49-F238E27FC236}">
                <a16:creationId xmlns:a16="http://schemas.microsoft.com/office/drawing/2014/main" id="{654DEF2F-8F63-46C3-9FEB-E3ED5D81642B}"/>
              </a:ext>
            </a:extLst>
          </p:cNvPr>
          <p:cNvSpPr txBox="1"/>
          <p:nvPr/>
        </p:nvSpPr>
        <p:spPr>
          <a:xfrm>
            <a:off x="5058547" y="1331043"/>
            <a:ext cx="823422" cy="461665"/>
          </a:xfrm>
          <a:prstGeom prst="rect">
            <a:avLst/>
          </a:prstGeom>
          <a:noFill/>
        </p:spPr>
        <p:txBody>
          <a:bodyPr wrap="square" rtlCol="0">
            <a:spAutoFit/>
          </a:bodyPr>
          <a:lstStyle/>
          <a:p>
            <a:r>
              <a:rPr lang="en-US" sz="2400" dirty="0"/>
              <a:t>From</a:t>
            </a:r>
            <a:endParaRPr lang="en-IN" sz="2400" dirty="0"/>
          </a:p>
        </p:txBody>
      </p:sp>
      <p:sp>
        <p:nvSpPr>
          <p:cNvPr id="143" name="TextBox 142">
            <a:extLst>
              <a:ext uri="{FF2B5EF4-FFF2-40B4-BE49-F238E27FC236}">
                <a16:creationId xmlns:a16="http://schemas.microsoft.com/office/drawing/2014/main" id="{3C133378-D529-46C1-B94F-2D869F371938}"/>
              </a:ext>
            </a:extLst>
          </p:cNvPr>
          <p:cNvSpPr txBox="1"/>
          <p:nvPr/>
        </p:nvSpPr>
        <p:spPr>
          <a:xfrm>
            <a:off x="5239526" y="1829803"/>
            <a:ext cx="759869" cy="461665"/>
          </a:xfrm>
          <a:prstGeom prst="rect">
            <a:avLst/>
          </a:prstGeom>
          <a:noFill/>
        </p:spPr>
        <p:txBody>
          <a:bodyPr wrap="square" rtlCol="0">
            <a:spAutoFit/>
          </a:bodyPr>
          <a:lstStyle/>
          <a:p>
            <a:pPr algn="ctr"/>
            <a:r>
              <a:rPr lang="en-US" sz="2400" dirty="0"/>
              <a:t>A</a:t>
            </a:r>
            <a:endParaRPr lang="en-IN" sz="2400" dirty="0"/>
          </a:p>
        </p:txBody>
      </p:sp>
      <p:sp>
        <p:nvSpPr>
          <p:cNvPr id="144" name="TextBox 143">
            <a:extLst>
              <a:ext uri="{FF2B5EF4-FFF2-40B4-BE49-F238E27FC236}">
                <a16:creationId xmlns:a16="http://schemas.microsoft.com/office/drawing/2014/main" id="{4525A21A-59DF-4669-B3C9-34A5EC8B79E0}"/>
              </a:ext>
            </a:extLst>
          </p:cNvPr>
          <p:cNvSpPr txBox="1"/>
          <p:nvPr/>
        </p:nvSpPr>
        <p:spPr>
          <a:xfrm>
            <a:off x="4988451" y="3939257"/>
            <a:ext cx="1254364" cy="461665"/>
          </a:xfrm>
          <a:prstGeom prst="rect">
            <a:avLst/>
          </a:prstGeom>
          <a:noFill/>
        </p:spPr>
        <p:txBody>
          <a:bodyPr wrap="square" rtlCol="0">
            <a:spAutoFit/>
          </a:bodyPr>
          <a:lstStyle/>
          <a:p>
            <a:pPr algn="ctr"/>
            <a:r>
              <a:rPr lang="en-US" sz="2400" dirty="0"/>
              <a:t>Demand</a:t>
            </a:r>
            <a:endParaRPr lang="en-IN" sz="2400" dirty="0"/>
          </a:p>
        </p:txBody>
      </p:sp>
      <p:sp>
        <p:nvSpPr>
          <p:cNvPr id="145" name="TextBox 144">
            <a:extLst>
              <a:ext uri="{FF2B5EF4-FFF2-40B4-BE49-F238E27FC236}">
                <a16:creationId xmlns:a16="http://schemas.microsoft.com/office/drawing/2014/main" id="{39CF155D-A15A-452C-8A26-A4013FC6BC2D}"/>
              </a:ext>
            </a:extLst>
          </p:cNvPr>
          <p:cNvSpPr txBox="1"/>
          <p:nvPr/>
        </p:nvSpPr>
        <p:spPr>
          <a:xfrm>
            <a:off x="5239526" y="2625420"/>
            <a:ext cx="759869" cy="461665"/>
          </a:xfrm>
          <a:prstGeom prst="rect">
            <a:avLst/>
          </a:prstGeom>
          <a:noFill/>
        </p:spPr>
        <p:txBody>
          <a:bodyPr wrap="square" rtlCol="0">
            <a:spAutoFit/>
          </a:bodyPr>
          <a:lstStyle/>
          <a:p>
            <a:pPr algn="ctr"/>
            <a:r>
              <a:rPr lang="en-US" sz="2400" dirty="0"/>
              <a:t>B</a:t>
            </a:r>
            <a:endParaRPr lang="en-IN" sz="2400" dirty="0"/>
          </a:p>
        </p:txBody>
      </p:sp>
      <p:sp>
        <p:nvSpPr>
          <p:cNvPr id="146" name="TextBox 145">
            <a:extLst>
              <a:ext uri="{FF2B5EF4-FFF2-40B4-BE49-F238E27FC236}">
                <a16:creationId xmlns:a16="http://schemas.microsoft.com/office/drawing/2014/main" id="{F6F9AED9-80C9-4A35-A2EF-C8F8DA8A7EB8}"/>
              </a:ext>
            </a:extLst>
          </p:cNvPr>
          <p:cNvSpPr txBox="1"/>
          <p:nvPr/>
        </p:nvSpPr>
        <p:spPr>
          <a:xfrm>
            <a:off x="5239526" y="3365137"/>
            <a:ext cx="759869" cy="461665"/>
          </a:xfrm>
          <a:prstGeom prst="rect">
            <a:avLst/>
          </a:prstGeom>
          <a:noFill/>
        </p:spPr>
        <p:txBody>
          <a:bodyPr wrap="square" rtlCol="0">
            <a:spAutoFit/>
          </a:bodyPr>
          <a:lstStyle/>
          <a:p>
            <a:pPr algn="ctr"/>
            <a:r>
              <a:rPr lang="en-US" sz="2400" dirty="0"/>
              <a:t>C</a:t>
            </a:r>
            <a:endParaRPr lang="en-IN" sz="2400" dirty="0"/>
          </a:p>
        </p:txBody>
      </p:sp>
      <p:sp>
        <p:nvSpPr>
          <p:cNvPr id="147" name="TextBox 146">
            <a:extLst>
              <a:ext uri="{FF2B5EF4-FFF2-40B4-BE49-F238E27FC236}">
                <a16:creationId xmlns:a16="http://schemas.microsoft.com/office/drawing/2014/main" id="{D18DEA89-03E5-4A74-A3C5-021F8C7A82A5}"/>
              </a:ext>
            </a:extLst>
          </p:cNvPr>
          <p:cNvSpPr txBox="1"/>
          <p:nvPr/>
        </p:nvSpPr>
        <p:spPr>
          <a:xfrm>
            <a:off x="6281911" y="1146760"/>
            <a:ext cx="759869" cy="461665"/>
          </a:xfrm>
          <a:prstGeom prst="rect">
            <a:avLst/>
          </a:prstGeom>
          <a:noFill/>
        </p:spPr>
        <p:txBody>
          <a:bodyPr wrap="square" rtlCol="0">
            <a:spAutoFit/>
          </a:bodyPr>
          <a:lstStyle/>
          <a:p>
            <a:pPr algn="ctr"/>
            <a:r>
              <a:rPr lang="en-US" sz="2400" dirty="0"/>
              <a:t>P</a:t>
            </a:r>
            <a:endParaRPr lang="en-IN" sz="2400" dirty="0"/>
          </a:p>
        </p:txBody>
      </p:sp>
      <p:sp>
        <p:nvSpPr>
          <p:cNvPr id="148" name="TextBox 147">
            <a:extLst>
              <a:ext uri="{FF2B5EF4-FFF2-40B4-BE49-F238E27FC236}">
                <a16:creationId xmlns:a16="http://schemas.microsoft.com/office/drawing/2014/main" id="{B893345C-8BC2-4179-A160-7016562AD9B9}"/>
              </a:ext>
            </a:extLst>
          </p:cNvPr>
          <p:cNvSpPr txBox="1"/>
          <p:nvPr/>
        </p:nvSpPr>
        <p:spPr>
          <a:xfrm>
            <a:off x="9959665" y="1123939"/>
            <a:ext cx="998810" cy="461665"/>
          </a:xfrm>
          <a:prstGeom prst="rect">
            <a:avLst/>
          </a:prstGeom>
          <a:noFill/>
        </p:spPr>
        <p:txBody>
          <a:bodyPr wrap="square" rtlCol="0">
            <a:spAutoFit/>
          </a:bodyPr>
          <a:lstStyle/>
          <a:p>
            <a:pPr algn="ctr"/>
            <a:r>
              <a:rPr lang="en-US" sz="2400" dirty="0"/>
              <a:t>Supply</a:t>
            </a:r>
            <a:endParaRPr lang="en-IN" sz="2400" dirty="0"/>
          </a:p>
        </p:txBody>
      </p:sp>
      <p:sp>
        <p:nvSpPr>
          <p:cNvPr id="149" name="TextBox 148">
            <a:extLst>
              <a:ext uri="{FF2B5EF4-FFF2-40B4-BE49-F238E27FC236}">
                <a16:creationId xmlns:a16="http://schemas.microsoft.com/office/drawing/2014/main" id="{FA773E0A-EE23-4182-B011-11059E32E327}"/>
              </a:ext>
            </a:extLst>
          </p:cNvPr>
          <p:cNvSpPr txBox="1"/>
          <p:nvPr/>
        </p:nvSpPr>
        <p:spPr>
          <a:xfrm>
            <a:off x="9123596" y="1141115"/>
            <a:ext cx="759869" cy="461665"/>
          </a:xfrm>
          <a:prstGeom prst="rect">
            <a:avLst/>
          </a:prstGeom>
          <a:noFill/>
        </p:spPr>
        <p:txBody>
          <a:bodyPr wrap="square" rtlCol="0">
            <a:spAutoFit/>
          </a:bodyPr>
          <a:lstStyle/>
          <a:p>
            <a:pPr algn="ctr"/>
            <a:r>
              <a:rPr lang="en-US" sz="2400" dirty="0"/>
              <a:t>S</a:t>
            </a:r>
            <a:endParaRPr lang="en-IN" sz="2400" dirty="0"/>
          </a:p>
        </p:txBody>
      </p:sp>
      <p:sp>
        <p:nvSpPr>
          <p:cNvPr id="150" name="TextBox 149">
            <a:extLst>
              <a:ext uri="{FF2B5EF4-FFF2-40B4-BE49-F238E27FC236}">
                <a16:creationId xmlns:a16="http://schemas.microsoft.com/office/drawing/2014/main" id="{3333BA66-5C69-4A5C-9AAC-91940D4B36E8}"/>
              </a:ext>
            </a:extLst>
          </p:cNvPr>
          <p:cNvSpPr txBox="1"/>
          <p:nvPr/>
        </p:nvSpPr>
        <p:spPr>
          <a:xfrm>
            <a:off x="8173238" y="1141115"/>
            <a:ext cx="759869" cy="461665"/>
          </a:xfrm>
          <a:prstGeom prst="rect">
            <a:avLst/>
          </a:prstGeom>
          <a:noFill/>
        </p:spPr>
        <p:txBody>
          <a:bodyPr wrap="square" rtlCol="0">
            <a:spAutoFit/>
          </a:bodyPr>
          <a:lstStyle/>
          <a:p>
            <a:pPr algn="ctr"/>
            <a:r>
              <a:rPr lang="en-US" sz="2400" dirty="0"/>
              <a:t>R</a:t>
            </a:r>
            <a:endParaRPr lang="en-IN" sz="2400" dirty="0"/>
          </a:p>
        </p:txBody>
      </p:sp>
      <p:sp>
        <p:nvSpPr>
          <p:cNvPr id="151" name="TextBox 150">
            <a:extLst>
              <a:ext uri="{FF2B5EF4-FFF2-40B4-BE49-F238E27FC236}">
                <a16:creationId xmlns:a16="http://schemas.microsoft.com/office/drawing/2014/main" id="{2E222D34-31C0-47E5-8379-61673D747E56}"/>
              </a:ext>
            </a:extLst>
          </p:cNvPr>
          <p:cNvSpPr txBox="1"/>
          <p:nvPr/>
        </p:nvSpPr>
        <p:spPr>
          <a:xfrm>
            <a:off x="7222880" y="1141115"/>
            <a:ext cx="759869" cy="461665"/>
          </a:xfrm>
          <a:prstGeom prst="rect">
            <a:avLst/>
          </a:prstGeom>
          <a:noFill/>
        </p:spPr>
        <p:txBody>
          <a:bodyPr wrap="square" rtlCol="0">
            <a:spAutoFit/>
          </a:bodyPr>
          <a:lstStyle/>
          <a:p>
            <a:pPr algn="ctr"/>
            <a:r>
              <a:rPr lang="en-US" sz="2400" dirty="0"/>
              <a:t>Q</a:t>
            </a:r>
            <a:endParaRPr lang="en-IN" sz="2400" dirty="0"/>
          </a:p>
        </p:txBody>
      </p:sp>
      <p:sp>
        <p:nvSpPr>
          <p:cNvPr id="152" name="TextBox 151">
            <a:extLst>
              <a:ext uri="{FF2B5EF4-FFF2-40B4-BE49-F238E27FC236}">
                <a16:creationId xmlns:a16="http://schemas.microsoft.com/office/drawing/2014/main" id="{FBAC6D33-E2A7-46DC-B66F-C287140DF3DE}"/>
              </a:ext>
            </a:extLst>
          </p:cNvPr>
          <p:cNvSpPr txBox="1"/>
          <p:nvPr/>
        </p:nvSpPr>
        <p:spPr>
          <a:xfrm>
            <a:off x="6639366"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3" name="TextBox 152">
            <a:extLst>
              <a:ext uri="{FF2B5EF4-FFF2-40B4-BE49-F238E27FC236}">
                <a16:creationId xmlns:a16="http://schemas.microsoft.com/office/drawing/2014/main" id="{0D9E4149-E5A4-463B-8298-40383C96510F}"/>
              </a:ext>
            </a:extLst>
          </p:cNvPr>
          <p:cNvSpPr txBox="1"/>
          <p:nvPr/>
        </p:nvSpPr>
        <p:spPr>
          <a:xfrm>
            <a:off x="6639366" y="3554907"/>
            <a:ext cx="552885" cy="461665"/>
          </a:xfrm>
          <a:prstGeom prst="rect">
            <a:avLst/>
          </a:prstGeom>
          <a:noFill/>
        </p:spPr>
        <p:txBody>
          <a:bodyPr wrap="square" rtlCol="0">
            <a:spAutoFit/>
          </a:bodyPr>
          <a:lstStyle/>
          <a:p>
            <a:pPr algn="ctr"/>
            <a:r>
              <a:rPr lang="en-US" sz="2400" dirty="0"/>
              <a:t>6</a:t>
            </a:r>
            <a:endParaRPr lang="en-IN" sz="2400" dirty="0"/>
          </a:p>
        </p:txBody>
      </p:sp>
      <p:sp>
        <p:nvSpPr>
          <p:cNvPr id="154" name="TextBox 153">
            <a:extLst>
              <a:ext uri="{FF2B5EF4-FFF2-40B4-BE49-F238E27FC236}">
                <a16:creationId xmlns:a16="http://schemas.microsoft.com/office/drawing/2014/main" id="{98CE9E40-51C9-43B1-A6F8-52952BA2407C}"/>
              </a:ext>
            </a:extLst>
          </p:cNvPr>
          <p:cNvSpPr txBox="1"/>
          <p:nvPr/>
        </p:nvSpPr>
        <p:spPr>
          <a:xfrm>
            <a:off x="9509404" y="2089432"/>
            <a:ext cx="552885" cy="461665"/>
          </a:xfrm>
          <a:prstGeom prst="rect">
            <a:avLst/>
          </a:prstGeom>
          <a:noFill/>
        </p:spPr>
        <p:txBody>
          <a:bodyPr wrap="square" rtlCol="0">
            <a:spAutoFit/>
          </a:bodyPr>
          <a:lstStyle/>
          <a:p>
            <a:pPr algn="ctr"/>
            <a:r>
              <a:rPr lang="en-US" sz="2400" dirty="0"/>
              <a:t>13</a:t>
            </a:r>
            <a:endParaRPr lang="en-IN" sz="2400" dirty="0"/>
          </a:p>
        </p:txBody>
      </p:sp>
      <p:sp>
        <p:nvSpPr>
          <p:cNvPr id="155" name="TextBox 154">
            <a:extLst>
              <a:ext uri="{FF2B5EF4-FFF2-40B4-BE49-F238E27FC236}">
                <a16:creationId xmlns:a16="http://schemas.microsoft.com/office/drawing/2014/main" id="{DA6AC7C9-720A-4E75-A54C-E563BF8FE16D}"/>
              </a:ext>
            </a:extLst>
          </p:cNvPr>
          <p:cNvSpPr txBox="1"/>
          <p:nvPr/>
        </p:nvSpPr>
        <p:spPr>
          <a:xfrm>
            <a:off x="9503530" y="3554907"/>
            <a:ext cx="552885" cy="461665"/>
          </a:xfrm>
          <a:prstGeom prst="rect">
            <a:avLst/>
          </a:prstGeom>
          <a:noFill/>
        </p:spPr>
        <p:txBody>
          <a:bodyPr wrap="square" rtlCol="0">
            <a:spAutoFit/>
          </a:bodyPr>
          <a:lstStyle/>
          <a:p>
            <a:pPr algn="ctr"/>
            <a:r>
              <a:rPr lang="en-US" sz="2400" dirty="0"/>
              <a:t>7</a:t>
            </a:r>
            <a:endParaRPr lang="en-IN" sz="2400" dirty="0"/>
          </a:p>
        </p:txBody>
      </p:sp>
      <p:sp>
        <p:nvSpPr>
          <p:cNvPr id="156" name="TextBox 155">
            <a:extLst>
              <a:ext uri="{FF2B5EF4-FFF2-40B4-BE49-F238E27FC236}">
                <a16:creationId xmlns:a16="http://schemas.microsoft.com/office/drawing/2014/main" id="{ED0C0B23-E1B5-4276-9BA9-27EF8D20B8CA}"/>
              </a:ext>
            </a:extLst>
          </p:cNvPr>
          <p:cNvSpPr txBox="1"/>
          <p:nvPr/>
        </p:nvSpPr>
        <p:spPr>
          <a:xfrm>
            <a:off x="7596045" y="2089432"/>
            <a:ext cx="552885" cy="461665"/>
          </a:xfrm>
          <a:prstGeom prst="rect">
            <a:avLst/>
          </a:prstGeom>
          <a:noFill/>
        </p:spPr>
        <p:txBody>
          <a:bodyPr wrap="square" rtlCol="0">
            <a:spAutoFit/>
          </a:bodyPr>
          <a:lstStyle/>
          <a:p>
            <a:pPr algn="ctr"/>
            <a:r>
              <a:rPr lang="en-US" sz="2400" dirty="0"/>
              <a:t>10</a:t>
            </a:r>
            <a:endParaRPr lang="en-IN" sz="2400" dirty="0"/>
          </a:p>
        </p:txBody>
      </p:sp>
      <p:sp>
        <p:nvSpPr>
          <p:cNvPr id="157" name="TextBox 156">
            <a:extLst>
              <a:ext uri="{FF2B5EF4-FFF2-40B4-BE49-F238E27FC236}">
                <a16:creationId xmlns:a16="http://schemas.microsoft.com/office/drawing/2014/main" id="{CA2F5B4B-D8F1-4103-8920-2F2644E15CE6}"/>
              </a:ext>
            </a:extLst>
          </p:cNvPr>
          <p:cNvSpPr txBox="1"/>
          <p:nvPr/>
        </p:nvSpPr>
        <p:spPr>
          <a:xfrm>
            <a:off x="8552724"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8" name="TextBox 157">
            <a:extLst>
              <a:ext uri="{FF2B5EF4-FFF2-40B4-BE49-F238E27FC236}">
                <a16:creationId xmlns:a16="http://schemas.microsoft.com/office/drawing/2014/main" id="{FB00037B-2D2B-49AF-9B50-3A24B48BCEEF}"/>
              </a:ext>
            </a:extLst>
          </p:cNvPr>
          <p:cNvSpPr txBox="1"/>
          <p:nvPr/>
        </p:nvSpPr>
        <p:spPr>
          <a:xfrm>
            <a:off x="6642656" y="2786366"/>
            <a:ext cx="552885" cy="461665"/>
          </a:xfrm>
          <a:prstGeom prst="rect">
            <a:avLst/>
          </a:prstGeom>
          <a:noFill/>
        </p:spPr>
        <p:txBody>
          <a:bodyPr wrap="square" rtlCol="0">
            <a:spAutoFit/>
          </a:bodyPr>
          <a:lstStyle/>
          <a:p>
            <a:pPr algn="ctr"/>
            <a:r>
              <a:rPr lang="en-US" sz="2400" dirty="0"/>
              <a:t>7</a:t>
            </a:r>
            <a:endParaRPr lang="en-IN" sz="2400" dirty="0"/>
          </a:p>
        </p:txBody>
      </p:sp>
      <p:sp>
        <p:nvSpPr>
          <p:cNvPr id="159" name="TextBox 158">
            <a:extLst>
              <a:ext uri="{FF2B5EF4-FFF2-40B4-BE49-F238E27FC236}">
                <a16:creationId xmlns:a16="http://schemas.microsoft.com/office/drawing/2014/main" id="{2B2C8673-0536-47F9-B067-EB98C69AAD2E}"/>
              </a:ext>
            </a:extLst>
          </p:cNvPr>
          <p:cNvSpPr txBox="1"/>
          <p:nvPr/>
        </p:nvSpPr>
        <p:spPr>
          <a:xfrm>
            <a:off x="9509404" y="2786366"/>
            <a:ext cx="552885" cy="461665"/>
          </a:xfrm>
          <a:prstGeom prst="rect">
            <a:avLst/>
          </a:prstGeom>
          <a:noFill/>
        </p:spPr>
        <p:txBody>
          <a:bodyPr wrap="square" rtlCol="0">
            <a:spAutoFit/>
          </a:bodyPr>
          <a:lstStyle/>
          <a:p>
            <a:pPr algn="ctr"/>
            <a:r>
              <a:rPr lang="en-US" sz="2400" dirty="0"/>
              <a:t>14</a:t>
            </a:r>
            <a:endParaRPr lang="en-IN" sz="2400" dirty="0"/>
          </a:p>
        </p:txBody>
      </p:sp>
      <p:sp>
        <p:nvSpPr>
          <p:cNvPr id="160" name="TextBox 159">
            <a:extLst>
              <a:ext uri="{FF2B5EF4-FFF2-40B4-BE49-F238E27FC236}">
                <a16:creationId xmlns:a16="http://schemas.microsoft.com/office/drawing/2014/main" id="{E58727A0-E0C5-4784-AD31-BD08D296A8FC}"/>
              </a:ext>
            </a:extLst>
          </p:cNvPr>
          <p:cNvSpPr txBox="1"/>
          <p:nvPr/>
        </p:nvSpPr>
        <p:spPr>
          <a:xfrm>
            <a:off x="7598239" y="2786366"/>
            <a:ext cx="552885" cy="461665"/>
          </a:xfrm>
          <a:prstGeom prst="rect">
            <a:avLst/>
          </a:prstGeom>
          <a:noFill/>
        </p:spPr>
        <p:txBody>
          <a:bodyPr wrap="square" rtlCol="0">
            <a:spAutoFit/>
          </a:bodyPr>
          <a:lstStyle/>
          <a:p>
            <a:pPr algn="ctr"/>
            <a:r>
              <a:rPr lang="en-US" sz="2400" dirty="0"/>
              <a:t>11</a:t>
            </a:r>
            <a:endParaRPr lang="en-IN" sz="2400" dirty="0"/>
          </a:p>
        </p:txBody>
      </p:sp>
      <p:sp>
        <p:nvSpPr>
          <p:cNvPr id="161" name="TextBox 160">
            <a:extLst>
              <a:ext uri="{FF2B5EF4-FFF2-40B4-BE49-F238E27FC236}">
                <a16:creationId xmlns:a16="http://schemas.microsoft.com/office/drawing/2014/main" id="{E12F05E5-4F5A-461A-9F3A-579B246FE562}"/>
              </a:ext>
            </a:extLst>
          </p:cNvPr>
          <p:cNvSpPr txBox="1"/>
          <p:nvPr/>
        </p:nvSpPr>
        <p:spPr>
          <a:xfrm>
            <a:off x="8553822" y="2786366"/>
            <a:ext cx="552885" cy="461665"/>
          </a:xfrm>
          <a:prstGeom prst="rect">
            <a:avLst/>
          </a:prstGeom>
          <a:noFill/>
        </p:spPr>
        <p:txBody>
          <a:bodyPr wrap="square" rtlCol="0">
            <a:spAutoFit/>
          </a:bodyPr>
          <a:lstStyle/>
          <a:p>
            <a:pPr algn="ctr"/>
            <a:r>
              <a:rPr lang="en-US" sz="2400" dirty="0"/>
              <a:t>8</a:t>
            </a:r>
            <a:endParaRPr lang="en-IN" sz="2400" dirty="0"/>
          </a:p>
        </p:txBody>
      </p:sp>
      <p:sp>
        <p:nvSpPr>
          <p:cNvPr id="162" name="TextBox 161">
            <a:extLst>
              <a:ext uri="{FF2B5EF4-FFF2-40B4-BE49-F238E27FC236}">
                <a16:creationId xmlns:a16="http://schemas.microsoft.com/office/drawing/2014/main" id="{EF2D8D07-8D7D-44C0-9DC7-60C05D8070C4}"/>
              </a:ext>
            </a:extLst>
          </p:cNvPr>
          <p:cNvSpPr txBox="1"/>
          <p:nvPr/>
        </p:nvSpPr>
        <p:spPr>
          <a:xfrm>
            <a:off x="7594087" y="3554907"/>
            <a:ext cx="552885" cy="461665"/>
          </a:xfrm>
          <a:prstGeom prst="rect">
            <a:avLst/>
          </a:prstGeom>
          <a:noFill/>
        </p:spPr>
        <p:txBody>
          <a:bodyPr wrap="square" rtlCol="0">
            <a:spAutoFit/>
          </a:bodyPr>
          <a:lstStyle/>
          <a:p>
            <a:pPr algn="ctr"/>
            <a:r>
              <a:rPr lang="en-US" sz="2400" dirty="0"/>
              <a:t>16</a:t>
            </a:r>
            <a:endParaRPr lang="en-IN" sz="2400" dirty="0"/>
          </a:p>
        </p:txBody>
      </p:sp>
      <p:sp>
        <p:nvSpPr>
          <p:cNvPr id="163" name="TextBox 162">
            <a:extLst>
              <a:ext uri="{FF2B5EF4-FFF2-40B4-BE49-F238E27FC236}">
                <a16:creationId xmlns:a16="http://schemas.microsoft.com/office/drawing/2014/main" id="{7D3A4317-EACF-4E35-AC6E-8BA6A72331E7}"/>
              </a:ext>
            </a:extLst>
          </p:cNvPr>
          <p:cNvSpPr txBox="1"/>
          <p:nvPr/>
        </p:nvSpPr>
        <p:spPr>
          <a:xfrm>
            <a:off x="8548808" y="3554907"/>
            <a:ext cx="552885" cy="461665"/>
          </a:xfrm>
          <a:prstGeom prst="rect">
            <a:avLst/>
          </a:prstGeom>
          <a:noFill/>
        </p:spPr>
        <p:txBody>
          <a:bodyPr wrap="square" rtlCol="0">
            <a:spAutoFit/>
          </a:bodyPr>
          <a:lstStyle/>
          <a:p>
            <a:pPr algn="ctr"/>
            <a:r>
              <a:rPr lang="en-US" sz="2400" dirty="0"/>
              <a:t>11</a:t>
            </a:r>
            <a:endParaRPr lang="en-IN" sz="2400" dirty="0"/>
          </a:p>
        </p:txBody>
      </p:sp>
      <p:sp>
        <p:nvSpPr>
          <p:cNvPr id="164" name="TextBox 163">
            <a:extLst>
              <a:ext uri="{FF2B5EF4-FFF2-40B4-BE49-F238E27FC236}">
                <a16:creationId xmlns:a16="http://schemas.microsoft.com/office/drawing/2014/main" id="{44B77CB2-B2F9-40AE-98D5-7C33E8171C58}"/>
              </a:ext>
            </a:extLst>
          </p:cNvPr>
          <p:cNvSpPr txBox="1"/>
          <p:nvPr/>
        </p:nvSpPr>
        <p:spPr>
          <a:xfrm>
            <a:off x="10111805" y="1886879"/>
            <a:ext cx="648000" cy="461665"/>
          </a:xfrm>
          <a:prstGeom prst="rect">
            <a:avLst/>
          </a:prstGeom>
          <a:noFill/>
        </p:spPr>
        <p:txBody>
          <a:bodyPr wrap="square" rtlCol="0">
            <a:spAutoFit/>
          </a:bodyPr>
          <a:lstStyle/>
          <a:p>
            <a:pPr algn="ctr"/>
            <a:r>
              <a:rPr lang="en-US" sz="2400" dirty="0"/>
              <a:t>500</a:t>
            </a:r>
            <a:endParaRPr lang="en-IN" sz="2400" dirty="0"/>
          </a:p>
        </p:txBody>
      </p:sp>
      <p:sp>
        <p:nvSpPr>
          <p:cNvPr id="165" name="TextBox 164">
            <a:extLst>
              <a:ext uri="{FF2B5EF4-FFF2-40B4-BE49-F238E27FC236}">
                <a16:creationId xmlns:a16="http://schemas.microsoft.com/office/drawing/2014/main" id="{0ED358F1-56D5-4782-B0D7-604AE4B6B2BA}"/>
              </a:ext>
            </a:extLst>
          </p:cNvPr>
          <p:cNvSpPr txBox="1"/>
          <p:nvPr/>
        </p:nvSpPr>
        <p:spPr>
          <a:xfrm>
            <a:off x="10111804" y="3350326"/>
            <a:ext cx="648000" cy="461665"/>
          </a:xfrm>
          <a:prstGeom prst="rect">
            <a:avLst/>
          </a:prstGeom>
          <a:noFill/>
        </p:spPr>
        <p:txBody>
          <a:bodyPr wrap="square" rtlCol="0">
            <a:spAutoFit/>
          </a:bodyPr>
          <a:lstStyle/>
          <a:p>
            <a:pPr algn="ctr"/>
            <a:r>
              <a:rPr lang="en-US" sz="2400" dirty="0"/>
              <a:t>200</a:t>
            </a:r>
            <a:endParaRPr lang="en-IN" sz="2400" dirty="0"/>
          </a:p>
        </p:txBody>
      </p:sp>
      <p:sp>
        <p:nvSpPr>
          <p:cNvPr id="166" name="TextBox 165">
            <a:extLst>
              <a:ext uri="{FF2B5EF4-FFF2-40B4-BE49-F238E27FC236}">
                <a16:creationId xmlns:a16="http://schemas.microsoft.com/office/drawing/2014/main" id="{FAA9D9CA-308D-4F10-919B-32774232892F}"/>
              </a:ext>
            </a:extLst>
          </p:cNvPr>
          <p:cNvSpPr txBox="1"/>
          <p:nvPr/>
        </p:nvSpPr>
        <p:spPr>
          <a:xfrm>
            <a:off x="10111804" y="2618602"/>
            <a:ext cx="648000" cy="461665"/>
          </a:xfrm>
          <a:prstGeom prst="rect">
            <a:avLst/>
          </a:prstGeom>
          <a:noFill/>
        </p:spPr>
        <p:txBody>
          <a:bodyPr wrap="square" rtlCol="0">
            <a:spAutoFit/>
          </a:bodyPr>
          <a:lstStyle/>
          <a:p>
            <a:pPr algn="ctr"/>
            <a:r>
              <a:rPr lang="en-US" sz="2400" dirty="0"/>
              <a:t>300</a:t>
            </a:r>
            <a:endParaRPr lang="en-IN" sz="2400" dirty="0"/>
          </a:p>
        </p:txBody>
      </p:sp>
      <p:sp>
        <p:nvSpPr>
          <p:cNvPr id="167" name="TextBox 166">
            <a:extLst>
              <a:ext uri="{FF2B5EF4-FFF2-40B4-BE49-F238E27FC236}">
                <a16:creationId xmlns:a16="http://schemas.microsoft.com/office/drawing/2014/main" id="{F0723B63-8FFF-45BC-AA5B-8695D47B1D61}"/>
              </a:ext>
            </a:extLst>
          </p:cNvPr>
          <p:cNvSpPr txBox="1"/>
          <p:nvPr/>
        </p:nvSpPr>
        <p:spPr>
          <a:xfrm>
            <a:off x="6282114" y="3946580"/>
            <a:ext cx="648000" cy="461665"/>
          </a:xfrm>
          <a:prstGeom prst="rect">
            <a:avLst/>
          </a:prstGeom>
          <a:noFill/>
        </p:spPr>
        <p:txBody>
          <a:bodyPr wrap="square" rtlCol="0">
            <a:spAutoFit/>
          </a:bodyPr>
          <a:lstStyle/>
          <a:p>
            <a:pPr algn="ctr"/>
            <a:r>
              <a:rPr lang="en-US" sz="2400" dirty="0"/>
              <a:t>180</a:t>
            </a:r>
            <a:endParaRPr lang="en-IN" sz="2400" dirty="0"/>
          </a:p>
        </p:txBody>
      </p:sp>
      <p:sp>
        <p:nvSpPr>
          <p:cNvPr id="168" name="TextBox 167">
            <a:extLst>
              <a:ext uri="{FF2B5EF4-FFF2-40B4-BE49-F238E27FC236}">
                <a16:creationId xmlns:a16="http://schemas.microsoft.com/office/drawing/2014/main" id="{C0648F8B-C956-437D-A34D-E923283F75BD}"/>
              </a:ext>
            </a:extLst>
          </p:cNvPr>
          <p:cNvSpPr txBox="1"/>
          <p:nvPr/>
        </p:nvSpPr>
        <p:spPr>
          <a:xfrm>
            <a:off x="7240060" y="3946580"/>
            <a:ext cx="648000" cy="461665"/>
          </a:xfrm>
          <a:prstGeom prst="rect">
            <a:avLst/>
          </a:prstGeom>
          <a:noFill/>
        </p:spPr>
        <p:txBody>
          <a:bodyPr wrap="square" rtlCol="0">
            <a:spAutoFit/>
          </a:bodyPr>
          <a:lstStyle/>
          <a:p>
            <a:pPr algn="ctr"/>
            <a:r>
              <a:rPr lang="en-US" sz="2400" dirty="0"/>
              <a:t>150</a:t>
            </a:r>
            <a:endParaRPr lang="en-IN" sz="2400" dirty="0"/>
          </a:p>
        </p:txBody>
      </p:sp>
      <p:sp>
        <p:nvSpPr>
          <p:cNvPr id="169" name="TextBox 168">
            <a:extLst>
              <a:ext uri="{FF2B5EF4-FFF2-40B4-BE49-F238E27FC236}">
                <a16:creationId xmlns:a16="http://schemas.microsoft.com/office/drawing/2014/main" id="{2662B774-5AC1-4C6C-92DE-F2C9E334CE58}"/>
              </a:ext>
            </a:extLst>
          </p:cNvPr>
          <p:cNvSpPr txBox="1"/>
          <p:nvPr/>
        </p:nvSpPr>
        <p:spPr>
          <a:xfrm>
            <a:off x="8198006" y="3946580"/>
            <a:ext cx="648000" cy="461665"/>
          </a:xfrm>
          <a:prstGeom prst="rect">
            <a:avLst/>
          </a:prstGeom>
          <a:noFill/>
        </p:spPr>
        <p:txBody>
          <a:bodyPr wrap="square" rtlCol="0">
            <a:spAutoFit/>
          </a:bodyPr>
          <a:lstStyle/>
          <a:p>
            <a:pPr algn="ctr"/>
            <a:r>
              <a:rPr lang="en-US" sz="2400" dirty="0"/>
              <a:t>350</a:t>
            </a:r>
            <a:endParaRPr lang="en-IN" sz="2400" dirty="0"/>
          </a:p>
        </p:txBody>
      </p:sp>
      <p:sp>
        <p:nvSpPr>
          <p:cNvPr id="170" name="TextBox 169">
            <a:extLst>
              <a:ext uri="{FF2B5EF4-FFF2-40B4-BE49-F238E27FC236}">
                <a16:creationId xmlns:a16="http://schemas.microsoft.com/office/drawing/2014/main" id="{BE534893-A3D0-4900-A7F4-DDA8240D4145}"/>
              </a:ext>
            </a:extLst>
          </p:cNvPr>
          <p:cNvSpPr txBox="1"/>
          <p:nvPr/>
        </p:nvSpPr>
        <p:spPr>
          <a:xfrm>
            <a:off x="9155952" y="3946580"/>
            <a:ext cx="648000" cy="461665"/>
          </a:xfrm>
          <a:prstGeom prst="rect">
            <a:avLst/>
          </a:prstGeom>
          <a:noFill/>
        </p:spPr>
        <p:txBody>
          <a:bodyPr wrap="square" rtlCol="0">
            <a:spAutoFit/>
          </a:bodyPr>
          <a:lstStyle/>
          <a:p>
            <a:pPr algn="ctr"/>
            <a:r>
              <a:rPr lang="en-US" sz="2400" dirty="0"/>
              <a:t>320</a:t>
            </a:r>
            <a:endParaRPr lang="en-IN" sz="2400" dirty="0"/>
          </a:p>
        </p:txBody>
      </p:sp>
      <p:sp>
        <p:nvSpPr>
          <p:cNvPr id="171" name="TextBox 170">
            <a:extLst>
              <a:ext uri="{FF2B5EF4-FFF2-40B4-BE49-F238E27FC236}">
                <a16:creationId xmlns:a16="http://schemas.microsoft.com/office/drawing/2014/main" id="{4BADAA32-A563-413B-86A2-475A2A8F79DC}"/>
              </a:ext>
            </a:extLst>
          </p:cNvPr>
          <p:cNvSpPr txBox="1"/>
          <p:nvPr/>
        </p:nvSpPr>
        <p:spPr>
          <a:xfrm>
            <a:off x="6113847" y="1644513"/>
            <a:ext cx="651864"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172" name="TextBox 171">
            <a:extLst>
              <a:ext uri="{FF2B5EF4-FFF2-40B4-BE49-F238E27FC236}">
                <a16:creationId xmlns:a16="http://schemas.microsoft.com/office/drawing/2014/main" id="{BD7CCA03-172F-4D6D-9CCB-CA6689063228}"/>
              </a:ext>
            </a:extLst>
          </p:cNvPr>
          <p:cNvSpPr txBox="1"/>
          <p:nvPr/>
        </p:nvSpPr>
        <p:spPr>
          <a:xfrm>
            <a:off x="7062482" y="1644514"/>
            <a:ext cx="637479" cy="461665"/>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73" name="TextBox 172">
            <a:extLst>
              <a:ext uri="{FF2B5EF4-FFF2-40B4-BE49-F238E27FC236}">
                <a16:creationId xmlns:a16="http://schemas.microsoft.com/office/drawing/2014/main" id="{B9407614-EC81-4EA7-8FDC-B1331605F249}"/>
              </a:ext>
            </a:extLst>
          </p:cNvPr>
          <p:cNvSpPr txBox="1"/>
          <p:nvPr/>
        </p:nvSpPr>
        <p:spPr>
          <a:xfrm>
            <a:off x="7962555" y="1644514"/>
            <a:ext cx="728681" cy="461665"/>
          </a:xfrm>
          <a:prstGeom prst="rect">
            <a:avLst/>
          </a:prstGeom>
          <a:noFill/>
        </p:spPr>
        <p:txBody>
          <a:bodyPr wrap="square" rtlCol="0">
            <a:spAutoFit/>
          </a:bodyPr>
          <a:lstStyle/>
          <a:p>
            <a:pPr algn="ctr"/>
            <a:r>
              <a:rPr lang="en-US" sz="2400" dirty="0">
                <a:solidFill>
                  <a:schemeClr val="tx2"/>
                </a:solidFill>
              </a:rPr>
              <a:t>170</a:t>
            </a:r>
            <a:endParaRPr lang="en-IN" sz="2400" dirty="0">
              <a:solidFill>
                <a:schemeClr val="tx2"/>
              </a:solidFill>
            </a:endParaRPr>
          </a:p>
        </p:txBody>
      </p:sp>
      <p:sp>
        <p:nvSpPr>
          <p:cNvPr id="174" name="TextBox 173">
            <a:extLst>
              <a:ext uri="{FF2B5EF4-FFF2-40B4-BE49-F238E27FC236}">
                <a16:creationId xmlns:a16="http://schemas.microsoft.com/office/drawing/2014/main" id="{DD5CA652-1ED3-457B-ADCF-392D3C8742E7}"/>
              </a:ext>
            </a:extLst>
          </p:cNvPr>
          <p:cNvSpPr txBox="1"/>
          <p:nvPr/>
        </p:nvSpPr>
        <p:spPr>
          <a:xfrm>
            <a:off x="7972080" y="2379165"/>
            <a:ext cx="680775"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5" name="TextBox 224">
            <a:extLst>
              <a:ext uri="{FF2B5EF4-FFF2-40B4-BE49-F238E27FC236}">
                <a16:creationId xmlns:a16="http://schemas.microsoft.com/office/drawing/2014/main" id="{84B61E0B-98C6-4AB6-96AE-2B61452797B7}"/>
              </a:ext>
            </a:extLst>
          </p:cNvPr>
          <p:cNvSpPr txBox="1"/>
          <p:nvPr/>
        </p:nvSpPr>
        <p:spPr>
          <a:xfrm>
            <a:off x="8939295" y="2379165"/>
            <a:ext cx="689288" cy="461665"/>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6" name="TextBox 225">
            <a:extLst>
              <a:ext uri="{FF2B5EF4-FFF2-40B4-BE49-F238E27FC236}">
                <a16:creationId xmlns:a16="http://schemas.microsoft.com/office/drawing/2014/main" id="{B3EA48D6-54F2-43E3-9078-EB3BDE3E2728}"/>
              </a:ext>
            </a:extLst>
          </p:cNvPr>
          <p:cNvSpPr txBox="1"/>
          <p:nvPr/>
        </p:nvSpPr>
        <p:spPr>
          <a:xfrm>
            <a:off x="8958345" y="3112173"/>
            <a:ext cx="648000"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3" name="Straight Connector 232">
            <a:extLst>
              <a:ext uri="{FF2B5EF4-FFF2-40B4-BE49-F238E27FC236}">
                <a16:creationId xmlns:a16="http://schemas.microsoft.com/office/drawing/2014/main" id="{0385CB19-FFF6-4357-8A1C-0EFDE85F2F81}"/>
              </a:ext>
            </a:extLst>
          </p:cNvPr>
          <p:cNvCxnSpPr>
            <a:cxnSpLocks/>
          </p:cNvCxnSpPr>
          <p:nvPr/>
        </p:nvCxnSpPr>
        <p:spPr>
          <a:xfrm>
            <a:off x="6162383"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30FB7AB-9904-4086-88EC-4ADC6046660C}"/>
              </a:ext>
            </a:extLst>
          </p:cNvPr>
          <p:cNvCxnSpPr>
            <a:cxnSpLocks/>
          </p:cNvCxnSpPr>
          <p:nvPr/>
        </p:nvCxnSpPr>
        <p:spPr>
          <a:xfrm flipV="1">
            <a:off x="6714214"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578AC3-D21D-4629-B557-1ACCE6B83E66}"/>
              </a:ext>
            </a:extLst>
          </p:cNvPr>
          <p:cNvCxnSpPr>
            <a:cxnSpLocks/>
          </p:cNvCxnSpPr>
          <p:nvPr/>
        </p:nvCxnSpPr>
        <p:spPr>
          <a:xfrm>
            <a:off x="712032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BEC238-D951-4F3E-8D35-84F32C9BE7BF}"/>
              </a:ext>
            </a:extLst>
          </p:cNvPr>
          <p:cNvCxnSpPr>
            <a:cxnSpLocks/>
          </p:cNvCxnSpPr>
          <p:nvPr/>
        </p:nvCxnSpPr>
        <p:spPr>
          <a:xfrm flipV="1">
            <a:off x="767216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12B7360-260B-4DE1-9BEC-B3E52C829863}"/>
              </a:ext>
            </a:extLst>
          </p:cNvPr>
          <p:cNvCxnSpPr>
            <a:cxnSpLocks/>
          </p:cNvCxnSpPr>
          <p:nvPr/>
        </p:nvCxnSpPr>
        <p:spPr>
          <a:xfrm>
            <a:off x="806971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A5B818A-920D-46BD-95D2-32236DAF1251}"/>
              </a:ext>
            </a:extLst>
          </p:cNvPr>
          <p:cNvCxnSpPr>
            <a:cxnSpLocks/>
          </p:cNvCxnSpPr>
          <p:nvPr/>
        </p:nvCxnSpPr>
        <p:spPr>
          <a:xfrm flipV="1">
            <a:off x="862155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CAA08EC-0C93-402D-83DF-20DB231EA4F4}"/>
              </a:ext>
            </a:extLst>
          </p:cNvPr>
          <p:cNvCxnSpPr>
            <a:cxnSpLocks/>
          </p:cNvCxnSpPr>
          <p:nvPr/>
        </p:nvCxnSpPr>
        <p:spPr>
          <a:xfrm>
            <a:off x="8069719"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F275091-B54A-4468-8F3B-7BC34C47ED36}"/>
              </a:ext>
            </a:extLst>
          </p:cNvPr>
          <p:cNvCxnSpPr>
            <a:cxnSpLocks/>
          </p:cNvCxnSpPr>
          <p:nvPr/>
        </p:nvCxnSpPr>
        <p:spPr>
          <a:xfrm flipV="1">
            <a:off x="8621550"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751209-32BE-468F-83C6-B026B2467311}"/>
              </a:ext>
            </a:extLst>
          </p:cNvPr>
          <p:cNvCxnSpPr>
            <a:cxnSpLocks/>
          </p:cNvCxnSpPr>
          <p:nvPr/>
        </p:nvCxnSpPr>
        <p:spPr>
          <a:xfrm>
            <a:off x="9023387"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21594B9-A3AD-4864-8726-5B68972881F0}"/>
              </a:ext>
            </a:extLst>
          </p:cNvPr>
          <p:cNvCxnSpPr>
            <a:cxnSpLocks/>
          </p:cNvCxnSpPr>
          <p:nvPr/>
        </p:nvCxnSpPr>
        <p:spPr>
          <a:xfrm flipV="1">
            <a:off x="9575218"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71B33B-51A2-45B9-AA7F-83941115B67C}"/>
              </a:ext>
            </a:extLst>
          </p:cNvPr>
          <p:cNvCxnSpPr>
            <a:cxnSpLocks/>
          </p:cNvCxnSpPr>
          <p:nvPr/>
        </p:nvCxnSpPr>
        <p:spPr>
          <a:xfrm>
            <a:off x="9023387" y="35430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CB2D4D-2B43-4AAB-A22C-46233E52C258}"/>
              </a:ext>
            </a:extLst>
          </p:cNvPr>
          <p:cNvCxnSpPr>
            <a:cxnSpLocks/>
          </p:cNvCxnSpPr>
          <p:nvPr/>
        </p:nvCxnSpPr>
        <p:spPr>
          <a:xfrm flipV="1">
            <a:off x="9575218" y="32092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D82E8D-29E9-45CE-8B89-8C3664BD460C}"/>
              </a:ext>
            </a:extLst>
          </p:cNvPr>
          <p:cNvCxnSpPr>
            <a:cxnSpLocks/>
          </p:cNvCxnSpPr>
          <p:nvPr/>
        </p:nvCxnSpPr>
        <p:spPr>
          <a:xfrm>
            <a:off x="5075189" y="5137987"/>
            <a:ext cx="49018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FE678F4-3BF4-4FBD-BBFB-2A1B76F3AF0D}"/>
              </a:ext>
            </a:extLst>
          </p:cNvPr>
          <p:cNvCxnSpPr>
            <a:cxnSpLocks/>
          </p:cNvCxnSpPr>
          <p:nvPr/>
        </p:nvCxnSpPr>
        <p:spPr>
          <a:xfrm>
            <a:off x="11974724" y="991537"/>
            <a:ext cx="0" cy="295504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923EA690-00E2-446C-B33B-BEFF4C096759}"/>
              </a:ext>
            </a:extLst>
          </p:cNvPr>
          <p:cNvSpPr txBox="1"/>
          <p:nvPr/>
        </p:nvSpPr>
        <p:spPr>
          <a:xfrm>
            <a:off x="10952156" y="1123939"/>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319" name="TextBox 318">
            <a:extLst>
              <a:ext uri="{FF2B5EF4-FFF2-40B4-BE49-F238E27FC236}">
                <a16:creationId xmlns:a16="http://schemas.microsoft.com/office/drawing/2014/main" id="{6B20BED8-5FE3-46D5-B816-128B5E92E043}"/>
              </a:ext>
            </a:extLst>
          </p:cNvPr>
          <p:cNvSpPr txBox="1"/>
          <p:nvPr/>
        </p:nvSpPr>
        <p:spPr>
          <a:xfrm>
            <a:off x="5103528" y="4536662"/>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320" name="TextBox 319">
            <a:extLst>
              <a:ext uri="{FF2B5EF4-FFF2-40B4-BE49-F238E27FC236}">
                <a16:creationId xmlns:a16="http://schemas.microsoft.com/office/drawing/2014/main" id="{EF436759-179A-40B7-93EF-83EF6D6EC9E7}"/>
              </a:ext>
            </a:extLst>
          </p:cNvPr>
          <p:cNvSpPr txBox="1"/>
          <p:nvPr/>
        </p:nvSpPr>
        <p:spPr>
          <a:xfrm>
            <a:off x="10978126" y="1858599"/>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323" name="TextBox 322">
            <a:extLst>
              <a:ext uri="{FF2B5EF4-FFF2-40B4-BE49-F238E27FC236}">
                <a16:creationId xmlns:a16="http://schemas.microsoft.com/office/drawing/2014/main" id="{38F037D2-319F-4B8A-B8EA-02C0874E8B4A}"/>
              </a:ext>
            </a:extLst>
          </p:cNvPr>
          <p:cNvSpPr txBox="1"/>
          <p:nvPr/>
        </p:nvSpPr>
        <p:spPr>
          <a:xfrm>
            <a:off x="6121400" y="4550384"/>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12</a:t>
            </a:r>
            <a:endParaRPr lang="en-IN" sz="2400" baseline="-25000" dirty="0"/>
          </a:p>
        </p:txBody>
      </p:sp>
      <p:sp>
        <p:nvSpPr>
          <p:cNvPr id="324" name="TextBox 323">
            <a:extLst>
              <a:ext uri="{FF2B5EF4-FFF2-40B4-BE49-F238E27FC236}">
                <a16:creationId xmlns:a16="http://schemas.microsoft.com/office/drawing/2014/main" id="{3A7B2150-8BE9-464D-BAD7-44CD1DF92F13}"/>
              </a:ext>
            </a:extLst>
          </p:cNvPr>
          <p:cNvSpPr txBox="1"/>
          <p:nvPr/>
        </p:nvSpPr>
        <p:spPr>
          <a:xfrm>
            <a:off x="7084630" y="4550384"/>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108" name="Content Placeholder 2">
            <a:extLst>
              <a:ext uri="{FF2B5EF4-FFF2-40B4-BE49-F238E27FC236}">
                <a16:creationId xmlns:a16="http://schemas.microsoft.com/office/drawing/2014/main" id="{F98CCFB5-7370-42F8-AB1F-54B3C654450F}"/>
              </a:ext>
            </a:extLst>
          </p:cNvPr>
          <p:cNvSpPr txBox="1">
            <a:spLocks/>
          </p:cNvSpPr>
          <p:nvPr/>
        </p:nvSpPr>
        <p:spPr>
          <a:xfrm>
            <a:off x="120954" y="732953"/>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AR</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48AE7E83-2BBF-47A4-B1D6-204A71B7C235}"/>
                  </a:ext>
                </a:extLst>
              </p:cNvPr>
              <p:cNvSpPr txBox="1"/>
              <p:nvPr/>
            </p:nvSpPr>
            <p:spPr>
              <a:xfrm>
                <a:off x="343252" y="1122825"/>
                <a:ext cx="8168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13</m:t>
                          </m:r>
                        </m:sub>
                      </m:sSub>
                      <m:r>
                        <a:rPr lang="en-US" sz="2400" b="0" i="1" smtClean="0">
                          <a:latin typeface="Cambria Math" panose="02040503050406030204" pitchFamily="18" charset="0"/>
                        </a:rPr>
                        <m:t>=</m:t>
                      </m:r>
                    </m:oMath>
                  </m:oMathPara>
                </a14:m>
                <a:endParaRPr lang="en-IN" sz="2400" dirty="0"/>
              </a:p>
            </p:txBody>
          </p:sp>
        </mc:Choice>
        <mc:Fallback xmlns="">
          <p:sp>
            <p:nvSpPr>
              <p:cNvPr id="111" name="TextBox 110">
                <a:extLst>
                  <a:ext uri="{FF2B5EF4-FFF2-40B4-BE49-F238E27FC236}">
                    <a16:creationId xmlns:a16="http://schemas.microsoft.com/office/drawing/2014/main" id="{48AE7E83-2BBF-47A4-B1D6-204A71B7C235}"/>
                  </a:ext>
                </a:extLst>
              </p:cNvPr>
              <p:cNvSpPr txBox="1">
                <a:spLocks noRot="1" noChangeAspect="1" noMove="1" noResize="1" noEditPoints="1" noAdjustHandles="1" noChangeArrowheads="1" noChangeShapeType="1" noTextEdit="1"/>
              </p:cNvSpPr>
              <p:nvPr/>
            </p:nvSpPr>
            <p:spPr>
              <a:xfrm>
                <a:off x="343252" y="1122825"/>
                <a:ext cx="816890" cy="369332"/>
              </a:xfrm>
              <a:prstGeom prst="rect">
                <a:avLst/>
              </a:prstGeom>
              <a:blipFill>
                <a:blip r:embed="rId2"/>
                <a:stretch>
                  <a:fillRect l="-8209" r="-298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89A6125D-2E89-4839-A94A-8385378CEF79}"/>
                  </a:ext>
                </a:extLst>
              </p:cNvPr>
              <p:cNvSpPr txBox="1"/>
              <p:nvPr/>
            </p:nvSpPr>
            <p:spPr>
              <a:xfrm>
                <a:off x="1256809" y="1122825"/>
                <a:ext cx="3823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oMath>
                  </m:oMathPara>
                </a14:m>
                <a:endParaRPr lang="en-IN" sz="2400" dirty="0"/>
              </a:p>
            </p:txBody>
          </p:sp>
        </mc:Choice>
        <mc:Fallback xmlns="">
          <p:sp>
            <p:nvSpPr>
              <p:cNvPr id="117" name="TextBox 116">
                <a:extLst>
                  <a:ext uri="{FF2B5EF4-FFF2-40B4-BE49-F238E27FC236}">
                    <a16:creationId xmlns:a16="http://schemas.microsoft.com/office/drawing/2014/main" id="{89A6125D-2E89-4839-A94A-8385378CEF79}"/>
                  </a:ext>
                </a:extLst>
              </p:cNvPr>
              <p:cNvSpPr txBox="1">
                <a:spLocks noRot="1" noChangeAspect="1" noMove="1" noResize="1" noEditPoints="1" noAdjustHandles="1" noChangeArrowheads="1" noChangeShapeType="1" noTextEdit="1"/>
              </p:cNvSpPr>
              <p:nvPr/>
            </p:nvSpPr>
            <p:spPr>
              <a:xfrm>
                <a:off x="1256809" y="1122825"/>
                <a:ext cx="382349" cy="369332"/>
              </a:xfrm>
              <a:prstGeom prst="rect">
                <a:avLst/>
              </a:prstGeom>
              <a:blipFill>
                <a:blip r:embed="rId3"/>
                <a:stretch>
                  <a:fillRect l="-9524" r="-634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E31DB30-954A-49A3-BD11-6F942B67F725}"/>
                  </a:ext>
                </a:extLst>
              </p:cNvPr>
              <p:cNvSpPr txBox="1"/>
              <p:nvPr/>
            </p:nvSpPr>
            <p:spPr>
              <a:xfrm>
                <a:off x="1695165" y="1122825"/>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18" name="TextBox 117">
                <a:extLst>
                  <a:ext uri="{FF2B5EF4-FFF2-40B4-BE49-F238E27FC236}">
                    <a16:creationId xmlns:a16="http://schemas.microsoft.com/office/drawing/2014/main" id="{AE31DB30-954A-49A3-BD11-6F942B67F725}"/>
                  </a:ext>
                </a:extLst>
              </p:cNvPr>
              <p:cNvSpPr txBox="1">
                <a:spLocks noRot="1" noChangeAspect="1" noMove="1" noResize="1" noEditPoints="1" noAdjustHandles="1" noChangeArrowheads="1" noChangeShapeType="1" noTextEdit="1"/>
              </p:cNvSpPr>
              <p:nvPr/>
            </p:nvSpPr>
            <p:spPr>
              <a:xfrm>
                <a:off x="1695165" y="1122825"/>
                <a:ext cx="299761" cy="369332"/>
              </a:xfrm>
              <a:prstGeom prst="rect">
                <a:avLst/>
              </a:prstGeom>
              <a:blipFill>
                <a:blip r:embed="rId4"/>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B2094146-E839-454B-914C-CBFDF5A300D0}"/>
                  </a:ext>
                </a:extLst>
              </p:cNvPr>
              <p:cNvSpPr txBox="1"/>
              <p:nvPr/>
            </p:nvSpPr>
            <p:spPr>
              <a:xfrm>
                <a:off x="2050933" y="1122825"/>
                <a:ext cx="376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3</m:t>
                          </m:r>
                        </m:sub>
                      </m:sSub>
                    </m:oMath>
                  </m:oMathPara>
                </a14:m>
                <a:endParaRPr lang="en-IN" sz="2400" dirty="0"/>
              </a:p>
            </p:txBody>
          </p:sp>
        </mc:Choice>
        <mc:Fallback xmlns="">
          <p:sp>
            <p:nvSpPr>
              <p:cNvPr id="119" name="TextBox 118">
                <a:extLst>
                  <a:ext uri="{FF2B5EF4-FFF2-40B4-BE49-F238E27FC236}">
                    <a16:creationId xmlns:a16="http://schemas.microsoft.com/office/drawing/2014/main" id="{B2094146-E839-454B-914C-CBFDF5A300D0}"/>
                  </a:ext>
                </a:extLst>
              </p:cNvPr>
              <p:cNvSpPr txBox="1">
                <a:spLocks noRot="1" noChangeAspect="1" noMove="1" noResize="1" noEditPoints="1" noAdjustHandles="1" noChangeArrowheads="1" noChangeShapeType="1" noTextEdit="1"/>
              </p:cNvSpPr>
              <p:nvPr/>
            </p:nvSpPr>
            <p:spPr>
              <a:xfrm>
                <a:off x="2050933" y="1122825"/>
                <a:ext cx="376833" cy="369332"/>
              </a:xfrm>
              <a:prstGeom prst="rect">
                <a:avLst/>
              </a:prstGeom>
              <a:blipFill>
                <a:blip r:embed="rId5"/>
                <a:stretch>
                  <a:fillRect l="-11290" r="-645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BFF5DED8-87D0-4730-B48D-580E91312B6D}"/>
                  </a:ext>
                </a:extLst>
              </p:cNvPr>
              <p:cNvSpPr txBox="1"/>
              <p:nvPr/>
            </p:nvSpPr>
            <p:spPr>
              <a:xfrm>
                <a:off x="343252" y="1565029"/>
                <a:ext cx="986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12=</m:t>
                      </m:r>
                    </m:oMath>
                  </m:oMathPara>
                </a14:m>
                <a:endParaRPr lang="en-IN" sz="2400" dirty="0"/>
              </a:p>
            </p:txBody>
          </p:sp>
        </mc:Choice>
        <mc:Fallback xmlns="">
          <p:sp>
            <p:nvSpPr>
              <p:cNvPr id="120" name="TextBox 119">
                <a:extLst>
                  <a:ext uri="{FF2B5EF4-FFF2-40B4-BE49-F238E27FC236}">
                    <a16:creationId xmlns:a16="http://schemas.microsoft.com/office/drawing/2014/main" id="{BFF5DED8-87D0-4730-B48D-580E91312B6D}"/>
                  </a:ext>
                </a:extLst>
              </p:cNvPr>
              <p:cNvSpPr txBox="1">
                <a:spLocks noRot="1" noChangeAspect="1" noMove="1" noResize="1" noEditPoints="1" noAdjustHandles="1" noChangeArrowheads="1" noChangeShapeType="1" noTextEdit="1"/>
              </p:cNvSpPr>
              <p:nvPr/>
            </p:nvSpPr>
            <p:spPr>
              <a:xfrm>
                <a:off x="343252" y="1565029"/>
                <a:ext cx="986873" cy="369332"/>
              </a:xfrm>
              <a:prstGeom prst="rect">
                <a:avLst/>
              </a:prstGeom>
              <a:blipFill>
                <a:blip r:embed="rId6"/>
                <a:stretch>
                  <a:fillRect l="-4321" r="-24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0B53D3A2-CA1D-4689-9797-C7A4CF947F13}"/>
                  </a:ext>
                </a:extLst>
              </p:cNvPr>
              <p:cNvSpPr txBox="1"/>
              <p:nvPr/>
            </p:nvSpPr>
            <p:spPr>
              <a:xfrm>
                <a:off x="1425622" y="1565029"/>
                <a:ext cx="2404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IN" sz="2400" dirty="0"/>
              </a:p>
            </p:txBody>
          </p:sp>
        </mc:Choice>
        <mc:Fallback xmlns="">
          <p:sp>
            <p:nvSpPr>
              <p:cNvPr id="121" name="TextBox 120">
                <a:extLst>
                  <a:ext uri="{FF2B5EF4-FFF2-40B4-BE49-F238E27FC236}">
                    <a16:creationId xmlns:a16="http://schemas.microsoft.com/office/drawing/2014/main" id="{0B53D3A2-CA1D-4689-9797-C7A4CF947F13}"/>
                  </a:ext>
                </a:extLst>
              </p:cNvPr>
              <p:cNvSpPr txBox="1">
                <a:spLocks noRot="1" noChangeAspect="1" noMove="1" noResize="1" noEditPoints="1" noAdjustHandles="1" noChangeArrowheads="1" noChangeShapeType="1" noTextEdit="1"/>
              </p:cNvSpPr>
              <p:nvPr/>
            </p:nvSpPr>
            <p:spPr>
              <a:xfrm>
                <a:off x="1425622" y="1565029"/>
                <a:ext cx="240450" cy="369332"/>
              </a:xfrm>
              <a:prstGeom prst="rect">
                <a:avLst/>
              </a:prstGeom>
              <a:blipFill>
                <a:blip r:embed="rId7"/>
                <a:stretch>
                  <a:fillRect l="-30769" r="-307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36A1B8A4-3C2D-4D0F-901F-07950A4D49F7}"/>
                  </a:ext>
                </a:extLst>
              </p:cNvPr>
              <p:cNvSpPr txBox="1"/>
              <p:nvPr/>
            </p:nvSpPr>
            <p:spPr>
              <a:xfrm>
                <a:off x="1863978" y="1565029"/>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122" name="TextBox 121">
                <a:extLst>
                  <a:ext uri="{FF2B5EF4-FFF2-40B4-BE49-F238E27FC236}">
                    <a16:creationId xmlns:a16="http://schemas.microsoft.com/office/drawing/2014/main" id="{36A1B8A4-3C2D-4D0F-901F-07950A4D49F7}"/>
                  </a:ext>
                </a:extLst>
              </p:cNvPr>
              <p:cNvSpPr txBox="1">
                <a:spLocks noRot="1" noChangeAspect="1" noMove="1" noResize="1" noEditPoints="1" noAdjustHandles="1" noChangeArrowheads="1" noChangeShapeType="1" noTextEdit="1"/>
              </p:cNvSpPr>
              <p:nvPr/>
            </p:nvSpPr>
            <p:spPr>
              <a:xfrm>
                <a:off x="1863978" y="1565029"/>
                <a:ext cx="299761" cy="369332"/>
              </a:xfrm>
              <a:prstGeom prst="rect">
                <a:avLst/>
              </a:prstGeom>
              <a:blipFill>
                <a:blip r:embed="rId8"/>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9B6D8FE-000C-49B6-AAED-47C406730677}"/>
                  </a:ext>
                </a:extLst>
              </p:cNvPr>
              <p:cNvSpPr txBox="1"/>
              <p:nvPr/>
            </p:nvSpPr>
            <p:spPr>
              <a:xfrm>
                <a:off x="2219746" y="1565029"/>
                <a:ext cx="376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3</m:t>
                          </m:r>
                        </m:sub>
                      </m:sSub>
                    </m:oMath>
                  </m:oMathPara>
                </a14:m>
                <a:endParaRPr lang="en-IN" sz="2400" dirty="0"/>
              </a:p>
            </p:txBody>
          </p:sp>
        </mc:Choice>
        <mc:Fallback xmlns="">
          <p:sp>
            <p:nvSpPr>
              <p:cNvPr id="123" name="TextBox 122">
                <a:extLst>
                  <a:ext uri="{FF2B5EF4-FFF2-40B4-BE49-F238E27FC236}">
                    <a16:creationId xmlns:a16="http://schemas.microsoft.com/office/drawing/2014/main" id="{D9B6D8FE-000C-49B6-AAED-47C406730677}"/>
                  </a:ext>
                </a:extLst>
              </p:cNvPr>
              <p:cNvSpPr txBox="1">
                <a:spLocks noRot="1" noChangeAspect="1" noMove="1" noResize="1" noEditPoints="1" noAdjustHandles="1" noChangeArrowheads="1" noChangeShapeType="1" noTextEdit="1"/>
              </p:cNvSpPr>
              <p:nvPr/>
            </p:nvSpPr>
            <p:spPr>
              <a:xfrm>
                <a:off x="2219746" y="1565029"/>
                <a:ext cx="376833" cy="369332"/>
              </a:xfrm>
              <a:prstGeom prst="rect">
                <a:avLst/>
              </a:prstGeom>
              <a:blipFill>
                <a:blip r:embed="rId9"/>
                <a:stretch>
                  <a:fillRect l="-11290" r="-6452"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04E9E79-F9FC-4715-A08C-348DC0B9DE62}"/>
                  </a:ext>
                </a:extLst>
              </p:cNvPr>
              <p:cNvSpPr txBox="1"/>
              <p:nvPr/>
            </p:nvSpPr>
            <p:spPr>
              <a:xfrm>
                <a:off x="343252" y="1944290"/>
                <a:ext cx="13786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rPr>
                        <m:t>=12</m:t>
                      </m:r>
                    </m:oMath>
                  </m:oMathPara>
                </a14:m>
                <a:endParaRPr lang="en-IN" sz="2400" dirty="0"/>
              </a:p>
            </p:txBody>
          </p:sp>
        </mc:Choice>
        <mc:Fallback xmlns="">
          <p:sp>
            <p:nvSpPr>
              <p:cNvPr id="124" name="TextBox 123">
                <a:extLst>
                  <a:ext uri="{FF2B5EF4-FFF2-40B4-BE49-F238E27FC236}">
                    <a16:creationId xmlns:a16="http://schemas.microsoft.com/office/drawing/2014/main" id="{804E9E79-F9FC-4715-A08C-348DC0B9DE62}"/>
                  </a:ext>
                </a:extLst>
              </p:cNvPr>
              <p:cNvSpPr txBox="1">
                <a:spLocks noRot="1" noChangeAspect="1" noMove="1" noResize="1" noEditPoints="1" noAdjustHandles="1" noChangeArrowheads="1" noChangeShapeType="1" noTextEdit="1"/>
              </p:cNvSpPr>
              <p:nvPr/>
            </p:nvSpPr>
            <p:spPr>
              <a:xfrm>
                <a:off x="343252" y="1944290"/>
                <a:ext cx="1378647" cy="369332"/>
              </a:xfrm>
              <a:prstGeom prst="rect">
                <a:avLst/>
              </a:prstGeom>
              <a:blipFill>
                <a:blip r:embed="rId10"/>
                <a:stretch>
                  <a:fillRect l="-2655" r="-5310" b="-14754"/>
                </a:stretch>
              </a:blipFill>
            </p:spPr>
            <p:txBody>
              <a:bodyPr/>
              <a:lstStyle/>
              <a:p>
                <a:r>
                  <a:rPr lang="en-IN">
                    <a:noFill/>
                  </a:rPr>
                  <a:t> </a:t>
                </a:r>
              </a:p>
            </p:txBody>
          </p:sp>
        </mc:Fallback>
      </mc:AlternateContent>
      <p:sp>
        <p:nvSpPr>
          <p:cNvPr id="201" name="Content Placeholder 2">
            <a:extLst>
              <a:ext uri="{FF2B5EF4-FFF2-40B4-BE49-F238E27FC236}">
                <a16:creationId xmlns:a16="http://schemas.microsoft.com/office/drawing/2014/main" id="{165B8E3D-C537-4980-9094-5BDA9719C2D0}"/>
              </a:ext>
            </a:extLst>
          </p:cNvPr>
          <p:cNvSpPr txBox="1">
            <a:spLocks/>
          </p:cNvSpPr>
          <p:nvPr/>
        </p:nvSpPr>
        <p:spPr>
          <a:xfrm>
            <a:off x="80299" y="2361029"/>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BR</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F4D6959F-0ABC-43AA-9D5E-7CE301E5606B}"/>
                  </a:ext>
                </a:extLst>
              </p:cNvPr>
              <p:cNvSpPr txBox="1"/>
              <p:nvPr/>
            </p:nvSpPr>
            <p:spPr>
              <a:xfrm>
                <a:off x="343252" y="2750901"/>
                <a:ext cx="8240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23</m:t>
                          </m:r>
                        </m:sub>
                      </m:sSub>
                      <m:r>
                        <a:rPr lang="en-US" sz="2400" b="0" i="1" smtClean="0">
                          <a:latin typeface="Cambria Math" panose="02040503050406030204" pitchFamily="18" charset="0"/>
                        </a:rPr>
                        <m:t>=</m:t>
                      </m:r>
                    </m:oMath>
                  </m:oMathPara>
                </a14:m>
                <a:endParaRPr lang="en-IN" sz="2400" dirty="0"/>
              </a:p>
            </p:txBody>
          </p:sp>
        </mc:Choice>
        <mc:Fallback xmlns="">
          <p:sp>
            <p:nvSpPr>
              <p:cNvPr id="202" name="TextBox 201">
                <a:extLst>
                  <a:ext uri="{FF2B5EF4-FFF2-40B4-BE49-F238E27FC236}">
                    <a16:creationId xmlns:a16="http://schemas.microsoft.com/office/drawing/2014/main" id="{F4D6959F-0ABC-43AA-9D5E-7CE301E5606B}"/>
                  </a:ext>
                </a:extLst>
              </p:cNvPr>
              <p:cNvSpPr txBox="1">
                <a:spLocks noRot="1" noChangeAspect="1" noMove="1" noResize="1" noEditPoints="1" noAdjustHandles="1" noChangeArrowheads="1" noChangeShapeType="1" noTextEdit="1"/>
              </p:cNvSpPr>
              <p:nvPr/>
            </p:nvSpPr>
            <p:spPr>
              <a:xfrm>
                <a:off x="343252" y="2750901"/>
                <a:ext cx="824008" cy="369332"/>
              </a:xfrm>
              <a:prstGeom prst="rect">
                <a:avLst/>
              </a:prstGeom>
              <a:blipFill>
                <a:blip r:embed="rId11"/>
                <a:stretch>
                  <a:fillRect l="-8148" r="-3704"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67C366EF-8563-41D5-8DDD-A5CC994FF1F4}"/>
                  </a:ext>
                </a:extLst>
              </p:cNvPr>
              <p:cNvSpPr txBox="1"/>
              <p:nvPr/>
            </p:nvSpPr>
            <p:spPr>
              <a:xfrm>
                <a:off x="1216154" y="2750901"/>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2</m:t>
                          </m:r>
                        </m:sub>
                      </m:sSub>
                    </m:oMath>
                  </m:oMathPara>
                </a14:m>
                <a:endParaRPr lang="en-IN" sz="2400" dirty="0"/>
              </a:p>
            </p:txBody>
          </p:sp>
        </mc:Choice>
        <mc:Fallback xmlns="">
          <p:sp>
            <p:nvSpPr>
              <p:cNvPr id="203" name="TextBox 202">
                <a:extLst>
                  <a:ext uri="{FF2B5EF4-FFF2-40B4-BE49-F238E27FC236}">
                    <a16:creationId xmlns:a16="http://schemas.microsoft.com/office/drawing/2014/main" id="{67C366EF-8563-41D5-8DDD-A5CC994FF1F4}"/>
                  </a:ext>
                </a:extLst>
              </p:cNvPr>
              <p:cNvSpPr txBox="1">
                <a:spLocks noRot="1" noChangeAspect="1" noMove="1" noResize="1" noEditPoints="1" noAdjustHandles="1" noChangeArrowheads="1" noChangeShapeType="1" noTextEdit="1"/>
              </p:cNvSpPr>
              <p:nvPr/>
            </p:nvSpPr>
            <p:spPr>
              <a:xfrm>
                <a:off x="1216154" y="2750901"/>
                <a:ext cx="389466" cy="369332"/>
              </a:xfrm>
              <a:prstGeom prst="rect">
                <a:avLst/>
              </a:prstGeom>
              <a:blipFill>
                <a:blip r:embed="rId12"/>
                <a:stretch>
                  <a:fillRect l="-11111" r="-634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53C3F891-C652-4D18-9958-77325FF9CEA3}"/>
                  </a:ext>
                </a:extLst>
              </p:cNvPr>
              <p:cNvSpPr txBox="1"/>
              <p:nvPr/>
            </p:nvSpPr>
            <p:spPr>
              <a:xfrm>
                <a:off x="1654510" y="275090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04" name="TextBox 203">
                <a:extLst>
                  <a:ext uri="{FF2B5EF4-FFF2-40B4-BE49-F238E27FC236}">
                    <a16:creationId xmlns:a16="http://schemas.microsoft.com/office/drawing/2014/main" id="{53C3F891-C652-4D18-9958-77325FF9CEA3}"/>
                  </a:ext>
                </a:extLst>
              </p:cNvPr>
              <p:cNvSpPr txBox="1">
                <a:spLocks noRot="1" noChangeAspect="1" noMove="1" noResize="1" noEditPoints="1" noAdjustHandles="1" noChangeArrowheads="1" noChangeShapeType="1" noTextEdit="1"/>
              </p:cNvSpPr>
              <p:nvPr/>
            </p:nvSpPr>
            <p:spPr>
              <a:xfrm>
                <a:off x="1654510" y="2750901"/>
                <a:ext cx="299761" cy="369332"/>
              </a:xfrm>
              <a:prstGeom prst="rect">
                <a:avLst/>
              </a:prstGeom>
              <a:blipFill>
                <a:blip r:embed="rId13"/>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7C8C2802-E610-4053-8BC9-AE436AF811C3}"/>
                  </a:ext>
                </a:extLst>
              </p:cNvPr>
              <p:cNvSpPr txBox="1"/>
              <p:nvPr/>
            </p:nvSpPr>
            <p:spPr>
              <a:xfrm>
                <a:off x="2010278" y="2750901"/>
                <a:ext cx="376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3</m:t>
                          </m:r>
                        </m:sub>
                      </m:sSub>
                    </m:oMath>
                  </m:oMathPara>
                </a14:m>
                <a:endParaRPr lang="en-IN" sz="2400" dirty="0"/>
              </a:p>
            </p:txBody>
          </p:sp>
        </mc:Choice>
        <mc:Fallback xmlns="">
          <p:sp>
            <p:nvSpPr>
              <p:cNvPr id="205" name="TextBox 204">
                <a:extLst>
                  <a:ext uri="{FF2B5EF4-FFF2-40B4-BE49-F238E27FC236}">
                    <a16:creationId xmlns:a16="http://schemas.microsoft.com/office/drawing/2014/main" id="{7C8C2802-E610-4053-8BC9-AE436AF811C3}"/>
                  </a:ext>
                </a:extLst>
              </p:cNvPr>
              <p:cNvSpPr txBox="1">
                <a:spLocks noRot="1" noChangeAspect="1" noMove="1" noResize="1" noEditPoints="1" noAdjustHandles="1" noChangeArrowheads="1" noChangeShapeType="1" noTextEdit="1"/>
              </p:cNvSpPr>
              <p:nvPr/>
            </p:nvSpPr>
            <p:spPr>
              <a:xfrm>
                <a:off x="2010278" y="2750901"/>
                <a:ext cx="376833" cy="369332"/>
              </a:xfrm>
              <a:prstGeom prst="rect">
                <a:avLst/>
              </a:prstGeom>
              <a:blipFill>
                <a:blip r:embed="rId14"/>
                <a:stretch>
                  <a:fillRect l="-11290" r="-6452"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B945F360-8891-4359-BFF2-3832C47007C8}"/>
                  </a:ext>
                </a:extLst>
              </p:cNvPr>
              <p:cNvSpPr txBox="1"/>
              <p:nvPr/>
            </p:nvSpPr>
            <p:spPr>
              <a:xfrm>
                <a:off x="343252" y="3207173"/>
                <a:ext cx="8169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8=</m:t>
                      </m:r>
                    </m:oMath>
                  </m:oMathPara>
                </a14:m>
                <a:endParaRPr lang="en-IN" sz="2400" dirty="0"/>
              </a:p>
            </p:txBody>
          </p:sp>
        </mc:Choice>
        <mc:Fallback xmlns="">
          <p:sp>
            <p:nvSpPr>
              <p:cNvPr id="206" name="TextBox 205">
                <a:extLst>
                  <a:ext uri="{FF2B5EF4-FFF2-40B4-BE49-F238E27FC236}">
                    <a16:creationId xmlns:a16="http://schemas.microsoft.com/office/drawing/2014/main" id="{B945F360-8891-4359-BFF2-3832C47007C8}"/>
                  </a:ext>
                </a:extLst>
              </p:cNvPr>
              <p:cNvSpPr txBox="1">
                <a:spLocks noRot="1" noChangeAspect="1" noMove="1" noResize="1" noEditPoints="1" noAdjustHandles="1" noChangeArrowheads="1" noChangeShapeType="1" noTextEdit="1"/>
              </p:cNvSpPr>
              <p:nvPr/>
            </p:nvSpPr>
            <p:spPr>
              <a:xfrm>
                <a:off x="343252" y="3207173"/>
                <a:ext cx="816955" cy="369332"/>
              </a:xfrm>
              <a:prstGeom prst="rect">
                <a:avLst/>
              </a:prstGeom>
              <a:blipFill>
                <a:blip r:embed="rId15"/>
                <a:stretch>
                  <a:fillRect l="-5224" r="-2985"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851B4431-89C4-4049-8250-F641C7C06A82}"/>
                  </a:ext>
                </a:extLst>
              </p:cNvPr>
              <p:cNvSpPr txBox="1"/>
              <p:nvPr/>
            </p:nvSpPr>
            <p:spPr>
              <a:xfrm>
                <a:off x="1216154" y="3207173"/>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2</m:t>
                          </m:r>
                        </m:sub>
                      </m:sSub>
                    </m:oMath>
                  </m:oMathPara>
                </a14:m>
                <a:endParaRPr lang="en-IN" sz="2400" dirty="0"/>
              </a:p>
            </p:txBody>
          </p:sp>
        </mc:Choice>
        <mc:Fallback xmlns="">
          <p:sp>
            <p:nvSpPr>
              <p:cNvPr id="207" name="TextBox 206">
                <a:extLst>
                  <a:ext uri="{FF2B5EF4-FFF2-40B4-BE49-F238E27FC236}">
                    <a16:creationId xmlns:a16="http://schemas.microsoft.com/office/drawing/2014/main" id="{851B4431-89C4-4049-8250-F641C7C06A82}"/>
                  </a:ext>
                </a:extLst>
              </p:cNvPr>
              <p:cNvSpPr txBox="1">
                <a:spLocks noRot="1" noChangeAspect="1" noMove="1" noResize="1" noEditPoints="1" noAdjustHandles="1" noChangeArrowheads="1" noChangeShapeType="1" noTextEdit="1"/>
              </p:cNvSpPr>
              <p:nvPr/>
            </p:nvSpPr>
            <p:spPr>
              <a:xfrm>
                <a:off x="1216154" y="3207173"/>
                <a:ext cx="389466" cy="369332"/>
              </a:xfrm>
              <a:prstGeom prst="rect">
                <a:avLst/>
              </a:prstGeom>
              <a:blipFill>
                <a:blip r:embed="rId16"/>
                <a:stretch>
                  <a:fillRect l="-11111" r="-6349"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8" name="TextBox 207">
                <a:extLst>
                  <a:ext uri="{FF2B5EF4-FFF2-40B4-BE49-F238E27FC236}">
                    <a16:creationId xmlns:a16="http://schemas.microsoft.com/office/drawing/2014/main" id="{223C058C-3670-479F-8D15-C0DCE50CEB1D}"/>
                  </a:ext>
                </a:extLst>
              </p:cNvPr>
              <p:cNvSpPr txBox="1"/>
              <p:nvPr/>
            </p:nvSpPr>
            <p:spPr>
              <a:xfrm>
                <a:off x="1654510" y="3207173"/>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08" name="TextBox 207">
                <a:extLst>
                  <a:ext uri="{FF2B5EF4-FFF2-40B4-BE49-F238E27FC236}">
                    <a16:creationId xmlns:a16="http://schemas.microsoft.com/office/drawing/2014/main" id="{223C058C-3670-479F-8D15-C0DCE50CEB1D}"/>
                  </a:ext>
                </a:extLst>
              </p:cNvPr>
              <p:cNvSpPr txBox="1">
                <a:spLocks noRot="1" noChangeAspect="1" noMove="1" noResize="1" noEditPoints="1" noAdjustHandles="1" noChangeArrowheads="1" noChangeShapeType="1" noTextEdit="1"/>
              </p:cNvSpPr>
              <p:nvPr/>
            </p:nvSpPr>
            <p:spPr>
              <a:xfrm>
                <a:off x="1654510" y="3207173"/>
                <a:ext cx="299761" cy="369332"/>
              </a:xfrm>
              <a:prstGeom prst="rect">
                <a:avLst/>
              </a:prstGeom>
              <a:blipFill>
                <a:blip r:embed="rId17"/>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079338B3-C978-43FB-ADED-898D8A26C5D6}"/>
                  </a:ext>
                </a:extLst>
              </p:cNvPr>
              <p:cNvSpPr txBox="1"/>
              <p:nvPr/>
            </p:nvSpPr>
            <p:spPr>
              <a:xfrm>
                <a:off x="2010278" y="3207173"/>
                <a:ext cx="4103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12</m:t>
                      </m:r>
                    </m:oMath>
                  </m:oMathPara>
                </a14:m>
                <a:endParaRPr lang="en-IN" sz="2400" dirty="0"/>
              </a:p>
            </p:txBody>
          </p:sp>
        </mc:Choice>
        <mc:Fallback xmlns="">
          <p:sp>
            <p:nvSpPr>
              <p:cNvPr id="209" name="TextBox 208">
                <a:extLst>
                  <a:ext uri="{FF2B5EF4-FFF2-40B4-BE49-F238E27FC236}">
                    <a16:creationId xmlns:a16="http://schemas.microsoft.com/office/drawing/2014/main" id="{079338B3-C978-43FB-ADED-898D8A26C5D6}"/>
                  </a:ext>
                </a:extLst>
              </p:cNvPr>
              <p:cNvSpPr txBox="1">
                <a:spLocks noRot="1" noChangeAspect="1" noMove="1" noResize="1" noEditPoints="1" noAdjustHandles="1" noChangeArrowheads="1" noChangeShapeType="1" noTextEdit="1"/>
              </p:cNvSpPr>
              <p:nvPr/>
            </p:nvSpPr>
            <p:spPr>
              <a:xfrm>
                <a:off x="2010278" y="3207173"/>
                <a:ext cx="410369" cy="369332"/>
              </a:xfrm>
              <a:prstGeom prst="rect">
                <a:avLst/>
              </a:prstGeom>
              <a:blipFill>
                <a:blip r:embed="rId18"/>
                <a:stretch>
                  <a:fillRect l="-17910" r="-17910"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FCFB9F8-15C7-41A4-B53F-B37FC4461139}"/>
                  </a:ext>
                </a:extLst>
              </p:cNvPr>
              <p:cNvSpPr txBox="1"/>
              <p:nvPr/>
            </p:nvSpPr>
            <p:spPr>
              <a:xfrm>
                <a:off x="343252" y="3587331"/>
                <a:ext cx="14505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𝑢</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rPr>
                        <m:t>=−4</m:t>
                      </m:r>
                    </m:oMath>
                  </m:oMathPara>
                </a14:m>
                <a:endParaRPr lang="en-IN" sz="2400" dirty="0"/>
              </a:p>
            </p:txBody>
          </p:sp>
        </mc:Choice>
        <mc:Fallback xmlns="">
          <p:sp>
            <p:nvSpPr>
              <p:cNvPr id="210" name="TextBox 209">
                <a:extLst>
                  <a:ext uri="{FF2B5EF4-FFF2-40B4-BE49-F238E27FC236}">
                    <a16:creationId xmlns:a16="http://schemas.microsoft.com/office/drawing/2014/main" id="{CFCFB9F8-15C7-41A4-B53F-B37FC4461139}"/>
                  </a:ext>
                </a:extLst>
              </p:cNvPr>
              <p:cNvSpPr txBox="1">
                <a:spLocks noRot="1" noChangeAspect="1" noMove="1" noResize="1" noEditPoints="1" noAdjustHandles="1" noChangeArrowheads="1" noChangeShapeType="1" noTextEdit="1"/>
              </p:cNvSpPr>
              <p:nvPr/>
            </p:nvSpPr>
            <p:spPr>
              <a:xfrm>
                <a:off x="343252" y="3587331"/>
                <a:ext cx="1450590" cy="369332"/>
              </a:xfrm>
              <a:prstGeom prst="rect">
                <a:avLst/>
              </a:prstGeom>
              <a:blipFill>
                <a:blip r:embed="rId19"/>
                <a:stretch>
                  <a:fillRect l="-2521" r="-4622" b="-14754"/>
                </a:stretch>
              </a:blipFill>
            </p:spPr>
            <p:txBody>
              <a:bodyPr/>
              <a:lstStyle/>
              <a:p>
                <a:r>
                  <a:rPr lang="en-IN">
                    <a:noFill/>
                  </a:rPr>
                  <a:t> </a:t>
                </a:r>
              </a:p>
            </p:txBody>
          </p:sp>
        </mc:Fallback>
      </mc:AlternateContent>
      <p:sp>
        <p:nvSpPr>
          <p:cNvPr id="211" name="Content Placeholder 2">
            <a:extLst>
              <a:ext uri="{FF2B5EF4-FFF2-40B4-BE49-F238E27FC236}">
                <a16:creationId xmlns:a16="http://schemas.microsoft.com/office/drawing/2014/main" id="{56A3DB10-D97E-4289-8A5B-28036B54068E}"/>
              </a:ext>
            </a:extLst>
          </p:cNvPr>
          <p:cNvSpPr txBox="1">
            <a:spLocks/>
          </p:cNvSpPr>
          <p:nvPr/>
        </p:nvSpPr>
        <p:spPr>
          <a:xfrm>
            <a:off x="121909" y="4002581"/>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BS</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3FA4BE54-81B7-4C91-AFAA-0D024F720108}"/>
                  </a:ext>
                </a:extLst>
              </p:cNvPr>
              <p:cNvSpPr txBox="1"/>
              <p:nvPr/>
            </p:nvSpPr>
            <p:spPr>
              <a:xfrm>
                <a:off x="384862" y="4406521"/>
                <a:ext cx="8240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24</m:t>
                          </m:r>
                        </m:sub>
                      </m:sSub>
                      <m:r>
                        <a:rPr lang="en-US" sz="2400" b="0" i="1" smtClean="0">
                          <a:latin typeface="Cambria Math" panose="02040503050406030204" pitchFamily="18" charset="0"/>
                        </a:rPr>
                        <m:t>=</m:t>
                      </m:r>
                    </m:oMath>
                  </m:oMathPara>
                </a14:m>
                <a:endParaRPr lang="en-IN" sz="2400" dirty="0"/>
              </a:p>
            </p:txBody>
          </p:sp>
        </mc:Choice>
        <mc:Fallback xmlns="">
          <p:sp>
            <p:nvSpPr>
              <p:cNvPr id="212" name="TextBox 211">
                <a:extLst>
                  <a:ext uri="{FF2B5EF4-FFF2-40B4-BE49-F238E27FC236}">
                    <a16:creationId xmlns:a16="http://schemas.microsoft.com/office/drawing/2014/main" id="{3FA4BE54-81B7-4C91-AFAA-0D024F720108}"/>
                  </a:ext>
                </a:extLst>
              </p:cNvPr>
              <p:cNvSpPr txBox="1">
                <a:spLocks noRot="1" noChangeAspect="1" noMove="1" noResize="1" noEditPoints="1" noAdjustHandles="1" noChangeArrowheads="1" noChangeShapeType="1" noTextEdit="1"/>
              </p:cNvSpPr>
              <p:nvPr/>
            </p:nvSpPr>
            <p:spPr>
              <a:xfrm>
                <a:off x="384862" y="4406521"/>
                <a:ext cx="824008" cy="369332"/>
              </a:xfrm>
              <a:prstGeom prst="rect">
                <a:avLst/>
              </a:prstGeom>
              <a:blipFill>
                <a:blip r:embed="rId20"/>
                <a:stretch>
                  <a:fillRect l="-8148" r="-3704"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88BAD995-C19D-49CB-9655-8AB9BE410BDA}"/>
                  </a:ext>
                </a:extLst>
              </p:cNvPr>
              <p:cNvSpPr txBox="1"/>
              <p:nvPr/>
            </p:nvSpPr>
            <p:spPr>
              <a:xfrm>
                <a:off x="1257764" y="4406521"/>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2</m:t>
                          </m:r>
                        </m:sub>
                      </m:sSub>
                    </m:oMath>
                  </m:oMathPara>
                </a14:m>
                <a:endParaRPr lang="en-IN" sz="2400" dirty="0"/>
              </a:p>
            </p:txBody>
          </p:sp>
        </mc:Choice>
        <mc:Fallback xmlns="">
          <p:sp>
            <p:nvSpPr>
              <p:cNvPr id="213" name="TextBox 212">
                <a:extLst>
                  <a:ext uri="{FF2B5EF4-FFF2-40B4-BE49-F238E27FC236}">
                    <a16:creationId xmlns:a16="http://schemas.microsoft.com/office/drawing/2014/main" id="{88BAD995-C19D-49CB-9655-8AB9BE410BDA}"/>
                  </a:ext>
                </a:extLst>
              </p:cNvPr>
              <p:cNvSpPr txBox="1">
                <a:spLocks noRot="1" noChangeAspect="1" noMove="1" noResize="1" noEditPoints="1" noAdjustHandles="1" noChangeArrowheads="1" noChangeShapeType="1" noTextEdit="1"/>
              </p:cNvSpPr>
              <p:nvPr/>
            </p:nvSpPr>
            <p:spPr>
              <a:xfrm>
                <a:off x="1257764" y="4406521"/>
                <a:ext cx="389466" cy="369332"/>
              </a:xfrm>
              <a:prstGeom prst="rect">
                <a:avLst/>
              </a:prstGeom>
              <a:blipFill>
                <a:blip r:embed="rId21"/>
                <a:stretch>
                  <a:fillRect l="-9375" r="-6250"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336E7ABE-B94F-4F38-A956-BE8295008574}"/>
                  </a:ext>
                </a:extLst>
              </p:cNvPr>
              <p:cNvSpPr txBox="1"/>
              <p:nvPr/>
            </p:nvSpPr>
            <p:spPr>
              <a:xfrm>
                <a:off x="1696120" y="440652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14" name="TextBox 213">
                <a:extLst>
                  <a:ext uri="{FF2B5EF4-FFF2-40B4-BE49-F238E27FC236}">
                    <a16:creationId xmlns:a16="http://schemas.microsoft.com/office/drawing/2014/main" id="{336E7ABE-B94F-4F38-A956-BE8295008574}"/>
                  </a:ext>
                </a:extLst>
              </p:cNvPr>
              <p:cNvSpPr txBox="1">
                <a:spLocks noRot="1" noChangeAspect="1" noMove="1" noResize="1" noEditPoints="1" noAdjustHandles="1" noChangeArrowheads="1" noChangeShapeType="1" noTextEdit="1"/>
              </p:cNvSpPr>
              <p:nvPr/>
            </p:nvSpPr>
            <p:spPr>
              <a:xfrm>
                <a:off x="1696120" y="4406521"/>
                <a:ext cx="299761" cy="369332"/>
              </a:xfrm>
              <a:prstGeom prst="rect">
                <a:avLst/>
              </a:prstGeom>
              <a:blipFill>
                <a:blip r:embed="rId22"/>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F6F783CE-4FDE-4188-8CA4-899E35D5176E}"/>
                  </a:ext>
                </a:extLst>
              </p:cNvPr>
              <p:cNvSpPr txBox="1"/>
              <p:nvPr/>
            </p:nvSpPr>
            <p:spPr>
              <a:xfrm>
                <a:off x="2051888" y="4406521"/>
                <a:ext cx="3636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4</m:t>
                          </m:r>
                        </m:sub>
                      </m:sSub>
                    </m:oMath>
                  </m:oMathPara>
                </a14:m>
                <a:endParaRPr lang="en-IN" sz="2400" dirty="0"/>
              </a:p>
            </p:txBody>
          </p:sp>
        </mc:Choice>
        <mc:Fallback xmlns="">
          <p:sp>
            <p:nvSpPr>
              <p:cNvPr id="215" name="TextBox 214">
                <a:extLst>
                  <a:ext uri="{FF2B5EF4-FFF2-40B4-BE49-F238E27FC236}">
                    <a16:creationId xmlns:a16="http://schemas.microsoft.com/office/drawing/2014/main" id="{F6F783CE-4FDE-4188-8CA4-899E35D5176E}"/>
                  </a:ext>
                </a:extLst>
              </p:cNvPr>
              <p:cNvSpPr txBox="1">
                <a:spLocks noRot="1" noChangeAspect="1" noMove="1" noResize="1" noEditPoints="1" noAdjustHandles="1" noChangeArrowheads="1" noChangeShapeType="1" noTextEdit="1"/>
              </p:cNvSpPr>
              <p:nvPr/>
            </p:nvSpPr>
            <p:spPr>
              <a:xfrm>
                <a:off x="2051888" y="4406521"/>
                <a:ext cx="363689" cy="369332"/>
              </a:xfrm>
              <a:prstGeom prst="rect">
                <a:avLst/>
              </a:prstGeom>
              <a:blipFill>
                <a:blip r:embed="rId23"/>
                <a:stretch>
                  <a:fillRect l="-11864" r="-8475"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BE865757-03F1-41E6-87EE-AF371332CB7C}"/>
                  </a:ext>
                </a:extLst>
              </p:cNvPr>
              <p:cNvSpPr txBox="1"/>
              <p:nvPr/>
            </p:nvSpPr>
            <p:spPr>
              <a:xfrm>
                <a:off x="384862" y="4862793"/>
                <a:ext cx="986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14=</m:t>
                      </m:r>
                    </m:oMath>
                  </m:oMathPara>
                </a14:m>
                <a:endParaRPr lang="en-IN" sz="2400" dirty="0"/>
              </a:p>
            </p:txBody>
          </p:sp>
        </mc:Choice>
        <mc:Fallback xmlns="">
          <p:sp>
            <p:nvSpPr>
              <p:cNvPr id="216" name="TextBox 215">
                <a:extLst>
                  <a:ext uri="{FF2B5EF4-FFF2-40B4-BE49-F238E27FC236}">
                    <a16:creationId xmlns:a16="http://schemas.microsoft.com/office/drawing/2014/main" id="{BE865757-03F1-41E6-87EE-AF371332CB7C}"/>
                  </a:ext>
                </a:extLst>
              </p:cNvPr>
              <p:cNvSpPr txBox="1">
                <a:spLocks noRot="1" noChangeAspect="1" noMove="1" noResize="1" noEditPoints="1" noAdjustHandles="1" noChangeArrowheads="1" noChangeShapeType="1" noTextEdit="1"/>
              </p:cNvSpPr>
              <p:nvPr/>
            </p:nvSpPr>
            <p:spPr>
              <a:xfrm>
                <a:off x="384862" y="4862793"/>
                <a:ext cx="986873" cy="369332"/>
              </a:xfrm>
              <a:prstGeom prst="rect">
                <a:avLst/>
              </a:prstGeom>
              <a:blipFill>
                <a:blip r:embed="rId24"/>
                <a:stretch>
                  <a:fillRect l="-4321" r="-2469"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FA3A3104-210F-45F8-B8AA-8F9067A8ADFA}"/>
                  </a:ext>
                </a:extLst>
              </p:cNvPr>
              <p:cNvSpPr txBox="1"/>
              <p:nvPr/>
            </p:nvSpPr>
            <p:spPr>
              <a:xfrm>
                <a:off x="1356240" y="4862793"/>
                <a:ext cx="4696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oMath>
                  </m:oMathPara>
                </a14:m>
                <a:endParaRPr lang="en-IN" sz="2400" dirty="0"/>
              </a:p>
            </p:txBody>
          </p:sp>
        </mc:Choice>
        <mc:Fallback xmlns="">
          <p:sp>
            <p:nvSpPr>
              <p:cNvPr id="217" name="TextBox 216">
                <a:extLst>
                  <a:ext uri="{FF2B5EF4-FFF2-40B4-BE49-F238E27FC236}">
                    <a16:creationId xmlns:a16="http://schemas.microsoft.com/office/drawing/2014/main" id="{FA3A3104-210F-45F8-B8AA-8F9067A8ADFA}"/>
                  </a:ext>
                </a:extLst>
              </p:cNvPr>
              <p:cNvSpPr txBox="1">
                <a:spLocks noRot="1" noChangeAspect="1" noMove="1" noResize="1" noEditPoints="1" noAdjustHandles="1" noChangeArrowheads="1" noChangeShapeType="1" noTextEdit="1"/>
              </p:cNvSpPr>
              <p:nvPr/>
            </p:nvSpPr>
            <p:spPr>
              <a:xfrm>
                <a:off x="1356240" y="4862793"/>
                <a:ext cx="469680" cy="369332"/>
              </a:xfrm>
              <a:prstGeom prst="rect">
                <a:avLst/>
              </a:prstGeom>
              <a:blipFill>
                <a:blip r:embed="rId25"/>
                <a:stretch>
                  <a:fillRect l="-2564" r="-14103"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8" name="TextBox 217">
                <a:extLst>
                  <a:ext uri="{FF2B5EF4-FFF2-40B4-BE49-F238E27FC236}">
                    <a16:creationId xmlns:a16="http://schemas.microsoft.com/office/drawing/2014/main" id="{7792BE2D-FB48-416A-B309-3AE3D81AE35D}"/>
                  </a:ext>
                </a:extLst>
              </p:cNvPr>
              <p:cNvSpPr txBox="1"/>
              <p:nvPr/>
            </p:nvSpPr>
            <p:spPr>
              <a:xfrm>
                <a:off x="1822732" y="4862793"/>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18" name="TextBox 217">
                <a:extLst>
                  <a:ext uri="{FF2B5EF4-FFF2-40B4-BE49-F238E27FC236}">
                    <a16:creationId xmlns:a16="http://schemas.microsoft.com/office/drawing/2014/main" id="{7792BE2D-FB48-416A-B309-3AE3D81AE35D}"/>
                  </a:ext>
                </a:extLst>
              </p:cNvPr>
              <p:cNvSpPr txBox="1">
                <a:spLocks noRot="1" noChangeAspect="1" noMove="1" noResize="1" noEditPoints="1" noAdjustHandles="1" noChangeArrowheads="1" noChangeShapeType="1" noTextEdit="1"/>
              </p:cNvSpPr>
              <p:nvPr/>
            </p:nvSpPr>
            <p:spPr>
              <a:xfrm>
                <a:off x="1822732" y="4862793"/>
                <a:ext cx="299761" cy="369332"/>
              </a:xfrm>
              <a:prstGeom prst="rect">
                <a:avLst/>
              </a:prstGeom>
              <a:blipFill>
                <a:blip r:embed="rId26"/>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77ACC847-6145-471B-9159-CD63B80CE9B7}"/>
                  </a:ext>
                </a:extLst>
              </p:cNvPr>
              <p:cNvSpPr txBox="1"/>
              <p:nvPr/>
            </p:nvSpPr>
            <p:spPr>
              <a:xfrm>
                <a:off x="2178500" y="4862793"/>
                <a:ext cx="3636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4</m:t>
                          </m:r>
                        </m:sub>
                      </m:sSub>
                    </m:oMath>
                  </m:oMathPara>
                </a14:m>
                <a:endParaRPr lang="en-IN" sz="2400" dirty="0"/>
              </a:p>
            </p:txBody>
          </p:sp>
        </mc:Choice>
        <mc:Fallback xmlns="">
          <p:sp>
            <p:nvSpPr>
              <p:cNvPr id="219" name="TextBox 218">
                <a:extLst>
                  <a:ext uri="{FF2B5EF4-FFF2-40B4-BE49-F238E27FC236}">
                    <a16:creationId xmlns:a16="http://schemas.microsoft.com/office/drawing/2014/main" id="{77ACC847-6145-471B-9159-CD63B80CE9B7}"/>
                  </a:ext>
                </a:extLst>
              </p:cNvPr>
              <p:cNvSpPr txBox="1">
                <a:spLocks noRot="1" noChangeAspect="1" noMove="1" noResize="1" noEditPoints="1" noAdjustHandles="1" noChangeArrowheads="1" noChangeShapeType="1" noTextEdit="1"/>
              </p:cNvSpPr>
              <p:nvPr/>
            </p:nvSpPr>
            <p:spPr>
              <a:xfrm>
                <a:off x="2178500" y="4862793"/>
                <a:ext cx="363689" cy="369332"/>
              </a:xfrm>
              <a:prstGeom prst="rect">
                <a:avLst/>
              </a:prstGeom>
              <a:blipFill>
                <a:blip r:embed="rId27"/>
                <a:stretch>
                  <a:fillRect l="-11667" r="-6667"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54AB7CD9-6134-4AA6-968A-27745DE0B209}"/>
                  </a:ext>
                </a:extLst>
              </p:cNvPr>
              <p:cNvSpPr txBox="1"/>
              <p:nvPr/>
            </p:nvSpPr>
            <p:spPr>
              <a:xfrm>
                <a:off x="384862" y="5242951"/>
                <a:ext cx="1174232"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4</m:t>
                        </m:r>
                      </m:sub>
                    </m:sSub>
                    <m:r>
                      <a:rPr lang="en-US" sz="2400" b="0" i="1" smtClean="0">
                        <a:latin typeface="Cambria Math" panose="02040503050406030204" pitchFamily="18" charset="0"/>
                      </a:rPr>
                      <m:t>=</m:t>
                    </m:r>
                  </m:oMath>
                </a14:m>
                <a:r>
                  <a:rPr lang="en-IN" sz="2400" dirty="0"/>
                  <a:t>18</a:t>
                </a:r>
              </a:p>
            </p:txBody>
          </p:sp>
        </mc:Choice>
        <mc:Fallback xmlns="">
          <p:sp>
            <p:nvSpPr>
              <p:cNvPr id="220" name="TextBox 219">
                <a:extLst>
                  <a:ext uri="{FF2B5EF4-FFF2-40B4-BE49-F238E27FC236}">
                    <a16:creationId xmlns:a16="http://schemas.microsoft.com/office/drawing/2014/main" id="{54AB7CD9-6134-4AA6-968A-27745DE0B209}"/>
                  </a:ext>
                </a:extLst>
              </p:cNvPr>
              <p:cNvSpPr txBox="1">
                <a:spLocks noRot="1" noChangeAspect="1" noMove="1" noResize="1" noEditPoints="1" noAdjustHandles="1" noChangeArrowheads="1" noChangeShapeType="1" noTextEdit="1"/>
              </p:cNvSpPr>
              <p:nvPr/>
            </p:nvSpPr>
            <p:spPr>
              <a:xfrm>
                <a:off x="384862" y="5242951"/>
                <a:ext cx="1174232" cy="369332"/>
              </a:xfrm>
              <a:prstGeom prst="rect">
                <a:avLst/>
              </a:prstGeom>
              <a:blipFill>
                <a:blip r:embed="rId28"/>
                <a:stretch>
                  <a:fillRect l="-6736" t="-22951" r="-15026" b="-50820"/>
                </a:stretch>
              </a:blipFill>
            </p:spPr>
            <p:txBody>
              <a:bodyPr/>
              <a:lstStyle/>
              <a:p>
                <a:r>
                  <a:rPr lang="en-IN">
                    <a:noFill/>
                  </a:rPr>
                  <a:t> </a:t>
                </a:r>
              </a:p>
            </p:txBody>
          </p:sp>
        </mc:Fallback>
      </mc:AlternateContent>
      <p:sp>
        <p:nvSpPr>
          <p:cNvPr id="221" name="Content Placeholder 2">
            <a:extLst>
              <a:ext uri="{FF2B5EF4-FFF2-40B4-BE49-F238E27FC236}">
                <a16:creationId xmlns:a16="http://schemas.microsoft.com/office/drawing/2014/main" id="{0543246A-B441-4EBD-87CB-258E270AB5B0}"/>
              </a:ext>
            </a:extLst>
          </p:cNvPr>
          <p:cNvSpPr txBox="1">
            <a:spLocks/>
          </p:cNvSpPr>
          <p:nvPr/>
        </p:nvSpPr>
        <p:spPr>
          <a:xfrm>
            <a:off x="121909" y="5680510"/>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BS</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8A5FDEED-A864-47BC-821E-2B6681D8C6EE}"/>
                  </a:ext>
                </a:extLst>
              </p:cNvPr>
              <p:cNvSpPr txBox="1"/>
              <p:nvPr/>
            </p:nvSpPr>
            <p:spPr>
              <a:xfrm>
                <a:off x="384862" y="6092108"/>
                <a:ext cx="8240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34</m:t>
                          </m:r>
                        </m:sub>
                      </m:sSub>
                      <m:r>
                        <a:rPr lang="en-US" sz="2400" b="0" i="1" smtClean="0">
                          <a:latin typeface="Cambria Math" panose="02040503050406030204" pitchFamily="18" charset="0"/>
                        </a:rPr>
                        <m:t>=</m:t>
                      </m:r>
                    </m:oMath>
                  </m:oMathPara>
                </a14:m>
                <a:endParaRPr lang="en-IN" sz="2400" dirty="0"/>
              </a:p>
            </p:txBody>
          </p:sp>
        </mc:Choice>
        <mc:Fallback xmlns="">
          <p:sp>
            <p:nvSpPr>
              <p:cNvPr id="222" name="TextBox 221">
                <a:extLst>
                  <a:ext uri="{FF2B5EF4-FFF2-40B4-BE49-F238E27FC236}">
                    <a16:creationId xmlns:a16="http://schemas.microsoft.com/office/drawing/2014/main" id="{8A5FDEED-A864-47BC-821E-2B6681D8C6EE}"/>
                  </a:ext>
                </a:extLst>
              </p:cNvPr>
              <p:cNvSpPr txBox="1">
                <a:spLocks noRot="1" noChangeAspect="1" noMove="1" noResize="1" noEditPoints="1" noAdjustHandles="1" noChangeArrowheads="1" noChangeShapeType="1" noTextEdit="1"/>
              </p:cNvSpPr>
              <p:nvPr/>
            </p:nvSpPr>
            <p:spPr>
              <a:xfrm>
                <a:off x="384862" y="6092108"/>
                <a:ext cx="824008" cy="369332"/>
              </a:xfrm>
              <a:prstGeom prst="rect">
                <a:avLst/>
              </a:prstGeom>
              <a:blipFill>
                <a:blip r:embed="rId29"/>
                <a:stretch>
                  <a:fillRect l="-8148" r="-3704"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087BB4FC-86CB-4301-A33A-0F2E68DA1A47}"/>
                  </a:ext>
                </a:extLst>
              </p:cNvPr>
              <p:cNvSpPr txBox="1"/>
              <p:nvPr/>
            </p:nvSpPr>
            <p:spPr>
              <a:xfrm>
                <a:off x="1257764" y="6092108"/>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3</m:t>
                          </m:r>
                        </m:sub>
                      </m:sSub>
                    </m:oMath>
                  </m:oMathPara>
                </a14:m>
                <a:endParaRPr lang="en-IN" sz="2400" dirty="0"/>
              </a:p>
            </p:txBody>
          </p:sp>
        </mc:Choice>
        <mc:Fallback xmlns="">
          <p:sp>
            <p:nvSpPr>
              <p:cNvPr id="223" name="TextBox 222">
                <a:extLst>
                  <a:ext uri="{FF2B5EF4-FFF2-40B4-BE49-F238E27FC236}">
                    <a16:creationId xmlns:a16="http://schemas.microsoft.com/office/drawing/2014/main" id="{087BB4FC-86CB-4301-A33A-0F2E68DA1A47}"/>
                  </a:ext>
                </a:extLst>
              </p:cNvPr>
              <p:cNvSpPr txBox="1">
                <a:spLocks noRot="1" noChangeAspect="1" noMove="1" noResize="1" noEditPoints="1" noAdjustHandles="1" noChangeArrowheads="1" noChangeShapeType="1" noTextEdit="1"/>
              </p:cNvSpPr>
              <p:nvPr/>
            </p:nvSpPr>
            <p:spPr>
              <a:xfrm>
                <a:off x="1257764" y="6092108"/>
                <a:ext cx="389466" cy="369332"/>
              </a:xfrm>
              <a:prstGeom prst="rect">
                <a:avLst/>
              </a:prstGeom>
              <a:blipFill>
                <a:blip r:embed="rId30"/>
                <a:stretch>
                  <a:fillRect l="-9375" r="-6250"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D86757F7-8F10-45B1-9E1F-8E9BA7FD1B8A}"/>
                  </a:ext>
                </a:extLst>
              </p:cNvPr>
              <p:cNvSpPr txBox="1"/>
              <p:nvPr/>
            </p:nvSpPr>
            <p:spPr>
              <a:xfrm>
                <a:off x="1696120" y="609210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24" name="TextBox 223">
                <a:extLst>
                  <a:ext uri="{FF2B5EF4-FFF2-40B4-BE49-F238E27FC236}">
                    <a16:creationId xmlns:a16="http://schemas.microsoft.com/office/drawing/2014/main" id="{D86757F7-8F10-45B1-9E1F-8E9BA7FD1B8A}"/>
                  </a:ext>
                </a:extLst>
              </p:cNvPr>
              <p:cNvSpPr txBox="1">
                <a:spLocks noRot="1" noChangeAspect="1" noMove="1" noResize="1" noEditPoints="1" noAdjustHandles="1" noChangeArrowheads="1" noChangeShapeType="1" noTextEdit="1"/>
              </p:cNvSpPr>
              <p:nvPr/>
            </p:nvSpPr>
            <p:spPr>
              <a:xfrm>
                <a:off x="1696120" y="6092108"/>
                <a:ext cx="299761" cy="369332"/>
              </a:xfrm>
              <a:prstGeom prst="rect">
                <a:avLst/>
              </a:prstGeom>
              <a:blipFill>
                <a:blip r:embed="rId31"/>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7" name="TextBox 226">
                <a:extLst>
                  <a:ext uri="{FF2B5EF4-FFF2-40B4-BE49-F238E27FC236}">
                    <a16:creationId xmlns:a16="http://schemas.microsoft.com/office/drawing/2014/main" id="{ACE26B70-8346-40FC-AD64-2BA13628EF10}"/>
                  </a:ext>
                </a:extLst>
              </p:cNvPr>
              <p:cNvSpPr txBox="1"/>
              <p:nvPr/>
            </p:nvSpPr>
            <p:spPr>
              <a:xfrm>
                <a:off x="2051888" y="6092108"/>
                <a:ext cx="3636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4</m:t>
                          </m:r>
                        </m:sub>
                      </m:sSub>
                    </m:oMath>
                  </m:oMathPara>
                </a14:m>
                <a:endParaRPr lang="en-IN" sz="2400" dirty="0"/>
              </a:p>
            </p:txBody>
          </p:sp>
        </mc:Choice>
        <mc:Fallback xmlns="">
          <p:sp>
            <p:nvSpPr>
              <p:cNvPr id="227" name="TextBox 226">
                <a:extLst>
                  <a:ext uri="{FF2B5EF4-FFF2-40B4-BE49-F238E27FC236}">
                    <a16:creationId xmlns:a16="http://schemas.microsoft.com/office/drawing/2014/main" id="{ACE26B70-8346-40FC-AD64-2BA13628EF10}"/>
                  </a:ext>
                </a:extLst>
              </p:cNvPr>
              <p:cNvSpPr txBox="1">
                <a:spLocks noRot="1" noChangeAspect="1" noMove="1" noResize="1" noEditPoints="1" noAdjustHandles="1" noChangeArrowheads="1" noChangeShapeType="1" noTextEdit="1"/>
              </p:cNvSpPr>
              <p:nvPr/>
            </p:nvSpPr>
            <p:spPr>
              <a:xfrm>
                <a:off x="2051888" y="6092108"/>
                <a:ext cx="363689" cy="369332"/>
              </a:xfrm>
              <a:prstGeom prst="rect">
                <a:avLst/>
              </a:prstGeom>
              <a:blipFill>
                <a:blip r:embed="rId32"/>
                <a:stretch>
                  <a:fillRect l="-11864" r="-847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EE5AA2F-0A34-42DF-ADBB-C4AB4A57CEFF}"/>
                  </a:ext>
                </a:extLst>
              </p:cNvPr>
              <p:cNvSpPr txBox="1"/>
              <p:nvPr/>
            </p:nvSpPr>
            <p:spPr>
              <a:xfrm>
                <a:off x="3539575" y="6092108"/>
                <a:ext cx="8169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7=</m:t>
                      </m:r>
                    </m:oMath>
                  </m:oMathPara>
                </a14:m>
                <a:endParaRPr lang="en-IN" sz="2400" dirty="0"/>
              </a:p>
            </p:txBody>
          </p:sp>
        </mc:Choice>
        <mc:Fallback xmlns="">
          <p:sp>
            <p:nvSpPr>
              <p:cNvPr id="228" name="TextBox 227">
                <a:extLst>
                  <a:ext uri="{FF2B5EF4-FFF2-40B4-BE49-F238E27FC236}">
                    <a16:creationId xmlns:a16="http://schemas.microsoft.com/office/drawing/2014/main" id="{BEE5AA2F-0A34-42DF-ADBB-C4AB4A57CEFF}"/>
                  </a:ext>
                </a:extLst>
              </p:cNvPr>
              <p:cNvSpPr txBox="1">
                <a:spLocks noRot="1" noChangeAspect="1" noMove="1" noResize="1" noEditPoints="1" noAdjustHandles="1" noChangeArrowheads="1" noChangeShapeType="1" noTextEdit="1"/>
              </p:cNvSpPr>
              <p:nvPr/>
            </p:nvSpPr>
            <p:spPr>
              <a:xfrm>
                <a:off x="3539575" y="6092108"/>
                <a:ext cx="816955" cy="369332"/>
              </a:xfrm>
              <a:prstGeom prst="rect">
                <a:avLst/>
              </a:prstGeom>
              <a:blipFill>
                <a:blip r:embed="rId33"/>
                <a:stretch>
                  <a:fillRect l="-5224" r="-2985"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782E1104-EDAE-493C-97AD-98FC8366E6F2}"/>
                  </a:ext>
                </a:extLst>
              </p:cNvPr>
              <p:cNvSpPr txBox="1"/>
              <p:nvPr/>
            </p:nvSpPr>
            <p:spPr>
              <a:xfrm>
                <a:off x="4510953" y="6092108"/>
                <a:ext cx="3894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3</m:t>
                          </m:r>
                        </m:sub>
                      </m:sSub>
                    </m:oMath>
                  </m:oMathPara>
                </a14:m>
                <a:endParaRPr lang="en-IN" sz="2400" dirty="0"/>
              </a:p>
            </p:txBody>
          </p:sp>
        </mc:Choice>
        <mc:Fallback xmlns="">
          <p:sp>
            <p:nvSpPr>
              <p:cNvPr id="229" name="TextBox 228">
                <a:extLst>
                  <a:ext uri="{FF2B5EF4-FFF2-40B4-BE49-F238E27FC236}">
                    <a16:creationId xmlns:a16="http://schemas.microsoft.com/office/drawing/2014/main" id="{782E1104-EDAE-493C-97AD-98FC8366E6F2}"/>
                  </a:ext>
                </a:extLst>
              </p:cNvPr>
              <p:cNvSpPr txBox="1">
                <a:spLocks noRot="1" noChangeAspect="1" noMove="1" noResize="1" noEditPoints="1" noAdjustHandles="1" noChangeArrowheads="1" noChangeShapeType="1" noTextEdit="1"/>
              </p:cNvSpPr>
              <p:nvPr/>
            </p:nvSpPr>
            <p:spPr>
              <a:xfrm>
                <a:off x="4510953" y="6092108"/>
                <a:ext cx="389466" cy="369332"/>
              </a:xfrm>
              <a:prstGeom prst="rect">
                <a:avLst/>
              </a:prstGeom>
              <a:blipFill>
                <a:blip r:embed="rId34"/>
                <a:stretch>
                  <a:fillRect l="-10938" r="-6250"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796397D1-5E3B-48C5-97D6-1973A8B7F77A}"/>
                  </a:ext>
                </a:extLst>
              </p:cNvPr>
              <p:cNvSpPr txBox="1"/>
              <p:nvPr/>
            </p:nvSpPr>
            <p:spPr>
              <a:xfrm>
                <a:off x="4977445" y="609210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30" name="TextBox 229">
                <a:extLst>
                  <a:ext uri="{FF2B5EF4-FFF2-40B4-BE49-F238E27FC236}">
                    <a16:creationId xmlns:a16="http://schemas.microsoft.com/office/drawing/2014/main" id="{796397D1-5E3B-48C5-97D6-1973A8B7F77A}"/>
                  </a:ext>
                </a:extLst>
              </p:cNvPr>
              <p:cNvSpPr txBox="1">
                <a:spLocks noRot="1" noChangeAspect="1" noMove="1" noResize="1" noEditPoints="1" noAdjustHandles="1" noChangeArrowheads="1" noChangeShapeType="1" noTextEdit="1"/>
              </p:cNvSpPr>
              <p:nvPr/>
            </p:nvSpPr>
            <p:spPr>
              <a:xfrm>
                <a:off x="4977445" y="6092108"/>
                <a:ext cx="299761" cy="369332"/>
              </a:xfrm>
              <a:prstGeom prst="rect">
                <a:avLst/>
              </a:prstGeom>
              <a:blipFill>
                <a:blip r:embed="rId35"/>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47777176-666F-4108-9721-7202127323B4}"/>
                  </a:ext>
                </a:extLst>
              </p:cNvPr>
              <p:cNvSpPr txBox="1"/>
              <p:nvPr/>
            </p:nvSpPr>
            <p:spPr>
              <a:xfrm>
                <a:off x="5333213" y="6092108"/>
                <a:ext cx="4103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18</m:t>
                      </m:r>
                    </m:oMath>
                  </m:oMathPara>
                </a14:m>
                <a:endParaRPr lang="en-IN" sz="2400" dirty="0"/>
              </a:p>
            </p:txBody>
          </p:sp>
        </mc:Choice>
        <mc:Fallback xmlns="">
          <p:sp>
            <p:nvSpPr>
              <p:cNvPr id="231" name="TextBox 230">
                <a:extLst>
                  <a:ext uri="{FF2B5EF4-FFF2-40B4-BE49-F238E27FC236}">
                    <a16:creationId xmlns:a16="http://schemas.microsoft.com/office/drawing/2014/main" id="{47777176-666F-4108-9721-7202127323B4}"/>
                  </a:ext>
                </a:extLst>
              </p:cNvPr>
              <p:cNvSpPr txBox="1">
                <a:spLocks noRot="1" noChangeAspect="1" noMove="1" noResize="1" noEditPoints="1" noAdjustHandles="1" noChangeArrowheads="1" noChangeShapeType="1" noTextEdit="1"/>
              </p:cNvSpPr>
              <p:nvPr/>
            </p:nvSpPr>
            <p:spPr>
              <a:xfrm>
                <a:off x="5333213" y="6092108"/>
                <a:ext cx="410369" cy="369332"/>
              </a:xfrm>
              <a:prstGeom prst="rect">
                <a:avLst/>
              </a:prstGeom>
              <a:blipFill>
                <a:blip r:embed="rId36"/>
                <a:stretch>
                  <a:fillRect l="-17910" r="-17910"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8415A922-B662-45F8-939F-9BF925E9AF87}"/>
                  </a:ext>
                </a:extLst>
              </p:cNvPr>
              <p:cNvSpPr txBox="1"/>
              <p:nvPr/>
            </p:nvSpPr>
            <p:spPr>
              <a:xfrm>
                <a:off x="6775780" y="6092108"/>
                <a:ext cx="965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3</m:t>
                          </m:r>
                        </m:sub>
                      </m:sSub>
                      <m:r>
                        <a:rPr lang="en-US" sz="2400" b="0" i="1" smtClean="0">
                          <a:latin typeface="Cambria Math" panose="02040503050406030204" pitchFamily="18" charset="0"/>
                        </a:rPr>
                        <m:t>=</m:t>
                      </m:r>
                    </m:oMath>
                  </m:oMathPara>
                </a14:m>
                <a:endParaRPr lang="en-IN" sz="2400" dirty="0"/>
              </a:p>
            </p:txBody>
          </p:sp>
        </mc:Choice>
        <mc:Fallback xmlns="">
          <p:sp>
            <p:nvSpPr>
              <p:cNvPr id="232" name="TextBox 231">
                <a:extLst>
                  <a:ext uri="{FF2B5EF4-FFF2-40B4-BE49-F238E27FC236}">
                    <a16:creationId xmlns:a16="http://schemas.microsoft.com/office/drawing/2014/main" id="{8415A922-B662-45F8-939F-9BF925E9AF87}"/>
                  </a:ext>
                </a:extLst>
              </p:cNvPr>
              <p:cNvSpPr txBox="1">
                <a:spLocks noRot="1" noChangeAspect="1" noMove="1" noResize="1" noEditPoints="1" noAdjustHandles="1" noChangeArrowheads="1" noChangeShapeType="1" noTextEdit="1"/>
              </p:cNvSpPr>
              <p:nvPr/>
            </p:nvSpPr>
            <p:spPr>
              <a:xfrm>
                <a:off x="6775780" y="6092108"/>
                <a:ext cx="965970" cy="369332"/>
              </a:xfrm>
              <a:prstGeom prst="rect">
                <a:avLst/>
              </a:prstGeom>
              <a:blipFill>
                <a:blip r:embed="rId37"/>
                <a:stretch>
                  <a:fillRect l="-4430" r="-3165" b="-147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BD1320F5-DDE0-4273-B013-E18ABF95CB22}"/>
                  </a:ext>
                </a:extLst>
              </p:cNvPr>
              <p:cNvSpPr txBox="1"/>
              <p:nvPr/>
            </p:nvSpPr>
            <p:spPr>
              <a:xfrm>
                <a:off x="7747158" y="6092108"/>
                <a:ext cx="6395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−11</m:t>
                      </m:r>
                    </m:oMath>
                  </m:oMathPara>
                </a14:m>
                <a:endParaRPr lang="en-IN" sz="2400" dirty="0"/>
              </a:p>
            </p:txBody>
          </p:sp>
        </mc:Choice>
        <mc:Fallback xmlns="">
          <p:sp>
            <p:nvSpPr>
              <p:cNvPr id="234" name="TextBox 233">
                <a:extLst>
                  <a:ext uri="{FF2B5EF4-FFF2-40B4-BE49-F238E27FC236}">
                    <a16:creationId xmlns:a16="http://schemas.microsoft.com/office/drawing/2014/main" id="{BD1320F5-DDE0-4273-B013-E18ABF95CB22}"/>
                  </a:ext>
                </a:extLst>
              </p:cNvPr>
              <p:cNvSpPr txBox="1">
                <a:spLocks noRot="1" noChangeAspect="1" noMove="1" noResize="1" noEditPoints="1" noAdjustHandles="1" noChangeArrowheads="1" noChangeShapeType="1" noTextEdit="1"/>
              </p:cNvSpPr>
              <p:nvPr/>
            </p:nvSpPr>
            <p:spPr>
              <a:xfrm>
                <a:off x="7747158" y="6092108"/>
                <a:ext cx="639599" cy="369332"/>
              </a:xfrm>
              <a:prstGeom prst="rect">
                <a:avLst/>
              </a:prstGeom>
              <a:blipFill>
                <a:blip r:embed="rId38"/>
                <a:stretch>
                  <a:fillRect l="-2857" r="-10476" b="-819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D3DBBB-B99E-488B-88A2-6B1AC76C4F12}"/>
                  </a:ext>
                </a:extLst>
              </p:cNvPr>
              <p:cNvSpPr txBox="1"/>
              <p:nvPr/>
            </p:nvSpPr>
            <p:spPr>
              <a:xfrm>
                <a:off x="2813423" y="6096053"/>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8" name="TextBox 7">
                <a:extLst>
                  <a:ext uri="{FF2B5EF4-FFF2-40B4-BE49-F238E27FC236}">
                    <a16:creationId xmlns:a16="http://schemas.microsoft.com/office/drawing/2014/main" id="{59D3DBBB-B99E-488B-88A2-6B1AC76C4F12}"/>
                  </a:ext>
                </a:extLst>
              </p:cNvPr>
              <p:cNvSpPr txBox="1">
                <a:spLocks noRot="1" noChangeAspect="1" noMove="1" noResize="1" noEditPoints="1" noAdjustHandles="1" noChangeArrowheads="1" noChangeShapeType="1" noTextEdit="1"/>
              </p:cNvSpPr>
              <p:nvPr/>
            </p:nvSpPr>
            <p:spPr>
              <a:xfrm>
                <a:off x="2813423" y="6096053"/>
                <a:ext cx="336631" cy="369332"/>
              </a:xfrm>
              <a:prstGeom prst="rect">
                <a:avLst/>
              </a:prstGeom>
              <a:blipFill>
                <a:blip r:embed="rId39"/>
                <a:stretch>
                  <a:fillRect l="-14545" r="-12727" b="-16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496FBA76-94F2-425E-A916-17ACF6062110}"/>
                  </a:ext>
                </a:extLst>
              </p:cNvPr>
              <p:cNvSpPr txBox="1"/>
              <p:nvPr/>
            </p:nvSpPr>
            <p:spPr>
              <a:xfrm>
                <a:off x="6102338" y="6096053"/>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238" name="TextBox 237">
                <a:extLst>
                  <a:ext uri="{FF2B5EF4-FFF2-40B4-BE49-F238E27FC236}">
                    <a16:creationId xmlns:a16="http://schemas.microsoft.com/office/drawing/2014/main" id="{496FBA76-94F2-425E-A916-17ACF6062110}"/>
                  </a:ext>
                </a:extLst>
              </p:cNvPr>
              <p:cNvSpPr txBox="1">
                <a:spLocks noRot="1" noChangeAspect="1" noMove="1" noResize="1" noEditPoints="1" noAdjustHandles="1" noChangeArrowheads="1" noChangeShapeType="1" noTextEdit="1"/>
              </p:cNvSpPr>
              <p:nvPr/>
            </p:nvSpPr>
            <p:spPr>
              <a:xfrm>
                <a:off x="6102338" y="6096053"/>
                <a:ext cx="336631" cy="369332"/>
              </a:xfrm>
              <a:prstGeom prst="rect">
                <a:avLst/>
              </a:prstGeom>
              <a:blipFill>
                <a:blip r:embed="rId40"/>
                <a:stretch>
                  <a:fillRect l="-12727" r="-14545" b="-1639"/>
                </a:stretch>
              </a:blipFill>
            </p:spPr>
            <p:txBody>
              <a:bodyPr/>
              <a:lstStyle/>
              <a:p>
                <a:r>
                  <a:rPr lang="en-IN">
                    <a:noFill/>
                  </a:rPr>
                  <a:t> </a:t>
                </a:r>
              </a:p>
            </p:txBody>
          </p:sp>
        </mc:Fallback>
      </mc:AlternateContent>
    </p:spTree>
    <p:extLst>
      <p:ext uri="{BB962C8B-B14F-4D97-AF65-F5344CB8AC3E}">
        <p14:creationId xmlns:p14="http://schemas.microsoft.com/office/powerpoint/2010/main" val="28741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wipe(left)">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wipe(left)">
                                      <p:cBhvr>
                                        <p:cTn id="16" dur="500"/>
                                        <p:tgtEl>
                                          <p:spTgt spid="11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wipe(left)">
                                      <p:cBhvr>
                                        <p:cTn id="20" dur="500"/>
                                        <p:tgtEl>
                                          <p:spTgt spid="11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9"/>
                                        </p:tgtEl>
                                        <p:attrNameLst>
                                          <p:attrName>style.visibility</p:attrName>
                                        </p:attrNameLst>
                                      </p:cBhvr>
                                      <p:to>
                                        <p:strVal val="visible"/>
                                      </p:to>
                                    </p:set>
                                    <p:animEffect transition="in" filter="wipe(left)">
                                      <p:cBhvr>
                                        <p:cTn id="24" dur="500"/>
                                        <p:tgtEl>
                                          <p:spTgt spid="1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left)">
                                      <p:cBhvr>
                                        <p:cTn id="29" dur="500"/>
                                        <p:tgtEl>
                                          <p:spTgt spid="120"/>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wipe(left)">
                                      <p:cBhvr>
                                        <p:cTn id="33" dur="500"/>
                                        <p:tgtEl>
                                          <p:spTgt spid="121"/>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wipe(left)">
                                      <p:cBhvr>
                                        <p:cTn id="37" dur="500"/>
                                        <p:tgtEl>
                                          <p:spTgt spid="122"/>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23"/>
                                        </p:tgtEl>
                                        <p:attrNameLst>
                                          <p:attrName>style.visibility</p:attrName>
                                        </p:attrNameLst>
                                      </p:cBhvr>
                                      <p:to>
                                        <p:strVal val="visible"/>
                                      </p:to>
                                    </p:set>
                                    <p:animEffect transition="in" filter="wipe(left)">
                                      <p:cBhvr>
                                        <p:cTn id="41" dur="500"/>
                                        <p:tgtEl>
                                          <p:spTgt spid="1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wipe(left)">
                                      <p:cBhvr>
                                        <p:cTn id="46" dur="500"/>
                                        <p:tgtEl>
                                          <p:spTgt spid="12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239"/>
                                        </p:tgtEl>
                                        <p:attrNameLst>
                                          <p:attrName>style.visibility</p:attrName>
                                        </p:attrNameLst>
                                      </p:cBhvr>
                                      <p:to>
                                        <p:strVal val="hidden"/>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325"/>
                                        </p:tgtEl>
                                        <p:attrNameLst>
                                          <p:attrName>style.visibility</p:attrName>
                                        </p:attrNameLst>
                                      </p:cBhvr>
                                      <p:to>
                                        <p:strVal val="visible"/>
                                      </p:to>
                                    </p:set>
                                    <p:animEffect transition="in" filter="wipe(left)">
                                      <p:cBhvr>
                                        <p:cTn id="54" dur="500"/>
                                        <p:tgtEl>
                                          <p:spTgt spid="3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1">
                                            <p:txEl>
                                              <p:pRg st="0" end="0"/>
                                            </p:txEl>
                                          </p:spTgt>
                                        </p:tgtEl>
                                        <p:attrNameLst>
                                          <p:attrName>style.visibility</p:attrName>
                                        </p:attrNameLst>
                                      </p:cBhvr>
                                      <p:to>
                                        <p:strVal val="visible"/>
                                      </p:to>
                                    </p:set>
                                    <p:animEffect transition="in" filter="wipe(left)">
                                      <p:cBhvr>
                                        <p:cTn id="59" dur="500"/>
                                        <p:tgtEl>
                                          <p:spTgt spid="20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2"/>
                                        </p:tgtEl>
                                        <p:attrNameLst>
                                          <p:attrName>style.visibility</p:attrName>
                                        </p:attrNameLst>
                                      </p:cBhvr>
                                      <p:to>
                                        <p:strVal val="visible"/>
                                      </p:to>
                                    </p:set>
                                    <p:animEffect transition="in" filter="wipe(left)">
                                      <p:cBhvr>
                                        <p:cTn id="64" dur="500"/>
                                        <p:tgtEl>
                                          <p:spTgt spid="202"/>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left)">
                                      <p:cBhvr>
                                        <p:cTn id="68" dur="500"/>
                                        <p:tgtEl>
                                          <p:spTgt spid="203"/>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204"/>
                                        </p:tgtEl>
                                        <p:attrNameLst>
                                          <p:attrName>style.visibility</p:attrName>
                                        </p:attrNameLst>
                                      </p:cBhvr>
                                      <p:to>
                                        <p:strVal val="visible"/>
                                      </p:to>
                                    </p:set>
                                    <p:animEffect transition="in" filter="wipe(left)">
                                      <p:cBhvr>
                                        <p:cTn id="72" dur="500"/>
                                        <p:tgtEl>
                                          <p:spTgt spid="204"/>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205"/>
                                        </p:tgtEl>
                                        <p:attrNameLst>
                                          <p:attrName>style.visibility</p:attrName>
                                        </p:attrNameLst>
                                      </p:cBhvr>
                                      <p:to>
                                        <p:strVal val="visible"/>
                                      </p:to>
                                    </p:set>
                                    <p:animEffect transition="in" filter="wipe(left)">
                                      <p:cBhvr>
                                        <p:cTn id="76" dur="500"/>
                                        <p:tgtEl>
                                          <p:spTgt spid="20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06"/>
                                        </p:tgtEl>
                                        <p:attrNameLst>
                                          <p:attrName>style.visibility</p:attrName>
                                        </p:attrNameLst>
                                      </p:cBhvr>
                                      <p:to>
                                        <p:strVal val="visible"/>
                                      </p:to>
                                    </p:set>
                                    <p:animEffect transition="in" filter="wipe(left)">
                                      <p:cBhvr>
                                        <p:cTn id="81" dur="500"/>
                                        <p:tgtEl>
                                          <p:spTgt spid="206"/>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wipe(left)">
                                      <p:cBhvr>
                                        <p:cTn id="85" dur="500"/>
                                        <p:tgtEl>
                                          <p:spTgt spid="207"/>
                                        </p:tgtEl>
                                      </p:cBhvr>
                                    </p:animEffect>
                                  </p:childTnLst>
                                </p:cTn>
                              </p:par>
                            </p:childTnLst>
                          </p:cTn>
                        </p:par>
                        <p:par>
                          <p:cTn id="86" fill="hold">
                            <p:stCondLst>
                              <p:cond delay="1000"/>
                            </p:stCondLst>
                            <p:childTnLst>
                              <p:par>
                                <p:cTn id="87" presetID="22" presetClass="entr" presetSubtype="8" fill="hold" grpId="0" nodeType="afterEffect">
                                  <p:stCondLst>
                                    <p:cond delay="0"/>
                                  </p:stCondLst>
                                  <p:childTnLst>
                                    <p:set>
                                      <p:cBhvr>
                                        <p:cTn id="88" dur="1" fill="hold">
                                          <p:stCondLst>
                                            <p:cond delay="0"/>
                                          </p:stCondLst>
                                        </p:cTn>
                                        <p:tgtEl>
                                          <p:spTgt spid="208"/>
                                        </p:tgtEl>
                                        <p:attrNameLst>
                                          <p:attrName>style.visibility</p:attrName>
                                        </p:attrNameLst>
                                      </p:cBhvr>
                                      <p:to>
                                        <p:strVal val="visible"/>
                                      </p:to>
                                    </p:set>
                                    <p:animEffect transition="in" filter="wipe(left)">
                                      <p:cBhvr>
                                        <p:cTn id="89" dur="500"/>
                                        <p:tgtEl>
                                          <p:spTgt spid="208"/>
                                        </p:tgtEl>
                                      </p:cBhvr>
                                    </p:animEffect>
                                  </p:childTnLst>
                                </p:cTn>
                              </p:par>
                            </p:childTnLst>
                          </p:cTn>
                        </p:par>
                        <p:par>
                          <p:cTn id="90" fill="hold">
                            <p:stCondLst>
                              <p:cond delay="1500"/>
                            </p:stCondLst>
                            <p:childTnLst>
                              <p:par>
                                <p:cTn id="91" presetID="22" presetClass="entr" presetSubtype="8"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wipe(left)">
                                      <p:cBhvr>
                                        <p:cTn id="93" dur="500"/>
                                        <p:tgtEl>
                                          <p:spTgt spid="20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0"/>
                                        </p:tgtEl>
                                        <p:attrNameLst>
                                          <p:attrName>style.visibility</p:attrName>
                                        </p:attrNameLst>
                                      </p:cBhvr>
                                      <p:to>
                                        <p:strVal val="visible"/>
                                      </p:to>
                                    </p:set>
                                    <p:animEffect transition="in" filter="wipe(left)">
                                      <p:cBhvr>
                                        <p:cTn id="98" dur="500"/>
                                        <p:tgtEl>
                                          <p:spTgt spid="210"/>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240"/>
                                        </p:tgtEl>
                                        <p:attrNameLst>
                                          <p:attrName>style.visibility</p:attrName>
                                        </p:attrNameLst>
                                      </p:cBhvr>
                                      <p:to>
                                        <p:strVal val="hidden"/>
                                      </p:to>
                                    </p:set>
                                  </p:childTnLst>
                                </p:cTn>
                              </p:par>
                            </p:childTnLst>
                          </p:cTn>
                        </p:par>
                        <p:par>
                          <p:cTn id="103" fill="hold">
                            <p:stCondLst>
                              <p:cond delay="0"/>
                            </p:stCondLst>
                            <p:childTnLst>
                              <p:par>
                                <p:cTn id="104" presetID="22" presetClass="entr" presetSubtype="8" fill="hold" grpId="0" nodeType="afterEffect">
                                  <p:stCondLst>
                                    <p:cond delay="0"/>
                                  </p:stCondLst>
                                  <p:childTnLst>
                                    <p:set>
                                      <p:cBhvr>
                                        <p:cTn id="105" dur="1" fill="hold">
                                          <p:stCondLst>
                                            <p:cond delay="0"/>
                                          </p:stCondLst>
                                        </p:cTn>
                                        <p:tgtEl>
                                          <p:spTgt spid="321"/>
                                        </p:tgtEl>
                                        <p:attrNameLst>
                                          <p:attrName>style.visibility</p:attrName>
                                        </p:attrNameLst>
                                      </p:cBhvr>
                                      <p:to>
                                        <p:strVal val="visible"/>
                                      </p:to>
                                    </p:set>
                                    <p:animEffect transition="in" filter="wipe(left)">
                                      <p:cBhvr>
                                        <p:cTn id="106" dur="500"/>
                                        <p:tgtEl>
                                          <p:spTgt spid="32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11">
                                            <p:txEl>
                                              <p:pRg st="0" end="0"/>
                                            </p:txEl>
                                          </p:spTgt>
                                        </p:tgtEl>
                                        <p:attrNameLst>
                                          <p:attrName>style.visibility</p:attrName>
                                        </p:attrNameLst>
                                      </p:cBhvr>
                                      <p:to>
                                        <p:strVal val="visible"/>
                                      </p:to>
                                    </p:set>
                                    <p:animEffect transition="in" filter="wipe(left)">
                                      <p:cBhvr>
                                        <p:cTn id="111" dur="500"/>
                                        <p:tgtEl>
                                          <p:spTgt spid="211">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12"/>
                                        </p:tgtEl>
                                        <p:attrNameLst>
                                          <p:attrName>style.visibility</p:attrName>
                                        </p:attrNameLst>
                                      </p:cBhvr>
                                      <p:to>
                                        <p:strVal val="visible"/>
                                      </p:to>
                                    </p:set>
                                    <p:animEffect transition="in" filter="wipe(left)">
                                      <p:cBhvr>
                                        <p:cTn id="116" dur="500"/>
                                        <p:tgtEl>
                                          <p:spTgt spid="212"/>
                                        </p:tgtEl>
                                      </p:cBhvr>
                                    </p:animEffect>
                                  </p:childTnLst>
                                </p:cTn>
                              </p:par>
                            </p:childTnLst>
                          </p:cTn>
                        </p:par>
                        <p:par>
                          <p:cTn id="117" fill="hold">
                            <p:stCondLst>
                              <p:cond delay="500"/>
                            </p:stCondLst>
                            <p:childTnLst>
                              <p:par>
                                <p:cTn id="118" presetID="22" presetClass="entr" presetSubtype="8" fill="hold" grpId="0" nodeType="after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wipe(left)">
                                      <p:cBhvr>
                                        <p:cTn id="120" dur="500"/>
                                        <p:tgtEl>
                                          <p:spTgt spid="213"/>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14"/>
                                        </p:tgtEl>
                                        <p:attrNameLst>
                                          <p:attrName>style.visibility</p:attrName>
                                        </p:attrNameLst>
                                      </p:cBhvr>
                                      <p:to>
                                        <p:strVal val="visible"/>
                                      </p:to>
                                    </p:set>
                                    <p:animEffect transition="in" filter="wipe(left)">
                                      <p:cBhvr>
                                        <p:cTn id="124" dur="500"/>
                                        <p:tgtEl>
                                          <p:spTgt spid="214"/>
                                        </p:tgtEl>
                                      </p:cBhvr>
                                    </p:animEffect>
                                  </p:childTnLst>
                                </p:cTn>
                              </p:par>
                            </p:childTnLst>
                          </p:cTn>
                        </p:par>
                        <p:par>
                          <p:cTn id="125" fill="hold">
                            <p:stCondLst>
                              <p:cond delay="1500"/>
                            </p:stCondLst>
                            <p:childTnLst>
                              <p:par>
                                <p:cTn id="126" presetID="22" presetClass="entr" presetSubtype="8" fill="hold" grpId="0" nodeType="afterEffect">
                                  <p:stCondLst>
                                    <p:cond delay="0"/>
                                  </p:stCondLst>
                                  <p:childTnLst>
                                    <p:set>
                                      <p:cBhvr>
                                        <p:cTn id="127" dur="1" fill="hold">
                                          <p:stCondLst>
                                            <p:cond delay="0"/>
                                          </p:stCondLst>
                                        </p:cTn>
                                        <p:tgtEl>
                                          <p:spTgt spid="215"/>
                                        </p:tgtEl>
                                        <p:attrNameLst>
                                          <p:attrName>style.visibility</p:attrName>
                                        </p:attrNameLst>
                                      </p:cBhvr>
                                      <p:to>
                                        <p:strVal val="visible"/>
                                      </p:to>
                                    </p:set>
                                    <p:animEffect transition="in" filter="wipe(left)">
                                      <p:cBhvr>
                                        <p:cTn id="128" dur="500"/>
                                        <p:tgtEl>
                                          <p:spTgt spid="2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16"/>
                                        </p:tgtEl>
                                        <p:attrNameLst>
                                          <p:attrName>style.visibility</p:attrName>
                                        </p:attrNameLst>
                                      </p:cBhvr>
                                      <p:to>
                                        <p:strVal val="visible"/>
                                      </p:to>
                                    </p:set>
                                    <p:animEffect transition="in" filter="wipe(left)">
                                      <p:cBhvr>
                                        <p:cTn id="133" dur="500"/>
                                        <p:tgtEl>
                                          <p:spTgt spid="216"/>
                                        </p:tgtEl>
                                      </p:cBhvr>
                                    </p:animEffect>
                                  </p:childTnLst>
                                </p:cTn>
                              </p:par>
                            </p:childTnLst>
                          </p:cTn>
                        </p:par>
                        <p:par>
                          <p:cTn id="134" fill="hold">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217"/>
                                        </p:tgtEl>
                                        <p:attrNameLst>
                                          <p:attrName>style.visibility</p:attrName>
                                        </p:attrNameLst>
                                      </p:cBhvr>
                                      <p:to>
                                        <p:strVal val="visible"/>
                                      </p:to>
                                    </p:set>
                                    <p:animEffect transition="in" filter="wipe(left)">
                                      <p:cBhvr>
                                        <p:cTn id="137" dur="500"/>
                                        <p:tgtEl>
                                          <p:spTgt spid="217"/>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8"/>
                                        </p:tgtEl>
                                        <p:attrNameLst>
                                          <p:attrName>style.visibility</p:attrName>
                                        </p:attrNameLst>
                                      </p:cBhvr>
                                      <p:to>
                                        <p:strVal val="visible"/>
                                      </p:to>
                                    </p:set>
                                    <p:animEffect transition="in" filter="wipe(left)">
                                      <p:cBhvr>
                                        <p:cTn id="141" dur="500"/>
                                        <p:tgtEl>
                                          <p:spTgt spid="218"/>
                                        </p:tgtEl>
                                      </p:cBhvr>
                                    </p:animEffect>
                                  </p:childTnLst>
                                </p:cTn>
                              </p:par>
                            </p:childTnLst>
                          </p:cTn>
                        </p:par>
                        <p:par>
                          <p:cTn id="142" fill="hold">
                            <p:stCondLst>
                              <p:cond delay="1500"/>
                            </p:stCondLst>
                            <p:childTnLst>
                              <p:par>
                                <p:cTn id="143" presetID="22" presetClass="entr" presetSubtype="8" fill="hold" grpId="0" nodeType="afterEffect">
                                  <p:stCondLst>
                                    <p:cond delay="0"/>
                                  </p:stCondLst>
                                  <p:childTnLst>
                                    <p:set>
                                      <p:cBhvr>
                                        <p:cTn id="144" dur="1" fill="hold">
                                          <p:stCondLst>
                                            <p:cond delay="0"/>
                                          </p:stCondLst>
                                        </p:cTn>
                                        <p:tgtEl>
                                          <p:spTgt spid="219"/>
                                        </p:tgtEl>
                                        <p:attrNameLst>
                                          <p:attrName>style.visibility</p:attrName>
                                        </p:attrNameLst>
                                      </p:cBhvr>
                                      <p:to>
                                        <p:strVal val="visible"/>
                                      </p:to>
                                    </p:set>
                                    <p:animEffect transition="in" filter="wipe(left)">
                                      <p:cBhvr>
                                        <p:cTn id="145" dur="500"/>
                                        <p:tgtEl>
                                          <p:spTgt spid="21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20"/>
                                        </p:tgtEl>
                                        <p:attrNameLst>
                                          <p:attrName>style.visibility</p:attrName>
                                        </p:attrNameLst>
                                      </p:cBhvr>
                                      <p:to>
                                        <p:strVal val="visible"/>
                                      </p:to>
                                    </p:set>
                                    <p:animEffect transition="in" filter="wipe(left)">
                                      <p:cBhvr>
                                        <p:cTn id="150" dur="500"/>
                                        <p:tgtEl>
                                          <p:spTgt spid="220"/>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0" nodeType="clickEffect">
                                  <p:stCondLst>
                                    <p:cond delay="0"/>
                                  </p:stCondLst>
                                  <p:childTnLst>
                                    <p:set>
                                      <p:cBhvr>
                                        <p:cTn id="154" dur="1" fill="hold">
                                          <p:stCondLst>
                                            <p:cond delay="0"/>
                                          </p:stCondLst>
                                        </p:cTn>
                                        <p:tgtEl>
                                          <p:spTgt spid="243"/>
                                        </p:tgtEl>
                                        <p:attrNameLst>
                                          <p:attrName>style.visibility</p:attrName>
                                        </p:attrNameLst>
                                      </p:cBhvr>
                                      <p:to>
                                        <p:strVal val="hidden"/>
                                      </p:to>
                                    </p:set>
                                  </p:childTnLst>
                                </p:cTn>
                              </p:par>
                            </p:childTnLst>
                          </p:cTn>
                        </p:par>
                        <p:par>
                          <p:cTn id="155" fill="hold">
                            <p:stCondLst>
                              <p:cond delay="0"/>
                            </p:stCondLst>
                            <p:childTnLst>
                              <p:par>
                                <p:cTn id="156" presetID="22" presetClass="entr" presetSubtype="8" fill="hold" grpId="0" nodeType="afterEffect">
                                  <p:stCondLst>
                                    <p:cond delay="0"/>
                                  </p:stCondLst>
                                  <p:childTnLst>
                                    <p:set>
                                      <p:cBhvr>
                                        <p:cTn id="157" dur="1" fill="hold">
                                          <p:stCondLst>
                                            <p:cond delay="0"/>
                                          </p:stCondLst>
                                        </p:cTn>
                                        <p:tgtEl>
                                          <p:spTgt spid="326"/>
                                        </p:tgtEl>
                                        <p:attrNameLst>
                                          <p:attrName>style.visibility</p:attrName>
                                        </p:attrNameLst>
                                      </p:cBhvr>
                                      <p:to>
                                        <p:strVal val="visible"/>
                                      </p:to>
                                    </p:set>
                                    <p:animEffect transition="in" filter="wipe(left)">
                                      <p:cBhvr>
                                        <p:cTn id="158" dur="500"/>
                                        <p:tgtEl>
                                          <p:spTgt spid="32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221">
                                            <p:txEl>
                                              <p:pRg st="0" end="0"/>
                                            </p:txEl>
                                          </p:spTgt>
                                        </p:tgtEl>
                                        <p:attrNameLst>
                                          <p:attrName>style.visibility</p:attrName>
                                        </p:attrNameLst>
                                      </p:cBhvr>
                                      <p:to>
                                        <p:strVal val="visible"/>
                                      </p:to>
                                    </p:set>
                                    <p:animEffect transition="in" filter="wipe(left)">
                                      <p:cBhvr>
                                        <p:cTn id="163" dur="500"/>
                                        <p:tgtEl>
                                          <p:spTgt spid="221">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222"/>
                                        </p:tgtEl>
                                        <p:attrNameLst>
                                          <p:attrName>style.visibility</p:attrName>
                                        </p:attrNameLst>
                                      </p:cBhvr>
                                      <p:to>
                                        <p:strVal val="visible"/>
                                      </p:to>
                                    </p:set>
                                    <p:animEffect transition="in" filter="wipe(left)">
                                      <p:cBhvr>
                                        <p:cTn id="168" dur="500"/>
                                        <p:tgtEl>
                                          <p:spTgt spid="222"/>
                                        </p:tgtEl>
                                      </p:cBhvr>
                                    </p:animEffect>
                                  </p:childTnLst>
                                </p:cTn>
                              </p:par>
                            </p:childTnLst>
                          </p:cTn>
                        </p:par>
                        <p:par>
                          <p:cTn id="169" fill="hold">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left)">
                                      <p:cBhvr>
                                        <p:cTn id="172" dur="500"/>
                                        <p:tgtEl>
                                          <p:spTgt spid="223"/>
                                        </p:tgtEl>
                                      </p:cBhvr>
                                    </p:animEffect>
                                  </p:childTnLst>
                                </p:cTn>
                              </p:par>
                            </p:childTnLst>
                          </p:cTn>
                        </p:par>
                        <p:par>
                          <p:cTn id="173" fill="hold">
                            <p:stCondLst>
                              <p:cond delay="1000"/>
                            </p:stCondLst>
                            <p:childTnLst>
                              <p:par>
                                <p:cTn id="174" presetID="22" presetClass="entr" presetSubtype="8" fill="hold" grpId="0" nodeType="afterEffect">
                                  <p:stCondLst>
                                    <p:cond delay="0"/>
                                  </p:stCondLst>
                                  <p:childTnLst>
                                    <p:set>
                                      <p:cBhvr>
                                        <p:cTn id="175" dur="1" fill="hold">
                                          <p:stCondLst>
                                            <p:cond delay="0"/>
                                          </p:stCondLst>
                                        </p:cTn>
                                        <p:tgtEl>
                                          <p:spTgt spid="224"/>
                                        </p:tgtEl>
                                        <p:attrNameLst>
                                          <p:attrName>style.visibility</p:attrName>
                                        </p:attrNameLst>
                                      </p:cBhvr>
                                      <p:to>
                                        <p:strVal val="visible"/>
                                      </p:to>
                                    </p:set>
                                    <p:animEffect transition="in" filter="wipe(left)">
                                      <p:cBhvr>
                                        <p:cTn id="176" dur="500"/>
                                        <p:tgtEl>
                                          <p:spTgt spid="224"/>
                                        </p:tgtEl>
                                      </p:cBhvr>
                                    </p:animEffect>
                                  </p:childTnLst>
                                </p:cTn>
                              </p:par>
                            </p:childTnLst>
                          </p:cTn>
                        </p:par>
                        <p:par>
                          <p:cTn id="177" fill="hold">
                            <p:stCondLst>
                              <p:cond delay="1500"/>
                            </p:stCondLst>
                            <p:childTnLst>
                              <p:par>
                                <p:cTn id="178" presetID="22" presetClass="entr" presetSubtype="8" fill="hold" grpId="0" nodeType="afterEffect">
                                  <p:stCondLst>
                                    <p:cond delay="0"/>
                                  </p:stCondLst>
                                  <p:childTnLst>
                                    <p:set>
                                      <p:cBhvr>
                                        <p:cTn id="179" dur="1" fill="hold">
                                          <p:stCondLst>
                                            <p:cond delay="0"/>
                                          </p:stCondLst>
                                        </p:cTn>
                                        <p:tgtEl>
                                          <p:spTgt spid="227"/>
                                        </p:tgtEl>
                                        <p:attrNameLst>
                                          <p:attrName>style.visibility</p:attrName>
                                        </p:attrNameLst>
                                      </p:cBhvr>
                                      <p:to>
                                        <p:strVal val="visible"/>
                                      </p:to>
                                    </p:set>
                                    <p:animEffect transition="in" filter="wipe(left)">
                                      <p:cBhvr>
                                        <p:cTn id="180" dur="500"/>
                                        <p:tgtEl>
                                          <p:spTgt spid="227"/>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left)">
                                      <p:cBhvr>
                                        <p:cTn id="185" dur="500"/>
                                        <p:tgtEl>
                                          <p:spTgt spid="8"/>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228"/>
                                        </p:tgtEl>
                                        <p:attrNameLst>
                                          <p:attrName>style.visibility</p:attrName>
                                        </p:attrNameLst>
                                      </p:cBhvr>
                                      <p:to>
                                        <p:strVal val="visible"/>
                                      </p:to>
                                    </p:set>
                                    <p:animEffect transition="in" filter="wipe(left)">
                                      <p:cBhvr>
                                        <p:cTn id="190" dur="500"/>
                                        <p:tgtEl>
                                          <p:spTgt spid="228"/>
                                        </p:tgtEl>
                                      </p:cBhvr>
                                    </p:animEffect>
                                  </p:childTnLst>
                                </p:cTn>
                              </p:par>
                            </p:childTnLst>
                          </p:cTn>
                        </p:par>
                        <p:par>
                          <p:cTn id="191" fill="hold">
                            <p:stCondLst>
                              <p:cond delay="500"/>
                            </p:stCondLst>
                            <p:childTnLst>
                              <p:par>
                                <p:cTn id="192" presetID="22" presetClass="entr" presetSubtype="8" fill="hold" grpId="0" nodeType="afterEffect">
                                  <p:stCondLst>
                                    <p:cond delay="0"/>
                                  </p:stCondLst>
                                  <p:childTnLst>
                                    <p:set>
                                      <p:cBhvr>
                                        <p:cTn id="193" dur="1" fill="hold">
                                          <p:stCondLst>
                                            <p:cond delay="0"/>
                                          </p:stCondLst>
                                        </p:cTn>
                                        <p:tgtEl>
                                          <p:spTgt spid="229"/>
                                        </p:tgtEl>
                                        <p:attrNameLst>
                                          <p:attrName>style.visibility</p:attrName>
                                        </p:attrNameLst>
                                      </p:cBhvr>
                                      <p:to>
                                        <p:strVal val="visible"/>
                                      </p:to>
                                    </p:set>
                                    <p:animEffect transition="in" filter="wipe(left)">
                                      <p:cBhvr>
                                        <p:cTn id="194" dur="500"/>
                                        <p:tgtEl>
                                          <p:spTgt spid="229"/>
                                        </p:tgtEl>
                                      </p:cBhvr>
                                    </p:animEffect>
                                  </p:childTnLst>
                                </p:cTn>
                              </p:par>
                            </p:childTnLst>
                          </p:cTn>
                        </p:par>
                        <p:par>
                          <p:cTn id="195" fill="hold">
                            <p:stCondLst>
                              <p:cond delay="1000"/>
                            </p:stCondLst>
                            <p:childTnLst>
                              <p:par>
                                <p:cTn id="196" presetID="22" presetClass="entr" presetSubtype="8" fill="hold" grpId="0" nodeType="afterEffect">
                                  <p:stCondLst>
                                    <p:cond delay="0"/>
                                  </p:stCondLst>
                                  <p:childTnLst>
                                    <p:set>
                                      <p:cBhvr>
                                        <p:cTn id="197" dur="1" fill="hold">
                                          <p:stCondLst>
                                            <p:cond delay="0"/>
                                          </p:stCondLst>
                                        </p:cTn>
                                        <p:tgtEl>
                                          <p:spTgt spid="230"/>
                                        </p:tgtEl>
                                        <p:attrNameLst>
                                          <p:attrName>style.visibility</p:attrName>
                                        </p:attrNameLst>
                                      </p:cBhvr>
                                      <p:to>
                                        <p:strVal val="visible"/>
                                      </p:to>
                                    </p:set>
                                    <p:animEffect transition="in" filter="wipe(left)">
                                      <p:cBhvr>
                                        <p:cTn id="198" dur="500"/>
                                        <p:tgtEl>
                                          <p:spTgt spid="230"/>
                                        </p:tgtEl>
                                      </p:cBhvr>
                                    </p:animEffect>
                                  </p:childTnLst>
                                </p:cTn>
                              </p:par>
                            </p:childTnLst>
                          </p:cTn>
                        </p:par>
                        <p:par>
                          <p:cTn id="199" fill="hold">
                            <p:stCondLst>
                              <p:cond delay="1500"/>
                            </p:stCondLst>
                            <p:childTnLst>
                              <p:par>
                                <p:cTn id="200" presetID="22" presetClass="entr" presetSubtype="8" fill="hold" grpId="0" nodeType="afterEffect">
                                  <p:stCondLst>
                                    <p:cond delay="0"/>
                                  </p:stCondLst>
                                  <p:childTnLst>
                                    <p:set>
                                      <p:cBhvr>
                                        <p:cTn id="201" dur="1" fill="hold">
                                          <p:stCondLst>
                                            <p:cond delay="0"/>
                                          </p:stCondLst>
                                        </p:cTn>
                                        <p:tgtEl>
                                          <p:spTgt spid="231"/>
                                        </p:tgtEl>
                                        <p:attrNameLst>
                                          <p:attrName>style.visibility</p:attrName>
                                        </p:attrNameLst>
                                      </p:cBhvr>
                                      <p:to>
                                        <p:strVal val="visible"/>
                                      </p:to>
                                    </p:set>
                                    <p:animEffect transition="in" filter="wipe(left)">
                                      <p:cBhvr>
                                        <p:cTn id="202" dur="500"/>
                                        <p:tgtEl>
                                          <p:spTgt spid="23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238"/>
                                        </p:tgtEl>
                                        <p:attrNameLst>
                                          <p:attrName>style.visibility</p:attrName>
                                        </p:attrNameLst>
                                      </p:cBhvr>
                                      <p:to>
                                        <p:strVal val="visible"/>
                                      </p:to>
                                    </p:set>
                                    <p:animEffect transition="in" filter="wipe(left)">
                                      <p:cBhvr>
                                        <p:cTn id="207" dur="500"/>
                                        <p:tgtEl>
                                          <p:spTgt spid="23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232"/>
                                        </p:tgtEl>
                                        <p:attrNameLst>
                                          <p:attrName>style.visibility</p:attrName>
                                        </p:attrNameLst>
                                      </p:cBhvr>
                                      <p:to>
                                        <p:strVal val="visible"/>
                                      </p:to>
                                    </p:set>
                                    <p:animEffect transition="in" filter="wipe(left)">
                                      <p:cBhvr>
                                        <p:cTn id="212" dur="500"/>
                                        <p:tgtEl>
                                          <p:spTgt spid="232"/>
                                        </p:tgtEl>
                                      </p:cBhvr>
                                    </p:animEffect>
                                  </p:childTnLst>
                                </p:cTn>
                              </p:par>
                            </p:childTnLst>
                          </p:cTn>
                        </p:par>
                        <p:par>
                          <p:cTn id="213" fill="hold">
                            <p:stCondLst>
                              <p:cond delay="500"/>
                            </p:stCondLst>
                            <p:childTnLst>
                              <p:par>
                                <p:cTn id="214" presetID="22" presetClass="entr" presetSubtype="8" fill="hold" grpId="0" nodeType="afterEffect">
                                  <p:stCondLst>
                                    <p:cond delay="0"/>
                                  </p:stCondLst>
                                  <p:childTnLst>
                                    <p:set>
                                      <p:cBhvr>
                                        <p:cTn id="215" dur="1" fill="hold">
                                          <p:stCondLst>
                                            <p:cond delay="0"/>
                                          </p:stCondLst>
                                        </p:cTn>
                                        <p:tgtEl>
                                          <p:spTgt spid="234"/>
                                        </p:tgtEl>
                                        <p:attrNameLst>
                                          <p:attrName>style.visibility</p:attrName>
                                        </p:attrNameLst>
                                      </p:cBhvr>
                                      <p:to>
                                        <p:strVal val="visible"/>
                                      </p:to>
                                    </p:set>
                                    <p:animEffect transition="in" filter="wipe(left)">
                                      <p:cBhvr>
                                        <p:cTn id="216" dur="500"/>
                                        <p:tgtEl>
                                          <p:spTgt spid="23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0" nodeType="clickEffect">
                                  <p:stCondLst>
                                    <p:cond delay="0"/>
                                  </p:stCondLst>
                                  <p:childTnLst>
                                    <p:set>
                                      <p:cBhvr>
                                        <p:cTn id="220" dur="1" fill="hold">
                                          <p:stCondLst>
                                            <p:cond delay="0"/>
                                          </p:stCondLst>
                                        </p:cTn>
                                        <p:tgtEl>
                                          <p:spTgt spid="244"/>
                                        </p:tgtEl>
                                        <p:attrNameLst>
                                          <p:attrName>style.visibility</p:attrName>
                                        </p:attrNameLst>
                                      </p:cBhvr>
                                      <p:to>
                                        <p:strVal val="hidden"/>
                                      </p:to>
                                    </p:set>
                                  </p:childTnLst>
                                </p:cTn>
                              </p:par>
                            </p:childTnLst>
                          </p:cTn>
                        </p:par>
                        <p:par>
                          <p:cTn id="221" fill="hold">
                            <p:stCondLst>
                              <p:cond delay="0"/>
                            </p:stCondLst>
                            <p:childTnLst>
                              <p:par>
                                <p:cTn id="222" presetID="22" presetClass="entr" presetSubtype="8" fill="hold" grpId="0" nodeType="afterEffect">
                                  <p:stCondLst>
                                    <p:cond delay="0"/>
                                  </p:stCondLst>
                                  <p:childTnLst>
                                    <p:set>
                                      <p:cBhvr>
                                        <p:cTn id="223" dur="1" fill="hold">
                                          <p:stCondLst>
                                            <p:cond delay="0"/>
                                          </p:stCondLst>
                                        </p:cTn>
                                        <p:tgtEl>
                                          <p:spTgt spid="322"/>
                                        </p:tgtEl>
                                        <p:attrNameLst>
                                          <p:attrName>style.visibility</p:attrName>
                                        </p:attrNameLst>
                                      </p:cBhvr>
                                      <p:to>
                                        <p:strVal val="visible"/>
                                      </p:to>
                                    </p:set>
                                    <p:animEffect transition="in" filter="wipe(left)">
                                      <p:cBhvr>
                                        <p:cTn id="224"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1" grpId="0"/>
      <p:bldP spid="244" grpId="0"/>
      <p:bldP spid="243" grpId="0"/>
      <p:bldP spid="326" grpId="0"/>
      <p:bldP spid="240" grpId="0"/>
      <p:bldP spid="239" grpId="0"/>
      <p:bldP spid="325" grpId="0"/>
      <p:bldP spid="108" grpId="0" build="p"/>
      <p:bldP spid="111" grpId="0"/>
      <p:bldP spid="117" grpId="0"/>
      <p:bldP spid="118" grpId="0"/>
      <p:bldP spid="119" grpId="0"/>
      <p:bldP spid="120" grpId="0"/>
      <p:bldP spid="121" grpId="0"/>
      <p:bldP spid="122" grpId="0"/>
      <p:bldP spid="123" grpId="0"/>
      <p:bldP spid="124" grpId="0"/>
      <p:bldP spid="201" grpId="0" build="p"/>
      <p:bldP spid="202" grpId="0"/>
      <p:bldP spid="203" grpId="0"/>
      <p:bldP spid="204" grpId="0"/>
      <p:bldP spid="205" grpId="0"/>
      <p:bldP spid="206" grpId="0"/>
      <p:bldP spid="207" grpId="0"/>
      <p:bldP spid="208" grpId="0"/>
      <p:bldP spid="209" grpId="0"/>
      <p:bldP spid="210" grpId="0"/>
      <p:bldP spid="211" grpId="0" build="p"/>
      <p:bldP spid="212" grpId="0"/>
      <p:bldP spid="213" grpId="0"/>
      <p:bldP spid="214" grpId="0"/>
      <p:bldP spid="215" grpId="0"/>
      <p:bldP spid="216" grpId="0"/>
      <p:bldP spid="217" grpId="0"/>
      <p:bldP spid="218" grpId="0"/>
      <p:bldP spid="219" grpId="0"/>
      <p:bldP spid="220" grpId="0"/>
      <p:bldP spid="221" grpId="0" build="p"/>
      <p:bldP spid="222" grpId="0"/>
      <p:bldP spid="223" grpId="0"/>
      <p:bldP spid="224" grpId="0"/>
      <p:bldP spid="227" grpId="0"/>
      <p:bldP spid="228" grpId="0"/>
      <p:bldP spid="229" grpId="0"/>
      <p:bldP spid="230" grpId="0"/>
      <p:bldP spid="231" grpId="0"/>
      <p:bldP spid="232" grpId="0"/>
      <p:bldP spid="234" grpId="0"/>
      <p:bldP spid="8" grpId="0"/>
      <p:bldP spid="2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cxnSp>
        <p:nvCxnSpPr>
          <p:cNvPr id="127" name="Straight Connector 126">
            <a:extLst>
              <a:ext uri="{FF2B5EF4-FFF2-40B4-BE49-F238E27FC236}">
                <a16:creationId xmlns:a16="http://schemas.microsoft.com/office/drawing/2014/main" id="{25C3317C-BB94-48DA-A91E-82628D582193}"/>
              </a:ext>
            </a:extLst>
          </p:cNvPr>
          <p:cNvCxnSpPr>
            <a:cxnSpLocks/>
          </p:cNvCxnSpPr>
          <p:nvPr/>
        </p:nvCxnSpPr>
        <p:spPr>
          <a:xfrm>
            <a:off x="5075189" y="172686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5DAB1B4-CB7F-412F-9CCA-DD155B22ADC1}"/>
              </a:ext>
            </a:extLst>
          </p:cNvPr>
          <p:cNvCxnSpPr>
            <a:cxnSpLocks/>
          </p:cNvCxnSpPr>
          <p:nvPr/>
        </p:nvCxnSpPr>
        <p:spPr>
          <a:xfrm>
            <a:off x="5075189" y="246219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EC2CE5-E397-4AFC-A155-4BFBC5564EE3}"/>
              </a:ext>
            </a:extLst>
          </p:cNvPr>
          <p:cNvCxnSpPr>
            <a:cxnSpLocks/>
          </p:cNvCxnSpPr>
          <p:nvPr/>
        </p:nvCxnSpPr>
        <p:spPr>
          <a:xfrm>
            <a:off x="5075189" y="319752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05F9EA-9F3C-4924-B7B5-69E31B30C4BE}"/>
              </a:ext>
            </a:extLst>
          </p:cNvPr>
          <p:cNvCxnSpPr>
            <a:cxnSpLocks/>
          </p:cNvCxnSpPr>
          <p:nvPr/>
        </p:nvCxnSpPr>
        <p:spPr>
          <a:xfrm>
            <a:off x="5075189" y="393285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000988-1D0A-4B28-945C-454A32CD5C10}"/>
              </a:ext>
            </a:extLst>
          </p:cNvPr>
          <p:cNvCxnSpPr>
            <a:cxnSpLocks/>
          </p:cNvCxnSpPr>
          <p:nvPr/>
        </p:nvCxnSpPr>
        <p:spPr>
          <a:xfrm>
            <a:off x="507518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9DF1F-AA25-4EF8-AA18-0D8EE3C583CE}"/>
              </a:ext>
            </a:extLst>
          </p:cNvPr>
          <p:cNvCxnSpPr>
            <a:cxnSpLocks/>
          </p:cNvCxnSpPr>
          <p:nvPr/>
        </p:nvCxnSpPr>
        <p:spPr>
          <a:xfrm>
            <a:off x="5075189" y="99153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86D9ED-7726-4474-8DF6-18F429160F48}"/>
              </a:ext>
            </a:extLst>
          </p:cNvPr>
          <p:cNvCxnSpPr>
            <a:cxnSpLocks/>
          </p:cNvCxnSpPr>
          <p:nvPr/>
        </p:nvCxnSpPr>
        <p:spPr>
          <a:xfrm>
            <a:off x="5075189" y="4388787"/>
            <a:ext cx="58769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A1E158-6A13-4212-87A8-66A4DA317458}"/>
              </a:ext>
            </a:extLst>
          </p:cNvPr>
          <p:cNvCxnSpPr>
            <a:cxnSpLocks/>
          </p:cNvCxnSpPr>
          <p:nvPr/>
        </p:nvCxnSpPr>
        <p:spPr>
          <a:xfrm>
            <a:off x="10930724" y="991537"/>
            <a:ext cx="0" cy="34167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813534-868D-4BE3-AD24-BC6953CDD347}"/>
              </a:ext>
            </a:extLst>
          </p:cNvPr>
          <p:cNvCxnSpPr>
            <a:cxnSpLocks/>
          </p:cNvCxnSpPr>
          <p:nvPr/>
        </p:nvCxnSpPr>
        <p:spPr>
          <a:xfrm>
            <a:off x="9977055"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B9C0A96-25B7-40FB-8382-363CE0DA2FE5}"/>
              </a:ext>
            </a:extLst>
          </p:cNvPr>
          <p:cNvCxnSpPr>
            <a:cxnSpLocks/>
          </p:cNvCxnSpPr>
          <p:nvPr/>
        </p:nvCxnSpPr>
        <p:spPr>
          <a:xfrm>
            <a:off x="9023387"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52C62F-FA5C-4D9F-A122-A6E3ACA356FC}"/>
              </a:ext>
            </a:extLst>
          </p:cNvPr>
          <p:cNvCxnSpPr>
            <a:cxnSpLocks/>
          </p:cNvCxnSpPr>
          <p:nvPr/>
        </p:nvCxnSpPr>
        <p:spPr>
          <a:xfrm>
            <a:off x="806971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430031-3F9A-488E-BB75-5A67832ABE32}"/>
              </a:ext>
            </a:extLst>
          </p:cNvPr>
          <p:cNvCxnSpPr>
            <a:cxnSpLocks/>
          </p:cNvCxnSpPr>
          <p:nvPr/>
        </p:nvCxnSpPr>
        <p:spPr>
          <a:xfrm>
            <a:off x="7116051"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A00C30-DF2F-43A4-B763-8C78F2D2ED4B}"/>
              </a:ext>
            </a:extLst>
          </p:cNvPr>
          <p:cNvCxnSpPr>
            <a:cxnSpLocks/>
          </p:cNvCxnSpPr>
          <p:nvPr/>
        </p:nvCxnSpPr>
        <p:spPr>
          <a:xfrm>
            <a:off x="6162383"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9FF9C9-7A5C-41FB-AFCC-3EA81E8757B5}"/>
              </a:ext>
            </a:extLst>
          </p:cNvPr>
          <p:cNvCxnSpPr>
            <a:cxnSpLocks/>
          </p:cNvCxnSpPr>
          <p:nvPr/>
        </p:nvCxnSpPr>
        <p:spPr>
          <a:xfrm>
            <a:off x="5065051" y="1003943"/>
            <a:ext cx="1097332" cy="722924"/>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7E0C29F-469D-4477-BADE-1E2E2B497EE5}"/>
              </a:ext>
            </a:extLst>
          </p:cNvPr>
          <p:cNvSpPr txBox="1"/>
          <p:nvPr/>
        </p:nvSpPr>
        <p:spPr>
          <a:xfrm>
            <a:off x="5570797" y="975674"/>
            <a:ext cx="596895" cy="461665"/>
          </a:xfrm>
          <a:prstGeom prst="rect">
            <a:avLst/>
          </a:prstGeom>
          <a:noFill/>
        </p:spPr>
        <p:txBody>
          <a:bodyPr wrap="square" rtlCol="0">
            <a:spAutoFit/>
          </a:bodyPr>
          <a:lstStyle/>
          <a:p>
            <a:r>
              <a:rPr lang="en-US" sz="2400" dirty="0"/>
              <a:t>To</a:t>
            </a:r>
            <a:endParaRPr lang="en-IN" sz="2400" dirty="0"/>
          </a:p>
        </p:txBody>
      </p:sp>
      <p:sp>
        <p:nvSpPr>
          <p:cNvPr id="142" name="TextBox 141">
            <a:extLst>
              <a:ext uri="{FF2B5EF4-FFF2-40B4-BE49-F238E27FC236}">
                <a16:creationId xmlns:a16="http://schemas.microsoft.com/office/drawing/2014/main" id="{654DEF2F-8F63-46C3-9FEB-E3ED5D81642B}"/>
              </a:ext>
            </a:extLst>
          </p:cNvPr>
          <p:cNvSpPr txBox="1"/>
          <p:nvPr/>
        </p:nvSpPr>
        <p:spPr>
          <a:xfrm>
            <a:off x="5058547" y="1331043"/>
            <a:ext cx="823422" cy="461665"/>
          </a:xfrm>
          <a:prstGeom prst="rect">
            <a:avLst/>
          </a:prstGeom>
          <a:noFill/>
        </p:spPr>
        <p:txBody>
          <a:bodyPr wrap="square" rtlCol="0">
            <a:spAutoFit/>
          </a:bodyPr>
          <a:lstStyle/>
          <a:p>
            <a:r>
              <a:rPr lang="en-US" sz="2400" dirty="0"/>
              <a:t>From</a:t>
            </a:r>
            <a:endParaRPr lang="en-IN" sz="2400" dirty="0"/>
          </a:p>
        </p:txBody>
      </p:sp>
      <p:sp>
        <p:nvSpPr>
          <p:cNvPr id="143" name="TextBox 142">
            <a:extLst>
              <a:ext uri="{FF2B5EF4-FFF2-40B4-BE49-F238E27FC236}">
                <a16:creationId xmlns:a16="http://schemas.microsoft.com/office/drawing/2014/main" id="{3C133378-D529-46C1-B94F-2D869F371938}"/>
              </a:ext>
            </a:extLst>
          </p:cNvPr>
          <p:cNvSpPr txBox="1"/>
          <p:nvPr/>
        </p:nvSpPr>
        <p:spPr>
          <a:xfrm>
            <a:off x="5239526" y="1829803"/>
            <a:ext cx="759869" cy="461665"/>
          </a:xfrm>
          <a:prstGeom prst="rect">
            <a:avLst/>
          </a:prstGeom>
          <a:noFill/>
        </p:spPr>
        <p:txBody>
          <a:bodyPr wrap="square" rtlCol="0">
            <a:spAutoFit/>
          </a:bodyPr>
          <a:lstStyle/>
          <a:p>
            <a:pPr algn="ctr"/>
            <a:r>
              <a:rPr lang="en-US" sz="2400" dirty="0"/>
              <a:t>A</a:t>
            </a:r>
            <a:endParaRPr lang="en-IN" sz="2400" dirty="0"/>
          </a:p>
        </p:txBody>
      </p:sp>
      <p:sp>
        <p:nvSpPr>
          <p:cNvPr id="144" name="TextBox 143">
            <a:extLst>
              <a:ext uri="{FF2B5EF4-FFF2-40B4-BE49-F238E27FC236}">
                <a16:creationId xmlns:a16="http://schemas.microsoft.com/office/drawing/2014/main" id="{4525A21A-59DF-4669-B3C9-34A5EC8B79E0}"/>
              </a:ext>
            </a:extLst>
          </p:cNvPr>
          <p:cNvSpPr txBox="1"/>
          <p:nvPr/>
        </p:nvSpPr>
        <p:spPr>
          <a:xfrm>
            <a:off x="4988451" y="3939257"/>
            <a:ext cx="1254364" cy="461665"/>
          </a:xfrm>
          <a:prstGeom prst="rect">
            <a:avLst/>
          </a:prstGeom>
          <a:noFill/>
        </p:spPr>
        <p:txBody>
          <a:bodyPr wrap="square" rtlCol="0">
            <a:spAutoFit/>
          </a:bodyPr>
          <a:lstStyle/>
          <a:p>
            <a:pPr algn="ctr"/>
            <a:r>
              <a:rPr lang="en-US" sz="2400" dirty="0"/>
              <a:t>Demand</a:t>
            </a:r>
            <a:endParaRPr lang="en-IN" sz="2400" dirty="0"/>
          </a:p>
        </p:txBody>
      </p:sp>
      <p:sp>
        <p:nvSpPr>
          <p:cNvPr id="145" name="TextBox 144">
            <a:extLst>
              <a:ext uri="{FF2B5EF4-FFF2-40B4-BE49-F238E27FC236}">
                <a16:creationId xmlns:a16="http://schemas.microsoft.com/office/drawing/2014/main" id="{39CF155D-A15A-452C-8A26-A4013FC6BC2D}"/>
              </a:ext>
            </a:extLst>
          </p:cNvPr>
          <p:cNvSpPr txBox="1"/>
          <p:nvPr/>
        </p:nvSpPr>
        <p:spPr>
          <a:xfrm>
            <a:off x="5239526" y="2625420"/>
            <a:ext cx="759869" cy="461665"/>
          </a:xfrm>
          <a:prstGeom prst="rect">
            <a:avLst/>
          </a:prstGeom>
          <a:noFill/>
        </p:spPr>
        <p:txBody>
          <a:bodyPr wrap="square" rtlCol="0">
            <a:spAutoFit/>
          </a:bodyPr>
          <a:lstStyle/>
          <a:p>
            <a:pPr algn="ctr"/>
            <a:r>
              <a:rPr lang="en-US" sz="2400" dirty="0"/>
              <a:t>B</a:t>
            </a:r>
            <a:endParaRPr lang="en-IN" sz="2400" dirty="0"/>
          </a:p>
        </p:txBody>
      </p:sp>
      <p:sp>
        <p:nvSpPr>
          <p:cNvPr id="146" name="TextBox 145">
            <a:extLst>
              <a:ext uri="{FF2B5EF4-FFF2-40B4-BE49-F238E27FC236}">
                <a16:creationId xmlns:a16="http://schemas.microsoft.com/office/drawing/2014/main" id="{F6F9AED9-80C9-4A35-A2EF-C8F8DA8A7EB8}"/>
              </a:ext>
            </a:extLst>
          </p:cNvPr>
          <p:cNvSpPr txBox="1"/>
          <p:nvPr/>
        </p:nvSpPr>
        <p:spPr>
          <a:xfrm>
            <a:off x="5239526" y="3365137"/>
            <a:ext cx="759869" cy="461665"/>
          </a:xfrm>
          <a:prstGeom prst="rect">
            <a:avLst/>
          </a:prstGeom>
          <a:noFill/>
        </p:spPr>
        <p:txBody>
          <a:bodyPr wrap="square" rtlCol="0">
            <a:spAutoFit/>
          </a:bodyPr>
          <a:lstStyle/>
          <a:p>
            <a:pPr algn="ctr"/>
            <a:r>
              <a:rPr lang="en-US" sz="2400" dirty="0"/>
              <a:t>C</a:t>
            </a:r>
            <a:endParaRPr lang="en-IN" sz="2400" dirty="0"/>
          </a:p>
        </p:txBody>
      </p:sp>
      <p:sp>
        <p:nvSpPr>
          <p:cNvPr id="147" name="TextBox 146">
            <a:extLst>
              <a:ext uri="{FF2B5EF4-FFF2-40B4-BE49-F238E27FC236}">
                <a16:creationId xmlns:a16="http://schemas.microsoft.com/office/drawing/2014/main" id="{D18DEA89-03E5-4A74-A3C5-021F8C7A82A5}"/>
              </a:ext>
            </a:extLst>
          </p:cNvPr>
          <p:cNvSpPr txBox="1"/>
          <p:nvPr/>
        </p:nvSpPr>
        <p:spPr>
          <a:xfrm>
            <a:off x="6281911" y="1146760"/>
            <a:ext cx="759869" cy="461665"/>
          </a:xfrm>
          <a:prstGeom prst="rect">
            <a:avLst/>
          </a:prstGeom>
          <a:noFill/>
        </p:spPr>
        <p:txBody>
          <a:bodyPr wrap="square" rtlCol="0">
            <a:spAutoFit/>
          </a:bodyPr>
          <a:lstStyle/>
          <a:p>
            <a:pPr algn="ctr"/>
            <a:r>
              <a:rPr lang="en-US" sz="2400" dirty="0"/>
              <a:t>P</a:t>
            </a:r>
            <a:endParaRPr lang="en-IN" sz="2400" dirty="0"/>
          </a:p>
        </p:txBody>
      </p:sp>
      <p:sp>
        <p:nvSpPr>
          <p:cNvPr id="148" name="TextBox 147">
            <a:extLst>
              <a:ext uri="{FF2B5EF4-FFF2-40B4-BE49-F238E27FC236}">
                <a16:creationId xmlns:a16="http://schemas.microsoft.com/office/drawing/2014/main" id="{B893345C-8BC2-4179-A160-7016562AD9B9}"/>
              </a:ext>
            </a:extLst>
          </p:cNvPr>
          <p:cNvSpPr txBox="1"/>
          <p:nvPr/>
        </p:nvSpPr>
        <p:spPr>
          <a:xfrm>
            <a:off x="9959665" y="1123939"/>
            <a:ext cx="998810" cy="461665"/>
          </a:xfrm>
          <a:prstGeom prst="rect">
            <a:avLst/>
          </a:prstGeom>
          <a:noFill/>
        </p:spPr>
        <p:txBody>
          <a:bodyPr wrap="square" rtlCol="0">
            <a:spAutoFit/>
          </a:bodyPr>
          <a:lstStyle/>
          <a:p>
            <a:pPr algn="ctr"/>
            <a:r>
              <a:rPr lang="en-US" sz="2400" dirty="0"/>
              <a:t>Supply</a:t>
            </a:r>
            <a:endParaRPr lang="en-IN" sz="2400" dirty="0"/>
          </a:p>
        </p:txBody>
      </p:sp>
      <p:sp>
        <p:nvSpPr>
          <p:cNvPr id="149" name="TextBox 148">
            <a:extLst>
              <a:ext uri="{FF2B5EF4-FFF2-40B4-BE49-F238E27FC236}">
                <a16:creationId xmlns:a16="http://schemas.microsoft.com/office/drawing/2014/main" id="{FA773E0A-EE23-4182-B011-11059E32E327}"/>
              </a:ext>
            </a:extLst>
          </p:cNvPr>
          <p:cNvSpPr txBox="1"/>
          <p:nvPr/>
        </p:nvSpPr>
        <p:spPr>
          <a:xfrm>
            <a:off x="9123596" y="1141115"/>
            <a:ext cx="759869" cy="461665"/>
          </a:xfrm>
          <a:prstGeom prst="rect">
            <a:avLst/>
          </a:prstGeom>
          <a:noFill/>
        </p:spPr>
        <p:txBody>
          <a:bodyPr wrap="square" rtlCol="0">
            <a:spAutoFit/>
          </a:bodyPr>
          <a:lstStyle/>
          <a:p>
            <a:pPr algn="ctr"/>
            <a:r>
              <a:rPr lang="en-US" sz="2400" dirty="0"/>
              <a:t>S</a:t>
            </a:r>
            <a:endParaRPr lang="en-IN" sz="2400" dirty="0"/>
          </a:p>
        </p:txBody>
      </p:sp>
      <p:sp>
        <p:nvSpPr>
          <p:cNvPr id="150" name="TextBox 149">
            <a:extLst>
              <a:ext uri="{FF2B5EF4-FFF2-40B4-BE49-F238E27FC236}">
                <a16:creationId xmlns:a16="http://schemas.microsoft.com/office/drawing/2014/main" id="{3333BA66-5C69-4A5C-9AAC-91940D4B36E8}"/>
              </a:ext>
            </a:extLst>
          </p:cNvPr>
          <p:cNvSpPr txBox="1"/>
          <p:nvPr/>
        </p:nvSpPr>
        <p:spPr>
          <a:xfrm>
            <a:off x="8173238" y="1141115"/>
            <a:ext cx="759869" cy="461665"/>
          </a:xfrm>
          <a:prstGeom prst="rect">
            <a:avLst/>
          </a:prstGeom>
          <a:noFill/>
        </p:spPr>
        <p:txBody>
          <a:bodyPr wrap="square" rtlCol="0">
            <a:spAutoFit/>
          </a:bodyPr>
          <a:lstStyle/>
          <a:p>
            <a:pPr algn="ctr"/>
            <a:r>
              <a:rPr lang="en-US" sz="2400" dirty="0"/>
              <a:t>R</a:t>
            </a:r>
            <a:endParaRPr lang="en-IN" sz="2400" dirty="0"/>
          </a:p>
        </p:txBody>
      </p:sp>
      <p:sp>
        <p:nvSpPr>
          <p:cNvPr id="151" name="TextBox 150">
            <a:extLst>
              <a:ext uri="{FF2B5EF4-FFF2-40B4-BE49-F238E27FC236}">
                <a16:creationId xmlns:a16="http://schemas.microsoft.com/office/drawing/2014/main" id="{2E222D34-31C0-47E5-8379-61673D747E56}"/>
              </a:ext>
            </a:extLst>
          </p:cNvPr>
          <p:cNvSpPr txBox="1"/>
          <p:nvPr/>
        </p:nvSpPr>
        <p:spPr>
          <a:xfrm>
            <a:off x="7222880" y="1141115"/>
            <a:ext cx="759869" cy="461665"/>
          </a:xfrm>
          <a:prstGeom prst="rect">
            <a:avLst/>
          </a:prstGeom>
          <a:noFill/>
        </p:spPr>
        <p:txBody>
          <a:bodyPr wrap="square" rtlCol="0">
            <a:spAutoFit/>
          </a:bodyPr>
          <a:lstStyle/>
          <a:p>
            <a:pPr algn="ctr"/>
            <a:r>
              <a:rPr lang="en-US" sz="2400" dirty="0"/>
              <a:t>Q</a:t>
            </a:r>
            <a:endParaRPr lang="en-IN" sz="2400" dirty="0"/>
          </a:p>
        </p:txBody>
      </p:sp>
      <p:sp>
        <p:nvSpPr>
          <p:cNvPr id="152" name="TextBox 151">
            <a:extLst>
              <a:ext uri="{FF2B5EF4-FFF2-40B4-BE49-F238E27FC236}">
                <a16:creationId xmlns:a16="http://schemas.microsoft.com/office/drawing/2014/main" id="{FBAC6D33-E2A7-46DC-B66F-C287140DF3DE}"/>
              </a:ext>
            </a:extLst>
          </p:cNvPr>
          <p:cNvSpPr txBox="1"/>
          <p:nvPr/>
        </p:nvSpPr>
        <p:spPr>
          <a:xfrm>
            <a:off x="6639366"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3" name="TextBox 152">
            <a:extLst>
              <a:ext uri="{FF2B5EF4-FFF2-40B4-BE49-F238E27FC236}">
                <a16:creationId xmlns:a16="http://schemas.microsoft.com/office/drawing/2014/main" id="{0D9E4149-E5A4-463B-8298-40383C96510F}"/>
              </a:ext>
            </a:extLst>
          </p:cNvPr>
          <p:cNvSpPr txBox="1"/>
          <p:nvPr/>
        </p:nvSpPr>
        <p:spPr>
          <a:xfrm>
            <a:off x="6639366" y="3554907"/>
            <a:ext cx="552885" cy="461665"/>
          </a:xfrm>
          <a:prstGeom prst="rect">
            <a:avLst/>
          </a:prstGeom>
          <a:noFill/>
        </p:spPr>
        <p:txBody>
          <a:bodyPr wrap="square" rtlCol="0">
            <a:spAutoFit/>
          </a:bodyPr>
          <a:lstStyle/>
          <a:p>
            <a:pPr algn="ctr"/>
            <a:r>
              <a:rPr lang="en-US" sz="2400" dirty="0"/>
              <a:t>6</a:t>
            </a:r>
            <a:endParaRPr lang="en-IN" sz="2400" dirty="0"/>
          </a:p>
        </p:txBody>
      </p:sp>
      <p:sp>
        <p:nvSpPr>
          <p:cNvPr id="154" name="TextBox 153">
            <a:extLst>
              <a:ext uri="{FF2B5EF4-FFF2-40B4-BE49-F238E27FC236}">
                <a16:creationId xmlns:a16="http://schemas.microsoft.com/office/drawing/2014/main" id="{98CE9E40-51C9-43B1-A6F8-52952BA2407C}"/>
              </a:ext>
            </a:extLst>
          </p:cNvPr>
          <p:cNvSpPr txBox="1"/>
          <p:nvPr/>
        </p:nvSpPr>
        <p:spPr>
          <a:xfrm>
            <a:off x="9509404" y="2089432"/>
            <a:ext cx="552885" cy="461665"/>
          </a:xfrm>
          <a:prstGeom prst="rect">
            <a:avLst/>
          </a:prstGeom>
          <a:noFill/>
        </p:spPr>
        <p:txBody>
          <a:bodyPr wrap="square" rtlCol="0">
            <a:spAutoFit/>
          </a:bodyPr>
          <a:lstStyle/>
          <a:p>
            <a:pPr algn="ctr"/>
            <a:r>
              <a:rPr lang="en-US" sz="2400" dirty="0"/>
              <a:t>13</a:t>
            </a:r>
            <a:endParaRPr lang="en-IN" sz="2400" dirty="0"/>
          </a:p>
        </p:txBody>
      </p:sp>
      <p:sp>
        <p:nvSpPr>
          <p:cNvPr id="155" name="TextBox 154">
            <a:extLst>
              <a:ext uri="{FF2B5EF4-FFF2-40B4-BE49-F238E27FC236}">
                <a16:creationId xmlns:a16="http://schemas.microsoft.com/office/drawing/2014/main" id="{DA6AC7C9-720A-4E75-A54C-E563BF8FE16D}"/>
              </a:ext>
            </a:extLst>
          </p:cNvPr>
          <p:cNvSpPr txBox="1"/>
          <p:nvPr/>
        </p:nvSpPr>
        <p:spPr>
          <a:xfrm>
            <a:off x="9503530" y="3554907"/>
            <a:ext cx="552885" cy="461665"/>
          </a:xfrm>
          <a:prstGeom prst="rect">
            <a:avLst/>
          </a:prstGeom>
          <a:noFill/>
        </p:spPr>
        <p:txBody>
          <a:bodyPr wrap="square" rtlCol="0">
            <a:spAutoFit/>
          </a:bodyPr>
          <a:lstStyle/>
          <a:p>
            <a:pPr algn="ctr"/>
            <a:r>
              <a:rPr lang="en-US" sz="2400" dirty="0"/>
              <a:t>7</a:t>
            </a:r>
            <a:endParaRPr lang="en-IN" sz="2400" dirty="0"/>
          </a:p>
        </p:txBody>
      </p:sp>
      <p:sp>
        <p:nvSpPr>
          <p:cNvPr id="156" name="TextBox 155">
            <a:extLst>
              <a:ext uri="{FF2B5EF4-FFF2-40B4-BE49-F238E27FC236}">
                <a16:creationId xmlns:a16="http://schemas.microsoft.com/office/drawing/2014/main" id="{ED0C0B23-E1B5-4276-9BA9-27EF8D20B8CA}"/>
              </a:ext>
            </a:extLst>
          </p:cNvPr>
          <p:cNvSpPr txBox="1"/>
          <p:nvPr/>
        </p:nvSpPr>
        <p:spPr>
          <a:xfrm>
            <a:off x="7596045" y="2089432"/>
            <a:ext cx="552885" cy="461665"/>
          </a:xfrm>
          <a:prstGeom prst="rect">
            <a:avLst/>
          </a:prstGeom>
          <a:noFill/>
        </p:spPr>
        <p:txBody>
          <a:bodyPr wrap="square" rtlCol="0">
            <a:spAutoFit/>
          </a:bodyPr>
          <a:lstStyle/>
          <a:p>
            <a:pPr algn="ctr"/>
            <a:r>
              <a:rPr lang="en-US" sz="2400" dirty="0"/>
              <a:t>10</a:t>
            </a:r>
            <a:endParaRPr lang="en-IN" sz="2400" dirty="0"/>
          </a:p>
        </p:txBody>
      </p:sp>
      <p:sp>
        <p:nvSpPr>
          <p:cNvPr id="157" name="TextBox 156">
            <a:extLst>
              <a:ext uri="{FF2B5EF4-FFF2-40B4-BE49-F238E27FC236}">
                <a16:creationId xmlns:a16="http://schemas.microsoft.com/office/drawing/2014/main" id="{CA2F5B4B-D8F1-4103-8920-2F2644E15CE6}"/>
              </a:ext>
            </a:extLst>
          </p:cNvPr>
          <p:cNvSpPr txBox="1"/>
          <p:nvPr/>
        </p:nvSpPr>
        <p:spPr>
          <a:xfrm>
            <a:off x="8552724"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8" name="TextBox 157">
            <a:extLst>
              <a:ext uri="{FF2B5EF4-FFF2-40B4-BE49-F238E27FC236}">
                <a16:creationId xmlns:a16="http://schemas.microsoft.com/office/drawing/2014/main" id="{FB00037B-2D2B-49AF-9B50-3A24B48BCEEF}"/>
              </a:ext>
            </a:extLst>
          </p:cNvPr>
          <p:cNvSpPr txBox="1"/>
          <p:nvPr/>
        </p:nvSpPr>
        <p:spPr>
          <a:xfrm>
            <a:off x="6642656" y="2786366"/>
            <a:ext cx="552885" cy="461665"/>
          </a:xfrm>
          <a:prstGeom prst="rect">
            <a:avLst/>
          </a:prstGeom>
          <a:noFill/>
        </p:spPr>
        <p:txBody>
          <a:bodyPr wrap="square" rtlCol="0">
            <a:spAutoFit/>
          </a:bodyPr>
          <a:lstStyle/>
          <a:p>
            <a:pPr algn="ctr"/>
            <a:r>
              <a:rPr lang="en-US" sz="2400" dirty="0"/>
              <a:t>7</a:t>
            </a:r>
            <a:endParaRPr lang="en-IN" sz="2400" dirty="0"/>
          </a:p>
        </p:txBody>
      </p:sp>
      <p:sp>
        <p:nvSpPr>
          <p:cNvPr id="159" name="TextBox 158">
            <a:extLst>
              <a:ext uri="{FF2B5EF4-FFF2-40B4-BE49-F238E27FC236}">
                <a16:creationId xmlns:a16="http://schemas.microsoft.com/office/drawing/2014/main" id="{2B2C8673-0536-47F9-B067-EB98C69AAD2E}"/>
              </a:ext>
            </a:extLst>
          </p:cNvPr>
          <p:cNvSpPr txBox="1"/>
          <p:nvPr/>
        </p:nvSpPr>
        <p:spPr>
          <a:xfrm>
            <a:off x="9509404" y="2786366"/>
            <a:ext cx="552885" cy="461665"/>
          </a:xfrm>
          <a:prstGeom prst="rect">
            <a:avLst/>
          </a:prstGeom>
          <a:noFill/>
        </p:spPr>
        <p:txBody>
          <a:bodyPr wrap="square" rtlCol="0">
            <a:spAutoFit/>
          </a:bodyPr>
          <a:lstStyle/>
          <a:p>
            <a:pPr algn="ctr"/>
            <a:r>
              <a:rPr lang="en-US" sz="2400" dirty="0"/>
              <a:t>14</a:t>
            </a:r>
            <a:endParaRPr lang="en-IN" sz="2400" dirty="0"/>
          </a:p>
        </p:txBody>
      </p:sp>
      <p:sp>
        <p:nvSpPr>
          <p:cNvPr id="160" name="TextBox 159">
            <a:extLst>
              <a:ext uri="{FF2B5EF4-FFF2-40B4-BE49-F238E27FC236}">
                <a16:creationId xmlns:a16="http://schemas.microsoft.com/office/drawing/2014/main" id="{E58727A0-E0C5-4784-AD31-BD08D296A8FC}"/>
              </a:ext>
            </a:extLst>
          </p:cNvPr>
          <p:cNvSpPr txBox="1"/>
          <p:nvPr/>
        </p:nvSpPr>
        <p:spPr>
          <a:xfrm>
            <a:off x="7598239" y="2786366"/>
            <a:ext cx="552885" cy="461665"/>
          </a:xfrm>
          <a:prstGeom prst="rect">
            <a:avLst/>
          </a:prstGeom>
          <a:noFill/>
        </p:spPr>
        <p:txBody>
          <a:bodyPr wrap="square" rtlCol="0">
            <a:spAutoFit/>
          </a:bodyPr>
          <a:lstStyle/>
          <a:p>
            <a:pPr algn="ctr"/>
            <a:r>
              <a:rPr lang="en-US" sz="2400" dirty="0"/>
              <a:t>11</a:t>
            </a:r>
            <a:endParaRPr lang="en-IN" sz="2400" dirty="0"/>
          </a:p>
        </p:txBody>
      </p:sp>
      <p:sp>
        <p:nvSpPr>
          <p:cNvPr id="161" name="TextBox 160">
            <a:extLst>
              <a:ext uri="{FF2B5EF4-FFF2-40B4-BE49-F238E27FC236}">
                <a16:creationId xmlns:a16="http://schemas.microsoft.com/office/drawing/2014/main" id="{E12F05E5-4F5A-461A-9F3A-579B246FE562}"/>
              </a:ext>
            </a:extLst>
          </p:cNvPr>
          <p:cNvSpPr txBox="1"/>
          <p:nvPr/>
        </p:nvSpPr>
        <p:spPr>
          <a:xfrm>
            <a:off x="8553822" y="2786366"/>
            <a:ext cx="552885" cy="461665"/>
          </a:xfrm>
          <a:prstGeom prst="rect">
            <a:avLst/>
          </a:prstGeom>
          <a:noFill/>
        </p:spPr>
        <p:txBody>
          <a:bodyPr wrap="square" rtlCol="0">
            <a:spAutoFit/>
          </a:bodyPr>
          <a:lstStyle/>
          <a:p>
            <a:pPr algn="ctr"/>
            <a:r>
              <a:rPr lang="en-US" sz="2400" dirty="0"/>
              <a:t>8</a:t>
            </a:r>
            <a:endParaRPr lang="en-IN" sz="2400" dirty="0"/>
          </a:p>
        </p:txBody>
      </p:sp>
      <p:sp>
        <p:nvSpPr>
          <p:cNvPr id="162" name="TextBox 161">
            <a:extLst>
              <a:ext uri="{FF2B5EF4-FFF2-40B4-BE49-F238E27FC236}">
                <a16:creationId xmlns:a16="http://schemas.microsoft.com/office/drawing/2014/main" id="{EF2D8D07-8D7D-44C0-9DC7-60C05D8070C4}"/>
              </a:ext>
            </a:extLst>
          </p:cNvPr>
          <p:cNvSpPr txBox="1"/>
          <p:nvPr/>
        </p:nvSpPr>
        <p:spPr>
          <a:xfrm>
            <a:off x="7594087" y="3554907"/>
            <a:ext cx="552885" cy="461665"/>
          </a:xfrm>
          <a:prstGeom prst="rect">
            <a:avLst/>
          </a:prstGeom>
          <a:noFill/>
        </p:spPr>
        <p:txBody>
          <a:bodyPr wrap="square" rtlCol="0">
            <a:spAutoFit/>
          </a:bodyPr>
          <a:lstStyle/>
          <a:p>
            <a:pPr algn="ctr"/>
            <a:r>
              <a:rPr lang="en-US" sz="2400" dirty="0"/>
              <a:t>16</a:t>
            </a:r>
            <a:endParaRPr lang="en-IN" sz="2400" dirty="0"/>
          </a:p>
        </p:txBody>
      </p:sp>
      <p:sp>
        <p:nvSpPr>
          <p:cNvPr id="163" name="TextBox 162">
            <a:extLst>
              <a:ext uri="{FF2B5EF4-FFF2-40B4-BE49-F238E27FC236}">
                <a16:creationId xmlns:a16="http://schemas.microsoft.com/office/drawing/2014/main" id="{7D3A4317-EACF-4E35-AC6E-8BA6A72331E7}"/>
              </a:ext>
            </a:extLst>
          </p:cNvPr>
          <p:cNvSpPr txBox="1"/>
          <p:nvPr/>
        </p:nvSpPr>
        <p:spPr>
          <a:xfrm>
            <a:off x="8548808" y="3554907"/>
            <a:ext cx="552885" cy="461665"/>
          </a:xfrm>
          <a:prstGeom prst="rect">
            <a:avLst/>
          </a:prstGeom>
          <a:noFill/>
        </p:spPr>
        <p:txBody>
          <a:bodyPr wrap="square" rtlCol="0">
            <a:spAutoFit/>
          </a:bodyPr>
          <a:lstStyle/>
          <a:p>
            <a:pPr algn="ctr"/>
            <a:r>
              <a:rPr lang="en-US" sz="2400" dirty="0"/>
              <a:t>11</a:t>
            </a:r>
            <a:endParaRPr lang="en-IN" sz="2400" dirty="0"/>
          </a:p>
        </p:txBody>
      </p:sp>
      <p:sp>
        <p:nvSpPr>
          <p:cNvPr id="164" name="TextBox 163">
            <a:extLst>
              <a:ext uri="{FF2B5EF4-FFF2-40B4-BE49-F238E27FC236}">
                <a16:creationId xmlns:a16="http://schemas.microsoft.com/office/drawing/2014/main" id="{44B77CB2-B2F9-40AE-98D5-7C33E8171C58}"/>
              </a:ext>
            </a:extLst>
          </p:cNvPr>
          <p:cNvSpPr txBox="1"/>
          <p:nvPr/>
        </p:nvSpPr>
        <p:spPr>
          <a:xfrm>
            <a:off x="10111805" y="1886879"/>
            <a:ext cx="648000" cy="461665"/>
          </a:xfrm>
          <a:prstGeom prst="rect">
            <a:avLst/>
          </a:prstGeom>
          <a:noFill/>
        </p:spPr>
        <p:txBody>
          <a:bodyPr wrap="square" rtlCol="0">
            <a:spAutoFit/>
          </a:bodyPr>
          <a:lstStyle/>
          <a:p>
            <a:pPr algn="ctr"/>
            <a:r>
              <a:rPr lang="en-US" sz="2400" dirty="0"/>
              <a:t>500</a:t>
            </a:r>
            <a:endParaRPr lang="en-IN" sz="2400" dirty="0"/>
          </a:p>
        </p:txBody>
      </p:sp>
      <p:sp>
        <p:nvSpPr>
          <p:cNvPr id="165" name="TextBox 164">
            <a:extLst>
              <a:ext uri="{FF2B5EF4-FFF2-40B4-BE49-F238E27FC236}">
                <a16:creationId xmlns:a16="http://schemas.microsoft.com/office/drawing/2014/main" id="{0ED358F1-56D5-4782-B0D7-604AE4B6B2BA}"/>
              </a:ext>
            </a:extLst>
          </p:cNvPr>
          <p:cNvSpPr txBox="1"/>
          <p:nvPr/>
        </p:nvSpPr>
        <p:spPr>
          <a:xfrm>
            <a:off x="10111804" y="3350326"/>
            <a:ext cx="648000" cy="461665"/>
          </a:xfrm>
          <a:prstGeom prst="rect">
            <a:avLst/>
          </a:prstGeom>
          <a:noFill/>
        </p:spPr>
        <p:txBody>
          <a:bodyPr wrap="square" rtlCol="0">
            <a:spAutoFit/>
          </a:bodyPr>
          <a:lstStyle/>
          <a:p>
            <a:pPr algn="ctr"/>
            <a:r>
              <a:rPr lang="en-US" sz="2400" dirty="0"/>
              <a:t>200</a:t>
            </a:r>
            <a:endParaRPr lang="en-IN" sz="2400" dirty="0"/>
          </a:p>
        </p:txBody>
      </p:sp>
      <p:sp>
        <p:nvSpPr>
          <p:cNvPr id="166" name="TextBox 165">
            <a:extLst>
              <a:ext uri="{FF2B5EF4-FFF2-40B4-BE49-F238E27FC236}">
                <a16:creationId xmlns:a16="http://schemas.microsoft.com/office/drawing/2014/main" id="{FAA9D9CA-308D-4F10-919B-32774232892F}"/>
              </a:ext>
            </a:extLst>
          </p:cNvPr>
          <p:cNvSpPr txBox="1"/>
          <p:nvPr/>
        </p:nvSpPr>
        <p:spPr>
          <a:xfrm>
            <a:off x="10111804" y="2618602"/>
            <a:ext cx="648000" cy="461665"/>
          </a:xfrm>
          <a:prstGeom prst="rect">
            <a:avLst/>
          </a:prstGeom>
          <a:noFill/>
        </p:spPr>
        <p:txBody>
          <a:bodyPr wrap="square" rtlCol="0">
            <a:spAutoFit/>
          </a:bodyPr>
          <a:lstStyle/>
          <a:p>
            <a:pPr algn="ctr"/>
            <a:r>
              <a:rPr lang="en-US" sz="2400" dirty="0"/>
              <a:t>300</a:t>
            </a:r>
            <a:endParaRPr lang="en-IN" sz="2400" dirty="0"/>
          </a:p>
        </p:txBody>
      </p:sp>
      <p:sp>
        <p:nvSpPr>
          <p:cNvPr id="167" name="TextBox 166">
            <a:extLst>
              <a:ext uri="{FF2B5EF4-FFF2-40B4-BE49-F238E27FC236}">
                <a16:creationId xmlns:a16="http://schemas.microsoft.com/office/drawing/2014/main" id="{F0723B63-8FFF-45BC-AA5B-8695D47B1D61}"/>
              </a:ext>
            </a:extLst>
          </p:cNvPr>
          <p:cNvSpPr txBox="1"/>
          <p:nvPr/>
        </p:nvSpPr>
        <p:spPr>
          <a:xfrm>
            <a:off x="6282114" y="3946580"/>
            <a:ext cx="648000" cy="461665"/>
          </a:xfrm>
          <a:prstGeom prst="rect">
            <a:avLst/>
          </a:prstGeom>
          <a:noFill/>
        </p:spPr>
        <p:txBody>
          <a:bodyPr wrap="square" rtlCol="0">
            <a:spAutoFit/>
          </a:bodyPr>
          <a:lstStyle/>
          <a:p>
            <a:pPr algn="ctr"/>
            <a:r>
              <a:rPr lang="en-US" sz="2400" dirty="0"/>
              <a:t>180</a:t>
            </a:r>
            <a:endParaRPr lang="en-IN" sz="2400" dirty="0"/>
          </a:p>
        </p:txBody>
      </p:sp>
      <p:sp>
        <p:nvSpPr>
          <p:cNvPr id="168" name="TextBox 167">
            <a:extLst>
              <a:ext uri="{FF2B5EF4-FFF2-40B4-BE49-F238E27FC236}">
                <a16:creationId xmlns:a16="http://schemas.microsoft.com/office/drawing/2014/main" id="{C0648F8B-C956-437D-A34D-E923283F75BD}"/>
              </a:ext>
            </a:extLst>
          </p:cNvPr>
          <p:cNvSpPr txBox="1"/>
          <p:nvPr/>
        </p:nvSpPr>
        <p:spPr>
          <a:xfrm>
            <a:off x="7240060" y="3946580"/>
            <a:ext cx="648000" cy="461665"/>
          </a:xfrm>
          <a:prstGeom prst="rect">
            <a:avLst/>
          </a:prstGeom>
          <a:noFill/>
        </p:spPr>
        <p:txBody>
          <a:bodyPr wrap="square" rtlCol="0">
            <a:spAutoFit/>
          </a:bodyPr>
          <a:lstStyle/>
          <a:p>
            <a:pPr algn="ctr"/>
            <a:r>
              <a:rPr lang="en-US" sz="2400" dirty="0"/>
              <a:t>150</a:t>
            </a:r>
            <a:endParaRPr lang="en-IN" sz="2400" dirty="0"/>
          </a:p>
        </p:txBody>
      </p:sp>
      <p:sp>
        <p:nvSpPr>
          <p:cNvPr id="169" name="TextBox 168">
            <a:extLst>
              <a:ext uri="{FF2B5EF4-FFF2-40B4-BE49-F238E27FC236}">
                <a16:creationId xmlns:a16="http://schemas.microsoft.com/office/drawing/2014/main" id="{2662B774-5AC1-4C6C-92DE-F2C9E334CE58}"/>
              </a:ext>
            </a:extLst>
          </p:cNvPr>
          <p:cNvSpPr txBox="1"/>
          <p:nvPr/>
        </p:nvSpPr>
        <p:spPr>
          <a:xfrm>
            <a:off x="8198006" y="3946580"/>
            <a:ext cx="648000" cy="461665"/>
          </a:xfrm>
          <a:prstGeom prst="rect">
            <a:avLst/>
          </a:prstGeom>
          <a:noFill/>
        </p:spPr>
        <p:txBody>
          <a:bodyPr wrap="square" rtlCol="0">
            <a:spAutoFit/>
          </a:bodyPr>
          <a:lstStyle/>
          <a:p>
            <a:pPr algn="ctr"/>
            <a:r>
              <a:rPr lang="en-US" sz="2400" dirty="0"/>
              <a:t>350</a:t>
            </a:r>
            <a:endParaRPr lang="en-IN" sz="2400" dirty="0"/>
          </a:p>
        </p:txBody>
      </p:sp>
      <p:sp>
        <p:nvSpPr>
          <p:cNvPr id="170" name="TextBox 169">
            <a:extLst>
              <a:ext uri="{FF2B5EF4-FFF2-40B4-BE49-F238E27FC236}">
                <a16:creationId xmlns:a16="http://schemas.microsoft.com/office/drawing/2014/main" id="{BE534893-A3D0-4900-A7F4-DDA8240D4145}"/>
              </a:ext>
            </a:extLst>
          </p:cNvPr>
          <p:cNvSpPr txBox="1"/>
          <p:nvPr/>
        </p:nvSpPr>
        <p:spPr>
          <a:xfrm>
            <a:off x="9155952" y="3946580"/>
            <a:ext cx="648000" cy="461665"/>
          </a:xfrm>
          <a:prstGeom prst="rect">
            <a:avLst/>
          </a:prstGeom>
          <a:noFill/>
        </p:spPr>
        <p:txBody>
          <a:bodyPr wrap="square" rtlCol="0">
            <a:spAutoFit/>
          </a:bodyPr>
          <a:lstStyle/>
          <a:p>
            <a:pPr algn="ctr"/>
            <a:r>
              <a:rPr lang="en-US" sz="2400" dirty="0"/>
              <a:t>320</a:t>
            </a:r>
            <a:endParaRPr lang="en-IN" sz="2400" dirty="0"/>
          </a:p>
        </p:txBody>
      </p:sp>
      <p:sp>
        <p:nvSpPr>
          <p:cNvPr id="171" name="TextBox 170">
            <a:extLst>
              <a:ext uri="{FF2B5EF4-FFF2-40B4-BE49-F238E27FC236}">
                <a16:creationId xmlns:a16="http://schemas.microsoft.com/office/drawing/2014/main" id="{4BADAA32-A563-413B-86A2-475A2A8F79DC}"/>
              </a:ext>
            </a:extLst>
          </p:cNvPr>
          <p:cNvSpPr txBox="1"/>
          <p:nvPr/>
        </p:nvSpPr>
        <p:spPr>
          <a:xfrm>
            <a:off x="6113847" y="1673088"/>
            <a:ext cx="651864"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172" name="TextBox 171">
            <a:extLst>
              <a:ext uri="{FF2B5EF4-FFF2-40B4-BE49-F238E27FC236}">
                <a16:creationId xmlns:a16="http://schemas.microsoft.com/office/drawing/2014/main" id="{BD7CCA03-172F-4D6D-9CCB-CA6689063228}"/>
              </a:ext>
            </a:extLst>
          </p:cNvPr>
          <p:cNvSpPr txBox="1"/>
          <p:nvPr/>
        </p:nvSpPr>
        <p:spPr>
          <a:xfrm>
            <a:off x="7062482" y="1673089"/>
            <a:ext cx="637479" cy="461665"/>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73" name="TextBox 172">
            <a:extLst>
              <a:ext uri="{FF2B5EF4-FFF2-40B4-BE49-F238E27FC236}">
                <a16:creationId xmlns:a16="http://schemas.microsoft.com/office/drawing/2014/main" id="{B9407614-EC81-4EA7-8FDC-B1331605F249}"/>
              </a:ext>
            </a:extLst>
          </p:cNvPr>
          <p:cNvSpPr txBox="1"/>
          <p:nvPr/>
        </p:nvSpPr>
        <p:spPr>
          <a:xfrm>
            <a:off x="7962555" y="1673089"/>
            <a:ext cx="728681" cy="461665"/>
          </a:xfrm>
          <a:prstGeom prst="rect">
            <a:avLst/>
          </a:prstGeom>
          <a:noFill/>
        </p:spPr>
        <p:txBody>
          <a:bodyPr wrap="square" rtlCol="0">
            <a:spAutoFit/>
          </a:bodyPr>
          <a:lstStyle/>
          <a:p>
            <a:pPr algn="ctr"/>
            <a:r>
              <a:rPr lang="en-US" sz="2400" dirty="0">
                <a:solidFill>
                  <a:schemeClr val="tx2"/>
                </a:solidFill>
              </a:rPr>
              <a:t>170</a:t>
            </a:r>
            <a:endParaRPr lang="en-IN" sz="2400" dirty="0">
              <a:solidFill>
                <a:schemeClr val="tx2"/>
              </a:solidFill>
            </a:endParaRPr>
          </a:p>
        </p:txBody>
      </p:sp>
      <p:sp>
        <p:nvSpPr>
          <p:cNvPr id="174" name="TextBox 173">
            <a:extLst>
              <a:ext uri="{FF2B5EF4-FFF2-40B4-BE49-F238E27FC236}">
                <a16:creationId xmlns:a16="http://schemas.microsoft.com/office/drawing/2014/main" id="{DD5CA652-1ED3-457B-ADCF-392D3C8742E7}"/>
              </a:ext>
            </a:extLst>
          </p:cNvPr>
          <p:cNvSpPr txBox="1"/>
          <p:nvPr/>
        </p:nvSpPr>
        <p:spPr>
          <a:xfrm>
            <a:off x="7972080" y="2407740"/>
            <a:ext cx="680775"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5" name="TextBox 224">
            <a:extLst>
              <a:ext uri="{FF2B5EF4-FFF2-40B4-BE49-F238E27FC236}">
                <a16:creationId xmlns:a16="http://schemas.microsoft.com/office/drawing/2014/main" id="{84B61E0B-98C6-4AB6-96AE-2B61452797B7}"/>
              </a:ext>
            </a:extLst>
          </p:cNvPr>
          <p:cNvSpPr txBox="1"/>
          <p:nvPr/>
        </p:nvSpPr>
        <p:spPr>
          <a:xfrm>
            <a:off x="8939295" y="2407740"/>
            <a:ext cx="689288" cy="461665"/>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6" name="TextBox 225">
            <a:extLst>
              <a:ext uri="{FF2B5EF4-FFF2-40B4-BE49-F238E27FC236}">
                <a16:creationId xmlns:a16="http://schemas.microsoft.com/office/drawing/2014/main" id="{B3EA48D6-54F2-43E3-9078-EB3BDE3E2728}"/>
              </a:ext>
            </a:extLst>
          </p:cNvPr>
          <p:cNvSpPr txBox="1"/>
          <p:nvPr/>
        </p:nvSpPr>
        <p:spPr>
          <a:xfrm>
            <a:off x="8958345" y="3140748"/>
            <a:ext cx="648000"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3" name="Straight Connector 232">
            <a:extLst>
              <a:ext uri="{FF2B5EF4-FFF2-40B4-BE49-F238E27FC236}">
                <a16:creationId xmlns:a16="http://schemas.microsoft.com/office/drawing/2014/main" id="{0385CB19-FFF6-4357-8A1C-0EFDE85F2F81}"/>
              </a:ext>
            </a:extLst>
          </p:cNvPr>
          <p:cNvCxnSpPr>
            <a:cxnSpLocks/>
          </p:cNvCxnSpPr>
          <p:nvPr/>
        </p:nvCxnSpPr>
        <p:spPr>
          <a:xfrm>
            <a:off x="6162383"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30FB7AB-9904-4086-88EC-4ADC6046660C}"/>
              </a:ext>
            </a:extLst>
          </p:cNvPr>
          <p:cNvCxnSpPr>
            <a:cxnSpLocks/>
          </p:cNvCxnSpPr>
          <p:nvPr/>
        </p:nvCxnSpPr>
        <p:spPr>
          <a:xfrm flipV="1">
            <a:off x="6714214"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578AC3-D21D-4629-B557-1ACCE6B83E66}"/>
              </a:ext>
            </a:extLst>
          </p:cNvPr>
          <p:cNvCxnSpPr>
            <a:cxnSpLocks/>
          </p:cNvCxnSpPr>
          <p:nvPr/>
        </p:nvCxnSpPr>
        <p:spPr>
          <a:xfrm>
            <a:off x="712032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BEC238-D951-4F3E-8D35-84F32C9BE7BF}"/>
              </a:ext>
            </a:extLst>
          </p:cNvPr>
          <p:cNvCxnSpPr>
            <a:cxnSpLocks/>
          </p:cNvCxnSpPr>
          <p:nvPr/>
        </p:nvCxnSpPr>
        <p:spPr>
          <a:xfrm flipV="1">
            <a:off x="767216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12B7360-260B-4DE1-9BEC-B3E52C829863}"/>
              </a:ext>
            </a:extLst>
          </p:cNvPr>
          <p:cNvCxnSpPr>
            <a:cxnSpLocks/>
          </p:cNvCxnSpPr>
          <p:nvPr/>
        </p:nvCxnSpPr>
        <p:spPr>
          <a:xfrm>
            <a:off x="806971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A5B818A-920D-46BD-95D2-32236DAF1251}"/>
              </a:ext>
            </a:extLst>
          </p:cNvPr>
          <p:cNvCxnSpPr>
            <a:cxnSpLocks/>
          </p:cNvCxnSpPr>
          <p:nvPr/>
        </p:nvCxnSpPr>
        <p:spPr>
          <a:xfrm flipV="1">
            <a:off x="862155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CAA08EC-0C93-402D-83DF-20DB231EA4F4}"/>
              </a:ext>
            </a:extLst>
          </p:cNvPr>
          <p:cNvCxnSpPr>
            <a:cxnSpLocks/>
          </p:cNvCxnSpPr>
          <p:nvPr/>
        </p:nvCxnSpPr>
        <p:spPr>
          <a:xfrm>
            <a:off x="8069719"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F275091-B54A-4468-8F3B-7BC34C47ED36}"/>
              </a:ext>
            </a:extLst>
          </p:cNvPr>
          <p:cNvCxnSpPr>
            <a:cxnSpLocks/>
          </p:cNvCxnSpPr>
          <p:nvPr/>
        </p:nvCxnSpPr>
        <p:spPr>
          <a:xfrm flipV="1">
            <a:off x="8621550"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751209-32BE-468F-83C6-B026B2467311}"/>
              </a:ext>
            </a:extLst>
          </p:cNvPr>
          <p:cNvCxnSpPr>
            <a:cxnSpLocks/>
          </p:cNvCxnSpPr>
          <p:nvPr/>
        </p:nvCxnSpPr>
        <p:spPr>
          <a:xfrm>
            <a:off x="9023387"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21594B9-A3AD-4864-8726-5B68972881F0}"/>
              </a:ext>
            </a:extLst>
          </p:cNvPr>
          <p:cNvCxnSpPr>
            <a:cxnSpLocks/>
          </p:cNvCxnSpPr>
          <p:nvPr/>
        </p:nvCxnSpPr>
        <p:spPr>
          <a:xfrm flipV="1">
            <a:off x="9575218"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71B33B-51A2-45B9-AA7F-83941115B67C}"/>
              </a:ext>
            </a:extLst>
          </p:cNvPr>
          <p:cNvCxnSpPr>
            <a:cxnSpLocks/>
          </p:cNvCxnSpPr>
          <p:nvPr/>
        </p:nvCxnSpPr>
        <p:spPr>
          <a:xfrm>
            <a:off x="9023387" y="35430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CB2D4D-2B43-4AAB-A22C-46233E52C258}"/>
              </a:ext>
            </a:extLst>
          </p:cNvPr>
          <p:cNvCxnSpPr>
            <a:cxnSpLocks/>
          </p:cNvCxnSpPr>
          <p:nvPr/>
        </p:nvCxnSpPr>
        <p:spPr>
          <a:xfrm flipV="1">
            <a:off x="9575218" y="32092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D82E8D-29E9-45CE-8B89-8C3664BD460C}"/>
              </a:ext>
            </a:extLst>
          </p:cNvPr>
          <p:cNvCxnSpPr>
            <a:cxnSpLocks/>
          </p:cNvCxnSpPr>
          <p:nvPr/>
        </p:nvCxnSpPr>
        <p:spPr>
          <a:xfrm>
            <a:off x="5075189" y="5137987"/>
            <a:ext cx="49018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FE678F4-3BF4-4FBD-BBFB-2A1B76F3AF0D}"/>
              </a:ext>
            </a:extLst>
          </p:cNvPr>
          <p:cNvCxnSpPr>
            <a:cxnSpLocks/>
          </p:cNvCxnSpPr>
          <p:nvPr/>
        </p:nvCxnSpPr>
        <p:spPr>
          <a:xfrm>
            <a:off x="11974724" y="991537"/>
            <a:ext cx="0" cy="295504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923EA690-00E2-446C-B33B-BEFF4C096759}"/>
              </a:ext>
            </a:extLst>
          </p:cNvPr>
          <p:cNvSpPr txBox="1"/>
          <p:nvPr/>
        </p:nvSpPr>
        <p:spPr>
          <a:xfrm>
            <a:off x="10952156" y="1123939"/>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319" name="TextBox 318">
            <a:extLst>
              <a:ext uri="{FF2B5EF4-FFF2-40B4-BE49-F238E27FC236}">
                <a16:creationId xmlns:a16="http://schemas.microsoft.com/office/drawing/2014/main" id="{6B20BED8-5FE3-46D5-B816-128B5E92E043}"/>
              </a:ext>
            </a:extLst>
          </p:cNvPr>
          <p:cNvSpPr txBox="1"/>
          <p:nvPr/>
        </p:nvSpPr>
        <p:spPr>
          <a:xfrm>
            <a:off x="5103528" y="4536662"/>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320" name="TextBox 319">
            <a:extLst>
              <a:ext uri="{FF2B5EF4-FFF2-40B4-BE49-F238E27FC236}">
                <a16:creationId xmlns:a16="http://schemas.microsoft.com/office/drawing/2014/main" id="{EF436759-179A-40B7-93EF-83EF6D6EC9E7}"/>
              </a:ext>
            </a:extLst>
          </p:cNvPr>
          <p:cNvSpPr txBox="1"/>
          <p:nvPr/>
        </p:nvSpPr>
        <p:spPr>
          <a:xfrm>
            <a:off x="10988052" y="1858599"/>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321" name="TextBox 320">
            <a:extLst>
              <a:ext uri="{FF2B5EF4-FFF2-40B4-BE49-F238E27FC236}">
                <a16:creationId xmlns:a16="http://schemas.microsoft.com/office/drawing/2014/main" id="{32463CEA-4361-4389-9575-E3DB203ACFAB}"/>
              </a:ext>
            </a:extLst>
          </p:cNvPr>
          <p:cNvSpPr txBox="1"/>
          <p:nvPr/>
        </p:nvSpPr>
        <p:spPr>
          <a:xfrm>
            <a:off x="10988052" y="2581650"/>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322" name="TextBox 321">
            <a:extLst>
              <a:ext uri="{FF2B5EF4-FFF2-40B4-BE49-F238E27FC236}">
                <a16:creationId xmlns:a16="http://schemas.microsoft.com/office/drawing/2014/main" id="{ABDA805D-9658-4309-8CE1-6029120B6503}"/>
              </a:ext>
            </a:extLst>
          </p:cNvPr>
          <p:cNvSpPr txBox="1"/>
          <p:nvPr/>
        </p:nvSpPr>
        <p:spPr>
          <a:xfrm>
            <a:off x="10885162" y="3317964"/>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-11</a:t>
            </a:r>
            <a:endParaRPr lang="en-IN" sz="2400" baseline="-25000" dirty="0"/>
          </a:p>
        </p:txBody>
      </p:sp>
      <p:sp>
        <p:nvSpPr>
          <p:cNvPr id="323" name="TextBox 322">
            <a:extLst>
              <a:ext uri="{FF2B5EF4-FFF2-40B4-BE49-F238E27FC236}">
                <a16:creationId xmlns:a16="http://schemas.microsoft.com/office/drawing/2014/main" id="{38F037D2-319F-4B8A-B8EA-02C0874E8B4A}"/>
              </a:ext>
            </a:extLst>
          </p:cNvPr>
          <p:cNvSpPr txBox="1"/>
          <p:nvPr/>
        </p:nvSpPr>
        <p:spPr>
          <a:xfrm>
            <a:off x="6121400" y="4550384"/>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12</a:t>
            </a:r>
            <a:endParaRPr lang="en-IN" sz="2400" baseline="-25000" dirty="0"/>
          </a:p>
        </p:txBody>
      </p:sp>
      <p:sp>
        <p:nvSpPr>
          <p:cNvPr id="324" name="TextBox 323">
            <a:extLst>
              <a:ext uri="{FF2B5EF4-FFF2-40B4-BE49-F238E27FC236}">
                <a16:creationId xmlns:a16="http://schemas.microsoft.com/office/drawing/2014/main" id="{3A7B2150-8BE9-464D-BAD7-44CD1DF92F13}"/>
              </a:ext>
            </a:extLst>
          </p:cNvPr>
          <p:cNvSpPr txBox="1"/>
          <p:nvPr/>
        </p:nvSpPr>
        <p:spPr>
          <a:xfrm>
            <a:off x="7084630" y="4550384"/>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325" name="TextBox 324">
            <a:extLst>
              <a:ext uri="{FF2B5EF4-FFF2-40B4-BE49-F238E27FC236}">
                <a16:creationId xmlns:a16="http://schemas.microsoft.com/office/drawing/2014/main" id="{827031E2-B44A-4347-A280-DC7FF76AC55F}"/>
              </a:ext>
            </a:extLst>
          </p:cNvPr>
          <p:cNvSpPr txBox="1"/>
          <p:nvPr/>
        </p:nvSpPr>
        <p:spPr>
          <a:xfrm>
            <a:off x="8026055" y="4550384"/>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326" name="TextBox 325">
            <a:extLst>
              <a:ext uri="{FF2B5EF4-FFF2-40B4-BE49-F238E27FC236}">
                <a16:creationId xmlns:a16="http://schemas.microsoft.com/office/drawing/2014/main" id="{61E6F6F7-CFD8-4CFD-A0D2-E5FBCECC2B24}"/>
              </a:ext>
            </a:extLst>
          </p:cNvPr>
          <p:cNvSpPr txBox="1"/>
          <p:nvPr/>
        </p:nvSpPr>
        <p:spPr>
          <a:xfrm>
            <a:off x="8996607" y="4550384"/>
            <a:ext cx="1026558" cy="461665"/>
          </a:xfrm>
          <a:prstGeom prst="rect">
            <a:avLst/>
          </a:prstGeom>
          <a:noFill/>
        </p:spPr>
        <p:txBody>
          <a:bodyPr wrap="square" rtlCol="0">
            <a:spAutoFit/>
          </a:bodyPr>
          <a:lstStyle/>
          <a:p>
            <a:pPr algn="ctr"/>
            <a:r>
              <a:rPr lang="en-US" sz="2400" dirty="0"/>
              <a:t>v</a:t>
            </a:r>
            <a:r>
              <a:rPr lang="en-US" sz="2400" baseline="-25000" dirty="0"/>
              <a:t>4 </a:t>
            </a:r>
            <a:r>
              <a:rPr lang="en-US" sz="2400" dirty="0"/>
              <a:t>= 18</a:t>
            </a:r>
            <a:endParaRPr lang="en-IN" sz="2400" baseline="-25000" dirty="0"/>
          </a:p>
        </p:txBody>
      </p:sp>
      <p:sp>
        <p:nvSpPr>
          <p:cNvPr id="80" name="TextBox 79">
            <a:extLst>
              <a:ext uri="{FF2B5EF4-FFF2-40B4-BE49-F238E27FC236}">
                <a16:creationId xmlns:a16="http://schemas.microsoft.com/office/drawing/2014/main" id="{99D4B42B-DDAA-4832-8B96-D900F4260EE4}"/>
              </a:ext>
            </a:extLst>
          </p:cNvPr>
          <p:cNvSpPr txBox="1"/>
          <p:nvPr/>
        </p:nvSpPr>
        <p:spPr>
          <a:xfrm>
            <a:off x="8952361" y="2005303"/>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4" name="Oval 3">
            <a:extLst>
              <a:ext uri="{FF2B5EF4-FFF2-40B4-BE49-F238E27FC236}">
                <a16:creationId xmlns:a16="http://schemas.microsoft.com/office/drawing/2014/main" id="{DA1CC5E5-C594-46CE-B5D2-74342822EE0F}"/>
              </a:ext>
            </a:extLst>
          </p:cNvPr>
          <p:cNvSpPr/>
          <p:nvPr/>
        </p:nvSpPr>
        <p:spPr>
          <a:xfrm>
            <a:off x="9075391" y="2018358"/>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07E64D56-D3EF-48F5-9898-9B1567D552E4}"/>
              </a:ext>
            </a:extLst>
          </p:cNvPr>
          <p:cNvSpPr txBox="1"/>
          <p:nvPr/>
        </p:nvSpPr>
        <p:spPr>
          <a:xfrm>
            <a:off x="6070892" y="2743681"/>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6" name="Oval 95">
            <a:extLst>
              <a:ext uri="{FF2B5EF4-FFF2-40B4-BE49-F238E27FC236}">
                <a16:creationId xmlns:a16="http://schemas.microsoft.com/office/drawing/2014/main" id="{E82F6C45-047A-493D-BD8D-98A474008127}"/>
              </a:ext>
            </a:extLst>
          </p:cNvPr>
          <p:cNvSpPr/>
          <p:nvPr/>
        </p:nvSpPr>
        <p:spPr>
          <a:xfrm>
            <a:off x="6193922" y="2756736"/>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A9A87847-9225-4443-8979-21DA455471A1}"/>
              </a:ext>
            </a:extLst>
          </p:cNvPr>
          <p:cNvSpPr txBox="1"/>
          <p:nvPr/>
        </p:nvSpPr>
        <p:spPr>
          <a:xfrm>
            <a:off x="7052235" y="2743681"/>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98" name="Oval 97">
            <a:extLst>
              <a:ext uri="{FF2B5EF4-FFF2-40B4-BE49-F238E27FC236}">
                <a16:creationId xmlns:a16="http://schemas.microsoft.com/office/drawing/2014/main" id="{6A101EBF-F6C0-4AA8-9B80-C57968733D88}"/>
              </a:ext>
            </a:extLst>
          </p:cNvPr>
          <p:cNvSpPr/>
          <p:nvPr/>
        </p:nvSpPr>
        <p:spPr>
          <a:xfrm>
            <a:off x="7175265" y="2756736"/>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Content Placeholder 2">
            <a:extLst>
              <a:ext uri="{FF2B5EF4-FFF2-40B4-BE49-F238E27FC236}">
                <a16:creationId xmlns:a16="http://schemas.microsoft.com/office/drawing/2014/main" id="{F98CCFB5-7370-42F8-AB1F-54B3C654450F}"/>
              </a:ext>
            </a:extLst>
          </p:cNvPr>
          <p:cNvSpPr txBox="1">
            <a:spLocks/>
          </p:cNvSpPr>
          <p:nvPr/>
        </p:nvSpPr>
        <p:spPr>
          <a:xfrm>
            <a:off x="120954" y="732953"/>
            <a:ext cx="4476446" cy="70438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Calculate opportunity cost for all the </a:t>
            </a:r>
            <a:r>
              <a:rPr lang="en-US" dirty="0">
                <a:solidFill>
                  <a:srgbClr val="C00000"/>
                </a:solidFill>
              </a:rPr>
              <a:t>unallocated</a:t>
            </a:r>
            <a:r>
              <a:rPr lang="en-US" dirty="0"/>
              <a:t> cells as below:</a:t>
            </a:r>
            <a:endParaRPr lang="en-US" baseline="-25000" dirty="0"/>
          </a:p>
        </p:txBody>
      </p:sp>
      <p:sp>
        <p:nvSpPr>
          <p:cNvPr id="211" name="Content Placeholder 2">
            <a:extLst>
              <a:ext uri="{FF2B5EF4-FFF2-40B4-BE49-F238E27FC236}">
                <a16:creationId xmlns:a16="http://schemas.microsoft.com/office/drawing/2014/main" id="{56A3DB10-D97E-4289-8A5B-28036B54068E}"/>
              </a:ext>
            </a:extLst>
          </p:cNvPr>
          <p:cNvSpPr txBox="1">
            <a:spLocks/>
          </p:cNvSpPr>
          <p:nvPr/>
        </p:nvSpPr>
        <p:spPr>
          <a:xfrm>
            <a:off x="121909" y="1850146"/>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AS</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2DBA4524-0097-499D-84FB-F1DAE10C4AD3}"/>
                  </a:ext>
                </a:extLst>
              </p:cNvPr>
              <p:cNvSpPr txBox="1"/>
              <p:nvPr/>
            </p:nvSpPr>
            <p:spPr>
              <a:xfrm>
                <a:off x="2588615" y="1434106"/>
                <a:ext cx="22828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N" sz="2400" dirty="0"/>
              </a:p>
            </p:txBody>
          </p:sp>
        </mc:Choice>
        <mc:Fallback xmlns="">
          <p:sp>
            <p:nvSpPr>
              <p:cNvPr id="175" name="TextBox 174">
                <a:extLst>
                  <a:ext uri="{FF2B5EF4-FFF2-40B4-BE49-F238E27FC236}">
                    <a16:creationId xmlns:a16="http://schemas.microsoft.com/office/drawing/2014/main" id="{2DBA4524-0097-499D-84FB-F1DAE10C4AD3}"/>
                  </a:ext>
                </a:extLst>
              </p:cNvPr>
              <p:cNvSpPr txBox="1">
                <a:spLocks noRot="1" noChangeAspect="1" noMove="1" noResize="1" noEditPoints="1" noAdjustHandles="1" noChangeArrowheads="1" noChangeShapeType="1" noTextEdit="1"/>
              </p:cNvSpPr>
              <p:nvPr/>
            </p:nvSpPr>
            <p:spPr>
              <a:xfrm>
                <a:off x="2588615" y="1434106"/>
                <a:ext cx="2282869" cy="399084"/>
              </a:xfrm>
              <a:prstGeom prst="rect">
                <a:avLst/>
              </a:prstGeom>
              <a:blipFill>
                <a:blip r:embed="rId2"/>
                <a:stretch>
                  <a:fillRect l="-802" r="-4278" b="-25758"/>
                </a:stretch>
              </a:blipFill>
            </p:spPr>
            <p:txBody>
              <a:bodyPr/>
              <a:lstStyle/>
              <a:p>
                <a:r>
                  <a:rPr lang="en-IN">
                    <a:noFill/>
                  </a:rPr>
                  <a:t> </a:t>
                </a:r>
              </a:p>
            </p:txBody>
          </p:sp>
        </mc:Fallback>
      </mc:AlternateContent>
      <p:sp>
        <p:nvSpPr>
          <p:cNvPr id="3" name="Rectangle 2">
            <a:extLst>
              <a:ext uri="{FF2B5EF4-FFF2-40B4-BE49-F238E27FC236}">
                <a16:creationId xmlns:a16="http://schemas.microsoft.com/office/drawing/2014/main" id="{4794949E-97C0-4D77-8BF1-AB2E40B089E9}"/>
              </a:ext>
            </a:extLst>
          </p:cNvPr>
          <p:cNvSpPr/>
          <p:nvPr/>
        </p:nvSpPr>
        <p:spPr>
          <a:xfrm>
            <a:off x="394711" y="1402816"/>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8BB6247E-957E-4573-B93F-2C72A4E8CC8D}"/>
                  </a:ext>
                </a:extLst>
              </p:cNvPr>
              <p:cNvSpPr txBox="1"/>
              <p:nvPr/>
            </p:nvSpPr>
            <p:spPr>
              <a:xfrm>
                <a:off x="2574547" y="2278770"/>
                <a:ext cx="25035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oMath>
                  </m:oMathPara>
                </a14:m>
                <a:endParaRPr lang="en-IN" sz="2400" dirty="0"/>
              </a:p>
            </p:txBody>
          </p:sp>
        </mc:Choice>
        <mc:Fallback xmlns="">
          <p:sp>
            <p:nvSpPr>
              <p:cNvPr id="176" name="TextBox 175">
                <a:extLst>
                  <a:ext uri="{FF2B5EF4-FFF2-40B4-BE49-F238E27FC236}">
                    <a16:creationId xmlns:a16="http://schemas.microsoft.com/office/drawing/2014/main" id="{8BB6247E-957E-4573-B93F-2C72A4E8CC8D}"/>
                  </a:ext>
                </a:extLst>
              </p:cNvPr>
              <p:cNvSpPr txBox="1">
                <a:spLocks noRot="1" noChangeAspect="1" noMove="1" noResize="1" noEditPoints="1" noAdjustHandles="1" noChangeArrowheads="1" noChangeShapeType="1" noTextEdit="1"/>
              </p:cNvSpPr>
              <p:nvPr/>
            </p:nvSpPr>
            <p:spPr>
              <a:xfrm>
                <a:off x="2574547" y="2278770"/>
                <a:ext cx="2503569" cy="369332"/>
              </a:xfrm>
              <a:prstGeom prst="rect">
                <a:avLst/>
              </a:prstGeom>
              <a:blipFill>
                <a:blip r:embed="rId3"/>
                <a:stretch>
                  <a:fillRect r="-2190" b="-36667"/>
                </a:stretch>
              </a:blipFill>
            </p:spPr>
            <p:txBody>
              <a:bodyPr/>
              <a:lstStyle/>
              <a:p>
                <a:r>
                  <a:rPr lang="en-IN">
                    <a:noFill/>
                  </a:rPr>
                  <a:t> </a:t>
                </a:r>
              </a:p>
            </p:txBody>
          </p:sp>
        </mc:Fallback>
      </mc:AlternateContent>
      <p:sp>
        <p:nvSpPr>
          <p:cNvPr id="177" name="Rectangle 176">
            <a:extLst>
              <a:ext uri="{FF2B5EF4-FFF2-40B4-BE49-F238E27FC236}">
                <a16:creationId xmlns:a16="http://schemas.microsoft.com/office/drawing/2014/main" id="{C72843E7-1E5E-47F4-856F-0A64A06AC60F}"/>
              </a:ext>
            </a:extLst>
          </p:cNvPr>
          <p:cNvSpPr/>
          <p:nvPr/>
        </p:nvSpPr>
        <p:spPr>
          <a:xfrm>
            <a:off x="394711" y="2247480"/>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4138491D-5017-4021-AC85-0CCB12982A19}"/>
                  </a:ext>
                </a:extLst>
              </p:cNvPr>
              <p:cNvSpPr txBox="1"/>
              <p:nvPr/>
            </p:nvSpPr>
            <p:spPr>
              <a:xfrm>
                <a:off x="2616751" y="2741703"/>
                <a:ext cx="22234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=13−(0+18)</m:t>
                      </m:r>
                    </m:oMath>
                  </m:oMathPara>
                </a14:m>
                <a:endParaRPr lang="en-IN" sz="2400" dirty="0"/>
              </a:p>
            </p:txBody>
          </p:sp>
        </mc:Choice>
        <mc:Fallback xmlns="">
          <p:sp>
            <p:nvSpPr>
              <p:cNvPr id="178" name="TextBox 177">
                <a:extLst>
                  <a:ext uri="{FF2B5EF4-FFF2-40B4-BE49-F238E27FC236}">
                    <a16:creationId xmlns:a16="http://schemas.microsoft.com/office/drawing/2014/main" id="{4138491D-5017-4021-AC85-0CCB12982A19}"/>
                  </a:ext>
                </a:extLst>
              </p:cNvPr>
              <p:cNvSpPr txBox="1">
                <a:spLocks noRot="1" noChangeAspect="1" noMove="1" noResize="1" noEditPoints="1" noAdjustHandles="1" noChangeArrowheads="1" noChangeShapeType="1" noTextEdit="1"/>
              </p:cNvSpPr>
              <p:nvPr/>
            </p:nvSpPr>
            <p:spPr>
              <a:xfrm>
                <a:off x="2616751" y="2741703"/>
                <a:ext cx="2223429" cy="369332"/>
              </a:xfrm>
              <a:prstGeom prst="rect">
                <a:avLst/>
              </a:prstGeom>
              <a:blipFill>
                <a:blip r:embed="rId4"/>
                <a:stretch>
                  <a:fillRect l="-1096" r="-4658" b="-3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459C826B-ED9F-43B9-8211-A97E4895DE7D}"/>
                  </a:ext>
                </a:extLst>
              </p:cNvPr>
              <p:cNvSpPr/>
              <p:nvPr/>
            </p:nvSpPr>
            <p:spPr>
              <a:xfrm>
                <a:off x="394711" y="3119493"/>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79" name="Rectangle 178">
                <a:extLst>
                  <a:ext uri="{FF2B5EF4-FFF2-40B4-BE49-F238E27FC236}">
                    <a16:creationId xmlns:a16="http://schemas.microsoft.com/office/drawing/2014/main" id="{459C826B-ED9F-43B9-8211-A97E4895DE7D}"/>
                  </a:ext>
                </a:extLst>
              </p:cNvPr>
              <p:cNvSpPr>
                <a:spLocks noRot="1" noChangeAspect="1" noMove="1" noResize="1" noEditPoints="1" noAdjustHandles="1" noChangeArrowheads="1" noChangeShapeType="1" noTextEdit="1"/>
              </p:cNvSpPr>
              <p:nvPr/>
            </p:nvSpPr>
            <p:spPr>
              <a:xfrm>
                <a:off x="394711" y="3119493"/>
                <a:ext cx="2476960" cy="461665"/>
              </a:xfrm>
              <a:prstGeom prst="rect">
                <a:avLst/>
              </a:prstGeom>
              <a:blipFill>
                <a:blip r:embed="rId5"/>
                <a:stretch>
                  <a:fillRect t="-9333" r="-2956" b="-32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A4ECF86E-18E5-4EBD-BA3F-2C734B7A9FA6}"/>
                  </a:ext>
                </a:extLst>
              </p:cNvPr>
              <p:cNvSpPr txBox="1"/>
              <p:nvPr/>
            </p:nvSpPr>
            <p:spPr>
              <a:xfrm>
                <a:off x="2884037" y="3148765"/>
                <a:ext cx="7843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80" name="TextBox 179">
                <a:extLst>
                  <a:ext uri="{FF2B5EF4-FFF2-40B4-BE49-F238E27FC236}">
                    <a16:creationId xmlns:a16="http://schemas.microsoft.com/office/drawing/2014/main" id="{A4ECF86E-18E5-4EBD-BA3F-2C734B7A9FA6}"/>
                  </a:ext>
                </a:extLst>
              </p:cNvPr>
              <p:cNvSpPr txBox="1">
                <a:spLocks noRot="1" noChangeAspect="1" noMove="1" noResize="1" noEditPoints="1" noAdjustHandles="1" noChangeArrowheads="1" noChangeShapeType="1" noTextEdit="1"/>
              </p:cNvSpPr>
              <p:nvPr/>
            </p:nvSpPr>
            <p:spPr>
              <a:xfrm>
                <a:off x="2884037" y="3148765"/>
                <a:ext cx="784382" cy="369332"/>
              </a:xfrm>
              <a:prstGeom prst="rect">
                <a:avLst/>
              </a:prstGeom>
              <a:blipFill>
                <a:blip r:embed="rId6"/>
                <a:stretch>
                  <a:fillRect l="-3876" r="-10078" b="-10000"/>
                </a:stretch>
              </a:blipFill>
            </p:spPr>
            <p:txBody>
              <a:bodyPr/>
              <a:lstStyle/>
              <a:p>
                <a:r>
                  <a:rPr lang="en-IN">
                    <a:noFill/>
                  </a:rPr>
                  <a:t> </a:t>
                </a:r>
              </a:p>
            </p:txBody>
          </p:sp>
        </mc:Fallback>
      </mc:AlternateContent>
      <p:sp>
        <p:nvSpPr>
          <p:cNvPr id="181" name="Content Placeholder 2">
            <a:extLst>
              <a:ext uri="{FF2B5EF4-FFF2-40B4-BE49-F238E27FC236}">
                <a16:creationId xmlns:a16="http://schemas.microsoft.com/office/drawing/2014/main" id="{66D1C1A8-5B02-498D-800C-17EA1D1A74A3}"/>
              </a:ext>
            </a:extLst>
          </p:cNvPr>
          <p:cNvSpPr txBox="1">
            <a:spLocks/>
          </p:cNvSpPr>
          <p:nvPr/>
        </p:nvSpPr>
        <p:spPr>
          <a:xfrm>
            <a:off x="121909" y="3651914"/>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BP</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9F2169A-A9DA-44F1-8278-95EB879DC7E0}"/>
                  </a:ext>
                </a:extLst>
              </p:cNvPr>
              <p:cNvSpPr txBox="1"/>
              <p:nvPr/>
            </p:nvSpPr>
            <p:spPr>
              <a:xfrm>
                <a:off x="2574547" y="4080538"/>
                <a:ext cx="250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21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IN" sz="2400" dirty="0"/>
              </a:p>
            </p:txBody>
          </p:sp>
        </mc:Choice>
        <mc:Fallback xmlns="">
          <p:sp>
            <p:nvSpPr>
              <p:cNvPr id="182" name="TextBox 181">
                <a:extLst>
                  <a:ext uri="{FF2B5EF4-FFF2-40B4-BE49-F238E27FC236}">
                    <a16:creationId xmlns:a16="http://schemas.microsoft.com/office/drawing/2014/main" id="{F9F2169A-A9DA-44F1-8278-95EB879DC7E0}"/>
                  </a:ext>
                </a:extLst>
              </p:cNvPr>
              <p:cNvSpPr txBox="1">
                <a:spLocks noRot="1" noChangeAspect="1" noMove="1" noResize="1" noEditPoints="1" noAdjustHandles="1" noChangeArrowheads="1" noChangeShapeType="1" noTextEdit="1"/>
              </p:cNvSpPr>
              <p:nvPr/>
            </p:nvSpPr>
            <p:spPr>
              <a:xfrm>
                <a:off x="2574547" y="4080538"/>
                <a:ext cx="2501646" cy="369332"/>
              </a:xfrm>
              <a:prstGeom prst="rect">
                <a:avLst/>
              </a:prstGeom>
              <a:blipFill>
                <a:blip r:embed="rId7"/>
                <a:stretch>
                  <a:fillRect r="-2433" b="-36066"/>
                </a:stretch>
              </a:blipFill>
            </p:spPr>
            <p:txBody>
              <a:bodyPr/>
              <a:lstStyle/>
              <a:p>
                <a:r>
                  <a:rPr lang="en-IN">
                    <a:noFill/>
                  </a:rPr>
                  <a:t> </a:t>
                </a:r>
              </a:p>
            </p:txBody>
          </p:sp>
        </mc:Fallback>
      </mc:AlternateContent>
      <p:sp>
        <p:nvSpPr>
          <p:cNvPr id="183" name="Rectangle 182">
            <a:extLst>
              <a:ext uri="{FF2B5EF4-FFF2-40B4-BE49-F238E27FC236}">
                <a16:creationId xmlns:a16="http://schemas.microsoft.com/office/drawing/2014/main" id="{2ADBB9D3-4E4E-4504-A1CE-635981C2FFAB}"/>
              </a:ext>
            </a:extLst>
          </p:cNvPr>
          <p:cNvSpPr/>
          <p:nvPr/>
        </p:nvSpPr>
        <p:spPr>
          <a:xfrm>
            <a:off x="394711" y="4049248"/>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82FD5AE-D5F4-4202-9BE0-5A42575E0967}"/>
                  </a:ext>
                </a:extLst>
              </p:cNvPr>
              <p:cNvSpPr txBox="1"/>
              <p:nvPr/>
            </p:nvSpPr>
            <p:spPr>
              <a:xfrm>
                <a:off x="2616751" y="4543471"/>
                <a:ext cx="22827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=7−(−4+12)</m:t>
                      </m:r>
                    </m:oMath>
                  </m:oMathPara>
                </a14:m>
                <a:endParaRPr lang="en-IN" sz="2400" dirty="0"/>
              </a:p>
            </p:txBody>
          </p:sp>
        </mc:Choice>
        <mc:Fallback xmlns="">
          <p:sp>
            <p:nvSpPr>
              <p:cNvPr id="184" name="TextBox 183">
                <a:extLst>
                  <a:ext uri="{FF2B5EF4-FFF2-40B4-BE49-F238E27FC236}">
                    <a16:creationId xmlns:a16="http://schemas.microsoft.com/office/drawing/2014/main" id="{582FD5AE-D5F4-4202-9BE0-5A42575E0967}"/>
                  </a:ext>
                </a:extLst>
              </p:cNvPr>
              <p:cNvSpPr txBox="1">
                <a:spLocks noRot="1" noChangeAspect="1" noMove="1" noResize="1" noEditPoints="1" noAdjustHandles="1" noChangeArrowheads="1" noChangeShapeType="1" noTextEdit="1"/>
              </p:cNvSpPr>
              <p:nvPr/>
            </p:nvSpPr>
            <p:spPr>
              <a:xfrm>
                <a:off x="2616751" y="4543471"/>
                <a:ext cx="2282741" cy="369332"/>
              </a:xfrm>
              <a:prstGeom prst="rect">
                <a:avLst/>
              </a:prstGeom>
              <a:blipFill>
                <a:blip r:embed="rId8"/>
                <a:stretch>
                  <a:fillRect l="-1067" r="-4533" b="-360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5" name="Rectangle 184">
                <a:extLst>
                  <a:ext uri="{FF2B5EF4-FFF2-40B4-BE49-F238E27FC236}">
                    <a16:creationId xmlns:a16="http://schemas.microsoft.com/office/drawing/2014/main" id="{51A6D0FE-4EA9-4CF8-8A60-C3A166C0C274}"/>
                  </a:ext>
                </a:extLst>
              </p:cNvPr>
              <p:cNvSpPr/>
              <p:nvPr/>
            </p:nvSpPr>
            <p:spPr>
              <a:xfrm>
                <a:off x="394711" y="4921261"/>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85" name="Rectangle 184">
                <a:extLst>
                  <a:ext uri="{FF2B5EF4-FFF2-40B4-BE49-F238E27FC236}">
                    <a16:creationId xmlns:a16="http://schemas.microsoft.com/office/drawing/2014/main" id="{51A6D0FE-4EA9-4CF8-8A60-C3A166C0C274}"/>
                  </a:ext>
                </a:extLst>
              </p:cNvPr>
              <p:cNvSpPr>
                <a:spLocks noRot="1" noChangeAspect="1" noMove="1" noResize="1" noEditPoints="1" noAdjustHandles="1" noChangeArrowheads="1" noChangeShapeType="1" noTextEdit="1"/>
              </p:cNvSpPr>
              <p:nvPr/>
            </p:nvSpPr>
            <p:spPr>
              <a:xfrm>
                <a:off x="394711" y="4921261"/>
                <a:ext cx="2476960" cy="461665"/>
              </a:xfrm>
              <a:prstGeom prst="rect">
                <a:avLst/>
              </a:prstGeom>
              <a:blipFill>
                <a:blip r:embed="rId9"/>
                <a:stretch>
                  <a:fillRect t="-9211" r="-2956"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DFC7E934-173B-4138-98F8-39F7CDE87CEC}"/>
                  </a:ext>
                </a:extLst>
              </p:cNvPr>
              <p:cNvSpPr txBox="1"/>
              <p:nvPr/>
            </p:nvSpPr>
            <p:spPr>
              <a:xfrm>
                <a:off x="2884037" y="4950533"/>
                <a:ext cx="7843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IN" sz="2400" dirty="0"/>
              </a:p>
            </p:txBody>
          </p:sp>
        </mc:Choice>
        <mc:Fallback xmlns="">
          <p:sp>
            <p:nvSpPr>
              <p:cNvPr id="186" name="TextBox 185">
                <a:extLst>
                  <a:ext uri="{FF2B5EF4-FFF2-40B4-BE49-F238E27FC236}">
                    <a16:creationId xmlns:a16="http://schemas.microsoft.com/office/drawing/2014/main" id="{DFC7E934-173B-4138-98F8-39F7CDE87CEC}"/>
                  </a:ext>
                </a:extLst>
              </p:cNvPr>
              <p:cNvSpPr txBox="1">
                <a:spLocks noRot="1" noChangeAspect="1" noMove="1" noResize="1" noEditPoints="1" noAdjustHandles="1" noChangeArrowheads="1" noChangeShapeType="1" noTextEdit="1"/>
              </p:cNvSpPr>
              <p:nvPr/>
            </p:nvSpPr>
            <p:spPr>
              <a:xfrm>
                <a:off x="2884037" y="4950533"/>
                <a:ext cx="784382" cy="369332"/>
              </a:xfrm>
              <a:prstGeom prst="rect">
                <a:avLst/>
              </a:prstGeom>
              <a:blipFill>
                <a:blip r:embed="rId10"/>
                <a:stretch>
                  <a:fillRect l="-3876" r="-9302" b="-8197"/>
                </a:stretch>
              </a:blipFill>
            </p:spPr>
            <p:txBody>
              <a:bodyPr/>
              <a:lstStyle/>
              <a:p>
                <a:r>
                  <a:rPr lang="en-IN">
                    <a:noFill/>
                  </a:rPr>
                  <a:t> </a:t>
                </a:r>
              </a:p>
            </p:txBody>
          </p:sp>
        </mc:Fallback>
      </mc:AlternateContent>
      <p:sp>
        <p:nvSpPr>
          <p:cNvPr id="192" name="Content Placeholder 2">
            <a:extLst>
              <a:ext uri="{FF2B5EF4-FFF2-40B4-BE49-F238E27FC236}">
                <a16:creationId xmlns:a16="http://schemas.microsoft.com/office/drawing/2014/main" id="{4082934A-6C8D-43EE-8404-D8DB9A15449E}"/>
              </a:ext>
            </a:extLst>
          </p:cNvPr>
          <p:cNvSpPr txBox="1">
            <a:spLocks/>
          </p:cNvSpPr>
          <p:nvPr/>
        </p:nvSpPr>
        <p:spPr>
          <a:xfrm>
            <a:off x="121909" y="5454434"/>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BQ</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93" name="TextBox 192">
                <a:extLst>
                  <a:ext uri="{FF2B5EF4-FFF2-40B4-BE49-F238E27FC236}">
                    <a16:creationId xmlns:a16="http://schemas.microsoft.com/office/drawing/2014/main" id="{420F0B5C-6BF6-4970-8207-BBC695657C21}"/>
                  </a:ext>
                </a:extLst>
              </p:cNvPr>
              <p:cNvSpPr txBox="1"/>
              <p:nvPr/>
            </p:nvSpPr>
            <p:spPr>
              <a:xfrm>
                <a:off x="2574547" y="5925262"/>
                <a:ext cx="25178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IN" sz="2400" dirty="0"/>
              </a:p>
            </p:txBody>
          </p:sp>
        </mc:Choice>
        <mc:Fallback xmlns="">
          <p:sp>
            <p:nvSpPr>
              <p:cNvPr id="193" name="TextBox 192">
                <a:extLst>
                  <a:ext uri="{FF2B5EF4-FFF2-40B4-BE49-F238E27FC236}">
                    <a16:creationId xmlns:a16="http://schemas.microsoft.com/office/drawing/2014/main" id="{420F0B5C-6BF6-4970-8207-BBC695657C21}"/>
                  </a:ext>
                </a:extLst>
              </p:cNvPr>
              <p:cNvSpPr txBox="1">
                <a:spLocks noRot="1" noChangeAspect="1" noMove="1" noResize="1" noEditPoints="1" noAdjustHandles="1" noChangeArrowheads="1" noChangeShapeType="1" noTextEdit="1"/>
              </p:cNvSpPr>
              <p:nvPr/>
            </p:nvSpPr>
            <p:spPr>
              <a:xfrm>
                <a:off x="2574547" y="5925262"/>
                <a:ext cx="2517805" cy="369332"/>
              </a:xfrm>
              <a:prstGeom prst="rect">
                <a:avLst/>
              </a:prstGeom>
              <a:blipFill>
                <a:blip r:embed="rId11"/>
                <a:stretch>
                  <a:fillRect r="-2421" b="-34426"/>
                </a:stretch>
              </a:blipFill>
            </p:spPr>
            <p:txBody>
              <a:bodyPr/>
              <a:lstStyle/>
              <a:p>
                <a:r>
                  <a:rPr lang="en-IN">
                    <a:noFill/>
                  </a:rPr>
                  <a:t> </a:t>
                </a:r>
              </a:p>
            </p:txBody>
          </p:sp>
        </mc:Fallback>
      </mc:AlternateContent>
      <p:sp>
        <p:nvSpPr>
          <p:cNvPr id="194" name="Rectangle 193">
            <a:extLst>
              <a:ext uri="{FF2B5EF4-FFF2-40B4-BE49-F238E27FC236}">
                <a16:creationId xmlns:a16="http://schemas.microsoft.com/office/drawing/2014/main" id="{0D7F6425-D8A2-4BA9-9103-7FC9DA3EBF43}"/>
              </a:ext>
            </a:extLst>
          </p:cNvPr>
          <p:cNvSpPr/>
          <p:nvPr/>
        </p:nvSpPr>
        <p:spPr>
          <a:xfrm>
            <a:off x="394711" y="5893972"/>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95" name="TextBox 194">
                <a:extLst>
                  <a:ext uri="{FF2B5EF4-FFF2-40B4-BE49-F238E27FC236}">
                    <a16:creationId xmlns:a16="http://schemas.microsoft.com/office/drawing/2014/main" id="{36BE4925-B0AC-48DB-852B-96EF789C16EC}"/>
                  </a:ext>
                </a:extLst>
              </p:cNvPr>
              <p:cNvSpPr txBox="1"/>
              <p:nvPr/>
            </p:nvSpPr>
            <p:spPr>
              <a:xfrm>
                <a:off x="5103528" y="5925262"/>
                <a:ext cx="24526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=11−(−4+10)</m:t>
                      </m:r>
                    </m:oMath>
                  </m:oMathPara>
                </a14:m>
                <a:endParaRPr lang="en-IN" sz="2400" dirty="0"/>
              </a:p>
            </p:txBody>
          </p:sp>
        </mc:Choice>
        <mc:Fallback xmlns="">
          <p:sp>
            <p:nvSpPr>
              <p:cNvPr id="195" name="TextBox 194">
                <a:extLst>
                  <a:ext uri="{FF2B5EF4-FFF2-40B4-BE49-F238E27FC236}">
                    <a16:creationId xmlns:a16="http://schemas.microsoft.com/office/drawing/2014/main" id="{36BE4925-B0AC-48DB-852B-96EF789C16EC}"/>
                  </a:ext>
                </a:extLst>
              </p:cNvPr>
              <p:cNvSpPr txBox="1">
                <a:spLocks noRot="1" noChangeAspect="1" noMove="1" noResize="1" noEditPoints="1" noAdjustHandles="1" noChangeArrowheads="1" noChangeShapeType="1" noTextEdit="1"/>
              </p:cNvSpPr>
              <p:nvPr/>
            </p:nvSpPr>
            <p:spPr>
              <a:xfrm>
                <a:off x="5103528" y="5925262"/>
                <a:ext cx="2452659" cy="369332"/>
              </a:xfrm>
              <a:prstGeom prst="rect">
                <a:avLst/>
              </a:prstGeom>
              <a:blipFill>
                <a:blip r:embed="rId12"/>
                <a:stretch>
                  <a:fillRect l="-744" r="-3970"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6737543D-DD55-4CEC-90DF-A08D184784D7}"/>
                  </a:ext>
                </a:extLst>
              </p:cNvPr>
              <p:cNvSpPr/>
              <p:nvPr/>
            </p:nvSpPr>
            <p:spPr>
              <a:xfrm>
                <a:off x="8175500" y="5882668"/>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96" name="Rectangle 195">
                <a:extLst>
                  <a:ext uri="{FF2B5EF4-FFF2-40B4-BE49-F238E27FC236}">
                    <a16:creationId xmlns:a16="http://schemas.microsoft.com/office/drawing/2014/main" id="{6737543D-DD55-4CEC-90DF-A08D184784D7}"/>
                  </a:ext>
                </a:extLst>
              </p:cNvPr>
              <p:cNvSpPr>
                <a:spLocks noRot="1" noChangeAspect="1" noMove="1" noResize="1" noEditPoints="1" noAdjustHandles="1" noChangeArrowheads="1" noChangeShapeType="1" noTextEdit="1"/>
              </p:cNvSpPr>
              <p:nvPr/>
            </p:nvSpPr>
            <p:spPr>
              <a:xfrm>
                <a:off x="8175500" y="5882668"/>
                <a:ext cx="2476960" cy="461665"/>
              </a:xfrm>
              <a:prstGeom prst="rect">
                <a:avLst/>
              </a:prstGeom>
              <a:blipFill>
                <a:blip r:embed="rId13"/>
                <a:stretch>
                  <a:fillRect t="-9211" r="-3202"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7" name="TextBox 196">
                <a:extLst>
                  <a:ext uri="{FF2B5EF4-FFF2-40B4-BE49-F238E27FC236}">
                    <a16:creationId xmlns:a16="http://schemas.microsoft.com/office/drawing/2014/main" id="{44737B3D-F13F-41CC-9E40-DC98D9824A83}"/>
                  </a:ext>
                </a:extLst>
              </p:cNvPr>
              <p:cNvSpPr txBox="1"/>
              <p:nvPr/>
            </p:nvSpPr>
            <p:spPr>
              <a:xfrm>
                <a:off x="10639335" y="5928834"/>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97" name="TextBox 196">
                <a:extLst>
                  <a:ext uri="{FF2B5EF4-FFF2-40B4-BE49-F238E27FC236}">
                    <a16:creationId xmlns:a16="http://schemas.microsoft.com/office/drawing/2014/main" id="{44737B3D-F13F-41CC-9E40-DC98D9824A83}"/>
                  </a:ext>
                </a:extLst>
              </p:cNvPr>
              <p:cNvSpPr txBox="1">
                <a:spLocks noRot="1" noChangeAspect="1" noMove="1" noResize="1" noEditPoints="1" noAdjustHandles="1" noChangeArrowheads="1" noChangeShapeType="1" noTextEdit="1"/>
              </p:cNvSpPr>
              <p:nvPr/>
            </p:nvSpPr>
            <p:spPr>
              <a:xfrm>
                <a:off x="10639335" y="5928834"/>
                <a:ext cx="555152" cy="369332"/>
              </a:xfrm>
              <a:prstGeom prst="rect">
                <a:avLst/>
              </a:prstGeom>
              <a:blipFill>
                <a:blip r:embed="rId14"/>
                <a:stretch>
                  <a:fillRect l="-5495" r="-14286"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8" name="TextBox 197">
                <a:extLst>
                  <a:ext uri="{FF2B5EF4-FFF2-40B4-BE49-F238E27FC236}">
                    <a16:creationId xmlns:a16="http://schemas.microsoft.com/office/drawing/2014/main" id="{606BFB12-05B7-42A4-9B96-B4B78390AE91}"/>
                  </a:ext>
                </a:extLst>
              </p:cNvPr>
              <p:cNvSpPr txBox="1"/>
              <p:nvPr/>
            </p:nvSpPr>
            <p:spPr>
              <a:xfrm>
                <a:off x="7719744" y="5919316"/>
                <a:ext cx="336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198" name="TextBox 197">
                <a:extLst>
                  <a:ext uri="{FF2B5EF4-FFF2-40B4-BE49-F238E27FC236}">
                    <a16:creationId xmlns:a16="http://schemas.microsoft.com/office/drawing/2014/main" id="{606BFB12-05B7-42A4-9B96-B4B78390AE91}"/>
                  </a:ext>
                </a:extLst>
              </p:cNvPr>
              <p:cNvSpPr txBox="1">
                <a:spLocks noRot="1" noChangeAspect="1" noMove="1" noResize="1" noEditPoints="1" noAdjustHandles="1" noChangeArrowheads="1" noChangeShapeType="1" noTextEdit="1"/>
              </p:cNvSpPr>
              <p:nvPr/>
            </p:nvSpPr>
            <p:spPr>
              <a:xfrm>
                <a:off x="7719744" y="5919316"/>
                <a:ext cx="336631" cy="369332"/>
              </a:xfrm>
              <a:prstGeom prst="rect">
                <a:avLst/>
              </a:prstGeom>
              <a:blipFill>
                <a:blip r:embed="rId15"/>
                <a:stretch>
                  <a:fillRect l="-12500" r="-12500" b="-1639"/>
                </a:stretch>
              </a:blipFill>
            </p:spPr>
            <p:txBody>
              <a:bodyPr/>
              <a:lstStyle/>
              <a:p>
                <a:r>
                  <a:rPr lang="en-IN">
                    <a:noFill/>
                  </a:rPr>
                  <a:t> </a:t>
                </a:r>
              </a:p>
            </p:txBody>
          </p:sp>
        </mc:Fallback>
      </mc:AlternateContent>
    </p:spTree>
    <p:extLst>
      <p:ext uri="{BB962C8B-B14F-4D97-AF65-F5344CB8AC3E}">
        <p14:creationId xmlns:p14="http://schemas.microsoft.com/office/powerpoint/2010/main" val="245129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wipe(left)">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left)">
                                      <p:cBhvr>
                                        <p:cTn id="16" dur="500"/>
                                        <p:tgtEl>
                                          <p:spTgt spid="17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1">
                                            <p:txEl>
                                              <p:pRg st="0" end="0"/>
                                            </p:txEl>
                                          </p:spTgt>
                                        </p:tgtEl>
                                        <p:attrNameLst>
                                          <p:attrName>style.visibility</p:attrName>
                                        </p:attrNameLst>
                                      </p:cBhvr>
                                      <p:to>
                                        <p:strVal val="visible"/>
                                      </p:to>
                                    </p:set>
                                    <p:animEffect transition="in" filter="wipe(left)">
                                      <p:cBhvr>
                                        <p:cTn id="21" dur="500"/>
                                        <p:tgtEl>
                                          <p:spTgt spid="2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7"/>
                                        </p:tgtEl>
                                        <p:attrNameLst>
                                          <p:attrName>style.visibility</p:attrName>
                                        </p:attrNameLst>
                                      </p:cBhvr>
                                      <p:to>
                                        <p:strVal val="visible"/>
                                      </p:to>
                                    </p:set>
                                    <p:animEffect transition="in" filter="wipe(left)">
                                      <p:cBhvr>
                                        <p:cTn id="26" dur="500"/>
                                        <p:tgtEl>
                                          <p:spTgt spid="177"/>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76"/>
                                        </p:tgtEl>
                                        <p:attrNameLst>
                                          <p:attrName>style.visibility</p:attrName>
                                        </p:attrNameLst>
                                      </p:cBhvr>
                                      <p:to>
                                        <p:strVal val="visible"/>
                                      </p:to>
                                    </p:set>
                                    <p:animEffect transition="in" filter="wipe(left)">
                                      <p:cBhvr>
                                        <p:cTn id="30" dur="500"/>
                                        <p:tgtEl>
                                          <p:spTgt spid="1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8"/>
                                        </p:tgtEl>
                                        <p:attrNameLst>
                                          <p:attrName>style.visibility</p:attrName>
                                        </p:attrNameLst>
                                      </p:cBhvr>
                                      <p:to>
                                        <p:strVal val="visible"/>
                                      </p:to>
                                    </p:set>
                                    <p:animEffect transition="in" filter="wipe(left)">
                                      <p:cBhvr>
                                        <p:cTn id="35" dur="500"/>
                                        <p:tgtEl>
                                          <p:spTgt spid="1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wipe(left)">
                                      <p:cBhvr>
                                        <p:cTn id="40" dur="500"/>
                                        <p:tgtEl>
                                          <p:spTgt spid="179"/>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180"/>
                                        </p:tgtEl>
                                        <p:attrNameLst>
                                          <p:attrName>style.visibility</p:attrName>
                                        </p:attrNameLst>
                                      </p:cBhvr>
                                      <p:to>
                                        <p:strVal val="visible"/>
                                      </p:to>
                                    </p:set>
                                    <p:animEffect transition="in" filter="wipe(left)">
                                      <p:cBhvr>
                                        <p:cTn id="44" dur="500"/>
                                        <p:tgtEl>
                                          <p:spTgt spid="180"/>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heel(1)">
                                      <p:cBhvr>
                                        <p:cTn id="49" dur="2000"/>
                                        <p:tgtEl>
                                          <p:spTgt spid="4"/>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1">
                                            <p:txEl>
                                              <p:pRg st="0" end="0"/>
                                            </p:txEl>
                                          </p:spTgt>
                                        </p:tgtEl>
                                        <p:attrNameLst>
                                          <p:attrName>style.visibility</p:attrName>
                                        </p:attrNameLst>
                                      </p:cBhvr>
                                      <p:to>
                                        <p:strVal val="visible"/>
                                      </p:to>
                                    </p:set>
                                    <p:animEffect transition="in" filter="wipe(left)">
                                      <p:cBhvr>
                                        <p:cTn id="58" dur="500"/>
                                        <p:tgtEl>
                                          <p:spTgt spid="181">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3"/>
                                        </p:tgtEl>
                                        <p:attrNameLst>
                                          <p:attrName>style.visibility</p:attrName>
                                        </p:attrNameLst>
                                      </p:cBhvr>
                                      <p:to>
                                        <p:strVal val="visible"/>
                                      </p:to>
                                    </p:set>
                                    <p:animEffect transition="in" filter="wipe(left)">
                                      <p:cBhvr>
                                        <p:cTn id="63" dur="500"/>
                                        <p:tgtEl>
                                          <p:spTgt spid="183"/>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82"/>
                                        </p:tgtEl>
                                        <p:attrNameLst>
                                          <p:attrName>style.visibility</p:attrName>
                                        </p:attrNameLst>
                                      </p:cBhvr>
                                      <p:to>
                                        <p:strVal val="visible"/>
                                      </p:to>
                                    </p:set>
                                    <p:animEffect transition="in" filter="wipe(left)">
                                      <p:cBhvr>
                                        <p:cTn id="67" dur="500"/>
                                        <p:tgtEl>
                                          <p:spTgt spid="18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wipe(left)">
                                      <p:cBhvr>
                                        <p:cTn id="72" dur="500"/>
                                        <p:tgtEl>
                                          <p:spTgt spid="1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5"/>
                                        </p:tgtEl>
                                        <p:attrNameLst>
                                          <p:attrName>style.visibility</p:attrName>
                                        </p:attrNameLst>
                                      </p:cBhvr>
                                      <p:to>
                                        <p:strVal val="visible"/>
                                      </p:to>
                                    </p:set>
                                    <p:animEffect transition="in" filter="wipe(left)">
                                      <p:cBhvr>
                                        <p:cTn id="77" dur="500"/>
                                        <p:tgtEl>
                                          <p:spTgt spid="185"/>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wipe(left)">
                                      <p:cBhvr>
                                        <p:cTn id="81" dur="500"/>
                                        <p:tgtEl>
                                          <p:spTgt spid="186"/>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wheel(1)">
                                      <p:cBhvr>
                                        <p:cTn id="86" dur="2000"/>
                                        <p:tgtEl>
                                          <p:spTgt spid="96"/>
                                        </p:tgtEl>
                                      </p:cBhvr>
                                    </p:animEffect>
                                  </p:childTnLst>
                                </p:cTn>
                              </p:par>
                            </p:childTnLst>
                          </p:cTn>
                        </p:par>
                        <p:par>
                          <p:cTn id="87" fill="hold">
                            <p:stCondLst>
                              <p:cond delay="2000"/>
                            </p:stCondLst>
                            <p:childTnLst>
                              <p:par>
                                <p:cTn id="88" presetID="10" presetClass="entr" presetSubtype="0" fill="hold" grpId="0" nodeType="after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fade">
                                      <p:cBhvr>
                                        <p:cTn id="90" dur="500"/>
                                        <p:tgtEl>
                                          <p:spTgt spid="9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92">
                                            <p:txEl>
                                              <p:pRg st="0" end="0"/>
                                            </p:txEl>
                                          </p:spTgt>
                                        </p:tgtEl>
                                        <p:attrNameLst>
                                          <p:attrName>style.visibility</p:attrName>
                                        </p:attrNameLst>
                                      </p:cBhvr>
                                      <p:to>
                                        <p:strVal val="visible"/>
                                      </p:to>
                                    </p:set>
                                    <p:animEffect transition="in" filter="wipe(left)">
                                      <p:cBhvr>
                                        <p:cTn id="95" dur="500"/>
                                        <p:tgtEl>
                                          <p:spTgt spid="192">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94"/>
                                        </p:tgtEl>
                                        <p:attrNameLst>
                                          <p:attrName>style.visibility</p:attrName>
                                        </p:attrNameLst>
                                      </p:cBhvr>
                                      <p:to>
                                        <p:strVal val="visible"/>
                                      </p:to>
                                    </p:set>
                                    <p:animEffect transition="in" filter="wipe(left)">
                                      <p:cBhvr>
                                        <p:cTn id="100" dur="500"/>
                                        <p:tgtEl>
                                          <p:spTgt spid="194"/>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193"/>
                                        </p:tgtEl>
                                        <p:attrNameLst>
                                          <p:attrName>style.visibility</p:attrName>
                                        </p:attrNameLst>
                                      </p:cBhvr>
                                      <p:to>
                                        <p:strVal val="visible"/>
                                      </p:to>
                                    </p:set>
                                    <p:animEffect transition="in" filter="wipe(left)">
                                      <p:cBhvr>
                                        <p:cTn id="104" dur="500"/>
                                        <p:tgtEl>
                                          <p:spTgt spid="193"/>
                                        </p:tgtEl>
                                      </p:cBhvr>
                                    </p:animEffect>
                                  </p:childTnLst>
                                </p:cTn>
                              </p:par>
                            </p:childTnLst>
                          </p:cTn>
                        </p:par>
                        <p:par>
                          <p:cTn id="105" fill="hold">
                            <p:stCondLst>
                              <p:cond delay="1000"/>
                            </p:stCondLst>
                            <p:childTnLst>
                              <p:par>
                                <p:cTn id="106" presetID="22" presetClass="entr" presetSubtype="8" fill="hold" grpId="0" nodeType="afterEffect">
                                  <p:stCondLst>
                                    <p:cond delay="0"/>
                                  </p:stCondLst>
                                  <p:childTnLst>
                                    <p:set>
                                      <p:cBhvr>
                                        <p:cTn id="107" dur="1" fill="hold">
                                          <p:stCondLst>
                                            <p:cond delay="0"/>
                                          </p:stCondLst>
                                        </p:cTn>
                                        <p:tgtEl>
                                          <p:spTgt spid="195"/>
                                        </p:tgtEl>
                                        <p:attrNameLst>
                                          <p:attrName>style.visibility</p:attrName>
                                        </p:attrNameLst>
                                      </p:cBhvr>
                                      <p:to>
                                        <p:strVal val="visible"/>
                                      </p:to>
                                    </p:set>
                                    <p:animEffect transition="in" filter="wipe(left)">
                                      <p:cBhvr>
                                        <p:cTn id="108" dur="500"/>
                                        <p:tgtEl>
                                          <p:spTgt spid="195"/>
                                        </p:tgtEl>
                                      </p:cBhvr>
                                    </p:animEffect>
                                  </p:childTnLst>
                                </p:cTn>
                              </p:par>
                            </p:childTnLst>
                          </p:cTn>
                        </p:par>
                        <p:par>
                          <p:cTn id="109" fill="hold">
                            <p:stCondLst>
                              <p:cond delay="1500"/>
                            </p:stCondLst>
                            <p:childTnLst>
                              <p:par>
                                <p:cTn id="110" presetID="22" presetClass="entr" presetSubtype="8" fill="hold" grpId="0" nodeType="afterEffect">
                                  <p:stCondLst>
                                    <p:cond delay="0"/>
                                  </p:stCondLst>
                                  <p:childTnLst>
                                    <p:set>
                                      <p:cBhvr>
                                        <p:cTn id="111" dur="1" fill="hold">
                                          <p:stCondLst>
                                            <p:cond delay="0"/>
                                          </p:stCondLst>
                                        </p:cTn>
                                        <p:tgtEl>
                                          <p:spTgt spid="198"/>
                                        </p:tgtEl>
                                        <p:attrNameLst>
                                          <p:attrName>style.visibility</p:attrName>
                                        </p:attrNameLst>
                                      </p:cBhvr>
                                      <p:to>
                                        <p:strVal val="visible"/>
                                      </p:to>
                                    </p:set>
                                    <p:animEffect transition="in" filter="wipe(left)">
                                      <p:cBhvr>
                                        <p:cTn id="112" dur="500"/>
                                        <p:tgtEl>
                                          <p:spTgt spid="198"/>
                                        </p:tgtEl>
                                      </p:cBhvr>
                                    </p:animEffect>
                                  </p:childTnLst>
                                </p:cTn>
                              </p:par>
                            </p:childTnLst>
                          </p:cTn>
                        </p:par>
                        <p:par>
                          <p:cTn id="113" fill="hold">
                            <p:stCondLst>
                              <p:cond delay="2000"/>
                            </p:stCondLst>
                            <p:childTnLst>
                              <p:par>
                                <p:cTn id="114" presetID="22" presetClass="entr" presetSubtype="8" fill="hold" grpId="0" nodeType="afterEffect">
                                  <p:stCondLst>
                                    <p:cond delay="0"/>
                                  </p:stCondLst>
                                  <p:childTnLst>
                                    <p:set>
                                      <p:cBhvr>
                                        <p:cTn id="115" dur="1" fill="hold">
                                          <p:stCondLst>
                                            <p:cond delay="0"/>
                                          </p:stCondLst>
                                        </p:cTn>
                                        <p:tgtEl>
                                          <p:spTgt spid="196"/>
                                        </p:tgtEl>
                                        <p:attrNameLst>
                                          <p:attrName>style.visibility</p:attrName>
                                        </p:attrNameLst>
                                      </p:cBhvr>
                                      <p:to>
                                        <p:strVal val="visible"/>
                                      </p:to>
                                    </p:set>
                                    <p:animEffect transition="in" filter="wipe(left)">
                                      <p:cBhvr>
                                        <p:cTn id="116" dur="500"/>
                                        <p:tgtEl>
                                          <p:spTgt spid="196"/>
                                        </p:tgtEl>
                                      </p:cBhvr>
                                    </p:animEffect>
                                  </p:childTnLst>
                                </p:cTn>
                              </p:par>
                            </p:childTnLst>
                          </p:cTn>
                        </p:par>
                        <p:par>
                          <p:cTn id="117" fill="hold">
                            <p:stCondLst>
                              <p:cond delay="2500"/>
                            </p:stCondLst>
                            <p:childTnLst>
                              <p:par>
                                <p:cTn id="118" presetID="22" presetClass="entr" presetSubtype="8" fill="hold" grpId="0" nodeType="afterEffect">
                                  <p:stCondLst>
                                    <p:cond delay="0"/>
                                  </p:stCondLst>
                                  <p:childTnLst>
                                    <p:set>
                                      <p:cBhvr>
                                        <p:cTn id="119" dur="1" fill="hold">
                                          <p:stCondLst>
                                            <p:cond delay="0"/>
                                          </p:stCondLst>
                                        </p:cTn>
                                        <p:tgtEl>
                                          <p:spTgt spid="197"/>
                                        </p:tgtEl>
                                        <p:attrNameLst>
                                          <p:attrName>style.visibility</p:attrName>
                                        </p:attrNameLst>
                                      </p:cBhvr>
                                      <p:to>
                                        <p:strVal val="visible"/>
                                      </p:to>
                                    </p:set>
                                    <p:animEffect transition="in" filter="wipe(left)">
                                      <p:cBhvr>
                                        <p:cTn id="120" dur="500"/>
                                        <p:tgtEl>
                                          <p:spTgt spid="197"/>
                                        </p:tgtEl>
                                      </p:cBhvr>
                                    </p:animEffect>
                                  </p:childTnLst>
                                </p:cTn>
                              </p:par>
                            </p:childTnLst>
                          </p:cTn>
                        </p:par>
                      </p:childTnLst>
                    </p:cTn>
                  </p:par>
                  <p:par>
                    <p:cTn id="121" fill="hold">
                      <p:stCondLst>
                        <p:cond delay="indefinite"/>
                      </p:stCondLst>
                      <p:childTnLst>
                        <p:par>
                          <p:cTn id="122" fill="hold">
                            <p:stCondLst>
                              <p:cond delay="0"/>
                            </p:stCondLst>
                            <p:childTnLst>
                              <p:par>
                                <p:cTn id="123" presetID="21" presetClass="entr" presetSubtype="1" fill="hold" grpId="0" nodeType="clickEffect">
                                  <p:stCondLst>
                                    <p:cond delay="0"/>
                                  </p:stCondLst>
                                  <p:childTnLst>
                                    <p:set>
                                      <p:cBhvr>
                                        <p:cTn id="124" dur="1" fill="hold">
                                          <p:stCondLst>
                                            <p:cond delay="0"/>
                                          </p:stCondLst>
                                        </p:cTn>
                                        <p:tgtEl>
                                          <p:spTgt spid="98"/>
                                        </p:tgtEl>
                                        <p:attrNameLst>
                                          <p:attrName>style.visibility</p:attrName>
                                        </p:attrNameLst>
                                      </p:cBhvr>
                                      <p:to>
                                        <p:strVal val="visible"/>
                                      </p:to>
                                    </p:set>
                                    <p:animEffect transition="in" filter="wheel(1)">
                                      <p:cBhvr>
                                        <p:cTn id="125" dur="2000"/>
                                        <p:tgtEl>
                                          <p:spTgt spid="98"/>
                                        </p:tgtEl>
                                      </p:cBhvr>
                                    </p:animEffect>
                                  </p:childTnLst>
                                </p:cTn>
                              </p:par>
                            </p:childTnLst>
                          </p:cTn>
                        </p:par>
                        <p:par>
                          <p:cTn id="126" fill="hold">
                            <p:stCondLst>
                              <p:cond delay="2000"/>
                            </p:stCondLst>
                            <p:childTnLst>
                              <p:par>
                                <p:cTn id="127" presetID="10" presetClass="entr" presetSubtype="0" fill="hold" grpId="0"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fade">
                                      <p:cBhvr>
                                        <p:cTn id="129"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4" grpId="0" animBg="1"/>
      <p:bldP spid="94" grpId="0"/>
      <p:bldP spid="96" grpId="0" animBg="1"/>
      <p:bldP spid="97" grpId="0"/>
      <p:bldP spid="98" grpId="0" animBg="1"/>
      <p:bldP spid="108" grpId="0" build="p"/>
      <p:bldP spid="211" grpId="0" build="p"/>
      <p:bldP spid="175" grpId="0"/>
      <p:bldP spid="3" grpId="0"/>
      <p:bldP spid="176" grpId="0"/>
      <p:bldP spid="177" grpId="0"/>
      <p:bldP spid="178" grpId="0"/>
      <p:bldP spid="179" grpId="0"/>
      <p:bldP spid="180" grpId="0"/>
      <p:bldP spid="181" grpId="0" build="p"/>
      <p:bldP spid="182" grpId="0"/>
      <p:bldP spid="183" grpId="0"/>
      <p:bldP spid="184" grpId="0"/>
      <p:bldP spid="185" grpId="0"/>
      <p:bldP spid="186" grpId="0"/>
      <p:bldP spid="192" grpId="0" build="p"/>
      <p:bldP spid="193" grpId="0"/>
      <p:bldP spid="194" grpId="0"/>
      <p:bldP spid="195" grpId="0"/>
      <p:bldP spid="196" grpId="0"/>
      <p:bldP spid="197" grpId="0"/>
      <p:bldP spid="19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cxnSp>
        <p:nvCxnSpPr>
          <p:cNvPr id="127" name="Straight Connector 126">
            <a:extLst>
              <a:ext uri="{FF2B5EF4-FFF2-40B4-BE49-F238E27FC236}">
                <a16:creationId xmlns:a16="http://schemas.microsoft.com/office/drawing/2014/main" id="{25C3317C-BB94-48DA-A91E-82628D582193}"/>
              </a:ext>
            </a:extLst>
          </p:cNvPr>
          <p:cNvCxnSpPr>
            <a:cxnSpLocks/>
          </p:cNvCxnSpPr>
          <p:nvPr/>
        </p:nvCxnSpPr>
        <p:spPr>
          <a:xfrm>
            <a:off x="5075189" y="172686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5DAB1B4-CB7F-412F-9CCA-DD155B22ADC1}"/>
              </a:ext>
            </a:extLst>
          </p:cNvPr>
          <p:cNvCxnSpPr>
            <a:cxnSpLocks/>
          </p:cNvCxnSpPr>
          <p:nvPr/>
        </p:nvCxnSpPr>
        <p:spPr>
          <a:xfrm>
            <a:off x="5075189" y="246219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2EC2CE5-E397-4AFC-A155-4BFBC5564EE3}"/>
              </a:ext>
            </a:extLst>
          </p:cNvPr>
          <p:cNvCxnSpPr>
            <a:cxnSpLocks/>
          </p:cNvCxnSpPr>
          <p:nvPr/>
        </p:nvCxnSpPr>
        <p:spPr>
          <a:xfrm>
            <a:off x="5075189" y="319752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505F9EA-9F3C-4924-B7B5-69E31B30C4BE}"/>
              </a:ext>
            </a:extLst>
          </p:cNvPr>
          <p:cNvCxnSpPr>
            <a:cxnSpLocks/>
          </p:cNvCxnSpPr>
          <p:nvPr/>
        </p:nvCxnSpPr>
        <p:spPr>
          <a:xfrm>
            <a:off x="5075189" y="393285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000988-1D0A-4B28-945C-454A32CD5C10}"/>
              </a:ext>
            </a:extLst>
          </p:cNvPr>
          <p:cNvCxnSpPr>
            <a:cxnSpLocks/>
          </p:cNvCxnSpPr>
          <p:nvPr/>
        </p:nvCxnSpPr>
        <p:spPr>
          <a:xfrm>
            <a:off x="507518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29DF1F-AA25-4EF8-AA18-0D8EE3C583CE}"/>
              </a:ext>
            </a:extLst>
          </p:cNvPr>
          <p:cNvCxnSpPr>
            <a:cxnSpLocks/>
          </p:cNvCxnSpPr>
          <p:nvPr/>
        </p:nvCxnSpPr>
        <p:spPr>
          <a:xfrm>
            <a:off x="5075189" y="991537"/>
            <a:ext cx="689953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686D9ED-7726-4474-8DF6-18F429160F48}"/>
              </a:ext>
            </a:extLst>
          </p:cNvPr>
          <p:cNvCxnSpPr>
            <a:cxnSpLocks/>
          </p:cNvCxnSpPr>
          <p:nvPr/>
        </p:nvCxnSpPr>
        <p:spPr>
          <a:xfrm>
            <a:off x="5075189" y="4388787"/>
            <a:ext cx="58769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FA1E158-6A13-4212-87A8-66A4DA317458}"/>
              </a:ext>
            </a:extLst>
          </p:cNvPr>
          <p:cNvCxnSpPr>
            <a:cxnSpLocks/>
          </p:cNvCxnSpPr>
          <p:nvPr/>
        </p:nvCxnSpPr>
        <p:spPr>
          <a:xfrm>
            <a:off x="10930724" y="991537"/>
            <a:ext cx="0" cy="34167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2813534-868D-4BE3-AD24-BC6953CDD347}"/>
              </a:ext>
            </a:extLst>
          </p:cNvPr>
          <p:cNvCxnSpPr>
            <a:cxnSpLocks/>
          </p:cNvCxnSpPr>
          <p:nvPr/>
        </p:nvCxnSpPr>
        <p:spPr>
          <a:xfrm>
            <a:off x="9977055"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B9C0A96-25B7-40FB-8382-363CE0DA2FE5}"/>
              </a:ext>
            </a:extLst>
          </p:cNvPr>
          <p:cNvCxnSpPr>
            <a:cxnSpLocks/>
          </p:cNvCxnSpPr>
          <p:nvPr/>
        </p:nvCxnSpPr>
        <p:spPr>
          <a:xfrm>
            <a:off x="9023387"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452C62F-FA5C-4D9F-A122-A6E3ACA356FC}"/>
              </a:ext>
            </a:extLst>
          </p:cNvPr>
          <p:cNvCxnSpPr>
            <a:cxnSpLocks/>
          </p:cNvCxnSpPr>
          <p:nvPr/>
        </p:nvCxnSpPr>
        <p:spPr>
          <a:xfrm>
            <a:off x="8069719"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F430031-3F9A-488E-BB75-5A67832ABE32}"/>
              </a:ext>
            </a:extLst>
          </p:cNvPr>
          <p:cNvCxnSpPr>
            <a:cxnSpLocks/>
          </p:cNvCxnSpPr>
          <p:nvPr/>
        </p:nvCxnSpPr>
        <p:spPr>
          <a:xfrm>
            <a:off x="7116051"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A00C30-DF2F-43A4-B763-8C78F2D2ED4B}"/>
              </a:ext>
            </a:extLst>
          </p:cNvPr>
          <p:cNvCxnSpPr>
            <a:cxnSpLocks/>
          </p:cNvCxnSpPr>
          <p:nvPr/>
        </p:nvCxnSpPr>
        <p:spPr>
          <a:xfrm>
            <a:off x="6162383" y="991537"/>
            <a:ext cx="0" cy="41464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89FF9C9-7A5C-41FB-AFCC-3EA81E8757B5}"/>
              </a:ext>
            </a:extLst>
          </p:cNvPr>
          <p:cNvCxnSpPr>
            <a:cxnSpLocks/>
          </p:cNvCxnSpPr>
          <p:nvPr/>
        </p:nvCxnSpPr>
        <p:spPr>
          <a:xfrm>
            <a:off x="5065051" y="1003943"/>
            <a:ext cx="1097332" cy="722924"/>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7E0C29F-469D-4477-BADE-1E2E2B497EE5}"/>
              </a:ext>
            </a:extLst>
          </p:cNvPr>
          <p:cNvSpPr txBox="1"/>
          <p:nvPr/>
        </p:nvSpPr>
        <p:spPr>
          <a:xfrm>
            <a:off x="5570797" y="975674"/>
            <a:ext cx="596895" cy="461665"/>
          </a:xfrm>
          <a:prstGeom prst="rect">
            <a:avLst/>
          </a:prstGeom>
          <a:noFill/>
        </p:spPr>
        <p:txBody>
          <a:bodyPr wrap="square" rtlCol="0">
            <a:spAutoFit/>
          </a:bodyPr>
          <a:lstStyle/>
          <a:p>
            <a:r>
              <a:rPr lang="en-US" sz="2400" dirty="0"/>
              <a:t>To</a:t>
            </a:r>
            <a:endParaRPr lang="en-IN" sz="2400" dirty="0"/>
          </a:p>
        </p:txBody>
      </p:sp>
      <p:sp>
        <p:nvSpPr>
          <p:cNvPr id="142" name="TextBox 141">
            <a:extLst>
              <a:ext uri="{FF2B5EF4-FFF2-40B4-BE49-F238E27FC236}">
                <a16:creationId xmlns:a16="http://schemas.microsoft.com/office/drawing/2014/main" id="{654DEF2F-8F63-46C3-9FEB-E3ED5D81642B}"/>
              </a:ext>
            </a:extLst>
          </p:cNvPr>
          <p:cNvSpPr txBox="1"/>
          <p:nvPr/>
        </p:nvSpPr>
        <p:spPr>
          <a:xfrm>
            <a:off x="5058547" y="1331043"/>
            <a:ext cx="823422" cy="461665"/>
          </a:xfrm>
          <a:prstGeom prst="rect">
            <a:avLst/>
          </a:prstGeom>
          <a:noFill/>
        </p:spPr>
        <p:txBody>
          <a:bodyPr wrap="square" rtlCol="0">
            <a:spAutoFit/>
          </a:bodyPr>
          <a:lstStyle/>
          <a:p>
            <a:r>
              <a:rPr lang="en-US" sz="2400" dirty="0"/>
              <a:t>From</a:t>
            </a:r>
            <a:endParaRPr lang="en-IN" sz="2400" dirty="0"/>
          </a:p>
        </p:txBody>
      </p:sp>
      <p:sp>
        <p:nvSpPr>
          <p:cNvPr id="143" name="TextBox 142">
            <a:extLst>
              <a:ext uri="{FF2B5EF4-FFF2-40B4-BE49-F238E27FC236}">
                <a16:creationId xmlns:a16="http://schemas.microsoft.com/office/drawing/2014/main" id="{3C133378-D529-46C1-B94F-2D869F371938}"/>
              </a:ext>
            </a:extLst>
          </p:cNvPr>
          <p:cNvSpPr txBox="1"/>
          <p:nvPr/>
        </p:nvSpPr>
        <p:spPr>
          <a:xfrm>
            <a:off x="5239526" y="1829803"/>
            <a:ext cx="759869" cy="461665"/>
          </a:xfrm>
          <a:prstGeom prst="rect">
            <a:avLst/>
          </a:prstGeom>
          <a:noFill/>
        </p:spPr>
        <p:txBody>
          <a:bodyPr wrap="square" rtlCol="0">
            <a:spAutoFit/>
          </a:bodyPr>
          <a:lstStyle/>
          <a:p>
            <a:pPr algn="ctr"/>
            <a:r>
              <a:rPr lang="en-US" sz="2400" dirty="0"/>
              <a:t>A</a:t>
            </a:r>
            <a:endParaRPr lang="en-IN" sz="2400" dirty="0"/>
          </a:p>
        </p:txBody>
      </p:sp>
      <p:sp>
        <p:nvSpPr>
          <p:cNvPr id="144" name="TextBox 143">
            <a:extLst>
              <a:ext uri="{FF2B5EF4-FFF2-40B4-BE49-F238E27FC236}">
                <a16:creationId xmlns:a16="http://schemas.microsoft.com/office/drawing/2014/main" id="{4525A21A-59DF-4669-B3C9-34A5EC8B79E0}"/>
              </a:ext>
            </a:extLst>
          </p:cNvPr>
          <p:cNvSpPr txBox="1"/>
          <p:nvPr/>
        </p:nvSpPr>
        <p:spPr>
          <a:xfrm>
            <a:off x="4988451" y="3939257"/>
            <a:ext cx="1254364" cy="461665"/>
          </a:xfrm>
          <a:prstGeom prst="rect">
            <a:avLst/>
          </a:prstGeom>
          <a:noFill/>
        </p:spPr>
        <p:txBody>
          <a:bodyPr wrap="square" rtlCol="0">
            <a:spAutoFit/>
          </a:bodyPr>
          <a:lstStyle/>
          <a:p>
            <a:pPr algn="ctr"/>
            <a:r>
              <a:rPr lang="en-US" sz="2400" dirty="0"/>
              <a:t>Demand</a:t>
            </a:r>
            <a:endParaRPr lang="en-IN" sz="2400" dirty="0"/>
          </a:p>
        </p:txBody>
      </p:sp>
      <p:sp>
        <p:nvSpPr>
          <p:cNvPr id="145" name="TextBox 144">
            <a:extLst>
              <a:ext uri="{FF2B5EF4-FFF2-40B4-BE49-F238E27FC236}">
                <a16:creationId xmlns:a16="http://schemas.microsoft.com/office/drawing/2014/main" id="{39CF155D-A15A-452C-8A26-A4013FC6BC2D}"/>
              </a:ext>
            </a:extLst>
          </p:cNvPr>
          <p:cNvSpPr txBox="1"/>
          <p:nvPr/>
        </p:nvSpPr>
        <p:spPr>
          <a:xfrm>
            <a:off x="5239526" y="2625420"/>
            <a:ext cx="759869" cy="461665"/>
          </a:xfrm>
          <a:prstGeom prst="rect">
            <a:avLst/>
          </a:prstGeom>
          <a:noFill/>
        </p:spPr>
        <p:txBody>
          <a:bodyPr wrap="square" rtlCol="0">
            <a:spAutoFit/>
          </a:bodyPr>
          <a:lstStyle/>
          <a:p>
            <a:pPr algn="ctr"/>
            <a:r>
              <a:rPr lang="en-US" sz="2400" dirty="0"/>
              <a:t>B</a:t>
            </a:r>
            <a:endParaRPr lang="en-IN" sz="2400" dirty="0"/>
          </a:p>
        </p:txBody>
      </p:sp>
      <p:sp>
        <p:nvSpPr>
          <p:cNvPr id="146" name="TextBox 145">
            <a:extLst>
              <a:ext uri="{FF2B5EF4-FFF2-40B4-BE49-F238E27FC236}">
                <a16:creationId xmlns:a16="http://schemas.microsoft.com/office/drawing/2014/main" id="{F6F9AED9-80C9-4A35-A2EF-C8F8DA8A7EB8}"/>
              </a:ext>
            </a:extLst>
          </p:cNvPr>
          <p:cNvSpPr txBox="1"/>
          <p:nvPr/>
        </p:nvSpPr>
        <p:spPr>
          <a:xfrm>
            <a:off x="5239526" y="3365137"/>
            <a:ext cx="759869" cy="461665"/>
          </a:xfrm>
          <a:prstGeom prst="rect">
            <a:avLst/>
          </a:prstGeom>
          <a:noFill/>
        </p:spPr>
        <p:txBody>
          <a:bodyPr wrap="square" rtlCol="0">
            <a:spAutoFit/>
          </a:bodyPr>
          <a:lstStyle/>
          <a:p>
            <a:pPr algn="ctr"/>
            <a:r>
              <a:rPr lang="en-US" sz="2400" dirty="0"/>
              <a:t>C</a:t>
            </a:r>
            <a:endParaRPr lang="en-IN" sz="2400" dirty="0"/>
          </a:p>
        </p:txBody>
      </p:sp>
      <p:sp>
        <p:nvSpPr>
          <p:cNvPr id="147" name="TextBox 146">
            <a:extLst>
              <a:ext uri="{FF2B5EF4-FFF2-40B4-BE49-F238E27FC236}">
                <a16:creationId xmlns:a16="http://schemas.microsoft.com/office/drawing/2014/main" id="{D18DEA89-03E5-4A74-A3C5-021F8C7A82A5}"/>
              </a:ext>
            </a:extLst>
          </p:cNvPr>
          <p:cNvSpPr txBox="1"/>
          <p:nvPr/>
        </p:nvSpPr>
        <p:spPr>
          <a:xfrm>
            <a:off x="6281911" y="1146760"/>
            <a:ext cx="759869" cy="461665"/>
          </a:xfrm>
          <a:prstGeom prst="rect">
            <a:avLst/>
          </a:prstGeom>
          <a:noFill/>
        </p:spPr>
        <p:txBody>
          <a:bodyPr wrap="square" rtlCol="0">
            <a:spAutoFit/>
          </a:bodyPr>
          <a:lstStyle/>
          <a:p>
            <a:pPr algn="ctr"/>
            <a:r>
              <a:rPr lang="en-US" sz="2400" dirty="0"/>
              <a:t>P</a:t>
            </a:r>
            <a:endParaRPr lang="en-IN" sz="2400" dirty="0"/>
          </a:p>
        </p:txBody>
      </p:sp>
      <p:sp>
        <p:nvSpPr>
          <p:cNvPr id="148" name="TextBox 147">
            <a:extLst>
              <a:ext uri="{FF2B5EF4-FFF2-40B4-BE49-F238E27FC236}">
                <a16:creationId xmlns:a16="http://schemas.microsoft.com/office/drawing/2014/main" id="{B893345C-8BC2-4179-A160-7016562AD9B9}"/>
              </a:ext>
            </a:extLst>
          </p:cNvPr>
          <p:cNvSpPr txBox="1"/>
          <p:nvPr/>
        </p:nvSpPr>
        <p:spPr>
          <a:xfrm>
            <a:off x="9959665" y="1123939"/>
            <a:ext cx="998810" cy="461665"/>
          </a:xfrm>
          <a:prstGeom prst="rect">
            <a:avLst/>
          </a:prstGeom>
          <a:noFill/>
        </p:spPr>
        <p:txBody>
          <a:bodyPr wrap="square" rtlCol="0">
            <a:spAutoFit/>
          </a:bodyPr>
          <a:lstStyle/>
          <a:p>
            <a:pPr algn="ctr"/>
            <a:r>
              <a:rPr lang="en-US" sz="2400" dirty="0"/>
              <a:t>Supply</a:t>
            </a:r>
            <a:endParaRPr lang="en-IN" sz="2400" dirty="0"/>
          </a:p>
        </p:txBody>
      </p:sp>
      <p:sp>
        <p:nvSpPr>
          <p:cNvPr id="149" name="TextBox 148">
            <a:extLst>
              <a:ext uri="{FF2B5EF4-FFF2-40B4-BE49-F238E27FC236}">
                <a16:creationId xmlns:a16="http://schemas.microsoft.com/office/drawing/2014/main" id="{FA773E0A-EE23-4182-B011-11059E32E327}"/>
              </a:ext>
            </a:extLst>
          </p:cNvPr>
          <p:cNvSpPr txBox="1"/>
          <p:nvPr/>
        </p:nvSpPr>
        <p:spPr>
          <a:xfrm>
            <a:off x="9123596" y="1141115"/>
            <a:ext cx="759869" cy="461665"/>
          </a:xfrm>
          <a:prstGeom prst="rect">
            <a:avLst/>
          </a:prstGeom>
          <a:noFill/>
        </p:spPr>
        <p:txBody>
          <a:bodyPr wrap="square" rtlCol="0">
            <a:spAutoFit/>
          </a:bodyPr>
          <a:lstStyle/>
          <a:p>
            <a:pPr algn="ctr"/>
            <a:r>
              <a:rPr lang="en-US" sz="2400" dirty="0"/>
              <a:t>S</a:t>
            </a:r>
            <a:endParaRPr lang="en-IN" sz="2400" dirty="0"/>
          </a:p>
        </p:txBody>
      </p:sp>
      <p:sp>
        <p:nvSpPr>
          <p:cNvPr id="150" name="TextBox 149">
            <a:extLst>
              <a:ext uri="{FF2B5EF4-FFF2-40B4-BE49-F238E27FC236}">
                <a16:creationId xmlns:a16="http://schemas.microsoft.com/office/drawing/2014/main" id="{3333BA66-5C69-4A5C-9AAC-91940D4B36E8}"/>
              </a:ext>
            </a:extLst>
          </p:cNvPr>
          <p:cNvSpPr txBox="1"/>
          <p:nvPr/>
        </p:nvSpPr>
        <p:spPr>
          <a:xfrm>
            <a:off x="8173238" y="1141115"/>
            <a:ext cx="759869" cy="461665"/>
          </a:xfrm>
          <a:prstGeom prst="rect">
            <a:avLst/>
          </a:prstGeom>
          <a:noFill/>
        </p:spPr>
        <p:txBody>
          <a:bodyPr wrap="square" rtlCol="0">
            <a:spAutoFit/>
          </a:bodyPr>
          <a:lstStyle/>
          <a:p>
            <a:pPr algn="ctr"/>
            <a:r>
              <a:rPr lang="en-US" sz="2400" dirty="0"/>
              <a:t>R</a:t>
            </a:r>
            <a:endParaRPr lang="en-IN" sz="2400" dirty="0"/>
          </a:p>
        </p:txBody>
      </p:sp>
      <p:sp>
        <p:nvSpPr>
          <p:cNvPr id="151" name="TextBox 150">
            <a:extLst>
              <a:ext uri="{FF2B5EF4-FFF2-40B4-BE49-F238E27FC236}">
                <a16:creationId xmlns:a16="http://schemas.microsoft.com/office/drawing/2014/main" id="{2E222D34-31C0-47E5-8379-61673D747E56}"/>
              </a:ext>
            </a:extLst>
          </p:cNvPr>
          <p:cNvSpPr txBox="1"/>
          <p:nvPr/>
        </p:nvSpPr>
        <p:spPr>
          <a:xfrm>
            <a:off x="7222880" y="1141115"/>
            <a:ext cx="759869" cy="461665"/>
          </a:xfrm>
          <a:prstGeom prst="rect">
            <a:avLst/>
          </a:prstGeom>
          <a:noFill/>
        </p:spPr>
        <p:txBody>
          <a:bodyPr wrap="square" rtlCol="0">
            <a:spAutoFit/>
          </a:bodyPr>
          <a:lstStyle/>
          <a:p>
            <a:pPr algn="ctr"/>
            <a:r>
              <a:rPr lang="en-US" sz="2400" dirty="0"/>
              <a:t>Q</a:t>
            </a:r>
            <a:endParaRPr lang="en-IN" sz="2400" dirty="0"/>
          </a:p>
        </p:txBody>
      </p:sp>
      <p:sp>
        <p:nvSpPr>
          <p:cNvPr id="152" name="TextBox 151">
            <a:extLst>
              <a:ext uri="{FF2B5EF4-FFF2-40B4-BE49-F238E27FC236}">
                <a16:creationId xmlns:a16="http://schemas.microsoft.com/office/drawing/2014/main" id="{FBAC6D33-E2A7-46DC-B66F-C287140DF3DE}"/>
              </a:ext>
            </a:extLst>
          </p:cNvPr>
          <p:cNvSpPr txBox="1"/>
          <p:nvPr/>
        </p:nvSpPr>
        <p:spPr>
          <a:xfrm>
            <a:off x="6639366"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3" name="TextBox 152">
            <a:extLst>
              <a:ext uri="{FF2B5EF4-FFF2-40B4-BE49-F238E27FC236}">
                <a16:creationId xmlns:a16="http://schemas.microsoft.com/office/drawing/2014/main" id="{0D9E4149-E5A4-463B-8298-40383C96510F}"/>
              </a:ext>
            </a:extLst>
          </p:cNvPr>
          <p:cNvSpPr txBox="1"/>
          <p:nvPr/>
        </p:nvSpPr>
        <p:spPr>
          <a:xfrm>
            <a:off x="6639366" y="3554907"/>
            <a:ext cx="552885" cy="461665"/>
          </a:xfrm>
          <a:prstGeom prst="rect">
            <a:avLst/>
          </a:prstGeom>
          <a:noFill/>
        </p:spPr>
        <p:txBody>
          <a:bodyPr wrap="square" rtlCol="0">
            <a:spAutoFit/>
          </a:bodyPr>
          <a:lstStyle/>
          <a:p>
            <a:pPr algn="ctr"/>
            <a:r>
              <a:rPr lang="en-US" sz="2400" dirty="0"/>
              <a:t>6</a:t>
            </a:r>
            <a:endParaRPr lang="en-IN" sz="2400" dirty="0"/>
          </a:p>
        </p:txBody>
      </p:sp>
      <p:sp>
        <p:nvSpPr>
          <p:cNvPr id="154" name="TextBox 153">
            <a:extLst>
              <a:ext uri="{FF2B5EF4-FFF2-40B4-BE49-F238E27FC236}">
                <a16:creationId xmlns:a16="http://schemas.microsoft.com/office/drawing/2014/main" id="{98CE9E40-51C9-43B1-A6F8-52952BA2407C}"/>
              </a:ext>
            </a:extLst>
          </p:cNvPr>
          <p:cNvSpPr txBox="1"/>
          <p:nvPr/>
        </p:nvSpPr>
        <p:spPr>
          <a:xfrm>
            <a:off x="9509404" y="2089432"/>
            <a:ext cx="552885" cy="461665"/>
          </a:xfrm>
          <a:prstGeom prst="rect">
            <a:avLst/>
          </a:prstGeom>
          <a:noFill/>
        </p:spPr>
        <p:txBody>
          <a:bodyPr wrap="square" rtlCol="0">
            <a:spAutoFit/>
          </a:bodyPr>
          <a:lstStyle/>
          <a:p>
            <a:pPr algn="ctr"/>
            <a:r>
              <a:rPr lang="en-US" sz="2400" dirty="0"/>
              <a:t>13</a:t>
            </a:r>
            <a:endParaRPr lang="en-IN" sz="2400" dirty="0"/>
          </a:p>
        </p:txBody>
      </p:sp>
      <p:sp>
        <p:nvSpPr>
          <p:cNvPr id="155" name="TextBox 154">
            <a:extLst>
              <a:ext uri="{FF2B5EF4-FFF2-40B4-BE49-F238E27FC236}">
                <a16:creationId xmlns:a16="http://schemas.microsoft.com/office/drawing/2014/main" id="{DA6AC7C9-720A-4E75-A54C-E563BF8FE16D}"/>
              </a:ext>
            </a:extLst>
          </p:cNvPr>
          <p:cNvSpPr txBox="1"/>
          <p:nvPr/>
        </p:nvSpPr>
        <p:spPr>
          <a:xfrm>
            <a:off x="9503530" y="3554907"/>
            <a:ext cx="552885" cy="461665"/>
          </a:xfrm>
          <a:prstGeom prst="rect">
            <a:avLst/>
          </a:prstGeom>
          <a:noFill/>
        </p:spPr>
        <p:txBody>
          <a:bodyPr wrap="square" rtlCol="0">
            <a:spAutoFit/>
          </a:bodyPr>
          <a:lstStyle/>
          <a:p>
            <a:pPr algn="ctr"/>
            <a:r>
              <a:rPr lang="en-US" sz="2400" dirty="0"/>
              <a:t>7</a:t>
            </a:r>
            <a:endParaRPr lang="en-IN" sz="2400" dirty="0"/>
          </a:p>
        </p:txBody>
      </p:sp>
      <p:sp>
        <p:nvSpPr>
          <p:cNvPr id="156" name="TextBox 155">
            <a:extLst>
              <a:ext uri="{FF2B5EF4-FFF2-40B4-BE49-F238E27FC236}">
                <a16:creationId xmlns:a16="http://schemas.microsoft.com/office/drawing/2014/main" id="{ED0C0B23-E1B5-4276-9BA9-27EF8D20B8CA}"/>
              </a:ext>
            </a:extLst>
          </p:cNvPr>
          <p:cNvSpPr txBox="1"/>
          <p:nvPr/>
        </p:nvSpPr>
        <p:spPr>
          <a:xfrm>
            <a:off x="7596045" y="2089432"/>
            <a:ext cx="552885" cy="461665"/>
          </a:xfrm>
          <a:prstGeom prst="rect">
            <a:avLst/>
          </a:prstGeom>
          <a:noFill/>
        </p:spPr>
        <p:txBody>
          <a:bodyPr wrap="square" rtlCol="0">
            <a:spAutoFit/>
          </a:bodyPr>
          <a:lstStyle/>
          <a:p>
            <a:pPr algn="ctr"/>
            <a:r>
              <a:rPr lang="en-US" sz="2400" dirty="0"/>
              <a:t>10</a:t>
            </a:r>
            <a:endParaRPr lang="en-IN" sz="2400" dirty="0"/>
          </a:p>
        </p:txBody>
      </p:sp>
      <p:sp>
        <p:nvSpPr>
          <p:cNvPr id="157" name="TextBox 156">
            <a:extLst>
              <a:ext uri="{FF2B5EF4-FFF2-40B4-BE49-F238E27FC236}">
                <a16:creationId xmlns:a16="http://schemas.microsoft.com/office/drawing/2014/main" id="{CA2F5B4B-D8F1-4103-8920-2F2644E15CE6}"/>
              </a:ext>
            </a:extLst>
          </p:cNvPr>
          <p:cNvSpPr txBox="1"/>
          <p:nvPr/>
        </p:nvSpPr>
        <p:spPr>
          <a:xfrm>
            <a:off x="8552724" y="2089432"/>
            <a:ext cx="552885" cy="461665"/>
          </a:xfrm>
          <a:prstGeom prst="rect">
            <a:avLst/>
          </a:prstGeom>
          <a:noFill/>
        </p:spPr>
        <p:txBody>
          <a:bodyPr wrap="square" rtlCol="0">
            <a:spAutoFit/>
          </a:bodyPr>
          <a:lstStyle/>
          <a:p>
            <a:pPr algn="ctr"/>
            <a:r>
              <a:rPr lang="en-US" sz="2400" dirty="0"/>
              <a:t>12</a:t>
            </a:r>
            <a:endParaRPr lang="en-IN" sz="2400" dirty="0"/>
          </a:p>
        </p:txBody>
      </p:sp>
      <p:sp>
        <p:nvSpPr>
          <p:cNvPr id="158" name="TextBox 157">
            <a:extLst>
              <a:ext uri="{FF2B5EF4-FFF2-40B4-BE49-F238E27FC236}">
                <a16:creationId xmlns:a16="http://schemas.microsoft.com/office/drawing/2014/main" id="{FB00037B-2D2B-49AF-9B50-3A24B48BCEEF}"/>
              </a:ext>
            </a:extLst>
          </p:cNvPr>
          <p:cNvSpPr txBox="1"/>
          <p:nvPr/>
        </p:nvSpPr>
        <p:spPr>
          <a:xfrm>
            <a:off x="6642656" y="2786366"/>
            <a:ext cx="552885" cy="461665"/>
          </a:xfrm>
          <a:prstGeom prst="rect">
            <a:avLst/>
          </a:prstGeom>
          <a:noFill/>
        </p:spPr>
        <p:txBody>
          <a:bodyPr wrap="square" rtlCol="0">
            <a:spAutoFit/>
          </a:bodyPr>
          <a:lstStyle/>
          <a:p>
            <a:pPr algn="ctr"/>
            <a:r>
              <a:rPr lang="en-US" sz="2400" dirty="0"/>
              <a:t>7</a:t>
            </a:r>
            <a:endParaRPr lang="en-IN" sz="2400" dirty="0"/>
          </a:p>
        </p:txBody>
      </p:sp>
      <p:sp>
        <p:nvSpPr>
          <p:cNvPr id="159" name="TextBox 158">
            <a:extLst>
              <a:ext uri="{FF2B5EF4-FFF2-40B4-BE49-F238E27FC236}">
                <a16:creationId xmlns:a16="http://schemas.microsoft.com/office/drawing/2014/main" id="{2B2C8673-0536-47F9-B067-EB98C69AAD2E}"/>
              </a:ext>
            </a:extLst>
          </p:cNvPr>
          <p:cNvSpPr txBox="1"/>
          <p:nvPr/>
        </p:nvSpPr>
        <p:spPr>
          <a:xfrm>
            <a:off x="9509404" y="2786366"/>
            <a:ext cx="552885" cy="461665"/>
          </a:xfrm>
          <a:prstGeom prst="rect">
            <a:avLst/>
          </a:prstGeom>
          <a:noFill/>
        </p:spPr>
        <p:txBody>
          <a:bodyPr wrap="square" rtlCol="0">
            <a:spAutoFit/>
          </a:bodyPr>
          <a:lstStyle/>
          <a:p>
            <a:pPr algn="ctr"/>
            <a:r>
              <a:rPr lang="en-US" sz="2400" dirty="0"/>
              <a:t>14</a:t>
            </a:r>
            <a:endParaRPr lang="en-IN" sz="2400" dirty="0"/>
          </a:p>
        </p:txBody>
      </p:sp>
      <p:sp>
        <p:nvSpPr>
          <p:cNvPr id="160" name="TextBox 159">
            <a:extLst>
              <a:ext uri="{FF2B5EF4-FFF2-40B4-BE49-F238E27FC236}">
                <a16:creationId xmlns:a16="http://schemas.microsoft.com/office/drawing/2014/main" id="{E58727A0-E0C5-4784-AD31-BD08D296A8FC}"/>
              </a:ext>
            </a:extLst>
          </p:cNvPr>
          <p:cNvSpPr txBox="1"/>
          <p:nvPr/>
        </p:nvSpPr>
        <p:spPr>
          <a:xfrm>
            <a:off x="7598239" y="2786366"/>
            <a:ext cx="552885" cy="461665"/>
          </a:xfrm>
          <a:prstGeom prst="rect">
            <a:avLst/>
          </a:prstGeom>
          <a:noFill/>
        </p:spPr>
        <p:txBody>
          <a:bodyPr wrap="square" rtlCol="0">
            <a:spAutoFit/>
          </a:bodyPr>
          <a:lstStyle/>
          <a:p>
            <a:pPr algn="ctr"/>
            <a:r>
              <a:rPr lang="en-US" sz="2400" dirty="0"/>
              <a:t>11</a:t>
            </a:r>
            <a:endParaRPr lang="en-IN" sz="2400" dirty="0"/>
          </a:p>
        </p:txBody>
      </p:sp>
      <p:sp>
        <p:nvSpPr>
          <p:cNvPr id="161" name="TextBox 160">
            <a:extLst>
              <a:ext uri="{FF2B5EF4-FFF2-40B4-BE49-F238E27FC236}">
                <a16:creationId xmlns:a16="http://schemas.microsoft.com/office/drawing/2014/main" id="{E12F05E5-4F5A-461A-9F3A-579B246FE562}"/>
              </a:ext>
            </a:extLst>
          </p:cNvPr>
          <p:cNvSpPr txBox="1"/>
          <p:nvPr/>
        </p:nvSpPr>
        <p:spPr>
          <a:xfrm>
            <a:off x="8553822" y="2786366"/>
            <a:ext cx="552885" cy="461665"/>
          </a:xfrm>
          <a:prstGeom prst="rect">
            <a:avLst/>
          </a:prstGeom>
          <a:noFill/>
        </p:spPr>
        <p:txBody>
          <a:bodyPr wrap="square" rtlCol="0">
            <a:spAutoFit/>
          </a:bodyPr>
          <a:lstStyle/>
          <a:p>
            <a:pPr algn="ctr"/>
            <a:r>
              <a:rPr lang="en-US" sz="2400" dirty="0"/>
              <a:t>8</a:t>
            </a:r>
            <a:endParaRPr lang="en-IN" sz="2400" dirty="0"/>
          </a:p>
        </p:txBody>
      </p:sp>
      <p:sp>
        <p:nvSpPr>
          <p:cNvPr id="162" name="TextBox 161">
            <a:extLst>
              <a:ext uri="{FF2B5EF4-FFF2-40B4-BE49-F238E27FC236}">
                <a16:creationId xmlns:a16="http://schemas.microsoft.com/office/drawing/2014/main" id="{EF2D8D07-8D7D-44C0-9DC7-60C05D8070C4}"/>
              </a:ext>
            </a:extLst>
          </p:cNvPr>
          <p:cNvSpPr txBox="1"/>
          <p:nvPr/>
        </p:nvSpPr>
        <p:spPr>
          <a:xfrm>
            <a:off x="7594087" y="3554907"/>
            <a:ext cx="552885" cy="461665"/>
          </a:xfrm>
          <a:prstGeom prst="rect">
            <a:avLst/>
          </a:prstGeom>
          <a:noFill/>
        </p:spPr>
        <p:txBody>
          <a:bodyPr wrap="square" rtlCol="0">
            <a:spAutoFit/>
          </a:bodyPr>
          <a:lstStyle/>
          <a:p>
            <a:pPr algn="ctr"/>
            <a:r>
              <a:rPr lang="en-US" sz="2400" dirty="0"/>
              <a:t>16</a:t>
            </a:r>
            <a:endParaRPr lang="en-IN" sz="2400" dirty="0"/>
          </a:p>
        </p:txBody>
      </p:sp>
      <p:sp>
        <p:nvSpPr>
          <p:cNvPr id="163" name="TextBox 162">
            <a:extLst>
              <a:ext uri="{FF2B5EF4-FFF2-40B4-BE49-F238E27FC236}">
                <a16:creationId xmlns:a16="http://schemas.microsoft.com/office/drawing/2014/main" id="{7D3A4317-EACF-4E35-AC6E-8BA6A72331E7}"/>
              </a:ext>
            </a:extLst>
          </p:cNvPr>
          <p:cNvSpPr txBox="1"/>
          <p:nvPr/>
        </p:nvSpPr>
        <p:spPr>
          <a:xfrm>
            <a:off x="8548808" y="3554907"/>
            <a:ext cx="552885" cy="461665"/>
          </a:xfrm>
          <a:prstGeom prst="rect">
            <a:avLst/>
          </a:prstGeom>
          <a:noFill/>
        </p:spPr>
        <p:txBody>
          <a:bodyPr wrap="square" rtlCol="0">
            <a:spAutoFit/>
          </a:bodyPr>
          <a:lstStyle/>
          <a:p>
            <a:pPr algn="ctr"/>
            <a:r>
              <a:rPr lang="en-US" sz="2400" dirty="0"/>
              <a:t>11</a:t>
            </a:r>
            <a:endParaRPr lang="en-IN" sz="2400" dirty="0"/>
          </a:p>
        </p:txBody>
      </p:sp>
      <p:sp>
        <p:nvSpPr>
          <p:cNvPr id="164" name="TextBox 163">
            <a:extLst>
              <a:ext uri="{FF2B5EF4-FFF2-40B4-BE49-F238E27FC236}">
                <a16:creationId xmlns:a16="http://schemas.microsoft.com/office/drawing/2014/main" id="{44B77CB2-B2F9-40AE-98D5-7C33E8171C58}"/>
              </a:ext>
            </a:extLst>
          </p:cNvPr>
          <p:cNvSpPr txBox="1"/>
          <p:nvPr/>
        </p:nvSpPr>
        <p:spPr>
          <a:xfrm>
            <a:off x="10111805" y="1886879"/>
            <a:ext cx="648000" cy="461665"/>
          </a:xfrm>
          <a:prstGeom prst="rect">
            <a:avLst/>
          </a:prstGeom>
          <a:noFill/>
        </p:spPr>
        <p:txBody>
          <a:bodyPr wrap="square" rtlCol="0">
            <a:spAutoFit/>
          </a:bodyPr>
          <a:lstStyle/>
          <a:p>
            <a:pPr algn="ctr"/>
            <a:r>
              <a:rPr lang="en-US" sz="2400" dirty="0"/>
              <a:t>500</a:t>
            </a:r>
            <a:endParaRPr lang="en-IN" sz="2400" dirty="0"/>
          </a:p>
        </p:txBody>
      </p:sp>
      <p:sp>
        <p:nvSpPr>
          <p:cNvPr id="165" name="TextBox 164">
            <a:extLst>
              <a:ext uri="{FF2B5EF4-FFF2-40B4-BE49-F238E27FC236}">
                <a16:creationId xmlns:a16="http://schemas.microsoft.com/office/drawing/2014/main" id="{0ED358F1-56D5-4782-B0D7-604AE4B6B2BA}"/>
              </a:ext>
            </a:extLst>
          </p:cNvPr>
          <p:cNvSpPr txBox="1"/>
          <p:nvPr/>
        </p:nvSpPr>
        <p:spPr>
          <a:xfrm>
            <a:off x="10111804" y="3350326"/>
            <a:ext cx="648000" cy="461665"/>
          </a:xfrm>
          <a:prstGeom prst="rect">
            <a:avLst/>
          </a:prstGeom>
          <a:noFill/>
        </p:spPr>
        <p:txBody>
          <a:bodyPr wrap="square" rtlCol="0">
            <a:spAutoFit/>
          </a:bodyPr>
          <a:lstStyle/>
          <a:p>
            <a:pPr algn="ctr"/>
            <a:r>
              <a:rPr lang="en-US" sz="2400" dirty="0"/>
              <a:t>200</a:t>
            </a:r>
            <a:endParaRPr lang="en-IN" sz="2400" dirty="0"/>
          </a:p>
        </p:txBody>
      </p:sp>
      <p:sp>
        <p:nvSpPr>
          <p:cNvPr id="166" name="TextBox 165">
            <a:extLst>
              <a:ext uri="{FF2B5EF4-FFF2-40B4-BE49-F238E27FC236}">
                <a16:creationId xmlns:a16="http://schemas.microsoft.com/office/drawing/2014/main" id="{FAA9D9CA-308D-4F10-919B-32774232892F}"/>
              </a:ext>
            </a:extLst>
          </p:cNvPr>
          <p:cNvSpPr txBox="1"/>
          <p:nvPr/>
        </p:nvSpPr>
        <p:spPr>
          <a:xfrm>
            <a:off x="10111804" y="2618602"/>
            <a:ext cx="648000" cy="461665"/>
          </a:xfrm>
          <a:prstGeom prst="rect">
            <a:avLst/>
          </a:prstGeom>
          <a:noFill/>
        </p:spPr>
        <p:txBody>
          <a:bodyPr wrap="square" rtlCol="0">
            <a:spAutoFit/>
          </a:bodyPr>
          <a:lstStyle/>
          <a:p>
            <a:pPr algn="ctr"/>
            <a:r>
              <a:rPr lang="en-US" sz="2400" dirty="0"/>
              <a:t>300</a:t>
            </a:r>
            <a:endParaRPr lang="en-IN" sz="2400" dirty="0"/>
          </a:p>
        </p:txBody>
      </p:sp>
      <p:sp>
        <p:nvSpPr>
          <p:cNvPr id="167" name="TextBox 166">
            <a:extLst>
              <a:ext uri="{FF2B5EF4-FFF2-40B4-BE49-F238E27FC236}">
                <a16:creationId xmlns:a16="http://schemas.microsoft.com/office/drawing/2014/main" id="{F0723B63-8FFF-45BC-AA5B-8695D47B1D61}"/>
              </a:ext>
            </a:extLst>
          </p:cNvPr>
          <p:cNvSpPr txBox="1"/>
          <p:nvPr/>
        </p:nvSpPr>
        <p:spPr>
          <a:xfrm>
            <a:off x="6282114" y="3946580"/>
            <a:ext cx="648000" cy="461665"/>
          </a:xfrm>
          <a:prstGeom prst="rect">
            <a:avLst/>
          </a:prstGeom>
          <a:noFill/>
        </p:spPr>
        <p:txBody>
          <a:bodyPr wrap="square" rtlCol="0">
            <a:spAutoFit/>
          </a:bodyPr>
          <a:lstStyle/>
          <a:p>
            <a:pPr algn="ctr"/>
            <a:r>
              <a:rPr lang="en-US" sz="2400" dirty="0"/>
              <a:t>180</a:t>
            </a:r>
            <a:endParaRPr lang="en-IN" sz="2400" dirty="0"/>
          </a:p>
        </p:txBody>
      </p:sp>
      <p:sp>
        <p:nvSpPr>
          <p:cNvPr id="168" name="TextBox 167">
            <a:extLst>
              <a:ext uri="{FF2B5EF4-FFF2-40B4-BE49-F238E27FC236}">
                <a16:creationId xmlns:a16="http://schemas.microsoft.com/office/drawing/2014/main" id="{C0648F8B-C956-437D-A34D-E923283F75BD}"/>
              </a:ext>
            </a:extLst>
          </p:cNvPr>
          <p:cNvSpPr txBox="1"/>
          <p:nvPr/>
        </p:nvSpPr>
        <p:spPr>
          <a:xfrm>
            <a:off x="7240060" y="3946580"/>
            <a:ext cx="648000" cy="461665"/>
          </a:xfrm>
          <a:prstGeom prst="rect">
            <a:avLst/>
          </a:prstGeom>
          <a:noFill/>
        </p:spPr>
        <p:txBody>
          <a:bodyPr wrap="square" rtlCol="0">
            <a:spAutoFit/>
          </a:bodyPr>
          <a:lstStyle/>
          <a:p>
            <a:pPr algn="ctr"/>
            <a:r>
              <a:rPr lang="en-US" sz="2400" dirty="0"/>
              <a:t>150</a:t>
            </a:r>
            <a:endParaRPr lang="en-IN" sz="2400" dirty="0"/>
          </a:p>
        </p:txBody>
      </p:sp>
      <p:sp>
        <p:nvSpPr>
          <p:cNvPr id="169" name="TextBox 168">
            <a:extLst>
              <a:ext uri="{FF2B5EF4-FFF2-40B4-BE49-F238E27FC236}">
                <a16:creationId xmlns:a16="http://schemas.microsoft.com/office/drawing/2014/main" id="{2662B774-5AC1-4C6C-92DE-F2C9E334CE58}"/>
              </a:ext>
            </a:extLst>
          </p:cNvPr>
          <p:cNvSpPr txBox="1"/>
          <p:nvPr/>
        </p:nvSpPr>
        <p:spPr>
          <a:xfrm>
            <a:off x="8198006" y="3946580"/>
            <a:ext cx="648000" cy="461665"/>
          </a:xfrm>
          <a:prstGeom prst="rect">
            <a:avLst/>
          </a:prstGeom>
          <a:noFill/>
        </p:spPr>
        <p:txBody>
          <a:bodyPr wrap="square" rtlCol="0">
            <a:spAutoFit/>
          </a:bodyPr>
          <a:lstStyle/>
          <a:p>
            <a:pPr algn="ctr"/>
            <a:r>
              <a:rPr lang="en-US" sz="2400" dirty="0"/>
              <a:t>350</a:t>
            </a:r>
            <a:endParaRPr lang="en-IN" sz="2400" dirty="0"/>
          </a:p>
        </p:txBody>
      </p:sp>
      <p:sp>
        <p:nvSpPr>
          <p:cNvPr id="170" name="TextBox 169">
            <a:extLst>
              <a:ext uri="{FF2B5EF4-FFF2-40B4-BE49-F238E27FC236}">
                <a16:creationId xmlns:a16="http://schemas.microsoft.com/office/drawing/2014/main" id="{BE534893-A3D0-4900-A7F4-DDA8240D4145}"/>
              </a:ext>
            </a:extLst>
          </p:cNvPr>
          <p:cNvSpPr txBox="1"/>
          <p:nvPr/>
        </p:nvSpPr>
        <p:spPr>
          <a:xfrm>
            <a:off x="9155952" y="3946580"/>
            <a:ext cx="648000" cy="461665"/>
          </a:xfrm>
          <a:prstGeom prst="rect">
            <a:avLst/>
          </a:prstGeom>
          <a:noFill/>
        </p:spPr>
        <p:txBody>
          <a:bodyPr wrap="square" rtlCol="0">
            <a:spAutoFit/>
          </a:bodyPr>
          <a:lstStyle/>
          <a:p>
            <a:pPr algn="ctr"/>
            <a:r>
              <a:rPr lang="en-US" sz="2400" dirty="0"/>
              <a:t>320</a:t>
            </a:r>
            <a:endParaRPr lang="en-IN" sz="2400" dirty="0"/>
          </a:p>
        </p:txBody>
      </p:sp>
      <p:sp>
        <p:nvSpPr>
          <p:cNvPr id="171" name="TextBox 170">
            <a:extLst>
              <a:ext uri="{FF2B5EF4-FFF2-40B4-BE49-F238E27FC236}">
                <a16:creationId xmlns:a16="http://schemas.microsoft.com/office/drawing/2014/main" id="{4BADAA32-A563-413B-86A2-475A2A8F79DC}"/>
              </a:ext>
            </a:extLst>
          </p:cNvPr>
          <p:cNvSpPr txBox="1"/>
          <p:nvPr/>
        </p:nvSpPr>
        <p:spPr>
          <a:xfrm>
            <a:off x="6113847" y="1644513"/>
            <a:ext cx="651864"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172" name="TextBox 171">
            <a:extLst>
              <a:ext uri="{FF2B5EF4-FFF2-40B4-BE49-F238E27FC236}">
                <a16:creationId xmlns:a16="http://schemas.microsoft.com/office/drawing/2014/main" id="{BD7CCA03-172F-4D6D-9CCB-CA6689063228}"/>
              </a:ext>
            </a:extLst>
          </p:cNvPr>
          <p:cNvSpPr txBox="1"/>
          <p:nvPr/>
        </p:nvSpPr>
        <p:spPr>
          <a:xfrm>
            <a:off x="7062482" y="1644514"/>
            <a:ext cx="637479" cy="461665"/>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73" name="TextBox 172">
            <a:extLst>
              <a:ext uri="{FF2B5EF4-FFF2-40B4-BE49-F238E27FC236}">
                <a16:creationId xmlns:a16="http://schemas.microsoft.com/office/drawing/2014/main" id="{B9407614-EC81-4EA7-8FDC-B1331605F249}"/>
              </a:ext>
            </a:extLst>
          </p:cNvPr>
          <p:cNvSpPr txBox="1"/>
          <p:nvPr/>
        </p:nvSpPr>
        <p:spPr>
          <a:xfrm>
            <a:off x="7962555" y="1644514"/>
            <a:ext cx="728681" cy="461665"/>
          </a:xfrm>
          <a:prstGeom prst="rect">
            <a:avLst/>
          </a:prstGeom>
          <a:noFill/>
        </p:spPr>
        <p:txBody>
          <a:bodyPr wrap="square" rtlCol="0">
            <a:spAutoFit/>
          </a:bodyPr>
          <a:lstStyle/>
          <a:p>
            <a:pPr algn="ctr"/>
            <a:r>
              <a:rPr lang="en-US" sz="2400" dirty="0">
                <a:solidFill>
                  <a:schemeClr val="tx2"/>
                </a:solidFill>
              </a:rPr>
              <a:t>170</a:t>
            </a:r>
            <a:endParaRPr lang="en-IN" sz="2400" dirty="0">
              <a:solidFill>
                <a:schemeClr val="tx2"/>
              </a:solidFill>
            </a:endParaRPr>
          </a:p>
        </p:txBody>
      </p:sp>
      <p:sp>
        <p:nvSpPr>
          <p:cNvPr id="174" name="TextBox 173">
            <a:extLst>
              <a:ext uri="{FF2B5EF4-FFF2-40B4-BE49-F238E27FC236}">
                <a16:creationId xmlns:a16="http://schemas.microsoft.com/office/drawing/2014/main" id="{DD5CA652-1ED3-457B-ADCF-392D3C8742E7}"/>
              </a:ext>
            </a:extLst>
          </p:cNvPr>
          <p:cNvSpPr txBox="1"/>
          <p:nvPr/>
        </p:nvSpPr>
        <p:spPr>
          <a:xfrm>
            <a:off x="7972080" y="2379165"/>
            <a:ext cx="680775" cy="461665"/>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5" name="TextBox 224">
            <a:extLst>
              <a:ext uri="{FF2B5EF4-FFF2-40B4-BE49-F238E27FC236}">
                <a16:creationId xmlns:a16="http://schemas.microsoft.com/office/drawing/2014/main" id="{84B61E0B-98C6-4AB6-96AE-2B61452797B7}"/>
              </a:ext>
            </a:extLst>
          </p:cNvPr>
          <p:cNvSpPr txBox="1"/>
          <p:nvPr/>
        </p:nvSpPr>
        <p:spPr>
          <a:xfrm>
            <a:off x="8939295" y="2379165"/>
            <a:ext cx="689288" cy="461665"/>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6" name="TextBox 225">
            <a:extLst>
              <a:ext uri="{FF2B5EF4-FFF2-40B4-BE49-F238E27FC236}">
                <a16:creationId xmlns:a16="http://schemas.microsoft.com/office/drawing/2014/main" id="{B3EA48D6-54F2-43E3-9078-EB3BDE3E2728}"/>
              </a:ext>
            </a:extLst>
          </p:cNvPr>
          <p:cNvSpPr txBox="1"/>
          <p:nvPr/>
        </p:nvSpPr>
        <p:spPr>
          <a:xfrm>
            <a:off x="8958345" y="3112173"/>
            <a:ext cx="648000"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3" name="Straight Connector 232">
            <a:extLst>
              <a:ext uri="{FF2B5EF4-FFF2-40B4-BE49-F238E27FC236}">
                <a16:creationId xmlns:a16="http://schemas.microsoft.com/office/drawing/2014/main" id="{0385CB19-FFF6-4357-8A1C-0EFDE85F2F81}"/>
              </a:ext>
            </a:extLst>
          </p:cNvPr>
          <p:cNvCxnSpPr>
            <a:cxnSpLocks/>
          </p:cNvCxnSpPr>
          <p:nvPr/>
        </p:nvCxnSpPr>
        <p:spPr>
          <a:xfrm>
            <a:off x="6162383"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30FB7AB-9904-4086-88EC-4ADC6046660C}"/>
              </a:ext>
            </a:extLst>
          </p:cNvPr>
          <p:cNvCxnSpPr>
            <a:cxnSpLocks/>
          </p:cNvCxnSpPr>
          <p:nvPr/>
        </p:nvCxnSpPr>
        <p:spPr>
          <a:xfrm flipV="1">
            <a:off x="6714214"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8578AC3-D21D-4629-B557-1ACCE6B83E66}"/>
              </a:ext>
            </a:extLst>
          </p:cNvPr>
          <p:cNvCxnSpPr>
            <a:cxnSpLocks/>
          </p:cNvCxnSpPr>
          <p:nvPr/>
        </p:nvCxnSpPr>
        <p:spPr>
          <a:xfrm>
            <a:off x="712032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5BEC238-D951-4F3E-8D35-84F32C9BE7BF}"/>
              </a:ext>
            </a:extLst>
          </p:cNvPr>
          <p:cNvCxnSpPr>
            <a:cxnSpLocks/>
          </p:cNvCxnSpPr>
          <p:nvPr/>
        </p:nvCxnSpPr>
        <p:spPr>
          <a:xfrm flipV="1">
            <a:off x="767216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12B7360-260B-4DE1-9BEC-B3E52C829863}"/>
              </a:ext>
            </a:extLst>
          </p:cNvPr>
          <p:cNvCxnSpPr>
            <a:cxnSpLocks/>
          </p:cNvCxnSpPr>
          <p:nvPr/>
        </p:nvCxnSpPr>
        <p:spPr>
          <a:xfrm>
            <a:off x="8069719" y="206063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A5B818A-920D-46BD-95D2-32236DAF1251}"/>
              </a:ext>
            </a:extLst>
          </p:cNvPr>
          <p:cNvCxnSpPr>
            <a:cxnSpLocks/>
          </p:cNvCxnSpPr>
          <p:nvPr/>
        </p:nvCxnSpPr>
        <p:spPr>
          <a:xfrm flipV="1">
            <a:off x="8621550" y="172686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8CAA08EC-0C93-402D-83DF-20DB231EA4F4}"/>
              </a:ext>
            </a:extLst>
          </p:cNvPr>
          <p:cNvCxnSpPr>
            <a:cxnSpLocks/>
          </p:cNvCxnSpPr>
          <p:nvPr/>
        </p:nvCxnSpPr>
        <p:spPr>
          <a:xfrm>
            <a:off x="8069719"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BF275091-B54A-4468-8F3B-7BC34C47ED36}"/>
              </a:ext>
            </a:extLst>
          </p:cNvPr>
          <p:cNvCxnSpPr>
            <a:cxnSpLocks/>
          </p:cNvCxnSpPr>
          <p:nvPr/>
        </p:nvCxnSpPr>
        <p:spPr>
          <a:xfrm flipV="1">
            <a:off x="8621550"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8751209-32BE-468F-83C6-B026B2467311}"/>
              </a:ext>
            </a:extLst>
          </p:cNvPr>
          <p:cNvCxnSpPr>
            <a:cxnSpLocks/>
          </p:cNvCxnSpPr>
          <p:nvPr/>
        </p:nvCxnSpPr>
        <p:spPr>
          <a:xfrm>
            <a:off x="9023387" y="27863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21594B9-A3AD-4864-8726-5B68972881F0}"/>
              </a:ext>
            </a:extLst>
          </p:cNvPr>
          <p:cNvCxnSpPr>
            <a:cxnSpLocks/>
          </p:cNvCxnSpPr>
          <p:nvPr/>
        </p:nvCxnSpPr>
        <p:spPr>
          <a:xfrm flipV="1">
            <a:off x="9575218" y="24525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71B33B-51A2-45B9-AA7F-83941115B67C}"/>
              </a:ext>
            </a:extLst>
          </p:cNvPr>
          <p:cNvCxnSpPr>
            <a:cxnSpLocks/>
          </p:cNvCxnSpPr>
          <p:nvPr/>
        </p:nvCxnSpPr>
        <p:spPr>
          <a:xfrm>
            <a:off x="9023387" y="354306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3CB2D4D-2B43-4AAB-A22C-46233E52C258}"/>
              </a:ext>
            </a:extLst>
          </p:cNvPr>
          <p:cNvCxnSpPr>
            <a:cxnSpLocks/>
          </p:cNvCxnSpPr>
          <p:nvPr/>
        </p:nvCxnSpPr>
        <p:spPr>
          <a:xfrm flipV="1">
            <a:off x="9575218" y="320929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5D82E8D-29E9-45CE-8B89-8C3664BD460C}"/>
              </a:ext>
            </a:extLst>
          </p:cNvPr>
          <p:cNvCxnSpPr>
            <a:cxnSpLocks/>
          </p:cNvCxnSpPr>
          <p:nvPr/>
        </p:nvCxnSpPr>
        <p:spPr>
          <a:xfrm>
            <a:off x="5075189" y="5137987"/>
            <a:ext cx="49018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FE678F4-3BF4-4FBD-BBFB-2A1B76F3AF0D}"/>
              </a:ext>
            </a:extLst>
          </p:cNvPr>
          <p:cNvCxnSpPr>
            <a:cxnSpLocks/>
          </p:cNvCxnSpPr>
          <p:nvPr/>
        </p:nvCxnSpPr>
        <p:spPr>
          <a:xfrm>
            <a:off x="11974724" y="991537"/>
            <a:ext cx="0" cy="295504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923EA690-00E2-446C-B33B-BEFF4C096759}"/>
              </a:ext>
            </a:extLst>
          </p:cNvPr>
          <p:cNvSpPr txBox="1"/>
          <p:nvPr/>
        </p:nvSpPr>
        <p:spPr>
          <a:xfrm>
            <a:off x="10952156" y="1123939"/>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319" name="TextBox 318">
            <a:extLst>
              <a:ext uri="{FF2B5EF4-FFF2-40B4-BE49-F238E27FC236}">
                <a16:creationId xmlns:a16="http://schemas.microsoft.com/office/drawing/2014/main" id="{6B20BED8-5FE3-46D5-B816-128B5E92E043}"/>
              </a:ext>
            </a:extLst>
          </p:cNvPr>
          <p:cNvSpPr txBox="1"/>
          <p:nvPr/>
        </p:nvSpPr>
        <p:spPr>
          <a:xfrm>
            <a:off x="5103528" y="4536662"/>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320" name="TextBox 319">
            <a:extLst>
              <a:ext uri="{FF2B5EF4-FFF2-40B4-BE49-F238E27FC236}">
                <a16:creationId xmlns:a16="http://schemas.microsoft.com/office/drawing/2014/main" id="{EF436759-179A-40B7-93EF-83EF6D6EC9E7}"/>
              </a:ext>
            </a:extLst>
          </p:cNvPr>
          <p:cNvSpPr txBox="1"/>
          <p:nvPr/>
        </p:nvSpPr>
        <p:spPr>
          <a:xfrm>
            <a:off x="10885162" y="1858599"/>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321" name="TextBox 320">
            <a:extLst>
              <a:ext uri="{FF2B5EF4-FFF2-40B4-BE49-F238E27FC236}">
                <a16:creationId xmlns:a16="http://schemas.microsoft.com/office/drawing/2014/main" id="{32463CEA-4361-4389-9575-E3DB203ACFAB}"/>
              </a:ext>
            </a:extLst>
          </p:cNvPr>
          <p:cNvSpPr txBox="1"/>
          <p:nvPr/>
        </p:nvSpPr>
        <p:spPr>
          <a:xfrm>
            <a:off x="10927366" y="2581650"/>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322" name="TextBox 321">
            <a:extLst>
              <a:ext uri="{FF2B5EF4-FFF2-40B4-BE49-F238E27FC236}">
                <a16:creationId xmlns:a16="http://schemas.microsoft.com/office/drawing/2014/main" id="{ABDA805D-9658-4309-8CE1-6029120B6503}"/>
              </a:ext>
            </a:extLst>
          </p:cNvPr>
          <p:cNvSpPr txBox="1"/>
          <p:nvPr/>
        </p:nvSpPr>
        <p:spPr>
          <a:xfrm>
            <a:off x="10885162" y="3317964"/>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-11</a:t>
            </a:r>
            <a:endParaRPr lang="en-IN" sz="2400" baseline="-25000" dirty="0"/>
          </a:p>
        </p:txBody>
      </p:sp>
      <p:sp>
        <p:nvSpPr>
          <p:cNvPr id="323" name="TextBox 322">
            <a:extLst>
              <a:ext uri="{FF2B5EF4-FFF2-40B4-BE49-F238E27FC236}">
                <a16:creationId xmlns:a16="http://schemas.microsoft.com/office/drawing/2014/main" id="{38F037D2-319F-4B8A-B8EA-02C0874E8B4A}"/>
              </a:ext>
            </a:extLst>
          </p:cNvPr>
          <p:cNvSpPr txBox="1"/>
          <p:nvPr/>
        </p:nvSpPr>
        <p:spPr>
          <a:xfrm>
            <a:off x="6121400" y="4550384"/>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12</a:t>
            </a:r>
            <a:endParaRPr lang="en-IN" sz="2400" baseline="-25000" dirty="0"/>
          </a:p>
        </p:txBody>
      </p:sp>
      <p:sp>
        <p:nvSpPr>
          <p:cNvPr id="324" name="TextBox 323">
            <a:extLst>
              <a:ext uri="{FF2B5EF4-FFF2-40B4-BE49-F238E27FC236}">
                <a16:creationId xmlns:a16="http://schemas.microsoft.com/office/drawing/2014/main" id="{3A7B2150-8BE9-464D-BAD7-44CD1DF92F13}"/>
              </a:ext>
            </a:extLst>
          </p:cNvPr>
          <p:cNvSpPr txBox="1"/>
          <p:nvPr/>
        </p:nvSpPr>
        <p:spPr>
          <a:xfrm>
            <a:off x="7084630" y="4550384"/>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325" name="TextBox 324">
            <a:extLst>
              <a:ext uri="{FF2B5EF4-FFF2-40B4-BE49-F238E27FC236}">
                <a16:creationId xmlns:a16="http://schemas.microsoft.com/office/drawing/2014/main" id="{827031E2-B44A-4347-A280-DC7FF76AC55F}"/>
              </a:ext>
            </a:extLst>
          </p:cNvPr>
          <p:cNvSpPr txBox="1"/>
          <p:nvPr/>
        </p:nvSpPr>
        <p:spPr>
          <a:xfrm>
            <a:off x="8026055" y="4550384"/>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326" name="TextBox 325">
            <a:extLst>
              <a:ext uri="{FF2B5EF4-FFF2-40B4-BE49-F238E27FC236}">
                <a16:creationId xmlns:a16="http://schemas.microsoft.com/office/drawing/2014/main" id="{61E6F6F7-CFD8-4CFD-A0D2-E5FBCECC2B24}"/>
              </a:ext>
            </a:extLst>
          </p:cNvPr>
          <p:cNvSpPr txBox="1"/>
          <p:nvPr/>
        </p:nvSpPr>
        <p:spPr>
          <a:xfrm>
            <a:off x="8996607" y="4550384"/>
            <a:ext cx="1026558" cy="461665"/>
          </a:xfrm>
          <a:prstGeom prst="rect">
            <a:avLst/>
          </a:prstGeom>
          <a:noFill/>
        </p:spPr>
        <p:txBody>
          <a:bodyPr wrap="square" rtlCol="0">
            <a:spAutoFit/>
          </a:bodyPr>
          <a:lstStyle/>
          <a:p>
            <a:pPr algn="ctr"/>
            <a:r>
              <a:rPr lang="en-US" sz="2400" dirty="0"/>
              <a:t>v</a:t>
            </a:r>
            <a:r>
              <a:rPr lang="en-US" sz="2400" baseline="-25000" dirty="0"/>
              <a:t>4 </a:t>
            </a:r>
            <a:r>
              <a:rPr lang="en-US" sz="2400" dirty="0"/>
              <a:t>= 18</a:t>
            </a:r>
            <a:endParaRPr lang="en-IN" sz="2400" baseline="-25000" dirty="0"/>
          </a:p>
        </p:txBody>
      </p:sp>
      <p:sp>
        <p:nvSpPr>
          <p:cNvPr id="80" name="TextBox 79">
            <a:extLst>
              <a:ext uri="{FF2B5EF4-FFF2-40B4-BE49-F238E27FC236}">
                <a16:creationId xmlns:a16="http://schemas.microsoft.com/office/drawing/2014/main" id="{99D4B42B-DDAA-4832-8B96-D900F4260EE4}"/>
              </a:ext>
            </a:extLst>
          </p:cNvPr>
          <p:cNvSpPr txBox="1"/>
          <p:nvPr/>
        </p:nvSpPr>
        <p:spPr>
          <a:xfrm>
            <a:off x="8946011" y="2024353"/>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4" name="Oval 3">
            <a:extLst>
              <a:ext uri="{FF2B5EF4-FFF2-40B4-BE49-F238E27FC236}">
                <a16:creationId xmlns:a16="http://schemas.microsoft.com/office/drawing/2014/main" id="{DA1CC5E5-C594-46CE-B5D2-74342822EE0F}"/>
              </a:ext>
            </a:extLst>
          </p:cNvPr>
          <p:cNvSpPr/>
          <p:nvPr/>
        </p:nvSpPr>
        <p:spPr>
          <a:xfrm>
            <a:off x="9069041" y="2037408"/>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07E64D56-D3EF-48F5-9898-9B1567D552E4}"/>
              </a:ext>
            </a:extLst>
          </p:cNvPr>
          <p:cNvSpPr txBox="1"/>
          <p:nvPr/>
        </p:nvSpPr>
        <p:spPr>
          <a:xfrm>
            <a:off x="6070892" y="2743681"/>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6" name="Oval 95">
            <a:extLst>
              <a:ext uri="{FF2B5EF4-FFF2-40B4-BE49-F238E27FC236}">
                <a16:creationId xmlns:a16="http://schemas.microsoft.com/office/drawing/2014/main" id="{E82F6C45-047A-493D-BD8D-98A474008127}"/>
              </a:ext>
            </a:extLst>
          </p:cNvPr>
          <p:cNvSpPr/>
          <p:nvPr/>
        </p:nvSpPr>
        <p:spPr>
          <a:xfrm>
            <a:off x="6193922" y="2756736"/>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A9A87847-9225-4443-8979-21DA455471A1}"/>
              </a:ext>
            </a:extLst>
          </p:cNvPr>
          <p:cNvSpPr txBox="1"/>
          <p:nvPr/>
        </p:nvSpPr>
        <p:spPr>
          <a:xfrm>
            <a:off x="7052235" y="2743681"/>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98" name="Oval 97">
            <a:extLst>
              <a:ext uri="{FF2B5EF4-FFF2-40B4-BE49-F238E27FC236}">
                <a16:creationId xmlns:a16="http://schemas.microsoft.com/office/drawing/2014/main" id="{6A101EBF-F6C0-4AA8-9B80-C57968733D88}"/>
              </a:ext>
            </a:extLst>
          </p:cNvPr>
          <p:cNvSpPr/>
          <p:nvPr/>
        </p:nvSpPr>
        <p:spPr>
          <a:xfrm>
            <a:off x="7175265" y="2756736"/>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extBox 98">
            <a:extLst>
              <a:ext uri="{FF2B5EF4-FFF2-40B4-BE49-F238E27FC236}">
                <a16:creationId xmlns:a16="http://schemas.microsoft.com/office/drawing/2014/main" id="{0E9EB5F4-369C-4D74-9A54-85493539A238}"/>
              </a:ext>
            </a:extLst>
          </p:cNvPr>
          <p:cNvSpPr txBox="1"/>
          <p:nvPr/>
        </p:nvSpPr>
        <p:spPr>
          <a:xfrm>
            <a:off x="6070892" y="3466728"/>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00" name="Oval 99">
            <a:extLst>
              <a:ext uri="{FF2B5EF4-FFF2-40B4-BE49-F238E27FC236}">
                <a16:creationId xmlns:a16="http://schemas.microsoft.com/office/drawing/2014/main" id="{503E6BEA-9662-4B9D-8BCE-5341110097F9}"/>
              </a:ext>
            </a:extLst>
          </p:cNvPr>
          <p:cNvSpPr/>
          <p:nvPr/>
        </p:nvSpPr>
        <p:spPr>
          <a:xfrm>
            <a:off x="6193922" y="3479783"/>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TextBox 100">
            <a:extLst>
              <a:ext uri="{FF2B5EF4-FFF2-40B4-BE49-F238E27FC236}">
                <a16:creationId xmlns:a16="http://schemas.microsoft.com/office/drawing/2014/main" id="{F5B2B0B9-F31D-41D8-BE55-CE8E099FADD6}"/>
              </a:ext>
            </a:extLst>
          </p:cNvPr>
          <p:cNvSpPr txBox="1"/>
          <p:nvPr/>
        </p:nvSpPr>
        <p:spPr>
          <a:xfrm>
            <a:off x="7052235" y="3466728"/>
            <a:ext cx="546255" cy="461665"/>
          </a:xfrm>
          <a:prstGeom prst="rect">
            <a:avLst/>
          </a:prstGeom>
          <a:noFill/>
        </p:spPr>
        <p:txBody>
          <a:bodyPr wrap="square" rtlCol="0">
            <a:spAutoFit/>
          </a:bodyPr>
          <a:lstStyle/>
          <a:p>
            <a:pPr algn="ctr"/>
            <a:r>
              <a:rPr lang="en-US" sz="2400" dirty="0">
                <a:solidFill>
                  <a:schemeClr val="accent6"/>
                </a:solidFill>
              </a:rPr>
              <a:t>17</a:t>
            </a:r>
            <a:endParaRPr lang="en-IN" sz="2400" dirty="0">
              <a:solidFill>
                <a:schemeClr val="accent6"/>
              </a:solidFill>
            </a:endParaRPr>
          </a:p>
        </p:txBody>
      </p:sp>
      <p:sp>
        <p:nvSpPr>
          <p:cNvPr id="102" name="Oval 101">
            <a:extLst>
              <a:ext uri="{FF2B5EF4-FFF2-40B4-BE49-F238E27FC236}">
                <a16:creationId xmlns:a16="http://schemas.microsoft.com/office/drawing/2014/main" id="{670A8F0D-726D-4CB1-AD73-65975DB1B9CE}"/>
              </a:ext>
            </a:extLst>
          </p:cNvPr>
          <p:cNvSpPr/>
          <p:nvPr/>
        </p:nvSpPr>
        <p:spPr>
          <a:xfrm>
            <a:off x="7175265" y="3479783"/>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2FB2135C-6D0D-401C-A4C4-FAF1EDA08367}"/>
              </a:ext>
            </a:extLst>
          </p:cNvPr>
          <p:cNvSpPr txBox="1"/>
          <p:nvPr/>
        </p:nvSpPr>
        <p:spPr>
          <a:xfrm>
            <a:off x="8005427" y="3466728"/>
            <a:ext cx="546255" cy="461665"/>
          </a:xfrm>
          <a:prstGeom prst="rect">
            <a:avLst/>
          </a:prstGeom>
          <a:noFill/>
        </p:spPr>
        <p:txBody>
          <a:bodyPr wrap="square" rtlCol="0">
            <a:spAutoFit/>
          </a:bodyPr>
          <a:lstStyle/>
          <a:p>
            <a:pPr algn="ctr"/>
            <a:r>
              <a:rPr lang="en-US" sz="2400" dirty="0">
                <a:solidFill>
                  <a:schemeClr val="accent6"/>
                </a:solidFill>
              </a:rPr>
              <a:t>10</a:t>
            </a:r>
            <a:endParaRPr lang="en-IN" sz="2400" dirty="0">
              <a:solidFill>
                <a:schemeClr val="accent6"/>
              </a:solidFill>
            </a:endParaRPr>
          </a:p>
        </p:txBody>
      </p:sp>
      <p:sp>
        <p:nvSpPr>
          <p:cNvPr id="104" name="Oval 103">
            <a:extLst>
              <a:ext uri="{FF2B5EF4-FFF2-40B4-BE49-F238E27FC236}">
                <a16:creationId xmlns:a16="http://schemas.microsoft.com/office/drawing/2014/main" id="{4A13AA35-B6A9-423C-8C88-1E2EF3831076}"/>
              </a:ext>
            </a:extLst>
          </p:cNvPr>
          <p:cNvSpPr/>
          <p:nvPr/>
        </p:nvSpPr>
        <p:spPr>
          <a:xfrm>
            <a:off x="8128457" y="3479783"/>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1" name="Content Placeholder 2">
            <a:extLst>
              <a:ext uri="{FF2B5EF4-FFF2-40B4-BE49-F238E27FC236}">
                <a16:creationId xmlns:a16="http://schemas.microsoft.com/office/drawing/2014/main" id="{56A3DB10-D97E-4289-8A5B-28036B54068E}"/>
              </a:ext>
            </a:extLst>
          </p:cNvPr>
          <p:cNvSpPr txBox="1">
            <a:spLocks/>
          </p:cNvSpPr>
          <p:nvPr/>
        </p:nvSpPr>
        <p:spPr>
          <a:xfrm>
            <a:off x="121909" y="893543"/>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CP</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8BB6247E-957E-4573-B93F-2C72A4E8CC8D}"/>
                  </a:ext>
                </a:extLst>
              </p:cNvPr>
              <p:cNvSpPr txBox="1"/>
              <p:nvPr/>
            </p:nvSpPr>
            <p:spPr>
              <a:xfrm>
                <a:off x="2574547" y="1322167"/>
                <a:ext cx="250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31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oMath>
                  </m:oMathPara>
                </a14:m>
                <a:endParaRPr lang="en-IN" sz="2400" dirty="0"/>
              </a:p>
            </p:txBody>
          </p:sp>
        </mc:Choice>
        <mc:Fallback xmlns="">
          <p:sp>
            <p:nvSpPr>
              <p:cNvPr id="176" name="TextBox 175">
                <a:extLst>
                  <a:ext uri="{FF2B5EF4-FFF2-40B4-BE49-F238E27FC236}">
                    <a16:creationId xmlns:a16="http://schemas.microsoft.com/office/drawing/2014/main" id="{8BB6247E-957E-4573-B93F-2C72A4E8CC8D}"/>
                  </a:ext>
                </a:extLst>
              </p:cNvPr>
              <p:cNvSpPr txBox="1">
                <a:spLocks noRot="1" noChangeAspect="1" noMove="1" noResize="1" noEditPoints="1" noAdjustHandles="1" noChangeArrowheads="1" noChangeShapeType="1" noTextEdit="1"/>
              </p:cNvSpPr>
              <p:nvPr/>
            </p:nvSpPr>
            <p:spPr>
              <a:xfrm>
                <a:off x="2574547" y="1322167"/>
                <a:ext cx="2501646" cy="369332"/>
              </a:xfrm>
              <a:prstGeom prst="rect">
                <a:avLst/>
              </a:prstGeom>
              <a:blipFill>
                <a:blip r:embed="rId2"/>
                <a:stretch>
                  <a:fillRect r="-2433" b="-36667"/>
                </a:stretch>
              </a:blipFill>
            </p:spPr>
            <p:txBody>
              <a:bodyPr/>
              <a:lstStyle/>
              <a:p>
                <a:r>
                  <a:rPr lang="en-IN">
                    <a:noFill/>
                  </a:rPr>
                  <a:t> </a:t>
                </a:r>
              </a:p>
            </p:txBody>
          </p:sp>
        </mc:Fallback>
      </mc:AlternateContent>
      <p:sp>
        <p:nvSpPr>
          <p:cNvPr id="177" name="Rectangle 176">
            <a:extLst>
              <a:ext uri="{FF2B5EF4-FFF2-40B4-BE49-F238E27FC236}">
                <a16:creationId xmlns:a16="http://schemas.microsoft.com/office/drawing/2014/main" id="{C72843E7-1E5E-47F4-856F-0A64A06AC60F}"/>
              </a:ext>
            </a:extLst>
          </p:cNvPr>
          <p:cNvSpPr/>
          <p:nvPr/>
        </p:nvSpPr>
        <p:spPr>
          <a:xfrm>
            <a:off x="394711" y="1290877"/>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4138491D-5017-4021-AC85-0CCB12982A19}"/>
                  </a:ext>
                </a:extLst>
              </p:cNvPr>
              <p:cNvSpPr txBox="1"/>
              <p:nvPr/>
            </p:nvSpPr>
            <p:spPr>
              <a:xfrm>
                <a:off x="2616751" y="1785100"/>
                <a:ext cx="24526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=6−(−11+12)</m:t>
                      </m:r>
                    </m:oMath>
                  </m:oMathPara>
                </a14:m>
                <a:endParaRPr lang="en-IN" sz="2400" dirty="0"/>
              </a:p>
            </p:txBody>
          </p:sp>
        </mc:Choice>
        <mc:Fallback xmlns="">
          <p:sp>
            <p:nvSpPr>
              <p:cNvPr id="178" name="TextBox 177">
                <a:extLst>
                  <a:ext uri="{FF2B5EF4-FFF2-40B4-BE49-F238E27FC236}">
                    <a16:creationId xmlns:a16="http://schemas.microsoft.com/office/drawing/2014/main" id="{4138491D-5017-4021-AC85-0CCB12982A19}"/>
                  </a:ext>
                </a:extLst>
              </p:cNvPr>
              <p:cNvSpPr txBox="1">
                <a:spLocks noRot="1" noChangeAspect="1" noMove="1" noResize="1" noEditPoints="1" noAdjustHandles="1" noChangeArrowheads="1" noChangeShapeType="1" noTextEdit="1"/>
              </p:cNvSpPr>
              <p:nvPr/>
            </p:nvSpPr>
            <p:spPr>
              <a:xfrm>
                <a:off x="2616751" y="1785100"/>
                <a:ext cx="2452659" cy="369332"/>
              </a:xfrm>
              <a:prstGeom prst="rect">
                <a:avLst/>
              </a:prstGeom>
              <a:blipFill>
                <a:blip r:embed="rId3"/>
                <a:stretch>
                  <a:fillRect l="-744" r="-3970" b="-3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9" name="Rectangle 178">
                <a:extLst>
                  <a:ext uri="{FF2B5EF4-FFF2-40B4-BE49-F238E27FC236}">
                    <a16:creationId xmlns:a16="http://schemas.microsoft.com/office/drawing/2014/main" id="{459C826B-ED9F-43B9-8211-A97E4895DE7D}"/>
                  </a:ext>
                </a:extLst>
              </p:cNvPr>
              <p:cNvSpPr/>
              <p:nvPr/>
            </p:nvSpPr>
            <p:spPr>
              <a:xfrm>
                <a:off x="394711" y="2162890"/>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79" name="Rectangle 178">
                <a:extLst>
                  <a:ext uri="{FF2B5EF4-FFF2-40B4-BE49-F238E27FC236}">
                    <a16:creationId xmlns:a16="http://schemas.microsoft.com/office/drawing/2014/main" id="{459C826B-ED9F-43B9-8211-A97E4895DE7D}"/>
                  </a:ext>
                </a:extLst>
              </p:cNvPr>
              <p:cNvSpPr>
                <a:spLocks noRot="1" noChangeAspect="1" noMove="1" noResize="1" noEditPoints="1" noAdjustHandles="1" noChangeArrowheads="1" noChangeShapeType="1" noTextEdit="1"/>
              </p:cNvSpPr>
              <p:nvPr/>
            </p:nvSpPr>
            <p:spPr>
              <a:xfrm>
                <a:off x="394711" y="2162890"/>
                <a:ext cx="2476960" cy="461665"/>
              </a:xfrm>
              <a:prstGeom prst="rect">
                <a:avLst/>
              </a:prstGeom>
              <a:blipFill>
                <a:blip r:embed="rId4"/>
                <a:stretch>
                  <a:fillRect t="-9211" r="-2956"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A4ECF86E-18E5-4EBD-BA3F-2C734B7A9FA6}"/>
                  </a:ext>
                </a:extLst>
              </p:cNvPr>
              <p:cNvSpPr txBox="1"/>
              <p:nvPr/>
            </p:nvSpPr>
            <p:spPr>
              <a:xfrm>
                <a:off x="2884037" y="2220738"/>
                <a:ext cx="5551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=5</m:t>
                      </m:r>
                    </m:oMath>
                  </m:oMathPara>
                </a14:m>
                <a:endParaRPr lang="en-IN" sz="2400" dirty="0"/>
              </a:p>
            </p:txBody>
          </p:sp>
        </mc:Choice>
        <mc:Fallback xmlns="">
          <p:sp>
            <p:nvSpPr>
              <p:cNvPr id="180" name="TextBox 179">
                <a:extLst>
                  <a:ext uri="{FF2B5EF4-FFF2-40B4-BE49-F238E27FC236}">
                    <a16:creationId xmlns:a16="http://schemas.microsoft.com/office/drawing/2014/main" id="{A4ECF86E-18E5-4EBD-BA3F-2C734B7A9FA6}"/>
                  </a:ext>
                </a:extLst>
              </p:cNvPr>
              <p:cNvSpPr txBox="1">
                <a:spLocks noRot="1" noChangeAspect="1" noMove="1" noResize="1" noEditPoints="1" noAdjustHandles="1" noChangeArrowheads="1" noChangeShapeType="1" noTextEdit="1"/>
              </p:cNvSpPr>
              <p:nvPr/>
            </p:nvSpPr>
            <p:spPr>
              <a:xfrm>
                <a:off x="2884037" y="2220738"/>
                <a:ext cx="555152" cy="369332"/>
              </a:xfrm>
              <a:prstGeom prst="rect">
                <a:avLst/>
              </a:prstGeom>
              <a:blipFill>
                <a:blip r:embed="rId5"/>
                <a:stretch>
                  <a:fillRect l="-5495" r="-14286" b="-9836"/>
                </a:stretch>
              </a:blipFill>
            </p:spPr>
            <p:txBody>
              <a:bodyPr/>
              <a:lstStyle/>
              <a:p>
                <a:r>
                  <a:rPr lang="en-IN">
                    <a:noFill/>
                  </a:rPr>
                  <a:t> </a:t>
                </a:r>
              </a:p>
            </p:txBody>
          </p:sp>
        </mc:Fallback>
      </mc:AlternateContent>
      <p:sp>
        <p:nvSpPr>
          <p:cNvPr id="181" name="Content Placeholder 2">
            <a:extLst>
              <a:ext uri="{FF2B5EF4-FFF2-40B4-BE49-F238E27FC236}">
                <a16:creationId xmlns:a16="http://schemas.microsoft.com/office/drawing/2014/main" id="{66D1C1A8-5B02-498D-800C-17EA1D1A74A3}"/>
              </a:ext>
            </a:extLst>
          </p:cNvPr>
          <p:cNvSpPr txBox="1">
            <a:spLocks/>
          </p:cNvSpPr>
          <p:nvPr/>
        </p:nvSpPr>
        <p:spPr>
          <a:xfrm>
            <a:off x="121909" y="2695311"/>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CQ</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F9F2169A-A9DA-44F1-8278-95EB879DC7E0}"/>
                  </a:ext>
                </a:extLst>
              </p:cNvPr>
              <p:cNvSpPr txBox="1"/>
              <p:nvPr/>
            </p:nvSpPr>
            <p:spPr>
              <a:xfrm>
                <a:off x="2574547" y="3123935"/>
                <a:ext cx="25076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32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IN" sz="2400" dirty="0"/>
              </a:p>
            </p:txBody>
          </p:sp>
        </mc:Choice>
        <mc:Fallback xmlns="">
          <p:sp>
            <p:nvSpPr>
              <p:cNvPr id="182" name="TextBox 181">
                <a:extLst>
                  <a:ext uri="{FF2B5EF4-FFF2-40B4-BE49-F238E27FC236}">
                    <a16:creationId xmlns:a16="http://schemas.microsoft.com/office/drawing/2014/main" id="{F9F2169A-A9DA-44F1-8278-95EB879DC7E0}"/>
                  </a:ext>
                </a:extLst>
              </p:cNvPr>
              <p:cNvSpPr txBox="1">
                <a:spLocks noRot="1" noChangeAspect="1" noMove="1" noResize="1" noEditPoints="1" noAdjustHandles="1" noChangeArrowheads="1" noChangeShapeType="1" noTextEdit="1"/>
              </p:cNvSpPr>
              <p:nvPr/>
            </p:nvSpPr>
            <p:spPr>
              <a:xfrm>
                <a:off x="2574547" y="3123935"/>
                <a:ext cx="2507673" cy="369332"/>
              </a:xfrm>
              <a:prstGeom prst="rect">
                <a:avLst/>
              </a:prstGeom>
              <a:blipFill>
                <a:blip r:embed="rId6"/>
                <a:stretch>
                  <a:fillRect r="-2427" b="-36066"/>
                </a:stretch>
              </a:blipFill>
            </p:spPr>
            <p:txBody>
              <a:bodyPr/>
              <a:lstStyle/>
              <a:p>
                <a:r>
                  <a:rPr lang="en-IN">
                    <a:noFill/>
                  </a:rPr>
                  <a:t> </a:t>
                </a:r>
              </a:p>
            </p:txBody>
          </p:sp>
        </mc:Fallback>
      </mc:AlternateContent>
      <p:sp>
        <p:nvSpPr>
          <p:cNvPr id="183" name="Rectangle 182">
            <a:extLst>
              <a:ext uri="{FF2B5EF4-FFF2-40B4-BE49-F238E27FC236}">
                <a16:creationId xmlns:a16="http://schemas.microsoft.com/office/drawing/2014/main" id="{2ADBB9D3-4E4E-4504-A1CE-635981C2FFAB}"/>
              </a:ext>
            </a:extLst>
          </p:cNvPr>
          <p:cNvSpPr/>
          <p:nvPr/>
        </p:nvSpPr>
        <p:spPr>
          <a:xfrm>
            <a:off x="394711" y="3092645"/>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582FD5AE-D5F4-4202-9BE0-5A42575E0967}"/>
                  </a:ext>
                </a:extLst>
              </p:cNvPr>
              <p:cNvSpPr txBox="1"/>
              <p:nvPr/>
            </p:nvSpPr>
            <p:spPr>
              <a:xfrm>
                <a:off x="2504207" y="3586868"/>
                <a:ext cx="26225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=16−(−11+10)</m:t>
                      </m:r>
                    </m:oMath>
                  </m:oMathPara>
                </a14:m>
                <a:endParaRPr lang="en-IN" sz="2400" dirty="0"/>
              </a:p>
            </p:txBody>
          </p:sp>
        </mc:Choice>
        <mc:Fallback xmlns="">
          <p:sp>
            <p:nvSpPr>
              <p:cNvPr id="184" name="TextBox 183">
                <a:extLst>
                  <a:ext uri="{FF2B5EF4-FFF2-40B4-BE49-F238E27FC236}">
                    <a16:creationId xmlns:a16="http://schemas.microsoft.com/office/drawing/2014/main" id="{582FD5AE-D5F4-4202-9BE0-5A42575E0967}"/>
                  </a:ext>
                </a:extLst>
              </p:cNvPr>
              <p:cNvSpPr txBox="1">
                <a:spLocks noRot="1" noChangeAspect="1" noMove="1" noResize="1" noEditPoints="1" noAdjustHandles="1" noChangeArrowheads="1" noChangeShapeType="1" noTextEdit="1"/>
              </p:cNvSpPr>
              <p:nvPr/>
            </p:nvSpPr>
            <p:spPr>
              <a:xfrm>
                <a:off x="2504207" y="3586868"/>
                <a:ext cx="2622577" cy="369332"/>
              </a:xfrm>
              <a:prstGeom prst="rect">
                <a:avLst/>
              </a:prstGeom>
              <a:blipFill>
                <a:blip r:embed="rId7"/>
                <a:stretch>
                  <a:fillRect l="-698" r="-3721" b="-360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5" name="Rectangle 184">
                <a:extLst>
                  <a:ext uri="{FF2B5EF4-FFF2-40B4-BE49-F238E27FC236}">
                    <a16:creationId xmlns:a16="http://schemas.microsoft.com/office/drawing/2014/main" id="{51A6D0FE-4EA9-4CF8-8A60-C3A166C0C274}"/>
                  </a:ext>
                </a:extLst>
              </p:cNvPr>
              <p:cNvSpPr/>
              <p:nvPr/>
            </p:nvSpPr>
            <p:spPr>
              <a:xfrm>
                <a:off x="394711" y="3964658"/>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85" name="Rectangle 184">
                <a:extLst>
                  <a:ext uri="{FF2B5EF4-FFF2-40B4-BE49-F238E27FC236}">
                    <a16:creationId xmlns:a16="http://schemas.microsoft.com/office/drawing/2014/main" id="{51A6D0FE-4EA9-4CF8-8A60-C3A166C0C274}"/>
                  </a:ext>
                </a:extLst>
              </p:cNvPr>
              <p:cNvSpPr>
                <a:spLocks noRot="1" noChangeAspect="1" noMove="1" noResize="1" noEditPoints="1" noAdjustHandles="1" noChangeArrowheads="1" noChangeShapeType="1" noTextEdit="1"/>
              </p:cNvSpPr>
              <p:nvPr/>
            </p:nvSpPr>
            <p:spPr>
              <a:xfrm>
                <a:off x="394711" y="3964658"/>
                <a:ext cx="2476960" cy="461665"/>
              </a:xfrm>
              <a:prstGeom prst="rect">
                <a:avLst/>
              </a:prstGeom>
              <a:blipFill>
                <a:blip r:embed="rId8"/>
                <a:stretch>
                  <a:fillRect t="-9211" r="-2956"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6" name="TextBox 185">
                <a:extLst>
                  <a:ext uri="{FF2B5EF4-FFF2-40B4-BE49-F238E27FC236}">
                    <a16:creationId xmlns:a16="http://schemas.microsoft.com/office/drawing/2014/main" id="{DFC7E934-173B-4138-98F8-39F7CDE87CEC}"/>
                  </a:ext>
                </a:extLst>
              </p:cNvPr>
              <p:cNvSpPr txBox="1"/>
              <p:nvPr/>
            </p:nvSpPr>
            <p:spPr>
              <a:xfrm>
                <a:off x="2884037" y="4022506"/>
                <a:ext cx="725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=17</m:t>
                      </m:r>
                    </m:oMath>
                  </m:oMathPara>
                </a14:m>
                <a:endParaRPr lang="en-IN" sz="2400" dirty="0"/>
              </a:p>
            </p:txBody>
          </p:sp>
        </mc:Choice>
        <mc:Fallback xmlns="">
          <p:sp>
            <p:nvSpPr>
              <p:cNvPr id="186" name="TextBox 185">
                <a:extLst>
                  <a:ext uri="{FF2B5EF4-FFF2-40B4-BE49-F238E27FC236}">
                    <a16:creationId xmlns:a16="http://schemas.microsoft.com/office/drawing/2014/main" id="{DFC7E934-173B-4138-98F8-39F7CDE87CEC}"/>
                  </a:ext>
                </a:extLst>
              </p:cNvPr>
              <p:cNvSpPr txBox="1">
                <a:spLocks noRot="1" noChangeAspect="1" noMove="1" noResize="1" noEditPoints="1" noAdjustHandles="1" noChangeArrowheads="1" noChangeShapeType="1" noTextEdit="1"/>
              </p:cNvSpPr>
              <p:nvPr/>
            </p:nvSpPr>
            <p:spPr>
              <a:xfrm>
                <a:off x="2884037" y="4022506"/>
                <a:ext cx="725070" cy="369332"/>
              </a:xfrm>
              <a:prstGeom prst="rect">
                <a:avLst/>
              </a:prstGeom>
              <a:blipFill>
                <a:blip r:embed="rId9"/>
                <a:stretch>
                  <a:fillRect l="-4202" r="-10084" b="-8333"/>
                </a:stretch>
              </a:blipFill>
            </p:spPr>
            <p:txBody>
              <a:bodyPr/>
              <a:lstStyle/>
              <a:p>
                <a:r>
                  <a:rPr lang="en-IN">
                    <a:noFill/>
                  </a:rPr>
                  <a:t> </a:t>
                </a:r>
              </a:p>
            </p:txBody>
          </p:sp>
        </mc:Fallback>
      </mc:AlternateContent>
      <p:sp>
        <p:nvSpPr>
          <p:cNvPr id="110" name="Content Placeholder 2">
            <a:extLst>
              <a:ext uri="{FF2B5EF4-FFF2-40B4-BE49-F238E27FC236}">
                <a16:creationId xmlns:a16="http://schemas.microsoft.com/office/drawing/2014/main" id="{80AD162B-8D91-4E00-A884-F201032E5921}"/>
              </a:ext>
            </a:extLst>
          </p:cNvPr>
          <p:cNvSpPr txBox="1">
            <a:spLocks/>
          </p:cNvSpPr>
          <p:nvPr/>
        </p:nvSpPr>
        <p:spPr>
          <a:xfrm>
            <a:off x="121909" y="4499171"/>
            <a:ext cx="4476446" cy="43969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rgbClr val="0070C0"/>
                </a:solidFill>
              </a:rPr>
              <a:t>For cell CR</a:t>
            </a:r>
            <a:endParaRPr lang="en-US" baseline="-25000" dirty="0">
              <a:solidFill>
                <a:srgbClr val="0070C0"/>
              </a:solidFill>
            </a:endParaRP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2F11DE6E-785A-4203-918E-2FE8235BBB4A}"/>
                  </a:ext>
                </a:extLst>
              </p:cNvPr>
              <p:cNvSpPr txBox="1"/>
              <p:nvPr/>
            </p:nvSpPr>
            <p:spPr>
              <a:xfrm>
                <a:off x="2574547" y="4927795"/>
                <a:ext cx="25178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33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IN" sz="2400" dirty="0"/>
              </a:p>
            </p:txBody>
          </p:sp>
        </mc:Choice>
        <mc:Fallback xmlns="">
          <p:sp>
            <p:nvSpPr>
              <p:cNvPr id="111" name="TextBox 110">
                <a:extLst>
                  <a:ext uri="{FF2B5EF4-FFF2-40B4-BE49-F238E27FC236}">
                    <a16:creationId xmlns:a16="http://schemas.microsoft.com/office/drawing/2014/main" id="{2F11DE6E-785A-4203-918E-2FE8235BBB4A}"/>
                  </a:ext>
                </a:extLst>
              </p:cNvPr>
              <p:cNvSpPr txBox="1">
                <a:spLocks noRot="1" noChangeAspect="1" noMove="1" noResize="1" noEditPoints="1" noAdjustHandles="1" noChangeArrowheads="1" noChangeShapeType="1" noTextEdit="1"/>
              </p:cNvSpPr>
              <p:nvPr/>
            </p:nvSpPr>
            <p:spPr>
              <a:xfrm>
                <a:off x="2574547" y="4927795"/>
                <a:ext cx="2517805" cy="369332"/>
              </a:xfrm>
              <a:prstGeom prst="rect">
                <a:avLst/>
              </a:prstGeom>
              <a:blipFill>
                <a:blip r:embed="rId10"/>
                <a:stretch>
                  <a:fillRect r="-2421" b="-36066"/>
                </a:stretch>
              </a:blipFill>
            </p:spPr>
            <p:txBody>
              <a:bodyPr/>
              <a:lstStyle/>
              <a:p>
                <a:r>
                  <a:rPr lang="en-IN">
                    <a:noFill/>
                  </a:rPr>
                  <a:t> </a:t>
                </a:r>
              </a:p>
            </p:txBody>
          </p:sp>
        </mc:Fallback>
      </mc:AlternateContent>
      <p:sp>
        <p:nvSpPr>
          <p:cNvPr id="112" name="Rectangle 111">
            <a:extLst>
              <a:ext uri="{FF2B5EF4-FFF2-40B4-BE49-F238E27FC236}">
                <a16:creationId xmlns:a16="http://schemas.microsoft.com/office/drawing/2014/main" id="{7BBEA30E-6276-4317-9AE2-B96405829AC9}"/>
              </a:ext>
            </a:extLst>
          </p:cNvPr>
          <p:cNvSpPr/>
          <p:nvPr/>
        </p:nvSpPr>
        <p:spPr>
          <a:xfrm>
            <a:off x="394711" y="4896505"/>
            <a:ext cx="2300630" cy="461665"/>
          </a:xfrm>
          <a:prstGeom prst="rect">
            <a:avLst/>
          </a:prstGeom>
        </p:spPr>
        <p:txBody>
          <a:bodyPr wrap="none">
            <a:spAutoFit/>
          </a:bodyPr>
          <a:lstStyle/>
          <a:p>
            <a:r>
              <a:rPr lang="en-US" sz="2400" dirty="0"/>
              <a:t>Opportunity Cost </a:t>
            </a:r>
            <a:endParaRPr lang="en-IN" sz="2400" dirty="0"/>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15BA7D82-04B9-4A89-BC3A-2446BBAA835F}"/>
                  </a:ext>
                </a:extLst>
              </p:cNvPr>
              <p:cNvSpPr txBox="1"/>
              <p:nvPr/>
            </p:nvSpPr>
            <p:spPr>
              <a:xfrm>
                <a:off x="2504207" y="5390728"/>
                <a:ext cx="26225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=11−(−11+12)</m:t>
                      </m:r>
                    </m:oMath>
                  </m:oMathPara>
                </a14:m>
                <a:endParaRPr lang="en-IN" sz="2400" dirty="0"/>
              </a:p>
            </p:txBody>
          </p:sp>
        </mc:Choice>
        <mc:Fallback xmlns="">
          <p:sp>
            <p:nvSpPr>
              <p:cNvPr id="113" name="TextBox 112">
                <a:extLst>
                  <a:ext uri="{FF2B5EF4-FFF2-40B4-BE49-F238E27FC236}">
                    <a16:creationId xmlns:a16="http://schemas.microsoft.com/office/drawing/2014/main" id="{15BA7D82-04B9-4A89-BC3A-2446BBAA835F}"/>
                  </a:ext>
                </a:extLst>
              </p:cNvPr>
              <p:cNvSpPr txBox="1">
                <a:spLocks noRot="1" noChangeAspect="1" noMove="1" noResize="1" noEditPoints="1" noAdjustHandles="1" noChangeArrowheads="1" noChangeShapeType="1" noTextEdit="1"/>
              </p:cNvSpPr>
              <p:nvPr/>
            </p:nvSpPr>
            <p:spPr>
              <a:xfrm>
                <a:off x="2504207" y="5390728"/>
                <a:ext cx="2622577" cy="369332"/>
              </a:xfrm>
              <a:prstGeom prst="rect">
                <a:avLst/>
              </a:prstGeom>
              <a:blipFill>
                <a:blip r:embed="rId11"/>
                <a:stretch>
                  <a:fillRect l="-698" r="-3721" b="-360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A8D7D1FA-682F-409A-B721-23F8FE68AD53}"/>
                  </a:ext>
                </a:extLst>
              </p:cNvPr>
              <p:cNvSpPr/>
              <p:nvPr/>
            </p:nvSpPr>
            <p:spPr>
              <a:xfrm>
                <a:off x="394711" y="5768518"/>
                <a:ext cx="2476960" cy="461665"/>
              </a:xfrm>
              <a:prstGeom prst="rect">
                <a:avLst/>
              </a:prstGeom>
            </p:spPr>
            <p:txBody>
              <a:bodyPr wrap="none">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Opportunity Cost</a:t>
                </a:r>
                <a:endParaRPr lang="en-IN" sz="2400" dirty="0"/>
              </a:p>
            </p:txBody>
          </p:sp>
        </mc:Choice>
        <mc:Fallback xmlns="">
          <p:sp>
            <p:nvSpPr>
              <p:cNvPr id="114" name="Rectangle 113">
                <a:extLst>
                  <a:ext uri="{FF2B5EF4-FFF2-40B4-BE49-F238E27FC236}">
                    <a16:creationId xmlns:a16="http://schemas.microsoft.com/office/drawing/2014/main" id="{A8D7D1FA-682F-409A-B721-23F8FE68AD53}"/>
                  </a:ext>
                </a:extLst>
              </p:cNvPr>
              <p:cNvSpPr>
                <a:spLocks noRot="1" noChangeAspect="1" noMove="1" noResize="1" noEditPoints="1" noAdjustHandles="1" noChangeArrowheads="1" noChangeShapeType="1" noTextEdit="1"/>
              </p:cNvSpPr>
              <p:nvPr/>
            </p:nvSpPr>
            <p:spPr>
              <a:xfrm>
                <a:off x="394711" y="5768518"/>
                <a:ext cx="2476960" cy="461665"/>
              </a:xfrm>
              <a:prstGeom prst="rect">
                <a:avLst/>
              </a:prstGeom>
              <a:blipFill>
                <a:blip r:embed="rId12"/>
                <a:stretch>
                  <a:fillRect t="-9211" r="-2956"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1C505139-73C6-409F-BF23-E7392DFA2D06}"/>
                  </a:ext>
                </a:extLst>
              </p:cNvPr>
              <p:cNvSpPr txBox="1"/>
              <p:nvPr/>
            </p:nvSpPr>
            <p:spPr>
              <a:xfrm>
                <a:off x="2884037" y="5826366"/>
                <a:ext cx="636906"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rPr>
                      <m:t>=1</m:t>
                    </m:r>
                  </m:oMath>
                </a14:m>
                <a:r>
                  <a:rPr lang="en-IN" sz="2400" dirty="0"/>
                  <a:t>0</a:t>
                </a:r>
              </a:p>
            </p:txBody>
          </p:sp>
        </mc:Choice>
        <mc:Fallback xmlns="">
          <p:sp>
            <p:nvSpPr>
              <p:cNvPr id="115" name="TextBox 114">
                <a:extLst>
                  <a:ext uri="{FF2B5EF4-FFF2-40B4-BE49-F238E27FC236}">
                    <a16:creationId xmlns:a16="http://schemas.microsoft.com/office/drawing/2014/main" id="{1C505139-73C6-409F-BF23-E7392DFA2D06}"/>
                  </a:ext>
                </a:extLst>
              </p:cNvPr>
              <p:cNvSpPr txBox="1">
                <a:spLocks noRot="1" noChangeAspect="1" noMove="1" noResize="1" noEditPoints="1" noAdjustHandles="1" noChangeArrowheads="1" noChangeShapeType="1" noTextEdit="1"/>
              </p:cNvSpPr>
              <p:nvPr/>
            </p:nvSpPr>
            <p:spPr>
              <a:xfrm>
                <a:off x="2884037" y="5826366"/>
                <a:ext cx="636906" cy="369332"/>
              </a:xfrm>
              <a:prstGeom prst="rect">
                <a:avLst/>
              </a:prstGeom>
              <a:blipFill>
                <a:blip r:embed="rId13"/>
                <a:stretch>
                  <a:fillRect l="-10476" t="-25000" r="-28571" b="-51667"/>
                </a:stretch>
              </a:blipFill>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A55E6655-BCB1-4544-8341-E6817E21333A}"/>
              </a:ext>
            </a:extLst>
          </p:cNvPr>
          <p:cNvCxnSpPr>
            <a:endCxn id="159" idx="1"/>
          </p:cNvCxnSpPr>
          <p:nvPr/>
        </p:nvCxnSpPr>
        <p:spPr>
          <a:xfrm>
            <a:off x="9503530" y="2089432"/>
            <a:ext cx="5874" cy="927767"/>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BFD359-127C-478F-BDD0-D0667CA92A40}"/>
              </a:ext>
            </a:extLst>
          </p:cNvPr>
          <p:cNvCxnSpPr>
            <a:stCxn id="159" idx="1"/>
            <a:endCxn id="161" idx="1"/>
          </p:cNvCxnSpPr>
          <p:nvPr/>
        </p:nvCxnSpPr>
        <p:spPr>
          <a:xfrm flipH="1">
            <a:off x="8553822" y="3017199"/>
            <a:ext cx="955582"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7E30DB-489F-4F52-9AA1-A6216D15E8E7}"/>
              </a:ext>
            </a:extLst>
          </p:cNvPr>
          <p:cNvCxnSpPr>
            <a:cxnSpLocks/>
            <a:stCxn id="161" idx="1"/>
          </p:cNvCxnSpPr>
          <p:nvPr/>
        </p:nvCxnSpPr>
        <p:spPr>
          <a:xfrm flipV="1">
            <a:off x="8553822" y="2089432"/>
            <a:ext cx="0" cy="927767"/>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994B7C6-1845-4D1A-AD54-E6C8BB5FC90E}"/>
              </a:ext>
            </a:extLst>
          </p:cNvPr>
          <p:cNvCxnSpPr>
            <a:cxnSpLocks/>
          </p:cNvCxnSpPr>
          <p:nvPr/>
        </p:nvCxnSpPr>
        <p:spPr>
          <a:xfrm flipH="1">
            <a:off x="8548808" y="2089432"/>
            <a:ext cx="954722" cy="0"/>
          </a:xfrm>
          <a:prstGeom prst="line">
            <a:avLst/>
          </a:prstGeom>
          <a:ln w="19050">
            <a:solidFill>
              <a:srgbClr val="FF6D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E5834E1-2011-4CC7-BC81-93DE55E52401}"/>
                  </a:ext>
                </a:extLst>
              </p:cNvPr>
              <p:cNvSpPr/>
              <p:nvPr/>
            </p:nvSpPr>
            <p:spPr>
              <a:xfrm>
                <a:off x="9295010" y="2838829"/>
                <a:ext cx="48442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15" name="Rectangle 14">
                <a:extLst>
                  <a:ext uri="{FF2B5EF4-FFF2-40B4-BE49-F238E27FC236}">
                    <a16:creationId xmlns:a16="http://schemas.microsoft.com/office/drawing/2014/main" id="{1E5834E1-2011-4CC7-BC81-93DE55E52401}"/>
                  </a:ext>
                </a:extLst>
              </p:cNvPr>
              <p:cNvSpPr>
                <a:spLocks noRot="1" noChangeAspect="1" noMove="1" noResize="1" noEditPoints="1" noAdjustHandles="1" noChangeArrowheads="1" noChangeShapeType="1" noTextEdit="1"/>
              </p:cNvSpPr>
              <p:nvPr/>
            </p:nvSpPr>
            <p:spPr>
              <a:xfrm>
                <a:off x="9295010" y="2838829"/>
                <a:ext cx="484428" cy="461665"/>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7" name="Rectangle 186">
                <a:extLst>
                  <a:ext uri="{FF2B5EF4-FFF2-40B4-BE49-F238E27FC236}">
                    <a16:creationId xmlns:a16="http://schemas.microsoft.com/office/drawing/2014/main" id="{C0FBC25B-0CE3-4A82-89F1-5216A97E445D}"/>
                  </a:ext>
                </a:extLst>
              </p:cNvPr>
              <p:cNvSpPr/>
              <p:nvPr/>
            </p:nvSpPr>
            <p:spPr>
              <a:xfrm>
                <a:off x="9337974" y="1756320"/>
                <a:ext cx="4844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187" name="Rectangle 186">
                <a:extLst>
                  <a:ext uri="{FF2B5EF4-FFF2-40B4-BE49-F238E27FC236}">
                    <a16:creationId xmlns:a16="http://schemas.microsoft.com/office/drawing/2014/main" id="{C0FBC25B-0CE3-4A82-89F1-5216A97E445D}"/>
                  </a:ext>
                </a:extLst>
              </p:cNvPr>
              <p:cNvSpPr>
                <a:spLocks noRot="1" noChangeAspect="1" noMove="1" noResize="1" noEditPoints="1" noAdjustHandles="1" noChangeArrowheads="1" noChangeShapeType="1" noTextEdit="1"/>
              </p:cNvSpPr>
              <p:nvPr/>
            </p:nvSpPr>
            <p:spPr>
              <a:xfrm>
                <a:off x="9337974" y="1756320"/>
                <a:ext cx="484428" cy="461665"/>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8" name="Rectangle 187">
                <a:extLst>
                  <a:ext uri="{FF2B5EF4-FFF2-40B4-BE49-F238E27FC236}">
                    <a16:creationId xmlns:a16="http://schemas.microsoft.com/office/drawing/2014/main" id="{0F64419A-3C11-482B-93C1-4A72E997E181}"/>
                  </a:ext>
                </a:extLst>
              </p:cNvPr>
              <p:cNvSpPr/>
              <p:nvPr/>
            </p:nvSpPr>
            <p:spPr>
              <a:xfrm>
                <a:off x="8142328" y="2839249"/>
                <a:ext cx="4844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188" name="Rectangle 187">
                <a:extLst>
                  <a:ext uri="{FF2B5EF4-FFF2-40B4-BE49-F238E27FC236}">
                    <a16:creationId xmlns:a16="http://schemas.microsoft.com/office/drawing/2014/main" id="{0F64419A-3C11-482B-93C1-4A72E997E181}"/>
                  </a:ext>
                </a:extLst>
              </p:cNvPr>
              <p:cNvSpPr>
                <a:spLocks noRot="1" noChangeAspect="1" noMove="1" noResize="1" noEditPoints="1" noAdjustHandles="1" noChangeArrowheads="1" noChangeShapeType="1" noTextEdit="1"/>
              </p:cNvSpPr>
              <p:nvPr/>
            </p:nvSpPr>
            <p:spPr>
              <a:xfrm>
                <a:off x="8142328" y="2839249"/>
                <a:ext cx="484428" cy="461665"/>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9" name="Rectangle 188">
                <a:extLst>
                  <a:ext uri="{FF2B5EF4-FFF2-40B4-BE49-F238E27FC236}">
                    <a16:creationId xmlns:a16="http://schemas.microsoft.com/office/drawing/2014/main" id="{D74E4A3B-DF8D-4938-8F07-2CD65A607FED}"/>
                  </a:ext>
                </a:extLst>
              </p:cNvPr>
              <p:cNvSpPr/>
              <p:nvPr/>
            </p:nvSpPr>
            <p:spPr>
              <a:xfrm>
                <a:off x="11589647" y="-1042578"/>
                <a:ext cx="4844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189" name="Rectangle 188">
                <a:extLst>
                  <a:ext uri="{FF2B5EF4-FFF2-40B4-BE49-F238E27FC236}">
                    <a16:creationId xmlns:a16="http://schemas.microsoft.com/office/drawing/2014/main" id="{D74E4A3B-DF8D-4938-8F07-2CD65A607FED}"/>
                  </a:ext>
                </a:extLst>
              </p:cNvPr>
              <p:cNvSpPr>
                <a:spLocks noRot="1" noChangeAspect="1" noMove="1" noResize="1" noEditPoints="1" noAdjustHandles="1" noChangeArrowheads="1" noChangeShapeType="1" noTextEdit="1"/>
              </p:cNvSpPr>
              <p:nvPr/>
            </p:nvSpPr>
            <p:spPr>
              <a:xfrm>
                <a:off x="11589647" y="-1042578"/>
                <a:ext cx="484428" cy="461665"/>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0" name="Rectangle 189">
                <a:extLst>
                  <a:ext uri="{FF2B5EF4-FFF2-40B4-BE49-F238E27FC236}">
                    <a16:creationId xmlns:a16="http://schemas.microsoft.com/office/drawing/2014/main" id="{DDA1AE17-7735-4844-AC0A-02242E83FF66}"/>
                  </a:ext>
                </a:extLst>
              </p:cNvPr>
              <p:cNvSpPr/>
              <p:nvPr/>
            </p:nvSpPr>
            <p:spPr>
              <a:xfrm>
                <a:off x="8127945" y="1854163"/>
                <a:ext cx="4844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2060"/>
                          </a:solidFill>
                          <a:latin typeface="Cambria Math" panose="02040503050406030204" pitchFamily="18" charset="0"/>
                        </a:rPr>
                        <m:t>−</m:t>
                      </m:r>
                    </m:oMath>
                  </m:oMathPara>
                </a14:m>
                <a:endParaRPr lang="en-IN" sz="2400" b="1" dirty="0">
                  <a:solidFill>
                    <a:srgbClr val="002060"/>
                  </a:solidFill>
                </a:endParaRPr>
              </a:p>
            </p:txBody>
          </p:sp>
        </mc:Choice>
        <mc:Fallback xmlns="">
          <p:sp>
            <p:nvSpPr>
              <p:cNvPr id="190" name="Rectangle 189">
                <a:extLst>
                  <a:ext uri="{FF2B5EF4-FFF2-40B4-BE49-F238E27FC236}">
                    <a16:creationId xmlns:a16="http://schemas.microsoft.com/office/drawing/2014/main" id="{DDA1AE17-7735-4844-AC0A-02242E83FF66}"/>
                  </a:ext>
                </a:extLst>
              </p:cNvPr>
              <p:cNvSpPr>
                <a:spLocks noRot="1" noChangeAspect="1" noMove="1" noResize="1" noEditPoints="1" noAdjustHandles="1" noChangeArrowheads="1" noChangeShapeType="1" noTextEdit="1"/>
              </p:cNvSpPr>
              <p:nvPr/>
            </p:nvSpPr>
            <p:spPr>
              <a:xfrm>
                <a:off x="8127945" y="1854163"/>
                <a:ext cx="484428" cy="461665"/>
              </a:xfrm>
              <a:prstGeom prst="rect">
                <a:avLst/>
              </a:prstGeom>
              <a:blipFill>
                <a:blip r:embed="rId1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0881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wipe(left)">
                                      <p:cBhvr>
                                        <p:cTn id="7" dur="5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wipe(left)">
                                      <p:cBhvr>
                                        <p:cTn id="12" dur="500"/>
                                        <p:tgtEl>
                                          <p:spTgt spid="17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wipe(left)">
                                      <p:cBhvr>
                                        <p:cTn id="16" dur="500"/>
                                        <p:tgtEl>
                                          <p:spTgt spid="1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8"/>
                                        </p:tgtEl>
                                        <p:attrNameLst>
                                          <p:attrName>style.visibility</p:attrName>
                                        </p:attrNameLst>
                                      </p:cBhvr>
                                      <p:to>
                                        <p:strVal val="visible"/>
                                      </p:to>
                                    </p:set>
                                    <p:animEffect transition="in" filter="wipe(left)">
                                      <p:cBhvr>
                                        <p:cTn id="21" dur="500"/>
                                        <p:tgtEl>
                                          <p:spTgt spid="1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9"/>
                                        </p:tgtEl>
                                        <p:attrNameLst>
                                          <p:attrName>style.visibility</p:attrName>
                                        </p:attrNameLst>
                                      </p:cBhvr>
                                      <p:to>
                                        <p:strVal val="visible"/>
                                      </p:to>
                                    </p:set>
                                    <p:animEffect transition="in" filter="wipe(left)">
                                      <p:cBhvr>
                                        <p:cTn id="26" dur="500"/>
                                        <p:tgtEl>
                                          <p:spTgt spid="179"/>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80"/>
                                        </p:tgtEl>
                                        <p:attrNameLst>
                                          <p:attrName>style.visibility</p:attrName>
                                        </p:attrNameLst>
                                      </p:cBhvr>
                                      <p:to>
                                        <p:strVal val="visible"/>
                                      </p:to>
                                    </p:set>
                                    <p:animEffect transition="in" filter="wipe(left)">
                                      <p:cBhvr>
                                        <p:cTn id="30" dur="500"/>
                                        <p:tgtEl>
                                          <p:spTgt spid="180"/>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wheel(1)">
                                      <p:cBhvr>
                                        <p:cTn id="35" dur="2000"/>
                                        <p:tgtEl>
                                          <p:spTgt spid="100"/>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99"/>
                                        </p:tgtEl>
                                        <p:attrNameLst>
                                          <p:attrName>style.visibility</p:attrName>
                                        </p:attrNameLst>
                                      </p:cBhvr>
                                      <p:to>
                                        <p:strVal val="visible"/>
                                      </p:to>
                                    </p:set>
                                    <p:animEffect transition="in" filter="fade">
                                      <p:cBhvr>
                                        <p:cTn id="39" dur="500"/>
                                        <p:tgtEl>
                                          <p:spTgt spid="9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1">
                                            <p:txEl>
                                              <p:pRg st="0" end="0"/>
                                            </p:txEl>
                                          </p:spTgt>
                                        </p:tgtEl>
                                        <p:attrNameLst>
                                          <p:attrName>style.visibility</p:attrName>
                                        </p:attrNameLst>
                                      </p:cBhvr>
                                      <p:to>
                                        <p:strVal val="visible"/>
                                      </p:to>
                                    </p:set>
                                    <p:animEffect transition="in" filter="wipe(left)">
                                      <p:cBhvr>
                                        <p:cTn id="44" dur="500"/>
                                        <p:tgtEl>
                                          <p:spTgt spid="181">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3"/>
                                        </p:tgtEl>
                                        <p:attrNameLst>
                                          <p:attrName>style.visibility</p:attrName>
                                        </p:attrNameLst>
                                      </p:cBhvr>
                                      <p:to>
                                        <p:strVal val="visible"/>
                                      </p:to>
                                    </p:set>
                                    <p:animEffect transition="in" filter="wipe(left)">
                                      <p:cBhvr>
                                        <p:cTn id="49" dur="500"/>
                                        <p:tgtEl>
                                          <p:spTgt spid="18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82"/>
                                        </p:tgtEl>
                                        <p:attrNameLst>
                                          <p:attrName>style.visibility</p:attrName>
                                        </p:attrNameLst>
                                      </p:cBhvr>
                                      <p:to>
                                        <p:strVal val="visible"/>
                                      </p:to>
                                    </p:set>
                                    <p:animEffect transition="in" filter="wipe(left)">
                                      <p:cBhvr>
                                        <p:cTn id="53" dur="500"/>
                                        <p:tgtEl>
                                          <p:spTgt spid="1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4"/>
                                        </p:tgtEl>
                                        <p:attrNameLst>
                                          <p:attrName>style.visibility</p:attrName>
                                        </p:attrNameLst>
                                      </p:cBhvr>
                                      <p:to>
                                        <p:strVal val="visible"/>
                                      </p:to>
                                    </p:set>
                                    <p:animEffect transition="in" filter="wipe(left)">
                                      <p:cBhvr>
                                        <p:cTn id="58" dur="500"/>
                                        <p:tgtEl>
                                          <p:spTgt spid="18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5"/>
                                        </p:tgtEl>
                                        <p:attrNameLst>
                                          <p:attrName>style.visibility</p:attrName>
                                        </p:attrNameLst>
                                      </p:cBhvr>
                                      <p:to>
                                        <p:strVal val="visible"/>
                                      </p:to>
                                    </p:set>
                                    <p:animEffect transition="in" filter="wipe(left)">
                                      <p:cBhvr>
                                        <p:cTn id="63" dur="500"/>
                                        <p:tgtEl>
                                          <p:spTgt spid="185"/>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186"/>
                                        </p:tgtEl>
                                        <p:attrNameLst>
                                          <p:attrName>style.visibility</p:attrName>
                                        </p:attrNameLst>
                                      </p:cBhvr>
                                      <p:to>
                                        <p:strVal val="visible"/>
                                      </p:to>
                                    </p:set>
                                    <p:animEffect transition="in" filter="wipe(left)">
                                      <p:cBhvr>
                                        <p:cTn id="67" dur="500"/>
                                        <p:tgtEl>
                                          <p:spTgt spid="186"/>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wheel(1)">
                                      <p:cBhvr>
                                        <p:cTn id="72" dur="2000"/>
                                        <p:tgtEl>
                                          <p:spTgt spid="102"/>
                                        </p:tgtEl>
                                      </p:cBhvr>
                                    </p:animEffect>
                                  </p:childTnLst>
                                </p:cTn>
                              </p:par>
                            </p:childTnLst>
                          </p:cTn>
                        </p:par>
                        <p:par>
                          <p:cTn id="73" fill="hold">
                            <p:stCondLst>
                              <p:cond delay="2000"/>
                            </p:stCondLst>
                            <p:childTnLst>
                              <p:par>
                                <p:cTn id="74" presetID="10" presetClass="entr" presetSubtype="0" fill="hold" grpId="0" nodeType="after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fade">
                                      <p:cBhvr>
                                        <p:cTn id="76" dur="500"/>
                                        <p:tgtEl>
                                          <p:spTgt spid="10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10">
                                            <p:txEl>
                                              <p:pRg st="0" end="0"/>
                                            </p:txEl>
                                          </p:spTgt>
                                        </p:tgtEl>
                                        <p:attrNameLst>
                                          <p:attrName>style.visibility</p:attrName>
                                        </p:attrNameLst>
                                      </p:cBhvr>
                                      <p:to>
                                        <p:strVal val="visible"/>
                                      </p:to>
                                    </p:set>
                                    <p:animEffect transition="in" filter="wipe(left)">
                                      <p:cBhvr>
                                        <p:cTn id="81" dur="500"/>
                                        <p:tgtEl>
                                          <p:spTgt spid="110">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wipe(left)">
                                      <p:cBhvr>
                                        <p:cTn id="86" dur="500"/>
                                        <p:tgtEl>
                                          <p:spTgt spid="112"/>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11"/>
                                        </p:tgtEl>
                                        <p:attrNameLst>
                                          <p:attrName>style.visibility</p:attrName>
                                        </p:attrNameLst>
                                      </p:cBhvr>
                                      <p:to>
                                        <p:strVal val="visible"/>
                                      </p:to>
                                    </p:set>
                                    <p:animEffect transition="in" filter="wipe(left)">
                                      <p:cBhvr>
                                        <p:cTn id="90" dur="500"/>
                                        <p:tgtEl>
                                          <p:spTgt spid="11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wipe(left)">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14"/>
                                        </p:tgtEl>
                                        <p:attrNameLst>
                                          <p:attrName>style.visibility</p:attrName>
                                        </p:attrNameLst>
                                      </p:cBhvr>
                                      <p:to>
                                        <p:strVal val="visible"/>
                                      </p:to>
                                    </p:set>
                                    <p:animEffect transition="in" filter="wipe(left)">
                                      <p:cBhvr>
                                        <p:cTn id="100" dur="500"/>
                                        <p:tgtEl>
                                          <p:spTgt spid="114"/>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115"/>
                                        </p:tgtEl>
                                        <p:attrNameLst>
                                          <p:attrName>style.visibility</p:attrName>
                                        </p:attrNameLst>
                                      </p:cBhvr>
                                      <p:to>
                                        <p:strVal val="visible"/>
                                      </p:to>
                                    </p:set>
                                    <p:animEffect transition="in" filter="wipe(left)">
                                      <p:cBhvr>
                                        <p:cTn id="104" dur="500"/>
                                        <p:tgtEl>
                                          <p:spTgt spid="115"/>
                                        </p:tgtEl>
                                      </p:cBhvr>
                                    </p:animEffec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grpId="0" nodeType="click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wheel(1)">
                                      <p:cBhvr>
                                        <p:cTn id="109" dur="20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3"/>
                                        </p:tgtEl>
                                        <p:attrNameLst>
                                          <p:attrName>style.visibility</p:attrName>
                                        </p:attrNameLst>
                                      </p:cBhvr>
                                      <p:to>
                                        <p:strVal val="visible"/>
                                      </p:to>
                                    </p:set>
                                    <p:animEffect transition="in" filter="fade">
                                      <p:cBhvr>
                                        <p:cTn id="114" dur="500"/>
                                        <p:tgtEl>
                                          <p:spTgt spid="103"/>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6"/>
                                        </p:tgtEl>
                                        <p:attrNameLst>
                                          <p:attrName>style.visibility</p:attrName>
                                        </p:attrNameLst>
                                      </p:cBhvr>
                                      <p:to>
                                        <p:strVal val="visible"/>
                                      </p:to>
                                    </p:set>
                                    <p:animEffect transition="in" filter="wipe(up)">
                                      <p:cBhvr>
                                        <p:cTn id="119" dur="500"/>
                                        <p:tgtEl>
                                          <p:spTgt spid="6"/>
                                        </p:tgtEl>
                                      </p:cBhvr>
                                    </p:animEffect>
                                  </p:childTnLst>
                                </p:cTn>
                              </p:par>
                            </p:childTnLst>
                          </p:cTn>
                        </p:par>
                        <p:par>
                          <p:cTn id="120" fill="hold">
                            <p:stCondLst>
                              <p:cond delay="500"/>
                            </p:stCondLst>
                            <p:childTnLst>
                              <p:par>
                                <p:cTn id="121" presetID="22" presetClass="entr" presetSubtype="2" fill="hold" nodeType="afterEffect">
                                  <p:stCondLst>
                                    <p:cond delay="0"/>
                                  </p:stCondLst>
                                  <p:childTnLst>
                                    <p:set>
                                      <p:cBhvr>
                                        <p:cTn id="122" dur="1" fill="hold">
                                          <p:stCondLst>
                                            <p:cond delay="0"/>
                                          </p:stCondLst>
                                        </p:cTn>
                                        <p:tgtEl>
                                          <p:spTgt spid="8"/>
                                        </p:tgtEl>
                                        <p:attrNameLst>
                                          <p:attrName>style.visibility</p:attrName>
                                        </p:attrNameLst>
                                      </p:cBhvr>
                                      <p:to>
                                        <p:strVal val="visible"/>
                                      </p:to>
                                    </p:set>
                                    <p:animEffect transition="in" filter="wipe(right)">
                                      <p:cBhvr>
                                        <p:cTn id="123" dur="500"/>
                                        <p:tgtEl>
                                          <p:spTgt spid="8"/>
                                        </p:tgtEl>
                                      </p:cBhvr>
                                    </p:animEffect>
                                  </p:childTnLst>
                                </p:cTn>
                              </p:par>
                            </p:childTnLst>
                          </p:cTn>
                        </p:par>
                        <p:par>
                          <p:cTn id="124" fill="hold">
                            <p:stCondLst>
                              <p:cond delay="1000"/>
                            </p:stCondLst>
                            <p:childTnLst>
                              <p:par>
                                <p:cTn id="125" presetID="22" presetClass="entr" presetSubtype="4" fill="hold" nodeType="after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wipe(down)">
                                      <p:cBhvr>
                                        <p:cTn id="127" dur="500"/>
                                        <p:tgtEl>
                                          <p:spTgt spid="10"/>
                                        </p:tgtEl>
                                      </p:cBhvr>
                                    </p:animEffect>
                                  </p:childTnLst>
                                </p:cTn>
                              </p:par>
                            </p:childTnLst>
                          </p:cTn>
                        </p:par>
                        <p:par>
                          <p:cTn id="128" fill="hold">
                            <p:stCondLst>
                              <p:cond delay="1500"/>
                            </p:stCondLst>
                            <p:childTnLst>
                              <p:par>
                                <p:cTn id="129" presetID="22" presetClass="entr" presetSubtype="8" fill="hold" nodeType="after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wipe(left)">
                                      <p:cBhvr>
                                        <p:cTn id="131" dur="500"/>
                                        <p:tgtEl>
                                          <p:spTgt spid="12"/>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87"/>
                                        </p:tgtEl>
                                        <p:attrNameLst>
                                          <p:attrName>style.visibility</p:attrName>
                                        </p:attrNameLst>
                                      </p:cBhvr>
                                      <p:to>
                                        <p:strVal val="visible"/>
                                      </p:to>
                                    </p:set>
                                    <p:animEffect transition="in" filter="fade">
                                      <p:cBhvr>
                                        <p:cTn id="136" dur="500"/>
                                        <p:tgtEl>
                                          <p:spTgt spid="187"/>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15"/>
                                        </p:tgtEl>
                                        <p:attrNameLst>
                                          <p:attrName>style.visibility</p:attrName>
                                        </p:attrNameLst>
                                      </p:cBhvr>
                                      <p:to>
                                        <p:strVal val="visible"/>
                                      </p:to>
                                    </p:set>
                                    <p:animEffect transition="in" filter="fade">
                                      <p:cBhvr>
                                        <p:cTn id="141" dur="500"/>
                                        <p:tgtEl>
                                          <p:spTgt spid="1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88"/>
                                        </p:tgtEl>
                                        <p:attrNameLst>
                                          <p:attrName>style.visibility</p:attrName>
                                        </p:attrNameLst>
                                      </p:cBhvr>
                                      <p:to>
                                        <p:strVal val="visible"/>
                                      </p:to>
                                    </p:set>
                                    <p:animEffect transition="in" filter="fade">
                                      <p:cBhvr>
                                        <p:cTn id="146" dur="500"/>
                                        <p:tgtEl>
                                          <p:spTgt spid="188"/>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90"/>
                                        </p:tgtEl>
                                        <p:attrNameLst>
                                          <p:attrName>style.visibility</p:attrName>
                                        </p:attrNameLst>
                                      </p:cBhvr>
                                      <p:to>
                                        <p:strVal val="visible"/>
                                      </p:to>
                                    </p:set>
                                    <p:animEffect transition="in" filter="fade">
                                      <p:cBhvr>
                                        <p:cTn id="151"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animBg="1"/>
      <p:bldP spid="101" grpId="0"/>
      <p:bldP spid="102" grpId="0" animBg="1"/>
      <p:bldP spid="103" grpId="0"/>
      <p:bldP spid="104" grpId="0" animBg="1"/>
      <p:bldP spid="211" grpId="0" build="p"/>
      <p:bldP spid="176" grpId="0"/>
      <p:bldP spid="177" grpId="0"/>
      <p:bldP spid="178" grpId="0"/>
      <p:bldP spid="179" grpId="0"/>
      <p:bldP spid="180" grpId="0"/>
      <p:bldP spid="181" grpId="0" build="p"/>
      <p:bldP spid="182" grpId="0"/>
      <p:bldP spid="183" grpId="0"/>
      <p:bldP spid="184" grpId="0"/>
      <p:bldP spid="185" grpId="0"/>
      <p:bldP spid="186" grpId="0"/>
      <p:bldP spid="110" grpId="0" build="p"/>
      <p:bldP spid="111" grpId="0"/>
      <p:bldP spid="112" grpId="0"/>
      <p:bldP spid="113" grpId="0"/>
      <p:bldP spid="114" grpId="0"/>
      <p:bldP spid="115" grpId="0"/>
      <p:bldP spid="15" grpId="0"/>
      <p:bldP spid="187" grpId="0"/>
      <p:bldP spid="188" grpId="0"/>
      <p:bldP spid="19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8091-3A05-4A2C-93F2-5D08C45FCE80}"/>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grpSp>
        <p:nvGrpSpPr>
          <p:cNvPr id="86" name="Group 85">
            <a:extLst>
              <a:ext uri="{FF2B5EF4-FFF2-40B4-BE49-F238E27FC236}">
                <a16:creationId xmlns:a16="http://schemas.microsoft.com/office/drawing/2014/main" id="{3DC2A582-7026-4505-870F-8B530440F294}"/>
              </a:ext>
            </a:extLst>
          </p:cNvPr>
          <p:cNvGrpSpPr/>
          <p:nvPr/>
        </p:nvGrpSpPr>
        <p:grpSpPr>
          <a:xfrm>
            <a:off x="1130300" y="1235253"/>
            <a:ext cx="9779000" cy="5067122"/>
            <a:chOff x="6776602" y="736956"/>
            <a:chExt cx="5284217" cy="3005144"/>
          </a:xfrm>
        </p:grpSpPr>
        <p:cxnSp>
          <p:nvCxnSpPr>
            <p:cNvPr id="4" name="Straight Connector 3">
              <a:extLst>
                <a:ext uri="{FF2B5EF4-FFF2-40B4-BE49-F238E27FC236}">
                  <a16:creationId xmlns:a16="http://schemas.microsoft.com/office/drawing/2014/main" id="{A5F00AA5-D1FA-4DD9-9CB9-ECB20BE894EC}"/>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A69335A-56F5-420F-8904-453891050E5D}"/>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81387F-6CBC-4D79-BDF0-BD90F83D6AB9}"/>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007686-9822-4E13-B5D2-E99ED4815359}"/>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5D9FB1-98B9-4BAF-95D6-217D466BC2EA}"/>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7357F6D-79A5-4310-960C-B28D4F8EEDDB}"/>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4B682A7-96BA-4F2B-96EC-E61AB9C319DA}"/>
                </a:ext>
              </a:extLst>
            </p:cNvPr>
            <p:cNvCxnSpPr>
              <a:cxnSpLocks/>
            </p:cNvCxnSpPr>
            <p:nvPr/>
          </p:nvCxnSpPr>
          <p:spPr>
            <a:xfrm>
              <a:off x="6838950" y="3735750"/>
              <a:ext cx="43357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2E70EA-9734-4152-B3A3-80ED3FE109AE}"/>
                </a:ext>
              </a:extLst>
            </p:cNvPr>
            <p:cNvCxnSpPr>
              <a:cxnSpLocks/>
            </p:cNvCxnSpPr>
            <p:nvPr/>
          </p:nvCxnSpPr>
          <p:spPr>
            <a:xfrm>
              <a:off x="12060819" y="749866"/>
              <a:ext cx="0" cy="23937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9E3926-B0BE-40DD-8BC0-701B339E861A}"/>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DAA13C-F886-43E6-9863-035F658C5F9B}"/>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AB2AFB-F310-484C-BBC4-DE0B8ADD86EC}"/>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D4623D-650D-4EE7-9407-31C827ABEF7E}"/>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D4F7D3-AE0A-4E8D-8857-E25764CB8D77}"/>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29A3D8-6C3B-4FBC-A877-271EF6CD7DCA}"/>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216FE6-1202-4ACD-831E-C575F513291D}"/>
                </a:ext>
              </a:extLst>
            </p:cNvPr>
            <p:cNvSpPr txBox="1"/>
            <p:nvPr/>
          </p:nvSpPr>
          <p:spPr>
            <a:xfrm>
              <a:off x="7200316" y="736956"/>
              <a:ext cx="552592" cy="315753"/>
            </a:xfrm>
            <a:prstGeom prst="rect">
              <a:avLst/>
            </a:prstGeom>
            <a:noFill/>
          </p:spPr>
          <p:txBody>
            <a:bodyPr wrap="square" rtlCol="0">
              <a:spAutoFit/>
            </a:bodyPr>
            <a:lstStyle/>
            <a:p>
              <a:r>
                <a:rPr lang="en-US" sz="2400" dirty="0"/>
                <a:t>To</a:t>
              </a:r>
              <a:endParaRPr lang="en-IN" sz="2400" dirty="0"/>
            </a:p>
          </p:txBody>
        </p:sp>
        <p:sp>
          <p:nvSpPr>
            <p:cNvPr id="19" name="TextBox 18">
              <a:extLst>
                <a:ext uri="{FF2B5EF4-FFF2-40B4-BE49-F238E27FC236}">
                  <a16:creationId xmlns:a16="http://schemas.microsoft.com/office/drawing/2014/main" id="{B2B3C6DA-B724-4671-A537-C9A5380FFDD6}"/>
                </a:ext>
              </a:extLst>
            </p:cNvPr>
            <p:cNvSpPr txBox="1"/>
            <p:nvPr/>
          </p:nvSpPr>
          <p:spPr>
            <a:xfrm>
              <a:off x="6825423" y="1063765"/>
              <a:ext cx="703470" cy="315753"/>
            </a:xfrm>
            <a:prstGeom prst="rect">
              <a:avLst/>
            </a:prstGeom>
            <a:noFill/>
          </p:spPr>
          <p:txBody>
            <a:bodyPr wrap="square" rtlCol="0">
              <a:spAutoFit/>
            </a:bodyPr>
            <a:lstStyle/>
            <a:p>
              <a:r>
                <a:rPr lang="en-US" sz="2400" dirty="0"/>
                <a:t>From</a:t>
              </a:r>
              <a:endParaRPr lang="en-IN" sz="2400" dirty="0"/>
            </a:p>
          </p:txBody>
        </p:sp>
        <p:sp>
          <p:nvSpPr>
            <p:cNvPr id="20" name="TextBox 19">
              <a:extLst>
                <a:ext uri="{FF2B5EF4-FFF2-40B4-BE49-F238E27FC236}">
                  <a16:creationId xmlns:a16="http://schemas.microsoft.com/office/drawing/2014/main" id="{2CAAA84F-8423-43FD-BCA9-53C8B54967CC}"/>
                </a:ext>
              </a:extLst>
            </p:cNvPr>
            <p:cNvSpPr txBox="1"/>
            <p:nvPr/>
          </p:nvSpPr>
          <p:spPr>
            <a:xfrm>
              <a:off x="6897120" y="1432087"/>
              <a:ext cx="703470" cy="315753"/>
            </a:xfrm>
            <a:prstGeom prst="rect">
              <a:avLst/>
            </a:prstGeom>
            <a:noFill/>
          </p:spPr>
          <p:txBody>
            <a:bodyPr wrap="square" rtlCol="0">
              <a:spAutoFit/>
            </a:bodyPr>
            <a:lstStyle/>
            <a:p>
              <a:pPr algn="ctr"/>
              <a:r>
                <a:rPr lang="en-US" sz="2400" dirty="0"/>
                <a:t>A</a:t>
              </a:r>
              <a:endParaRPr lang="en-IN" sz="2400" dirty="0"/>
            </a:p>
          </p:txBody>
        </p:sp>
        <p:sp>
          <p:nvSpPr>
            <p:cNvPr id="21" name="TextBox 20">
              <a:extLst>
                <a:ext uri="{FF2B5EF4-FFF2-40B4-BE49-F238E27FC236}">
                  <a16:creationId xmlns:a16="http://schemas.microsoft.com/office/drawing/2014/main" id="{E57781F2-2BB0-4953-B646-F48FA3E2B574}"/>
                </a:ext>
              </a:extLst>
            </p:cNvPr>
            <p:cNvSpPr txBox="1"/>
            <p:nvPr/>
          </p:nvSpPr>
          <p:spPr>
            <a:xfrm>
              <a:off x="6776602" y="3280061"/>
              <a:ext cx="943525" cy="315753"/>
            </a:xfrm>
            <a:prstGeom prst="rect">
              <a:avLst/>
            </a:prstGeom>
            <a:noFill/>
          </p:spPr>
          <p:txBody>
            <a:bodyPr wrap="square" rtlCol="0">
              <a:spAutoFit/>
            </a:bodyPr>
            <a:lstStyle/>
            <a:p>
              <a:pPr algn="ctr"/>
              <a:r>
                <a:rPr lang="en-US" sz="2400" dirty="0"/>
                <a:t>Demand</a:t>
              </a:r>
              <a:endParaRPr lang="en-IN" sz="2400" dirty="0"/>
            </a:p>
          </p:txBody>
        </p:sp>
        <p:sp>
          <p:nvSpPr>
            <p:cNvPr id="22" name="TextBox 21">
              <a:extLst>
                <a:ext uri="{FF2B5EF4-FFF2-40B4-BE49-F238E27FC236}">
                  <a16:creationId xmlns:a16="http://schemas.microsoft.com/office/drawing/2014/main" id="{15CE8E7B-3D03-448C-B55B-143C96717A9F}"/>
                </a:ext>
              </a:extLst>
            </p:cNvPr>
            <p:cNvSpPr txBox="1"/>
            <p:nvPr/>
          </p:nvSpPr>
          <p:spPr>
            <a:xfrm>
              <a:off x="6897120" y="2079598"/>
              <a:ext cx="703470" cy="315753"/>
            </a:xfrm>
            <a:prstGeom prst="rect">
              <a:avLst/>
            </a:prstGeom>
            <a:noFill/>
          </p:spPr>
          <p:txBody>
            <a:bodyPr wrap="square" rtlCol="0">
              <a:spAutoFit/>
            </a:bodyPr>
            <a:lstStyle/>
            <a:p>
              <a:pPr algn="ctr"/>
              <a:r>
                <a:rPr lang="en-US" sz="2400" dirty="0"/>
                <a:t>B</a:t>
              </a:r>
              <a:endParaRPr lang="en-IN" sz="2400" dirty="0"/>
            </a:p>
          </p:txBody>
        </p:sp>
        <p:sp>
          <p:nvSpPr>
            <p:cNvPr id="23" name="TextBox 22">
              <a:extLst>
                <a:ext uri="{FF2B5EF4-FFF2-40B4-BE49-F238E27FC236}">
                  <a16:creationId xmlns:a16="http://schemas.microsoft.com/office/drawing/2014/main" id="{8B0F4ABD-AB95-48D2-A6C5-7E96C3768588}"/>
                </a:ext>
              </a:extLst>
            </p:cNvPr>
            <p:cNvSpPr txBox="1"/>
            <p:nvPr/>
          </p:nvSpPr>
          <p:spPr>
            <a:xfrm>
              <a:off x="6897120" y="2681615"/>
              <a:ext cx="703470" cy="315753"/>
            </a:xfrm>
            <a:prstGeom prst="rect">
              <a:avLst/>
            </a:prstGeom>
            <a:noFill/>
          </p:spPr>
          <p:txBody>
            <a:bodyPr wrap="square" rtlCol="0">
              <a:spAutoFit/>
            </a:bodyPr>
            <a:lstStyle/>
            <a:p>
              <a:pPr algn="ctr"/>
              <a:r>
                <a:rPr lang="en-US" sz="2400" dirty="0"/>
                <a:t>C</a:t>
              </a:r>
              <a:endParaRPr lang="en-IN" sz="2400" dirty="0"/>
            </a:p>
          </p:txBody>
        </p:sp>
        <p:sp>
          <p:nvSpPr>
            <p:cNvPr id="24" name="TextBox 23">
              <a:extLst>
                <a:ext uri="{FF2B5EF4-FFF2-40B4-BE49-F238E27FC236}">
                  <a16:creationId xmlns:a16="http://schemas.microsoft.com/office/drawing/2014/main" id="{FCF94DFE-19A1-4200-96B2-4B1C3D8B6B0A}"/>
                </a:ext>
              </a:extLst>
            </p:cNvPr>
            <p:cNvSpPr txBox="1"/>
            <p:nvPr/>
          </p:nvSpPr>
          <p:spPr>
            <a:xfrm>
              <a:off x="7757051" y="876195"/>
              <a:ext cx="703470" cy="315753"/>
            </a:xfrm>
            <a:prstGeom prst="rect">
              <a:avLst/>
            </a:prstGeom>
            <a:noFill/>
          </p:spPr>
          <p:txBody>
            <a:bodyPr wrap="square" rtlCol="0">
              <a:spAutoFit/>
            </a:bodyPr>
            <a:lstStyle/>
            <a:p>
              <a:pPr algn="ctr"/>
              <a:r>
                <a:rPr lang="en-US" sz="2400" dirty="0"/>
                <a:t>P</a:t>
              </a:r>
              <a:endParaRPr lang="en-IN" sz="2400" dirty="0"/>
            </a:p>
          </p:txBody>
        </p:sp>
        <p:sp>
          <p:nvSpPr>
            <p:cNvPr id="25" name="TextBox 24">
              <a:extLst>
                <a:ext uri="{FF2B5EF4-FFF2-40B4-BE49-F238E27FC236}">
                  <a16:creationId xmlns:a16="http://schemas.microsoft.com/office/drawing/2014/main" id="{FF76E610-9E7C-4E74-8DBF-13749FBDC9BF}"/>
                </a:ext>
              </a:extLst>
            </p:cNvPr>
            <p:cNvSpPr txBox="1"/>
            <p:nvPr/>
          </p:nvSpPr>
          <p:spPr>
            <a:xfrm>
              <a:off x="11222787" y="878293"/>
              <a:ext cx="793179" cy="315753"/>
            </a:xfrm>
            <a:prstGeom prst="rect">
              <a:avLst/>
            </a:prstGeom>
            <a:noFill/>
          </p:spPr>
          <p:txBody>
            <a:bodyPr wrap="square" rtlCol="0">
              <a:spAutoFit/>
            </a:bodyPr>
            <a:lstStyle/>
            <a:p>
              <a:pPr algn="ctr"/>
              <a:r>
                <a:rPr lang="en-US" sz="2400" dirty="0"/>
                <a:t>Supply</a:t>
              </a:r>
              <a:endParaRPr lang="en-IN" sz="2400" dirty="0"/>
            </a:p>
          </p:txBody>
        </p:sp>
        <p:sp>
          <p:nvSpPr>
            <p:cNvPr id="26" name="TextBox 25">
              <a:extLst>
                <a:ext uri="{FF2B5EF4-FFF2-40B4-BE49-F238E27FC236}">
                  <a16:creationId xmlns:a16="http://schemas.microsoft.com/office/drawing/2014/main" id="{01E27426-7004-4FCD-B279-C7E12CEA897A}"/>
                </a:ext>
              </a:extLst>
            </p:cNvPr>
            <p:cNvSpPr txBox="1"/>
            <p:nvPr/>
          </p:nvSpPr>
          <p:spPr>
            <a:xfrm>
              <a:off x="10387820" y="871600"/>
              <a:ext cx="703470" cy="315753"/>
            </a:xfrm>
            <a:prstGeom prst="rect">
              <a:avLst/>
            </a:prstGeom>
            <a:noFill/>
          </p:spPr>
          <p:txBody>
            <a:bodyPr wrap="square" rtlCol="0">
              <a:spAutoFit/>
            </a:bodyPr>
            <a:lstStyle/>
            <a:p>
              <a:pPr algn="ctr"/>
              <a:r>
                <a:rPr lang="en-US" sz="2400" dirty="0"/>
                <a:t>S</a:t>
              </a:r>
              <a:endParaRPr lang="en-IN" sz="2400" dirty="0"/>
            </a:p>
          </p:txBody>
        </p:sp>
        <p:sp>
          <p:nvSpPr>
            <p:cNvPr id="27" name="TextBox 26">
              <a:extLst>
                <a:ext uri="{FF2B5EF4-FFF2-40B4-BE49-F238E27FC236}">
                  <a16:creationId xmlns:a16="http://schemas.microsoft.com/office/drawing/2014/main" id="{4095123A-7AAD-4161-90E7-4D48F605484E}"/>
                </a:ext>
              </a:extLst>
            </p:cNvPr>
            <p:cNvSpPr txBox="1"/>
            <p:nvPr/>
          </p:nvSpPr>
          <p:spPr>
            <a:xfrm>
              <a:off x="9508000" y="871600"/>
              <a:ext cx="703470" cy="315753"/>
            </a:xfrm>
            <a:prstGeom prst="rect">
              <a:avLst/>
            </a:prstGeom>
            <a:noFill/>
          </p:spPr>
          <p:txBody>
            <a:bodyPr wrap="square" rtlCol="0">
              <a:spAutoFit/>
            </a:bodyPr>
            <a:lstStyle/>
            <a:p>
              <a:pPr algn="ctr"/>
              <a:r>
                <a:rPr lang="en-US" sz="2400" dirty="0"/>
                <a:t>R</a:t>
              </a:r>
              <a:endParaRPr lang="en-IN" sz="2400" dirty="0"/>
            </a:p>
          </p:txBody>
        </p:sp>
        <p:sp>
          <p:nvSpPr>
            <p:cNvPr id="28" name="TextBox 27">
              <a:extLst>
                <a:ext uri="{FF2B5EF4-FFF2-40B4-BE49-F238E27FC236}">
                  <a16:creationId xmlns:a16="http://schemas.microsoft.com/office/drawing/2014/main" id="{E05BF491-AC8A-490E-8D23-23C7A70486E2}"/>
                </a:ext>
              </a:extLst>
            </p:cNvPr>
            <p:cNvSpPr txBox="1"/>
            <p:nvPr/>
          </p:nvSpPr>
          <p:spPr>
            <a:xfrm>
              <a:off x="8628179" y="871600"/>
              <a:ext cx="703470" cy="315753"/>
            </a:xfrm>
            <a:prstGeom prst="rect">
              <a:avLst/>
            </a:prstGeom>
            <a:noFill/>
          </p:spPr>
          <p:txBody>
            <a:bodyPr wrap="square" rtlCol="0">
              <a:spAutoFit/>
            </a:bodyPr>
            <a:lstStyle/>
            <a:p>
              <a:pPr algn="ctr"/>
              <a:r>
                <a:rPr lang="en-US" sz="2400" dirty="0"/>
                <a:t>Q</a:t>
              </a:r>
              <a:endParaRPr lang="en-IN" sz="2400" dirty="0"/>
            </a:p>
          </p:txBody>
        </p:sp>
        <p:sp>
          <p:nvSpPr>
            <p:cNvPr id="29" name="TextBox 28">
              <a:extLst>
                <a:ext uri="{FF2B5EF4-FFF2-40B4-BE49-F238E27FC236}">
                  <a16:creationId xmlns:a16="http://schemas.microsoft.com/office/drawing/2014/main" id="{313D88D3-939B-441A-8B44-95AB6C43408F}"/>
                </a:ext>
              </a:extLst>
            </p:cNvPr>
            <p:cNvSpPr txBox="1"/>
            <p:nvPr/>
          </p:nvSpPr>
          <p:spPr>
            <a:xfrm>
              <a:off x="8087975" y="1643386"/>
              <a:ext cx="511849" cy="315753"/>
            </a:xfrm>
            <a:prstGeom prst="rect">
              <a:avLst/>
            </a:prstGeom>
            <a:noFill/>
          </p:spPr>
          <p:txBody>
            <a:bodyPr wrap="square" rtlCol="0">
              <a:spAutoFit/>
            </a:bodyPr>
            <a:lstStyle/>
            <a:p>
              <a:pPr algn="ctr"/>
              <a:r>
                <a:rPr lang="en-US" sz="2400" dirty="0"/>
                <a:t>12</a:t>
              </a:r>
              <a:endParaRPr lang="en-IN" sz="2400" dirty="0"/>
            </a:p>
          </p:txBody>
        </p:sp>
        <p:sp>
          <p:nvSpPr>
            <p:cNvPr id="30" name="TextBox 29">
              <a:extLst>
                <a:ext uri="{FF2B5EF4-FFF2-40B4-BE49-F238E27FC236}">
                  <a16:creationId xmlns:a16="http://schemas.microsoft.com/office/drawing/2014/main" id="{FC221695-AE55-4E86-8AE0-8BE26C2E4265}"/>
                </a:ext>
              </a:extLst>
            </p:cNvPr>
            <p:cNvSpPr txBox="1"/>
            <p:nvPr/>
          </p:nvSpPr>
          <p:spPr>
            <a:xfrm>
              <a:off x="8087975" y="2836059"/>
              <a:ext cx="511849" cy="315753"/>
            </a:xfrm>
            <a:prstGeom prst="rect">
              <a:avLst/>
            </a:prstGeom>
            <a:noFill/>
          </p:spPr>
          <p:txBody>
            <a:bodyPr wrap="square" rtlCol="0">
              <a:spAutoFit/>
            </a:bodyPr>
            <a:lstStyle/>
            <a:p>
              <a:pPr algn="ctr"/>
              <a:r>
                <a:rPr lang="en-US" sz="2400" dirty="0"/>
                <a:t>6</a:t>
              </a:r>
              <a:endParaRPr lang="en-IN" sz="2400" dirty="0"/>
            </a:p>
          </p:txBody>
        </p:sp>
        <p:sp>
          <p:nvSpPr>
            <p:cNvPr id="31" name="TextBox 30">
              <a:extLst>
                <a:ext uri="{FF2B5EF4-FFF2-40B4-BE49-F238E27FC236}">
                  <a16:creationId xmlns:a16="http://schemas.microsoft.com/office/drawing/2014/main" id="{C8A5A8D2-9C14-462B-AE86-E00BA056EBA8}"/>
                </a:ext>
              </a:extLst>
            </p:cNvPr>
            <p:cNvSpPr txBox="1"/>
            <p:nvPr/>
          </p:nvSpPr>
          <p:spPr>
            <a:xfrm>
              <a:off x="10744992" y="1643386"/>
              <a:ext cx="511849" cy="315753"/>
            </a:xfrm>
            <a:prstGeom prst="rect">
              <a:avLst/>
            </a:prstGeom>
            <a:noFill/>
          </p:spPr>
          <p:txBody>
            <a:bodyPr wrap="square" rtlCol="0">
              <a:spAutoFit/>
            </a:bodyPr>
            <a:lstStyle/>
            <a:p>
              <a:pPr algn="ctr"/>
              <a:r>
                <a:rPr lang="en-US" sz="2400" dirty="0"/>
                <a:t>13</a:t>
              </a:r>
              <a:endParaRPr lang="en-IN" sz="2400" dirty="0"/>
            </a:p>
          </p:txBody>
        </p:sp>
        <p:sp>
          <p:nvSpPr>
            <p:cNvPr id="32" name="TextBox 31">
              <a:extLst>
                <a:ext uri="{FF2B5EF4-FFF2-40B4-BE49-F238E27FC236}">
                  <a16:creationId xmlns:a16="http://schemas.microsoft.com/office/drawing/2014/main" id="{8E6F4CA7-B0B0-4521-B440-61CCBE03CC65}"/>
                </a:ext>
              </a:extLst>
            </p:cNvPr>
            <p:cNvSpPr txBox="1"/>
            <p:nvPr/>
          </p:nvSpPr>
          <p:spPr>
            <a:xfrm>
              <a:off x="10739555" y="2836059"/>
              <a:ext cx="511849" cy="315753"/>
            </a:xfrm>
            <a:prstGeom prst="rect">
              <a:avLst/>
            </a:prstGeom>
            <a:noFill/>
          </p:spPr>
          <p:txBody>
            <a:bodyPr wrap="square" rtlCol="0">
              <a:spAutoFit/>
            </a:bodyPr>
            <a:lstStyle/>
            <a:p>
              <a:pPr algn="ctr"/>
              <a:r>
                <a:rPr lang="en-US" sz="2400" dirty="0"/>
                <a:t>7</a:t>
              </a:r>
              <a:endParaRPr lang="en-IN" sz="2400" dirty="0"/>
            </a:p>
          </p:txBody>
        </p:sp>
        <p:sp>
          <p:nvSpPr>
            <p:cNvPr id="33" name="TextBox 32">
              <a:extLst>
                <a:ext uri="{FF2B5EF4-FFF2-40B4-BE49-F238E27FC236}">
                  <a16:creationId xmlns:a16="http://schemas.microsoft.com/office/drawing/2014/main" id="{8F2E2566-5081-4699-AD6C-089D88A80F3A}"/>
                </a:ext>
              </a:extLst>
            </p:cNvPr>
            <p:cNvSpPr txBox="1"/>
            <p:nvPr/>
          </p:nvSpPr>
          <p:spPr>
            <a:xfrm>
              <a:off x="8973647" y="1643386"/>
              <a:ext cx="511849" cy="315753"/>
            </a:xfrm>
            <a:prstGeom prst="rect">
              <a:avLst/>
            </a:prstGeom>
            <a:noFill/>
          </p:spPr>
          <p:txBody>
            <a:bodyPr wrap="square" rtlCol="0">
              <a:spAutoFit/>
            </a:bodyPr>
            <a:lstStyle/>
            <a:p>
              <a:pPr algn="ctr"/>
              <a:r>
                <a:rPr lang="en-US" sz="2400" dirty="0"/>
                <a:t>10</a:t>
              </a:r>
              <a:endParaRPr lang="en-IN" sz="2400" dirty="0"/>
            </a:p>
          </p:txBody>
        </p:sp>
        <p:sp>
          <p:nvSpPr>
            <p:cNvPr id="34" name="TextBox 33">
              <a:extLst>
                <a:ext uri="{FF2B5EF4-FFF2-40B4-BE49-F238E27FC236}">
                  <a16:creationId xmlns:a16="http://schemas.microsoft.com/office/drawing/2014/main" id="{11CE612F-8D97-4008-A1F8-DEE18AF4ED88}"/>
                </a:ext>
              </a:extLst>
            </p:cNvPr>
            <p:cNvSpPr txBox="1"/>
            <p:nvPr/>
          </p:nvSpPr>
          <p:spPr>
            <a:xfrm>
              <a:off x="9859319" y="1643386"/>
              <a:ext cx="511849" cy="315753"/>
            </a:xfrm>
            <a:prstGeom prst="rect">
              <a:avLst/>
            </a:prstGeom>
            <a:noFill/>
          </p:spPr>
          <p:txBody>
            <a:bodyPr wrap="square" rtlCol="0">
              <a:spAutoFit/>
            </a:bodyPr>
            <a:lstStyle/>
            <a:p>
              <a:pPr algn="ctr"/>
              <a:r>
                <a:rPr lang="en-US" sz="2400" dirty="0"/>
                <a:t>12</a:t>
              </a:r>
              <a:endParaRPr lang="en-IN" sz="2400" dirty="0"/>
            </a:p>
          </p:txBody>
        </p:sp>
        <p:sp>
          <p:nvSpPr>
            <p:cNvPr id="35" name="TextBox 34">
              <a:extLst>
                <a:ext uri="{FF2B5EF4-FFF2-40B4-BE49-F238E27FC236}">
                  <a16:creationId xmlns:a16="http://schemas.microsoft.com/office/drawing/2014/main" id="{D05C64C1-B47D-4066-B150-618893EDA034}"/>
                </a:ext>
              </a:extLst>
            </p:cNvPr>
            <p:cNvSpPr txBox="1"/>
            <p:nvPr/>
          </p:nvSpPr>
          <p:spPr>
            <a:xfrm>
              <a:off x="8091021" y="2210583"/>
              <a:ext cx="511849" cy="315753"/>
            </a:xfrm>
            <a:prstGeom prst="rect">
              <a:avLst/>
            </a:prstGeom>
            <a:noFill/>
          </p:spPr>
          <p:txBody>
            <a:bodyPr wrap="square" rtlCol="0">
              <a:spAutoFit/>
            </a:bodyPr>
            <a:lstStyle/>
            <a:p>
              <a:pPr algn="ctr"/>
              <a:r>
                <a:rPr lang="en-US" sz="2400" dirty="0"/>
                <a:t>7</a:t>
              </a:r>
              <a:endParaRPr lang="en-IN" sz="2400" dirty="0"/>
            </a:p>
          </p:txBody>
        </p:sp>
        <p:sp>
          <p:nvSpPr>
            <p:cNvPr id="36" name="TextBox 35">
              <a:extLst>
                <a:ext uri="{FF2B5EF4-FFF2-40B4-BE49-F238E27FC236}">
                  <a16:creationId xmlns:a16="http://schemas.microsoft.com/office/drawing/2014/main" id="{B7540C1B-E88B-401E-9E1F-EBC1A57FB5F9}"/>
                </a:ext>
              </a:extLst>
            </p:cNvPr>
            <p:cNvSpPr txBox="1"/>
            <p:nvPr/>
          </p:nvSpPr>
          <p:spPr>
            <a:xfrm>
              <a:off x="10744992" y="2210583"/>
              <a:ext cx="511849" cy="315753"/>
            </a:xfrm>
            <a:prstGeom prst="rect">
              <a:avLst/>
            </a:prstGeom>
            <a:noFill/>
          </p:spPr>
          <p:txBody>
            <a:bodyPr wrap="square" rtlCol="0">
              <a:spAutoFit/>
            </a:bodyPr>
            <a:lstStyle/>
            <a:p>
              <a:pPr algn="ctr"/>
              <a:r>
                <a:rPr lang="en-US" sz="2400" dirty="0"/>
                <a:t>14</a:t>
              </a:r>
              <a:endParaRPr lang="en-IN" sz="2400" dirty="0"/>
            </a:p>
          </p:txBody>
        </p:sp>
        <p:sp>
          <p:nvSpPr>
            <p:cNvPr id="37" name="TextBox 36">
              <a:extLst>
                <a:ext uri="{FF2B5EF4-FFF2-40B4-BE49-F238E27FC236}">
                  <a16:creationId xmlns:a16="http://schemas.microsoft.com/office/drawing/2014/main" id="{457904D7-90D0-4E3D-B2F2-055A76ED1F75}"/>
                </a:ext>
              </a:extLst>
            </p:cNvPr>
            <p:cNvSpPr txBox="1"/>
            <p:nvPr/>
          </p:nvSpPr>
          <p:spPr>
            <a:xfrm>
              <a:off x="8975678" y="2210583"/>
              <a:ext cx="511849" cy="315753"/>
            </a:xfrm>
            <a:prstGeom prst="rect">
              <a:avLst/>
            </a:prstGeom>
            <a:noFill/>
          </p:spPr>
          <p:txBody>
            <a:bodyPr wrap="square" rtlCol="0">
              <a:spAutoFit/>
            </a:bodyPr>
            <a:lstStyle/>
            <a:p>
              <a:pPr algn="ctr"/>
              <a:r>
                <a:rPr lang="en-US" sz="2400" dirty="0"/>
                <a:t>11</a:t>
              </a:r>
              <a:endParaRPr lang="en-IN" sz="2400" dirty="0"/>
            </a:p>
          </p:txBody>
        </p:sp>
        <p:sp>
          <p:nvSpPr>
            <p:cNvPr id="38" name="TextBox 37">
              <a:extLst>
                <a:ext uri="{FF2B5EF4-FFF2-40B4-BE49-F238E27FC236}">
                  <a16:creationId xmlns:a16="http://schemas.microsoft.com/office/drawing/2014/main" id="{DC0D19B1-BFE7-4060-8D84-0C8C73F3B9F1}"/>
                </a:ext>
              </a:extLst>
            </p:cNvPr>
            <p:cNvSpPr txBox="1"/>
            <p:nvPr/>
          </p:nvSpPr>
          <p:spPr>
            <a:xfrm>
              <a:off x="9860336" y="2210583"/>
              <a:ext cx="511849" cy="315753"/>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ED79FA53-E2B6-4CC1-8829-8DB2CCC56149}"/>
                </a:ext>
              </a:extLst>
            </p:cNvPr>
            <p:cNvSpPr txBox="1"/>
            <p:nvPr/>
          </p:nvSpPr>
          <p:spPr>
            <a:xfrm>
              <a:off x="8971834" y="2836059"/>
              <a:ext cx="511849" cy="315753"/>
            </a:xfrm>
            <a:prstGeom prst="rect">
              <a:avLst/>
            </a:prstGeom>
            <a:noFill/>
          </p:spPr>
          <p:txBody>
            <a:bodyPr wrap="square" rtlCol="0">
              <a:spAutoFit/>
            </a:bodyPr>
            <a:lstStyle/>
            <a:p>
              <a:pPr algn="ctr"/>
              <a:r>
                <a:rPr lang="en-US" sz="2400" dirty="0"/>
                <a:t>16</a:t>
              </a:r>
              <a:endParaRPr lang="en-IN" sz="2400" dirty="0"/>
            </a:p>
          </p:txBody>
        </p:sp>
        <p:sp>
          <p:nvSpPr>
            <p:cNvPr id="40" name="TextBox 39">
              <a:extLst>
                <a:ext uri="{FF2B5EF4-FFF2-40B4-BE49-F238E27FC236}">
                  <a16:creationId xmlns:a16="http://schemas.microsoft.com/office/drawing/2014/main" id="{81963811-5D2D-45A7-B9AE-E51CB1564640}"/>
                </a:ext>
              </a:extLst>
            </p:cNvPr>
            <p:cNvSpPr txBox="1"/>
            <p:nvPr/>
          </p:nvSpPr>
          <p:spPr>
            <a:xfrm>
              <a:off x="9855694" y="2836059"/>
              <a:ext cx="511849" cy="315753"/>
            </a:xfrm>
            <a:prstGeom prst="rect">
              <a:avLst/>
            </a:prstGeom>
            <a:noFill/>
          </p:spPr>
          <p:txBody>
            <a:bodyPr wrap="square" rtlCol="0">
              <a:spAutoFit/>
            </a:bodyPr>
            <a:lstStyle/>
            <a:p>
              <a:pPr algn="ctr"/>
              <a:r>
                <a:rPr lang="en-US" sz="2400" dirty="0"/>
                <a:t>11</a:t>
              </a:r>
              <a:endParaRPr lang="en-IN" sz="2400" dirty="0"/>
            </a:p>
          </p:txBody>
        </p:sp>
        <p:sp>
          <p:nvSpPr>
            <p:cNvPr id="41" name="TextBox 40">
              <a:extLst>
                <a:ext uri="{FF2B5EF4-FFF2-40B4-BE49-F238E27FC236}">
                  <a16:creationId xmlns:a16="http://schemas.microsoft.com/office/drawing/2014/main" id="{F6975111-5A45-4EFF-BB9E-0DC2535A350E}"/>
                </a:ext>
              </a:extLst>
            </p:cNvPr>
            <p:cNvSpPr txBox="1"/>
            <p:nvPr/>
          </p:nvSpPr>
          <p:spPr>
            <a:xfrm>
              <a:off x="11323513" y="1467973"/>
              <a:ext cx="599904" cy="315753"/>
            </a:xfrm>
            <a:prstGeom prst="rect">
              <a:avLst/>
            </a:prstGeom>
            <a:noFill/>
          </p:spPr>
          <p:txBody>
            <a:bodyPr wrap="square" rtlCol="0">
              <a:spAutoFit/>
            </a:bodyPr>
            <a:lstStyle/>
            <a:p>
              <a:pPr algn="ctr"/>
              <a:r>
                <a:rPr lang="en-US" sz="2400" dirty="0"/>
                <a:t>500</a:t>
              </a:r>
              <a:endParaRPr lang="en-IN" sz="2400" dirty="0"/>
            </a:p>
          </p:txBody>
        </p:sp>
        <p:sp>
          <p:nvSpPr>
            <p:cNvPr id="42" name="TextBox 41">
              <a:extLst>
                <a:ext uri="{FF2B5EF4-FFF2-40B4-BE49-F238E27FC236}">
                  <a16:creationId xmlns:a16="http://schemas.microsoft.com/office/drawing/2014/main" id="{D6C578D8-0565-4E3A-A8D9-DB0AA8F69D71}"/>
                </a:ext>
              </a:extLst>
            </p:cNvPr>
            <p:cNvSpPr txBox="1"/>
            <p:nvPr/>
          </p:nvSpPr>
          <p:spPr>
            <a:xfrm>
              <a:off x="11323512" y="2658996"/>
              <a:ext cx="599904" cy="315753"/>
            </a:xfrm>
            <a:prstGeom prst="rect">
              <a:avLst/>
            </a:prstGeom>
            <a:noFill/>
          </p:spPr>
          <p:txBody>
            <a:bodyPr wrap="square" rtlCol="0">
              <a:spAutoFit/>
            </a:bodyPr>
            <a:lstStyle/>
            <a:p>
              <a:pPr algn="ctr"/>
              <a:r>
                <a:rPr lang="en-US" sz="2400" dirty="0"/>
                <a:t>200</a:t>
              </a:r>
              <a:endParaRPr lang="en-IN" sz="2400" dirty="0"/>
            </a:p>
          </p:txBody>
        </p:sp>
        <p:sp>
          <p:nvSpPr>
            <p:cNvPr id="43" name="TextBox 42">
              <a:extLst>
                <a:ext uri="{FF2B5EF4-FFF2-40B4-BE49-F238E27FC236}">
                  <a16:creationId xmlns:a16="http://schemas.microsoft.com/office/drawing/2014/main" id="{C7B51FFB-603D-4AA7-A71A-75BF5135C042}"/>
                </a:ext>
              </a:extLst>
            </p:cNvPr>
            <p:cNvSpPr txBox="1"/>
            <p:nvPr/>
          </p:nvSpPr>
          <p:spPr>
            <a:xfrm>
              <a:off x="11323512" y="2063483"/>
              <a:ext cx="599904" cy="315753"/>
            </a:xfrm>
            <a:prstGeom prst="rect">
              <a:avLst/>
            </a:prstGeom>
            <a:noFill/>
          </p:spPr>
          <p:txBody>
            <a:bodyPr wrap="square" rtlCol="0">
              <a:spAutoFit/>
            </a:bodyPr>
            <a:lstStyle/>
            <a:p>
              <a:pPr algn="ctr"/>
              <a:r>
                <a:rPr lang="en-US" sz="2400" dirty="0"/>
                <a:t>300</a:t>
              </a:r>
              <a:endParaRPr lang="en-IN" sz="2400" dirty="0"/>
            </a:p>
          </p:txBody>
        </p:sp>
        <p:sp>
          <p:nvSpPr>
            <p:cNvPr id="44" name="TextBox 43">
              <a:extLst>
                <a:ext uri="{FF2B5EF4-FFF2-40B4-BE49-F238E27FC236}">
                  <a16:creationId xmlns:a16="http://schemas.microsoft.com/office/drawing/2014/main" id="{5564EC71-C254-4857-914B-6869057370FF}"/>
                </a:ext>
              </a:extLst>
            </p:cNvPr>
            <p:cNvSpPr txBox="1"/>
            <p:nvPr/>
          </p:nvSpPr>
          <p:spPr>
            <a:xfrm>
              <a:off x="7796517" y="3262559"/>
              <a:ext cx="599904" cy="315753"/>
            </a:xfrm>
            <a:prstGeom prst="rect">
              <a:avLst/>
            </a:prstGeom>
            <a:noFill/>
          </p:spPr>
          <p:txBody>
            <a:bodyPr wrap="square" rtlCol="0">
              <a:spAutoFit/>
            </a:bodyPr>
            <a:lstStyle/>
            <a:p>
              <a:pPr algn="ctr"/>
              <a:r>
                <a:rPr lang="en-US" sz="2400" dirty="0"/>
                <a:t>180</a:t>
              </a:r>
              <a:endParaRPr lang="en-IN" sz="2400" dirty="0"/>
            </a:p>
          </p:txBody>
        </p:sp>
        <p:sp>
          <p:nvSpPr>
            <p:cNvPr id="45" name="TextBox 44">
              <a:extLst>
                <a:ext uri="{FF2B5EF4-FFF2-40B4-BE49-F238E27FC236}">
                  <a16:creationId xmlns:a16="http://schemas.microsoft.com/office/drawing/2014/main" id="{69996B6A-25FC-4A7B-A10A-B59399CA4E35}"/>
                </a:ext>
              </a:extLst>
            </p:cNvPr>
            <p:cNvSpPr txBox="1"/>
            <p:nvPr/>
          </p:nvSpPr>
          <p:spPr>
            <a:xfrm>
              <a:off x="8683362" y="3262559"/>
              <a:ext cx="599904" cy="315753"/>
            </a:xfrm>
            <a:prstGeom prst="rect">
              <a:avLst/>
            </a:prstGeom>
            <a:noFill/>
          </p:spPr>
          <p:txBody>
            <a:bodyPr wrap="square" rtlCol="0">
              <a:spAutoFit/>
            </a:bodyPr>
            <a:lstStyle/>
            <a:p>
              <a:pPr algn="ctr"/>
              <a:r>
                <a:rPr lang="en-US" sz="2400" dirty="0"/>
                <a:t>150</a:t>
              </a:r>
              <a:endParaRPr lang="en-IN" sz="2400" dirty="0"/>
            </a:p>
          </p:txBody>
        </p:sp>
        <p:sp>
          <p:nvSpPr>
            <p:cNvPr id="46" name="TextBox 45">
              <a:extLst>
                <a:ext uri="{FF2B5EF4-FFF2-40B4-BE49-F238E27FC236}">
                  <a16:creationId xmlns:a16="http://schemas.microsoft.com/office/drawing/2014/main" id="{6CF8D50F-B61F-4D9A-93FA-873DBA10EB1A}"/>
                </a:ext>
              </a:extLst>
            </p:cNvPr>
            <p:cNvSpPr txBox="1"/>
            <p:nvPr/>
          </p:nvSpPr>
          <p:spPr>
            <a:xfrm>
              <a:off x="9570207" y="3262559"/>
              <a:ext cx="599904" cy="315753"/>
            </a:xfrm>
            <a:prstGeom prst="rect">
              <a:avLst/>
            </a:prstGeom>
            <a:noFill/>
          </p:spPr>
          <p:txBody>
            <a:bodyPr wrap="square" rtlCol="0">
              <a:spAutoFit/>
            </a:bodyPr>
            <a:lstStyle/>
            <a:p>
              <a:pPr algn="ctr"/>
              <a:r>
                <a:rPr lang="en-US" sz="2400" dirty="0"/>
                <a:t>350</a:t>
              </a:r>
              <a:endParaRPr lang="en-IN" sz="2400" dirty="0"/>
            </a:p>
          </p:txBody>
        </p:sp>
        <p:sp>
          <p:nvSpPr>
            <p:cNvPr id="47" name="TextBox 46">
              <a:extLst>
                <a:ext uri="{FF2B5EF4-FFF2-40B4-BE49-F238E27FC236}">
                  <a16:creationId xmlns:a16="http://schemas.microsoft.com/office/drawing/2014/main" id="{DC89A412-0665-4445-BDAC-628FE588C6EE}"/>
                </a:ext>
              </a:extLst>
            </p:cNvPr>
            <p:cNvSpPr txBox="1"/>
            <p:nvPr/>
          </p:nvSpPr>
          <p:spPr>
            <a:xfrm>
              <a:off x="10457052" y="3262559"/>
              <a:ext cx="599904" cy="315753"/>
            </a:xfrm>
            <a:prstGeom prst="rect">
              <a:avLst/>
            </a:prstGeom>
            <a:noFill/>
          </p:spPr>
          <p:txBody>
            <a:bodyPr wrap="square" rtlCol="0">
              <a:spAutoFit/>
            </a:bodyPr>
            <a:lstStyle/>
            <a:p>
              <a:pPr algn="ctr"/>
              <a:r>
                <a:rPr lang="en-US" sz="2400" dirty="0"/>
                <a:t>320</a:t>
              </a:r>
              <a:endParaRPr lang="en-IN" sz="2400" dirty="0"/>
            </a:p>
          </p:txBody>
        </p:sp>
        <p:sp>
          <p:nvSpPr>
            <p:cNvPr id="48" name="TextBox 47">
              <a:extLst>
                <a:ext uri="{FF2B5EF4-FFF2-40B4-BE49-F238E27FC236}">
                  <a16:creationId xmlns:a16="http://schemas.microsoft.com/office/drawing/2014/main" id="{543F96CF-5088-4580-8710-C80B6D5FC421}"/>
                </a:ext>
              </a:extLst>
            </p:cNvPr>
            <p:cNvSpPr txBox="1"/>
            <p:nvPr/>
          </p:nvSpPr>
          <p:spPr>
            <a:xfrm>
              <a:off x="7601461" y="1309426"/>
              <a:ext cx="603481" cy="315753"/>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49" name="TextBox 48">
              <a:extLst>
                <a:ext uri="{FF2B5EF4-FFF2-40B4-BE49-F238E27FC236}">
                  <a16:creationId xmlns:a16="http://schemas.microsoft.com/office/drawing/2014/main" id="{A7F6DD8D-103B-4C0E-932A-C64EF75731B4}"/>
                </a:ext>
              </a:extLst>
            </p:cNvPr>
            <p:cNvSpPr txBox="1"/>
            <p:nvPr/>
          </p:nvSpPr>
          <p:spPr>
            <a:xfrm>
              <a:off x="8479687" y="1309426"/>
              <a:ext cx="590164" cy="315753"/>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50" name="TextBox 49">
              <a:extLst>
                <a:ext uri="{FF2B5EF4-FFF2-40B4-BE49-F238E27FC236}">
                  <a16:creationId xmlns:a16="http://schemas.microsoft.com/office/drawing/2014/main" id="{287FD25F-1A24-44D3-9124-AE5D11CFD247}"/>
                </a:ext>
              </a:extLst>
            </p:cNvPr>
            <p:cNvSpPr txBox="1"/>
            <p:nvPr/>
          </p:nvSpPr>
          <p:spPr>
            <a:xfrm>
              <a:off x="9367855" y="1309426"/>
              <a:ext cx="674597" cy="273798"/>
            </a:xfrm>
            <a:prstGeom prst="rect">
              <a:avLst/>
            </a:prstGeom>
            <a:noFill/>
          </p:spPr>
          <p:txBody>
            <a:bodyPr wrap="square" rtlCol="0">
              <a:spAutoFit/>
            </a:bodyPr>
            <a:lstStyle/>
            <a:p>
              <a:pPr algn="ctr"/>
              <a:r>
                <a:rPr lang="en-US" sz="2400" dirty="0">
                  <a:solidFill>
                    <a:schemeClr val="tx2"/>
                  </a:solidFill>
                </a:rPr>
                <a:t>170-120</a:t>
              </a:r>
              <a:endParaRPr lang="en-IN" sz="2400" dirty="0">
                <a:solidFill>
                  <a:schemeClr val="tx2"/>
                </a:solidFill>
              </a:endParaRPr>
            </a:p>
          </p:txBody>
        </p:sp>
        <p:sp>
          <p:nvSpPr>
            <p:cNvPr id="51" name="TextBox 50">
              <a:extLst>
                <a:ext uri="{FF2B5EF4-FFF2-40B4-BE49-F238E27FC236}">
                  <a16:creationId xmlns:a16="http://schemas.microsoft.com/office/drawing/2014/main" id="{19EE38A4-2C7F-4B68-AC76-9DF95DB02503}"/>
                </a:ext>
              </a:extLst>
            </p:cNvPr>
            <p:cNvSpPr txBox="1"/>
            <p:nvPr/>
          </p:nvSpPr>
          <p:spPr>
            <a:xfrm>
              <a:off x="9361471" y="1924007"/>
              <a:ext cx="682132" cy="273798"/>
            </a:xfrm>
            <a:prstGeom prst="rect">
              <a:avLst/>
            </a:prstGeom>
            <a:noFill/>
          </p:spPr>
          <p:txBody>
            <a:bodyPr wrap="square" rtlCol="0">
              <a:spAutoFit/>
            </a:bodyPr>
            <a:lstStyle/>
            <a:p>
              <a:pPr algn="ctr"/>
              <a:r>
                <a:rPr lang="en-US" sz="2400" dirty="0">
                  <a:solidFill>
                    <a:schemeClr val="tx2"/>
                  </a:solidFill>
                </a:rPr>
                <a:t>180+120</a:t>
              </a:r>
              <a:endParaRPr lang="en-IN" sz="2400" dirty="0">
                <a:solidFill>
                  <a:schemeClr val="tx2"/>
                </a:solidFill>
              </a:endParaRPr>
            </a:p>
          </p:txBody>
        </p:sp>
        <p:sp>
          <p:nvSpPr>
            <p:cNvPr id="53" name="TextBox 52">
              <a:extLst>
                <a:ext uri="{FF2B5EF4-FFF2-40B4-BE49-F238E27FC236}">
                  <a16:creationId xmlns:a16="http://schemas.microsoft.com/office/drawing/2014/main" id="{510A0FD8-3A43-420D-9E34-529202517919}"/>
                </a:ext>
              </a:extLst>
            </p:cNvPr>
            <p:cNvSpPr txBox="1"/>
            <p:nvPr/>
          </p:nvSpPr>
          <p:spPr>
            <a:xfrm>
              <a:off x="10234834" y="2517946"/>
              <a:ext cx="599904" cy="315753"/>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54" name="Straight Connector 53">
              <a:extLst>
                <a:ext uri="{FF2B5EF4-FFF2-40B4-BE49-F238E27FC236}">
                  <a16:creationId xmlns:a16="http://schemas.microsoft.com/office/drawing/2014/main" id="{C653A1E1-F5F9-45AC-B1D3-43E0A0E6C85C}"/>
                </a:ext>
              </a:extLst>
            </p:cNvPr>
            <p:cNvCxnSpPr>
              <a:cxnSpLocks/>
            </p:cNvCxnSpPr>
            <p:nvPr/>
          </p:nvCxnSpPr>
          <p:spPr>
            <a:xfrm>
              <a:off x="7646395"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464981-2B41-4E59-B17E-FB10DA70B32A}"/>
                </a:ext>
              </a:extLst>
            </p:cNvPr>
            <p:cNvCxnSpPr>
              <a:cxnSpLocks/>
            </p:cNvCxnSpPr>
            <p:nvPr/>
          </p:nvCxnSpPr>
          <p:spPr>
            <a:xfrm flipV="1">
              <a:off x="8157268"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70D299-F24E-4FFA-993D-ADFC3A83AC13}"/>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155265-6996-4CBC-B841-818673667E00}"/>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A724C2-074E-450D-8774-B1E1E162B24B}"/>
                </a:ext>
              </a:extLst>
            </p:cNvPr>
            <p:cNvCxnSpPr>
              <a:cxnSpLocks/>
            </p:cNvCxnSpPr>
            <p:nvPr/>
          </p:nvCxnSpPr>
          <p:spPr>
            <a:xfrm>
              <a:off x="9412164" y="1619949"/>
              <a:ext cx="586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10EA296-0773-43D1-BA9F-A64B73A867E5}"/>
                </a:ext>
              </a:extLst>
            </p:cNvPr>
            <p:cNvCxnSpPr>
              <a:cxnSpLocks/>
            </p:cNvCxnSpPr>
            <p:nvPr/>
          </p:nvCxnSpPr>
          <p:spPr>
            <a:xfrm flipV="1">
              <a:off x="9998525"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625D5A7-EBBA-4D85-BE9A-1FE56CD08C5D}"/>
                </a:ext>
              </a:extLst>
            </p:cNvPr>
            <p:cNvCxnSpPr>
              <a:cxnSpLocks/>
            </p:cNvCxnSpPr>
            <p:nvPr/>
          </p:nvCxnSpPr>
          <p:spPr>
            <a:xfrm>
              <a:off x="9410446" y="2212467"/>
              <a:ext cx="583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3E5FAB-21EB-4783-82A1-37399C27859E}"/>
                </a:ext>
              </a:extLst>
            </p:cNvPr>
            <p:cNvCxnSpPr>
              <a:cxnSpLocks/>
            </p:cNvCxnSpPr>
            <p:nvPr/>
          </p:nvCxnSpPr>
          <p:spPr>
            <a:xfrm flipV="1">
              <a:off x="9991661" y="1940831"/>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3B4DB3B-88FB-4E82-9728-334BA28FAC22}"/>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65FC0C-9F84-4BC4-A14C-177A471A25E2}"/>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FBFEFE8-D24C-4F84-B3E8-7D2F18D7B40D}"/>
                </a:ext>
              </a:extLst>
            </p:cNvPr>
            <p:cNvSpPr txBox="1"/>
            <p:nvPr/>
          </p:nvSpPr>
          <p:spPr>
            <a:xfrm>
              <a:off x="10217198" y="1309876"/>
              <a:ext cx="638128" cy="273798"/>
            </a:xfrm>
            <a:prstGeom prst="rect">
              <a:avLst/>
            </a:prstGeom>
            <a:noFill/>
          </p:spPr>
          <p:txBody>
            <a:bodyPr wrap="square" rtlCol="0">
              <a:spAutoFit/>
            </a:bodyPr>
            <a:lstStyle/>
            <a:p>
              <a:pPr algn="ctr"/>
              <a:r>
                <a:rPr lang="en-US" sz="2400" dirty="0">
                  <a:solidFill>
                    <a:schemeClr val="tx2"/>
                  </a:solidFill>
                </a:rPr>
                <a:t>0+120</a:t>
              </a:r>
              <a:endParaRPr lang="en-IN" sz="2400" dirty="0">
                <a:solidFill>
                  <a:schemeClr val="tx2"/>
                </a:solidFill>
              </a:endParaRPr>
            </a:p>
          </p:txBody>
        </p:sp>
        <p:cxnSp>
          <p:nvCxnSpPr>
            <p:cNvPr id="83" name="Straight Connector 82">
              <a:extLst>
                <a:ext uri="{FF2B5EF4-FFF2-40B4-BE49-F238E27FC236}">
                  <a16:creationId xmlns:a16="http://schemas.microsoft.com/office/drawing/2014/main" id="{92069248-1D2D-4FB9-B57D-CB412B5DAD8D}"/>
                </a:ext>
              </a:extLst>
            </p:cNvPr>
            <p:cNvCxnSpPr>
              <a:cxnSpLocks/>
            </p:cNvCxnSpPr>
            <p:nvPr/>
          </p:nvCxnSpPr>
          <p:spPr>
            <a:xfrm>
              <a:off x="10297430" y="1610321"/>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1D8B31B-3C00-4A79-8B31-E733DFA6B2B8}"/>
                </a:ext>
              </a:extLst>
            </p:cNvPr>
            <p:cNvCxnSpPr>
              <a:cxnSpLocks/>
            </p:cNvCxnSpPr>
            <p:nvPr/>
          </p:nvCxnSpPr>
          <p:spPr>
            <a:xfrm flipV="1">
              <a:off x="10805922" y="1341503"/>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7243B47-347C-49FC-AC3A-EDC2AC9F213C}"/>
                </a:ext>
              </a:extLst>
            </p:cNvPr>
            <p:cNvSpPr txBox="1"/>
            <p:nvPr/>
          </p:nvSpPr>
          <p:spPr>
            <a:xfrm>
              <a:off x="10253376" y="1924007"/>
              <a:ext cx="630246" cy="273798"/>
            </a:xfrm>
            <a:prstGeom prst="rect">
              <a:avLst/>
            </a:prstGeom>
            <a:noFill/>
          </p:spPr>
          <p:txBody>
            <a:bodyPr wrap="square" rtlCol="0">
              <a:spAutoFit/>
            </a:bodyPr>
            <a:lstStyle/>
            <a:p>
              <a:pPr algn="ctr"/>
              <a:r>
                <a:rPr lang="en-US" sz="2400" dirty="0">
                  <a:solidFill>
                    <a:schemeClr val="tx2"/>
                  </a:solidFill>
                </a:rPr>
                <a:t>120-120</a:t>
              </a:r>
              <a:endParaRPr lang="en-IN" sz="2400" dirty="0">
                <a:solidFill>
                  <a:schemeClr val="tx2"/>
                </a:solidFill>
              </a:endParaRPr>
            </a:p>
          </p:txBody>
        </p:sp>
        <p:cxnSp>
          <p:nvCxnSpPr>
            <p:cNvPr id="89" name="Straight Connector 88">
              <a:extLst>
                <a:ext uri="{FF2B5EF4-FFF2-40B4-BE49-F238E27FC236}">
                  <a16:creationId xmlns:a16="http://schemas.microsoft.com/office/drawing/2014/main" id="{001E86F0-3A50-4345-82A8-3E3FA4D965CA}"/>
                </a:ext>
              </a:extLst>
            </p:cNvPr>
            <p:cNvCxnSpPr>
              <a:cxnSpLocks/>
            </p:cNvCxnSpPr>
            <p:nvPr/>
          </p:nvCxnSpPr>
          <p:spPr>
            <a:xfrm>
              <a:off x="10287147" y="2212467"/>
              <a:ext cx="5835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89E9BB-08EB-4756-AA34-4A3934B0CC7A}"/>
                </a:ext>
              </a:extLst>
            </p:cNvPr>
            <p:cNvCxnSpPr>
              <a:cxnSpLocks/>
            </p:cNvCxnSpPr>
            <p:nvPr/>
          </p:nvCxnSpPr>
          <p:spPr>
            <a:xfrm flipV="1">
              <a:off x="10868362" y="1940831"/>
              <a:ext cx="0" cy="27163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04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09454" y="736445"/>
            <a:ext cx="6297334" cy="418816"/>
          </a:xfrm>
        </p:spPr>
        <p:txBody>
          <a:bodyPr/>
          <a:lstStyle/>
          <a:p>
            <a:r>
              <a:rPr lang="en-US" dirty="0"/>
              <a:t>Revised solution obtained in previous step.</a:t>
            </a:r>
          </a:p>
        </p:txBody>
      </p:sp>
      <p:cxnSp>
        <p:nvCxnSpPr>
          <p:cNvPr id="175" name="Straight Connector 174">
            <a:extLst>
              <a:ext uri="{FF2B5EF4-FFF2-40B4-BE49-F238E27FC236}">
                <a16:creationId xmlns:a16="http://schemas.microsoft.com/office/drawing/2014/main" id="{BAE6DAB6-537C-4091-8F39-040799A42E3C}"/>
              </a:ext>
            </a:extLst>
          </p:cNvPr>
          <p:cNvCxnSpPr>
            <a:cxnSpLocks/>
          </p:cNvCxnSpPr>
          <p:nvPr/>
        </p:nvCxnSpPr>
        <p:spPr>
          <a:xfrm>
            <a:off x="4082361" y="2957567"/>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EB915B-4D3B-4C9D-99CD-AD82AC1C6F98}"/>
              </a:ext>
            </a:extLst>
          </p:cNvPr>
          <p:cNvCxnSpPr>
            <a:cxnSpLocks/>
          </p:cNvCxnSpPr>
          <p:nvPr/>
        </p:nvCxnSpPr>
        <p:spPr>
          <a:xfrm>
            <a:off x="4094331" y="3700900"/>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43BC5C6-2DAE-46C3-851F-32A21BF5647D}"/>
              </a:ext>
            </a:extLst>
          </p:cNvPr>
          <p:cNvCxnSpPr>
            <a:cxnSpLocks/>
          </p:cNvCxnSpPr>
          <p:nvPr/>
        </p:nvCxnSpPr>
        <p:spPr>
          <a:xfrm>
            <a:off x="4094331" y="4444232"/>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0BC0AD-406A-44EE-B0D6-F39515C3D361}"/>
              </a:ext>
            </a:extLst>
          </p:cNvPr>
          <p:cNvCxnSpPr>
            <a:cxnSpLocks/>
          </p:cNvCxnSpPr>
          <p:nvPr/>
        </p:nvCxnSpPr>
        <p:spPr>
          <a:xfrm>
            <a:off x="4094331" y="5187566"/>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183C8A-1ECB-4BA8-88D1-79FBED9B47DD}"/>
              </a:ext>
            </a:extLst>
          </p:cNvPr>
          <p:cNvCxnSpPr>
            <a:cxnSpLocks/>
          </p:cNvCxnSpPr>
          <p:nvPr/>
        </p:nvCxnSpPr>
        <p:spPr>
          <a:xfrm>
            <a:off x="4087254" y="2198198"/>
            <a:ext cx="0" cy="416931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C949EF-509C-414F-904C-432DE36E9958}"/>
              </a:ext>
            </a:extLst>
          </p:cNvPr>
          <p:cNvCxnSpPr>
            <a:cxnSpLocks/>
          </p:cNvCxnSpPr>
          <p:nvPr/>
        </p:nvCxnSpPr>
        <p:spPr>
          <a:xfrm>
            <a:off x="4087253" y="2198198"/>
            <a:ext cx="77237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F44ECB-C06A-4E19-8D8A-1391707BC578}"/>
              </a:ext>
            </a:extLst>
          </p:cNvPr>
          <p:cNvCxnSpPr>
            <a:cxnSpLocks/>
          </p:cNvCxnSpPr>
          <p:nvPr/>
        </p:nvCxnSpPr>
        <p:spPr>
          <a:xfrm>
            <a:off x="4081631" y="56309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A8310C-B885-4C38-8594-79064AB8055C}"/>
              </a:ext>
            </a:extLst>
          </p:cNvPr>
          <p:cNvCxnSpPr>
            <a:cxnSpLocks/>
          </p:cNvCxnSpPr>
          <p:nvPr/>
        </p:nvCxnSpPr>
        <p:spPr>
          <a:xfrm>
            <a:off x="10629893" y="22142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FBBBB3-B6A4-4443-A71C-C1C019FBC87F}"/>
              </a:ext>
            </a:extLst>
          </p:cNvPr>
          <p:cNvCxnSpPr>
            <a:cxnSpLocks/>
          </p:cNvCxnSpPr>
          <p:nvPr/>
        </p:nvCxnSpPr>
        <p:spPr>
          <a:xfrm>
            <a:off x="9481750" y="2206995"/>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D84945-E934-4616-865B-63475235C8AD}"/>
              </a:ext>
            </a:extLst>
          </p:cNvPr>
          <p:cNvCxnSpPr>
            <a:cxnSpLocks/>
          </p:cNvCxnSpPr>
          <p:nvPr/>
        </p:nvCxnSpPr>
        <p:spPr>
          <a:xfrm>
            <a:off x="8442839"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AEC877-B2F8-4366-8BDC-F93D534D21E4}"/>
              </a:ext>
            </a:extLst>
          </p:cNvPr>
          <p:cNvCxnSpPr>
            <a:cxnSpLocks/>
          </p:cNvCxnSpPr>
          <p:nvPr/>
        </p:nvCxnSpPr>
        <p:spPr>
          <a:xfrm>
            <a:off x="7400112"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29699A-EB42-497E-996D-CE267BA011A3}"/>
              </a:ext>
            </a:extLst>
          </p:cNvPr>
          <p:cNvCxnSpPr>
            <a:cxnSpLocks/>
          </p:cNvCxnSpPr>
          <p:nvPr/>
        </p:nvCxnSpPr>
        <p:spPr>
          <a:xfrm>
            <a:off x="6357387"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AAA4C9-5881-48F6-B446-340214CC9AA4}"/>
              </a:ext>
            </a:extLst>
          </p:cNvPr>
          <p:cNvCxnSpPr>
            <a:cxnSpLocks/>
          </p:cNvCxnSpPr>
          <p:nvPr/>
        </p:nvCxnSpPr>
        <p:spPr>
          <a:xfrm>
            <a:off x="5314660"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BB6547B-8352-4686-B727-473E2AD802D3}"/>
              </a:ext>
            </a:extLst>
          </p:cNvPr>
          <p:cNvCxnSpPr>
            <a:cxnSpLocks/>
          </p:cNvCxnSpPr>
          <p:nvPr/>
        </p:nvCxnSpPr>
        <p:spPr>
          <a:xfrm>
            <a:off x="4082361" y="2206995"/>
            <a:ext cx="1232299" cy="750572"/>
          </a:xfrm>
          <a:prstGeom prst="line">
            <a:avLst/>
          </a:prstGeom>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D51A294-4112-484E-98CE-2A0768FDC65E}"/>
              </a:ext>
            </a:extLst>
          </p:cNvPr>
          <p:cNvSpPr txBox="1"/>
          <p:nvPr/>
        </p:nvSpPr>
        <p:spPr>
          <a:xfrm>
            <a:off x="4643771" y="2183431"/>
            <a:ext cx="652636" cy="458749"/>
          </a:xfrm>
          <a:prstGeom prst="rect">
            <a:avLst/>
          </a:prstGeom>
          <a:noFill/>
        </p:spPr>
        <p:txBody>
          <a:bodyPr wrap="square" rtlCol="0">
            <a:spAutoFit/>
          </a:bodyPr>
          <a:lstStyle/>
          <a:p>
            <a:r>
              <a:rPr lang="en-US" sz="2400" dirty="0"/>
              <a:t>To</a:t>
            </a:r>
            <a:endParaRPr lang="en-IN" sz="2400" dirty="0"/>
          </a:p>
        </p:txBody>
      </p:sp>
      <p:sp>
        <p:nvSpPr>
          <p:cNvPr id="190" name="TextBox 189">
            <a:extLst>
              <a:ext uri="{FF2B5EF4-FFF2-40B4-BE49-F238E27FC236}">
                <a16:creationId xmlns:a16="http://schemas.microsoft.com/office/drawing/2014/main" id="{86B785C9-5859-4DA7-AFFD-2BB7AC9D686C}"/>
              </a:ext>
            </a:extLst>
          </p:cNvPr>
          <p:cNvSpPr txBox="1"/>
          <p:nvPr/>
        </p:nvSpPr>
        <p:spPr>
          <a:xfrm>
            <a:off x="4129492" y="2550700"/>
            <a:ext cx="830830" cy="458749"/>
          </a:xfrm>
          <a:prstGeom prst="rect">
            <a:avLst/>
          </a:prstGeom>
          <a:noFill/>
        </p:spPr>
        <p:txBody>
          <a:bodyPr wrap="square" rtlCol="0">
            <a:spAutoFit/>
          </a:bodyPr>
          <a:lstStyle/>
          <a:p>
            <a:r>
              <a:rPr lang="en-US" sz="2400" dirty="0"/>
              <a:t>From</a:t>
            </a:r>
            <a:endParaRPr lang="en-IN" sz="2400" dirty="0"/>
          </a:p>
        </p:txBody>
      </p:sp>
      <p:sp>
        <p:nvSpPr>
          <p:cNvPr id="191" name="TextBox 190">
            <a:extLst>
              <a:ext uri="{FF2B5EF4-FFF2-40B4-BE49-F238E27FC236}">
                <a16:creationId xmlns:a16="http://schemas.microsoft.com/office/drawing/2014/main" id="{1DB93E4C-205E-4E79-B758-1E98688B7E21}"/>
              </a:ext>
            </a:extLst>
          </p:cNvPr>
          <p:cNvSpPr txBox="1"/>
          <p:nvPr/>
        </p:nvSpPr>
        <p:spPr>
          <a:xfrm>
            <a:off x="4277332" y="3099723"/>
            <a:ext cx="830830" cy="458749"/>
          </a:xfrm>
          <a:prstGeom prst="rect">
            <a:avLst/>
          </a:prstGeom>
          <a:noFill/>
        </p:spPr>
        <p:txBody>
          <a:bodyPr wrap="square" rtlCol="0">
            <a:spAutoFit/>
          </a:bodyPr>
          <a:lstStyle/>
          <a:p>
            <a:pPr algn="ctr"/>
            <a:r>
              <a:rPr lang="en-US" sz="2400" dirty="0"/>
              <a:t>A</a:t>
            </a:r>
            <a:endParaRPr lang="en-IN" sz="2400" dirty="0"/>
          </a:p>
        </p:txBody>
      </p:sp>
      <p:sp>
        <p:nvSpPr>
          <p:cNvPr id="192" name="TextBox 191">
            <a:extLst>
              <a:ext uri="{FF2B5EF4-FFF2-40B4-BE49-F238E27FC236}">
                <a16:creationId xmlns:a16="http://schemas.microsoft.com/office/drawing/2014/main" id="{A184B519-5751-4100-8F78-B1AD0328F544}"/>
              </a:ext>
            </a:extLst>
          </p:cNvPr>
          <p:cNvSpPr txBox="1"/>
          <p:nvPr/>
        </p:nvSpPr>
        <p:spPr>
          <a:xfrm>
            <a:off x="4042089" y="5179199"/>
            <a:ext cx="1321552" cy="461665"/>
          </a:xfrm>
          <a:prstGeom prst="rect">
            <a:avLst/>
          </a:prstGeom>
          <a:noFill/>
        </p:spPr>
        <p:txBody>
          <a:bodyPr wrap="square" rtlCol="0">
            <a:spAutoFit/>
          </a:bodyPr>
          <a:lstStyle/>
          <a:p>
            <a:pPr algn="ctr"/>
            <a:r>
              <a:rPr lang="en-US" sz="2400" dirty="0"/>
              <a:t>Demand</a:t>
            </a:r>
            <a:endParaRPr lang="en-IN" sz="2400" dirty="0"/>
          </a:p>
        </p:txBody>
      </p:sp>
      <p:sp>
        <p:nvSpPr>
          <p:cNvPr id="193" name="TextBox 192">
            <a:extLst>
              <a:ext uri="{FF2B5EF4-FFF2-40B4-BE49-F238E27FC236}">
                <a16:creationId xmlns:a16="http://schemas.microsoft.com/office/drawing/2014/main" id="{193ABF42-F41E-43ED-89A6-A947CADFBE68}"/>
              </a:ext>
            </a:extLst>
          </p:cNvPr>
          <p:cNvSpPr txBox="1"/>
          <p:nvPr/>
        </p:nvSpPr>
        <p:spPr>
          <a:xfrm>
            <a:off x="4277332" y="3827799"/>
            <a:ext cx="830830" cy="458749"/>
          </a:xfrm>
          <a:prstGeom prst="rect">
            <a:avLst/>
          </a:prstGeom>
          <a:noFill/>
        </p:spPr>
        <p:txBody>
          <a:bodyPr wrap="square" rtlCol="0">
            <a:spAutoFit/>
          </a:bodyPr>
          <a:lstStyle/>
          <a:p>
            <a:pPr algn="ctr"/>
            <a:r>
              <a:rPr lang="en-US" sz="2400" dirty="0"/>
              <a:t>B</a:t>
            </a:r>
            <a:endParaRPr lang="en-IN" sz="2400" dirty="0"/>
          </a:p>
        </p:txBody>
      </p:sp>
      <p:sp>
        <p:nvSpPr>
          <p:cNvPr id="194" name="TextBox 193">
            <a:extLst>
              <a:ext uri="{FF2B5EF4-FFF2-40B4-BE49-F238E27FC236}">
                <a16:creationId xmlns:a16="http://schemas.microsoft.com/office/drawing/2014/main" id="{09EAFCB6-8AE9-424F-BC5C-7FA44EF2EAED}"/>
              </a:ext>
            </a:extLst>
          </p:cNvPr>
          <p:cNvSpPr txBox="1"/>
          <p:nvPr/>
        </p:nvSpPr>
        <p:spPr>
          <a:xfrm>
            <a:off x="4277332" y="4575567"/>
            <a:ext cx="830830" cy="458749"/>
          </a:xfrm>
          <a:prstGeom prst="rect">
            <a:avLst/>
          </a:prstGeom>
          <a:noFill/>
        </p:spPr>
        <p:txBody>
          <a:bodyPr wrap="square" rtlCol="0">
            <a:spAutoFit/>
          </a:bodyPr>
          <a:lstStyle/>
          <a:p>
            <a:pPr algn="ctr"/>
            <a:r>
              <a:rPr lang="en-US" sz="2400" dirty="0"/>
              <a:t>C</a:t>
            </a:r>
            <a:endParaRPr lang="en-IN" sz="2400" dirty="0"/>
          </a:p>
        </p:txBody>
      </p:sp>
      <p:sp>
        <p:nvSpPr>
          <p:cNvPr id="195" name="TextBox 194">
            <a:extLst>
              <a:ext uri="{FF2B5EF4-FFF2-40B4-BE49-F238E27FC236}">
                <a16:creationId xmlns:a16="http://schemas.microsoft.com/office/drawing/2014/main" id="{3719AA87-BF71-4FBE-981E-7097E241A80A}"/>
              </a:ext>
            </a:extLst>
          </p:cNvPr>
          <p:cNvSpPr txBox="1"/>
          <p:nvPr/>
        </p:nvSpPr>
        <p:spPr>
          <a:xfrm>
            <a:off x="5445349" y="2371147"/>
            <a:ext cx="830830" cy="458749"/>
          </a:xfrm>
          <a:prstGeom prst="rect">
            <a:avLst/>
          </a:prstGeom>
          <a:noFill/>
        </p:spPr>
        <p:txBody>
          <a:bodyPr wrap="square" rtlCol="0">
            <a:spAutoFit/>
          </a:bodyPr>
          <a:lstStyle/>
          <a:p>
            <a:pPr algn="ctr"/>
            <a:r>
              <a:rPr lang="en-US" sz="2400" dirty="0"/>
              <a:t>P</a:t>
            </a:r>
            <a:endParaRPr lang="en-IN" sz="2400" dirty="0"/>
          </a:p>
        </p:txBody>
      </p:sp>
      <p:sp>
        <p:nvSpPr>
          <p:cNvPr id="196" name="TextBox 195">
            <a:extLst>
              <a:ext uri="{FF2B5EF4-FFF2-40B4-BE49-F238E27FC236}">
                <a16:creationId xmlns:a16="http://schemas.microsoft.com/office/drawing/2014/main" id="{0ECDDDB0-5183-469A-AC9B-B90A6B5E8230}"/>
              </a:ext>
            </a:extLst>
          </p:cNvPr>
          <p:cNvSpPr txBox="1"/>
          <p:nvPr/>
        </p:nvSpPr>
        <p:spPr>
          <a:xfrm>
            <a:off x="9538539" y="2373753"/>
            <a:ext cx="1042821" cy="461665"/>
          </a:xfrm>
          <a:prstGeom prst="rect">
            <a:avLst/>
          </a:prstGeom>
          <a:noFill/>
        </p:spPr>
        <p:txBody>
          <a:bodyPr wrap="square" rtlCol="0">
            <a:spAutoFit/>
          </a:bodyPr>
          <a:lstStyle/>
          <a:p>
            <a:pPr algn="ctr"/>
            <a:r>
              <a:rPr lang="en-US" sz="2400" dirty="0"/>
              <a:t>Supply</a:t>
            </a:r>
            <a:endParaRPr lang="en-IN" sz="2400" dirty="0"/>
          </a:p>
        </p:txBody>
      </p:sp>
      <p:sp>
        <p:nvSpPr>
          <p:cNvPr id="197" name="TextBox 196">
            <a:extLst>
              <a:ext uri="{FF2B5EF4-FFF2-40B4-BE49-F238E27FC236}">
                <a16:creationId xmlns:a16="http://schemas.microsoft.com/office/drawing/2014/main" id="{056B6CE4-4870-43C7-A4FA-C8BDE7E60EBA}"/>
              </a:ext>
            </a:extLst>
          </p:cNvPr>
          <p:cNvSpPr txBox="1"/>
          <p:nvPr/>
        </p:nvSpPr>
        <p:spPr>
          <a:xfrm>
            <a:off x="8552406" y="2365440"/>
            <a:ext cx="830830" cy="458749"/>
          </a:xfrm>
          <a:prstGeom prst="rect">
            <a:avLst/>
          </a:prstGeom>
          <a:noFill/>
        </p:spPr>
        <p:txBody>
          <a:bodyPr wrap="square" rtlCol="0">
            <a:spAutoFit/>
          </a:bodyPr>
          <a:lstStyle/>
          <a:p>
            <a:pPr algn="ctr"/>
            <a:r>
              <a:rPr lang="en-US" sz="2400" dirty="0"/>
              <a:t>S</a:t>
            </a:r>
            <a:endParaRPr lang="en-IN" sz="2400" dirty="0"/>
          </a:p>
        </p:txBody>
      </p:sp>
      <p:sp>
        <p:nvSpPr>
          <p:cNvPr id="198" name="TextBox 197">
            <a:extLst>
              <a:ext uri="{FF2B5EF4-FFF2-40B4-BE49-F238E27FC236}">
                <a16:creationId xmlns:a16="http://schemas.microsoft.com/office/drawing/2014/main" id="{E7BAC547-D5D0-437B-99BC-7F0D48F9620B}"/>
              </a:ext>
            </a:extLst>
          </p:cNvPr>
          <p:cNvSpPr txBox="1"/>
          <p:nvPr/>
        </p:nvSpPr>
        <p:spPr>
          <a:xfrm>
            <a:off x="7513299" y="2365440"/>
            <a:ext cx="830830" cy="458749"/>
          </a:xfrm>
          <a:prstGeom prst="rect">
            <a:avLst/>
          </a:prstGeom>
          <a:noFill/>
        </p:spPr>
        <p:txBody>
          <a:bodyPr wrap="square" rtlCol="0">
            <a:spAutoFit/>
          </a:bodyPr>
          <a:lstStyle/>
          <a:p>
            <a:pPr algn="ctr"/>
            <a:r>
              <a:rPr lang="en-US" sz="2400" dirty="0"/>
              <a:t>R</a:t>
            </a:r>
            <a:endParaRPr lang="en-IN" sz="2400" dirty="0"/>
          </a:p>
        </p:txBody>
      </p:sp>
      <p:sp>
        <p:nvSpPr>
          <p:cNvPr id="199" name="TextBox 198">
            <a:extLst>
              <a:ext uri="{FF2B5EF4-FFF2-40B4-BE49-F238E27FC236}">
                <a16:creationId xmlns:a16="http://schemas.microsoft.com/office/drawing/2014/main" id="{0355E869-D5E0-4262-BA89-25E44F9D9B76}"/>
              </a:ext>
            </a:extLst>
          </p:cNvPr>
          <p:cNvSpPr txBox="1"/>
          <p:nvPr/>
        </p:nvSpPr>
        <p:spPr>
          <a:xfrm>
            <a:off x="6474191" y="2365440"/>
            <a:ext cx="830830" cy="458749"/>
          </a:xfrm>
          <a:prstGeom prst="rect">
            <a:avLst/>
          </a:prstGeom>
          <a:noFill/>
        </p:spPr>
        <p:txBody>
          <a:bodyPr wrap="square" rtlCol="0">
            <a:spAutoFit/>
          </a:bodyPr>
          <a:lstStyle/>
          <a:p>
            <a:pPr algn="ctr"/>
            <a:r>
              <a:rPr lang="en-US" sz="2400" dirty="0"/>
              <a:t>Q</a:t>
            </a:r>
            <a:endParaRPr lang="en-IN" sz="2400" dirty="0"/>
          </a:p>
        </p:txBody>
      </p:sp>
      <p:sp>
        <p:nvSpPr>
          <p:cNvPr id="200" name="TextBox 199">
            <a:extLst>
              <a:ext uri="{FF2B5EF4-FFF2-40B4-BE49-F238E27FC236}">
                <a16:creationId xmlns:a16="http://schemas.microsoft.com/office/drawing/2014/main" id="{4C2E4F2C-B4DD-4CD3-ABAD-126B5BC4FF4D}"/>
              </a:ext>
            </a:extLst>
          </p:cNvPr>
          <p:cNvSpPr txBox="1"/>
          <p:nvPr/>
        </p:nvSpPr>
        <p:spPr>
          <a:xfrm>
            <a:off x="5836186" y="3324078"/>
            <a:ext cx="604517" cy="458749"/>
          </a:xfrm>
          <a:prstGeom prst="rect">
            <a:avLst/>
          </a:prstGeom>
          <a:noFill/>
        </p:spPr>
        <p:txBody>
          <a:bodyPr wrap="square" rtlCol="0">
            <a:spAutoFit/>
          </a:bodyPr>
          <a:lstStyle/>
          <a:p>
            <a:pPr algn="ctr"/>
            <a:r>
              <a:rPr lang="en-US" sz="2400" dirty="0"/>
              <a:t>12</a:t>
            </a:r>
            <a:endParaRPr lang="en-IN" sz="2400" dirty="0"/>
          </a:p>
        </p:txBody>
      </p:sp>
      <p:sp>
        <p:nvSpPr>
          <p:cNvPr id="201" name="TextBox 200">
            <a:extLst>
              <a:ext uri="{FF2B5EF4-FFF2-40B4-BE49-F238E27FC236}">
                <a16:creationId xmlns:a16="http://schemas.microsoft.com/office/drawing/2014/main" id="{2E542143-5CD7-4817-97CD-68338400AD75}"/>
              </a:ext>
            </a:extLst>
          </p:cNvPr>
          <p:cNvSpPr txBox="1"/>
          <p:nvPr/>
        </p:nvSpPr>
        <p:spPr>
          <a:xfrm>
            <a:off x="5836186" y="4805502"/>
            <a:ext cx="604517" cy="458749"/>
          </a:xfrm>
          <a:prstGeom prst="rect">
            <a:avLst/>
          </a:prstGeom>
          <a:noFill/>
        </p:spPr>
        <p:txBody>
          <a:bodyPr wrap="square" rtlCol="0">
            <a:spAutoFit/>
          </a:bodyPr>
          <a:lstStyle/>
          <a:p>
            <a:pPr algn="ctr"/>
            <a:r>
              <a:rPr lang="en-US" sz="2400" dirty="0"/>
              <a:t>6</a:t>
            </a:r>
            <a:endParaRPr lang="en-IN" sz="2400" dirty="0"/>
          </a:p>
        </p:txBody>
      </p:sp>
      <p:sp>
        <p:nvSpPr>
          <p:cNvPr id="202" name="TextBox 201">
            <a:extLst>
              <a:ext uri="{FF2B5EF4-FFF2-40B4-BE49-F238E27FC236}">
                <a16:creationId xmlns:a16="http://schemas.microsoft.com/office/drawing/2014/main" id="{54714DEB-BFAC-40C4-981D-BDFFB1995DFD}"/>
              </a:ext>
            </a:extLst>
          </p:cNvPr>
          <p:cNvSpPr txBox="1"/>
          <p:nvPr/>
        </p:nvSpPr>
        <p:spPr>
          <a:xfrm>
            <a:off x="8974242" y="3324078"/>
            <a:ext cx="604517" cy="458749"/>
          </a:xfrm>
          <a:prstGeom prst="rect">
            <a:avLst/>
          </a:prstGeom>
          <a:noFill/>
        </p:spPr>
        <p:txBody>
          <a:bodyPr wrap="square" rtlCol="0">
            <a:spAutoFit/>
          </a:bodyPr>
          <a:lstStyle/>
          <a:p>
            <a:pPr algn="ctr"/>
            <a:r>
              <a:rPr lang="en-US" sz="2400" dirty="0"/>
              <a:t>13</a:t>
            </a:r>
            <a:endParaRPr lang="en-IN" sz="2400" dirty="0"/>
          </a:p>
        </p:txBody>
      </p:sp>
      <p:sp>
        <p:nvSpPr>
          <p:cNvPr id="203" name="TextBox 202">
            <a:extLst>
              <a:ext uri="{FF2B5EF4-FFF2-40B4-BE49-F238E27FC236}">
                <a16:creationId xmlns:a16="http://schemas.microsoft.com/office/drawing/2014/main" id="{F2A94BB2-18BB-430C-846E-DEFCDC5289DC}"/>
              </a:ext>
            </a:extLst>
          </p:cNvPr>
          <p:cNvSpPr txBox="1"/>
          <p:nvPr/>
        </p:nvSpPr>
        <p:spPr>
          <a:xfrm>
            <a:off x="8967821" y="4805502"/>
            <a:ext cx="604517" cy="458749"/>
          </a:xfrm>
          <a:prstGeom prst="rect">
            <a:avLst/>
          </a:prstGeom>
          <a:noFill/>
        </p:spPr>
        <p:txBody>
          <a:bodyPr wrap="square" rtlCol="0">
            <a:spAutoFit/>
          </a:bodyPr>
          <a:lstStyle/>
          <a:p>
            <a:pPr algn="ctr"/>
            <a:r>
              <a:rPr lang="en-US" sz="2400" dirty="0"/>
              <a:t>7</a:t>
            </a:r>
            <a:endParaRPr lang="en-IN" sz="2400" dirty="0"/>
          </a:p>
        </p:txBody>
      </p:sp>
      <p:sp>
        <p:nvSpPr>
          <p:cNvPr id="204" name="TextBox 203">
            <a:extLst>
              <a:ext uri="{FF2B5EF4-FFF2-40B4-BE49-F238E27FC236}">
                <a16:creationId xmlns:a16="http://schemas.microsoft.com/office/drawing/2014/main" id="{96E41B19-7FD0-44DF-97CF-B43FA521EC23}"/>
              </a:ext>
            </a:extLst>
          </p:cNvPr>
          <p:cNvSpPr txBox="1"/>
          <p:nvPr/>
        </p:nvSpPr>
        <p:spPr>
          <a:xfrm>
            <a:off x="6882204" y="3324078"/>
            <a:ext cx="604517" cy="458749"/>
          </a:xfrm>
          <a:prstGeom prst="rect">
            <a:avLst/>
          </a:prstGeom>
          <a:noFill/>
        </p:spPr>
        <p:txBody>
          <a:bodyPr wrap="square" rtlCol="0">
            <a:spAutoFit/>
          </a:bodyPr>
          <a:lstStyle/>
          <a:p>
            <a:pPr algn="ctr"/>
            <a:r>
              <a:rPr lang="en-US" sz="2400" dirty="0"/>
              <a:t>10</a:t>
            </a:r>
            <a:endParaRPr lang="en-IN" sz="2400" dirty="0"/>
          </a:p>
        </p:txBody>
      </p:sp>
      <p:sp>
        <p:nvSpPr>
          <p:cNvPr id="205" name="TextBox 204">
            <a:extLst>
              <a:ext uri="{FF2B5EF4-FFF2-40B4-BE49-F238E27FC236}">
                <a16:creationId xmlns:a16="http://schemas.microsoft.com/office/drawing/2014/main" id="{E38B5729-EFE1-4E13-BCD1-320FCDE94DF1}"/>
              </a:ext>
            </a:extLst>
          </p:cNvPr>
          <p:cNvSpPr txBox="1"/>
          <p:nvPr/>
        </p:nvSpPr>
        <p:spPr>
          <a:xfrm>
            <a:off x="7928222" y="3324078"/>
            <a:ext cx="604517" cy="458749"/>
          </a:xfrm>
          <a:prstGeom prst="rect">
            <a:avLst/>
          </a:prstGeom>
          <a:noFill/>
        </p:spPr>
        <p:txBody>
          <a:bodyPr wrap="square" rtlCol="0">
            <a:spAutoFit/>
          </a:bodyPr>
          <a:lstStyle/>
          <a:p>
            <a:pPr algn="ctr"/>
            <a:r>
              <a:rPr lang="en-US" sz="2400" dirty="0"/>
              <a:t>12</a:t>
            </a:r>
            <a:endParaRPr lang="en-IN" sz="2400" dirty="0"/>
          </a:p>
        </p:txBody>
      </p:sp>
      <p:sp>
        <p:nvSpPr>
          <p:cNvPr id="206" name="TextBox 205">
            <a:extLst>
              <a:ext uri="{FF2B5EF4-FFF2-40B4-BE49-F238E27FC236}">
                <a16:creationId xmlns:a16="http://schemas.microsoft.com/office/drawing/2014/main" id="{B705709D-035C-4665-BE17-31A1627C0557}"/>
              </a:ext>
            </a:extLst>
          </p:cNvPr>
          <p:cNvSpPr txBox="1"/>
          <p:nvPr/>
        </p:nvSpPr>
        <p:spPr>
          <a:xfrm>
            <a:off x="5839783" y="4028596"/>
            <a:ext cx="604517" cy="458749"/>
          </a:xfrm>
          <a:prstGeom prst="rect">
            <a:avLst/>
          </a:prstGeom>
          <a:noFill/>
        </p:spPr>
        <p:txBody>
          <a:bodyPr wrap="square" rtlCol="0">
            <a:spAutoFit/>
          </a:bodyPr>
          <a:lstStyle/>
          <a:p>
            <a:pPr algn="ctr"/>
            <a:r>
              <a:rPr lang="en-US" sz="2400" dirty="0"/>
              <a:t>7</a:t>
            </a:r>
            <a:endParaRPr lang="en-IN" sz="2400" dirty="0"/>
          </a:p>
        </p:txBody>
      </p:sp>
      <p:sp>
        <p:nvSpPr>
          <p:cNvPr id="207" name="TextBox 206">
            <a:extLst>
              <a:ext uri="{FF2B5EF4-FFF2-40B4-BE49-F238E27FC236}">
                <a16:creationId xmlns:a16="http://schemas.microsoft.com/office/drawing/2014/main" id="{031AB2FA-A531-4016-871D-9210209D181D}"/>
              </a:ext>
            </a:extLst>
          </p:cNvPr>
          <p:cNvSpPr txBox="1"/>
          <p:nvPr/>
        </p:nvSpPr>
        <p:spPr>
          <a:xfrm>
            <a:off x="8974242" y="4028596"/>
            <a:ext cx="604517" cy="458749"/>
          </a:xfrm>
          <a:prstGeom prst="rect">
            <a:avLst/>
          </a:prstGeom>
          <a:noFill/>
        </p:spPr>
        <p:txBody>
          <a:bodyPr wrap="square" rtlCol="0">
            <a:spAutoFit/>
          </a:bodyPr>
          <a:lstStyle/>
          <a:p>
            <a:pPr algn="ctr"/>
            <a:r>
              <a:rPr lang="en-US" sz="2400" dirty="0"/>
              <a:t>14</a:t>
            </a:r>
            <a:endParaRPr lang="en-IN" sz="2400" dirty="0"/>
          </a:p>
        </p:txBody>
      </p:sp>
      <p:sp>
        <p:nvSpPr>
          <p:cNvPr id="208" name="TextBox 207">
            <a:extLst>
              <a:ext uri="{FF2B5EF4-FFF2-40B4-BE49-F238E27FC236}">
                <a16:creationId xmlns:a16="http://schemas.microsoft.com/office/drawing/2014/main" id="{EA90866A-3090-4064-AECF-D0038C94F519}"/>
              </a:ext>
            </a:extLst>
          </p:cNvPr>
          <p:cNvSpPr txBox="1"/>
          <p:nvPr/>
        </p:nvSpPr>
        <p:spPr>
          <a:xfrm>
            <a:off x="6884603" y="4028596"/>
            <a:ext cx="604517" cy="458749"/>
          </a:xfrm>
          <a:prstGeom prst="rect">
            <a:avLst/>
          </a:prstGeom>
          <a:noFill/>
        </p:spPr>
        <p:txBody>
          <a:bodyPr wrap="square" rtlCol="0">
            <a:spAutoFit/>
          </a:bodyPr>
          <a:lstStyle/>
          <a:p>
            <a:pPr algn="ctr"/>
            <a:r>
              <a:rPr lang="en-US" sz="2400" dirty="0"/>
              <a:t>11</a:t>
            </a:r>
            <a:endParaRPr lang="en-IN" sz="2400" dirty="0"/>
          </a:p>
        </p:txBody>
      </p:sp>
      <p:sp>
        <p:nvSpPr>
          <p:cNvPr id="209" name="TextBox 208">
            <a:extLst>
              <a:ext uri="{FF2B5EF4-FFF2-40B4-BE49-F238E27FC236}">
                <a16:creationId xmlns:a16="http://schemas.microsoft.com/office/drawing/2014/main" id="{F842C7B7-F522-48FE-9E34-C8C89E431D69}"/>
              </a:ext>
            </a:extLst>
          </p:cNvPr>
          <p:cNvSpPr txBox="1"/>
          <p:nvPr/>
        </p:nvSpPr>
        <p:spPr>
          <a:xfrm>
            <a:off x="7929424" y="4028596"/>
            <a:ext cx="604517" cy="458749"/>
          </a:xfrm>
          <a:prstGeom prst="rect">
            <a:avLst/>
          </a:prstGeom>
          <a:noFill/>
        </p:spPr>
        <p:txBody>
          <a:bodyPr wrap="square" rtlCol="0">
            <a:spAutoFit/>
          </a:bodyPr>
          <a:lstStyle/>
          <a:p>
            <a:pPr algn="ctr"/>
            <a:r>
              <a:rPr lang="en-US" sz="2400" dirty="0"/>
              <a:t>8</a:t>
            </a:r>
            <a:endParaRPr lang="en-IN" sz="2400" dirty="0"/>
          </a:p>
        </p:txBody>
      </p:sp>
      <p:sp>
        <p:nvSpPr>
          <p:cNvPr id="210" name="TextBox 209">
            <a:extLst>
              <a:ext uri="{FF2B5EF4-FFF2-40B4-BE49-F238E27FC236}">
                <a16:creationId xmlns:a16="http://schemas.microsoft.com/office/drawing/2014/main" id="{0B846362-EA7F-418F-81DB-762D2DA19BF0}"/>
              </a:ext>
            </a:extLst>
          </p:cNvPr>
          <p:cNvSpPr txBox="1"/>
          <p:nvPr/>
        </p:nvSpPr>
        <p:spPr>
          <a:xfrm>
            <a:off x="6880063" y="4805502"/>
            <a:ext cx="604517" cy="458749"/>
          </a:xfrm>
          <a:prstGeom prst="rect">
            <a:avLst/>
          </a:prstGeom>
          <a:noFill/>
        </p:spPr>
        <p:txBody>
          <a:bodyPr wrap="square" rtlCol="0">
            <a:spAutoFit/>
          </a:bodyPr>
          <a:lstStyle/>
          <a:p>
            <a:pPr algn="ctr"/>
            <a:r>
              <a:rPr lang="en-US" sz="2400" dirty="0"/>
              <a:t>16</a:t>
            </a:r>
            <a:endParaRPr lang="en-IN" sz="2400" dirty="0"/>
          </a:p>
        </p:txBody>
      </p:sp>
      <p:sp>
        <p:nvSpPr>
          <p:cNvPr id="211" name="TextBox 210">
            <a:extLst>
              <a:ext uri="{FF2B5EF4-FFF2-40B4-BE49-F238E27FC236}">
                <a16:creationId xmlns:a16="http://schemas.microsoft.com/office/drawing/2014/main" id="{F99900C8-D477-4894-9CDC-4F4D1565F59A}"/>
              </a:ext>
            </a:extLst>
          </p:cNvPr>
          <p:cNvSpPr txBox="1"/>
          <p:nvPr/>
        </p:nvSpPr>
        <p:spPr>
          <a:xfrm>
            <a:off x="7923941" y="4805502"/>
            <a:ext cx="604517" cy="458749"/>
          </a:xfrm>
          <a:prstGeom prst="rect">
            <a:avLst/>
          </a:prstGeom>
          <a:noFill/>
        </p:spPr>
        <p:txBody>
          <a:bodyPr wrap="square" rtlCol="0">
            <a:spAutoFit/>
          </a:bodyPr>
          <a:lstStyle/>
          <a:p>
            <a:pPr algn="ctr"/>
            <a:r>
              <a:rPr lang="en-US" sz="2400" dirty="0"/>
              <a:t>11</a:t>
            </a:r>
            <a:endParaRPr lang="en-IN" sz="2400" dirty="0"/>
          </a:p>
        </p:txBody>
      </p:sp>
      <p:sp>
        <p:nvSpPr>
          <p:cNvPr id="212" name="TextBox 211">
            <a:extLst>
              <a:ext uri="{FF2B5EF4-FFF2-40B4-BE49-F238E27FC236}">
                <a16:creationId xmlns:a16="http://schemas.microsoft.com/office/drawing/2014/main" id="{4FC8024C-C239-489E-B6A8-FAEB8E75FD4C}"/>
              </a:ext>
            </a:extLst>
          </p:cNvPr>
          <p:cNvSpPr txBox="1"/>
          <p:nvPr/>
        </p:nvSpPr>
        <p:spPr>
          <a:xfrm>
            <a:off x="9708301" y="3106197"/>
            <a:ext cx="708514" cy="458749"/>
          </a:xfrm>
          <a:prstGeom prst="rect">
            <a:avLst/>
          </a:prstGeom>
          <a:noFill/>
        </p:spPr>
        <p:txBody>
          <a:bodyPr wrap="square" rtlCol="0">
            <a:spAutoFit/>
          </a:bodyPr>
          <a:lstStyle/>
          <a:p>
            <a:pPr algn="ctr"/>
            <a:r>
              <a:rPr lang="en-US" sz="2400" dirty="0"/>
              <a:t>500</a:t>
            </a:r>
            <a:endParaRPr lang="en-IN" sz="2400" dirty="0"/>
          </a:p>
        </p:txBody>
      </p:sp>
      <p:sp>
        <p:nvSpPr>
          <p:cNvPr id="213" name="TextBox 212">
            <a:extLst>
              <a:ext uri="{FF2B5EF4-FFF2-40B4-BE49-F238E27FC236}">
                <a16:creationId xmlns:a16="http://schemas.microsoft.com/office/drawing/2014/main" id="{B116A3AE-C8D6-4496-97E8-B44D13B9C9E3}"/>
              </a:ext>
            </a:extLst>
          </p:cNvPr>
          <p:cNvSpPr txBox="1"/>
          <p:nvPr/>
        </p:nvSpPr>
        <p:spPr>
          <a:xfrm>
            <a:off x="9708300" y="4585571"/>
            <a:ext cx="708514" cy="458749"/>
          </a:xfrm>
          <a:prstGeom prst="rect">
            <a:avLst/>
          </a:prstGeom>
          <a:noFill/>
        </p:spPr>
        <p:txBody>
          <a:bodyPr wrap="square" rtlCol="0">
            <a:spAutoFit/>
          </a:bodyPr>
          <a:lstStyle/>
          <a:p>
            <a:pPr algn="ctr"/>
            <a:r>
              <a:rPr lang="en-US" sz="2400" dirty="0"/>
              <a:t>200</a:t>
            </a:r>
            <a:endParaRPr lang="en-IN" sz="2400" dirty="0"/>
          </a:p>
        </p:txBody>
      </p:sp>
      <p:sp>
        <p:nvSpPr>
          <p:cNvPr id="214" name="TextBox 213">
            <a:extLst>
              <a:ext uri="{FF2B5EF4-FFF2-40B4-BE49-F238E27FC236}">
                <a16:creationId xmlns:a16="http://schemas.microsoft.com/office/drawing/2014/main" id="{B43DCA00-1E9A-4860-B6FC-F05779E489AB}"/>
              </a:ext>
            </a:extLst>
          </p:cNvPr>
          <p:cNvSpPr txBox="1"/>
          <p:nvPr/>
        </p:nvSpPr>
        <p:spPr>
          <a:xfrm>
            <a:off x="9708300" y="3845882"/>
            <a:ext cx="708514" cy="458749"/>
          </a:xfrm>
          <a:prstGeom prst="rect">
            <a:avLst/>
          </a:prstGeom>
          <a:noFill/>
        </p:spPr>
        <p:txBody>
          <a:bodyPr wrap="square" rtlCol="0">
            <a:spAutoFit/>
          </a:bodyPr>
          <a:lstStyle/>
          <a:p>
            <a:pPr algn="ctr"/>
            <a:r>
              <a:rPr lang="en-US" sz="2400" dirty="0"/>
              <a:t>300</a:t>
            </a:r>
            <a:endParaRPr lang="en-IN" sz="2400" dirty="0"/>
          </a:p>
        </p:txBody>
      </p:sp>
      <p:sp>
        <p:nvSpPr>
          <p:cNvPr id="215" name="TextBox 214">
            <a:extLst>
              <a:ext uri="{FF2B5EF4-FFF2-40B4-BE49-F238E27FC236}">
                <a16:creationId xmlns:a16="http://schemas.microsoft.com/office/drawing/2014/main" id="{1EE6FEA8-886C-4FED-A90D-33CFF6A109DC}"/>
              </a:ext>
            </a:extLst>
          </p:cNvPr>
          <p:cNvSpPr txBox="1"/>
          <p:nvPr/>
        </p:nvSpPr>
        <p:spPr>
          <a:xfrm>
            <a:off x="5491960" y="5157459"/>
            <a:ext cx="708514" cy="458749"/>
          </a:xfrm>
          <a:prstGeom prst="rect">
            <a:avLst/>
          </a:prstGeom>
          <a:noFill/>
        </p:spPr>
        <p:txBody>
          <a:bodyPr wrap="square" rtlCol="0">
            <a:spAutoFit/>
          </a:bodyPr>
          <a:lstStyle/>
          <a:p>
            <a:pPr algn="ctr"/>
            <a:r>
              <a:rPr lang="en-US" sz="2400" dirty="0"/>
              <a:t>180</a:t>
            </a:r>
            <a:endParaRPr lang="en-IN" sz="2400" dirty="0"/>
          </a:p>
        </p:txBody>
      </p:sp>
      <p:sp>
        <p:nvSpPr>
          <p:cNvPr id="216" name="TextBox 215">
            <a:extLst>
              <a:ext uri="{FF2B5EF4-FFF2-40B4-BE49-F238E27FC236}">
                <a16:creationId xmlns:a16="http://schemas.microsoft.com/office/drawing/2014/main" id="{DF112610-FBF4-466F-818A-DE5045882980}"/>
              </a:ext>
            </a:extLst>
          </p:cNvPr>
          <p:cNvSpPr txBox="1"/>
          <p:nvPr/>
        </p:nvSpPr>
        <p:spPr>
          <a:xfrm>
            <a:off x="6539364" y="5157459"/>
            <a:ext cx="708514" cy="458749"/>
          </a:xfrm>
          <a:prstGeom prst="rect">
            <a:avLst/>
          </a:prstGeom>
          <a:noFill/>
        </p:spPr>
        <p:txBody>
          <a:bodyPr wrap="square" rtlCol="0">
            <a:spAutoFit/>
          </a:bodyPr>
          <a:lstStyle/>
          <a:p>
            <a:pPr algn="ctr"/>
            <a:r>
              <a:rPr lang="en-US" sz="2400" dirty="0"/>
              <a:t>150</a:t>
            </a:r>
            <a:endParaRPr lang="en-IN" sz="2400" dirty="0"/>
          </a:p>
        </p:txBody>
      </p:sp>
      <p:sp>
        <p:nvSpPr>
          <p:cNvPr id="217" name="TextBox 216">
            <a:extLst>
              <a:ext uri="{FF2B5EF4-FFF2-40B4-BE49-F238E27FC236}">
                <a16:creationId xmlns:a16="http://schemas.microsoft.com/office/drawing/2014/main" id="{87C8A5A6-EFD9-4E25-91BB-003F7C654E13}"/>
              </a:ext>
            </a:extLst>
          </p:cNvPr>
          <p:cNvSpPr txBox="1"/>
          <p:nvPr/>
        </p:nvSpPr>
        <p:spPr>
          <a:xfrm>
            <a:off x="7586768" y="5157459"/>
            <a:ext cx="708514" cy="458749"/>
          </a:xfrm>
          <a:prstGeom prst="rect">
            <a:avLst/>
          </a:prstGeom>
          <a:noFill/>
        </p:spPr>
        <p:txBody>
          <a:bodyPr wrap="square" rtlCol="0">
            <a:spAutoFit/>
          </a:bodyPr>
          <a:lstStyle/>
          <a:p>
            <a:pPr algn="ctr"/>
            <a:r>
              <a:rPr lang="en-US" sz="2400" dirty="0"/>
              <a:t>350</a:t>
            </a:r>
            <a:endParaRPr lang="en-IN" sz="2400" dirty="0"/>
          </a:p>
        </p:txBody>
      </p:sp>
      <p:sp>
        <p:nvSpPr>
          <p:cNvPr id="218" name="TextBox 217">
            <a:extLst>
              <a:ext uri="{FF2B5EF4-FFF2-40B4-BE49-F238E27FC236}">
                <a16:creationId xmlns:a16="http://schemas.microsoft.com/office/drawing/2014/main" id="{7FCD5DE6-CB8F-4873-8926-114B355B9C95}"/>
              </a:ext>
            </a:extLst>
          </p:cNvPr>
          <p:cNvSpPr txBox="1"/>
          <p:nvPr/>
        </p:nvSpPr>
        <p:spPr>
          <a:xfrm>
            <a:off x="8634172" y="5157459"/>
            <a:ext cx="708514" cy="458749"/>
          </a:xfrm>
          <a:prstGeom prst="rect">
            <a:avLst/>
          </a:prstGeom>
          <a:noFill/>
        </p:spPr>
        <p:txBody>
          <a:bodyPr wrap="square" rtlCol="0">
            <a:spAutoFit/>
          </a:bodyPr>
          <a:lstStyle/>
          <a:p>
            <a:pPr algn="ctr"/>
            <a:r>
              <a:rPr lang="en-US" sz="2400" dirty="0"/>
              <a:t>320</a:t>
            </a:r>
            <a:endParaRPr lang="en-IN" sz="2400" dirty="0"/>
          </a:p>
        </p:txBody>
      </p:sp>
      <p:sp>
        <p:nvSpPr>
          <p:cNvPr id="219" name="TextBox 218">
            <a:extLst>
              <a:ext uri="{FF2B5EF4-FFF2-40B4-BE49-F238E27FC236}">
                <a16:creationId xmlns:a16="http://schemas.microsoft.com/office/drawing/2014/main" id="{493108C3-2E56-43D9-99B6-032AE6FE8253}"/>
              </a:ext>
            </a:extLst>
          </p:cNvPr>
          <p:cNvSpPr txBox="1"/>
          <p:nvPr/>
        </p:nvSpPr>
        <p:spPr>
          <a:xfrm>
            <a:off x="5261591" y="2909265"/>
            <a:ext cx="712738" cy="458749"/>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sp>
        <p:nvSpPr>
          <p:cNvPr id="220" name="TextBox 219">
            <a:extLst>
              <a:ext uri="{FF2B5EF4-FFF2-40B4-BE49-F238E27FC236}">
                <a16:creationId xmlns:a16="http://schemas.microsoft.com/office/drawing/2014/main" id="{39B9028E-CEC6-4554-A123-EA5C645193DE}"/>
              </a:ext>
            </a:extLst>
          </p:cNvPr>
          <p:cNvSpPr txBox="1"/>
          <p:nvPr/>
        </p:nvSpPr>
        <p:spPr>
          <a:xfrm>
            <a:off x="6298815" y="2909265"/>
            <a:ext cx="697010" cy="458749"/>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221" name="TextBox 220">
            <a:extLst>
              <a:ext uri="{FF2B5EF4-FFF2-40B4-BE49-F238E27FC236}">
                <a16:creationId xmlns:a16="http://schemas.microsoft.com/office/drawing/2014/main" id="{16C20961-47E0-4336-9560-4064E9493A54}"/>
              </a:ext>
            </a:extLst>
          </p:cNvPr>
          <p:cNvSpPr txBox="1"/>
          <p:nvPr/>
        </p:nvSpPr>
        <p:spPr>
          <a:xfrm>
            <a:off x="7282941" y="2909265"/>
            <a:ext cx="796729" cy="458749"/>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sp>
        <p:nvSpPr>
          <p:cNvPr id="222" name="TextBox 221">
            <a:extLst>
              <a:ext uri="{FF2B5EF4-FFF2-40B4-BE49-F238E27FC236}">
                <a16:creationId xmlns:a16="http://schemas.microsoft.com/office/drawing/2014/main" id="{A96E4558-F4F6-4646-98CD-4435D6B8C215}"/>
              </a:ext>
            </a:extLst>
          </p:cNvPr>
          <p:cNvSpPr txBox="1"/>
          <p:nvPr/>
        </p:nvSpPr>
        <p:spPr>
          <a:xfrm>
            <a:off x="7334449" y="3642236"/>
            <a:ext cx="744349" cy="458749"/>
          </a:xfrm>
          <a:prstGeom prst="rect">
            <a:avLst/>
          </a:prstGeom>
          <a:noFill/>
        </p:spPr>
        <p:txBody>
          <a:bodyPr wrap="square" rtlCol="0">
            <a:spAutoFit/>
          </a:bodyPr>
          <a:lstStyle/>
          <a:p>
            <a:pPr algn="ctr"/>
            <a:r>
              <a:rPr lang="en-US" sz="2400" dirty="0">
                <a:solidFill>
                  <a:schemeClr val="tx2"/>
                </a:solidFill>
              </a:rPr>
              <a:t>300</a:t>
            </a:r>
            <a:endParaRPr lang="en-IN" sz="2400" dirty="0">
              <a:solidFill>
                <a:schemeClr val="tx2"/>
              </a:solidFill>
            </a:endParaRPr>
          </a:p>
        </p:txBody>
      </p:sp>
      <p:sp>
        <p:nvSpPr>
          <p:cNvPr id="224" name="TextBox 223">
            <a:extLst>
              <a:ext uri="{FF2B5EF4-FFF2-40B4-BE49-F238E27FC236}">
                <a16:creationId xmlns:a16="http://schemas.microsoft.com/office/drawing/2014/main" id="{051848E8-1668-4C2A-A6E2-8C47FB405085}"/>
              </a:ext>
            </a:extLst>
          </p:cNvPr>
          <p:cNvSpPr txBox="1"/>
          <p:nvPr/>
        </p:nvSpPr>
        <p:spPr>
          <a:xfrm>
            <a:off x="8371723" y="4410373"/>
            <a:ext cx="708514" cy="458749"/>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0" name="Straight Connector 229">
            <a:extLst>
              <a:ext uri="{FF2B5EF4-FFF2-40B4-BE49-F238E27FC236}">
                <a16:creationId xmlns:a16="http://schemas.microsoft.com/office/drawing/2014/main" id="{BFD55081-EC04-4439-8357-E8D37A8B3E63}"/>
              </a:ext>
            </a:extLst>
          </p:cNvPr>
          <p:cNvCxnSpPr>
            <a:cxnSpLocks/>
          </p:cNvCxnSpPr>
          <p:nvPr/>
        </p:nvCxnSpPr>
        <p:spPr>
          <a:xfrm>
            <a:off x="5314660" y="32949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2DCFF6DA-374B-40ED-A451-9EB7C935BD03}"/>
              </a:ext>
            </a:extLst>
          </p:cNvPr>
          <p:cNvCxnSpPr>
            <a:cxnSpLocks/>
          </p:cNvCxnSpPr>
          <p:nvPr/>
        </p:nvCxnSpPr>
        <p:spPr>
          <a:xfrm flipV="1">
            <a:off x="5918024" y="29575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8BA9FB33-5B80-41F9-9DEF-8F99539628CE}"/>
              </a:ext>
            </a:extLst>
          </p:cNvPr>
          <p:cNvCxnSpPr>
            <a:cxnSpLocks/>
          </p:cNvCxnSpPr>
          <p:nvPr/>
        </p:nvCxnSpPr>
        <p:spPr>
          <a:xfrm>
            <a:off x="6362064" y="32949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DF99CC-474B-43DF-8791-97D28361A8F2}"/>
              </a:ext>
            </a:extLst>
          </p:cNvPr>
          <p:cNvCxnSpPr>
            <a:cxnSpLocks/>
          </p:cNvCxnSpPr>
          <p:nvPr/>
        </p:nvCxnSpPr>
        <p:spPr>
          <a:xfrm flipV="1">
            <a:off x="6965428" y="29575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1D935E0-96C1-4234-BCAC-10F4B7E9F672}"/>
              </a:ext>
            </a:extLst>
          </p:cNvPr>
          <p:cNvCxnSpPr>
            <a:cxnSpLocks/>
          </p:cNvCxnSpPr>
          <p:nvPr/>
        </p:nvCxnSpPr>
        <p:spPr>
          <a:xfrm>
            <a:off x="7400112" y="32949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BFEBABF-C136-4FE1-BF45-BC2A3638EA70}"/>
              </a:ext>
            </a:extLst>
          </p:cNvPr>
          <p:cNvCxnSpPr>
            <a:cxnSpLocks/>
          </p:cNvCxnSpPr>
          <p:nvPr/>
        </p:nvCxnSpPr>
        <p:spPr>
          <a:xfrm flipV="1">
            <a:off x="8003476" y="29575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A27DDEC-6018-4895-913B-6E8FE5494474}"/>
              </a:ext>
            </a:extLst>
          </p:cNvPr>
          <p:cNvCxnSpPr>
            <a:cxnSpLocks/>
          </p:cNvCxnSpPr>
          <p:nvPr/>
        </p:nvCxnSpPr>
        <p:spPr>
          <a:xfrm>
            <a:off x="7400112" y="402859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74957D-70A8-4A76-8F1B-B48752F7FB35}"/>
              </a:ext>
            </a:extLst>
          </p:cNvPr>
          <p:cNvCxnSpPr>
            <a:cxnSpLocks/>
          </p:cNvCxnSpPr>
          <p:nvPr/>
        </p:nvCxnSpPr>
        <p:spPr>
          <a:xfrm flipV="1">
            <a:off x="8003476" y="369119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B0297A9-AEDA-4DDD-9A81-929B4CE309E9}"/>
              </a:ext>
            </a:extLst>
          </p:cNvPr>
          <p:cNvCxnSpPr>
            <a:cxnSpLocks/>
          </p:cNvCxnSpPr>
          <p:nvPr/>
        </p:nvCxnSpPr>
        <p:spPr>
          <a:xfrm>
            <a:off x="8442839" y="4793529"/>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A6840E-077E-4E86-8CE0-550274D34E4C}"/>
              </a:ext>
            </a:extLst>
          </p:cNvPr>
          <p:cNvCxnSpPr>
            <a:cxnSpLocks/>
          </p:cNvCxnSpPr>
          <p:nvPr/>
        </p:nvCxnSpPr>
        <p:spPr>
          <a:xfrm flipV="1">
            <a:off x="9046203" y="4456129"/>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DB5F70E-885C-4114-A47F-E451A5A9F750}"/>
              </a:ext>
            </a:extLst>
          </p:cNvPr>
          <p:cNvSpPr txBox="1"/>
          <p:nvPr/>
        </p:nvSpPr>
        <p:spPr>
          <a:xfrm>
            <a:off x="8350894" y="2910310"/>
            <a:ext cx="753658" cy="458749"/>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cxnSp>
        <p:nvCxnSpPr>
          <p:cNvPr id="126" name="Straight Connector 125">
            <a:extLst>
              <a:ext uri="{FF2B5EF4-FFF2-40B4-BE49-F238E27FC236}">
                <a16:creationId xmlns:a16="http://schemas.microsoft.com/office/drawing/2014/main" id="{F54D54AA-477A-46B2-A948-7A131A250AA9}"/>
              </a:ext>
            </a:extLst>
          </p:cNvPr>
          <p:cNvCxnSpPr>
            <a:cxnSpLocks/>
          </p:cNvCxnSpPr>
          <p:nvPr/>
        </p:nvCxnSpPr>
        <p:spPr>
          <a:xfrm>
            <a:off x="8445651" y="3283494"/>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199485-4063-48D3-A597-A56F3B7438DC}"/>
              </a:ext>
            </a:extLst>
          </p:cNvPr>
          <p:cNvCxnSpPr>
            <a:cxnSpLocks/>
          </p:cNvCxnSpPr>
          <p:nvPr/>
        </p:nvCxnSpPr>
        <p:spPr>
          <a:xfrm flipV="1">
            <a:off x="9046203" y="2951651"/>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3F7EF35-1FEB-4C73-ACB8-527015A1F3D1}"/>
              </a:ext>
            </a:extLst>
          </p:cNvPr>
          <p:cNvCxnSpPr>
            <a:cxnSpLocks/>
          </p:cNvCxnSpPr>
          <p:nvPr/>
        </p:nvCxnSpPr>
        <p:spPr>
          <a:xfrm flipV="1">
            <a:off x="5838998" y="3324078"/>
            <a:ext cx="0" cy="704518"/>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EC3AFC-5705-40A4-8B13-9AC101234186}"/>
              </a:ext>
            </a:extLst>
          </p:cNvPr>
          <p:cNvCxnSpPr>
            <a:cxnSpLocks/>
            <a:endCxn id="144" idx="1"/>
          </p:cNvCxnSpPr>
          <p:nvPr/>
        </p:nvCxnSpPr>
        <p:spPr>
          <a:xfrm flipV="1">
            <a:off x="5836186" y="3320567"/>
            <a:ext cx="2222794" cy="3513"/>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7BAB3C1-A1C3-4A11-B4F5-879A5C9916F2}"/>
              </a:ext>
            </a:extLst>
          </p:cNvPr>
          <p:cNvCxnSpPr/>
          <p:nvPr/>
        </p:nvCxnSpPr>
        <p:spPr>
          <a:xfrm>
            <a:off x="8056291" y="3324078"/>
            <a:ext cx="0" cy="704518"/>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1B0FF0-D545-4FFF-BEBB-981B3B19074F}"/>
              </a:ext>
            </a:extLst>
          </p:cNvPr>
          <p:cNvCxnSpPr>
            <a:cxnSpLocks/>
          </p:cNvCxnSpPr>
          <p:nvPr/>
        </p:nvCxnSpPr>
        <p:spPr>
          <a:xfrm>
            <a:off x="5836186" y="4028596"/>
            <a:ext cx="2210916" cy="0"/>
          </a:xfrm>
          <a:prstGeom prst="line">
            <a:avLst/>
          </a:prstGeom>
          <a:ln w="19050">
            <a:solidFill>
              <a:srgbClr val="FF6D00"/>
            </a:solidFill>
            <a:prstDash val="lgDash"/>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B1271FE2-21D2-4ECD-90EA-568C8F64318B}"/>
              </a:ext>
            </a:extLst>
          </p:cNvPr>
          <p:cNvSpPr txBox="1"/>
          <p:nvPr/>
        </p:nvSpPr>
        <p:spPr>
          <a:xfrm>
            <a:off x="7897965" y="3906964"/>
            <a:ext cx="273538" cy="458749"/>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2" name="TextBox 141">
            <a:extLst>
              <a:ext uri="{FF2B5EF4-FFF2-40B4-BE49-F238E27FC236}">
                <a16:creationId xmlns:a16="http://schemas.microsoft.com/office/drawing/2014/main" id="{32702323-4784-4D25-A01F-8AAA2B075187}"/>
              </a:ext>
            </a:extLst>
          </p:cNvPr>
          <p:cNvSpPr txBox="1"/>
          <p:nvPr/>
        </p:nvSpPr>
        <p:spPr>
          <a:xfrm>
            <a:off x="5546341" y="3126591"/>
            <a:ext cx="273538" cy="458749"/>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3" name="TextBox 142">
            <a:extLst>
              <a:ext uri="{FF2B5EF4-FFF2-40B4-BE49-F238E27FC236}">
                <a16:creationId xmlns:a16="http://schemas.microsoft.com/office/drawing/2014/main" id="{DD613461-AAD6-4EFB-8160-4D90F38E0310}"/>
              </a:ext>
            </a:extLst>
          </p:cNvPr>
          <p:cNvSpPr txBox="1"/>
          <p:nvPr/>
        </p:nvSpPr>
        <p:spPr>
          <a:xfrm>
            <a:off x="5603445" y="3715297"/>
            <a:ext cx="273538" cy="458749"/>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4" name="TextBox 143">
            <a:extLst>
              <a:ext uri="{FF2B5EF4-FFF2-40B4-BE49-F238E27FC236}">
                <a16:creationId xmlns:a16="http://schemas.microsoft.com/office/drawing/2014/main" id="{DB683351-BDD9-4D71-99E5-96B075DEFA0D}"/>
              </a:ext>
            </a:extLst>
          </p:cNvPr>
          <p:cNvSpPr txBox="1"/>
          <p:nvPr/>
        </p:nvSpPr>
        <p:spPr>
          <a:xfrm>
            <a:off x="8058979" y="3091192"/>
            <a:ext cx="273538" cy="458749"/>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16" name="Content Placeholder 2">
            <a:extLst>
              <a:ext uri="{FF2B5EF4-FFF2-40B4-BE49-F238E27FC236}">
                <a16:creationId xmlns:a16="http://schemas.microsoft.com/office/drawing/2014/main" id="{2D8A49C9-5FC1-44FF-9C00-A3ACB5C9B8D7}"/>
              </a:ext>
            </a:extLst>
          </p:cNvPr>
          <p:cNvSpPr txBox="1">
            <a:spLocks/>
          </p:cNvSpPr>
          <p:nvPr/>
        </p:nvSpPr>
        <p:spPr>
          <a:xfrm>
            <a:off x="116702" y="1654657"/>
            <a:ext cx="11910196" cy="403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baseline="-25000" dirty="0"/>
              <a:t> </a:t>
            </a:r>
            <a:r>
              <a:rPr lang="en-US" dirty="0"/>
              <a:t>values first and after that find opportunity cost for all the unallocated cells.</a:t>
            </a:r>
            <a:endParaRPr lang="en-US" baseline="-25000" dirty="0"/>
          </a:p>
        </p:txBody>
      </p:sp>
      <p:sp>
        <p:nvSpPr>
          <p:cNvPr id="117" name="Content Placeholder 2">
            <a:extLst>
              <a:ext uri="{FF2B5EF4-FFF2-40B4-BE49-F238E27FC236}">
                <a16:creationId xmlns:a16="http://schemas.microsoft.com/office/drawing/2014/main" id="{A3DD23A5-46A3-49AE-8735-93B8FB502FA6}"/>
              </a:ext>
            </a:extLst>
          </p:cNvPr>
          <p:cNvSpPr txBox="1">
            <a:spLocks/>
          </p:cNvSpPr>
          <p:nvPr/>
        </p:nvSpPr>
        <p:spPr>
          <a:xfrm>
            <a:off x="102207" y="1202920"/>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p:txBody>
      </p:sp>
      <p:cxnSp>
        <p:nvCxnSpPr>
          <p:cNvPr id="123" name="Straight Connector 122">
            <a:extLst>
              <a:ext uri="{FF2B5EF4-FFF2-40B4-BE49-F238E27FC236}">
                <a16:creationId xmlns:a16="http://schemas.microsoft.com/office/drawing/2014/main" id="{078DE6C7-A382-4BEF-B7CC-3441EDF58BB7}"/>
              </a:ext>
            </a:extLst>
          </p:cNvPr>
          <p:cNvCxnSpPr>
            <a:cxnSpLocks/>
          </p:cNvCxnSpPr>
          <p:nvPr/>
        </p:nvCxnSpPr>
        <p:spPr>
          <a:xfrm>
            <a:off x="4081631" y="63675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1505FC4-3216-4A2D-B7DE-F243F71C085E}"/>
              </a:ext>
            </a:extLst>
          </p:cNvPr>
          <p:cNvCxnSpPr>
            <a:cxnSpLocks/>
          </p:cNvCxnSpPr>
          <p:nvPr/>
        </p:nvCxnSpPr>
        <p:spPr>
          <a:xfrm>
            <a:off x="11810993" y="22142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F09074DF-3469-440C-961E-31F1CE2AA1B7}"/>
              </a:ext>
            </a:extLst>
          </p:cNvPr>
          <p:cNvSpPr txBox="1"/>
          <p:nvPr/>
        </p:nvSpPr>
        <p:spPr>
          <a:xfrm>
            <a:off x="10696789" y="3090502"/>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132" name="TextBox 131">
            <a:extLst>
              <a:ext uri="{FF2B5EF4-FFF2-40B4-BE49-F238E27FC236}">
                <a16:creationId xmlns:a16="http://schemas.microsoft.com/office/drawing/2014/main" id="{FB28A98F-5210-4A53-AAEF-F062230CB274}"/>
              </a:ext>
            </a:extLst>
          </p:cNvPr>
          <p:cNvSpPr txBox="1"/>
          <p:nvPr/>
        </p:nvSpPr>
        <p:spPr>
          <a:xfrm>
            <a:off x="10738993" y="3813553"/>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133" name="TextBox 132">
            <a:extLst>
              <a:ext uri="{FF2B5EF4-FFF2-40B4-BE49-F238E27FC236}">
                <a16:creationId xmlns:a16="http://schemas.microsoft.com/office/drawing/2014/main" id="{FB3D6AEC-B280-47EF-8C1D-01E043B95BA2}"/>
              </a:ext>
            </a:extLst>
          </p:cNvPr>
          <p:cNvSpPr txBox="1"/>
          <p:nvPr/>
        </p:nvSpPr>
        <p:spPr>
          <a:xfrm>
            <a:off x="10696789" y="4549867"/>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-6</a:t>
            </a:r>
            <a:endParaRPr lang="en-IN" sz="2400" baseline="-25000" dirty="0"/>
          </a:p>
        </p:txBody>
      </p:sp>
      <p:sp>
        <p:nvSpPr>
          <p:cNvPr id="134" name="TextBox 133">
            <a:extLst>
              <a:ext uri="{FF2B5EF4-FFF2-40B4-BE49-F238E27FC236}">
                <a16:creationId xmlns:a16="http://schemas.microsoft.com/office/drawing/2014/main" id="{68463F16-B652-4E63-A306-20B326E42A3D}"/>
              </a:ext>
            </a:extLst>
          </p:cNvPr>
          <p:cNvSpPr txBox="1"/>
          <p:nvPr/>
        </p:nvSpPr>
        <p:spPr>
          <a:xfrm>
            <a:off x="5353435" y="5781500"/>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12</a:t>
            </a:r>
            <a:endParaRPr lang="en-IN" sz="2400" baseline="-25000" dirty="0"/>
          </a:p>
        </p:txBody>
      </p:sp>
      <p:sp>
        <p:nvSpPr>
          <p:cNvPr id="135" name="TextBox 134">
            <a:extLst>
              <a:ext uri="{FF2B5EF4-FFF2-40B4-BE49-F238E27FC236}">
                <a16:creationId xmlns:a16="http://schemas.microsoft.com/office/drawing/2014/main" id="{1CBDF19F-0644-4E8D-851E-B9D8A6800D0A}"/>
              </a:ext>
            </a:extLst>
          </p:cNvPr>
          <p:cNvSpPr txBox="1"/>
          <p:nvPr/>
        </p:nvSpPr>
        <p:spPr>
          <a:xfrm>
            <a:off x="6443665" y="5781500"/>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136" name="TextBox 135">
            <a:extLst>
              <a:ext uri="{FF2B5EF4-FFF2-40B4-BE49-F238E27FC236}">
                <a16:creationId xmlns:a16="http://schemas.microsoft.com/office/drawing/2014/main" id="{E5E79AD4-10F7-4093-9EB3-9E182B64CA73}"/>
              </a:ext>
            </a:extLst>
          </p:cNvPr>
          <p:cNvSpPr txBox="1"/>
          <p:nvPr/>
        </p:nvSpPr>
        <p:spPr>
          <a:xfrm>
            <a:off x="7435890" y="5781500"/>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137" name="TextBox 136">
            <a:extLst>
              <a:ext uri="{FF2B5EF4-FFF2-40B4-BE49-F238E27FC236}">
                <a16:creationId xmlns:a16="http://schemas.microsoft.com/office/drawing/2014/main" id="{F8565DFA-43DA-4412-A088-063EC31320B2}"/>
              </a:ext>
            </a:extLst>
          </p:cNvPr>
          <p:cNvSpPr txBox="1"/>
          <p:nvPr/>
        </p:nvSpPr>
        <p:spPr>
          <a:xfrm>
            <a:off x="8457242" y="5781500"/>
            <a:ext cx="1000156" cy="461665"/>
          </a:xfrm>
          <a:prstGeom prst="rect">
            <a:avLst/>
          </a:prstGeom>
          <a:noFill/>
        </p:spPr>
        <p:txBody>
          <a:bodyPr wrap="square" rtlCol="0">
            <a:spAutoFit/>
          </a:bodyPr>
          <a:lstStyle/>
          <a:p>
            <a:pPr algn="ctr"/>
            <a:r>
              <a:rPr lang="en-US" sz="2400" dirty="0"/>
              <a:t>v</a:t>
            </a:r>
            <a:r>
              <a:rPr lang="en-US" sz="2400" baseline="-25000" dirty="0"/>
              <a:t>4 </a:t>
            </a:r>
            <a:r>
              <a:rPr lang="en-US" sz="2400" dirty="0"/>
              <a:t>= 13</a:t>
            </a:r>
            <a:endParaRPr lang="en-IN" sz="2400" baseline="-25000" dirty="0"/>
          </a:p>
        </p:txBody>
      </p:sp>
      <p:sp>
        <p:nvSpPr>
          <p:cNvPr id="138" name="TextBox 137">
            <a:extLst>
              <a:ext uri="{FF2B5EF4-FFF2-40B4-BE49-F238E27FC236}">
                <a16:creationId xmlns:a16="http://schemas.microsoft.com/office/drawing/2014/main" id="{78DC28EF-17D5-49DC-92D2-5278C3164886}"/>
              </a:ext>
            </a:extLst>
          </p:cNvPr>
          <p:cNvSpPr txBox="1"/>
          <p:nvPr/>
        </p:nvSpPr>
        <p:spPr>
          <a:xfrm>
            <a:off x="8402029" y="3977699"/>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39" name="Oval 138">
            <a:extLst>
              <a:ext uri="{FF2B5EF4-FFF2-40B4-BE49-F238E27FC236}">
                <a16:creationId xmlns:a16="http://schemas.microsoft.com/office/drawing/2014/main" id="{1E140816-1A8D-442A-974B-99035E18A436}"/>
              </a:ext>
            </a:extLst>
          </p:cNvPr>
          <p:cNvSpPr/>
          <p:nvPr/>
        </p:nvSpPr>
        <p:spPr>
          <a:xfrm>
            <a:off x="8525059" y="3990754"/>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TextBox 140">
            <a:extLst>
              <a:ext uri="{FF2B5EF4-FFF2-40B4-BE49-F238E27FC236}">
                <a16:creationId xmlns:a16="http://schemas.microsoft.com/office/drawing/2014/main" id="{A4984E03-E45F-4990-BCEF-15271638CFA0}"/>
              </a:ext>
            </a:extLst>
          </p:cNvPr>
          <p:cNvSpPr txBox="1"/>
          <p:nvPr/>
        </p:nvSpPr>
        <p:spPr>
          <a:xfrm>
            <a:off x="5246419" y="3973807"/>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145" name="Oval 144">
            <a:extLst>
              <a:ext uri="{FF2B5EF4-FFF2-40B4-BE49-F238E27FC236}">
                <a16:creationId xmlns:a16="http://schemas.microsoft.com/office/drawing/2014/main" id="{A9B75450-8E02-47E9-8870-47B4968372A2}"/>
              </a:ext>
            </a:extLst>
          </p:cNvPr>
          <p:cNvSpPr/>
          <p:nvPr/>
        </p:nvSpPr>
        <p:spPr>
          <a:xfrm>
            <a:off x="5369449" y="3986862"/>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TextBox 145">
            <a:extLst>
              <a:ext uri="{FF2B5EF4-FFF2-40B4-BE49-F238E27FC236}">
                <a16:creationId xmlns:a16="http://schemas.microsoft.com/office/drawing/2014/main" id="{ED88C5BD-01D7-4668-BB45-7BBAF416F9AA}"/>
              </a:ext>
            </a:extLst>
          </p:cNvPr>
          <p:cNvSpPr txBox="1"/>
          <p:nvPr/>
        </p:nvSpPr>
        <p:spPr>
          <a:xfrm>
            <a:off x="6291969" y="3986312"/>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47" name="Oval 146">
            <a:extLst>
              <a:ext uri="{FF2B5EF4-FFF2-40B4-BE49-F238E27FC236}">
                <a16:creationId xmlns:a16="http://schemas.microsoft.com/office/drawing/2014/main" id="{D052B087-1B52-4969-8C9D-756411E32F80}"/>
              </a:ext>
            </a:extLst>
          </p:cNvPr>
          <p:cNvSpPr/>
          <p:nvPr/>
        </p:nvSpPr>
        <p:spPr>
          <a:xfrm>
            <a:off x="6414999" y="3999367"/>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TextBox 147">
            <a:extLst>
              <a:ext uri="{FF2B5EF4-FFF2-40B4-BE49-F238E27FC236}">
                <a16:creationId xmlns:a16="http://schemas.microsoft.com/office/drawing/2014/main" id="{2FA987A2-37E4-4BE1-92D6-0D60A8B5C3E6}"/>
              </a:ext>
            </a:extLst>
          </p:cNvPr>
          <p:cNvSpPr txBox="1"/>
          <p:nvPr/>
        </p:nvSpPr>
        <p:spPr>
          <a:xfrm>
            <a:off x="5246419" y="4696854"/>
            <a:ext cx="546255"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149" name="Oval 148">
            <a:extLst>
              <a:ext uri="{FF2B5EF4-FFF2-40B4-BE49-F238E27FC236}">
                <a16:creationId xmlns:a16="http://schemas.microsoft.com/office/drawing/2014/main" id="{8FAFF34A-6A20-4C27-948B-119D7475415E}"/>
              </a:ext>
            </a:extLst>
          </p:cNvPr>
          <p:cNvSpPr/>
          <p:nvPr/>
        </p:nvSpPr>
        <p:spPr>
          <a:xfrm>
            <a:off x="5369449" y="4709909"/>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TextBox 149">
            <a:extLst>
              <a:ext uri="{FF2B5EF4-FFF2-40B4-BE49-F238E27FC236}">
                <a16:creationId xmlns:a16="http://schemas.microsoft.com/office/drawing/2014/main" id="{F56F4A6D-06BF-4382-B662-65EF0F37F398}"/>
              </a:ext>
            </a:extLst>
          </p:cNvPr>
          <p:cNvSpPr txBox="1"/>
          <p:nvPr/>
        </p:nvSpPr>
        <p:spPr>
          <a:xfrm>
            <a:off x="6291694" y="4709057"/>
            <a:ext cx="546255" cy="461665"/>
          </a:xfrm>
          <a:prstGeom prst="rect">
            <a:avLst/>
          </a:prstGeom>
          <a:noFill/>
        </p:spPr>
        <p:txBody>
          <a:bodyPr wrap="square" rtlCol="0">
            <a:spAutoFit/>
          </a:bodyPr>
          <a:lstStyle/>
          <a:p>
            <a:pPr algn="ctr"/>
            <a:r>
              <a:rPr lang="en-US" sz="2400" dirty="0">
                <a:solidFill>
                  <a:schemeClr val="accent6"/>
                </a:solidFill>
              </a:rPr>
              <a:t>12</a:t>
            </a:r>
            <a:endParaRPr lang="en-IN" sz="2400" dirty="0">
              <a:solidFill>
                <a:schemeClr val="accent6"/>
              </a:solidFill>
            </a:endParaRPr>
          </a:p>
        </p:txBody>
      </p:sp>
      <p:sp>
        <p:nvSpPr>
          <p:cNvPr id="151" name="Oval 150">
            <a:extLst>
              <a:ext uri="{FF2B5EF4-FFF2-40B4-BE49-F238E27FC236}">
                <a16:creationId xmlns:a16="http://schemas.microsoft.com/office/drawing/2014/main" id="{CA337E77-C571-47E5-8BD9-485E9FD699EE}"/>
              </a:ext>
            </a:extLst>
          </p:cNvPr>
          <p:cNvSpPr/>
          <p:nvPr/>
        </p:nvSpPr>
        <p:spPr>
          <a:xfrm>
            <a:off x="6414724" y="4722112"/>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TextBox 151">
            <a:extLst>
              <a:ext uri="{FF2B5EF4-FFF2-40B4-BE49-F238E27FC236}">
                <a16:creationId xmlns:a16="http://schemas.microsoft.com/office/drawing/2014/main" id="{AF5C03AE-632B-4463-9400-CEBF4AC8B722}"/>
              </a:ext>
            </a:extLst>
          </p:cNvPr>
          <p:cNvSpPr txBox="1"/>
          <p:nvPr/>
        </p:nvSpPr>
        <p:spPr>
          <a:xfrm>
            <a:off x="7345113" y="4710495"/>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53" name="Oval 152">
            <a:extLst>
              <a:ext uri="{FF2B5EF4-FFF2-40B4-BE49-F238E27FC236}">
                <a16:creationId xmlns:a16="http://schemas.microsoft.com/office/drawing/2014/main" id="{0382365E-5C4F-41CC-8DB8-08CB88A7A2BD}"/>
              </a:ext>
            </a:extLst>
          </p:cNvPr>
          <p:cNvSpPr/>
          <p:nvPr/>
        </p:nvSpPr>
        <p:spPr>
          <a:xfrm>
            <a:off x="7468143" y="4723550"/>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TextBox 153">
            <a:extLst>
              <a:ext uri="{FF2B5EF4-FFF2-40B4-BE49-F238E27FC236}">
                <a16:creationId xmlns:a16="http://schemas.microsoft.com/office/drawing/2014/main" id="{A481A2D4-BBA7-4E0C-A29E-87779E218971}"/>
              </a:ext>
            </a:extLst>
          </p:cNvPr>
          <p:cNvSpPr txBox="1"/>
          <p:nvPr/>
        </p:nvSpPr>
        <p:spPr>
          <a:xfrm>
            <a:off x="10738993" y="2384266"/>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55" name="TextBox 154">
            <a:extLst>
              <a:ext uri="{FF2B5EF4-FFF2-40B4-BE49-F238E27FC236}">
                <a16:creationId xmlns:a16="http://schemas.microsoft.com/office/drawing/2014/main" id="{6DA890B2-24BF-4ED3-878F-8C132DF0681A}"/>
              </a:ext>
            </a:extLst>
          </p:cNvPr>
          <p:cNvSpPr txBox="1"/>
          <p:nvPr/>
        </p:nvSpPr>
        <p:spPr>
          <a:xfrm>
            <a:off x="4197577" y="5755260"/>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E3E4A9A-6E58-4BC0-A3C9-9CE6B2DA9160}"/>
                  </a:ext>
                </a:extLst>
              </p:cNvPr>
              <p:cNvSpPr txBox="1"/>
              <p:nvPr/>
            </p:nvSpPr>
            <p:spPr>
              <a:xfrm>
                <a:off x="205786" y="4957917"/>
                <a:ext cx="22828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00" name="TextBox 99">
                <a:extLst>
                  <a:ext uri="{FF2B5EF4-FFF2-40B4-BE49-F238E27FC236}">
                    <a16:creationId xmlns:a16="http://schemas.microsoft.com/office/drawing/2014/main" id="{1E3E4A9A-6E58-4BC0-A3C9-9CE6B2DA9160}"/>
                  </a:ext>
                </a:extLst>
              </p:cNvPr>
              <p:cNvSpPr txBox="1">
                <a:spLocks noRot="1" noChangeAspect="1" noMove="1" noResize="1" noEditPoints="1" noAdjustHandles="1" noChangeArrowheads="1" noChangeShapeType="1" noTextEdit="1"/>
              </p:cNvSpPr>
              <p:nvPr/>
            </p:nvSpPr>
            <p:spPr>
              <a:xfrm>
                <a:off x="205786" y="4957917"/>
                <a:ext cx="2282869" cy="399084"/>
              </a:xfrm>
              <a:prstGeom prst="rect">
                <a:avLst/>
              </a:prstGeom>
              <a:blipFill>
                <a:blip r:embed="rId2"/>
                <a:stretch>
                  <a:fillRect l="-802" r="-4278" b="-25758"/>
                </a:stretch>
              </a:blipFill>
            </p:spPr>
            <p:txBody>
              <a:bodyPr/>
              <a:lstStyle/>
              <a:p>
                <a:r>
                  <a:rPr lang="en-IN">
                    <a:noFill/>
                  </a:rPr>
                  <a:t> </a:t>
                </a:r>
              </a:p>
            </p:txBody>
          </p:sp>
        </mc:Fallback>
      </mc:AlternateContent>
      <p:sp>
        <p:nvSpPr>
          <p:cNvPr id="101" name="Content Placeholder 2">
            <a:extLst>
              <a:ext uri="{FF2B5EF4-FFF2-40B4-BE49-F238E27FC236}">
                <a16:creationId xmlns:a16="http://schemas.microsoft.com/office/drawing/2014/main" id="{E364793C-0307-4F0E-9F43-70498E62E85F}"/>
              </a:ext>
            </a:extLst>
          </p:cNvPr>
          <p:cNvSpPr txBox="1">
            <a:spLocks/>
          </p:cNvSpPr>
          <p:nvPr/>
        </p:nvSpPr>
        <p:spPr>
          <a:xfrm>
            <a:off x="147748" y="2541904"/>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t>
            </a:r>
            <a:r>
              <a:rPr lang="en-US" dirty="0">
                <a:solidFill>
                  <a:schemeClr val="tx2"/>
                </a:solidFill>
              </a:rPr>
              <a:t>allocated cells:</a:t>
            </a:r>
            <a:endParaRPr lang="en-US" baseline="-25000" dirty="0"/>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7EF8FED1-F7BD-49CD-8858-EC91D70DAAEE}"/>
                  </a:ext>
                </a:extLst>
              </p:cNvPr>
              <p:cNvSpPr txBox="1"/>
              <p:nvPr/>
            </p:nvSpPr>
            <p:spPr>
              <a:xfrm>
                <a:off x="202291" y="3051502"/>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02" name="TextBox 101">
                <a:extLst>
                  <a:ext uri="{FF2B5EF4-FFF2-40B4-BE49-F238E27FC236}">
                    <a16:creationId xmlns:a16="http://schemas.microsoft.com/office/drawing/2014/main" id="{7EF8FED1-F7BD-49CD-8858-EC91D70DAAEE}"/>
                  </a:ext>
                </a:extLst>
              </p:cNvPr>
              <p:cNvSpPr txBox="1">
                <a:spLocks noRot="1" noChangeAspect="1" noMove="1" noResize="1" noEditPoints="1" noAdjustHandles="1" noChangeArrowheads="1" noChangeShapeType="1" noTextEdit="1"/>
              </p:cNvSpPr>
              <p:nvPr/>
            </p:nvSpPr>
            <p:spPr>
              <a:xfrm>
                <a:off x="202291" y="3051502"/>
                <a:ext cx="1745799" cy="399084"/>
              </a:xfrm>
              <a:prstGeom prst="rect">
                <a:avLst/>
              </a:prstGeom>
              <a:blipFill>
                <a:blip r:embed="rId3"/>
                <a:stretch>
                  <a:fillRect l="-3484" r="-2439" b="-24615"/>
                </a:stretch>
              </a:blipFill>
            </p:spPr>
            <p:txBody>
              <a:bodyPr/>
              <a:lstStyle/>
              <a:p>
                <a:r>
                  <a:rPr lang="en-IN">
                    <a:noFill/>
                  </a:rPr>
                  <a:t> </a:t>
                </a:r>
              </a:p>
            </p:txBody>
          </p:sp>
        </mc:Fallback>
      </mc:AlternateContent>
      <p:sp>
        <p:nvSpPr>
          <p:cNvPr id="103" name="Content Placeholder 2">
            <a:extLst>
              <a:ext uri="{FF2B5EF4-FFF2-40B4-BE49-F238E27FC236}">
                <a16:creationId xmlns:a16="http://schemas.microsoft.com/office/drawing/2014/main" id="{B556CA48-172F-46E2-BBB5-149137134FC4}"/>
              </a:ext>
            </a:extLst>
          </p:cNvPr>
          <p:cNvSpPr txBox="1">
            <a:spLocks/>
          </p:cNvSpPr>
          <p:nvPr/>
        </p:nvSpPr>
        <p:spPr>
          <a:xfrm>
            <a:off x="147748" y="3891703"/>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t>
            </a:r>
            <a:r>
              <a:rPr lang="en-US" dirty="0">
                <a:solidFill>
                  <a:schemeClr val="tx2"/>
                </a:solidFill>
              </a:rPr>
              <a:t>unallocated cells:</a:t>
            </a:r>
            <a:endParaRPr lang="en-US" baseline="-25000" dirty="0"/>
          </a:p>
        </p:txBody>
      </p:sp>
      <p:sp>
        <p:nvSpPr>
          <p:cNvPr id="105" name="Content Placeholder 2">
            <a:extLst>
              <a:ext uri="{FF2B5EF4-FFF2-40B4-BE49-F238E27FC236}">
                <a16:creationId xmlns:a16="http://schemas.microsoft.com/office/drawing/2014/main" id="{681EB517-7140-49BB-B89E-581592D1AB9C}"/>
              </a:ext>
            </a:extLst>
          </p:cNvPr>
          <p:cNvSpPr txBox="1">
            <a:spLocks/>
          </p:cNvSpPr>
          <p:nvPr/>
        </p:nvSpPr>
        <p:spPr>
          <a:xfrm>
            <a:off x="147748" y="4424810"/>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Opportunity Cost</a:t>
            </a:r>
            <a:endParaRPr lang="en-US" baseline="-25000" dirty="0">
              <a:solidFill>
                <a:schemeClr val="accent6"/>
              </a:solidFill>
            </a:endParaRPr>
          </a:p>
        </p:txBody>
      </p:sp>
    </p:spTree>
    <p:extLst>
      <p:ext uri="{BB962C8B-B14F-4D97-AF65-F5344CB8AC3E}">
        <p14:creationId xmlns:p14="http://schemas.microsoft.com/office/powerpoint/2010/main" val="391574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
                                            <p:txEl>
                                              <p:pRg st="0" end="0"/>
                                            </p:txEl>
                                          </p:spTgt>
                                        </p:tgtEl>
                                        <p:attrNameLst>
                                          <p:attrName>style.visibility</p:attrName>
                                        </p:attrNameLst>
                                      </p:cBhvr>
                                      <p:to>
                                        <p:strVal val="visible"/>
                                      </p:to>
                                    </p:set>
                                    <p:animEffect transition="in" filter="wipe(left)">
                                      <p:cBhvr>
                                        <p:cTn id="12" dur="500"/>
                                        <p:tgtEl>
                                          <p:spTgt spid="117">
                                            <p:txEl>
                                              <p:pRg st="0" end="0"/>
                                            </p:txEl>
                                          </p:spTgt>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7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17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83"/>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5"/>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18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9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91"/>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92"/>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93"/>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195"/>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196"/>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197"/>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98"/>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99"/>
                                        </p:tgtEl>
                                        <p:attrNameLst>
                                          <p:attrName>style.visibility</p:attrName>
                                        </p:attrNameLst>
                                      </p:cBhvr>
                                      <p:to>
                                        <p:strVal val="visible"/>
                                      </p:to>
                                    </p:se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200"/>
                                        </p:tgtEl>
                                        <p:attrNameLst>
                                          <p:attrName>style.visibility</p:attrName>
                                        </p:attrNameLst>
                                      </p:cBhvr>
                                      <p:to>
                                        <p:strVal val="visible"/>
                                      </p:to>
                                    </p:se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01"/>
                                        </p:tgtEl>
                                        <p:attrNameLst>
                                          <p:attrName>style.visibility</p:attrName>
                                        </p:attrNameLst>
                                      </p:cBhvr>
                                      <p:to>
                                        <p:strVal val="visible"/>
                                      </p:to>
                                    </p:se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202"/>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203"/>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04"/>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205"/>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206"/>
                                        </p:tgtEl>
                                        <p:attrNameLst>
                                          <p:attrName>style.visibility</p:attrName>
                                        </p:attrNameLst>
                                      </p:cBhvr>
                                      <p:to>
                                        <p:strVal val="visible"/>
                                      </p:to>
                                    </p:se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208"/>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0"/>
                                          </p:stCondLst>
                                        </p:cTn>
                                        <p:tgtEl>
                                          <p:spTgt spid="209"/>
                                        </p:tgtEl>
                                        <p:attrNameLst>
                                          <p:attrName>style.visibility</p:attrName>
                                        </p:attrNameLst>
                                      </p:cBhvr>
                                      <p:to>
                                        <p:strVal val="visible"/>
                                      </p:to>
                                    </p:set>
                                  </p:childTnLst>
                                </p:cTn>
                              </p:par>
                            </p:childTnLst>
                          </p:cTn>
                        </p:par>
                        <p:par>
                          <p:cTn id="118" fill="hold">
                            <p:stCondLst>
                              <p:cond delay="500"/>
                            </p:stCondLst>
                            <p:childTnLst>
                              <p:par>
                                <p:cTn id="119" presetID="1" presetClass="entr" presetSubtype="0" fill="hold" grpId="0" nodeType="afterEffect">
                                  <p:stCondLst>
                                    <p:cond delay="0"/>
                                  </p:stCondLst>
                                  <p:childTnLst>
                                    <p:set>
                                      <p:cBhvr>
                                        <p:cTn id="120" dur="1" fill="hold">
                                          <p:stCondLst>
                                            <p:cond delay="0"/>
                                          </p:stCondLst>
                                        </p:cTn>
                                        <p:tgtEl>
                                          <p:spTgt spid="210"/>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0"/>
                                          </p:stCondLst>
                                        </p:cTn>
                                        <p:tgtEl>
                                          <p:spTgt spid="211"/>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212"/>
                                        </p:tgtEl>
                                        <p:attrNameLst>
                                          <p:attrName>style.visibility</p:attrName>
                                        </p:attrNameLst>
                                      </p:cBhvr>
                                      <p:to>
                                        <p:strVal val="visible"/>
                                      </p:to>
                                    </p:set>
                                  </p:childTnLst>
                                </p:cTn>
                              </p:par>
                            </p:childTnLst>
                          </p:cTn>
                        </p:par>
                        <p:par>
                          <p:cTn id="127" fill="hold">
                            <p:stCondLst>
                              <p:cond delay="500"/>
                            </p:stCondLst>
                            <p:childTnLst>
                              <p:par>
                                <p:cTn id="128" presetID="1" presetClass="entr" presetSubtype="0" fill="hold" grpId="0" nodeType="afterEffect">
                                  <p:stCondLst>
                                    <p:cond delay="0"/>
                                  </p:stCondLst>
                                  <p:childTnLst>
                                    <p:set>
                                      <p:cBhvr>
                                        <p:cTn id="129" dur="1" fill="hold">
                                          <p:stCondLst>
                                            <p:cond delay="0"/>
                                          </p:stCondLst>
                                        </p:cTn>
                                        <p:tgtEl>
                                          <p:spTgt spid="213"/>
                                        </p:tgtEl>
                                        <p:attrNameLst>
                                          <p:attrName>style.visibility</p:attrName>
                                        </p:attrNameLst>
                                      </p:cBhvr>
                                      <p:to>
                                        <p:strVal val="visible"/>
                                      </p:to>
                                    </p:set>
                                  </p:childTnLst>
                                </p:cTn>
                              </p:par>
                            </p:childTnLst>
                          </p:cTn>
                        </p:par>
                        <p:par>
                          <p:cTn id="130" fill="hold">
                            <p:stCondLst>
                              <p:cond delay="500"/>
                            </p:stCondLst>
                            <p:childTnLst>
                              <p:par>
                                <p:cTn id="131" presetID="1" presetClass="entr" presetSubtype="0" fill="hold" grpId="0" nodeType="afterEffect">
                                  <p:stCondLst>
                                    <p:cond delay="0"/>
                                  </p:stCondLst>
                                  <p:childTnLst>
                                    <p:set>
                                      <p:cBhvr>
                                        <p:cTn id="132" dur="1" fill="hold">
                                          <p:stCondLst>
                                            <p:cond delay="0"/>
                                          </p:stCondLst>
                                        </p:cTn>
                                        <p:tgtEl>
                                          <p:spTgt spid="214"/>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215"/>
                                        </p:tgtEl>
                                        <p:attrNameLst>
                                          <p:attrName>style.visibility</p:attrName>
                                        </p:attrNameLst>
                                      </p:cBhvr>
                                      <p:to>
                                        <p:strVal val="visible"/>
                                      </p:to>
                                    </p:set>
                                  </p:childTnLst>
                                </p:cTn>
                              </p:par>
                            </p:childTnLst>
                          </p:cTn>
                        </p:par>
                        <p:par>
                          <p:cTn id="136" fill="hold">
                            <p:stCondLst>
                              <p:cond delay="500"/>
                            </p:stCondLst>
                            <p:childTnLst>
                              <p:par>
                                <p:cTn id="137" presetID="1" presetClass="entr" presetSubtype="0" fill="hold" grpId="0" nodeType="afterEffect">
                                  <p:stCondLst>
                                    <p:cond delay="0"/>
                                  </p:stCondLst>
                                  <p:childTnLst>
                                    <p:set>
                                      <p:cBhvr>
                                        <p:cTn id="138" dur="1" fill="hold">
                                          <p:stCondLst>
                                            <p:cond delay="0"/>
                                          </p:stCondLst>
                                        </p:cTn>
                                        <p:tgtEl>
                                          <p:spTgt spid="216"/>
                                        </p:tgtEl>
                                        <p:attrNameLst>
                                          <p:attrName>style.visibility</p:attrName>
                                        </p:attrNameLst>
                                      </p:cBhvr>
                                      <p:to>
                                        <p:strVal val="visible"/>
                                      </p:to>
                                    </p:set>
                                  </p:childTnLst>
                                </p:cTn>
                              </p:par>
                            </p:childTnLst>
                          </p:cTn>
                        </p:par>
                        <p:par>
                          <p:cTn id="139" fill="hold">
                            <p:stCondLst>
                              <p:cond delay="500"/>
                            </p:stCondLst>
                            <p:childTnLst>
                              <p:par>
                                <p:cTn id="140" presetID="1" presetClass="entr" presetSubtype="0" fill="hold" grpId="0" nodeType="afterEffect">
                                  <p:stCondLst>
                                    <p:cond delay="0"/>
                                  </p:stCondLst>
                                  <p:childTnLst>
                                    <p:set>
                                      <p:cBhvr>
                                        <p:cTn id="141" dur="1" fill="hold">
                                          <p:stCondLst>
                                            <p:cond delay="0"/>
                                          </p:stCondLst>
                                        </p:cTn>
                                        <p:tgtEl>
                                          <p:spTgt spid="217"/>
                                        </p:tgtEl>
                                        <p:attrNameLst>
                                          <p:attrName>style.visibility</p:attrName>
                                        </p:attrNameLst>
                                      </p:cBhvr>
                                      <p:to>
                                        <p:strVal val="visible"/>
                                      </p:to>
                                    </p:se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218"/>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grpId="0" nodeType="afterEffect">
                                  <p:stCondLst>
                                    <p:cond delay="0"/>
                                  </p:stCondLst>
                                  <p:childTnLst>
                                    <p:set>
                                      <p:cBhvr>
                                        <p:cTn id="147" dur="1" fill="hold">
                                          <p:stCondLst>
                                            <p:cond delay="0"/>
                                          </p:stCondLst>
                                        </p:cTn>
                                        <p:tgtEl>
                                          <p:spTgt spid="219"/>
                                        </p:tgtEl>
                                        <p:attrNameLst>
                                          <p:attrName>style.visibility</p:attrName>
                                        </p:attrNameLst>
                                      </p:cBhvr>
                                      <p:to>
                                        <p:strVal val="visible"/>
                                      </p:to>
                                    </p:set>
                                  </p:childTnLst>
                                </p:cTn>
                              </p:par>
                            </p:childTnLst>
                          </p:cTn>
                        </p:par>
                        <p:par>
                          <p:cTn id="148" fill="hold">
                            <p:stCondLst>
                              <p:cond delay="500"/>
                            </p:stCondLst>
                            <p:childTnLst>
                              <p:par>
                                <p:cTn id="149" presetID="1" presetClass="entr" presetSubtype="0" fill="hold" grpId="0" nodeType="afterEffect">
                                  <p:stCondLst>
                                    <p:cond delay="0"/>
                                  </p:stCondLst>
                                  <p:childTnLst>
                                    <p:set>
                                      <p:cBhvr>
                                        <p:cTn id="150" dur="1" fill="hold">
                                          <p:stCondLst>
                                            <p:cond delay="0"/>
                                          </p:stCondLst>
                                        </p:cTn>
                                        <p:tgtEl>
                                          <p:spTgt spid="220"/>
                                        </p:tgtEl>
                                        <p:attrNameLst>
                                          <p:attrName>style.visibility</p:attrName>
                                        </p:attrNameLst>
                                      </p:cBhvr>
                                      <p:to>
                                        <p:strVal val="visible"/>
                                      </p:to>
                                    </p:set>
                                  </p:childTnLst>
                                </p:cTn>
                              </p:par>
                            </p:childTnLst>
                          </p:cTn>
                        </p:par>
                        <p:par>
                          <p:cTn id="151" fill="hold">
                            <p:stCondLst>
                              <p:cond delay="500"/>
                            </p:stCondLst>
                            <p:childTnLst>
                              <p:par>
                                <p:cTn id="152" presetID="1" presetClass="entr" presetSubtype="0" fill="hold" grpId="0" nodeType="afterEffect">
                                  <p:stCondLst>
                                    <p:cond delay="0"/>
                                  </p:stCondLst>
                                  <p:childTnLst>
                                    <p:set>
                                      <p:cBhvr>
                                        <p:cTn id="153" dur="1" fill="hold">
                                          <p:stCondLst>
                                            <p:cond delay="0"/>
                                          </p:stCondLst>
                                        </p:cTn>
                                        <p:tgtEl>
                                          <p:spTgt spid="221"/>
                                        </p:tgtEl>
                                        <p:attrNameLst>
                                          <p:attrName>style.visibility</p:attrName>
                                        </p:attrNameLst>
                                      </p:cBhvr>
                                      <p:to>
                                        <p:strVal val="visible"/>
                                      </p:to>
                                    </p:set>
                                  </p:childTnLst>
                                </p:cTn>
                              </p:par>
                            </p:childTnLst>
                          </p:cTn>
                        </p:par>
                        <p:par>
                          <p:cTn id="154" fill="hold">
                            <p:stCondLst>
                              <p:cond delay="500"/>
                            </p:stCondLst>
                            <p:childTnLst>
                              <p:par>
                                <p:cTn id="155" presetID="1" presetClass="entr" presetSubtype="0" fill="hold" grpId="0" nodeType="afterEffect">
                                  <p:stCondLst>
                                    <p:cond delay="0"/>
                                  </p:stCondLst>
                                  <p:childTnLst>
                                    <p:set>
                                      <p:cBhvr>
                                        <p:cTn id="156" dur="1" fill="hold">
                                          <p:stCondLst>
                                            <p:cond delay="0"/>
                                          </p:stCondLst>
                                        </p:cTn>
                                        <p:tgtEl>
                                          <p:spTgt spid="222"/>
                                        </p:tgtEl>
                                        <p:attrNameLst>
                                          <p:attrName>style.visibility</p:attrName>
                                        </p:attrNameLst>
                                      </p:cBhvr>
                                      <p:to>
                                        <p:strVal val="visible"/>
                                      </p:to>
                                    </p:set>
                                  </p:childTnLst>
                                </p:cTn>
                              </p:par>
                            </p:childTnLst>
                          </p:cTn>
                        </p:par>
                        <p:par>
                          <p:cTn id="157" fill="hold">
                            <p:stCondLst>
                              <p:cond delay="500"/>
                            </p:stCondLst>
                            <p:childTnLst>
                              <p:par>
                                <p:cTn id="158" presetID="1" presetClass="entr" presetSubtype="0" fill="hold" grpId="0" nodeType="afterEffect">
                                  <p:stCondLst>
                                    <p:cond delay="0"/>
                                  </p:stCondLst>
                                  <p:childTnLst>
                                    <p:set>
                                      <p:cBhvr>
                                        <p:cTn id="159" dur="1" fill="hold">
                                          <p:stCondLst>
                                            <p:cond delay="0"/>
                                          </p:stCondLst>
                                        </p:cTn>
                                        <p:tgtEl>
                                          <p:spTgt spid="224"/>
                                        </p:tgtEl>
                                        <p:attrNameLst>
                                          <p:attrName>style.visibility</p:attrName>
                                        </p:attrNameLst>
                                      </p:cBhvr>
                                      <p:to>
                                        <p:strVal val="visible"/>
                                      </p:to>
                                    </p:set>
                                  </p:childTnLst>
                                </p:cTn>
                              </p:par>
                            </p:childTnLst>
                          </p:cTn>
                        </p:par>
                        <p:par>
                          <p:cTn id="160" fill="hold">
                            <p:stCondLst>
                              <p:cond delay="500"/>
                            </p:stCondLst>
                            <p:childTnLst>
                              <p:par>
                                <p:cTn id="161" presetID="1" presetClass="entr" presetSubtype="0" fill="hold" nodeType="afterEffect">
                                  <p:stCondLst>
                                    <p:cond delay="0"/>
                                  </p:stCondLst>
                                  <p:childTnLst>
                                    <p:set>
                                      <p:cBhvr>
                                        <p:cTn id="162" dur="1" fill="hold">
                                          <p:stCondLst>
                                            <p:cond delay="0"/>
                                          </p:stCondLst>
                                        </p:cTn>
                                        <p:tgtEl>
                                          <p:spTgt spid="230"/>
                                        </p:tgtEl>
                                        <p:attrNameLst>
                                          <p:attrName>style.visibility</p:attrName>
                                        </p:attrNameLst>
                                      </p:cBhvr>
                                      <p:to>
                                        <p:strVal val="visible"/>
                                      </p:to>
                                    </p:set>
                                  </p:childTnLst>
                                </p:cTn>
                              </p:par>
                            </p:childTnLst>
                          </p:cTn>
                        </p:par>
                        <p:par>
                          <p:cTn id="163" fill="hold">
                            <p:stCondLst>
                              <p:cond delay="500"/>
                            </p:stCondLst>
                            <p:childTnLst>
                              <p:par>
                                <p:cTn id="164" presetID="1" presetClass="entr" presetSubtype="0" fill="hold" nodeType="afterEffect">
                                  <p:stCondLst>
                                    <p:cond delay="0"/>
                                  </p:stCondLst>
                                  <p:childTnLst>
                                    <p:set>
                                      <p:cBhvr>
                                        <p:cTn id="165" dur="1" fill="hold">
                                          <p:stCondLst>
                                            <p:cond delay="0"/>
                                          </p:stCondLst>
                                        </p:cTn>
                                        <p:tgtEl>
                                          <p:spTgt spid="231"/>
                                        </p:tgtEl>
                                        <p:attrNameLst>
                                          <p:attrName>style.visibility</p:attrName>
                                        </p:attrNameLst>
                                      </p:cBhvr>
                                      <p:to>
                                        <p:strVal val="visible"/>
                                      </p:to>
                                    </p:set>
                                  </p:childTnLst>
                                </p:cTn>
                              </p:par>
                            </p:childTnLst>
                          </p:cTn>
                        </p:par>
                        <p:par>
                          <p:cTn id="166" fill="hold">
                            <p:stCondLst>
                              <p:cond delay="500"/>
                            </p:stCondLst>
                            <p:childTnLst>
                              <p:par>
                                <p:cTn id="167" presetID="1" presetClass="entr" presetSubtype="0" fill="hold" nodeType="afterEffect">
                                  <p:stCondLst>
                                    <p:cond delay="0"/>
                                  </p:stCondLst>
                                  <p:childTnLst>
                                    <p:set>
                                      <p:cBhvr>
                                        <p:cTn id="168" dur="1" fill="hold">
                                          <p:stCondLst>
                                            <p:cond delay="0"/>
                                          </p:stCondLst>
                                        </p:cTn>
                                        <p:tgtEl>
                                          <p:spTgt spid="234"/>
                                        </p:tgtEl>
                                        <p:attrNameLst>
                                          <p:attrName>style.visibility</p:attrName>
                                        </p:attrNameLst>
                                      </p:cBhvr>
                                      <p:to>
                                        <p:strVal val="visible"/>
                                      </p:to>
                                    </p:set>
                                  </p:childTnLst>
                                </p:cTn>
                              </p:par>
                            </p:childTnLst>
                          </p:cTn>
                        </p:par>
                        <p:par>
                          <p:cTn id="169" fill="hold">
                            <p:stCondLst>
                              <p:cond delay="500"/>
                            </p:stCondLst>
                            <p:childTnLst>
                              <p:par>
                                <p:cTn id="170" presetID="1" presetClass="entr" presetSubtype="0" fill="hold" nodeType="afterEffect">
                                  <p:stCondLst>
                                    <p:cond delay="0"/>
                                  </p:stCondLst>
                                  <p:childTnLst>
                                    <p:set>
                                      <p:cBhvr>
                                        <p:cTn id="171" dur="1" fill="hold">
                                          <p:stCondLst>
                                            <p:cond delay="0"/>
                                          </p:stCondLst>
                                        </p:cTn>
                                        <p:tgtEl>
                                          <p:spTgt spid="235"/>
                                        </p:tgtEl>
                                        <p:attrNameLst>
                                          <p:attrName>style.visibility</p:attrName>
                                        </p:attrNameLst>
                                      </p:cBhvr>
                                      <p:to>
                                        <p:strVal val="visible"/>
                                      </p:to>
                                    </p:set>
                                  </p:childTnLst>
                                </p:cTn>
                              </p:par>
                            </p:childTnLst>
                          </p:cTn>
                        </p:par>
                        <p:par>
                          <p:cTn id="172" fill="hold">
                            <p:stCondLst>
                              <p:cond delay="500"/>
                            </p:stCondLst>
                            <p:childTnLst>
                              <p:par>
                                <p:cTn id="173" presetID="1" presetClass="entr" presetSubtype="0" fill="hold" nodeType="afterEffect">
                                  <p:stCondLst>
                                    <p:cond delay="0"/>
                                  </p:stCondLst>
                                  <p:childTnLst>
                                    <p:set>
                                      <p:cBhvr>
                                        <p:cTn id="174" dur="1" fill="hold">
                                          <p:stCondLst>
                                            <p:cond delay="0"/>
                                          </p:stCondLst>
                                        </p:cTn>
                                        <p:tgtEl>
                                          <p:spTgt spid="239"/>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nodeType="afterEffect">
                                  <p:stCondLst>
                                    <p:cond delay="0"/>
                                  </p:stCondLst>
                                  <p:childTnLst>
                                    <p:set>
                                      <p:cBhvr>
                                        <p:cTn id="177" dur="1" fill="hold">
                                          <p:stCondLst>
                                            <p:cond delay="0"/>
                                          </p:stCondLst>
                                        </p:cTn>
                                        <p:tgtEl>
                                          <p:spTgt spid="240"/>
                                        </p:tgtEl>
                                        <p:attrNameLst>
                                          <p:attrName>style.visibility</p:attrName>
                                        </p:attrNameLst>
                                      </p:cBhvr>
                                      <p:to>
                                        <p:strVal val="visible"/>
                                      </p:to>
                                    </p:set>
                                  </p:childTnLst>
                                </p:cTn>
                              </p:par>
                            </p:childTnLst>
                          </p:cTn>
                        </p:par>
                        <p:par>
                          <p:cTn id="178" fill="hold">
                            <p:stCondLst>
                              <p:cond delay="500"/>
                            </p:stCondLst>
                            <p:childTnLst>
                              <p:par>
                                <p:cTn id="179" presetID="1" presetClass="entr" presetSubtype="0" fill="hold" nodeType="afterEffect">
                                  <p:stCondLst>
                                    <p:cond delay="0"/>
                                  </p:stCondLst>
                                  <p:childTnLst>
                                    <p:set>
                                      <p:cBhvr>
                                        <p:cTn id="180" dur="1" fill="hold">
                                          <p:stCondLst>
                                            <p:cond delay="0"/>
                                          </p:stCondLst>
                                        </p:cTn>
                                        <p:tgtEl>
                                          <p:spTgt spid="245"/>
                                        </p:tgtEl>
                                        <p:attrNameLst>
                                          <p:attrName>style.visibility</p:attrName>
                                        </p:attrNameLst>
                                      </p:cBhvr>
                                      <p:to>
                                        <p:strVal val="visible"/>
                                      </p:to>
                                    </p:set>
                                  </p:childTnLst>
                                </p:cTn>
                              </p:par>
                            </p:childTnLst>
                          </p:cTn>
                        </p:par>
                        <p:par>
                          <p:cTn id="181" fill="hold">
                            <p:stCondLst>
                              <p:cond delay="500"/>
                            </p:stCondLst>
                            <p:childTnLst>
                              <p:par>
                                <p:cTn id="182" presetID="1" presetClass="entr" presetSubtype="0" fill="hold" nodeType="afterEffect">
                                  <p:stCondLst>
                                    <p:cond delay="0"/>
                                  </p:stCondLst>
                                  <p:childTnLst>
                                    <p:set>
                                      <p:cBhvr>
                                        <p:cTn id="183" dur="1" fill="hold">
                                          <p:stCondLst>
                                            <p:cond delay="0"/>
                                          </p:stCondLst>
                                        </p:cTn>
                                        <p:tgtEl>
                                          <p:spTgt spid="246"/>
                                        </p:tgtEl>
                                        <p:attrNameLst>
                                          <p:attrName>style.visibility</p:attrName>
                                        </p:attrNameLst>
                                      </p:cBhvr>
                                      <p:to>
                                        <p:strVal val="visible"/>
                                      </p:to>
                                    </p:set>
                                  </p:childTnLst>
                                </p:cTn>
                              </p:par>
                            </p:childTnLst>
                          </p:cTn>
                        </p:par>
                        <p:par>
                          <p:cTn id="184" fill="hold">
                            <p:stCondLst>
                              <p:cond delay="500"/>
                            </p:stCondLst>
                            <p:childTnLst>
                              <p:par>
                                <p:cTn id="185" presetID="1" presetClass="entr" presetSubtype="0" fill="hold" nodeType="afterEffect">
                                  <p:stCondLst>
                                    <p:cond delay="0"/>
                                  </p:stCondLst>
                                  <p:childTnLst>
                                    <p:set>
                                      <p:cBhvr>
                                        <p:cTn id="186" dur="1" fill="hold">
                                          <p:stCondLst>
                                            <p:cond delay="0"/>
                                          </p:stCondLst>
                                        </p:cTn>
                                        <p:tgtEl>
                                          <p:spTgt spid="249"/>
                                        </p:tgtEl>
                                        <p:attrNameLst>
                                          <p:attrName>style.visibility</p:attrName>
                                        </p:attrNameLst>
                                      </p:cBhvr>
                                      <p:to>
                                        <p:strVal val="visible"/>
                                      </p:to>
                                    </p:set>
                                  </p:childTnLst>
                                </p:cTn>
                              </p:par>
                            </p:childTnLst>
                          </p:cTn>
                        </p:par>
                        <p:par>
                          <p:cTn id="187" fill="hold">
                            <p:stCondLst>
                              <p:cond delay="500"/>
                            </p:stCondLst>
                            <p:childTnLst>
                              <p:par>
                                <p:cTn id="188" presetID="1" presetClass="entr" presetSubtype="0" fill="hold" nodeType="afterEffect">
                                  <p:stCondLst>
                                    <p:cond delay="0"/>
                                  </p:stCondLst>
                                  <p:childTnLst>
                                    <p:set>
                                      <p:cBhvr>
                                        <p:cTn id="189" dur="1" fill="hold">
                                          <p:stCondLst>
                                            <p:cond delay="0"/>
                                          </p:stCondLst>
                                        </p:cTn>
                                        <p:tgtEl>
                                          <p:spTgt spid="250"/>
                                        </p:tgtEl>
                                        <p:attrNameLst>
                                          <p:attrName>style.visibility</p:attrName>
                                        </p:attrNameLst>
                                      </p:cBhvr>
                                      <p:to>
                                        <p:strVal val="visible"/>
                                      </p:to>
                                    </p:set>
                                  </p:childTnLst>
                                </p:cTn>
                              </p:par>
                            </p:childTnLst>
                          </p:cTn>
                        </p:par>
                        <p:par>
                          <p:cTn id="190" fill="hold">
                            <p:stCondLst>
                              <p:cond delay="500"/>
                            </p:stCondLst>
                            <p:childTnLst>
                              <p:par>
                                <p:cTn id="191" presetID="1" presetClass="entr" presetSubtype="0" fill="hold" grpId="0" nodeType="afterEffect">
                                  <p:stCondLst>
                                    <p:cond delay="0"/>
                                  </p:stCondLst>
                                  <p:childTnLst>
                                    <p:set>
                                      <p:cBhvr>
                                        <p:cTn id="192" dur="1" fill="hold">
                                          <p:stCondLst>
                                            <p:cond delay="0"/>
                                          </p:stCondLst>
                                        </p:cTn>
                                        <p:tgtEl>
                                          <p:spTgt spid="125"/>
                                        </p:tgtEl>
                                        <p:attrNameLst>
                                          <p:attrName>style.visibility</p:attrName>
                                        </p:attrNameLst>
                                      </p:cBhvr>
                                      <p:to>
                                        <p:strVal val="visible"/>
                                      </p:to>
                                    </p:set>
                                  </p:childTnLst>
                                </p:cTn>
                              </p:par>
                            </p:childTnLst>
                          </p:cTn>
                        </p:par>
                        <p:par>
                          <p:cTn id="193" fill="hold">
                            <p:stCondLst>
                              <p:cond delay="500"/>
                            </p:stCondLst>
                            <p:childTnLst>
                              <p:par>
                                <p:cTn id="194" presetID="1" presetClass="entr" presetSubtype="0" fill="hold" nodeType="afterEffect">
                                  <p:stCondLst>
                                    <p:cond delay="0"/>
                                  </p:stCondLst>
                                  <p:childTnLst>
                                    <p:set>
                                      <p:cBhvr>
                                        <p:cTn id="195" dur="1" fill="hold">
                                          <p:stCondLst>
                                            <p:cond delay="0"/>
                                          </p:stCondLst>
                                        </p:cTn>
                                        <p:tgtEl>
                                          <p:spTgt spid="126"/>
                                        </p:tgtEl>
                                        <p:attrNameLst>
                                          <p:attrName>style.visibility</p:attrName>
                                        </p:attrNameLst>
                                      </p:cBhvr>
                                      <p:to>
                                        <p:strVal val="visible"/>
                                      </p:to>
                                    </p:set>
                                  </p:childTnLst>
                                </p:cTn>
                              </p:par>
                            </p:childTnLst>
                          </p:cTn>
                        </p:par>
                        <p:par>
                          <p:cTn id="196" fill="hold">
                            <p:stCondLst>
                              <p:cond delay="500"/>
                            </p:stCondLst>
                            <p:childTnLst>
                              <p:par>
                                <p:cTn id="197" presetID="1" presetClass="entr" presetSubtype="0" fill="hold" nodeType="afterEffect">
                                  <p:stCondLst>
                                    <p:cond delay="0"/>
                                  </p:stCondLst>
                                  <p:childTnLst>
                                    <p:set>
                                      <p:cBhvr>
                                        <p:cTn id="198" dur="1" fill="hold">
                                          <p:stCondLst>
                                            <p:cond delay="0"/>
                                          </p:stCondLst>
                                        </p:cTn>
                                        <p:tgtEl>
                                          <p:spTgt spid="127"/>
                                        </p:tgtEl>
                                        <p:attrNameLst>
                                          <p:attrName>style.visibility</p:attrName>
                                        </p:attrNameLst>
                                      </p:cBhvr>
                                      <p:to>
                                        <p:strVal val="visible"/>
                                      </p:to>
                                    </p:set>
                                  </p:childTnLst>
                                </p:cTn>
                              </p:par>
                            </p:childTnLst>
                          </p:cTn>
                        </p:par>
                        <p:par>
                          <p:cTn id="199" fill="hold">
                            <p:stCondLst>
                              <p:cond delay="500"/>
                            </p:stCondLst>
                            <p:childTnLst>
                              <p:par>
                                <p:cTn id="200" presetID="1" presetClass="entr" presetSubtype="0" fill="hold" nodeType="afterEffect">
                                  <p:stCondLst>
                                    <p:cond delay="0"/>
                                  </p:stCondLst>
                                  <p:childTnLst>
                                    <p:set>
                                      <p:cBhvr>
                                        <p:cTn id="201" dur="1" fill="hold">
                                          <p:stCondLst>
                                            <p:cond delay="0"/>
                                          </p:stCondLst>
                                        </p:cTn>
                                        <p:tgtEl>
                                          <p:spTgt spid="123"/>
                                        </p:tgtEl>
                                        <p:attrNameLst>
                                          <p:attrName>style.visibility</p:attrName>
                                        </p:attrNameLst>
                                      </p:cBhvr>
                                      <p:to>
                                        <p:strVal val="visible"/>
                                      </p:to>
                                    </p:set>
                                  </p:childTnLst>
                                </p:cTn>
                              </p:par>
                            </p:childTnLst>
                          </p:cTn>
                        </p:par>
                        <p:par>
                          <p:cTn id="202" fill="hold">
                            <p:stCondLst>
                              <p:cond delay="500"/>
                            </p:stCondLst>
                            <p:childTnLst>
                              <p:par>
                                <p:cTn id="203" presetID="1" presetClass="entr" presetSubtype="0" fill="hold" nodeType="afterEffect">
                                  <p:stCondLst>
                                    <p:cond delay="0"/>
                                  </p:stCondLst>
                                  <p:childTnLst>
                                    <p:set>
                                      <p:cBhvr>
                                        <p:cTn id="204" dur="1" fill="hold">
                                          <p:stCondLst>
                                            <p:cond delay="0"/>
                                          </p:stCondLst>
                                        </p:cTn>
                                        <p:tgtEl>
                                          <p:spTgt spid="12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5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5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116">
                                            <p:txEl>
                                              <p:pRg st="0" end="0"/>
                                            </p:txEl>
                                          </p:spTgt>
                                        </p:tgtEl>
                                        <p:attrNameLst>
                                          <p:attrName>style.visibility</p:attrName>
                                        </p:attrNameLst>
                                      </p:cBhvr>
                                      <p:to>
                                        <p:strVal val="visible"/>
                                      </p:to>
                                    </p:set>
                                    <p:animEffect transition="in" filter="wipe(left)">
                                      <p:cBhvr>
                                        <p:cTn id="213" dur="500"/>
                                        <p:tgtEl>
                                          <p:spTgt spid="116">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01">
                                            <p:txEl>
                                              <p:pRg st="0" end="0"/>
                                            </p:txEl>
                                          </p:spTgt>
                                        </p:tgtEl>
                                        <p:attrNameLst>
                                          <p:attrName>style.visibility</p:attrName>
                                        </p:attrNameLst>
                                      </p:cBhvr>
                                      <p:to>
                                        <p:strVal val="visible"/>
                                      </p:to>
                                    </p:set>
                                    <p:animEffect transition="in" filter="wipe(left)">
                                      <p:cBhvr>
                                        <p:cTn id="218" dur="500"/>
                                        <p:tgtEl>
                                          <p:spTgt spid="101">
                                            <p:txEl>
                                              <p:pRg st="0" end="0"/>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102"/>
                                        </p:tgtEl>
                                        <p:attrNameLst>
                                          <p:attrName>style.visibility</p:attrName>
                                        </p:attrNameLst>
                                      </p:cBhvr>
                                      <p:to>
                                        <p:strVal val="visible"/>
                                      </p:to>
                                    </p:set>
                                    <p:animEffect transition="in" filter="wipe(left)">
                                      <p:cBhvr>
                                        <p:cTn id="223" dur="500"/>
                                        <p:tgtEl>
                                          <p:spTgt spid="10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131"/>
                                        </p:tgtEl>
                                        <p:attrNameLst>
                                          <p:attrName>style.visibility</p:attrName>
                                        </p:attrNameLst>
                                      </p:cBhvr>
                                      <p:to>
                                        <p:strVal val="visible"/>
                                      </p:to>
                                    </p:set>
                                    <p:animEffect transition="in" filter="wipe(left)">
                                      <p:cBhvr>
                                        <p:cTn id="228" dur="500"/>
                                        <p:tgtEl>
                                          <p:spTgt spid="131"/>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134"/>
                                        </p:tgtEl>
                                        <p:attrNameLst>
                                          <p:attrName>style.visibility</p:attrName>
                                        </p:attrNameLst>
                                      </p:cBhvr>
                                      <p:to>
                                        <p:strVal val="visible"/>
                                      </p:to>
                                    </p:set>
                                    <p:animEffect transition="in" filter="wipe(left)">
                                      <p:cBhvr>
                                        <p:cTn id="233" dur="500"/>
                                        <p:tgtEl>
                                          <p:spTgt spid="13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135"/>
                                        </p:tgtEl>
                                        <p:attrNameLst>
                                          <p:attrName>style.visibility</p:attrName>
                                        </p:attrNameLst>
                                      </p:cBhvr>
                                      <p:to>
                                        <p:strVal val="visible"/>
                                      </p:to>
                                    </p:set>
                                    <p:animEffect transition="in" filter="wipe(left)">
                                      <p:cBhvr>
                                        <p:cTn id="238" dur="500"/>
                                        <p:tgtEl>
                                          <p:spTgt spid="135"/>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136"/>
                                        </p:tgtEl>
                                        <p:attrNameLst>
                                          <p:attrName>style.visibility</p:attrName>
                                        </p:attrNameLst>
                                      </p:cBhvr>
                                      <p:to>
                                        <p:strVal val="visible"/>
                                      </p:to>
                                    </p:set>
                                    <p:animEffect transition="in" filter="wipe(left)">
                                      <p:cBhvr>
                                        <p:cTn id="243" dur="500"/>
                                        <p:tgtEl>
                                          <p:spTgt spid="136"/>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37"/>
                                        </p:tgtEl>
                                        <p:attrNameLst>
                                          <p:attrName>style.visibility</p:attrName>
                                        </p:attrNameLst>
                                      </p:cBhvr>
                                      <p:to>
                                        <p:strVal val="visible"/>
                                      </p:to>
                                    </p:set>
                                    <p:animEffect transition="in" filter="wipe(left)">
                                      <p:cBhvr>
                                        <p:cTn id="248" dur="500"/>
                                        <p:tgtEl>
                                          <p:spTgt spid="137"/>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32"/>
                                        </p:tgtEl>
                                        <p:attrNameLst>
                                          <p:attrName>style.visibility</p:attrName>
                                        </p:attrNameLst>
                                      </p:cBhvr>
                                      <p:to>
                                        <p:strVal val="visible"/>
                                      </p:to>
                                    </p:set>
                                    <p:animEffect transition="in" filter="wipe(left)">
                                      <p:cBhvr>
                                        <p:cTn id="253" dur="500"/>
                                        <p:tgtEl>
                                          <p:spTgt spid="13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133"/>
                                        </p:tgtEl>
                                        <p:attrNameLst>
                                          <p:attrName>style.visibility</p:attrName>
                                        </p:attrNameLst>
                                      </p:cBhvr>
                                      <p:to>
                                        <p:strVal val="visible"/>
                                      </p:to>
                                    </p:set>
                                    <p:animEffect transition="in" filter="wipe(left)">
                                      <p:cBhvr>
                                        <p:cTn id="258" dur="500"/>
                                        <p:tgtEl>
                                          <p:spTgt spid="133"/>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103">
                                            <p:txEl>
                                              <p:pRg st="0" end="0"/>
                                            </p:txEl>
                                          </p:spTgt>
                                        </p:tgtEl>
                                        <p:attrNameLst>
                                          <p:attrName>style.visibility</p:attrName>
                                        </p:attrNameLst>
                                      </p:cBhvr>
                                      <p:to>
                                        <p:strVal val="visible"/>
                                      </p:to>
                                    </p:set>
                                    <p:animEffect transition="in" filter="wipe(left)">
                                      <p:cBhvr>
                                        <p:cTn id="263" dur="500"/>
                                        <p:tgtEl>
                                          <p:spTgt spid="103">
                                            <p:txEl>
                                              <p:pRg st="0" end="0"/>
                                            </p:txEl>
                                          </p:spTgt>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105">
                                            <p:txEl>
                                              <p:pRg st="0" end="0"/>
                                            </p:txEl>
                                          </p:spTgt>
                                        </p:tgtEl>
                                        <p:attrNameLst>
                                          <p:attrName>style.visibility</p:attrName>
                                        </p:attrNameLst>
                                      </p:cBhvr>
                                      <p:to>
                                        <p:strVal val="visible"/>
                                      </p:to>
                                    </p:set>
                                    <p:animEffect transition="in" filter="wipe(left)">
                                      <p:cBhvr>
                                        <p:cTn id="268" dur="500"/>
                                        <p:tgtEl>
                                          <p:spTgt spid="105">
                                            <p:txEl>
                                              <p:pRg st="0" end="0"/>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100"/>
                                        </p:tgtEl>
                                        <p:attrNameLst>
                                          <p:attrName>style.visibility</p:attrName>
                                        </p:attrNameLst>
                                      </p:cBhvr>
                                      <p:to>
                                        <p:strVal val="visible"/>
                                      </p:to>
                                    </p:set>
                                    <p:animEffect transition="in" filter="wipe(left)">
                                      <p:cBhvr>
                                        <p:cTn id="273" dur="500"/>
                                        <p:tgtEl>
                                          <p:spTgt spid="100"/>
                                        </p:tgtEl>
                                      </p:cBhvr>
                                    </p:animEffect>
                                  </p:childTnLst>
                                </p:cTn>
                              </p:par>
                            </p:childTnLst>
                          </p:cTn>
                        </p:par>
                      </p:childTnLst>
                    </p:cTn>
                  </p:par>
                  <p:par>
                    <p:cTn id="274" fill="hold">
                      <p:stCondLst>
                        <p:cond delay="indefinite"/>
                      </p:stCondLst>
                      <p:childTnLst>
                        <p:par>
                          <p:cTn id="275" fill="hold">
                            <p:stCondLst>
                              <p:cond delay="0"/>
                            </p:stCondLst>
                            <p:childTnLst>
                              <p:par>
                                <p:cTn id="276" presetID="21" presetClass="entr" presetSubtype="1" fill="hold" grpId="0" nodeType="clickEffect">
                                  <p:stCondLst>
                                    <p:cond delay="0"/>
                                  </p:stCondLst>
                                  <p:childTnLst>
                                    <p:set>
                                      <p:cBhvr>
                                        <p:cTn id="277" dur="1" fill="hold">
                                          <p:stCondLst>
                                            <p:cond delay="0"/>
                                          </p:stCondLst>
                                        </p:cTn>
                                        <p:tgtEl>
                                          <p:spTgt spid="145"/>
                                        </p:tgtEl>
                                        <p:attrNameLst>
                                          <p:attrName>style.visibility</p:attrName>
                                        </p:attrNameLst>
                                      </p:cBhvr>
                                      <p:to>
                                        <p:strVal val="visible"/>
                                      </p:to>
                                    </p:set>
                                    <p:animEffect transition="in" filter="wheel(1)">
                                      <p:cBhvr>
                                        <p:cTn id="278" dur="2000"/>
                                        <p:tgtEl>
                                          <p:spTgt spid="145"/>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41"/>
                                        </p:tgtEl>
                                        <p:attrNameLst>
                                          <p:attrName>style.visibility</p:attrName>
                                        </p:attrNameLst>
                                      </p:cBhvr>
                                      <p:to>
                                        <p:strVal val="visible"/>
                                      </p:to>
                                    </p:set>
                                    <p:animEffect transition="in" filter="wipe(left)">
                                      <p:cBhvr>
                                        <p:cTn id="283" dur="500"/>
                                        <p:tgtEl>
                                          <p:spTgt spid="141"/>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146"/>
                                        </p:tgtEl>
                                        <p:attrNameLst>
                                          <p:attrName>style.visibility</p:attrName>
                                        </p:attrNameLst>
                                      </p:cBhvr>
                                      <p:to>
                                        <p:strVal val="visible"/>
                                      </p:to>
                                    </p:set>
                                    <p:animEffect transition="in" filter="wipe(left)">
                                      <p:cBhvr>
                                        <p:cTn id="288" dur="500"/>
                                        <p:tgtEl>
                                          <p:spTgt spid="146"/>
                                        </p:tgtEl>
                                      </p:cBhvr>
                                    </p:animEffect>
                                  </p:childTnLst>
                                </p:cTn>
                              </p:par>
                            </p:childTnLst>
                          </p:cTn>
                        </p:par>
                      </p:childTnLst>
                    </p:cTn>
                  </p:par>
                  <p:par>
                    <p:cTn id="289" fill="hold">
                      <p:stCondLst>
                        <p:cond delay="indefinite"/>
                      </p:stCondLst>
                      <p:childTnLst>
                        <p:par>
                          <p:cTn id="290" fill="hold">
                            <p:stCondLst>
                              <p:cond delay="0"/>
                            </p:stCondLst>
                            <p:childTnLst>
                              <p:par>
                                <p:cTn id="291" presetID="21" presetClass="entr" presetSubtype="1" fill="hold" grpId="0" nodeType="clickEffect">
                                  <p:stCondLst>
                                    <p:cond delay="0"/>
                                  </p:stCondLst>
                                  <p:childTnLst>
                                    <p:set>
                                      <p:cBhvr>
                                        <p:cTn id="292" dur="1" fill="hold">
                                          <p:stCondLst>
                                            <p:cond delay="0"/>
                                          </p:stCondLst>
                                        </p:cTn>
                                        <p:tgtEl>
                                          <p:spTgt spid="147"/>
                                        </p:tgtEl>
                                        <p:attrNameLst>
                                          <p:attrName>style.visibility</p:attrName>
                                        </p:attrNameLst>
                                      </p:cBhvr>
                                      <p:to>
                                        <p:strVal val="visible"/>
                                      </p:to>
                                    </p:set>
                                    <p:animEffect transition="in" filter="wheel(1)">
                                      <p:cBhvr>
                                        <p:cTn id="293" dur="2000"/>
                                        <p:tgtEl>
                                          <p:spTgt spid="147"/>
                                        </p:tgtEl>
                                      </p:cBhvr>
                                    </p:animEffect>
                                  </p:childTnLst>
                                </p:cTn>
                              </p:par>
                            </p:childTnLst>
                          </p:cTn>
                        </p:par>
                      </p:childTnLst>
                    </p:cTn>
                  </p:par>
                  <p:par>
                    <p:cTn id="294" fill="hold">
                      <p:stCondLst>
                        <p:cond delay="indefinite"/>
                      </p:stCondLst>
                      <p:childTnLst>
                        <p:par>
                          <p:cTn id="295" fill="hold">
                            <p:stCondLst>
                              <p:cond delay="0"/>
                            </p:stCondLst>
                            <p:childTnLst>
                              <p:par>
                                <p:cTn id="296" presetID="21" presetClass="entr" presetSubtype="1" fill="hold" grpId="0" nodeType="clickEffect">
                                  <p:stCondLst>
                                    <p:cond delay="0"/>
                                  </p:stCondLst>
                                  <p:childTnLst>
                                    <p:set>
                                      <p:cBhvr>
                                        <p:cTn id="297" dur="1" fill="hold">
                                          <p:stCondLst>
                                            <p:cond delay="0"/>
                                          </p:stCondLst>
                                        </p:cTn>
                                        <p:tgtEl>
                                          <p:spTgt spid="139"/>
                                        </p:tgtEl>
                                        <p:attrNameLst>
                                          <p:attrName>style.visibility</p:attrName>
                                        </p:attrNameLst>
                                      </p:cBhvr>
                                      <p:to>
                                        <p:strVal val="visible"/>
                                      </p:to>
                                    </p:set>
                                    <p:animEffect transition="in" filter="wheel(1)">
                                      <p:cBhvr>
                                        <p:cTn id="298" dur="2000"/>
                                        <p:tgtEl>
                                          <p:spTgt spid="139"/>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38"/>
                                        </p:tgtEl>
                                        <p:attrNameLst>
                                          <p:attrName>style.visibility</p:attrName>
                                        </p:attrNameLst>
                                      </p:cBhvr>
                                      <p:to>
                                        <p:strVal val="visible"/>
                                      </p:to>
                                    </p:set>
                                    <p:animEffect transition="in" filter="wipe(left)">
                                      <p:cBhvr>
                                        <p:cTn id="303" dur="500"/>
                                        <p:tgtEl>
                                          <p:spTgt spid="138"/>
                                        </p:tgtEl>
                                      </p:cBhvr>
                                    </p:animEffect>
                                  </p:childTnLst>
                                </p:cTn>
                              </p:par>
                            </p:childTnLst>
                          </p:cTn>
                        </p:par>
                      </p:childTnLst>
                    </p:cTn>
                  </p:par>
                  <p:par>
                    <p:cTn id="304" fill="hold">
                      <p:stCondLst>
                        <p:cond delay="indefinite"/>
                      </p:stCondLst>
                      <p:childTnLst>
                        <p:par>
                          <p:cTn id="305" fill="hold">
                            <p:stCondLst>
                              <p:cond delay="0"/>
                            </p:stCondLst>
                            <p:childTnLst>
                              <p:par>
                                <p:cTn id="306" presetID="21" presetClass="entr" presetSubtype="1" fill="hold" grpId="0" nodeType="clickEffect">
                                  <p:stCondLst>
                                    <p:cond delay="0"/>
                                  </p:stCondLst>
                                  <p:childTnLst>
                                    <p:set>
                                      <p:cBhvr>
                                        <p:cTn id="307" dur="1" fill="hold">
                                          <p:stCondLst>
                                            <p:cond delay="0"/>
                                          </p:stCondLst>
                                        </p:cTn>
                                        <p:tgtEl>
                                          <p:spTgt spid="149"/>
                                        </p:tgtEl>
                                        <p:attrNameLst>
                                          <p:attrName>style.visibility</p:attrName>
                                        </p:attrNameLst>
                                      </p:cBhvr>
                                      <p:to>
                                        <p:strVal val="visible"/>
                                      </p:to>
                                    </p:set>
                                    <p:animEffect transition="in" filter="wheel(1)">
                                      <p:cBhvr>
                                        <p:cTn id="308" dur="2000"/>
                                        <p:tgtEl>
                                          <p:spTgt spid="149"/>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148"/>
                                        </p:tgtEl>
                                        <p:attrNameLst>
                                          <p:attrName>style.visibility</p:attrName>
                                        </p:attrNameLst>
                                      </p:cBhvr>
                                      <p:to>
                                        <p:strVal val="visible"/>
                                      </p:to>
                                    </p:set>
                                    <p:animEffect transition="in" filter="wipe(left)">
                                      <p:cBhvr>
                                        <p:cTn id="313" dur="500"/>
                                        <p:tgtEl>
                                          <p:spTgt spid="148"/>
                                        </p:tgtEl>
                                      </p:cBhvr>
                                    </p:animEffect>
                                  </p:childTnLst>
                                </p:cTn>
                              </p:par>
                            </p:childTnLst>
                          </p:cTn>
                        </p:par>
                      </p:childTnLst>
                    </p:cTn>
                  </p:par>
                  <p:par>
                    <p:cTn id="314" fill="hold">
                      <p:stCondLst>
                        <p:cond delay="indefinite"/>
                      </p:stCondLst>
                      <p:childTnLst>
                        <p:par>
                          <p:cTn id="315" fill="hold">
                            <p:stCondLst>
                              <p:cond delay="0"/>
                            </p:stCondLst>
                            <p:childTnLst>
                              <p:par>
                                <p:cTn id="316" presetID="21" presetClass="entr" presetSubtype="1" fill="hold" grpId="0" nodeType="clickEffect">
                                  <p:stCondLst>
                                    <p:cond delay="0"/>
                                  </p:stCondLst>
                                  <p:childTnLst>
                                    <p:set>
                                      <p:cBhvr>
                                        <p:cTn id="317" dur="1" fill="hold">
                                          <p:stCondLst>
                                            <p:cond delay="0"/>
                                          </p:stCondLst>
                                        </p:cTn>
                                        <p:tgtEl>
                                          <p:spTgt spid="151"/>
                                        </p:tgtEl>
                                        <p:attrNameLst>
                                          <p:attrName>style.visibility</p:attrName>
                                        </p:attrNameLst>
                                      </p:cBhvr>
                                      <p:to>
                                        <p:strVal val="visible"/>
                                      </p:to>
                                    </p:set>
                                    <p:animEffect transition="in" filter="wheel(1)">
                                      <p:cBhvr>
                                        <p:cTn id="318" dur="2000"/>
                                        <p:tgtEl>
                                          <p:spTgt spid="151"/>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150"/>
                                        </p:tgtEl>
                                        <p:attrNameLst>
                                          <p:attrName>style.visibility</p:attrName>
                                        </p:attrNameLst>
                                      </p:cBhvr>
                                      <p:to>
                                        <p:strVal val="visible"/>
                                      </p:to>
                                    </p:set>
                                    <p:animEffect transition="in" filter="wipe(left)">
                                      <p:cBhvr>
                                        <p:cTn id="323" dur="500"/>
                                        <p:tgtEl>
                                          <p:spTgt spid="150"/>
                                        </p:tgtEl>
                                      </p:cBhvr>
                                    </p:animEffect>
                                  </p:childTnLst>
                                </p:cTn>
                              </p:par>
                            </p:childTnLst>
                          </p:cTn>
                        </p:par>
                      </p:childTnLst>
                    </p:cTn>
                  </p:par>
                  <p:par>
                    <p:cTn id="324" fill="hold">
                      <p:stCondLst>
                        <p:cond delay="indefinite"/>
                      </p:stCondLst>
                      <p:childTnLst>
                        <p:par>
                          <p:cTn id="325" fill="hold">
                            <p:stCondLst>
                              <p:cond delay="0"/>
                            </p:stCondLst>
                            <p:childTnLst>
                              <p:par>
                                <p:cTn id="326" presetID="21" presetClass="entr" presetSubtype="1" fill="hold" grpId="0" nodeType="clickEffect">
                                  <p:stCondLst>
                                    <p:cond delay="0"/>
                                  </p:stCondLst>
                                  <p:childTnLst>
                                    <p:set>
                                      <p:cBhvr>
                                        <p:cTn id="327" dur="1" fill="hold">
                                          <p:stCondLst>
                                            <p:cond delay="0"/>
                                          </p:stCondLst>
                                        </p:cTn>
                                        <p:tgtEl>
                                          <p:spTgt spid="153"/>
                                        </p:tgtEl>
                                        <p:attrNameLst>
                                          <p:attrName>style.visibility</p:attrName>
                                        </p:attrNameLst>
                                      </p:cBhvr>
                                      <p:to>
                                        <p:strVal val="visible"/>
                                      </p:to>
                                    </p:set>
                                    <p:animEffect transition="in" filter="wheel(1)">
                                      <p:cBhvr>
                                        <p:cTn id="328" dur="2000"/>
                                        <p:tgtEl>
                                          <p:spTgt spid="153"/>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152"/>
                                        </p:tgtEl>
                                        <p:attrNameLst>
                                          <p:attrName>style.visibility</p:attrName>
                                        </p:attrNameLst>
                                      </p:cBhvr>
                                      <p:to>
                                        <p:strVal val="visible"/>
                                      </p:to>
                                    </p:set>
                                    <p:animEffect transition="in" filter="wipe(left)">
                                      <p:cBhvr>
                                        <p:cTn id="333" dur="500"/>
                                        <p:tgtEl>
                                          <p:spTgt spid="152"/>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4" fill="hold" nodeType="clickEffect">
                                  <p:stCondLst>
                                    <p:cond delay="0"/>
                                  </p:stCondLst>
                                  <p:childTnLst>
                                    <p:set>
                                      <p:cBhvr>
                                        <p:cTn id="337" dur="1" fill="hold">
                                          <p:stCondLst>
                                            <p:cond delay="0"/>
                                          </p:stCondLst>
                                        </p:cTn>
                                        <p:tgtEl>
                                          <p:spTgt spid="5"/>
                                        </p:tgtEl>
                                        <p:attrNameLst>
                                          <p:attrName>style.visibility</p:attrName>
                                        </p:attrNameLst>
                                      </p:cBhvr>
                                      <p:to>
                                        <p:strVal val="visible"/>
                                      </p:to>
                                    </p:set>
                                    <p:animEffect transition="in" filter="wipe(down)">
                                      <p:cBhvr>
                                        <p:cTn id="338" dur="500"/>
                                        <p:tgtEl>
                                          <p:spTgt spid="5"/>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nodeType="clickEffect">
                                  <p:stCondLst>
                                    <p:cond delay="0"/>
                                  </p:stCondLst>
                                  <p:childTnLst>
                                    <p:set>
                                      <p:cBhvr>
                                        <p:cTn id="342" dur="1" fill="hold">
                                          <p:stCondLst>
                                            <p:cond delay="0"/>
                                          </p:stCondLst>
                                        </p:cTn>
                                        <p:tgtEl>
                                          <p:spTgt spid="7"/>
                                        </p:tgtEl>
                                        <p:attrNameLst>
                                          <p:attrName>style.visibility</p:attrName>
                                        </p:attrNameLst>
                                      </p:cBhvr>
                                      <p:to>
                                        <p:strVal val="visible"/>
                                      </p:to>
                                    </p:set>
                                    <p:animEffect transition="in" filter="wipe(left)">
                                      <p:cBhvr>
                                        <p:cTn id="343" dur="500"/>
                                        <p:tgtEl>
                                          <p:spTgt spid="7"/>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1" fill="hold" nodeType="clickEffect">
                                  <p:stCondLst>
                                    <p:cond delay="0"/>
                                  </p:stCondLst>
                                  <p:childTnLst>
                                    <p:set>
                                      <p:cBhvr>
                                        <p:cTn id="347" dur="1" fill="hold">
                                          <p:stCondLst>
                                            <p:cond delay="0"/>
                                          </p:stCondLst>
                                        </p:cTn>
                                        <p:tgtEl>
                                          <p:spTgt spid="9"/>
                                        </p:tgtEl>
                                        <p:attrNameLst>
                                          <p:attrName>style.visibility</p:attrName>
                                        </p:attrNameLst>
                                      </p:cBhvr>
                                      <p:to>
                                        <p:strVal val="visible"/>
                                      </p:to>
                                    </p:set>
                                    <p:animEffect transition="in" filter="wipe(up)">
                                      <p:cBhvr>
                                        <p:cTn id="348" dur="500"/>
                                        <p:tgtEl>
                                          <p:spTgt spid="9"/>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2" fill="hold" nodeType="clickEffect">
                                  <p:stCondLst>
                                    <p:cond delay="0"/>
                                  </p:stCondLst>
                                  <p:childTnLst>
                                    <p:set>
                                      <p:cBhvr>
                                        <p:cTn id="352" dur="1" fill="hold">
                                          <p:stCondLst>
                                            <p:cond delay="0"/>
                                          </p:stCondLst>
                                        </p:cTn>
                                        <p:tgtEl>
                                          <p:spTgt spid="11"/>
                                        </p:tgtEl>
                                        <p:attrNameLst>
                                          <p:attrName>style.visibility</p:attrName>
                                        </p:attrNameLst>
                                      </p:cBhvr>
                                      <p:to>
                                        <p:strVal val="visible"/>
                                      </p:to>
                                    </p:set>
                                    <p:animEffect transition="in" filter="wipe(right)">
                                      <p:cBhvr>
                                        <p:cTn id="353" dur="500"/>
                                        <p:tgtEl>
                                          <p:spTgt spid="11"/>
                                        </p:tgtEl>
                                      </p:cBhvr>
                                    </p:animEffec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grpId="0" nodeType="clickEffect">
                                  <p:stCondLst>
                                    <p:cond delay="0"/>
                                  </p:stCondLst>
                                  <p:childTnLst>
                                    <p:set>
                                      <p:cBhvr>
                                        <p:cTn id="357" dur="1" fill="hold">
                                          <p:stCondLst>
                                            <p:cond delay="0"/>
                                          </p:stCondLst>
                                        </p:cTn>
                                        <p:tgtEl>
                                          <p:spTgt spid="143"/>
                                        </p:tgtEl>
                                        <p:attrNameLst>
                                          <p:attrName>style.visibility</p:attrName>
                                        </p:attrNameLst>
                                      </p:cBhvr>
                                      <p:to>
                                        <p:strVal val="visible"/>
                                      </p:to>
                                    </p:set>
                                    <p:animEffect transition="in" filter="fade">
                                      <p:cBhvr>
                                        <p:cTn id="358" dur="500"/>
                                        <p:tgtEl>
                                          <p:spTgt spid="143"/>
                                        </p:tgtEl>
                                      </p:cBhvr>
                                    </p:animEffect>
                                  </p:childTnLst>
                                </p:cTn>
                              </p:par>
                            </p:childTnLst>
                          </p:cTn>
                        </p:par>
                        <p:par>
                          <p:cTn id="359" fill="hold">
                            <p:stCondLst>
                              <p:cond delay="500"/>
                            </p:stCondLst>
                            <p:childTnLst>
                              <p:par>
                                <p:cTn id="360" presetID="10" presetClass="entr" presetSubtype="0" fill="hold" grpId="0" nodeType="afterEffect">
                                  <p:stCondLst>
                                    <p:cond delay="0"/>
                                  </p:stCondLst>
                                  <p:childTnLst>
                                    <p:set>
                                      <p:cBhvr>
                                        <p:cTn id="361" dur="1" fill="hold">
                                          <p:stCondLst>
                                            <p:cond delay="0"/>
                                          </p:stCondLst>
                                        </p:cTn>
                                        <p:tgtEl>
                                          <p:spTgt spid="142"/>
                                        </p:tgtEl>
                                        <p:attrNameLst>
                                          <p:attrName>style.visibility</p:attrName>
                                        </p:attrNameLst>
                                      </p:cBhvr>
                                      <p:to>
                                        <p:strVal val="visible"/>
                                      </p:to>
                                    </p:set>
                                    <p:animEffect transition="in" filter="fade">
                                      <p:cBhvr>
                                        <p:cTn id="362" dur="500"/>
                                        <p:tgtEl>
                                          <p:spTgt spid="142"/>
                                        </p:tgtEl>
                                      </p:cBhvr>
                                    </p:animEffect>
                                  </p:childTnLst>
                                </p:cTn>
                              </p:par>
                            </p:childTnLst>
                          </p:cTn>
                        </p:par>
                        <p:par>
                          <p:cTn id="363" fill="hold">
                            <p:stCondLst>
                              <p:cond delay="1000"/>
                            </p:stCondLst>
                            <p:childTnLst>
                              <p:par>
                                <p:cTn id="364" presetID="10" presetClass="entr" presetSubtype="0" fill="hold" grpId="0" nodeType="afterEffect">
                                  <p:stCondLst>
                                    <p:cond delay="0"/>
                                  </p:stCondLst>
                                  <p:childTnLst>
                                    <p:set>
                                      <p:cBhvr>
                                        <p:cTn id="365" dur="1" fill="hold">
                                          <p:stCondLst>
                                            <p:cond delay="0"/>
                                          </p:stCondLst>
                                        </p:cTn>
                                        <p:tgtEl>
                                          <p:spTgt spid="144"/>
                                        </p:tgtEl>
                                        <p:attrNameLst>
                                          <p:attrName>style.visibility</p:attrName>
                                        </p:attrNameLst>
                                      </p:cBhvr>
                                      <p:to>
                                        <p:strVal val="visible"/>
                                      </p:to>
                                    </p:set>
                                    <p:animEffect transition="in" filter="fade">
                                      <p:cBhvr>
                                        <p:cTn id="366" dur="500"/>
                                        <p:tgtEl>
                                          <p:spTgt spid="144"/>
                                        </p:tgtEl>
                                      </p:cBhvr>
                                    </p:animEffect>
                                  </p:childTnLst>
                                </p:cTn>
                              </p:par>
                            </p:childTnLst>
                          </p:cTn>
                        </p:par>
                        <p:par>
                          <p:cTn id="367" fill="hold">
                            <p:stCondLst>
                              <p:cond delay="1500"/>
                            </p:stCondLst>
                            <p:childTnLst>
                              <p:par>
                                <p:cTn id="368" presetID="10" presetClass="entr" presetSubtype="0" fill="hold" grpId="0" nodeType="afterEffect">
                                  <p:stCondLst>
                                    <p:cond delay="0"/>
                                  </p:stCondLst>
                                  <p:childTnLst>
                                    <p:set>
                                      <p:cBhvr>
                                        <p:cTn id="369" dur="1" fill="hold">
                                          <p:stCondLst>
                                            <p:cond delay="0"/>
                                          </p:stCondLst>
                                        </p:cTn>
                                        <p:tgtEl>
                                          <p:spTgt spid="140"/>
                                        </p:tgtEl>
                                        <p:attrNameLst>
                                          <p:attrName>style.visibility</p:attrName>
                                        </p:attrNameLst>
                                      </p:cBhvr>
                                      <p:to>
                                        <p:strVal val="visible"/>
                                      </p:to>
                                    </p:set>
                                    <p:animEffect transition="in" filter="fade">
                                      <p:cBhvr>
                                        <p:cTn id="370"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P spid="224" grpId="0"/>
      <p:bldP spid="125" grpId="0"/>
      <p:bldP spid="140" grpId="0"/>
      <p:bldP spid="142" grpId="0"/>
      <p:bldP spid="143" grpId="0"/>
      <p:bldP spid="144" grpId="0"/>
      <p:bldP spid="116" grpId="0" build="p"/>
      <p:bldP spid="117" grpId="0" build="p"/>
      <p:bldP spid="131" grpId="0"/>
      <p:bldP spid="132" grpId="0"/>
      <p:bldP spid="133" grpId="0"/>
      <p:bldP spid="134" grpId="0"/>
      <p:bldP spid="135" grpId="0"/>
      <p:bldP spid="136" grpId="0"/>
      <p:bldP spid="137" grpId="0"/>
      <p:bldP spid="138" grpId="0"/>
      <p:bldP spid="139" grpId="0" animBg="1"/>
      <p:bldP spid="141" grpId="0"/>
      <p:bldP spid="145" grpId="0" animBg="1"/>
      <p:bldP spid="146" grpId="0"/>
      <p:bldP spid="147" grpId="0" animBg="1"/>
      <p:bldP spid="148" grpId="0"/>
      <p:bldP spid="149" grpId="0" animBg="1"/>
      <p:bldP spid="150" grpId="0"/>
      <p:bldP spid="151" grpId="0" animBg="1"/>
      <p:bldP spid="152" grpId="0"/>
      <p:bldP spid="153" grpId="0" animBg="1"/>
      <p:bldP spid="154" grpId="0"/>
      <p:bldP spid="155" grpId="0"/>
      <p:bldP spid="100" grpId="0"/>
      <p:bldP spid="101" grpId="0" build="p"/>
      <p:bldP spid="102" grpId="0"/>
      <p:bldP spid="103" grpId="0" build="p"/>
      <p:bldP spid="10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B054-38C3-4124-A8F2-C35004FC5B18}"/>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grpSp>
        <p:nvGrpSpPr>
          <p:cNvPr id="145" name="Group 144">
            <a:extLst>
              <a:ext uri="{FF2B5EF4-FFF2-40B4-BE49-F238E27FC236}">
                <a16:creationId xmlns:a16="http://schemas.microsoft.com/office/drawing/2014/main" id="{A7CC561B-5FE2-4B61-98D6-C58C8599DE5B}"/>
              </a:ext>
            </a:extLst>
          </p:cNvPr>
          <p:cNvGrpSpPr/>
          <p:nvPr/>
        </p:nvGrpSpPr>
        <p:grpSpPr>
          <a:xfrm>
            <a:off x="1659440" y="965378"/>
            <a:ext cx="8873119" cy="4927244"/>
            <a:chOff x="6776602" y="736956"/>
            <a:chExt cx="5284217" cy="3005144"/>
          </a:xfrm>
        </p:grpSpPr>
        <p:cxnSp>
          <p:nvCxnSpPr>
            <p:cNvPr id="75" name="Straight Connector 74">
              <a:extLst>
                <a:ext uri="{FF2B5EF4-FFF2-40B4-BE49-F238E27FC236}">
                  <a16:creationId xmlns:a16="http://schemas.microsoft.com/office/drawing/2014/main" id="{A2D2E246-52A3-4EFE-B113-5EB84AC32636}"/>
                </a:ext>
              </a:extLst>
            </p:cNvPr>
            <p:cNvCxnSpPr>
              <a:cxnSpLocks/>
            </p:cNvCxnSpPr>
            <p:nvPr/>
          </p:nvCxnSpPr>
          <p:spPr>
            <a:xfrm>
              <a:off x="6838950" y="134831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B9D8A7-4026-4CAF-A6E1-BE6AB26FD5C3}"/>
                </a:ext>
              </a:extLst>
            </p:cNvPr>
            <p:cNvCxnSpPr>
              <a:cxnSpLocks/>
            </p:cNvCxnSpPr>
            <p:nvPr/>
          </p:nvCxnSpPr>
          <p:spPr>
            <a:xfrm>
              <a:off x="6838950" y="1946760"/>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75466A4-1ADD-46BD-9615-EE2D5715653D}"/>
                </a:ext>
              </a:extLst>
            </p:cNvPr>
            <p:cNvCxnSpPr>
              <a:cxnSpLocks/>
            </p:cNvCxnSpPr>
            <p:nvPr/>
          </p:nvCxnSpPr>
          <p:spPr>
            <a:xfrm>
              <a:off x="6838950" y="2545206"/>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5CBF0D6-21E1-43B2-8588-2CB6A1CF473A}"/>
                </a:ext>
              </a:extLst>
            </p:cNvPr>
            <p:cNvCxnSpPr>
              <a:cxnSpLocks/>
            </p:cNvCxnSpPr>
            <p:nvPr/>
          </p:nvCxnSpPr>
          <p:spPr>
            <a:xfrm>
              <a:off x="6838950" y="3143653"/>
              <a:ext cx="52218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9653DC1-705F-49CE-9847-7CEAB54D11D9}"/>
                </a:ext>
              </a:extLst>
            </p:cNvPr>
            <p:cNvCxnSpPr>
              <a:cxnSpLocks/>
            </p:cNvCxnSpPr>
            <p:nvPr/>
          </p:nvCxnSpPr>
          <p:spPr>
            <a:xfrm>
              <a:off x="6843711" y="736956"/>
              <a:ext cx="0" cy="30051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61CE16-C86D-4B50-9469-7ADB67735E5C}"/>
                </a:ext>
              </a:extLst>
            </p:cNvPr>
            <p:cNvCxnSpPr>
              <a:cxnSpLocks/>
            </p:cNvCxnSpPr>
            <p:nvPr/>
          </p:nvCxnSpPr>
          <p:spPr>
            <a:xfrm>
              <a:off x="6838949" y="744038"/>
              <a:ext cx="5221870" cy="58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139E26-D847-487D-934E-7A4C793C96C9}"/>
                </a:ext>
              </a:extLst>
            </p:cNvPr>
            <p:cNvCxnSpPr>
              <a:cxnSpLocks/>
            </p:cNvCxnSpPr>
            <p:nvPr/>
          </p:nvCxnSpPr>
          <p:spPr>
            <a:xfrm>
              <a:off x="6838950" y="3735750"/>
              <a:ext cx="433575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548860E-ABBF-4511-9967-D821FF3F0449}"/>
                </a:ext>
              </a:extLst>
            </p:cNvPr>
            <p:cNvCxnSpPr>
              <a:cxnSpLocks/>
            </p:cNvCxnSpPr>
            <p:nvPr/>
          </p:nvCxnSpPr>
          <p:spPr>
            <a:xfrm>
              <a:off x="12060819" y="749866"/>
              <a:ext cx="0" cy="23937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51D8AA2-5F71-4FF1-8153-2020D53DFC2D}"/>
                </a:ext>
              </a:extLst>
            </p:cNvPr>
            <p:cNvCxnSpPr>
              <a:cxnSpLocks/>
            </p:cNvCxnSpPr>
            <p:nvPr/>
          </p:nvCxnSpPr>
          <p:spPr>
            <a:xfrm>
              <a:off x="11174703" y="744038"/>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90464A-0B77-4874-90B0-4CB61A22694F}"/>
                </a:ext>
              </a:extLst>
            </p:cNvPr>
            <p:cNvCxnSpPr>
              <a:cxnSpLocks/>
            </p:cNvCxnSpPr>
            <p:nvPr/>
          </p:nvCxnSpPr>
          <p:spPr>
            <a:xfrm>
              <a:off x="10295049"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470F10D-37D4-49ED-8F1F-EE987376C1AE}"/>
                </a:ext>
              </a:extLst>
            </p:cNvPr>
            <p:cNvCxnSpPr>
              <a:cxnSpLocks/>
            </p:cNvCxnSpPr>
            <p:nvPr/>
          </p:nvCxnSpPr>
          <p:spPr>
            <a:xfrm>
              <a:off x="9412164"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47A54BE-A35A-4C92-9F60-6AAFEB9E8BE8}"/>
                </a:ext>
              </a:extLst>
            </p:cNvPr>
            <p:cNvCxnSpPr>
              <a:cxnSpLocks/>
            </p:cNvCxnSpPr>
            <p:nvPr/>
          </p:nvCxnSpPr>
          <p:spPr>
            <a:xfrm>
              <a:off x="8529280"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ECBD50-D61E-4E84-9AA0-93678040C2E2}"/>
                </a:ext>
              </a:extLst>
            </p:cNvPr>
            <p:cNvCxnSpPr>
              <a:cxnSpLocks/>
            </p:cNvCxnSpPr>
            <p:nvPr/>
          </p:nvCxnSpPr>
          <p:spPr>
            <a:xfrm>
              <a:off x="7646395" y="749866"/>
              <a:ext cx="0" cy="29922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4C47F10-2D2D-4F8E-8067-600EAA98DDC6}"/>
                </a:ext>
              </a:extLst>
            </p:cNvPr>
            <p:cNvCxnSpPr>
              <a:cxnSpLocks/>
            </p:cNvCxnSpPr>
            <p:nvPr/>
          </p:nvCxnSpPr>
          <p:spPr>
            <a:xfrm>
              <a:off x="6844452" y="752335"/>
              <a:ext cx="801943" cy="595978"/>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5F624F62-1616-49C7-93DA-0A0DFF4725E9}"/>
                </a:ext>
              </a:extLst>
            </p:cNvPr>
            <p:cNvSpPr txBox="1"/>
            <p:nvPr/>
          </p:nvSpPr>
          <p:spPr>
            <a:xfrm>
              <a:off x="7200316" y="736956"/>
              <a:ext cx="552592" cy="281571"/>
            </a:xfrm>
            <a:prstGeom prst="rect">
              <a:avLst/>
            </a:prstGeom>
            <a:noFill/>
          </p:spPr>
          <p:txBody>
            <a:bodyPr wrap="square" rtlCol="0">
              <a:spAutoFit/>
            </a:bodyPr>
            <a:lstStyle/>
            <a:p>
              <a:r>
                <a:rPr lang="en-US" sz="2400" dirty="0"/>
                <a:t>To</a:t>
              </a:r>
              <a:endParaRPr lang="en-IN" sz="2400" dirty="0"/>
            </a:p>
          </p:txBody>
        </p:sp>
        <p:sp>
          <p:nvSpPr>
            <p:cNvPr id="90" name="TextBox 89">
              <a:extLst>
                <a:ext uri="{FF2B5EF4-FFF2-40B4-BE49-F238E27FC236}">
                  <a16:creationId xmlns:a16="http://schemas.microsoft.com/office/drawing/2014/main" id="{C339281D-8A20-4C9A-8A07-5043288909D0}"/>
                </a:ext>
              </a:extLst>
            </p:cNvPr>
            <p:cNvSpPr txBox="1"/>
            <p:nvPr/>
          </p:nvSpPr>
          <p:spPr>
            <a:xfrm>
              <a:off x="6825423" y="1063765"/>
              <a:ext cx="703470" cy="281571"/>
            </a:xfrm>
            <a:prstGeom prst="rect">
              <a:avLst/>
            </a:prstGeom>
            <a:noFill/>
          </p:spPr>
          <p:txBody>
            <a:bodyPr wrap="square" rtlCol="0">
              <a:spAutoFit/>
            </a:bodyPr>
            <a:lstStyle/>
            <a:p>
              <a:r>
                <a:rPr lang="en-US" sz="2400" dirty="0"/>
                <a:t>From</a:t>
              </a:r>
              <a:endParaRPr lang="en-IN" sz="2400" dirty="0"/>
            </a:p>
          </p:txBody>
        </p:sp>
        <p:sp>
          <p:nvSpPr>
            <p:cNvPr id="91" name="TextBox 90">
              <a:extLst>
                <a:ext uri="{FF2B5EF4-FFF2-40B4-BE49-F238E27FC236}">
                  <a16:creationId xmlns:a16="http://schemas.microsoft.com/office/drawing/2014/main" id="{77D73280-E681-402D-BAFD-C825DDE06689}"/>
                </a:ext>
              </a:extLst>
            </p:cNvPr>
            <p:cNvSpPr txBox="1"/>
            <p:nvPr/>
          </p:nvSpPr>
          <p:spPr>
            <a:xfrm>
              <a:off x="6897120" y="1432087"/>
              <a:ext cx="703470" cy="281571"/>
            </a:xfrm>
            <a:prstGeom prst="rect">
              <a:avLst/>
            </a:prstGeom>
            <a:noFill/>
          </p:spPr>
          <p:txBody>
            <a:bodyPr wrap="square" rtlCol="0">
              <a:spAutoFit/>
            </a:bodyPr>
            <a:lstStyle/>
            <a:p>
              <a:pPr algn="ctr"/>
              <a:r>
                <a:rPr lang="en-US" sz="2400" dirty="0"/>
                <a:t>A</a:t>
              </a:r>
              <a:endParaRPr lang="en-IN" sz="2400" dirty="0"/>
            </a:p>
          </p:txBody>
        </p:sp>
        <p:sp>
          <p:nvSpPr>
            <p:cNvPr id="92" name="TextBox 91">
              <a:extLst>
                <a:ext uri="{FF2B5EF4-FFF2-40B4-BE49-F238E27FC236}">
                  <a16:creationId xmlns:a16="http://schemas.microsoft.com/office/drawing/2014/main" id="{CE93DB95-625E-473B-908A-A3D99FD074CD}"/>
                </a:ext>
              </a:extLst>
            </p:cNvPr>
            <p:cNvSpPr txBox="1"/>
            <p:nvPr/>
          </p:nvSpPr>
          <p:spPr>
            <a:xfrm>
              <a:off x="6776602" y="3280061"/>
              <a:ext cx="943525" cy="281571"/>
            </a:xfrm>
            <a:prstGeom prst="rect">
              <a:avLst/>
            </a:prstGeom>
            <a:noFill/>
          </p:spPr>
          <p:txBody>
            <a:bodyPr wrap="square" rtlCol="0">
              <a:spAutoFit/>
            </a:bodyPr>
            <a:lstStyle/>
            <a:p>
              <a:pPr algn="ctr"/>
              <a:r>
                <a:rPr lang="en-US" sz="2400" dirty="0"/>
                <a:t>Demand</a:t>
              </a:r>
              <a:endParaRPr lang="en-IN" sz="2400" dirty="0"/>
            </a:p>
          </p:txBody>
        </p:sp>
        <p:sp>
          <p:nvSpPr>
            <p:cNvPr id="93" name="TextBox 92">
              <a:extLst>
                <a:ext uri="{FF2B5EF4-FFF2-40B4-BE49-F238E27FC236}">
                  <a16:creationId xmlns:a16="http://schemas.microsoft.com/office/drawing/2014/main" id="{21CA3626-E72C-4C52-8CA0-CEC50E44B3C6}"/>
                </a:ext>
              </a:extLst>
            </p:cNvPr>
            <p:cNvSpPr txBox="1"/>
            <p:nvPr/>
          </p:nvSpPr>
          <p:spPr>
            <a:xfrm>
              <a:off x="6897120" y="2079598"/>
              <a:ext cx="703470" cy="281571"/>
            </a:xfrm>
            <a:prstGeom prst="rect">
              <a:avLst/>
            </a:prstGeom>
            <a:noFill/>
          </p:spPr>
          <p:txBody>
            <a:bodyPr wrap="square" rtlCol="0">
              <a:spAutoFit/>
            </a:bodyPr>
            <a:lstStyle/>
            <a:p>
              <a:pPr algn="ctr"/>
              <a:r>
                <a:rPr lang="en-US" sz="2400" dirty="0"/>
                <a:t>B</a:t>
              </a:r>
              <a:endParaRPr lang="en-IN" sz="2400" dirty="0"/>
            </a:p>
          </p:txBody>
        </p:sp>
        <p:sp>
          <p:nvSpPr>
            <p:cNvPr id="94" name="TextBox 93">
              <a:extLst>
                <a:ext uri="{FF2B5EF4-FFF2-40B4-BE49-F238E27FC236}">
                  <a16:creationId xmlns:a16="http://schemas.microsoft.com/office/drawing/2014/main" id="{8590B0DB-5801-4C9B-898B-D6FA48F5066C}"/>
                </a:ext>
              </a:extLst>
            </p:cNvPr>
            <p:cNvSpPr txBox="1"/>
            <p:nvPr/>
          </p:nvSpPr>
          <p:spPr>
            <a:xfrm>
              <a:off x="6897120" y="2681615"/>
              <a:ext cx="703470" cy="281571"/>
            </a:xfrm>
            <a:prstGeom prst="rect">
              <a:avLst/>
            </a:prstGeom>
            <a:noFill/>
          </p:spPr>
          <p:txBody>
            <a:bodyPr wrap="square" rtlCol="0">
              <a:spAutoFit/>
            </a:bodyPr>
            <a:lstStyle/>
            <a:p>
              <a:pPr algn="ctr"/>
              <a:r>
                <a:rPr lang="en-US" sz="2400" dirty="0"/>
                <a:t>C</a:t>
              </a:r>
              <a:endParaRPr lang="en-IN" sz="2400" dirty="0"/>
            </a:p>
          </p:txBody>
        </p:sp>
        <p:sp>
          <p:nvSpPr>
            <p:cNvPr id="95" name="TextBox 94">
              <a:extLst>
                <a:ext uri="{FF2B5EF4-FFF2-40B4-BE49-F238E27FC236}">
                  <a16:creationId xmlns:a16="http://schemas.microsoft.com/office/drawing/2014/main" id="{8043415F-0ADB-40EA-8C73-D538B6CCF1EF}"/>
                </a:ext>
              </a:extLst>
            </p:cNvPr>
            <p:cNvSpPr txBox="1"/>
            <p:nvPr/>
          </p:nvSpPr>
          <p:spPr>
            <a:xfrm>
              <a:off x="7757051" y="876195"/>
              <a:ext cx="703470" cy="281571"/>
            </a:xfrm>
            <a:prstGeom prst="rect">
              <a:avLst/>
            </a:prstGeom>
            <a:noFill/>
          </p:spPr>
          <p:txBody>
            <a:bodyPr wrap="square" rtlCol="0">
              <a:spAutoFit/>
            </a:bodyPr>
            <a:lstStyle/>
            <a:p>
              <a:pPr algn="ctr"/>
              <a:r>
                <a:rPr lang="en-US" sz="2400" dirty="0"/>
                <a:t>P</a:t>
              </a:r>
              <a:endParaRPr lang="en-IN" sz="2400" dirty="0"/>
            </a:p>
          </p:txBody>
        </p:sp>
        <p:sp>
          <p:nvSpPr>
            <p:cNvPr id="96" name="TextBox 95">
              <a:extLst>
                <a:ext uri="{FF2B5EF4-FFF2-40B4-BE49-F238E27FC236}">
                  <a16:creationId xmlns:a16="http://schemas.microsoft.com/office/drawing/2014/main" id="{DFA0F13F-46CE-4E31-86C6-99F3FC8B6CD2}"/>
                </a:ext>
              </a:extLst>
            </p:cNvPr>
            <p:cNvSpPr txBox="1"/>
            <p:nvPr/>
          </p:nvSpPr>
          <p:spPr>
            <a:xfrm>
              <a:off x="11222787" y="878293"/>
              <a:ext cx="793179" cy="281571"/>
            </a:xfrm>
            <a:prstGeom prst="rect">
              <a:avLst/>
            </a:prstGeom>
            <a:noFill/>
          </p:spPr>
          <p:txBody>
            <a:bodyPr wrap="square" rtlCol="0">
              <a:spAutoFit/>
            </a:bodyPr>
            <a:lstStyle/>
            <a:p>
              <a:pPr algn="ctr"/>
              <a:r>
                <a:rPr lang="en-US" sz="2400" dirty="0"/>
                <a:t>Supply</a:t>
              </a:r>
              <a:endParaRPr lang="en-IN" sz="2400" dirty="0"/>
            </a:p>
          </p:txBody>
        </p:sp>
        <p:sp>
          <p:nvSpPr>
            <p:cNvPr id="97" name="TextBox 96">
              <a:extLst>
                <a:ext uri="{FF2B5EF4-FFF2-40B4-BE49-F238E27FC236}">
                  <a16:creationId xmlns:a16="http://schemas.microsoft.com/office/drawing/2014/main" id="{A091CA60-91D6-4989-A8DB-87C4C0B2057C}"/>
                </a:ext>
              </a:extLst>
            </p:cNvPr>
            <p:cNvSpPr txBox="1"/>
            <p:nvPr/>
          </p:nvSpPr>
          <p:spPr>
            <a:xfrm>
              <a:off x="10387820" y="871600"/>
              <a:ext cx="703470" cy="281571"/>
            </a:xfrm>
            <a:prstGeom prst="rect">
              <a:avLst/>
            </a:prstGeom>
            <a:noFill/>
          </p:spPr>
          <p:txBody>
            <a:bodyPr wrap="square" rtlCol="0">
              <a:spAutoFit/>
            </a:bodyPr>
            <a:lstStyle/>
            <a:p>
              <a:pPr algn="ctr"/>
              <a:r>
                <a:rPr lang="en-US" sz="2400" dirty="0"/>
                <a:t>S</a:t>
              </a:r>
              <a:endParaRPr lang="en-IN" sz="2400" dirty="0"/>
            </a:p>
          </p:txBody>
        </p:sp>
        <p:sp>
          <p:nvSpPr>
            <p:cNvPr id="98" name="TextBox 97">
              <a:extLst>
                <a:ext uri="{FF2B5EF4-FFF2-40B4-BE49-F238E27FC236}">
                  <a16:creationId xmlns:a16="http://schemas.microsoft.com/office/drawing/2014/main" id="{5137DD6C-DB9D-4697-A8DC-E11220D39515}"/>
                </a:ext>
              </a:extLst>
            </p:cNvPr>
            <p:cNvSpPr txBox="1"/>
            <p:nvPr/>
          </p:nvSpPr>
          <p:spPr>
            <a:xfrm>
              <a:off x="9508000" y="871600"/>
              <a:ext cx="703470" cy="281571"/>
            </a:xfrm>
            <a:prstGeom prst="rect">
              <a:avLst/>
            </a:prstGeom>
            <a:noFill/>
          </p:spPr>
          <p:txBody>
            <a:bodyPr wrap="square" rtlCol="0">
              <a:spAutoFit/>
            </a:bodyPr>
            <a:lstStyle/>
            <a:p>
              <a:pPr algn="ctr"/>
              <a:r>
                <a:rPr lang="en-US" sz="2400" dirty="0"/>
                <a:t>R</a:t>
              </a:r>
              <a:endParaRPr lang="en-IN" sz="2400" dirty="0"/>
            </a:p>
          </p:txBody>
        </p:sp>
        <p:sp>
          <p:nvSpPr>
            <p:cNvPr id="99" name="TextBox 98">
              <a:extLst>
                <a:ext uri="{FF2B5EF4-FFF2-40B4-BE49-F238E27FC236}">
                  <a16:creationId xmlns:a16="http://schemas.microsoft.com/office/drawing/2014/main" id="{4ADAD168-4A7E-479E-929A-25BFF855DA6B}"/>
                </a:ext>
              </a:extLst>
            </p:cNvPr>
            <p:cNvSpPr txBox="1"/>
            <p:nvPr/>
          </p:nvSpPr>
          <p:spPr>
            <a:xfrm>
              <a:off x="8628179" y="871600"/>
              <a:ext cx="703470" cy="281571"/>
            </a:xfrm>
            <a:prstGeom prst="rect">
              <a:avLst/>
            </a:prstGeom>
            <a:noFill/>
          </p:spPr>
          <p:txBody>
            <a:bodyPr wrap="square" rtlCol="0">
              <a:spAutoFit/>
            </a:bodyPr>
            <a:lstStyle/>
            <a:p>
              <a:pPr algn="ctr"/>
              <a:r>
                <a:rPr lang="en-US" sz="2400" dirty="0"/>
                <a:t>Q</a:t>
              </a:r>
              <a:endParaRPr lang="en-IN" sz="2400" dirty="0"/>
            </a:p>
          </p:txBody>
        </p:sp>
        <p:sp>
          <p:nvSpPr>
            <p:cNvPr id="100" name="TextBox 99">
              <a:extLst>
                <a:ext uri="{FF2B5EF4-FFF2-40B4-BE49-F238E27FC236}">
                  <a16:creationId xmlns:a16="http://schemas.microsoft.com/office/drawing/2014/main" id="{40049F7F-B2C3-48EE-A4F9-F675BDCCA142}"/>
                </a:ext>
              </a:extLst>
            </p:cNvPr>
            <p:cNvSpPr txBox="1"/>
            <p:nvPr/>
          </p:nvSpPr>
          <p:spPr>
            <a:xfrm>
              <a:off x="8087975" y="1643386"/>
              <a:ext cx="511849" cy="281571"/>
            </a:xfrm>
            <a:prstGeom prst="rect">
              <a:avLst/>
            </a:prstGeom>
            <a:noFill/>
          </p:spPr>
          <p:txBody>
            <a:bodyPr wrap="square" rtlCol="0">
              <a:spAutoFit/>
            </a:bodyPr>
            <a:lstStyle/>
            <a:p>
              <a:pPr algn="ctr"/>
              <a:r>
                <a:rPr lang="en-US" sz="2400" dirty="0"/>
                <a:t>12</a:t>
              </a:r>
              <a:endParaRPr lang="en-IN" sz="2400" dirty="0"/>
            </a:p>
          </p:txBody>
        </p:sp>
        <p:sp>
          <p:nvSpPr>
            <p:cNvPr id="101" name="TextBox 100">
              <a:extLst>
                <a:ext uri="{FF2B5EF4-FFF2-40B4-BE49-F238E27FC236}">
                  <a16:creationId xmlns:a16="http://schemas.microsoft.com/office/drawing/2014/main" id="{3AD54324-D174-4886-A0DF-A744226006D8}"/>
                </a:ext>
              </a:extLst>
            </p:cNvPr>
            <p:cNvSpPr txBox="1"/>
            <p:nvPr/>
          </p:nvSpPr>
          <p:spPr>
            <a:xfrm>
              <a:off x="8087975" y="2836059"/>
              <a:ext cx="511849" cy="281571"/>
            </a:xfrm>
            <a:prstGeom prst="rect">
              <a:avLst/>
            </a:prstGeom>
            <a:noFill/>
          </p:spPr>
          <p:txBody>
            <a:bodyPr wrap="square" rtlCol="0">
              <a:spAutoFit/>
            </a:bodyPr>
            <a:lstStyle/>
            <a:p>
              <a:pPr algn="ctr"/>
              <a:r>
                <a:rPr lang="en-US" sz="2400" dirty="0"/>
                <a:t>6</a:t>
              </a:r>
              <a:endParaRPr lang="en-IN" sz="2400" dirty="0"/>
            </a:p>
          </p:txBody>
        </p:sp>
        <p:sp>
          <p:nvSpPr>
            <p:cNvPr id="102" name="TextBox 101">
              <a:extLst>
                <a:ext uri="{FF2B5EF4-FFF2-40B4-BE49-F238E27FC236}">
                  <a16:creationId xmlns:a16="http://schemas.microsoft.com/office/drawing/2014/main" id="{BD5B6FC5-0A07-40CF-BFB2-F049C5C0C826}"/>
                </a:ext>
              </a:extLst>
            </p:cNvPr>
            <p:cNvSpPr txBox="1"/>
            <p:nvPr/>
          </p:nvSpPr>
          <p:spPr>
            <a:xfrm>
              <a:off x="10744992" y="1643386"/>
              <a:ext cx="511849" cy="281571"/>
            </a:xfrm>
            <a:prstGeom prst="rect">
              <a:avLst/>
            </a:prstGeom>
            <a:noFill/>
          </p:spPr>
          <p:txBody>
            <a:bodyPr wrap="square" rtlCol="0">
              <a:spAutoFit/>
            </a:bodyPr>
            <a:lstStyle/>
            <a:p>
              <a:pPr algn="ctr"/>
              <a:r>
                <a:rPr lang="en-US" sz="2400" dirty="0"/>
                <a:t>13</a:t>
              </a:r>
              <a:endParaRPr lang="en-IN" sz="2400" dirty="0"/>
            </a:p>
          </p:txBody>
        </p:sp>
        <p:sp>
          <p:nvSpPr>
            <p:cNvPr id="103" name="TextBox 102">
              <a:extLst>
                <a:ext uri="{FF2B5EF4-FFF2-40B4-BE49-F238E27FC236}">
                  <a16:creationId xmlns:a16="http://schemas.microsoft.com/office/drawing/2014/main" id="{C82FC91A-9679-47E2-A2FB-210C1B4C345F}"/>
                </a:ext>
              </a:extLst>
            </p:cNvPr>
            <p:cNvSpPr txBox="1"/>
            <p:nvPr/>
          </p:nvSpPr>
          <p:spPr>
            <a:xfrm>
              <a:off x="10739555" y="2836059"/>
              <a:ext cx="511849" cy="281571"/>
            </a:xfrm>
            <a:prstGeom prst="rect">
              <a:avLst/>
            </a:prstGeom>
            <a:noFill/>
          </p:spPr>
          <p:txBody>
            <a:bodyPr wrap="square" rtlCol="0">
              <a:spAutoFit/>
            </a:bodyPr>
            <a:lstStyle/>
            <a:p>
              <a:pPr algn="ctr"/>
              <a:r>
                <a:rPr lang="en-US" sz="2400" dirty="0"/>
                <a:t>7</a:t>
              </a:r>
              <a:endParaRPr lang="en-IN" sz="2400" dirty="0"/>
            </a:p>
          </p:txBody>
        </p:sp>
        <p:sp>
          <p:nvSpPr>
            <p:cNvPr id="104" name="TextBox 103">
              <a:extLst>
                <a:ext uri="{FF2B5EF4-FFF2-40B4-BE49-F238E27FC236}">
                  <a16:creationId xmlns:a16="http://schemas.microsoft.com/office/drawing/2014/main" id="{C77C7638-CEB5-4D03-BB9B-8EBBF1037C04}"/>
                </a:ext>
              </a:extLst>
            </p:cNvPr>
            <p:cNvSpPr txBox="1"/>
            <p:nvPr/>
          </p:nvSpPr>
          <p:spPr>
            <a:xfrm>
              <a:off x="8973647" y="1643386"/>
              <a:ext cx="511849" cy="281571"/>
            </a:xfrm>
            <a:prstGeom prst="rect">
              <a:avLst/>
            </a:prstGeom>
            <a:noFill/>
          </p:spPr>
          <p:txBody>
            <a:bodyPr wrap="square" rtlCol="0">
              <a:spAutoFit/>
            </a:bodyPr>
            <a:lstStyle/>
            <a:p>
              <a:pPr algn="ctr"/>
              <a:r>
                <a:rPr lang="en-US" sz="2400" dirty="0"/>
                <a:t>10</a:t>
              </a:r>
              <a:endParaRPr lang="en-IN" sz="2400" dirty="0"/>
            </a:p>
          </p:txBody>
        </p:sp>
        <p:sp>
          <p:nvSpPr>
            <p:cNvPr id="105" name="TextBox 104">
              <a:extLst>
                <a:ext uri="{FF2B5EF4-FFF2-40B4-BE49-F238E27FC236}">
                  <a16:creationId xmlns:a16="http://schemas.microsoft.com/office/drawing/2014/main" id="{ADA71965-A698-4028-9F56-D260C2C4DE50}"/>
                </a:ext>
              </a:extLst>
            </p:cNvPr>
            <p:cNvSpPr txBox="1"/>
            <p:nvPr/>
          </p:nvSpPr>
          <p:spPr>
            <a:xfrm>
              <a:off x="9859319" y="1643386"/>
              <a:ext cx="511849" cy="281571"/>
            </a:xfrm>
            <a:prstGeom prst="rect">
              <a:avLst/>
            </a:prstGeom>
            <a:noFill/>
          </p:spPr>
          <p:txBody>
            <a:bodyPr wrap="square" rtlCol="0">
              <a:spAutoFit/>
            </a:bodyPr>
            <a:lstStyle/>
            <a:p>
              <a:pPr algn="ctr"/>
              <a:r>
                <a:rPr lang="en-US" sz="2400" dirty="0"/>
                <a:t>12</a:t>
              </a:r>
              <a:endParaRPr lang="en-IN" sz="2400" dirty="0"/>
            </a:p>
          </p:txBody>
        </p:sp>
        <p:sp>
          <p:nvSpPr>
            <p:cNvPr id="106" name="TextBox 105">
              <a:extLst>
                <a:ext uri="{FF2B5EF4-FFF2-40B4-BE49-F238E27FC236}">
                  <a16:creationId xmlns:a16="http://schemas.microsoft.com/office/drawing/2014/main" id="{D2FC38CE-C285-492B-8C2A-BD24EEDE90B6}"/>
                </a:ext>
              </a:extLst>
            </p:cNvPr>
            <p:cNvSpPr txBox="1"/>
            <p:nvPr/>
          </p:nvSpPr>
          <p:spPr>
            <a:xfrm>
              <a:off x="8091021" y="2210583"/>
              <a:ext cx="511849" cy="281571"/>
            </a:xfrm>
            <a:prstGeom prst="rect">
              <a:avLst/>
            </a:prstGeom>
            <a:noFill/>
          </p:spPr>
          <p:txBody>
            <a:bodyPr wrap="square" rtlCol="0">
              <a:spAutoFit/>
            </a:bodyPr>
            <a:lstStyle/>
            <a:p>
              <a:pPr algn="ctr"/>
              <a:r>
                <a:rPr lang="en-US" sz="2400" dirty="0"/>
                <a:t>7</a:t>
              </a:r>
              <a:endParaRPr lang="en-IN" sz="2400" dirty="0"/>
            </a:p>
          </p:txBody>
        </p:sp>
        <p:sp>
          <p:nvSpPr>
            <p:cNvPr id="107" name="TextBox 106">
              <a:extLst>
                <a:ext uri="{FF2B5EF4-FFF2-40B4-BE49-F238E27FC236}">
                  <a16:creationId xmlns:a16="http://schemas.microsoft.com/office/drawing/2014/main" id="{C71318A6-7370-4EA1-A00F-2E68C93B6D8B}"/>
                </a:ext>
              </a:extLst>
            </p:cNvPr>
            <p:cNvSpPr txBox="1"/>
            <p:nvPr/>
          </p:nvSpPr>
          <p:spPr>
            <a:xfrm>
              <a:off x="10744992" y="2210583"/>
              <a:ext cx="511849" cy="281571"/>
            </a:xfrm>
            <a:prstGeom prst="rect">
              <a:avLst/>
            </a:prstGeom>
            <a:noFill/>
          </p:spPr>
          <p:txBody>
            <a:bodyPr wrap="square" rtlCol="0">
              <a:spAutoFit/>
            </a:bodyPr>
            <a:lstStyle/>
            <a:p>
              <a:pPr algn="ctr"/>
              <a:r>
                <a:rPr lang="en-US" sz="2400" dirty="0"/>
                <a:t>14</a:t>
              </a:r>
              <a:endParaRPr lang="en-IN" sz="2400" dirty="0"/>
            </a:p>
          </p:txBody>
        </p:sp>
        <p:sp>
          <p:nvSpPr>
            <p:cNvPr id="108" name="TextBox 107">
              <a:extLst>
                <a:ext uri="{FF2B5EF4-FFF2-40B4-BE49-F238E27FC236}">
                  <a16:creationId xmlns:a16="http://schemas.microsoft.com/office/drawing/2014/main" id="{9D724BEA-02BC-4740-9CA3-78180D37D473}"/>
                </a:ext>
              </a:extLst>
            </p:cNvPr>
            <p:cNvSpPr txBox="1"/>
            <p:nvPr/>
          </p:nvSpPr>
          <p:spPr>
            <a:xfrm>
              <a:off x="8975678" y="2210583"/>
              <a:ext cx="511849" cy="281571"/>
            </a:xfrm>
            <a:prstGeom prst="rect">
              <a:avLst/>
            </a:prstGeom>
            <a:noFill/>
          </p:spPr>
          <p:txBody>
            <a:bodyPr wrap="square" rtlCol="0">
              <a:spAutoFit/>
            </a:bodyPr>
            <a:lstStyle/>
            <a:p>
              <a:pPr algn="ctr"/>
              <a:r>
                <a:rPr lang="en-US" sz="2400" dirty="0"/>
                <a:t>11</a:t>
              </a:r>
              <a:endParaRPr lang="en-IN" sz="2400" dirty="0"/>
            </a:p>
          </p:txBody>
        </p:sp>
        <p:sp>
          <p:nvSpPr>
            <p:cNvPr id="109" name="TextBox 108">
              <a:extLst>
                <a:ext uri="{FF2B5EF4-FFF2-40B4-BE49-F238E27FC236}">
                  <a16:creationId xmlns:a16="http://schemas.microsoft.com/office/drawing/2014/main" id="{18D4024E-0D8C-47B7-897A-1992C2D947CE}"/>
                </a:ext>
              </a:extLst>
            </p:cNvPr>
            <p:cNvSpPr txBox="1"/>
            <p:nvPr/>
          </p:nvSpPr>
          <p:spPr>
            <a:xfrm>
              <a:off x="9860336" y="2210583"/>
              <a:ext cx="511849" cy="281571"/>
            </a:xfrm>
            <a:prstGeom prst="rect">
              <a:avLst/>
            </a:prstGeom>
            <a:noFill/>
          </p:spPr>
          <p:txBody>
            <a:bodyPr wrap="square" rtlCol="0">
              <a:spAutoFit/>
            </a:bodyPr>
            <a:lstStyle/>
            <a:p>
              <a:pPr algn="ctr"/>
              <a:r>
                <a:rPr lang="en-US" sz="2400" dirty="0"/>
                <a:t>8</a:t>
              </a:r>
              <a:endParaRPr lang="en-IN" sz="2400" dirty="0"/>
            </a:p>
          </p:txBody>
        </p:sp>
        <p:sp>
          <p:nvSpPr>
            <p:cNvPr id="110" name="TextBox 109">
              <a:extLst>
                <a:ext uri="{FF2B5EF4-FFF2-40B4-BE49-F238E27FC236}">
                  <a16:creationId xmlns:a16="http://schemas.microsoft.com/office/drawing/2014/main" id="{285CD4B6-2B2E-4576-8B7A-B7DB8489810A}"/>
                </a:ext>
              </a:extLst>
            </p:cNvPr>
            <p:cNvSpPr txBox="1"/>
            <p:nvPr/>
          </p:nvSpPr>
          <p:spPr>
            <a:xfrm>
              <a:off x="8971834" y="2836059"/>
              <a:ext cx="511849" cy="281571"/>
            </a:xfrm>
            <a:prstGeom prst="rect">
              <a:avLst/>
            </a:prstGeom>
            <a:noFill/>
          </p:spPr>
          <p:txBody>
            <a:bodyPr wrap="square" rtlCol="0">
              <a:spAutoFit/>
            </a:bodyPr>
            <a:lstStyle/>
            <a:p>
              <a:pPr algn="ctr"/>
              <a:r>
                <a:rPr lang="en-US" sz="2400" dirty="0"/>
                <a:t>16</a:t>
              </a:r>
              <a:endParaRPr lang="en-IN" sz="2400" dirty="0"/>
            </a:p>
          </p:txBody>
        </p:sp>
        <p:sp>
          <p:nvSpPr>
            <p:cNvPr id="111" name="TextBox 110">
              <a:extLst>
                <a:ext uri="{FF2B5EF4-FFF2-40B4-BE49-F238E27FC236}">
                  <a16:creationId xmlns:a16="http://schemas.microsoft.com/office/drawing/2014/main" id="{F72E1278-9ACE-4703-8F75-02B38F8D3589}"/>
                </a:ext>
              </a:extLst>
            </p:cNvPr>
            <p:cNvSpPr txBox="1"/>
            <p:nvPr/>
          </p:nvSpPr>
          <p:spPr>
            <a:xfrm>
              <a:off x="9855694" y="2836059"/>
              <a:ext cx="511849" cy="281571"/>
            </a:xfrm>
            <a:prstGeom prst="rect">
              <a:avLst/>
            </a:prstGeom>
            <a:noFill/>
          </p:spPr>
          <p:txBody>
            <a:bodyPr wrap="square" rtlCol="0">
              <a:spAutoFit/>
            </a:bodyPr>
            <a:lstStyle/>
            <a:p>
              <a:pPr algn="ctr"/>
              <a:r>
                <a:rPr lang="en-US" sz="2400" dirty="0"/>
                <a:t>11</a:t>
              </a:r>
              <a:endParaRPr lang="en-IN" sz="2400" dirty="0"/>
            </a:p>
          </p:txBody>
        </p:sp>
        <p:sp>
          <p:nvSpPr>
            <p:cNvPr id="112" name="TextBox 111">
              <a:extLst>
                <a:ext uri="{FF2B5EF4-FFF2-40B4-BE49-F238E27FC236}">
                  <a16:creationId xmlns:a16="http://schemas.microsoft.com/office/drawing/2014/main" id="{BFC866F1-82A5-4D1D-8B0B-F418CDF17A67}"/>
                </a:ext>
              </a:extLst>
            </p:cNvPr>
            <p:cNvSpPr txBox="1"/>
            <p:nvPr/>
          </p:nvSpPr>
          <p:spPr>
            <a:xfrm>
              <a:off x="11323513" y="1467973"/>
              <a:ext cx="599904" cy="281571"/>
            </a:xfrm>
            <a:prstGeom prst="rect">
              <a:avLst/>
            </a:prstGeom>
            <a:noFill/>
          </p:spPr>
          <p:txBody>
            <a:bodyPr wrap="square" rtlCol="0">
              <a:spAutoFit/>
            </a:bodyPr>
            <a:lstStyle/>
            <a:p>
              <a:pPr algn="ctr"/>
              <a:r>
                <a:rPr lang="en-US" sz="2400" dirty="0"/>
                <a:t>500</a:t>
              </a:r>
              <a:endParaRPr lang="en-IN" sz="2400" dirty="0"/>
            </a:p>
          </p:txBody>
        </p:sp>
        <p:sp>
          <p:nvSpPr>
            <p:cNvPr id="113" name="TextBox 112">
              <a:extLst>
                <a:ext uri="{FF2B5EF4-FFF2-40B4-BE49-F238E27FC236}">
                  <a16:creationId xmlns:a16="http://schemas.microsoft.com/office/drawing/2014/main" id="{224632B9-A4B4-49DF-9A3E-E3658FCCED2D}"/>
                </a:ext>
              </a:extLst>
            </p:cNvPr>
            <p:cNvSpPr txBox="1"/>
            <p:nvPr/>
          </p:nvSpPr>
          <p:spPr>
            <a:xfrm>
              <a:off x="11323512" y="2658996"/>
              <a:ext cx="599904" cy="281571"/>
            </a:xfrm>
            <a:prstGeom prst="rect">
              <a:avLst/>
            </a:prstGeom>
            <a:noFill/>
          </p:spPr>
          <p:txBody>
            <a:bodyPr wrap="square" rtlCol="0">
              <a:spAutoFit/>
            </a:bodyPr>
            <a:lstStyle/>
            <a:p>
              <a:pPr algn="ctr"/>
              <a:r>
                <a:rPr lang="en-US" sz="2400" dirty="0"/>
                <a:t>200</a:t>
              </a:r>
              <a:endParaRPr lang="en-IN" sz="2400" dirty="0"/>
            </a:p>
          </p:txBody>
        </p:sp>
        <p:sp>
          <p:nvSpPr>
            <p:cNvPr id="114" name="TextBox 113">
              <a:extLst>
                <a:ext uri="{FF2B5EF4-FFF2-40B4-BE49-F238E27FC236}">
                  <a16:creationId xmlns:a16="http://schemas.microsoft.com/office/drawing/2014/main" id="{1DF609CA-CD4E-422B-8721-E444BC773E47}"/>
                </a:ext>
              </a:extLst>
            </p:cNvPr>
            <p:cNvSpPr txBox="1"/>
            <p:nvPr/>
          </p:nvSpPr>
          <p:spPr>
            <a:xfrm>
              <a:off x="11323512" y="2063483"/>
              <a:ext cx="599904" cy="281571"/>
            </a:xfrm>
            <a:prstGeom prst="rect">
              <a:avLst/>
            </a:prstGeom>
            <a:noFill/>
          </p:spPr>
          <p:txBody>
            <a:bodyPr wrap="square" rtlCol="0">
              <a:spAutoFit/>
            </a:bodyPr>
            <a:lstStyle/>
            <a:p>
              <a:pPr algn="ctr"/>
              <a:r>
                <a:rPr lang="en-US" sz="2400" dirty="0"/>
                <a:t>300</a:t>
              </a:r>
              <a:endParaRPr lang="en-IN" sz="2400" dirty="0"/>
            </a:p>
          </p:txBody>
        </p:sp>
        <p:sp>
          <p:nvSpPr>
            <p:cNvPr id="115" name="TextBox 114">
              <a:extLst>
                <a:ext uri="{FF2B5EF4-FFF2-40B4-BE49-F238E27FC236}">
                  <a16:creationId xmlns:a16="http://schemas.microsoft.com/office/drawing/2014/main" id="{9D83737B-5B2F-4204-ADEB-889FA8C00457}"/>
                </a:ext>
              </a:extLst>
            </p:cNvPr>
            <p:cNvSpPr txBox="1"/>
            <p:nvPr/>
          </p:nvSpPr>
          <p:spPr>
            <a:xfrm>
              <a:off x="7796517" y="3262559"/>
              <a:ext cx="599904" cy="281571"/>
            </a:xfrm>
            <a:prstGeom prst="rect">
              <a:avLst/>
            </a:prstGeom>
            <a:noFill/>
          </p:spPr>
          <p:txBody>
            <a:bodyPr wrap="square" rtlCol="0">
              <a:spAutoFit/>
            </a:bodyPr>
            <a:lstStyle/>
            <a:p>
              <a:pPr algn="ctr"/>
              <a:r>
                <a:rPr lang="en-US" sz="2400" dirty="0"/>
                <a:t>180</a:t>
              </a:r>
              <a:endParaRPr lang="en-IN" sz="2400" dirty="0"/>
            </a:p>
          </p:txBody>
        </p:sp>
        <p:sp>
          <p:nvSpPr>
            <p:cNvPr id="116" name="TextBox 115">
              <a:extLst>
                <a:ext uri="{FF2B5EF4-FFF2-40B4-BE49-F238E27FC236}">
                  <a16:creationId xmlns:a16="http://schemas.microsoft.com/office/drawing/2014/main" id="{2B71C1F9-7797-4423-8BC1-C0B341C346F8}"/>
                </a:ext>
              </a:extLst>
            </p:cNvPr>
            <p:cNvSpPr txBox="1"/>
            <p:nvPr/>
          </p:nvSpPr>
          <p:spPr>
            <a:xfrm>
              <a:off x="8683362" y="3262559"/>
              <a:ext cx="599904" cy="281571"/>
            </a:xfrm>
            <a:prstGeom prst="rect">
              <a:avLst/>
            </a:prstGeom>
            <a:noFill/>
          </p:spPr>
          <p:txBody>
            <a:bodyPr wrap="square" rtlCol="0">
              <a:spAutoFit/>
            </a:bodyPr>
            <a:lstStyle/>
            <a:p>
              <a:pPr algn="ctr"/>
              <a:r>
                <a:rPr lang="en-US" sz="2400" dirty="0"/>
                <a:t>150</a:t>
              </a:r>
              <a:endParaRPr lang="en-IN" sz="2400" dirty="0"/>
            </a:p>
          </p:txBody>
        </p:sp>
        <p:sp>
          <p:nvSpPr>
            <p:cNvPr id="117" name="TextBox 116">
              <a:extLst>
                <a:ext uri="{FF2B5EF4-FFF2-40B4-BE49-F238E27FC236}">
                  <a16:creationId xmlns:a16="http://schemas.microsoft.com/office/drawing/2014/main" id="{2A6D24DD-8E47-499C-BEBC-837A8F5CF1F8}"/>
                </a:ext>
              </a:extLst>
            </p:cNvPr>
            <p:cNvSpPr txBox="1"/>
            <p:nvPr/>
          </p:nvSpPr>
          <p:spPr>
            <a:xfrm>
              <a:off x="9570207" y="3262559"/>
              <a:ext cx="599904" cy="281571"/>
            </a:xfrm>
            <a:prstGeom prst="rect">
              <a:avLst/>
            </a:prstGeom>
            <a:noFill/>
          </p:spPr>
          <p:txBody>
            <a:bodyPr wrap="square" rtlCol="0">
              <a:spAutoFit/>
            </a:bodyPr>
            <a:lstStyle/>
            <a:p>
              <a:pPr algn="ctr"/>
              <a:r>
                <a:rPr lang="en-US" sz="2400" dirty="0"/>
                <a:t>350</a:t>
              </a:r>
              <a:endParaRPr lang="en-IN" sz="2400" dirty="0"/>
            </a:p>
          </p:txBody>
        </p:sp>
        <p:sp>
          <p:nvSpPr>
            <p:cNvPr id="118" name="TextBox 117">
              <a:extLst>
                <a:ext uri="{FF2B5EF4-FFF2-40B4-BE49-F238E27FC236}">
                  <a16:creationId xmlns:a16="http://schemas.microsoft.com/office/drawing/2014/main" id="{76129404-7038-4305-8C6A-90CB3ADEC0F5}"/>
                </a:ext>
              </a:extLst>
            </p:cNvPr>
            <p:cNvSpPr txBox="1"/>
            <p:nvPr/>
          </p:nvSpPr>
          <p:spPr>
            <a:xfrm>
              <a:off x="10457052" y="3262559"/>
              <a:ext cx="599904" cy="281571"/>
            </a:xfrm>
            <a:prstGeom prst="rect">
              <a:avLst/>
            </a:prstGeom>
            <a:noFill/>
          </p:spPr>
          <p:txBody>
            <a:bodyPr wrap="square" rtlCol="0">
              <a:spAutoFit/>
            </a:bodyPr>
            <a:lstStyle/>
            <a:p>
              <a:pPr algn="ctr"/>
              <a:r>
                <a:rPr lang="en-US" sz="2400" dirty="0"/>
                <a:t>320</a:t>
              </a:r>
              <a:endParaRPr lang="en-IN" sz="2400" dirty="0"/>
            </a:p>
          </p:txBody>
        </p:sp>
        <p:sp>
          <p:nvSpPr>
            <p:cNvPr id="119" name="TextBox 118">
              <a:extLst>
                <a:ext uri="{FF2B5EF4-FFF2-40B4-BE49-F238E27FC236}">
                  <a16:creationId xmlns:a16="http://schemas.microsoft.com/office/drawing/2014/main" id="{E17CEC50-ABDA-4E35-9FB1-FB7477926D1A}"/>
                </a:ext>
              </a:extLst>
            </p:cNvPr>
            <p:cNvSpPr txBox="1"/>
            <p:nvPr/>
          </p:nvSpPr>
          <p:spPr>
            <a:xfrm>
              <a:off x="7582301" y="1309426"/>
              <a:ext cx="748576" cy="281571"/>
            </a:xfrm>
            <a:prstGeom prst="rect">
              <a:avLst/>
            </a:prstGeom>
            <a:noFill/>
          </p:spPr>
          <p:txBody>
            <a:bodyPr wrap="square" rtlCol="0">
              <a:spAutoFit/>
            </a:bodyPr>
            <a:lstStyle/>
            <a:p>
              <a:pPr algn="ctr"/>
              <a:r>
                <a:rPr lang="en-US" sz="2400" dirty="0">
                  <a:solidFill>
                    <a:schemeClr val="tx2"/>
                  </a:solidFill>
                </a:rPr>
                <a:t>180-180</a:t>
              </a:r>
              <a:endParaRPr lang="en-IN" sz="2400" dirty="0">
                <a:solidFill>
                  <a:schemeClr val="tx2"/>
                </a:solidFill>
              </a:endParaRPr>
            </a:p>
          </p:txBody>
        </p:sp>
        <p:sp>
          <p:nvSpPr>
            <p:cNvPr id="120" name="TextBox 119">
              <a:extLst>
                <a:ext uri="{FF2B5EF4-FFF2-40B4-BE49-F238E27FC236}">
                  <a16:creationId xmlns:a16="http://schemas.microsoft.com/office/drawing/2014/main" id="{7410ECAE-0D0B-4600-AE5E-AAF55B1B584C}"/>
                </a:ext>
              </a:extLst>
            </p:cNvPr>
            <p:cNvSpPr txBox="1"/>
            <p:nvPr/>
          </p:nvSpPr>
          <p:spPr>
            <a:xfrm>
              <a:off x="8479687" y="1309426"/>
              <a:ext cx="590164" cy="281571"/>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121" name="TextBox 120">
              <a:extLst>
                <a:ext uri="{FF2B5EF4-FFF2-40B4-BE49-F238E27FC236}">
                  <a16:creationId xmlns:a16="http://schemas.microsoft.com/office/drawing/2014/main" id="{7102E790-A139-4865-BD27-1622CFA879C9}"/>
                </a:ext>
              </a:extLst>
            </p:cNvPr>
            <p:cNvSpPr txBox="1"/>
            <p:nvPr/>
          </p:nvSpPr>
          <p:spPr>
            <a:xfrm>
              <a:off x="9354136" y="1316575"/>
              <a:ext cx="674597" cy="281571"/>
            </a:xfrm>
            <a:prstGeom prst="rect">
              <a:avLst/>
            </a:prstGeom>
            <a:noFill/>
          </p:spPr>
          <p:txBody>
            <a:bodyPr wrap="square" rtlCol="0">
              <a:spAutoFit/>
            </a:bodyPr>
            <a:lstStyle/>
            <a:p>
              <a:pPr algn="ctr"/>
              <a:r>
                <a:rPr lang="en-US" sz="2400" dirty="0">
                  <a:solidFill>
                    <a:schemeClr val="tx2"/>
                  </a:solidFill>
                </a:rPr>
                <a:t>50+180</a:t>
              </a:r>
              <a:endParaRPr lang="en-IN" sz="2400" dirty="0">
                <a:solidFill>
                  <a:schemeClr val="tx2"/>
                </a:solidFill>
              </a:endParaRPr>
            </a:p>
          </p:txBody>
        </p:sp>
        <p:sp>
          <p:nvSpPr>
            <p:cNvPr id="122" name="TextBox 121">
              <a:extLst>
                <a:ext uri="{FF2B5EF4-FFF2-40B4-BE49-F238E27FC236}">
                  <a16:creationId xmlns:a16="http://schemas.microsoft.com/office/drawing/2014/main" id="{987E5850-3F43-47B4-A0E6-BC71A7514433}"/>
                </a:ext>
              </a:extLst>
            </p:cNvPr>
            <p:cNvSpPr txBox="1"/>
            <p:nvPr/>
          </p:nvSpPr>
          <p:spPr>
            <a:xfrm>
              <a:off x="9371374" y="1899530"/>
              <a:ext cx="726796" cy="281571"/>
            </a:xfrm>
            <a:prstGeom prst="rect">
              <a:avLst/>
            </a:prstGeom>
            <a:noFill/>
          </p:spPr>
          <p:txBody>
            <a:bodyPr wrap="square" rtlCol="0">
              <a:spAutoFit/>
            </a:bodyPr>
            <a:lstStyle/>
            <a:p>
              <a:pPr algn="ctr"/>
              <a:r>
                <a:rPr lang="en-US" sz="2400" dirty="0">
                  <a:solidFill>
                    <a:schemeClr val="tx2"/>
                  </a:solidFill>
                </a:rPr>
                <a:t>300-180</a:t>
              </a:r>
              <a:endParaRPr lang="en-IN" sz="2400" dirty="0">
                <a:solidFill>
                  <a:schemeClr val="tx2"/>
                </a:solidFill>
              </a:endParaRPr>
            </a:p>
          </p:txBody>
        </p:sp>
        <p:sp>
          <p:nvSpPr>
            <p:cNvPr id="123" name="TextBox 122">
              <a:extLst>
                <a:ext uri="{FF2B5EF4-FFF2-40B4-BE49-F238E27FC236}">
                  <a16:creationId xmlns:a16="http://schemas.microsoft.com/office/drawing/2014/main" id="{07E782A9-F1B0-4330-906B-10E08D5CCFC3}"/>
                </a:ext>
              </a:extLst>
            </p:cNvPr>
            <p:cNvSpPr txBox="1"/>
            <p:nvPr/>
          </p:nvSpPr>
          <p:spPr>
            <a:xfrm>
              <a:off x="10234834" y="2517946"/>
              <a:ext cx="599904" cy="281571"/>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124" name="Straight Connector 123">
              <a:extLst>
                <a:ext uri="{FF2B5EF4-FFF2-40B4-BE49-F238E27FC236}">
                  <a16:creationId xmlns:a16="http://schemas.microsoft.com/office/drawing/2014/main" id="{433435AE-756E-4BE6-899E-F8BD5FDC50E7}"/>
                </a:ext>
              </a:extLst>
            </p:cNvPr>
            <p:cNvCxnSpPr>
              <a:cxnSpLocks/>
            </p:cNvCxnSpPr>
            <p:nvPr/>
          </p:nvCxnSpPr>
          <p:spPr>
            <a:xfrm>
              <a:off x="7646395" y="1619949"/>
              <a:ext cx="624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3CC98C4-CAF1-4392-831D-BEBDB1D4FBA5}"/>
                </a:ext>
              </a:extLst>
            </p:cNvPr>
            <p:cNvCxnSpPr>
              <a:cxnSpLocks/>
            </p:cNvCxnSpPr>
            <p:nvPr/>
          </p:nvCxnSpPr>
          <p:spPr>
            <a:xfrm flipV="1">
              <a:off x="8270714"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26859F9-E0A1-404F-B660-7C618F915D64}"/>
                </a:ext>
              </a:extLst>
            </p:cNvPr>
            <p:cNvCxnSpPr>
              <a:cxnSpLocks/>
            </p:cNvCxnSpPr>
            <p:nvPr/>
          </p:nvCxnSpPr>
          <p:spPr>
            <a:xfrm>
              <a:off x="8533240" y="1619949"/>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0F03CBF-C311-4628-9759-0AEDE440A7D1}"/>
                </a:ext>
              </a:extLst>
            </p:cNvPr>
            <p:cNvCxnSpPr>
              <a:cxnSpLocks/>
            </p:cNvCxnSpPr>
            <p:nvPr/>
          </p:nvCxnSpPr>
          <p:spPr>
            <a:xfrm flipV="1">
              <a:off x="9044113"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A3DD449-7578-4379-B7FD-0BF0E9706FBD}"/>
                </a:ext>
              </a:extLst>
            </p:cNvPr>
            <p:cNvCxnSpPr>
              <a:cxnSpLocks/>
            </p:cNvCxnSpPr>
            <p:nvPr/>
          </p:nvCxnSpPr>
          <p:spPr>
            <a:xfrm>
              <a:off x="9412164" y="1619949"/>
              <a:ext cx="560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B57A345-880B-483E-9C90-D4AFEC7B5D9A}"/>
                </a:ext>
              </a:extLst>
            </p:cNvPr>
            <p:cNvCxnSpPr>
              <a:cxnSpLocks/>
            </p:cNvCxnSpPr>
            <p:nvPr/>
          </p:nvCxnSpPr>
          <p:spPr>
            <a:xfrm flipV="1">
              <a:off x="9972192" y="1348313"/>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E10ACFB-E144-47D6-AC5B-2AA9BC52ECCF}"/>
                </a:ext>
              </a:extLst>
            </p:cNvPr>
            <p:cNvCxnSpPr>
              <a:cxnSpLocks/>
            </p:cNvCxnSpPr>
            <p:nvPr/>
          </p:nvCxnSpPr>
          <p:spPr>
            <a:xfrm>
              <a:off x="9412164" y="2210584"/>
              <a:ext cx="6205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A52E9BF-330A-4573-BA2E-582B4A673D03}"/>
                </a:ext>
              </a:extLst>
            </p:cNvPr>
            <p:cNvCxnSpPr>
              <a:cxnSpLocks/>
            </p:cNvCxnSpPr>
            <p:nvPr/>
          </p:nvCxnSpPr>
          <p:spPr>
            <a:xfrm flipV="1">
              <a:off x="10032695" y="1938948"/>
              <a:ext cx="0" cy="271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8B6DF1D-62A5-4106-8045-62B20F99B08A}"/>
                </a:ext>
              </a:extLst>
            </p:cNvPr>
            <p:cNvCxnSpPr>
              <a:cxnSpLocks/>
            </p:cNvCxnSpPr>
            <p:nvPr/>
          </p:nvCxnSpPr>
          <p:spPr>
            <a:xfrm>
              <a:off x="10295049" y="2826420"/>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4AE20E9-E4E5-409E-A2C2-1C4F60111D72}"/>
                </a:ext>
              </a:extLst>
            </p:cNvPr>
            <p:cNvCxnSpPr>
              <a:cxnSpLocks/>
            </p:cNvCxnSpPr>
            <p:nvPr/>
          </p:nvCxnSpPr>
          <p:spPr>
            <a:xfrm flipV="1">
              <a:off x="10805922" y="2554784"/>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0236B547-ADCD-4D20-B6EF-29267420A0F7}"/>
                </a:ext>
              </a:extLst>
            </p:cNvPr>
            <p:cNvSpPr txBox="1"/>
            <p:nvPr/>
          </p:nvSpPr>
          <p:spPr>
            <a:xfrm>
              <a:off x="10217198" y="1310267"/>
              <a:ext cx="638128" cy="281571"/>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cxnSp>
          <p:nvCxnSpPr>
            <p:cNvPr id="135" name="Straight Connector 134">
              <a:extLst>
                <a:ext uri="{FF2B5EF4-FFF2-40B4-BE49-F238E27FC236}">
                  <a16:creationId xmlns:a16="http://schemas.microsoft.com/office/drawing/2014/main" id="{7BAEE411-54DA-4BED-8079-6387FB3DFDA6}"/>
                </a:ext>
              </a:extLst>
            </p:cNvPr>
            <p:cNvCxnSpPr>
              <a:cxnSpLocks/>
            </p:cNvCxnSpPr>
            <p:nvPr/>
          </p:nvCxnSpPr>
          <p:spPr>
            <a:xfrm>
              <a:off x="10297430" y="1610712"/>
              <a:ext cx="5108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4183343-BD41-47C2-B469-A6721922AE07}"/>
                </a:ext>
              </a:extLst>
            </p:cNvPr>
            <p:cNvCxnSpPr>
              <a:cxnSpLocks/>
            </p:cNvCxnSpPr>
            <p:nvPr/>
          </p:nvCxnSpPr>
          <p:spPr>
            <a:xfrm flipV="1">
              <a:off x="10805922" y="1343550"/>
              <a:ext cx="0" cy="271636"/>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5E7D379-FB3A-45A6-933F-75D4B935C15C}"/>
                </a:ext>
              </a:extLst>
            </p:cNvPr>
            <p:cNvSpPr txBox="1"/>
            <p:nvPr/>
          </p:nvSpPr>
          <p:spPr>
            <a:xfrm>
              <a:off x="9806903" y="2182303"/>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2" name="TextBox 141">
              <a:extLst>
                <a:ext uri="{FF2B5EF4-FFF2-40B4-BE49-F238E27FC236}">
                  <a16:creationId xmlns:a16="http://schemas.microsoft.com/office/drawing/2014/main" id="{BAF69007-334E-40EE-966A-89A90F64F567}"/>
                </a:ext>
              </a:extLst>
            </p:cNvPr>
            <p:cNvSpPr txBox="1"/>
            <p:nvPr/>
          </p:nvSpPr>
          <p:spPr>
            <a:xfrm>
              <a:off x="7842561" y="1515376"/>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3" name="TextBox 142">
              <a:extLst>
                <a:ext uri="{FF2B5EF4-FFF2-40B4-BE49-F238E27FC236}">
                  <a16:creationId xmlns:a16="http://schemas.microsoft.com/office/drawing/2014/main" id="{0ED6B5AD-878D-4D0D-A869-8D5FBB4C2E3A}"/>
                </a:ext>
              </a:extLst>
            </p:cNvPr>
            <p:cNvSpPr txBox="1"/>
            <p:nvPr/>
          </p:nvSpPr>
          <p:spPr>
            <a:xfrm>
              <a:off x="7856110" y="2138061"/>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4" name="TextBox 143">
              <a:extLst>
                <a:ext uri="{FF2B5EF4-FFF2-40B4-BE49-F238E27FC236}">
                  <a16:creationId xmlns:a16="http://schemas.microsoft.com/office/drawing/2014/main" id="{B9604788-3EF0-4BC1-8DEE-432A76C36FE8}"/>
                </a:ext>
              </a:extLst>
            </p:cNvPr>
            <p:cNvSpPr txBox="1"/>
            <p:nvPr/>
          </p:nvSpPr>
          <p:spPr>
            <a:xfrm>
              <a:off x="9807802" y="1549368"/>
              <a:ext cx="231607" cy="281571"/>
            </a:xfrm>
            <a:prstGeom prst="rect">
              <a:avLst/>
            </a:prstGeom>
            <a:noFill/>
          </p:spPr>
          <p:txBody>
            <a:bodyPr wrap="square" rtlCol="0">
              <a:spAutoFit/>
            </a:bodyPr>
            <a:lstStyle/>
            <a:p>
              <a:pPr algn="ctr"/>
              <a:r>
                <a:rPr lang="en-US" sz="2400" dirty="0">
                  <a:solidFill>
                    <a:schemeClr val="accent4"/>
                  </a:solidFill>
                </a:rPr>
                <a:t>+</a:t>
              </a:r>
              <a:endParaRPr lang="en-IN" sz="2400" dirty="0">
                <a:solidFill>
                  <a:schemeClr val="accent4"/>
                </a:solidFill>
              </a:endParaRPr>
            </a:p>
          </p:txBody>
        </p:sp>
        <p:sp>
          <p:nvSpPr>
            <p:cNvPr id="147" name="TextBox 146">
              <a:extLst>
                <a:ext uri="{FF2B5EF4-FFF2-40B4-BE49-F238E27FC236}">
                  <a16:creationId xmlns:a16="http://schemas.microsoft.com/office/drawing/2014/main" id="{995AE184-5E61-434E-BFB9-2A7F57BAE51C}"/>
                </a:ext>
              </a:extLst>
            </p:cNvPr>
            <p:cNvSpPr txBox="1"/>
            <p:nvPr/>
          </p:nvSpPr>
          <p:spPr>
            <a:xfrm>
              <a:off x="7582301" y="1897695"/>
              <a:ext cx="748576" cy="281571"/>
            </a:xfrm>
            <a:prstGeom prst="rect">
              <a:avLst/>
            </a:prstGeom>
            <a:noFill/>
          </p:spPr>
          <p:txBody>
            <a:bodyPr wrap="square" rtlCol="0">
              <a:spAutoFit/>
            </a:bodyPr>
            <a:lstStyle/>
            <a:p>
              <a:pPr algn="ctr"/>
              <a:r>
                <a:rPr lang="en-US" sz="2400" dirty="0">
                  <a:solidFill>
                    <a:schemeClr val="tx2"/>
                  </a:solidFill>
                </a:rPr>
                <a:t>0+180</a:t>
              </a:r>
              <a:endParaRPr lang="en-IN" sz="2400" dirty="0">
                <a:solidFill>
                  <a:schemeClr val="tx2"/>
                </a:solidFill>
              </a:endParaRPr>
            </a:p>
          </p:txBody>
        </p:sp>
        <p:cxnSp>
          <p:nvCxnSpPr>
            <p:cNvPr id="148" name="Straight Connector 147">
              <a:extLst>
                <a:ext uri="{FF2B5EF4-FFF2-40B4-BE49-F238E27FC236}">
                  <a16:creationId xmlns:a16="http://schemas.microsoft.com/office/drawing/2014/main" id="{AF73143C-F457-4DFE-B3B1-D47AE35D20CA}"/>
                </a:ext>
              </a:extLst>
            </p:cNvPr>
            <p:cNvCxnSpPr>
              <a:cxnSpLocks/>
            </p:cNvCxnSpPr>
            <p:nvPr/>
          </p:nvCxnSpPr>
          <p:spPr>
            <a:xfrm>
              <a:off x="7646395" y="2208218"/>
              <a:ext cx="6243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4BC33EB-BEF0-4B4B-9CD8-96C5C8E9F84F}"/>
                </a:ext>
              </a:extLst>
            </p:cNvPr>
            <p:cNvCxnSpPr>
              <a:cxnSpLocks/>
            </p:cNvCxnSpPr>
            <p:nvPr/>
          </p:nvCxnSpPr>
          <p:spPr>
            <a:xfrm flipV="1">
              <a:off x="8270714" y="1936582"/>
              <a:ext cx="0" cy="27163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472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76121-AEA5-4F03-B861-7E2379307A98}"/>
              </a:ext>
            </a:extLst>
          </p:cNvPr>
          <p:cNvSpPr>
            <a:spLocks noGrp="1"/>
          </p:cNvSpPr>
          <p:nvPr>
            <p:ph type="title"/>
          </p:nvPr>
        </p:nvSpPr>
        <p:spPr/>
        <p:txBody>
          <a:bodyPr/>
          <a:lstStyle/>
          <a:p>
            <a:r>
              <a:rPr lang="en-US" dirty="0"/>
              <a:t>Transportation Model</a:t>
            </a:r>
            <a:endParaRPr lang="en-IN" dirty="0"/>
          </a:p>
        </p:txBody>
      </p:sp>
      <p:sp>
        <p:nvSpPr>
          <p:cNvPr id="3" name="Content Placeholder 2">
            <a:extLst>
              <a:ext uri="{FF2B5EF4-FFF2-40B4-BE49-F238E27FC236}">
                <a16:creationId xmlns:a16="http://schemas.microsoft.com/office/drawing/2014/main" id="{A906AAFC-AA33-46D2-9966-CE23BB6B24C8}"/>
              </a:ext>
            </a:extLst>
          </p:cNvPr>
          <p:cNvSpPr>
            <a:spLocks noGrp="1"/>
          </p:cNvSpPr>
          <p:nvPr>
            <p:ph idx="1"/>
          </p:nvPr>
        </p:nvSpPr>
        <p:spPr/>
        <p:txBody>
          <a:bodyPr/>
          <a:lstStyle/>
          <a:p>
            <a:r>
              <a:rPr lang="en-US" dirty="0"/>
              <a:t>Transportation model is one of the </a:t>
            </a:r>
            <a:r>
              <a:rPr lang="en-US" dirty="0">
                <a:solidFill>
                  <a:schemeClr val="accent6"/>
                </a:solidFill>
              </a:rPr>
              <a:t>special type of linear programming problem.</a:t>
            </a:r>
          </a:p>
          <a:p>
            <a:r>
              <a:rPr lang="en-US" dirty="0"/>
              <a:t>It was </a:t>
            </a:r>
            <a:r>
              <a:rPr lang="en-US" dirty="0">
                <a:solidFill>
                  <a:srgbClr val="0070C0"/>
                </a:solidFill>
              </a:rPr>
              <a:t>developed for optimum distribution of a product/commodity from several sources (factories) to various destinations (warehouses), </a:t>
            </a:r>
            <a:r>
              <a:rPr lang="en-US" dirty="0"/>
              <a:t>so it is </a:t>
            </a:r>
            <a:r>
              <a:rPr lang="en-IN" dirty="0"/>
              <a:t>called the </a:t>
            </a:r>
            <a:r>
              <a:rPr lang="en-IN" i="1" dirty="0"/>
              <a:t>transportation problem.</a:t>
            </a:r>
          </a:p>
          <a:p>
            <a:r>
              <a:rPr lang="en-US" dirty="0"/>
              <a:t>The transportation model </a:t>
            </a:r>
            <a:r>
              <a:rPr lang="en-US" dirty="0">
                <a:solidFill>
                  <a:schemeClr val="tx2"/>
                </a:solidFill>
              </a:rPr>
              <a:t>can be used for a wide variety of situations </a:t>
            </a:r>
            <a:r>
              <a:rPr lang="en-US" dirty="0"/>
              <a:t>such as:</a:t>
            </a:r>
          </a:p>
          <a:p>
            <a:pPr lvl="1"/>
            <a:r>
              <a:rPr lang="en-US" dirty="0"/>
              <a:t>Scheduling</a:t>
            </a:r>
          </a:p>
          <a:p>
            <a:pPr lvl="1"/>
            <a:r>
              <a:rPr lang="en-US" dirty="0"/>
              <a:t>Production</a:t>
            </a:r>
          </a:p>
          <a:p>
            <a:pPr lvl="1"/>
            <a:r>
              <a:rPr lang="en-US" dirty="0"/>
              <a:t>Investment</a:t>
            </a:r>
          </a:p>
          <a:p>
            <a:pPr lvl="1"/>
            <a:r>
              <a:rPr lang="en-US" dirty="0"/>
              <a:t>Plant Visits</a:t>
            </a:r>
          </a:p>
          <a:p>
            <a:pPr lvl="1"/>
            <a:r>
              <a:rPr lang="en-US" dirty="0"/>
              <a:t>Inventory Control</a:t>
            </a:r>
          </a:p>
          <a:p>
            <a:pPr lvl="1"/>
            <a:r>
              <a:rPr lang="en-US" dirty="0"/>
              <a:t>Employment Schedule</a:t>
            </a:r>
          </a:p>
          <a:p>
            <a:pPr lvl="1"/>
            <a:r>
              <a:rPr lang="en-US" dirty="0"/>
              <a:t>Personnel Assignment</a:t>
            </a:r>
          </a:p>
          <a:p>
            <a:pPr lvl="1"/>
            <a:r>
              <a:rPr lang="en-US" dirty="0"/>
              <a:t>Product Mix Problems</a:t>
            </a:r>
          </a:p>
          <a:p>
            <a:pPr lvl="1"/>
            <a:r>
              <a:rPr lang="en-US" dirty="0"/>
              <a:t>and many more…</a:t>
            </a:r>
          </a:p>
          <a:p>
            <a:r>
              <a:rPr lang="en-US" dirty="0"/>
              <a:t>Hence, the transportation model is </a:t>
            </a:r>
            <a:r>
              <a:rPr lang="en-US" dirty="0">
                <a:solidFill>
                  <a:srgbClr val="0070C0"/>
                </a:solidFill>
              </a:rPr>
              <a:t>not confined to transportation or distribution only.</a:t>
            </a:r>
          </a:p>
          <a:p>
            <a:endParaRPr lang="en-IN" dirty="0"/>
          </a:p>
        </p:txBody>
      </p:sp>
    </p:spTree>
    <p:extLst>
      <p:ext uri="{BB962C8B-B14F-4D97-AF65-F5344CB8AC3E}">
        <p14:creationId xmlns:p14="http://schemas.microsoft.com/office/powerpoint/2010/main" val="310860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left)">
                                      <p:cBhvr>
                                        <p:cTn id="41" dur="500"/>
                                        <p:tgtEl>
                                          <p:spTgt spid="3">
                                            <p:txEl>
                                              <p:pRg st="10" end="10"/>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wipe(left)">
                                      <p:cBhvr>
                                        <p:cTn id="44" dur="500"/>
                                        <p:tgtEl>
                                          <p:spTgt spid="3">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Effect transition="in" filter="wipe(left)">
                                      <p:cBhvr>
                                        <p:cTn id="4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631D-E821-4B6F-9FD0-7F7A383D89A0}"/>
              </a:ext>
            </a:extLst>
          </p:cNvPr>
          <p:cNvSpPr>
            <a:spLocks noGrp="1"/>
          </p:cNvSpPr>
          <p:nvPr>
            <p:ph type="title"/>
          </p:nvPr>
        </p:nvSpPr>
        <p:spPr/>
        <p:txBody>
          <a:bodyPr>
            <a:normAutofit/>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sp>
        <p:nvSpPr>
          <p:cNvPr id="3" name="Content Placeholder 2">
            <a:extLst>
              <a:ext uri="{FF2B5EF4-FFF2-40B4-BE49-F238E27FC236}">
                <a16:creationId xmlns:a16="http://schemas.microsoft.com/office/drawing/2014/main" id="{53D8CB3C-D728-4DEE-A3C7-282F29F99B48}"/>
              </a:ext>
            </a:extLst>
          </p:cNvPr>
          <p:cNvSpPr>
            <a:spLocks noGrp="1"/>
          </p:cNvSpPr>
          <p:nvPr>
            <p:ph idx="1"/>
          </p:nvPr>
        </p:nvSpPr>
        <p:spPr>
          <a:xfrm>
            <a:off x="109454" y="736445"/>
            <a:ext cx="6297334" cy="418816"/>
          </a:xfrm>
        </p:spPr>
        <p:txBody>
          <a:bodyPr/>
          <a:lstStyle/>
          <a:p>
            <a:r>
              <a:rPr lang="en-US" dirty="0"/>
              <a:t>Revised solution obtained in previous step.</a:t>
            </a:r>
          </a:p>
        </p:txBody>
      </p:sp>
      <p:cxnSp>
        <p:nvCxnSpPr>
          <p:cNvPr id="175" name="Straight Connector 174">
            <a:extLst>
              <a:ext uri="{FF2B5EF4-FFF2-40B4-BE49-F238E27FC236}">
                <a16:creationId xmlns:a16="http://schemas.microsoft.com/office/drawing/2014/main" id="{BAE6DAB6-537C-4091-8F39-040799A42E3C}"/>
              </a:ext>
            </a:extLst>
          </p:cNvPr>
          <p:cNvCxnSpPr>
            <a:cxnSpLocks/>
          </p:cNvCxnSpPr>
          <p:nvPr/>
        </p:nvCxnSpPr>
        <p:spPr>
          <a:xfrm>
            <a:off x="3555318" y="2957567"/>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8EB915B-4D3B-4C9D-99CD-AD82AC1C6F98}"/>
              </a:ext>
            </a:extLst>
          </p:cNvPr>
          <p:cNvCxnSpPr>
            <a:cxnSpLocks/>
          </p:cNvCxnSpPr>
          <p:nvPr/>
        </p:nvCxnSpPr>
        <p:spPr>
          <a:xfrm>
            <a:off x="3567288" y="3700900"/>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243BC5C6-2DAE-46C3-851F-32A21BF5647D}"/>
              </a:ext>
            </a:extLst>
          </p:cNvPr>
          <p:cNvCxnSpPr>
            <a:cxnSpLocks/>
          </p:cNvCxnSpPr>
          <p:nvPr/>
        </p:nvCxnSpPr>
        <p:spPr>
          <a:xfrm>
            <a:off x="3567288" y="4444232"/>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0BC0AD-406A-44EE-B0D6-F39515C3D361}"/>
              </a:ext>
            </a:extLst>
          </p:cNvPr>
          <p:cNvCxnSpPr>
            <a:cxnSpLocks/>
          </p:cNvCxnSpPr>
          <p:nvPr/>
        </p:nvCxnSpPr>
        <p:spPr>
          <a:xfrm>
            <a:off x="3567288" y="5187566"/>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5183C8A-1ECB-4BA8-88D1-79FBED9B47DD}"/>
              </a:ext>
            </a:extLst>
          </p:cNvPr>
          <p:cNvCxnSpPr>
            <a:cxnSpLocks/>
          </p:cNvCxnSpPr>
          <p:nvPr/>
        </p:nvCxnSpPr>
        <p:spPr>
          <a:xfrm>
            <a:off x="3560211" y="2198198"/>
            <a:ext cx="0" cy="416931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2C949EF-509C-414F-904C-432DE36E9958}"/>
              </a:ext>
            </a:extLst>
          </p:cNvPr>
          <p:cNvCxnSpPr>
            <a:cxnSpLocks/>
          </p:cNvCxnSpPr>
          <p:nvPr/>
        </p:nvCxnSpPr>
        <p:spPr>
          <a:xfrm>
            <a:off x="3560210" y="2198198"/>
            <a:ext cx="77237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DF44ECB-C06A-4E19-8D8A-1391707BC578}"/>
              </a:ext>
            </a:extLst>
          </p:cNvPr>
          <p:cNvCxnSpPr>
            <a:cxnSpLocks/>
          </p:cNvCxnSpPr>
          <p:nvPr/>
        </p:nvCxnSpPr>
        <p:spPr>
          <a:xfrm>
            <a:off x="3554588" y="56309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AA8310C-B885-4C38-8594-79064AB8055C}"/>
              </a:ext>
            </a:extLst>
          </p:cNvPr>
          <p:cNvCxnSpPr>
            <a:cxnSpLocks/>
          </p:cNvCxnSpPr>
          <p:nvPr/>
        </p:nvCxnSpPr>
        <p:spPr>
          <a:xfrm>
            <a:off x="10102850" y="22142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0FBBBB3-B6A4-4443-A71C-C1C019FBC87F}"/>
              </a:ext>
            </a:extLst>
          </p:cNvPr>
          <p:cNvCxnSpPr>
            <a:cxnSpLocks/>
          </p:cNvCxnSpPr>
          <p:nvPr/>
        </p:nvCxnSpPr>
        <p:spPr>
          <a:xfrm>
            <a:off x="8954707" y="2206995"/>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D84945-E934-4616-865B-63475235C8AD}"/>
              </a:ext>
            </a:extLst>
          </p:cNvPr>
          <p:cNvCxnSpPr>
            <a:cxnSpLocks/>
          </p:cNvCxnSpPr>
          <p:nvPr/>
        </p:nvCxnSpPr>
        <p:spPr>
          <a:xfrm>
            <a:off x="7915796"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5AEC877-B2F8-4366-8BDC-F93D534D21E4}"/>
              </a:ext>
            </a:extLst>
          </p:cNvPr>
          <p:cNvCxnSpPr>
            <a:cxnSpLocks/>
          </p:cNvCxnSpPr>
          <p:nvPr/>
        </p:nvCxnSpPr>
        <p:spPr>
          <a:xfrm>
            <a:off x="6873069"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529699A-EB42-497E-996D-CE267BA011A3}"/>
              </a:ext>
            </a:extLst>
          </p:cNvPr>
          <p:cNvCxnSpPr>
            <a:cxnSpLocks/>
          </p:cNvCxnSpPr>
          <p:nvPr/>
        </p:nvCxnSpPr>
        <p:spPr>
          <a:xfrm>
            <a:off x="5830344"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AAA4C9-5881-48F6-B446-340214CC9AA4}"/>
              </a:ext>
            </a:extLst>
          </p:cNvPr>
          <p:cNvCxnSpPr>
            <a:cxnSpLocks/>
          </p:cNvCxnSpPr>
          <p:nvPr/>
        </p:nvCxnSpPr>
        <p:spPr>
          <a:xfrm>
            <a:off x="4787617" y="22142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BB6547B-8352-4686-B727-473E2AD802D3}"/>
              </a:ext>
            </a:extLst>
          </p:cNvPr>
          <p:cNvCxnSpPr>
            <a:cxnSpLocks/>
          </p:cNvCxnSpPr>
          <p:nvPr/>
        </p:nvCxnSpPr>
        <p:spPr>
          <a:xfrm>
            <a:off x="3555318" y="2206995"/>
            <a:ext cx="1232299" cy="750572"/>
          </a:xfrm>
          <a:prstGeom prst="line">
            <a:avLst/>
          </a:prstGeom>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D51A294-4112-484E-98CE-2A0768FDC65E}"/>
              </a:ext>
            </a:extLst>
          </p:cNvPr>
          <p:cNvSpPr txBox="1"/>
          <p:nvPr/>
        </p:nvSpPr>
        <p:spPr>
          <a:xfrm>
            <a:off x="4116728" y="2183431"/>
            <a:ext cx="652636" cy="458749"/>
          </a:xfrm>
          <a:prstGeom prst="rect">
            <a:avLst/>
          </a:prstGeom>
          <a:noFill/>
        </p:spPr>
        <p:txBody>
          <a:bodyPr wrap="square" rtlCol="0">
            <a:spAutoFit/>
          </a:bodyPr>
          <a:lstStyle/>
          <a:p>
            <a:r>
              <a:rPr lang="en-US" sz="2400" dirty="0"/>
              <a:t>To</a:t>
            </a:r>
            <a:endParaRPr lang="en-IN" sz="2400" dirty="0"/>
          </a:p>
        </p:txBody>
      </p:sp>
      <p:sp>
        <p:nvSpPr>
          <p:cNvPr id="190" name="TextBox 189">
            <a:extLst>
              <a:ext uri="{FF2B5EF4-FFF2-40B4-BE49-F238E27FC236}">
                <a16:creationId xmlns:a16="http://schemas.microsoft.com/office/drawing/2014/main" id="{86B785C9-5859-4DA7-AFFD-2BB7AC9D686C}"/>
              </a:ext>
            </a:extLst>
          </p:cNvPr>
          <p:cNvSpPr txBox="1"/>
          <p:nvPr/>
        </p:nvSpPr>
        <p:spPr>
          <a:xfrm>
            <a:off x="3602449" y="2550700"/>
            <a:ext cx="830830" cy="458749"/>
          </a:xfrm>
          <a:prstGeom prst="rect">
            <a:avLst/>
          </a:prstGeom>
          <a:noFill/>
        </p:spPr>
        <p:txBody>
          <a:bodyPr wrap="square" rtlCol="0">
            <a:spAutoFit/>
          </a:bodyPr>
          <a:lstStyle/>
          <a:p>
            <a:r>
              <a:rPr lang="en-US" sz="2400" dirty="0"/>
              <a:t>From</a:t>
            </a:r>
            <a:endParaRPr lang="en-IN" sz="2400" dirty="0"/>
          </a:p>
        </p:txBody>
      </p:sp>
      <p:sp>
        <p:nvSpPr>
          <p:cNvPr id="191" name="TextBox 190">
            <a:extLst>
              <a:ext uri="{FF2B5EF4-FFF2-40B4-BE49-F238E27FC236}">
                <a16:creationId xmlns:a16="http://schemas.microsoft.com/office/drawing/2014/main" id="{1DB93E4C-205E-4E79-B758-1E98688B7E21}"/>
              </a:ext>
            </a:extLst>
          </p:cNvPr>
          <p:cNvSpPr txBox="1"/>
          <p:nvPr/>
        </p:nvSpPr>
        <p:spPr>
          <a:xfrm>
            <a:off x="3750289" y="3099723"/>
            <a:ext cx="830830" cy="458749"/>
          </a:xfrm>
          <a:prstGeom prst="rect">
            <a:avLst/>
          </a:prstGeom>
          <a:noFill/>
        </p:spPr>
        <p:txBody>
          <a:bodyPr wrap="square" rtlCol="0">
            <a:spAutoFit/>
          </a:bodyPr>
          <a:lstStyle/>
          <a:p>
            <a:pPr algn="ctr"/>
            <a:r>
              <a:rPr lang="en-US" sz="2400" dirty="0"/>
              <a:t>A</a:t>
            </a:r>
            <a:endParaRPr lang="en-IN" sz="2400" dirty="0"/>
          </a:p>
        </p:txBody>
      </p:sp>
      <p:sp>
        <p:nvSpPr>
          <p:cNvPr id="192" name="TextBox 191">
            <a:extLst>
              <a:ext uri="{FF2B5EF4-FFF2-40B4-BE49-F238E27FC236}">
                <a16:creationId xmlns:a16="http://schemas.microsoft.com/office/drawing/2014/main" id="{A184B519-5751-4100-8F78-B1AD0328F544}"/>
              </a:ext>
            </a:extLst>
          </p:cNvPr>
          <p:cNvSpPr txBox="1"/>
          <p:nvPr/>
        </p:nvSpPr>
        <p:spPr>
          <a:xfrm>
            <a:off x="3515046" y="5179199"/>
            <a:ext cx="1321552" cy="461665"/>
          </a:xfrm>
          <a:prstGeom prst="rect">
            <a:avLst/>
          </a:prstGeom>
          <a:noFill/>
        </p:spPr>
        <p:txBody>
          <a:bodyPr wrap="square" rtlCol="0">
            <a:spAutoFit/>
          </a:bodyPr>
          <a:lstStyle/>
          <a:p>
            <a:pPr algn="ctr"/>
            <a:r>
              <a:rPr lang="en-US" sz="2400" dirty="0"/>
              <a:t>Demand</a:t>
            </a:r>
            <a:endParaRPr lang="en-IN" sz="2400" dirty="0"/>
          </a:p>
        </p:txBody>
      </p:sp>
      <p:sp>
        <p:nvSpPr>
          <p:cNvPr id="193" name="TextBox 192">
            <a:extLst>
              <a:ext uri="{FF2B5EF4-FFF2-40B4-BE49-F238E27FC236}">
                <a16:creationId xmlns:a16="http://schemas.microsoft.com/office/drawing/2014/main" id="{193ABF42-F41E-43ED-89A6-A947CADFBE68}"/>
              </a:ext>
            </a:extLst>
          </p:cNvPr>
          <p:cNvSpPr txBox="1"/>
          <p:nvPr/>
        </p:nvSpPr>
        <p:spPr>
          <a:xfrm>
            <a:off x="3750289" y="3827799"/>
            <a:ext cx="830830" cy="458749"/>
          </a:xfrm>
          <a:prstGeom prst="rect">
            <a:avLst/>
          </a:prstGeom>
          <a:noFill/>
        </p:spPr>
        <p:txBody>
          <a:bodyPr wrap="square" rtlCol="0">
            <a:spAutoFit/>
          </a:bodyPr>
          <a:lstStyle/>
          <a:p>
            <a:pPr algn="ctr"/>
            <a:r>
              <a:rPr lang="en-US" sz="2400" dirty="0"/>
              <a:t>B</a:t>
            </a:r>
            <a:endParaRPr lang="en-IN" sz="2400" dirty="0"/>
          </a:p>
        </p:txBody>
      </p:sp>
      <p:sp>
        <p:nvSpPr>
          <p:cNvPr id="194" name="TextBox 193">
            <a:extLst>
              <a:ext uri="{FF2B5EF4-FFF2-40B4-BE49-F238E27FC236}">
                <a16:creationId xmlns:a16="http://schemas.microsoft.com/office/drawing/2014/main" id="{09EAFCB6-8AE9-424F-BC5C-7FA44EF2EAED}"/>
              </a:ext>
            </a:extLst>
          </p:cNvPr>
          <p:cNvSpPr txBox="1"/>
          <p:nvPr/>
        </p:nvSpPr>
        <p:spPr>
          <a:xfrm>
            <a:off x="3750289" y="4575567"/>
            <a:ext cx="830830" cy="458749"/>
          </a:xfrm>
          <a:prstGeom prst="rect">
            <a:avLst/>
          </a:prstGeom>
          <a:noFill/>
        </p:spPr>
        <p:txBody>
          <a:bodyPr wrap="square" rtlCol="0">
            <a:spAutoFit/>
          </a:bodyPr>
          <a:lstStyle/>
          <a:p>
            <a:pPr algn="ctr"/>
            <a:r>
              <a:rPr lang="en-US" sz="2400" dirty="0"/>
              <a:t>C</a:t>
            </a:r>
            <a:endParaRPr lang="en-IN" sz="2400" dirty="0"/>
          </a:p>
        </p:txBody>
      </p:sp>
      <p:sp>
        <p:nvSpPr>
          <p:cNvPr id="195" name="TextBox 194">
            <a:extLst>
              <a:ext uri="{FF2B5EF4-FFF2-40B4-BE49-F238E27FC236}">
                <a16:creationId xmlns:a16="http://schemas.microsoft.com/office/drawing/2014/main" id="{3719AA87-BF71-4FBE-981E-7097E241A80A}"/>
              </a:ext>
            </a:extLst>
          </p:cNvPr>
          <p:cNvSpPr txBox="1"/>
          <p:nvPr/>
        </p:nvSpPr>
        <p:spPr>
          <a:xfrm>
            <a:off x="4918306" y="2371147"/>
            <a:ext cx="830830" cy="458749"/>
          </a:xfrm>
          <a:prstGeom prst="rect">
            <a:avLst/>
          </a:prstGeom>
          <a:noFill/>
        </p:spPr>
        <p:txBody>
          <a:bodyPr wrap="square" rtlCol="0">
            <a:spAutoFit/>
          </a:bodyPr>
          <a:lstStyle/>
          <a:p>
            <a:pPr algn="ctr"/>
            <a:r>
              <a:rPr lang="en-US" sz="2400" dirty="0"/>
              <a:t>P</a:t>
            </a:r>
            <a:endParaRPr lang="en-IN" sz="2400" dirty="0"/>
          </a:p>
        </p:txBody>
      </p:sp>
      <p:sp>
        <p:nvSpPr>
          <p:cNvPr id="196" name="TextBox 195">
            <a:extLst>
              <a:ext uri="{FF2B5EF4-FFF2-40B4-BE49-F238E27FC236}">
                <a16:creationId xmlns:a16="http://schemas.microsoft.com/office/drawing/2014/main" id="{0ECDDDB0-5183-469A-AC9B-B90A6B5E8230}"/>
              </a:ext>
            </a:extLst>
          </p:cNvPr>
          <p:cNvSpPr txBox="1"/>
          <p:nvPr/>
        </p:nvSpPr>
        <p:spPr>
          <a:xfrm>
            <a:off x="9011496" y="2373753"/>
            <a:ext cx="1042821" cy="461665"/>
          </a:xfrm>
          <a:prstGeom prst="rect">
            <a:avLst/>
          </a:prstGeom>
          <a:noFill/>
        </p:spPr>
        <p:txBody>
          <a:bodyPr wrap="square" rtlCol="0">
            <a:spAutoFit/>
          </a:bodyPr>
          <a:lstStyle/>
          <a:p>
            <a:pPr algn="ctr"/>
            <a:r>
              <a:rPr lang="en-US" sz="2400" dirty="0"/>
              <a:t>Supply</a:t>
            </a:r>
            <a:endParaRPr lang="en-IN" sz="2400" dirty="0"/>
          </a:p>
        </p:txBody>
      </p:sp>
      <p:sp>
        <p:nvSpPr>
          <p:cNvPr id="197" name="TextBox 196">
            <a:extLst>
              <a:ext uri="{FF2B5EF4-FFF2-40B4-BE49-F238E27FC236}">
                <a16:creationId xmlns:a16="http://schemas.microsoft.com/office/drawing/2014/main" id="{056B6CE4-4870-43C7-A4FA-C8BDE7E60EBA}"/>
              </a:ext>
            </a:extLst>
          </p:cNvPr>
          <p:cNvSpPr txBox="1"/>
          <p:nvPr/>
        </p:nvSpPr>
        <p:spPr>
          <a:xfrm>
            <a:off x="8025363" y="2365440"/>
            <a:ext cx="830830" cy="458749"/>
          </a:xfrm>
          <a:prstGeom prst="rect">
            <a:avLst/>
          </a:prstGeom>
          <a:noFill/>
        </p:spPr>
        <p:txBody>
          <a:bodyPr wrap="square" rtlCol="0">
            <a:spAutoFit/>
          </a:bodyPr>
          <a:lstStyle/>
          <a:p>
            <a:pPr algn="ctr"/>
            <a:r>
              <a:rPr lang="en-US" sz="2400" dirty="0"/>
              <a:t>S</a:t>
            </a:r>
            <a:endParaRPr lang="en-IN" sz="2400" dirty="0"/>
          </a:p>
        </p:txBody>
      </p:sp>
      <p:sp>
        <p:nvSpPr>
          <p:cNvPr id="198" name="TextBox 197">
            <a:extLst>
              <a:ext uri="{FF2B5EF4-FFF2-40B4-BE49-F238E27FC236}">
                <a16:creationId xmlns:a16="http://schemas.microsoft.com/office/drawing/2014/main" id="{E7BAC547-D5D0-437B-99BC-7F0D48F9620B}"/>
              </a:ext>
            </a:extLst>
          </p:cNvPr>
          <p:cNvSpPr txBox="1"/>
          <p:nvPr/>
        </p:nvSpPr>
        <p:spPr>
          <a:xfrm>
            <a:off x="6986256" y="2365440"/>
            <a:ext cx="830830" cy="458749"/>
          </a:xfrm>
          <a:prstGeom prst="rect">
            <a:avLst/>
          </a:prstGeom>
          <a:noFill/>
        </p:spPr>
        <p:txBody>
          <a:bodyPr wrap="square" rtlCol="0">
            <a:spAutoFit/>
          </a:bodyPr>
          <a:lstStyle/>
          <a:p>
            <a:pPr algn="ctr"/>
            <a:r>
              <a:rPr lang="en-US" sz="2400" dirty="0"/>
              <a:t>R</a:t>
            </a:r>
            <a:endParaRPr lang="en-IN" sz="2400" dirty="0"/>
          </a:p>
        </p:txBody>
      </p:sp>
      <p:sp>
        <p:nvSpPr>
          <p:cNvPr id="199" name="TextBox 198">
            <a:extLst>
              <a:ext uri="{FF2B5EF4-FFF2-40B4-BE49-F238E27FC236}">
                <a16:creationId xmlns:a16="http://schemas.microsoft.com/office/drawing/2014/main" id="{0355E869-D5E0-4262-BA89-25E44F9D9B76}"/>
              </a:ext>
            </a:extLst>
          </p:cNvPr>
          <p:cNvSpPr txBox="1"/>
          <p:nvPr/>
        </p:nvSpPr>
        <p:spPr>
          <a:xfrm>
            <a:off x="5947148" y="2365440"/>
            <a:ext cx="830830" cy="458749"/>
          </a:xfrm>
          <a:prstGeom prst="rect">
            <a:avLst/>
          </a:prstGeom>
          <a:noFill/>
        </p:spPr>
        <p:txBody>
          <a:bodyPr wrap="square" rtlCol="0">
            <a:spAutoFit/>
          </a:bodyPr>
          <a:lstStyle/>
          <a:p>
            <a:pPr algn="ctr"/>
            <a:r>
              <a:rPr lang="en-US" sz="2400" dirty="0"/>
              <a:t>Q</a:t>
            </a:r>
            <a:endParaRPr lang="en-IN" sz="2400" dirty="0"/>
          </a:p>
        </p:txBody>
      </p:sp>
      <p:sp>
        <p:nvSpPr>
          <p:cNvPr id="200" name="TextBox 199">
            <a:extLst>
              <a:ext uri="{FF2B5EF4-FFF2-40B4-BE49-F238E27FC236}">
                <a16:creationId xmlns:a16="http://schemas.microsoft.com/office/drawing/2014/main" id="{4C2E4F2C-B4DD-4CD3-ABAD-126B5BC4FF4D}"/>
              </a:ext>
            </a:extLst>
          </p:cNvPr>
          <p:cNvSpPr txBox="1"/>
          <p:nvPr/>
        </p:nvSpPr>
        <p:spPr>
          <a:xfrm>
            <a:off x="5309143" y="3324078"/>
            <a:ext cx="604517" cy="458749"/>
          </a:xfrm>
          <a:prstGeom prst="rect">
            <a:avLst/>
          </a:prstGeom>
          <a:noFill/>
        </p:spPr>
        <p:txBody>
          <a:bodyPr wrap="square" rtlCol="0">
            <a:spAutoFit/>
          </a:bodyPr>
          <a:lstStyle/>
          <a:p>
            <a:pPr algn="ctr"/>
            <a:r>
              <a:rPr lang="en-US" sz="2400" dirty="0"/>
              <a:t>12</a:t>
            </a:r>
            <a:endParaRPr lang="en-IN" sz="2400" dirty="0"/>
          </a:p>
        </p:txBody>
      </p:sp>
      <p:sp>
        <p:nvSpPr>
          <p:cNvPr id="201" name="TextBox 200">
            <a:extLst>
              <a:ext uri="{FF2B5EF4-FFF2-40B4-BE49-F238E27FC236}">
                <a16:creationId xmlns:a16="http://schemas.microsoft.com/office/drawing/2014/main" id="{2E542143-5CD7-4817-97CD-68338400AD75}"/>
              </a:ext>
            </a:extLst>
          </p:cNvPr>
          <p:cNvSpPr txBox="1"/>
          <p:nvPr/>
        </p:nvSpPr>
        <p:spPr>
          <a:xfrm>
            <a:off x="5309143" y="4805502"/>
            <a:ext cx="604517" cy="458749"/>
          </a:xfrm>
          <a:prstGeom prst="rect">
            <a:avLst/>
          </a:prstGeom>
          <a:noFill/>
        </p:spPr>
        <p:txBody>
          <a:bodyPr wrap="square" rtlCol="0">
            <a:spAutoFit/>
          </a:bodyPr>
          <a:lstStyle/>
          <a:p>
            <a:pPr algn="ctr"/>
            <a:r>
              <a:rPr lang="en-US" sz="2400" dirty="0"/>
              <a:t>6</a:t>
            </a:r>
            <a:endParaRPr lang="en-IN" sz="2400" dirty="0"/>
          </a:p>
        </p:txBody>
      </p:sp>
      <p:sp>
        <p:nvSpPr>
          <p:cNvPr id="202" name="TextBox 201">
            <a:extLst>
              <a:ext uri="{FF2B5EF4-FFF2-40B4-BE49-F238E27FC236}">
                <a16:creationId xmlns:a16="http://schemas.microsoft.com/office/drawing/2014/main" id="{54714DEB-BFAC-40C4-981D-BDFFB1995DFD}"/>
              </a:ext>
            </a:extLst>
          </p:cNvPr>
          <p:cNvSpPr txBox="1"/>
          <p:nvPr/>
        </p:nvSpPr>
        <p:spPr>
          <a:xfrm>
            <a:off x="8447199" y="3324078"/>
            <a:ext cx="604517" cy="458749"/>
          </a:xfrm>
          <a:prstGeom prst="rect">
            <a:avLst/>
          </a:prstGeom>
          <a:noFill/>
        </p:spPr>
        <p:txBody>
          <a:bodyPr wrap="square" rtlCol="0">
            <a:spAutoFit/>
          </a:bodyPr>
          <a:lstStyle/>
          <a:p>
            <a:pPr algn="ctr"/>
            <a:r>
              <a:rPr lang="en-US" sz="2400" dirty="0"/>
              <a:t>13</a:t>
            </a:r>
            <a:endParaRPr lang="en-IN" sz="2400" dirty="0"/>
          </a:p>
        </p:txBody>
      </p:sp>
      <p:sp>
        <p:nvSpPr>
          <p:cNvPr id="203" name="TextBox 202">
            <a:extLst>
              <a:ext uri="{FF2B5EF4-FFF2-40B4-BE49-F238E27FC236}">
                <a16:creationId xmlns:a16="http://schemas.microsoft.com/office/drawing/2014/main" id="{F2A94BB2-18BB-430C-846E-DEFCDC5289DC}"/>
              </a:ext>
            </a:extLst>
          </p:cNvPr>
          <p:cNvSpPr txBox="1"/>
          <p:nvPr/>
        </p:nvSpPr>
        <p:spPr>
          <a:xfrm>
            <a:off x="8440778" y="4805502"/>
            <a:ext cx="604517" cy="458749"/>
          </a:xfrm>
          <a:prstGeom prst="rect">
            <a:avLst/>
          </a:prstGeom>
          <a:noFill/>
        </p:spPr>
        <p:txBody>
          <a:bodyPr wrap="square" rtlCol="0">
            <a:spAutoFit/>
          </a:bodyPr>
          <a:lstStyle/>
          <a:p>
            <a:pPr algn="ctr"/>
            <a:r>
              <a:rPr lang="en-US" sz="2400" dirty="0"/>
              <a:t>7</a:t>
            </a:r>
            <a:endParaRPr lang="en-IN" sz="2400" dirty="0"/>
          </a:p>
        </p:txBody>
      </p:sp>
      <p:sp>
        <p:nvSpPr>
          <p:cNvPr id="204" name="TextBox 203">
            <a:extLst>
              <a:ext uri="{FF2B5EF4-FFF2-40B4-BE49-F238E27FC236}">
                <a16:creationId xmlns:a16="http://schemas.microsoft.com/office/drawing/2014/main" id="{96E41B19-7FD0-44DF-97CF-B43FA521EC23}"/>
              </a:ext>
            </a:extLst>
          </p:cNvPr>
          <p:cNvSpPr txBox="1"/>
          <p:nvPr/>
        </p:nvSpPr>
        <p:spPr>
          <a:xfrm>
            <a:off x="6355161" y="3324078"/>
            <a:ext cx="604517" cy="458749"/>
          </a:xfrm>
          <a:prstGeom prst="rect">
            <a:avLst/>
          </a:prstGeom>
          <a:noFill/>
        </p:spPr>
        <p:txBody>
          <a:bodyPr wrap="square" rtlCol="0">
            <a:spAutoFit/>
          </a:bodyPr>
          <a:lstStyle/>
          <a:p>
            <a:pPr algn="ctr"/>
            <a:r>
              <a:rPr lang="en-US" sz="2400" dirty="0"/>
              <a:t>10</a:t>
            </a:r>
            <a:endParaRPr lang="en-IN" sz="2400" dirty="0"/>
          </a:p>
        </p:txBody>
      </p:sp>
      <p:sp>
        <p:nvSpPr>
          <p:cNvPr id="205" name="TextBox 204">
            <a:extLst>
              <a:ext uri="{FF2B5EF4-FFF2-40B4-BE49-F238E27FC236}">
                <a16:creationId xmlns:a16="http://schemas.microsoft.com/office/drawing/2014/main" id="{E38B5729-EFE1-4E13-BCD1-320FCDE94DF1}"/>
              </a:ext>
            </a:extLst>
          </p:cNvPr>
          <p:cNvSpPr txBox="1"/>
          <p:nvPr/>
        </p:nvSpPr>
        <p:spPr>
          <a:xfrm>
            <a:off x="7401179" y="3324078"/>
            <a:ext cx="604517" cy="458749"/>
          </a:xfrm>
          <a:prstGeom prst="rect">
            <a:avLst/>
          </a:prstGeom>
          <a:noFill/>
        </p:spPr>
        <p:txBody>
          <a:bodyPr wrap="square" rtlCol="0">
            <a:spAutoFit/>
          </a:bodyPr>
          <a:lstStyle/>
          <a:p>
            <a:pPr algn="ctr"/>
            <a:r>
              <a:rPr lang="en-US" sz="2400" dirty="0"/>
              <a:t>12</a:t>
            </a:r>
            <a:endParaRPr lang="en-IN" sz="2400" dirty="0"/>
          </a:p>
        </p:txBody>
      </p:sp>
      <p:sp>
        <p:nvSpPr>
          <p:cNvPr id="206" name="TextBox 205">
            <a:extLst>
              <a:ext uri="{FF2B5EF4-FFF2-40B4-BE49-F238E27FC236}">
                <a16:creationId xmlns:a16="http://schemas.microsoft.com/office/drawing/2014/main" id="{B705709D-035C-4665-BE17-31A1627C0557}"/>
              </a:ext>
            </a:extLst>
          </p:cNvPr>
          <p:cNvSpPr txBox="1"/>
          <p:nvPr/>
        </p:nvSpPr>
        <p:spPr>
          <a:xfrm>
            <a:off x="5312740" y="4028596"/>
            <a:ext cx="604517" cy="458749"/>
          </a:xfrm>
          <a:prstGeom prst="rect">
            <a:avLst/>
          </a:prstGeom>
          <a:noFill/>
        </p:spPr>
        <p:txBody>
          <a:bodyPr wrap="square" rtlCol="0">
            <a:spAutoFit/>
          </a:bodyPr>
          <a:lstStyle/>
          <a:p>
            <a:pPr algn="ctr"/>
            <a:r>
              <a:rPr lang="en-US" sz="2400" dirty="0"/>
              <a:t>7</a:t>
            </a:r>
            <a:endParaRPr lang="en-IN" sz="2400" dirty="0"/>
          </a:p>
        </p:txBody>
      </p:sp>
      <p:sp>
        <p:nvSpPr>
          <p:cNvPr id="207" name="TextBox 206">
            <a:extLst>
              <a:ext uri="{FF2B5EF4-FFF2-40B4-BE49-F238E27FC236}">
                <a16:creationId xmlns:a16="http://schemas.microsoft.com/office/drawing/2014/main" id="{031AB2FA-A531-4016-871D-9210209D181D}"/>
              </a:ext>
            </a:extLst>
          </p:cNvPr>
          <p:cNvSpPr txBox="1"/>
          <p:nvPr/>
        </p:nvSpPr>
        <p:spPr>
          <a:xfrm>
            <a:off x="8447199" y="4028596"/>
            <a:ext cx="604517" cy="458749"/>
          </a:xfrm>
          <a:prstGeom prst="rect">
            <a:avLst/>
          </a:prstGeom>
          <a:noFill/>
        </p:spPr>
        <p:txBody>
          <a:bodyPr wrap="square" rtlCol="0">
            <a:spAutoFit/>
          </a:bodyPr>
          <a:lstStyle/>
          <a:p>
            <a:pPr algn="ctr"/>
            <a:r>
              <a:rPr lang="en-US" sz="2400" dirty="0"/>
              <a:t>14</a:t>
            </a:r>
            <a:endParaRPr lang="en-IN" sz="2400" dirty="0"/>
          </a:p>
        </p:txBody>
      </p:sp>
      <p:sp>
        <p:nvSpPr>
          <p:cNvPr id="208" name="TextBox 207">
            <a:extLst>
              <a:ext uri="{FF2B5EF4-FFF2-40B4-BE49-F238E27FC236}">
                <a16:creationId xmlns:a16="http://schemas.microsoft.com/office/drawing/2014/main" id="{EA90866A-3090-4064-AECF-D0038C94F519}"/>
              </a:ext>
            </a:extLst>
          </p:cNvPr>
          <p:cNvSpPr txBox="1"/>
          <p:nvPr/>
        </p:nvSpPr>
        <p:spPr>
          <a:xfrm>
            <a:off x="6357560" y="4028596"/>
            <a:ext cx="604517" cy="458749"/>
          </a:xfrm>
          <a:prstGeom prst="rect">
            <a:avLst/>
          </a:prstGeom>
          <a:noFill/>
        </p:spPr>
        <p:txBody>
          <a:bodyPr wrap="square" rtlCol="0">
            <a:spAutoFit/>
          </a:bodyPr>
          <a:lstStyle/>
          <a:p>
            <a:pPr algn="ctr"/>
            <a:r>
              <a:rPr lang="en-US" sz="2400" dirty="0"/>
              <a:t>11</a:t>
            </a:r>
            <a:endParaRPr lang="en-IN" sz="2400" dirty="0"/>
          </a:p>
        </p:txBody>
      </p:sp>
      <p:sp>
        <p:nvSpPr>
          <p:cNvPr id="209" name="TextBox 208">
            <a:extLst>
              <a:ext uri="{FF2B5EF4-FFF2-40B4-BE49-F238E27FC236}">
                <a16:creationId xmlns:a16="http://schemas.microsoft.com/office/drawing/2014/main" id="{F842C7B7-F522-48FE-9E34-C8C89E431D69}"/>
              </a:ext>
            </a:extLst>
          </p:cNvPr>
          <p:cNvSpPr txBox="1"/>
          <p:nvPr/>
        </p:nvSpPr>
        <p:spPr>
          <a:xfrm>
            <a:off x="7402381" y="4028596"/>
            <a:ext cx="604517" cy="458749"/>
          </a:xfrm>
          <a:prstGeom prst="rect">
            <a:avLst/>
          </a:prstGeom>
          <a:noFill/>
        </p:spPr>
        <p:txBody>
          <a:bodyPr wrap="square" rtlCol="0">
            <a:spAutoFit/>
          </a:bodyPr>
          <a:lstStyle/>
          <a:p>
            <a:pPr algn="ctr"/>
            <a:r>
              <a:rPr lang="en-US" sz="2400" dirty="0"/>
              <a:t>8</a:t>
            </a:r>
            <a:endParaRPr lang="en-IN" sz="2400" dirty="0"/>
          </a:p>
        </p:txBody>
      </p:sp>
      <p:sp>
        <p:nvSpPr>
          <p:cNvPr id="210" name="TextBox 209">
            <a:extLst>
              <a:ext uri="{FF2B5EF4-FFF2-40B4-BE49-F238E27FC236}">
                <a16:creationId xmlns:a16="http://schemas.microsoft.com/office/drawing/2014/main" id="{0B846362-EA7F-418F-81DB-762D2DA19BF0}"/>
              </a:ext>
            </a:extLst>
          </p:cNvPr>
          <p:cNvSpPr txBox="1"/>
          <p:nvPr/>
        </p:nvSpPr>
        <p:spPr>
          <a:xfrm>
            <a:off x="6353020" y="4805502"/>
            <a:ext cx="604517" cy="458749"/>
          </a:xfrm>
          <a:prstGeom prst="rect">
            <a:avLst/>
          </a:prstGeom>
          <a:noFill/>
        </p:spPr>
        <p:txBody>
          <a:bodyPr wrap="square" rtlCol="0">
            <a:spAutoFit/>
          </a:bodyPr>
          <a:lstStyle/>
          <a:p>
            <a:pPr algn="ctr"/>
            <a:r>
              <a:rPr lang="en-US" sz="2400" dirty="0"/>
              <a:t>16</a:t>
            </a:r>
            <a:endParaRPr lang="en-IN" sz="2400" dirty="0"/>
          </a:p>
        </p:txBody>
      </p:sp>
      <p:sp>
        <p:nvSpPr>
          <p:cNvPr id="211" name="TextBox 210">
            <a:extLst>
              <a:ext uri="{FF2B5EF4-FFF2-40B4-BE49-F238E27FC236}">
                <a16:creationId xmlns:a16="http://schemas.microsoft.com/office/drawing/2014/main" id="{F99900C8-D477-4894-9CDC-4F4D1565F59A}"/>
              </a:ext>
            </a:extLst>
          </p:cNvPr>
          <p:cNvSpPr txBox="1"/>
          <p:nvPr/>
        </p:nvSpPr>
        <p:spPr>
          <a:xfrm>
            <a:off x="7396898" y="4805502"/>
            <a:ext cx="604517" cy="458749"/>
          </a:xfrm>
          <a:prstGeom prst="rect">
            <a:avLst/>
          </a:prstGeom>
          <a:noFill/>
        </p:spPr>
        <p:txBody>
          <a:bodyPr wrap="square" rtlCol="0">
            <a:spAutoFit/>
          </a:bodyPr>
          <a:lstStyle/>
          <a:p>
            <a:pPr algn="ctr"/>
            <a:r>
              <a:rPr lang="en-US" sz="2400" dirty="0"/>
              <a:t>11</a:t>
            </a:r>
            <a:endParaRPr lang="en-IN" sz="2400" dirty="0"/>
          </a:p>
        </p:txBody>
      </p:sp>
      <p:sp>
        <p:nvSpPr>
          <p:cNvPr id="212" name="TextBox 211">
            <a:extLst>
              <a:ext uri="{FF2B5EF4-FFF2-40B4-BE49-F238E27FC236}">
                <a16:creationId xmlns:a16="http://schemas.microsoft.com/office/drawing/2014/main" id="{4FC8024C-C239-489E-B6A8-FAEB8E75FD4C}"/>
              </a:ext>
            </a:extLst>
          </p:cNvPr>
          <p:cNvSpPr txBox="1"/>
          <p:nvPr/>
        </p:nvSpPr>
        <p:spPr>
          <a:xfrm>
            <a:off x="9181258" y="3106197"/>
            <a:ext cx="708514" cy="458749"/>
          </a:xfrm>
          <a:prstGeom prst="rect">
            <a:avLst/>
          </a:prstGeom>
          <a:noFill/>
        </p:spPr>
        <p:txBody>
          <a:bodyPr wrap="square" rtlCol="0">
            <a:spAutoFit/>
          </a:bodyPr>
          <a:lstStyle/>
          <a:p>
            <a:pPr algn="ctr"/>
            <a:r>
              <a:rPr lang="en-US" sz="2400" dirty="0"/>
              <a:t>500</a:t>
            </a:r>
            <a:endParaRPr lang="en-IN" sz="2400" dirty="0"/>
          </a:p>
        </p:txBody>
      </p:sp>
      <p:sp>
        <p:nvSpPr>
          <p:cNvPr id="213" name="TextBox 212">
            <a:extLst>
              <a:ext uri="{FF2B5EF4-FFF2-40B4-BE49-F238E27FC236}">
                <a16:creationId xmlns:a16="http://schemas.microsoft.com/office/drawing/2014/main" id="{B116A3AE-C8D6-4496-97E8-B44D13B9C9E3}"/>
              </a:ext>
            </a:extLst>
          </p:cNvPr>
          <p:cNvSpPr txBox="1"/>
          <p:nvPr/>
        </p:nvSpPr>
        <p:spPr>
          <a:xfrm>
            <a:off x="9181257" y="4585571"/>
            <a:ext cx="708514" cy="458749"/>
          </a:xfrm>
          <a:prstGeom prst="rect">
            <a:avLst/>
          </a:prstGeom>
          <a:noFill/>
        </p:spPr>
        <p:txBody>
          <a:bodyPr wrap="square" rtlCol="0">
            <a:spAutoFit/>
          </a:bodyPr>
          <a:lstStyle/>
          <a:p>
            <a:pPr algn="ctr"/>
            <a:r>
              <a:rPr lang="en-US" sz="2400" dirty="0"/>
              <a:t>200</a:t>
            </a:r>
            <a:endParaRPr lang="en-IN" sz="2400" dirty="0"/>
          </a:p>
        </p:txBody>
      </p:sp>
      <p:sp>
        <p:nvSpPr>
          <p:cNvPr id="214" name="TextBox 213">
            <a:extLst>
              <a:ext uri="{FF2B5EF4-FFF2-40B4-BE49-F238E27FC236}">
                <a16:creationId xmlns:a16="http://schemas.microsoft.com/office/drawing/2014/main" id="{B43DCA00-1E9A-4860-B6FC-F05779E489AB}"/>
              </a:ext>
            </a:extLst>
          </p:cNvPr>
          <p:cNvSpPr txBox="1"/>
          <p:nvPr/>
        </p:nvSpPr>
        <p:spPr>
          <a:xfrm>
            <a:off x="9181257" y="3845882"/>
            <a:ext cx="708514" cy="458749"/>
          </a:xfrm>
          <a:prstGeom prst="rect">
            <a:avLst/>
          </a:prstGeom>
          <a:noFill/>
        </p:spPr>
        <p:txBody>
          <a:bodyPr wrap="square" rtlCol="0">
            <a:spAutoFit/>
          </a:bodyPr>
          <a:lstStyle/>
          <a:p>
            <a:pPr algn="ctr"/>
            <a:r>
              <a:rPr lang="en-US" sz="2400" dirty="0"/>
              <a:t>300</a:t>
            </a:r>
            <a:endParaRPr lang="en-IN" sz="2400" dirty="0"/>
          </a:p>
        </p:txBody>
      </p:sp>
      <p:sp>
        <p:nvSpPr>
          <p:cNvPr id="215" name="TextBox 214">
            <a:extLst>
              <a:ext uri="{FF2B5EF4-FFF2-40B4-BE49-F238E27FC236}">
                <a16:creationId xmlns:a16="http://schemas.microsoft.com/office/drawing/2014/main" id="{1EE6FEA8-886C-4FED-A90D-33CFF6A109DC}"/>
              </a:ext>
            </a:extLst>
          </p:cNvPr>
          <p:cNvSpPr txBox="1"/>
          <p:nvPr/>
        </p:nvSpPr>
        <p:spPr>
          <a:xfrm>
            <a:off x="4964917" y="5157459"/>
            <a:ext cx="708514" cy="458749"/>
          </a:xfrm>
          <a:prstGeom prst="rect">
            <a:avLst/>
          </a:prstGeom>
          <a:noFill/>
        </p:spPr>
        <p:txBody>
          <a:bodyPr wrap="square" rtlCol="0">
            <a:spAutoFit/>
          </a:bodyPr>
          <a:lstStyle/>
          <a:p>
            <a:pPr algn="ctr"/>
            <a:r>
              <a:rPr lang="en-US" sz="2400" dirty="0"/>
              <a:t>180</a:t>
            </a:r>
            <a:endParaRPr lang="en-IN" sz="2400" dirty="0"/>
          </a:p>
        </p:txBody>
      </p:sp>
      <p:sp>
        <p:nvSpPr>
          <p:cNvPr id="216" name="TextBox 215">
            <a:extLst>
              <a:ext uri="{FF2B5EF4-FFF2-40B4-BE49-F238E27FC236}">
                <a16:creationId xmlns:a16="http://schemas.microsoft.com/office/drawing/2014/main" id="{DF112610-FBF4-466F-818A-DE5045882980}"/>
              </a:ext>
            </a:extLst>
          </p:cNvPr>
          <p:cNvSpPr txBox="1"/>
          <p:nvPr/>
        </p:nvSpPr>
        <p:spPr>
          <a:xfrm>
            <a:off x="6012321" y="5157459"/>
            <a:ext cx="708514" cy="458749"/>
          </a:xfrm>
          <a:prstGeom prst="rect">
            <a:avLst/>
          </a:prstGeom>
          <a:noFill/>
        </p:spPr>
        <p:txBody>
          <a:bodyPr wrap="square" rtlCol="0">
            <a:spAutoFit/>
          </a:bodyPr>
          <a:lstStyle/>
          <a:p>
            <a:pPr algn="ctr"/>
            <a:r>
              <a:rPr lang="en-US" sz="2400" dirty="0"/>
              <a:t>150</a:t>
            </a:r>
            <a:endParaRPr lang="en-IN" sz="2400" dirty="0"/>
          </a:p>
        </p:txBody>
      </p:sp>
      <p:sp>
        <p:nvSpPr>
          <p:cNvPr id="217" name="TextBox 216">
            <a:extLst>
              <a:ext uri="{FF2B5EF4-FFF2-40B4-BE49-F238E27FC236}">
                <a16:creationId xmlns:a16="http://schemas.microsoft.com/office/drawing/2014/main" id="{87C8A5A6-EFD9-4E25-91BB-003F7C654E13}"/>
              </a:ext>
            </a:extLst>
          </p:cNvPr>
          <p:cNvSpPr txBox="1"/>
          <p:nvPr/>
        </p:nvSpPr>
        <p:spPr>
          <a:xfrm>
            <a:off x="7059725" y="5157459"/>
            <a:ext cx="708514" cy="458749"/>
          </a:xfrm>
          <a:prstGeom prst="rect">
            <a:avLst/>
          </a:prstGeom>
          <a:noFill/>
        </p:spPr>
        <p:txBody>
          <a:bodyPr wrap="square" rtlCol="0">
            <a:spAutoFit/>
          </a:bodyPr>
          <a:lstStyle/>
          <a:p>
            <a:pPr algn="ctr"/>
            <a:r>
              <a:rPr lang="en-US" sz="2400" dirty="0"/>
              <a:t>350</a:t>
            </a:r>
            <a:endParaRPr lang="en-IN" sz="2400" dirty="0"/>
          </a:p>
        </p:txBody>
      </p:sp>
      <p:sp>
        <p:nvSpPr>
          <p:cNvPr id="218" name="TextBox 217">
            <a:extLst>
              <a:ext uri="{FF2B5EF4-FFF2-40B4-BE49-F238E27FC236}">
                <a16:creationId xmlns:a16="http://schemas.microsoft.com/office/drawing/2014/main" id="{7FCD5DE6-CB8F-4873-8926-114B355B9C95}"/>
              </a:ext>
            </a:extLst>
          </p:cNvPr>
          <p:cNvSpPr txBox="1"/>
          <p:nvPr/>
        </p:nvSpPr>
        <p:spPr>
          <a:xfrm>
            <a:off x="8107129" y="5157459"/>
            <a:ext cx="708514" cy="458749"/>
          </a:xfrm>
          <a:prstGeom prst="rect">
            <a:avLst/>
          </a:prstGeom>
          <a:noFill/>
        </p:spPr>
        <p:txBody>
          <a:bodyPr wrap="square" rtlCol="0">
            <a:spAutoFit/>
          </a:bodyPr>
          <a:lstStyle/>
          <a:p>
            <a:pPr algn="ctr"/>
            <a:r>
              <a:rPr lang="en-US" sz="2400" dirty="0"/>
              <a:t>320</a:t>
            </a:r>
            <a:endParaRPr lang="en-IN" sz="2400" dirty="0"/>
          </a:p>
        </p:txBody>
      </p:sp>
      <p:sp>
        <p:nvSpPr>
          <p:cNvPr id="220" name="TextBox 219">
            <a:extLst>
              <a:ext uri="{FF2B5EF4-FFF2-40B4-BE49-F238E27FC236}">
                <a16:creationId xmlns:a16="http://schemas.microsoft.com/office/drawing/2014/main" id="{39B9028E-CEC6-4554-A123-EA5C645193DE}"/>
              </a:ext>
            </a:extLst>
          </p:cNvPr>
          <p:cNvSpPr txBox="1"/>
          <p:nvPr/>
        </p:nvSpPr>
        <p:spPr>
          <a:xfrm>
            <a:off x="5771772" y="2909265"/>
            <a:ext cx="697010" cy="458749"/>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221" name="TextBox 220">
            <a:extLst>
              <a:ext uri="{FF2B5EF4-FFF2-40B4-BE49-F238E27FC236}">
                <a16:creationId xmlns:a16="http://schemas.microsoft.com/office/drawing/2014/main" id="{16C20961-47E0-4336-9560-4064E9493A54}"/>
              </a:ext>
            </a:extLst>
          </p:cNvPr>
          <p:cNvSpPr txBox="1"/>
          <p:nvPr/>
        </p:nvSpPr>
        <p:spPr>
          <a:xfrm>
            <a:off x="6755898" y="2909265"/>
            <a:ext cx="796729" cy="458749"/>
          </a:xfrm>
          <a:prstGeom prst="rect">
            <a:avLst/>
          </a:prstGeom>
          <a:noFill/>
        </p:spPr>
        <p:txBody>
          <a:bodyPr wrap="square" rtlCol="0">
            <a:spAutoFit/>
          </a:bodyPr>
          <a:lstStyle/>
          <a:p>
            <a:pPr algn="ctr"/>
            <a:r>
              <a:rPr lang="en-US" sz="2400" dirty="0">
                <a:solidFill>
                  <a:schemeClr val="tx2"/>
                </a:solidFill>
              </a:rPr>
              <a:t>230</a:t>
            </a:r>
            <a:endParaRPr lang="en-IN" sz="2400" dirty="0">
              <a:solidFill>
                <a:schemeClr val="tx2"/>
              </a:solidFill>
            </a:endParaRPr>
          </a:p>
        </p:txBody>
      </p:sp>
      <p:sp>
        <p:nvSpPr>
          <p:cNvPr id="222" name="TextBox 221">
            <a:extLst>
              <a:ext uri="{FF2B5EF4-FFF2-40B4-BE49-F238E27FC236}">
                <a16:creationId xmlns:a16="http://schemas.microsoft.com/office/drawing/2014/main" id="{A96E4558-F4F6-4646-98CD-4435D6B8C215}"/>
              </a:ext>
            </a:extLst>
          </p:cNvPr>
          <p:cNvSpPr txBox="1"/>
          <p:nvPr/>
        </p:nvSpPr>
        <p:spPr>
          <a:xfrm>
            <a:off x="6807406" y="3642236"/>
            <a:ext cx="744349" cy="458749"/>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224" name="TextBox 223">
            <a:extLst>
              <a:ext uri="{FF2B5EF4-FFF2-40B4-BE49-F238E27FC236}">
                <a16:creationId xmlns:a16="http://schemas.microsoft.com/office/drawing/2014/main" id="{051848E8-1668-4C2A-A6E2-8C47FB405085}"/>
              </a:ext>
            </a:extLst>
          </p:cNvPr>
          <p:cNvSpPr txBox="1"/>
          <p:nvPr/>
        </p:nvSpPr>
        <p:spPr>
          <a:xfrm>
            <a:off x="7844680" y="4410373"/>
            <a:ext cx="708514" cy="458749"/>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34" name="Straight Connector 233">
            <a:extLst>
              <a:ext uri="{FF2B5EF4-FFF2-40B4-BE49-F238E27FC236}">
                <a16:creationId xmlns:a16="http://schemas.microsoft.com/office/drawing/2014/main" id="{8BA9FB33-5B80-41F9-9DEF-8F99539628CE}"/>
              </a:ext>
            </a:extLst>
          </p:cNvPr>
          <p:cNvCxnSpPr>
            <a:cxnSpLocks/>
          </p:cNvCxnSpPr>
          <p:nvPr/>
        </p:nvCxnSpPr>
        <p:spPr>
          <a:xfrm>
            <a:off x="5835021" y="32949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CDF99CC-474B-43DF-8791-97D28361A8F2}"/>
              </a:ext>
            </a:extLst>
          </p:cNvPr>
          <p:cNvCxnSpPr>
            <a:cxnSpLocks/>
          </p:cNvCxnSpPr>
          <p:nvPr/>
        </p:nvCxnSpPr>
        <p:spPr>
          <a:xfrm flipV="1">
            <a:off x="6438385" y="29575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D1D935E0-96C1-4234-BCAC-10F4B7E9F672}"/>
              </a:ext>
            </a:extLst>
          </p:cNvPr>
          <p:cNvCxnSpPr>
            <a:cxnSpLocks/>
          </p:cNvCxnSpPr>
          <p:nvPr/>
        </p:nvCxnSpPr>
        <p:spPr>
          <a:xfrm>
            <a:off x="6873069" y="32949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BFEBABF-C136-4FE1-BF45-BC2A3638EA70}"/>
              </a:ext>
            </a:extLst>
          </p:cNvPr>
          <p:cNvCxnSpPr>
            <a:cxnSpLocks/>
          </p:cNvCxnSpPr>
          <p:nvPr/>
        </p:nvCxnSpPr>
        <p:spPr>
          <a:xfrm flipV="1">
            <a:off x="7476433" y="29575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5A27DDEC-6018-4895-913B-6E8FE5494474}"/>
              </a:ext>
            </a:extLst>
          </p:cNvPr>
          <p:cNvCxnSpPr>
            <a:cxnSpLocks/>
          </p:cNvCxnSpPr>
          <p:nvPr/>
        </p:nvCxnSpPr>
        <p:spPr>
          <a:xfrm>
            <a:off x="6873069" y="402859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774957D-70A8-4A76-8F1B-B48752F7FB35}"/>
              </a:ext>
            </a:extLst>
          </p:cNvPr>
          <p:cNvCxnSpPr>
            <a:cxnSpLocks/>
          </p:cNvCxnSpPr>
          <p:nvPr/>
        </p:nvCxnSpPr>
        <p:spPr>
          <a:xfrm flipV="1">
            <a:off x="7476433" y="369119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B0297A9-AEDA-4DDD-9A81-929B4CE309E9}"/>
              </a:ext>
            </a:extLst>
          </p:cNvPr>
          <p:cNvCxnSpPr>
            <a:cxnSpLocks/>
          </p:cNvCxnSpPr>
          <p:nvPr/>
        </p:nvCxnSpPr>
        <p:spPr>
          <a:xfrm>
            <a:off x="7915796" y="4793529"/>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FA6840E-077E-4E86-8CE0-550274D34E4C}"/>
              </a:ext>
            </a:extLst>
          </p:cNvPr>
          <p:cNvCxnSpPr>
            <a:cxnSpLocks/>
          </p:cNvCxnSpPr>
          <p:nvPr/>
        </p:nvCxnSpPr>
        <p:spPr>
          <a:xfrm flipV="1">
            <a:off x="8519160" y="4456129"/>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DB5F70E-885C-4114-A47F-E451A5A9F750}"/>
              </a:ext>
            </a:extLst>
          </p:cNvPr>
          <p:cNvSpPr txBox="1"/>
          <p:nvPr/>
        </p:nvSpPr>
        <p:spPr>
          <a:xfrm>
            <a:off x="7823851" y="2910310"/>
            <a:ext cx="753658" cy="458749"/>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cxnSp>
        <p:nvCxnSpPr>
          <p:cNvPr id="126" name="Straight Connector 125">
            <a:extLst>
              <a:ext uri="{FF2B5EF4-FFF2-40B4-BE49-F238E27FC236}">
                <a16:creationId xmlns:a16="http://schemas.microsoft.com/office/drawing/2014/main" id="{F54D54AA-477A-46B2-A948-7A131A250AA9}"/>
              </a:ext>
            </a:extLst>
          </p:cNvPr>
          <p:cNvCxnSpPr>
            <a:cxnSpLocks/>
          </p:cNvCxnSpPr>
          <p:nvPr/>
        </p:nvCxnSpPr>
        <p:spPr>
          <a:xfrm>
            <a:off x="7918608" y="3283494"/>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199485-4063-48D3-A597-A56F3B7438DC}"/>
              </a:ext>
            </a:extLst>
          </p:cNvPr>
          <p:cNvCxnSpPr>
            <a:cxnSpLocks/>
          </p:cNvCxnSpPr>
          <p:nvPr/>
        </p:nvCxnSpPr>
        <p:spPr>
          <a:xfrm flipV="1">
            <a:off x="8519160" y="2951651"/>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Content Placeholder 2">
            <a:extLst>
              <a:ext uri="{FF2B5EF4-FFF2-40B4-BE49-F238E27FC236}">
                <a16:creationId xmlns:a16="http://schemas.microsoft.com/office/drawing/2014/main" id="{2D8A49C9-5FC1-44FF-9C00-A3ACB5C9B8D7}"/>
              </a:ext>
            </a:extLst>
          </p:cNvPr>
          <p:cNvSpPr txBox="1">
            <a:spLocks/>
          </p:cNvSpPr>
          <p:nvPr/>
        </p:nvSpPr>
        <p:spPr>
          <a:xfrm>
            <a:off x="116702" y="1654657"/>
            <a:ext cx="11910196" cy="403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baseline="-25000" dirty="0"/>
              <a:t> </a:t>
            </a:r>
            <a:r>
              <a:rPr lang="en-US" dirty="0"/>
              <a:t>values first and after that find opportunity cost for all the unallocated cells.</a:t>
            </a:r>
            <a:endParaRPr lang="en-US" baseline="-25000" dirty="0"/>
          </a:p>
        </p:txBody>
      </p:sp>
      <p:sp>
        <p:nvSpPr>
          <p:cNvPr id="117" name="Content Placeholder 2">
            <a:extLst>
              <a:ext uri="{FF2B5EF4-FFF2-40B4-BE49-F238E27FC236}">
                <a16:creationId xmlns:a16="http://schemas.microsoft.com/office/drawing/2014/main" id="{A3DD23A5-46A3-49AE-8735-93B8FB502FA6}"/>
              </a:ext>
            </a:extLst>
          </p:cNvPr>
          <p:cNvSpPr txBox="1">
            <a:spLocks/>
          </p:cNvSpPr>
          <p:nvPr/>
        </p:nvSpPr>
        <p:spPr>
          <a:xfrm>
            <a:off x="102207" y="1202920"/>
            <a:ext cx="6297334" cy="40407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b="1" dirty="0">
                <a:solidFill>
                  <a:schemeClr val="accent6"/>
                </a:solidFill>
              </a:rPr>
              <a:t>Check</a:t>
            </a:r>
            <a:r>
              <a:rPr lang="en-US" dirty="0"/>
              <a:t> </a:t>
            </a:r>
            <a:r>
              <a:rPr lang="en-US" dirty="0">
                <a:solidFill>
                  <a:schemeClr val="tx2"/>
                </a:solidFill>
              </a:rPr>
              <a:t>total number of allocation </a:t>
            </a:r>
            <a:r>
              <a:rPr lang="en-US" dirty="0"/>
              <a:t>= </a:t>
            </a:r>
            <a:r>
              <a:rPr lang="en-US" dirty="0">
                <a:solidFill>
                  <a:schemeClr val="tx2"/>
                </a:solidFill>
              </a:rPr>
              <a:t>m + n - 1</a:t>
            </a:r>
          </a:p>
        </p:txBody>
      </p:sp>
      <p:cxnSp>
        <p:nvCxnSpPr>
          <p:cNvPr id="123" name="Straight Connector 122">
            <a:extLst>
              <a:ext uri="{FF2B5EF4-FFF2-40B4-BE49-F238E27FC236}">
                <a16:creationId xmlns:a16="http://schemas.microsoft.com/office/drawing/2014/main" id="{078DE6C7-A382-4BEF-B7CC-3441EDF58BB7}"/>
              </a:ext>
            </a:extLst>
          </p:cNvPr>
          <p:cNvCxnSpPr>
            <a:cxnSpLocks/>
          </p:cNvCxnSpPr>
          <p:nvPr/>
        </p:nvCxnSpPr>
        <p:spPr>
          <a:xfrm>
            <a:off x="3554588" y="63675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1505FC4-3216-4A2D-B7DE-F243F71C085E}"/>
              </a:ext>
            </a:extLst>
          </p:cNvPr>
          <p:cNvCxnSpPr>
            <a:cxnSpLocks/>
          </p:cNvCxnSpPr>
          <p:nvPr/>
        </p:nvCxnSpPr>
        <p:spPr>
          <a:xfrm>
            <a:off x="11283950" y="22142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F09074DF-3469-440C-961E-31F1CE2AA1B7}"/>
              </a:ext>
            </a:extLst>
          </p:cNvPr>
          <p:cNvSpPr txBox="1"/>
          <p:nvPr/>
        </p:nvSpPr>
        <p:spPr>
          <a:xfrm>
            <a:off x="10272636" y="3090502"/>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132" name="TextBox 131">
            <a:extLst>
              <a:ext uri="{FF2B5EF4-FFF2-40B4-BE49-F238E27FC236}">
                <a16:creationId xmlns:a16="http://schemas.microsoft.com/office/drawing/2014/main" id="{FB28A98F-5210-4A53-AAEF-F062230CB274}"/>
              </a:ext>
            </a:extLst>
          </p:cNvPr>
          <p:cNvSpPr txBox="1"/>
          <p:nvPr/>
        </p:nvSpPr>
        <p:spPr>
          <a:xfrm>
            <a:off x="10272636" y="3813553"/>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133" name="TextBox 132">
            <a:extLst>
              <a:ext uri="{FF2B5EF4-FFF2-40B4-BE49-F238E27FC236}">
                <a16:creationId xmlns:a16="http://schemas.microsoft.com/office/drawing/2014/main" id="{FB3D6AEC-B280-47EF-8C1D-01E043B95BA2}"/>
              </a:ext>
            </a:extLst>
          </p:cNvPr>
          <p:cNvSpPr txBox="1"/>
          <p:nvPr/>
        </p:nvSpPr>
        <p:spPr>
          <a:xfrm>
            <a:off x="10169746" y="4549867"/>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-6</a:t>
            </a:r>
            <a:endParaRPr lang="en-IN" sz="2400" baseline="-25000" dirty="0"/>
          </a:p>
        </p:txBody>
      </p:sp>
      <p:sp>
        <p:nvSpPr>
          <p:cNvPr id="134" name="TextBox 133">
            <a:extLst>
              <a:ext uri="{FF2B5EF4-FFF2-40B4-BE49-F238E27FC236}">
                <a16:creationId xmlns:a16="http://schemas.microsoft.com/office/drawing/2014/main" id="{68463F16-B652-4E63-A306-20B326E42A3D}"/>
              </a:ext>
            </a:extLst>
          </p:cNvPr>
          <p:cNvSpPr txBox="1"/>
          <p:nvPr/>
        </p:nvSpPr>
        <p:spPr>
          <a:xfrm>
            <a:off x="4815882" y="5781500"/>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11</a:t>
            </a:r>
            <a:endParaRPr lang="en-IN" sz="2400" baseline="-25000" dirty="0"/>
          </a:p>
        </p:txBody>
      </p:sp>
      <p:sp>
        <p:nvSpPr>
          <p:cNvPr id="135" name="TextBox 134">
            <a:extLst>
              <a:ext uri="{FF2B5EF4-FFF2-40B4-BE49-F238E27FC236}">
                <a16:creationId xmlns:a16="http://schemas.microsoft.com/office/drawing/2014/main" id="{1CBDF19F-0644-4E8D-851E-B9D8A6800D0A}"/>
              </a:ext>
            </a:extLst>
          </p:cNvPr>
          <p:cNvSpPr txBox="1"/>
          <p:nvPr/>
        </p:nvSpPr>
        <p:spPr>
          <a:xfrm>
            <a:off x="5853562" y="5781500"/>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136" name="TextBox 135">
            <a:extLst>
              <a:ext uri="{FF2B5EF4-FFF2-40B4-BE49-F238E27FC236}">
                <a16:creationId xmlns:a16="http://schemas.microsoft.com/office/drawing/2014/main" id="{E5E79AD4-10F7-4093-9EB3-9E182B64CA73}"/>
              </a:ext>
            </a:extLst>
          </p:cNvPr>
          <p:cNvSpPr txBox="1"/>
          <p:nvPr/>
        </p:nvSpPr>
        <p:spPr>
          <a:xfrm>
            <a:off x="6866807" y="5781500"/>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137" name="TextBox 136">
            <a:extLst>
              <a:ext uri="{FF2B5EF4-FFF2-40B4-BE49-F238E27FC236}">
                <a16:creationId xmlns:a16="http://schemas.microsoft.com/office/drawing/2014/main" id="{F8565DFA-43DA-4412-A088-063EC31320B2}"/>
              </a:ext>
            </a:extLst>
          </p:cNvPr>
          <p:cNvSpPr txBox="1"/>
          <p:nvPr/>
        </p:nvSpPr>
        <p:spPr>
          <a:xfrm>
            <a:off x="7930199" y="5781500"/>
            <a:ext cx="1000156" cy="461665"/>
          </a:xfrm>
          <a:prstGeom prst="rect">
            <a:avLst/>
          </a:prstGeom>
          <a:noFill/>
        </p:spPr>
        <p:txBody>
          <a:bodyPr wrap="square" rtlCol="0">
            <a:spAutoFit/>
          </a:bodyPr>
          <a:lstStyle/>
          <a:p>
            <a:pPr algn="ctr"/>
            <a:r>
              <a:rPr lang="en-US" sz="2400" dirty="0"/>
              <a:t>v</a:t>
            </a:r>
            <a:r>
              <a:rPr lang="en-US" sz="2400" baseline="-25000" dirty="0"/>
              <a:t>4 </a:t>
            </a:r>
            <a:r>
              <a:rPr lang="en-US" sz="2400" dirty="0"/>
              <a:t>= 13</a:t>
            </a:r>
            <a:endParaRPr lang="en-IN" sz="2400" baseline="-25000" dirty="0"/>
          </a:p>
        </p:txBody>
      </p:sp>
      <p:sp>
        <p:nvSpPr>
          <p:cNvPr id="138" name="TextBox 137">
            <a:extLst>
              <a:ext uri="{FF2B5EF4-FFF2-40B4-BE49-F238E27FC236}">
                <a16:creationId xmlns:a16="http://schemas.microsoft.com/office/drawing/2014/main" id="{78DC28EF-17D5-49DC-92D2-5278C3164886}"/>
              </a:ext>
            </a:extLst>
          </p:cNvPr>
          <p:cNvSpPr txBox="1"/>
          <p:nvPr/>
        </p:nvSpPr>
        <p:spPr>
          <a:xfrm>
            <a:off x="7874986" y="3977699"/>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39" name="Oval 138">
            <a:extLst>
              <a:ext uri="{FF2B5EF4-FFF2-40B4-BE49-F238E27FC236}">
                <a16:creationId xmlns:a16="http://schemas.microsoft.com/office/drawing/2014/main" id="{1E140816-1A8D-442A-974B-99035E18A436}"/>
              </a:ext>
            </a:extLst>
          </p:cNvPr>
          <p:cNvSpPr/>
          <p:nvPr/>
        </p:nvSpPr>
        <p:spPr>
          <a:xfrm>
            <a:off x="7998016" y="3990754"/>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TextBox 145">
            <a:extLst>
              <a:ext uri="{FF2B5EF4-FFF2-40B4-BE49-F238E27FC236}">
                <a16:creationId xmlns:a16="http://schemas.microsoft.com/office/drawing/2014/main" id="{ED88C5BD-01D7-4668-BB45-7BBAF416F9AA}"/>
              </a:ext>
            </a:extLst>
          </p:cNvPr>
          <p:cNvSpPr txBox="1"/>
          <p:nvPr/>
        </p:nvSpPr>
        <p:spPr>
          <a:xfrm>
            <a:off x="5764926" y="3986312"/>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47" name="Oval 146">
            <a:extLst>
              <a:ext uri="{FF2B5EF4-FFF2-40B4-BE49-F238E27FC236}">
                <a16:creationId xmlns:a16="http://schemas.microsoft.com/office/drawing/2014/main" id="{D052B087-1B52-4969-8C9D-756411E32F80}"/>
              </a:ext>
            </a:extLst>
          </p:cNvPr>
          <p:cNvSpPr/>
          <p:nvPr/>
        </p:nvSpPr>
        <p:spPr>
          <a:xfrm>
            <a:off x="5887956" y="3999367"/>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TextBox 147">
            <a:extLst>
              <a:ext uri="{FF2B5EF4-FFF2-40B4-BE49-F238E27FC236}">
                <a16:creationId xmlns:a16="http://schemas.microsoft.com/office/drawing/2014/main" id="{2FA987A2-37E4-4BE1-92D6-0D60A8B5C3E6}"/>
              </a:ext>
            </a:extLst>
          </p:cNvPr>
          <p:cNvSpPr txBox="1"/>
          <p:nvPr/>
        </p:nvSpPr>
        <p:spPr>
          <a:xfrm>
            <a:off x="4719376" y="4696854"/>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149" name="Oval 148">
            <a:extLst>
              <a:ext uri="{FF2B5EF4-FFF2-40B4-BE49-F238E27FC236}">
                <a16:creationId xmlns:a16="http://schemas.microsoft.com/office/drawing/2014/main" id="{8FAFF34A-6A20-4C27-948B-119D7475415E}"/>
              </a:ext>
            </a:extLst>
          </p:cNvPr>
          <p:cNvSpPr/>
          <p:nvPr/>
        </p:nvSpPr>
        <p:spPr>
          <a:xfrm>
            <a:off x="4842406" y="4709909"/>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TextBox 149">
            <a:extLst>
              <a:ext uri="{FF2B5EF4-FFF2-40B4-BE49-F238E27FC236}">
                <a16:creationId xmlns:a16="http://schemas.microsoft.com/office/drawing/2014/main" id="{F56F4A6D-06BF-4382-B662-65EF0F37F398}"/>
              </a:ext>
            </a:extLst>
          </p:cNvPr>
          <p:cNvSpPr txBox="1"/>
          <p:nvPr/>
        </p:nvSpPr>
        <p:spPr>
          <a:xfrm>
            <a:off x="5764651" y="4709057"/>
            <a:ext cx="546255" cy="461665"/>
          </a:xfrm>
          <a:prstGeom prst="rect">
            <a:avLst/>
          </a:prstGeom>
          <a:noFill/>
        </p:spPr>
        <p:txBody>
          <a:bodyPr wrap="square" rtlCol="0">
            <a:spAutoFit/>
          </a:bodyPr>
          <a:lstStyle/>
          <a:p>
            <a:pPr algn="ctr"/>
            <a:r>
              <a:rPr lang="en-US" sz="2400" dirty="0">
                <a:solidFill>
                  <a:schemeClr val="accent6"/>
                </a:solidFill>
              </a:rPr>
              <a:t>12</a:t>
            </a:r>
            <a:endParaRPr lang="en-IN" sz="2400" dirty="0">
              <a:solidFill>
                <a:schemeClr val="accent6"/>
              </a:solidFill>
            </a:endParaRPr>
          </a:p>
        </p:txBody>
      </p:sp>
      <p:sp>
        <p:nvSpPr>
          <p:cNvPr id="151" name="Oval 150">
            <a:extLst>
              <a:ext uri="{FF2B5EF4-FFF2-40B4-BE49-F238E27FC236}">
                <a16:creationId xmlns:a16="http://schemas.microsoft.com/office/drawing/2014/main" id="{CA337E77-C571-47E5-8BD9-485E9FD699EE}"/>
              </a:ext>
            </a:extLst>
          </p:cNvPr>
          <p:cNvSpPr/>
          <p:nvPr/>
        </p:nvSpPr>
        <p:spPr>
          <a:xfrm>
            <a:off x="5887681" y="4722112"/>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TextBox 151">
            <a:extLst>
              <a:ext uri="{FF2B5EF4-FFF2-40B4-BE49-F238E27FC236}">
                <a16:creationId xmlns:a16="http://schemas.microsoft.com/office/drawing/2014/main" id="{AF5C03AE-632B-4463-9400-CEBF4AC8B722}"/>
              </a:ext>
            </a:extLst>
          </p:cNvPr>
          <p:cNvSpPr txBox="1"/>
          <p:nvPr/>
        </p:nvSpPr>
        <p:spPr>
          <a:xfrm>
            <a:off x="6818070" y="4710495"/>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53" name="Oval 152">
            <a:extLst>
              <a:ext uri="{FF2B5EF4-FFF2-40B4-BE49-F238E27FC236}">
                <a16:creationId xmlns:a16="http://schemas.microsoft.com/office/drawing/2014/main" id="{0382365E-5C4F-41CC-8DB8-08CB88A7A2BD}"/>
              </a:ext>
            </a:extLst>
          </p:cNvPr>
          <p:cNvSpPr/>
          <p:nvPr/>
        </p:nvSpPr>
        <p:spPr>
          <a:xfrm>
            <a:off x="6941100" y="4723550"/>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TextBox 153">
            <a:extLst>
              <a:ext uri="{FF2B5EF4-FFF2-40B4-BE49-F238E27FC236}">
                <a16:creationId xmlns:a16="http://schemas.microsoft.com/office/drawing/2014/main" id="{A481A2D4-BBA7-4E0C-A29E-87779E218971}"/>
              </a:ext>
            </a:extLst>
          </p:cNvPr>
          <p:cNvSpPr txBox="1"/>
          <p:nvPr/>
        </p:nvSpPr>
        <p:spPr>
          <a:xfrm>
            <a:off x="10211950" y="2384266"/>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55" name="TextBox 154">
            <a:extLst>
              <a:ext uri="{FF2B5EF4-FFF2-40B4-BE49-F238E27FC236}">
                <a16:creationId xmlns:a16="http://schemas.microsoft.com/office/drawing/2014/main" id="{6DA890B2-24BF-4ED3-878F-8C132DF0681A}"/>
              </a:ext>
            </a:extLst>
          </p:cNvPr>
          <p:cNvSpPr txBox="1"/>
          <p:nvPr/>
        </p:nvSpPr>
        <p:spPr>
          <a:xfrm>
            <a:off x="3670534" y="5755260"/>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99" name="TextBox 98">
            <a:extLst>
              <a:ext uri="{FF2B5EF4-FFF2-40B4-BE49-F238E27FC236}">
                <a16:creationId xmlns:a16="http://schemas.microsoft.com/office/drawing/2014/main" id="{768E66FB-AE62-40DD-BB02-58B7EB0A0239}"/>
              </a:ext>
            </a:extLst>
          </p:cNvPr>
          <p:cNvSpPr txBox="1"/>
          <p:nvPr/>
        </p:nvSpPr>
        <p:spPr>
          <a:xfrm>
            <a:off x="4720913" y="3650316"/>
            <a:ext cx="697010" cy="458749"/>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cxnSp>
        <p:nvCxnSpPr>
          <p:cNvPr id="100" name="Straight Connector 99">
            <a:extLst>
              <a:ext uri="{FF2B5EF4-FFF2-40B4-BE49-F238E27FC236}">
                <a16:creationId xmlns:a16="http://schemas.microsoft.com/office/drawing/2014/main" id="{DFF7C9DB-50DE-4D5B-9F7D-6B0D3F27F4F2}"/>
              </a:ext>
            </a:extLst>
          </p:cNvPr>
          <p:cNvCxnSpPr>
            <a:cxnSpLocks/>
          </p:cNvCxnSpPr>
          <p:nvPr/>
        </p:nvCxnSpPr>
        <p:spPr>
          <a:xfrm>
            <a:off x="4784162" y="4036018"/>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FA4EB1-5040-4F63-A759-1E0AAA5703E6}"/>
              </a:ext>
            </a:extLst>
          </p:cNvPr>
          <p:cNvCxnSpPr>
            <a:cxnSpLocks/>
          </p:cNvCxnSpPr>
          <p:nvPr/>
        </p:nvCxnSpPr>
        <p:spPr>
          <a:xfrm flipV="1">
            <a:off x="5387526" y="3698618"/>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A513D3B1-63B2-419A-8166-4446B011E4BF}"/>
              </a:ext>
            </a:extLst>
          </p:cNvPr>
          <p:cNvSpPr txBox="1"/>
          <p:nvPr/>
        </p:nvSpPr>
        <p:spPr>
          <a:xfrm>
            <a:off x="4694269" y="3250263"/>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103" name="Oval 102">
            <a:extLst>
              <a:ext uri="{FF2B5EF4-FFF2-40B4-BE49-F238E27FC236}">
                <a16:creationId xmlns:a16="http://schemas.microsoft.com/office/drawing/2014/main" id="{1E8A5A84-6A0D-48CF-B182-481F04BC2A39}"/>
              </a:ext>
            </a:extLst>
          </p:cNvPr>
          <p:cNvSpPr/>
          <p:nvPr/>
        </p:nvSpPr>
        <p:spPr>
          <a:xfrm>
            <a:off x="4817299" y="3263318"/>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74FE9F3D-C0A7-4A82-85D3-16A364B38D7C}"/>
                  </a:ext>
                </a:extLst>
              </p:cNvPr>
              <p:cNvSpPr txBox="1"/>
              <p:nvPr/>
            </p:nvSpPr>
            <p:spPr>
              <a:xfrm>
                <a:off x="205786" y="4957917"/>
                <a:ext cx="228286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91" name="TextBox 90">
                <a:extLst>
                  <a:ext uri="{FF2B5EF4-FFF2-40B4-BE49-F238E27FC236}">
                    <a16:creationId xmlns:a16="http://schemas.microsoft.com/office/drawing/2014/main" id="{74FE9F3D-C0A7-4A82-85D3-16A364B38D7C}"/>
                  </a:ext>
                </a:extLst>
              </p:cNvPr>
              <p:cNvSpPr txBox="1">
                <a:spLocks noRot="1" noChangeAspect="1" noMove="1" noResize="1" noEditPoints="1" noAdjustHandles="1" noChangeArrowheads="1" noChangeShapeType="1" noTextEdit="1"/>
              </p:cNvSpPr>
              <p:nvPr/>
            </p:nvSpPr>
            <p:spPr>
              <a:xfrm>
                <a:off x="205786" y="4957917"/>
                <a:ext cx="2282869" cy="399084"/>
              </a:xfrm>
              <a:prstGeom prst="rect">
                <a:avLst/>
              </a:prstGeom>
              <a:blipFill>
                <a:blip r:embed="rId2"/>
                <a:stretch>
                  <a:fillRect l="-802" r="-4278" b="-25758"/>
                </a:stretch>
              </a:blipFill>
            </p:spPr>
            <p:txBody>
              <a:bodyPr/>
              <a:lstStyle/>
              <a:p>
                <a:r>
                  <a:rPr lang="en-IN">
                    <a:noFill/>
                  </a:rPr>
                  <a:t> </a:t>
                </a:r>
              </a:p>
            </p:txBody>
          </p:sp>
        </mc:Fallback>
      </mc:AlternateContent>
      <p:sp>
        <p:nvSpPr>
          <p:cNvPr id="92" name="Content Placeholder 2">
            <a:extLst>
              <a:ext uri="{FF2B5EF4-FFF2-40B4-BE49-F238E27FC236}">
                <a16:creationId xmlns:a16="http://schemas.microsoft.com/office/drawing/2014/main" id="{349A8605-66E8-46FA-AD56-F64EB0587DF1}"/>
              </a:ext>
            </a:extLst>
          </p:cNvPr>
          <p:cNvSpPr txBox="1">
            <a:spLocks/>
          </p:cNvSpPr>
          <p:nvPr/>
        </p:nvSpPr>
        <p:spPr>
          <a:xfrm>
            <a:off x="147748" y="2541904"/>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t>
            </a:r>
            <a:r>
              <a:rPr lang="en-US" dirty="0">
                <a:solidFill>
                  <a:schemeClr val="tx2"/>
                </a:solidFill>
              </a:rPr>
              <a:t>allocated cells:</a:t>
            </a:r>
            <a:endParaRPr lang="en-US" baseline="-25000"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F27047BD-3516-487F-AA59-CD226E89B0CF}"/>
                  </a:ext>
                </a:extLst>
              </p:cNvPr>
              <p:cNvSpPr txBox="1"/>
              <p:nvPr/>
            </p:nvSpPr>
            <p:spPr>
              <a:xfrm>
                <a:off x="202291" y="3051502"/>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93" name="TextBox 92">
                <a:extLst>
                  <a:ext uri="{FF2B5EF4-FFF2-40B4-BE49-F238E27FC236}">
                    <a16:creationId xmlns:a16="http://schemas.microsoft.com/office/drawing/2014/main" id="{F27047BD-3516-487F-AA59-CD226E89B0CF}"/>
                  </a:ext>
                </a:extLst>
              </p:cNvPr>
              <p:cNvSpPr txBox="1">
                <a:spLocks noRot="1" noChangeAspect="1" noMove="1" noResize="1" noEditPoints="1" noAdjustHandles="1" noChangeArrowheads="1" noChangeShapeType="1" noTextEdit="1"/>
              </p:cNvSpPr>
              <p:nvPr/>
            </p:nvSpPr>
            <p:spPr>
              <a:xfrm>
                <a:off x="202291" y="3051502"/>
                <a:ext cx="1745799" cy="399084"/>
              </a:xfrm>
              <a:prstGeom prst="rect">
                <a:avLst/>
              </a:prstGeom>
              <a:blipFill>
                <a:blip r:embed="rId3"/>
                <a:stretch>
                  <a:fillRect l="-3484" r="-2439" b="-24615"/>
                </a:stretch>
              </a:blipFill>
            </p:spPr>
            <p:txBody>
              <a:bodyPr/>
              <a:lstStyle/>
              <a:p>
                <a:r>
                  <a:rPr lang="en-IN">
                    <a:noFill/>
                  </a:rPr>
                  <a:t> </a:t>
                </a:r>
              </a:p>
            </p:txBody>
          </p:sp>
        </mc:Fallback>
      </mc:AlternateContent>
      <p:sp>
        <p:nvSpPr>
          <p:cNvPr id="94" name="Content Placeholder 2">
            <a:extLst>
              <a:ext uri="{FF2B5EF4-FFF2-40B4-BE49-F238E27FC236}">
                <a16:creationId xmlns:a16="http://schemas.microsoft.com/office/drawing/2014/main" id="{07A05559-FEE6-49AC-BA44-A77B1CD808D1}"/>
              </a:ext>
            </a:extLst>
          </p:cNvPr>
          <p:cNvSpPr txBox="1">
            <a:spLocks/>
          </p:cNvSpPr>
          <p:nvPr/>
        </p:nvSpPr>
        <p:spPr>
          <a:xfrm>
            <a:off x="147748" y="3891703"/>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For </a:t>
            </a:r>
            <a:r>
              <a:rPr lang="en-US" dirty="0">
                <a:solidFill>
                  <a:schemeClr val="tx2"/>
                </a:solidFill>
              </a:rPr>
              <a:t>unallocated cells:</a:t>
            </a:r>
            <a:endParaRPr lang="en-US" baseline="-25000" dirty="0"/>
          </a:p>
        </p:txBody>
      </p:sp>
      <p:sp>
        <p:nvSpPr>
          <p:cNvPr id="95" name="Content Placeholder 2">
            <a:extLst>
              <a:ext uri="{FF2B5EF4-FFF2-40B4-BE49-F238E27FC236}">
                <a16:creationId xmlns:a16="http://schemas.microsoft.com/office/drawing/2014/main" id="{37C558B8-B50B-4F9D-BE44-744887D4FF0E}"/>
              </a:ext>
            </a:extLst>
          </p:cNvPr>
          <p:cNvSpPr txBox="1">
            <a:spLocks/>
          </p:cNvSpPr>
          <p:nvPr/>
        </p:nvSpPr>
        <p:spPr>
          <a:xfrm>
            <a:off x="147748" y="4424810"/>
            <a:ext cx="2800644" cy="4447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Opportunity Cost</a:t>
            </a:r>
            <a:endParaRPr lang="en-US" baseline="-25000" dirty="0">
              <a:solidFill>
                <a:schemeClr val="accent6"/>
              </a:solidFill>
            </a:endParaRPr>
          </a:p>
        </p:txBody>
      </p:sp>
    </p:spTree>
    <p:extLst>
      <p:ext uri="{BB962C8B-B14F-4D97-AF65-F5344CB8AC3E}">
        <p14:creationId xmlns:p14="http://schemas.microsoft.com/office/powerpoint/2010/main" val="239580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
                                            <p:txEl>
                                              <p:pRg st="0" end="0"/>
                                            </p:txEl>
                                          </p:spTgt>
                                        </p:tgtEl>
                                        <p:attrNameLst>
                                          <p:attrName>style.visibility</p:attrName>
                                        </p:attrNameLst>
                                      </p:cBhvr>
                                      <p:to>
                                        <p:strVal val="visible"/>
                                      </p:to>
                                    </p:set>
                                    <p:animEffect transition="in" filter="wipe(left)">
                                      <p:cBhvr>
                                        <p:cTn id="12" dur="500"/>
                                        <p:tgtEl>
                                          <p:spTgt spid="117">
                                            <p:txEl>
                                              <p:pRg st="0" end="0"/>
                                            </p:txEl>
                                          </p:spTgt>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7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17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17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81"/>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83"/>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85"/>
                                        </p:tgtEl>
                                        <p:attrNameLst>
                                          <p:attrName>style.visibility</p:attrName>
                                        </p:attrNameLst>
                                      </p:cBhvr>
                                      <p:to>
                                        <p:strVal val="visible"/>
                                      </p:to>
                                    </p:se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187"/>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188"/>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18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90"/>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191"/>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92"/>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93"/>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195"/>
                                        </p:tgtEl>
                                        <p:attrNameLst>
                                          <p:attrName>style.visibility</p:attrName>
                                        </p:attrNameLst>
                                      </p:cBhvr>
                                      <p:to>
                                        <p:strVal val="visible"/>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196"/>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197"/>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98"/>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199"/>
                                        </p:tgtEl>
                                        <p:attrNameLst>
                                          <p:attrName>style.visibility</p:attrName>
                                        </p:attrNameLst>
                                      </p:cBhvr>
                                      <p:to>
                                        <p:strVal val="visible"/>
                                      </p:to>
                                    </p:se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200"/>
                                        </p:tgtEl>
                                        <p:attrNameLst>
                                          <p:attrName>style.visibility</p:attrName>
                                        </p:attrNameLst>
                                      </p:cBhvr>
                                      <p:to>
                                        <p:strVal val="visible"/>
                                      </p:to>
                                    </p:se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01"/>
                                        </p:tgtEl>
                                        <p:attrNameLst>
                                          <p:attrName>style.visibility</p:attrName>
                                        </p:attrNameLst>
                                      </p:cBhvr>
                                      <p:to>
                                        <p:strVal val="visible"/>
                                      </p:to>
                                    </p:set>
                                  </p:childTnLst>
                                </p:cTn>
                              </p:par>
                            </p:childTnLst>
                          </p:cTn>
                        </p:par>
                        <p:par>
                          <p:cTn id="94" fill="hold">
                            <p:stCondLst>
                              <p:cond delay="500"/>
                            </p:stCondLst>
                            <p:childTnLst>
                              <p:par>
                                <p:cTn id="95" presetID="1" presetClass="entr" presetSubtype="0" fill="hold" grpId="0" nodeType="afterEffect">
                                  <p:stCondLst>
                                    <p:cond delay="0"/>
                                  </p:stCondLst>
                                  <p:childTnLst>
                                    <p:set>
                                      <p:cBhvr>
                                        <p:cTn id="96" dur="1" fill="hold">
                                          <p:stCondLst>
                                            <p:cond delay="0"/>
                                          </p:stCondLst>
                                        </p:cTn>
                                        <p:tgtEl>
                                          <p:spTgt spid="202"/>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203"/>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04"/>
                                        </p:tgtEl>
                                        <p:attrNameLst>
                                          <p:attrName>style.visibility</p:attrName>
                                        </p:attrNameLst>
                                      </p:cBhvr>
                                      <p:to>
                                        <p:strVal val="visible"/>
                                      </p:to>
                                    </p:set>
                                  </p:childTnLst>
                                </p:cTn>
                              </p:par>
                            </p:childTnLst>
                          </p:cTn>
                        </p:par>
                        <p:par>
                          <p:cTn id="103" fill="hold">
                            <p:stCondLst>
                              <p:cond delay="500"/>
                            </p:stCondLst>
                            <p:childTnLst>
                              <p:par>
                                <p:cTn id="104" presetID="1" presetClass="entr" presetSubtype="0" fill="hold" grpId="0" nodeType="afterEffect">
                                  <p:stCondLst>
                                    <p:cond delay="0"/>
                                  </p:stCondLst>
                                  <p:childTnLst>
                                    <p:set>
                                      <p:cBhvr>
                                        <p:cTn id="105" dur="1" fill="hold">
                                          <p:stCondLst>
                                            <p:cond delay="0"/>
                                          </p:stCondLst>
                                        </p:cTn>
                                        <p:tgtEl>
                                          <p:spTgt spid="205"/>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206"/>
                                        </p:tgtEl>
                                        <p:attrNameLst>
                                          <p:attrName>style.visibility</p:attrName>
                                        </p:attrNameLst>
                                      </p:cBhvr>
                                      <p:to>
                                        <p:strVal val="visible"/>
                                      </p:to>
                                    </p:se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208"/>
                                        </p:tgtEl>
                                        <p:attrNameLst>
                                          <p:attrName>style.visibility</p:attrName>
                                        </p:attrNameLst>
                                      </p:cBhvr>
                                      <p:to>
                                        <p:strVal val="visible"/>
                                      </p:to>
                                    </p:set>
                                  </p:childTnLst>
                                </p:cTn>
                              </p:par>
                            </p:childTnLst>
                          </p:cTn>
                        </p:par>
                        <p:par>
                          <p:cTn id="115" fill="hold">
                            <p:stCondLst>
                              <p:cond delay="500"/>
                            </p:stCondLst>
                            <p:childTnLst>
                              <p:par>
                                <p:cTn id="116" presetID="1" presetClass="entr" presetSubtype="0" fill="hold" grpId="0" nodeType="afterEffect">
                                  <p:stCondLst>
                                    <p:cond delay="0"/>
                                  </p:stCondLst>
                                  <p:childTnLst>
                                    <p:set>
                                      <p:cBhvr>
                                        <p:cTn id="117" dur="1" fill="hold">
                                          <p:stCondLst>
                                            <p:cond delay="0"/>
                                          </p:stCondLst>
                                        </p:cTn>
                                        <p:tgtEl>
                                          <p:spTgt spid="209"/>
                                        </p:tgtEl>
                                        <p:attrNameLst>
                                          <p:attrName>style.visibility</p:attrName>
                                        </p:attrNameLst>
                                      </p:cBhvr>
                                      <p:to>
                                        <p:strVal val="visible"/>
                                      </p:to>
                                    </p:set>
                                  </p:childTnLst>
                                </p:cTn>
                              </p:par>
                            </p:childTnLst>
                          </p:cTn>
                        </p:par>
                        <p:par>
                          <p:cTn id="118" fill="hold">
                            <p:stCondLst>
                              <p:cond delay="500"/>
                            </p:stCondLst>
                            <p:childTnLst>
                              <p:par>
                                <p:cTn id="119" presetID="1" presetClass="entr" presetSubtype="0" fill="hold" grpId="0" nodeType="afterEffect">
                                  <p:stCondLst>
                                    <p:cond delay="0"/>
                                  </p:stCondLst>
                                  <p:childTnLst>
                                    <p:set>
                                      <p:cBhvr>
                                        <p:cTn id="120" dur="1" fill="hold">
                                          <p:stCondLst>
                                            <p:cond delay="0"/>
                                          </p:stCondLst>
                                        </p:cTn>
                                        <p:tgtEl>
                                          <p:spTgt spid="210"/>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0"/>
                                          </p:stCondLst>
                                        </p:cTn>
                                        <p:tgtEl>
                                          <p:spTgt spid="211"/>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212"/>
                                        </p:tgtEl>
                                        <p:attrNameLst>
                                          <p:attrName>style.visibility</p:attrName>
                                        </p:attrNameLst>
                                      </p:cBhvr>
                                      <p:to>
                                        <p:strVal val="visible"/>
                                      </p:to>
                                    </p:set>
                                  </p:childTnLst>
                                </p:cTn>
                              </p:par>
                            </p:childTnLst>
                          </p:cTn>
                        </p:par>
                        <p:par>
                          <p:cTn id="127" fill="hold">
                            <p:stCondLst>
                              <p:cond delay="500"/>
                            </p:stCondLst>
                            <p:childTnLst>
                              <p:par>
                                <p:cTn id="128" presetID="1" presetClass="entr" presetSubtype="0" fill="hold" grpId="0" nodeType="afterEffect">
                                  <p:stCondLst>
                                    <p:cond delay="0"/>
                                  </p:stCondLst>
                                  <p:childTnLst>
                                    <p:set>
                                      <p:cBhvr>
                                        <p:cTn id="129" dur="1" fill="hold">
                                          <p:stCondLst>
                                            <p:cond delay="0"/>
                                          </p:stCondLst>
                                        </p:cTn>
                                        <p:tgtEl>
                                          <p:spTgt spid="213"/>
                                        </p:tgtEl>
                                        <p:attrNameLst>
                                          <p:attrName>style.visibility</p:attrName>
                                        </p:attrNameLst>
                                      </p:cBhvr>
                                      <p:to>
                                        <p:strVal val="visible"/>
                                      </p:to>
                                    </p:set>
                                  </p:childTnLst>
                                </p:cTn>
                              </p:par>
                            </p:childTnLst>
                          </p:cTn>
                        </p:par>
                        <p:par>
                          <p:cTn id="130" fill="hold">
                            <p:stCondLst>
                              <p:cond delay="500"/>
                            </p:stCondLst>
                            <p:childTnLst>
                              <p:par>
                                <p:cTn id="131" presetID="1" presetClass="entr" presetSubtype="0" fill="hold" grpId="0" nodeType="afterEffect">
                                  <p:stCondLst>
                                    <p:cond delay="0"/>
                                  </p:stCondLst>
                                  <p:childTnLst>
                                    <p:set>
                                      <p:cBhvr>
                                        <p:cTn id="132" dur="1" fill="hold">
                                          <p:stCondLst>
                                            <p:cond delay="0"/>
                                          </p:stCondLst>
                                        </p:cTn>
                                        <p:tgtEl>
                                          <p:spTgt spid="214"/>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215"/>
                                        </p:tgtEl>
                                        <p:attrNameLst>
                                          <p:attrName>style.visibility</p:attrName>
                                        </p:attrNameLst>
                                      </p:cBhvr>
                                      <p:to>
                                        <p:strVal val="visible"/>
                                      </p:to>
                                    </p:set>
                                  </p:childTnLst>
                                </p:cTn>
                              </p:par>
                            </p:childTnLst>
                          </p:cTn>
                        </p:par>
                        <p:par>
                          <p:cTn id="136" fill="hold">
                            <p:stCondLst>
                              <p:cond delay="500"/>
                            </p:stCondLst>
                            <p:childTnLst>
                              <p:par>
                                <p:cTn id="137" presetID="1" presetClass="entr" presetSubtype="0" fill="hold" grpId="0" nodeType="afterEffect">
                                  <p:stCondLst>
                                    <p:cond delay="0"/>
                                  </p:stCondLst>
                                  <p:childTnLst>
                                    <p:set>
                                      <p:cBhvr>
                                        <p:cTn id="138" dur="1" fill="hold">
                                          <p:stCondLst>
                                            <p:cond delay="0"/>
                                          </p:stCondLst>
                                        </p:cTn>
                                        <p:tgtEl>
                                          <p:spTgt spid="216"/>
                                        </p:tgtEl>
                                        <p:attrNameLst>
                                          <p:attrName>style.visibility</p:attrName>
                                        </p:attrNameLst>
                                      </p:cBhvr>
                                      <p:to>
                                        <p:strVal val="visible"/>
                                      </p:to>
                                    </p:set>
                                  </p:childTnLst>
                                </p:cTn>
                              </p:par>
                            </p:childTnLst>
                          </p:cTn>
                        </p:par>
                        <p:par>
                          <p:cTn id="139" fill="hold">
                            <p:stCondLst>
                              <p:cond delay="500"/>
                            </p:stCondLst>
                            <p:childTnLst>
                              <p:par>
                                <p:cTn id="140" presetID="1" presetClass="entr" presetSubtype="0" fill="hold" grpId="0" nodeType="afterEffect">
                                  <p:stCondLst>
                                    <p:cond delay="0"/>
                                  </p:stCondLst>
                                  <p:childTnLst>
                                    <p:set>
                                      <p:cBhvr>
                                        <p:cTn id="141" dur="1" fill="hold">
                                          <p:stCondLst>
                                            <p:cond delay="0"/>
                                          </p:stCondLst>
                                        </p:cTn>
                                        <p:tgtEl>
                                          <p:spTgt spid="217"/>
                                        </p:tgtEl>
                                        <p:attrNameLst>
                                          <p:attrName>style.visibility</p:attrName>
                                        </p:attrNameLst>
                                      </p:cBhvr>
                                      <p:to>
                                        <p:strVal val="visible"/>
                                      </p:to>
                                    </p:se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218"/>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grpId="0" nodeType="afterEffect">
                                  <p:stCondLst>
                                    <p:cond delay="0"/>
                                  </p:stCondLst>
                                  <p:childTnLst>
                                    <p:set>
                                      <p:cBhvr>
                                        <p:cTn id="147" dur="1" fill="hold">
                                          <p:stCondLst>
                                            <p:cond delay="0"/>
                                          </p:stCondLst>
                                        </p:cTn>
                                        <p:tgtEl>
                                          <p:spTgt spid="220"/>
                                        </p:tgtEl>
                                        <p:attrNameLst>
                                          <p:attrName>style.visibility</p:attrName>
                                        </p:attrNameLst>
                                      </p:cBhvr>
                                      <p:to>
                                        <p:strVal val="visible"/>
                                      </p:to>
                                    </p:set>
                                  </p:childTnLst>
                                </p:cTn>
                              </p:par>
                            </p:childTnLst>
                          </p:cTn>
                        </p:par>
                        <p:par>
                          <p:cTn id="148" fill="hold">
                            <p:stCondLst>
                              <p:cond delay="500"/>
                            </p:stCondLst>
                            <p:childTnLst>
                              <p:par>
                                <p:cTn id="149" presetID="1" presetClass="entr" presetSubtype="0" fill="hold" grpId="0" nodeType="afterEffect">
                                  <p:stCondLst>
                                    <p:cond delay="0"/>
                                  </p:stCondLst>
                                  <p:childTnLst>
                                    <p:set>
                                      <p:cBhvr>
                                        <p:cTn id="150" dur="1" fill="hold">
                                          <p:stCondLst>
                                            <p:cond delay="0"/>
                                          </p:stCondLst>
                                        </p:cTn>
                                        <p:tgtEl>
                                          <p:spTgt spid="221"/>
                                        </p:tgtEl>
                                        <p:attrNameLst>
                                          <p:attrName>style.visibility</p:attrName>
                                        </p:attrNameLst>
                                      </p:cBhvr>
                                      <p:to>
                                        <p:strVal val="visible"/>
                                      </p:to>
                                    </p:set>
                                  </p:childTnLst>
                                </p:cTn>
                              </p:par>
                            </p:childTnLst>
                          </p:cTn>
                        </p:par>
                        <p:par>
                          <p:cTn id="151" fill="hold">
                            <p:stCondLst>
                              <p:cond delay="500"/>
                            </p:stCondLst>
                            <p:childTnLst>
                              <p:par>
                                <p:cTn id="152" presetID="1" presetClass="entr" presetSubtype="0" fill="hold" grpId="0" nodeType="afterEffect">
                                  <p:stCondLst>
                                    <p:cond delay="0"/>
                                  </p:stCondLst>
                                  <p:childTnLst>
                                    <p:set>
                                      <p:cBhvr>
                                        <p:cTn id="153" dur="1" fill="hold">
                                          <p:stCondLst>
                                            <p:cond delay="0"/>
                                          </p:stCondLst>
                                        </p:cTn>
                                        <p:tgtEl>
                                          <p:spTgt spid="222"/>
                                        </p:tgtEl>
                                        <p:attrNameLst>
                                          <p:attrName>style.visibility</p:attrName>
                                        </p:attrNameLst>
                                      </p:cBhvr>
                                      <p:to>
                                        <p:strVal val="visible"/>
                                      </p:to>
                                    </p:set>
                                  </p:childTnLst>
                                </p:cTn>
                              </p:par>
                            </p:childTnLst>
                          </p:cTn>
                        </p:par>
                        <p:par>
                          <p:cTn id="154" fill="hold">
                            <p:stCondLst>
                              <p:cond delay="500"/>
                            </p:stCondLst>
                            <p:childTnLst>
                              <p:par>
                                <p:cTn id="155" presetID="1" presetClass="entr" presetSubtype="0" fill="hold" grpId="0" nodeType="afterEffect">
                                  <p:stCondLst>
                                    <p:cond delay="0"/>
                                  </p:stCondLst>
                                  <p:childTnLst>
                                    <p:set>
                                      <p:cBhvr>
                                        <p:cTn id="156" dur="1" fill="hold">
                                          <p:stCondLst>
                                            <p:cond delay="0"/>
                                          </p:stCondLst>
                                        </p:cTn>
                                        <p:tgtEl>
                                          <p:spTgt spid="224"/>
                                        </p:tgtEl>
                                        <p:attrNameLst>
                                          <p:attrName>style.visibility</p:attrName>
                                        </p:attrNameLst>
                                      </p:cBhvr>
                                      <p:to>
                                        <p:strVal val="visible"/>
                                      </p:to>
                                    </p:set>
                                  </p:childTnLst>
                                </p:cTn>
                              </p:par>
                            </p:childTnLst>
                          </p:cTn>
                        </p:par>
                        <p:par>
                          <p:cTn id="157" fill="hold">
                            <p:stCondLst>
                              <p:cond delay="500"/>
                            </p:stCondLst>
                            <p:childTnLst>
                              <p:par>
                                <p:cTn id="158" presetID="1" presetClass="entr" presetSubtype="0" fill="hold" nodeType="afterEffect">
                                  <p:stCondLst>
                                    <p:cond delay="0"/>
                                  </p:stCondLst>
                                  <p:childTnLst>
                                    <p:set>
                                      <p:cBhvr>
                                        <p:cTn id="159" dur="1" fill="hold">
                                          <p:stCondLst>
                                            <p:cond delay="0"/>
                                          </p:stCondLst>
                                        </p:cTn>
                                        <p:tgtEl>
                                          <p:spTgt spid="234"/>
                                        </p:tgtEl>
                                        <p:attrNameLst>
                                          <p:attrName>style.visibility</p:attrName>
                                        </p:attrNameLst>
                                      </p:cBhvr>
                                      <p:to>
                                        <p:strVal val="visible"/>
                                      </p:to>
                                    </p:set>
                                  </p:childTnLst>
                                </p:cTn>
                              </p:par>
                            </p:childTnLst>
                          </p:cTn>
                        </p:par>
                        <p:par>
                          <p:cTn id="160" fill="hold">
                            <p:stCondLst>
                              <p:cond delay="500"/>
                            </p:stCondLst>
                            <p:childTnLst>
                              <p:par>
                                <p:cTn id="161" presetID="1" presetClass="entr" presetSubtype="0" fill="hold" nodeType="afterEffect">
                                  <p:stCondLst>
                                    <p:cond delay="0"/>
                                  </p:stCondLst>
                                  <p:childTnLst>
                                    <p:set>
                                      <p:cBhvr>
                                        <p:cTn id="162" dur="1" fill="hold">
                                          <p:stCondLst>
                                            <p:cond delay="0"/>
                                          </p:stCondLst>
                                        </p:cTn>
                                        <p:tgtEl>
                                          <p:spTgt spid="235"/>
                                        </p:tgtEl>
                                        <p:attrNameLst>
                                          <p:attrName>style.visibility</p:attrName>
                                        </p:attrNameLst>
                                      </p:cBhvr>
                                      <p:to>
                                        <p:strVal val="visible"/>
                                      </p:to>
                                    </p:set>
                                  </p:childTnLst>
                                </p:cTn>
                              </p:par>
                            </p:childTnLst>
                          </p:cTn>
                        </p:par>
                        <p:par>
                          <p:cTn id="163" fill="hold">
                            <p:stCondLst>
                              <p:cond delay="500"/>
                            </p:stCondLst>
                            <p:childTnLst>
                              <p:par>
                                <p:cTn id="164" presetID="1" presetClass="entr" presetSubtype="0" fill="hold" nodeType="afterEffect">
                                  <p:stCondLst>
                                    <p:cond delay="0"/>
                                  </p:stCondLst>
                                  <p:childTnLst>
                                    <p:set>
                                      <p:cBhvr>
                                        <p:cTn id="165" dur="1" fill="hold">
                                          <p:stCondLst>
                                            <p:cond delay="0"/>
                                          </p:stCondLst>
                                        </p:cTn>
                                        <p:tgtEl>
                                          <p:spTgt spid="239"/>
                                        </p:tgtEl>
                                        <p:attrNameLst>
                                          <p:attrName>style.visibility</p:attrName>
                                        </p:attrNameLst>
                                      </p:cBhvr>
                                      <p:to>
                                        <p:strVal val="visible"/>
                                      </p:to>
                                    </p:set>
                                  </p:childTnLst>
                                </p:cTn>
                              </p:par>
                            </p:childTnLst>
                          </p:cTn>
                        </p:par>
                        <p:par>
                          <p:cTn id="166" fill="hold">
                            <p:stCondLst>
                              <p:cond delay="500"/>
                            </p:stCondLst>
                            <p:childTnLst>
                              <p:par>
                                <p:cTn id="167" presetID="1" presetClass="entr" presetSubtype="0" fill="hold" nodeType="afterEffect">
                                  <p:stCondLst>
                                    <p:cond delay="0"/>
                                  </p:stCondLst>
                                  <p:childTnLst>
                                    <p:set>
                                      <p:cBhvr>
                                        <p:cTn id="168" dur="1" fill="hold">
                                          <p:stCondLst>
                                            <p:cond delay="0"/>
                                          </p:stCondLst>
                                        </p:cTn>
                                        <p:tgtEl>
                                          <p:spTgt spid="240"/>
                                        </p:tgtEl>
                                        <p:attrNameLst>
                                          <p:attrName>style.visibility</p:attrName>
                                        </p:attrNameLst>
                                      </p:cBhvr>
                                      <p:to>
                                        <p:strVal val="visible"/>
                                      </p:to>
                                    </p:set>
                                  </p:childTnLst>
                                </p:cTn>
                              </p:par>
                            </p:childTnLst>
                          </p:cTn>
                        </p:par>
                        <p:par>
                          <p:cTn id="169" fill="hold">
                            <p:stCondLst>
                              <p:cond delay="500"/>
                            </p:stCondLst>
                            <p:childTnLst>
                              <p:par>
                                <p:cTn id="170" presetID="1" presetClass="entr" presetSubtype="0" fill="hold" nodeType="afterEffect">
                                  <p:stCondLst>
                                    <p:cond delay="0"/>
                                  </p:stCondLst>
                                  <p:childTnLst>
                                    <p:set>
                                      <p:cBhvr>
                                        <p:cTn id="171" dur="1" fill="hold">
                                          <p:stCondLst>
                                            <p:cond delay="0"/>
                                          </p:stCondLst>
                                        </p:cTn>
                                        <p:tgtEl>
                                          <p:spTgt spid="245"/>
                                        </p:tgtEl>
                                        <p:attrNameLst>
                                          <p:attrName>style.visibility</p:attrName>
                                        </p:attrNameLst>
                                      </p:cBhvr>
                                      <p:to>
                                        <p:strVal val="visible"/>
                                      </p:to>
                                    </p:set>
                                  </p:childTnLst>
                                </p:cTn>
                              </p:par>
                            </p:childTnLst>
                          </p:cTn>
                        </p:par>
                        <p:par>
                          <p:cTn id="172" fill="hold">
                            <p:stCondLst>
                              <p:cond delay="500"/>
                            </p:stCondLst>
                            <p:childTnLst>
                              <p:par>
                                <p:cTn id="173" presetID="1" presetClass="entr" presetSubtype="0" fill="hold" nodeType="afterEffect">
                                  <p:stCondLst>
                                    <p:cond delay="0"/>
                                  </p:stCondLst>
                                  <p:childTnLst>
                                    <p:set>
                                      <p:cBhvr>
                                        <p:cTn id="174" dur="1" fill="hold">
                                          <p:stCondLst>
                                            <p:cond delay="0"/>
                                          </p:stCondLst>
                                        </p:cTn>
                                        <p:tgtEl>
                                          <p:spTgt spid="246"/>
                                        </p:tgtEl>
                                        <p:attrNameLst>
                                          <p:attrName>style.visibility</p:attrName>
                                        </p:attrNameLst>
                                      </p:cBhvr>
                                      <p:to>
                                        <p:strVal val="visible"/>
                                      </p:to>
                                    </p:set>
                                  </p:childTnLst>
                                </p:cTn>
                              </p:par>
                            </p:childTnLst>
                          </p:cTn>
                        </p:par>
                        <p:par>
                          <p:cTn id="175" fill="hold">
                            <p:stCondLst>
                              <p:cond delay="500"/>
                            </p:stCondLst>
                            <p:childTnLst>
                              <p:par>
                                <p:cTn id="176" presetID="1" presetClass="entr" presetSubtype="0" fill="hold" nodeType="afterEffect">
                                  <p:stCondLst>
                                    <p:cond delay="0"/>
                                  </p:stCondLst>
                                  <p:childTnLst>
                                    <p:set>
                                      <p:cBhvr>
                                        <p:cTn id="177" dur="1" fill="hold">
                                          <p:stCondLst>
                                            <p:cond delay="0"/>
                                          </p:stCondLst>
                                        </p:cTn>
                                        <p:tgtEl>
                                          <p:spTgt spid="249"/>
                                        </p:tgtEl>
                                        <p:attrNameLst>
                                          <p:attrName>style.visibility</p:attrName>
                                        </p:attrNameLst>
                                      </p:cBhvr>
                                      <p:to>
                                        <p:strVal val="visible"/>
                                      </p:to>
                                    </p:set>
                                  </p:childTnLst>
                                </p:cTn>
                              </p:par>
                            </p:childTnLst>
                          </p:cTn>
                        </p:par>
                        <p:par>
                          <p:cTn id="178" fill="hold">
                            <p:stCondLst>
                              <p:cond delay="500"/>
                            </p:stCondLst>
                            <p:childTnLst>
                              <p:par>
                                <p:cTn id="179" presetID="1" presetClass="entr" presetSubtype="0" fill="hold" nodeType="afterEffect">
                                  <p:stCondLst>
                                    <p:cond delay="0"/>
                                  </p:stCondLst>
                                  <p:childTnLst>
                                    <p:set>
                                      <p:cBhvr>
                                        <p:cTn id="180" dur="1" fill="hold">
                                          <p:stCondLst>
                                            <p:cond delay="0"/>
                                          </p:stCondLst>
                                        </p:cTn>
                                        <p:tgtEl>
                                          <p:spTgt spid="250"/>
                                        </p:tgtEl>
                                        <p:attrNameLst>
                                          <p:attrName>style.visibility</p:attrName>
                                        </p:attrNameLst>
                                      </p:cBhvr>
                                      <p:to>
                                        <p:strVal val="visible"/>
                                      </p:to>
                                    </p:set>
                                  </p:childTnLst>
                                </p:cTn>
                              </p:par>
                            </p:childTnLst>
                          </p:cTn>
                        </p:par>
                        <p:par>
                          <p:cTn id="181" fill="hold">
                            <p:stCondLst>
                              <p:cond delay="500"/>
                            </p:stCondLst>
                            <p:childTnLst>
                              <p:par>
                                <p:cTn id="182" presetID="1" presetClass="entr" presetSubtype="0" fill="hold" grpId="0" nodeType="afterEffect">
                                  <p:stCondLst>
                                    <p:cond delay="0"/>
                                  </p:stCondLst>
                                  <p:childTnLst>
                                    <p:set>
                                      <p:cBhvr>
                                        <p:cTn id="183" dur="1" fill="hold">
                                          <p:stCondLst>
                                            <p:cond delay="0"/>
                                          </p:stCondLst>
                                        </p:cTn>
                                        <p:tgtEl>
                                          <p:spTgt spid="125"/>
                                        </p:tgtEl>
                                        <p:attrNameLst>
                                          <p:attrName>style.visibility</p:attrName>
                                        </p:attrNameLst>
                                      </p:cBhvr>
                                      <p:to>
                                        <p:strVal val="visible"/>
                                      </p:to>
                                    </p:set>
                                  </p:childTnLst>
                                </p:cTn>
                              </p:par>
                            </p:childTnLst>
                          </p:cTn>
                        </p:par>
                        <p:par>
                          <p:cTn id="184" fill="hold">
                            <p:stCondLst>
                              <p:cond delay="500"/>
                            </p:stCondLst>
                            <p:childTnLst>
                              <p:par>
                                <p:cTn id="185" presetID="1" presetClass="entr" presetSubtype="0" fill="hold" nodeType="afterEffect">
                                  <p:stCondLst>
                                    <p:cond delay="0"/>
                                  </p:stCondLst>
                                  <p:childTnLst>
                                    <p:set>
                                      <p:cBhvr>
                                        <p:cTn id="186" dur="1" fill="hold">
                                          <p:stCondLst>
                                            <p:cond delay="0"/>
                                          </p:stCondLst>
                                        </p:cTn>
                                        <p:tgtEl>
                                          <p:spTgt spid="126"/>
                                        </p:tgtEl>
                                        <p:attrNameLst>
                                          <p:attrName>style.visibility</p:attrName>
                                        </p:attrNameLst>
                                      </p:cBhvr>
                                      <p:to>
                                        <p:strVal val="visible"/>
                                      </p:to>
                                    </p:set>
                                  </p:childTnLst>
                                </p:cTn>
                              </p:par>
                            </p:childTnLst>
                          </p:cTn>
                        </p:par>
                        <p:par>
                          <p:cTn id="187" fill="hold">
                            <p:stCondLst>
                              <p:cond delay="500"/>
                            </p:stCondLst>
                            <p:childTnLst>
                              <p:par>
                                <p:cTn id="188" presetID="1" presetClass="entr" presetSubtype="0" fill="hold" nodeType="afterEffect">
                                  <p:stCondLst>
                                    <p:cond delay="0"/>
                                  </p:stCondLst>
                                  <p:childTnLst>
                                    <p:set>
                                      <p:cBhvr>
                                        <p:cTn id="189" dur="1" fill="hold">
                                          <p:stCondLst>
                                            <p:cond delay="0"/>
                                          </p:stCondLst>
                                        </p:cTn>
                                        <p:tgtEl>
                                          <p:spTgt spid="127"/>
                                        </p:tgtEl>
                                        <p:attrNameLst>
                                          <p:attrName>style.visibility</p:attrName>
                                        </p:attrNameLst>
                                      </p:cBhvr>
                                      <p:to>
                                        <p:strVal val="visible"/>
                                      </p:to>
                                    </p:set>
                                  </p:childTnLst>
                                </p:cTn>
                              </p:par>
                            </p:childTnLst>
                          </p:cTn>
                        </p:par>
                        <p:par>
                          <p:cTn id="190" fill="hold">
                            <p:stCondLst>
                              <p:cond delay="500"/>
                            </p:stCondLst>
                            <p:childTnLst>
                              <p:par>
                                <p:cTn id="191" presetID="1" presetClass="entr" presetSubtype="0" fill="hold" nodeType="afterEffect">
                                  <p:stCondLst>
                                    <p:cond delay="0"/>
                                  </p:stCondLst>
                                  <p:childTnLst>
                                    <p:set>
                                      <p:cBhvr>
                                        <p:cTn id="192" dur="1" fill="hold">
                                          <p:stCondLst>
                                            <p:cond delay="0"/>
                                          </p:stCondLst>
                                        </p:cTn>
                                        <p:tgtEl>
                                          <p:spTgt spid="123"/>
                                        </p:tgtEl>
                                        <p:attrNameLst>
                                          <p:attrName>style.visibility</p:attrName>
                                        </p:attrNameLst>
                                      </p:cBhvr>
                                      <p:to>
                                        <p:strVal val="visible"/>
                                      </p:to>
                                    </p:set>
                                  </p:childTnLst>
                                </p:cTn>
                              </p:par>
                            </p:childTnLst>
                          </p:cTn>
                        </p:par>
                        <p:par>
                          <p:cTn id="193" fill="hold">
                            <p:stCondLst>
                              <p:cond delay="500"/>
                            </p:stCondLst>
                            <p:childTnLst>
                              <p:par>
                                <p:cTn id="194" presetID="1" presetClass="entr" presetSubtype="0" fill="hold" nodeType="afterEffect">
                                  <p:stCondLst>
                                    <p:cond delay="0"/>
                                  </p:stCondLst>
                                  <p:childTnLst>
                                    <p:set>
                                      <p:cBhvr>
                                        <p:cTn id="195" dur="1" fill="hold">
                                          <p:stCondLst>
                                            <p:cond delay="0"/>
                                          </p:stCondLst>
                                        </p:cTn>
                                        <p:tgtEl>
                                          <p:spTgt spid="128"/>
                                        </p:tgtEl>
                                        <p:attrNameLst>
                                          <p:attrName>style.visibility</p:attrName>
                                        </p:attrNameLst>
                                      </p:cBhvr>
                                      <p:to>
                                        <p:strVal val="visible"/>
                                      </p:to>
                                    </p:set>
                                  </p:childTnLst>
                                </p:cTn>
                              </p:par>
                            </p:childTnLst>
                          </p:cTn>
                        </p:par>
                        <p:par>
                          <p:cTn id="196" fill="hold">
                            <p:stCondLst>
                              <p:cond delay="500"/>
                            </p:stCondLst>
                            <p:childTnLst>
                              <p:par>
                                <p:cTn id="197" presetID="1" presetClass="entr" presetSubtype="0" fill="hold" grpId="0" nodeType="afterEffect">
                                  <p:stCondLst>
                                    <p:cond delay="0"/>
                                  </p:stCondLst>
                                  <p:childTnLst>
                                    <p:set>
                                      <p:cBhvr>
                                        <p:cTn id="198" dur="1" fill="hold">
                                          <p:stCondLst>
                                            <p:cond delay="0"/>
                                          </p:stCondLst>
                                        </p:cTn>
                                        <p:tgtEl>
                                          <p:spTgt spid="99"/>
                                        </p:tgtEl>
                                        <p:attrNameLst>
                                          <p:attrName>style.visibility</p:attrName>
                                        </p:attrNameLst>
                                      </p:cBhvr>
                                      <p:to>
                                        <p:strVal val="visible"/>
                                      </p:to>
                                    </p:set>
                                  </p:childTnLst>
                                </p:cTn>
                              </p:par>
                            </p:childTnLst>
                          </p:cTn>
                        </p:par>
                        <p:par>
                          <p:cTn id="199" fill="hold">
                            <p:stCondLst>
                              <p:cond delay="500"/>
                            </p:stCondLst>
                            <p:childTnLst>
                              <p:par>
                                <p:cTn id="200" presetID="1" presetClass="entr" presetSubtype="0" fill="hold" nodeType="afterEffect">
                                  <p:stCondLst>
                                    <p:cond delay="0"/>
                                  </p:stCondLst>
                                  <p:childTnLst>
                                    <p:set>
                                      <p:cBhvr>
                                        <p:cTn id="201" dur="1" fill="hold">
                                          <p:stCondLst>
                                            <p:cond delay="0"/>
                                          </p:stCondLst>
                                        </p:cTn>
                                        <p:tgtEl>
                                          <p:spTgt spid="100"/>
                                        </p:tgtEl>
                                        <p:attrNameLst>
                                          <p:attrName>style.visibility</p:attrName>
                                        </p:attrNameLst>
                                      </p:cBhvr>
                                      <p:to>
                                        <p:strVal val="visible"/>
                                      </p:to>
                                    </p:set>
                                  </p:childTnLst>
                                </p:cTn>
                              </p:par>
                            </p:childTnLst>
                          </p:cTn>
                        </p:par>
                        <p:par>
                          <p:cTn id="202" fill="hold">
                            <p:stCondLst>
                              <p:cond delay="500"/>
                            </p:stCondLst>
                            <p:childTnLst>
                              <p:par>
                                <p:cTn id="203" presetID="1" presetClass="entr" presetSubtype="0" fill="hold" nodeType="afterEffect">
                                  <p:stCondLst>
                                    <p:cond delay="0"/>
                                  </p:stCondLst>
                                  <p:childTnLst>
                                    <p:set>
                                      <p:cBhvr>
                                        <p:cTn id="204" dur="1" fill="hold">
                                          <p:stCondLst>
                                            <p:cond delay="0"/>
                                          </p:stCondLst>
                                        </p:cTn>
                                        <p:tgtEl>
                                          <p:spTgt spid="101"/>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5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5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116">
                                            <p:txEl>
                                              <p:pRg st="0" end="0"/>
                                            </p:txEl>
                                          </p:spTgt>
                                        </p:tgtEl>
                                        <p:attrNameLst>
                                          <p:attrName>style.visibility</p:attrName>
                                        </p:attrNameLst>
                                      </p:cBhvr>
                                      <p:to>
                                        <p:strVal val="visible"/>
                                      </p:to>
                                    </p:set>
                                    <p:animEffect transition="in" filter="wipe(left)">
                                      <p:cBhvr>
                                        <p:cTn id="213" dur="500"/>
                                        <p:tgtEl>
                                          <p:spTgt spid="116">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92">
                                            <p:txEl>
                                              <p:pRg st="0" end="0"/>
                                            </p:txEl>
                                          </p:spTgt>
                                        </p:tgtEl>
                                        <p:attrNameLst>
                                          <p:attrName>style.visibility</p:attrName>
                                        </p:attrNameLst>
                                      </p:cBhvr>
                                      <p:to>
                                        <p:strVal val="visible"/>
                                      </p:to>
                                    </p:set>
                                    <p:animEffect transition="in" filter="wipe(left)">
                                      <p:cBhvr>
                                        <p:cTn id="218" dur="500"/>
                                        <p:tgtEl>
                                          <p:spTgt spid="92">
                                            <p:txEl>
                                              <p:pRg st="0" end="0"/>
                                            </p:txEl>
                                          </p:spTgt>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93"/>
                                        </p:tgtEl>
                                        <p:attrNameLst>
                                          <p:attrName>style.visibility</p:attrName>
                                        </p:attrNameLst>
                                      </p:cBhvr>
                                      <p:to>
                                        <p:strVal val="visible"/>
                                      </p:to>
                                    </p:set>
                                    <p:animEffect transition="in" filter="wipe(left)">
                                      <p:cBhvr>
                                        <p:cTn id="223" dur="500"/>
                                        <p:tgtEl>
                                          <p:spTgt spid="93"/>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131"/>
                                        </p:tgtEl>
                                        <p:attrNameLst>
                                          <p:attrName>style.visibility</p:attrName>
                                        </p:attrNameLst>
                                      </p:cBhvr>
                                      <p:to>
                                        <p:strVal val="visible"/>
                                      </p:to>
                                    </p:set>
                                    <p:animEffect transition="in" filter="wipe(left)">
                                      <p:cBhvr>
                                        <p:cTn id="228" dur="500"/>
                                        <p:tgtEl>
                                          <p:spTgt spid="131"/>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135"/>
                                        </p:tgtEl>
                                        <p:attrNameLst>
                                          <p:attrName>style.visibility</p:attrName>
                                        </p:attrNameLst>
                                      </p:cBhvr>
                                      <p:to>
                                        <p:strVal val="visible"/>
                                      </p:to>
                                    </p:set>
                                    <p:animEffect transition="in" filter="wipe(left)">
                                      <p:cBhvr>
                                        <p:cTn id="233" dur="500"/>
                                        <p:tgtEl>
                                          <p:spTgt spid="135"/>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136"/>
                                        </p:tgtEl>
                                        <p:attrNameLst>
                                          <p:attrName>style.visibility</p:attrName>
                                        </p:attrNameLst>
                                      </p:cBhvr>
                                      <p:to>
                                        <p:strVal val="visible"/>
                                      </p:to>
                                    </p:set>
                                    <p:animEffect transition="in" filter="wipe(left)">
                                      <p:cBhvr>
                                        <p:cTn id="238" dur="500"/>
                                        <p:tgtEl>
                                          <p:spTgt spid="136"/>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137"/>
                                        </p:tgtEl>
                                        <p:attrNameLst>
                                          <p:attrName>style.visibility</p:attrName>
                                        </p:attrNameLst>
                                      </p:cBhvr>
                                      <p:to>
                                        <p:strVal val="visible"/>
                                      </p:to>
                                    </p:set>
                                    <p:animEffect transition="in" filter="wipe(left)">
                                      <p:cBhvr>
                                        <p:cTn id="243" dur="500"/>
                                        <p:tgtEl>
                                          <p:spTgt spid="137"/>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32"/>
                                        </p:tgtEl>
                                        <p:attrNameLst>
                                          <p:attrName>style.visibility</p:attrName>
                                        </p:attrNameLst>
                                      </p:cBhvr>
                                      <p:to>
                                        <p:strVal val="visible"/>
                                      </p:to>
                                    </p:set>
                                    <p:animEffect transition="in" filter="wipe(left)">
                                      <p:cBhvr>
                                        <p:cTn id="248" dur="500"/>
                                        <p:tgtEl>
                                          <p:spTgt spid="132"/>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34"/>
                                        </p:tgtEl>
                                        <p:attrNameLst>
                                          <p:attrName>style.visibility</p:attrName>
                                        </p:attrNameLst>
                                      </p:cBhvr>
                                      <p:to>
                                        <p:strVal val="visible"/>
                                      </p:to>
                                    </p:set>
                                    <p:animEffect transition="in" filter="wipe(left)">
                                      <p:cBhvr>
                                        <p:cTn id="253" dur="500"/>
                                        <p:tgtEl>
                                          <p:spTgt spid="134"/>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133"/>
                                        </p:tgtEl>
                                        <p:attrNameLst>
                                          <p:attrName>style.visibility</p:attrName>
                                        </p:attrNameLst>
                                      </p:cBhvr>
                                      <p:to>
                                        <p:strVal val="visible"/>
                                      </p:to>
                                    </p:set>
                                    <p:animEffect transition="in" filter="wipe(left)">
                                      <p:cBhvr>
                                        <p:cTn id="258" dur="500"/>
                                        <p:tgtEl>
                                          <p:spTgt spid="133"/>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94">
                                            <p:txEl>
                                              <p:pRg st="0" end="0"/>
                                            </p:txEl>
                                          </p:spTgt>
                                        </p:tgtEl>
                                        <p:attrNameLst>
                                          <p:attrName>style.visibility</p:attrName>
                                        </p:attrNameLst>
                                      </p:cBhvr>
                                      <p:to>
                                        <p:strVal val="visible"/>
                                      </p:to>
                                    </p:set>
                                    <p:animEffect transition="in" filter="wipe(left)">
                                      <p:cBhvr>
                                        <p:cTn id="263" dur="500"/>
                                        <p:tgtEl>
                                          <p:spTgt spid="94">
                                            <p:txEl>
                                              <p:pRg st="0" end="0"/>
                                            </p:txEl>
                                          </p:spTgt>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95">
                                            <p:txEl>
                                              <p:pRg st="0" end="0"/>
                                            </p:txEl>
                                          </p:spTgt>
                                        </p:tgtEl>
                                        <p:attrNameLst>
                                          <p:attrName>style.visibility</p:attrName>
                                        </p:attrNameLst>
                                      </p:cBhvr>
                                      <p:to>
                                        <p:strVal val="visible"/>
                                      </p:to>
                                    </p:set>
                                    <p:animEffect transition="in" filter="wipe(left)">
                                      <p:cBhvr>
                                        <p:cTn id="268" dur="500"/>
                                        <p:tgtEl>
                                          <p:spTgt spid="95">
                                            <p:txEl>
                                              <p:pRg st="0" end="0"/>
                                            </p:txEl>
                                          </p:spTgt>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91"/>
                                        </p:tgtEl>
                                        <p:attrNameLst>
                                          <p:attrName>style.visibility</p:attrName>
                                        </p:attrNameLst>
                                      </p:cBhvr>
                                      <p:to>
                                        <p:strVal val="visible"/>
                                      </p:to>
                                    </p:set>
                                    <p:animEffect transition="in" filter="wipe(left)">
                                      <p:cBhvr>
                                        <p:cTn id="273" dur="500"/>
                                        <p:tgtEl>
                                          <p:spTgt spid="91"/>
                                        </p:tgtEl>
                                      </p:cBhvr>
                                    </p:animEffect>
                                  </p:childTnLst>
                                </p:cTn>
                              </p:par>
                            </p:childTnLst>
                          </p:cTn>
                        </p:par>
                      </p:childTnLst>
                    </p:cTn>
                  </p:par>
                  <p:par>
                    <p:cTn id="274" fill="hold">
                      <p:stCondLst>
                        <p:cond delay="indefinite"/>
                      </p:stCondLst>
                      <p:childTnLst>
                        <p:par>
                          <p:cTn id="275" fill="hold">
                            <p:stCondLst>
                              <p:cond delay="0"/>
                            </p:stCondLst>
                            <p:childTnLst>
                              <p:par>
                                <p:cTn id="276" presetID="21" presetClass="entr" presetSubtype="1" fill="hold" grpId="0" nodeType="clickEffect">
                                  <p:stCondLst>
                                    <p:cond delay="0"/>
                                  </p:stCondLst>
                                  <p:childTnLst>
                                    <p:set>
                                      <p:cBhvr>
                                        <p:cTn id="277" dur="1" fill="hold">
                                          <p:stCondLst>
                                            <p:cond delay="0"/>
                                          </p:stCondLst>
                                        </p:cTn>
                                        <p:tgtEl>
                                          <p:spTgt spid="103"/>
                                        </p:tgtEl>
                                        <p:attrNameLst>
                                          <p:attrName>style.visibility</p:attrName>
                                        </p:attrNameLst>
                                      </p:cBhvr>
                                      <p:to>
                                        <p:strVal val="visible"/>
                                      </p:to>
                                    </p:set>
                                    <p:animEffect transition="in" filter="wheel(1)">
                                      <p:cBhvr>
                                        <p:cTn id="278" dur="2000"/>
                                        <p:tgtEl>
                                          <p:spTgt spid="103"/>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02"/>
                                        </p:tgtEl>
                                        <p:attrNameLst>
                                          <p:attrName>style.visibility</p:attrName>
                                        </p:attrNameLst>
                                      </p:cBhvr>
                                      <p:to>
                                        <p:strVal val="visible"/>
                                      </p:to>
                                    </p:set>
                                    <p:animEffect transition="in" filter="wipe(left)">
                                      <p:cBhvr>
                                        <p:cTn id="283" dur="500"/>
                                        <p:tgtEl>
                                          <p:spTgt spid="102"/>
                                        </p:tgtEl>
                                      </p:cBhvr>
                                    </p:animEffect>
                                  </p:childTnLst>
                                </p:cTn>
                              </p:par>
                            </p:childTnLst>
                          </p:cTn>
                        </p:par>
                      </p:childTnLst>
                    </p:cTn>
                  </p:par>
                  <p:par>
                    <p:cTn id="284" fill="hold">
                      <p:stCondLst>
                        <p:cond delay="indefinite"/>
                      </p:stCondLst>
                      <p:childTnLst>
                        <p:par>
                          <p:cTn id="285" fill="hold">
                            <p:stCondLst>
                              <p:cond delay="0"/>
                            </p:stCondLst>
                            <p:childTnLst>
                              <p:par>
                                <p:cTn id="286" presetID="21" presetClass="entr" presetSubtype="1" fill="hold" grpId="0" nodeType="clickEffect">
                                  <p:stCondLst>
                                    <p:cond delay="0"/>
                                  </p:stCondLst>
                                  <p:childTnLst>
                                    <p:set>
                                      <p:cBhvr>
                                        <p:cTn id="287" dur="1" fill="hold">
                                          <p:stCondLst>
                                            <p:cond delay="0"/>
                                          </p:stCondLst>
                                        </p:cTn>
                                        <p:tgtEl>
                                          <p:spTgt spid="147"/>
                                        </p:tgtEl>
                                        <p:attrNameLst>
                                          <p:attrName>style.visibility</p:attrName>
                                        </p:attrNameLst>
                                      </p:cBhvr>
                                      <p:to>
                                        <p:strVal val="visible"/>
                                      </p:to>
                                    </p:set>
                                    <p:animEffect transition="in" filter="wheel(1)">
                                      <p:cBhvr>
                                        <p:cTn id="288" dur="2000"/>
                                        <p:tgtEl>
                                          <p:spTgt spid="147"/>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146"/>
                                        </p:tgtEl>
                                        <p:attrNameLst>
                                          <p:attrName>style.visibility</p:attrName>
                                        </p:attrNameLst>
                                      </p:cBhvr>
                                      <p:to>
                                        <p:strVal val="visible"/>
                                      </p:to>
                                    </p:set>
                                    <p:animEffect transition="in" filter="wipe(left)">
                                      <p:cBhvr>
                                        <p:cTn id="293" dur="500"/>
                                        <p:tgtEl>
                                          <p:spTgt spid="146"/>
                                        </p:tgtEl>
                                      </p:cBhvr>
                                    </p:animEffect>
                                  </p:childTnLst>
                                </p:cTn>
                              </p:par>
                            </p:childTnLst>
                          </p:cTn>
                        </p:par>
                      </p:childTnLst>
                    </p:cTn>
                  </p:par>
                  <p:par>
                    <p:cTn id="294" fill="hold">
                      <p:stCondLst>
                        <p:cond delay="indefinite"/>
                      </p:stCondLst>
                      <p:childTnLst>
                        <p:par>
                          <p:cTn id="295" fill="hold">
                            <p:stCondLst>
                              <p:cond delay="0"/>
                            </p:stCondLst>
                            <p:childTnLst>
                              <p:par>
                                <p:cTn id="296" presetID="21" presetClass="entr" presetSubtype="1" fill="hold" grpId="0" nodeType="clickEffect">
                                  <p:stCondLst>
                                    <p:cond delay="0"/>
                                  </p:stCondLst>
                                  <p:childTnLst>
                                    <p:set>
                                      <p:cBhvr>
                                        <p:cTn id="297" dur="1" fill="hold">
                                          <p:stCondLst>
                                            <p:cond delay="0"/>
                                          </p:stCondLst>
                                        </p:cTn>
                                        <p:tgtEl>
                                          <p:spTgt spid="139"/>
                                        </p:tgtEl>
                                        <p:attrNameLst>
                                          <p:attrName>style.visibility</p:attrName>
                                        </p:attrNameLst>
                                      </p:cBhvr>
                                      <p:to>
                                        <p:strVal val="visible"/>
                                      </p:to>
                                    </p:set>
                                    <p:animEffect transition="in" filter="wheel(1)">
                                      <p:cBhvr>
                                        <p:cTn id="298" dur="2000"/>
                                        <p:tgtEl>
                                          <p:spTgt spid="139"/>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38"/>
                                        </p:tgtEl>
                                        <p:attrNameLst>
                                          <p:attrName>style.visibility</p:attrName>
                                        </p:attrNameLst>
                                      </p:cBhvr>
                                      <p:to>
                                        <p:strVal val="visible"/>
                                      </p:to>
                                    </p:set>
                                    <p:animEffect transition="in" filter="wipe(left)">
                                      <p:cBhvr>
                                        <p:cTn id="303" dur="500"/>
                                        <p:tgtEl>
                                          <p:spTgt spid="138"/>
                                        </p:tgtEl>
                                      </p:cBhvr>
                                    </p:animEffect>
                                  </p:childTnLst>
                                </p:cTn>
                              </p:par>
                            </p:childTnLst>
                          </p:cTn>
                        </p:par>
                      </p:childTnLst>
                    </p:cTn>
                  </p:par>
                  <p:par>
                    <p:cTn id="304" fill="hold">
                      <p:stCondLst>
                        <p:cond delay="indefinite"/>
                      </p:stCondLst>
                      <p:childTnLst>
                        <p:par>
                          <p:cTn id="305" fill="hold">
                            <p:stCondLst>
                              <p:cond delay="0"/>
                            </p:stCondLst>
                            <p:childTnLst>
                              <p:par>
                                <p:cTn id="306" presetID="21" presetClass="entr" presetSubtype="1" fill="hold" grpId="0" nodeType="clickEffect">
                                  <p:stCondLst>
                                    <p:cond delay="0"/>
                                  </p:stCondLst>
                                  <p:childTnLst>
                                    <p:set>
                                      <p:cBhvr>
                                        <p:cTn id="307" dur="1" fill="hold">
                                          <p:stCondLst>
                                            <p:cond delay="0"/>
                                          </p:stCondLst>
                                        </p:cTn>
                                        <p:tgtEl>
                                          <p:spTgt spid="149"/>
                                        </p:tgtEl>
                                        <p:attrNameLst>
                                          <p:attrName>style.visibility</p:attrName>
                                        </p:attrNameLst>
                                      </p:cBhvr>
                                      <p:to>
                                        <p:strVal val="visible"/>
                                      </p:to>
                                    </p:set>
                                    <p:animEffect transition="in" filter="wheel(1)">
                                      <p:cBhvr>
                                        <p:cTn id="308" dur="2000"/>
                                        <p:tgtEl>
                                          <p:spTgt spid="149"/>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148"/>
                                        </p:tgtEl>
                                        <p:attrNameLst>
                                          <p:attrName>style.visibility</p:attrName>
                                        </p:attrNameLst>
                                      </p:cBhvr>
                                      <p:to>
                                        <p:strVal val="visible"/>
                                      </p:to>
                                    </p:set>
                                    <p:animEffect transition="in" filter="wipe(left)">
                                      <p:cBhvr>
                                        <p:cTn id="313" dur="500"/>
                                        <p:tgtEl>
                                          <p:spTgt spid="148"/>
                                        </p:tgtEl>
                                      </p:cBhvr>
                                    </p:animEffect>
                                  </p:childTnLst>
                                </p:cTn>
                              </p:par>
                            </p:childTnLst>
                          </p:cTn>
                        </p:par>
                      </p:childTnLst>
                    </p:cTn>
                  </p:par>
                  <p:par>
                    <p:cTn id="314" fill="hold">
                      <p:stCondLst>
                        <p:cond delay="indefinite"/>
                      </p:stCondLst>
                      <p:childTnLst>
                        <p:par>
                          <p:cTn id="315" fill="hold">
                            <p:stCondLst>
                              <p:cond delay="0"/>
                            </p:stCondLst>
                            <p:childTnLst>
                              <p:par>
                                <p:cTn id="316" presetID="21" presetClass="entr" presetSubtype="1" fill="hold" grpId="0" nodeType="clickEffect">
                                  <p:stCondLst>
                                    <p:cond delay="0"/>
                                  </p:stCondLst>
                                  <p:childTnLst>
                                    <p:set>
                                      <p:cBhvr>
                                        <p:cTn id="317" dur="1" fill="hold">
                                          <p:stCondLst>
                                            <p:cond delay="0"/>
                                          </p:stCondLst>
                                        </p:cTn>
                                        <p:tgtEl>
                                          <p:spTgt spid="151"/>
                                        </p:tgtEl>
                                        <p:attrNameLst>
                                          <p:attrName>style.visibility</p:attrName>
                                        </p:attrNameLst>
                                      </p:cBhvr>
                                      <p:to>
                                        <p:strVal val="visible"/>
                                      </p:to>
                                    </p:set>
                                    <p:animEffect transition="in" filter="wheel(1)">
                                      <p:cBhvr>
                                        <p:cTn id="318" dur="2000"/>
                                        <p:tgtEl>
                                          <p:spTgt spid="151"/>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150"/>
                                        </p:tgtEl>
                                        <p:attrNameLst>
                                          <p:attrName>style.visibility</p:attrName>
                                        </p:attrNameLst>
                                      </p:cBhvr>
                                      <p:to>
                                        <p:strVal val="visible"/>
                                      </p:to>
                                    </p:set>
                                    <p:animEffect transition="in" filter="wipe(left)">
                                      <p:cBhvr>
                                        <p:cTn id="323" dur="500"/>
                                        <p:tgtEl>
                                          <p:spTgt spid="150"/>
                                        </p:tgtEl>
                                      </p:cBhvr>
                                    </p:animEffect>
                                  </p:childTnLst>
                                </p:cTn>
                              </p:par>
                            </p:childTnLst>
                          </p:cTn>
                        </p:par>
                      </p:childTnLst>
                    </p:cTn>
                  </p:par>
                  <p:par>
                    <p:cTn id="324" fill="hold">
                      <p:stCondLst>
                        <p:cond delay="indefinite"/>
                      </p:stCondLst>
                      <p:childTnLst>
                        <p:par>
                          <p:cTn id="325" fill="hold">
                            <p:stCondLst>
                              <p:cond delay="0"/>
                            </p:stCondLst>
                            <p:childTnLst>
                              <p:par>
                                <p:cTn id="326" presetID="21" presetClass="entr" presetSubtype="1" fill="hold" grpId="0" nodeType="clickEffect">
                                  <p:stCondLst>
                                    <p:cond delay="0"/>
                                  </p:stCondLst>
                                  <p:childTnLst>
                                    <p:set>
                                      <p:cBhvr>
                                        <p:cTn id="327" dur="1" fill="hold">
                                          <p:stCondLst>
                                            <p:cond delay="0"/>
                                          </p:stCondLst>
                                        </p:cTn>
                                        <p:tgtEl>
                                          <p:spTgt spid="153"/>
                                        </p:tgtEl>
                                        <p:attrNameLst>
                                          <p:attrName>style.visibility</p:attrName>
                                        </p:attrNameLst>
                                      </p:cBhvr>
                                      <p:to>
                                        <p:strVal val="visible"/>
                                      </p:to>
                                    </p:set>
                                    <p:animEffect transition="in" filter="wheel(1)">
                                      <p:cBhvr>
                                        <p:cTn id="328" dur="2000"/>
                                        <p:tgtEl>
                                          <p:spTgt spid="153"/>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152"/>
                                        </p:tgtEl>
                                        <p:attrNameLst>
                                          <p:attrName>style.visibility</p:attrName>
                                        </p:attrNameLst>
                                      </p:cBhvr>
                                      <p:to>
                                        <p:strVal val="visible"/>
                                      </p:to>
                                    </p:set>
                                    <p:animEffect transition="in" filter="wipe(left)">
                                      <p:cBhvr>
                                        <p:cTn id="33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20" grpId="0"/>
      <p:bldP spid="221" grpId="0"/>
      <p:bldP spid="222" grpId="0"/>
      <p:bldP spid="224" grpId="0"/>
      <p:bldP spid="125" grpId="0"/>
      <p:bldP spid="116" grpId="0" build="p"/>
      <p:bldP spid="117" grpId="0" build="p"/>
      <p:bldP spid="131" grpId="0"/>
      <p:bldP spid="132" grpId="0"/>
      <p:bldP spid="133" grpId="0"/>
      <p:bldP spid="134" grpId="0"/>
      <p:bldP spid="135" grpId="0"/>
      <p:bldP spid="136" grpId="0"/>
      <p:bldP spid="137" grpId="0"/>
      <p:bldP spid="138" grpId="0"/>
      <p:bldP spid="139" grpId="0" animBg="1"/>
      <p:bldP spid="146" grpId="0"/>
      <p:bldP spid="147" grpId="0" animBg="1"/>
      <p:bldP spid="148" grpId="0"/>
      <p:bldP spid="149" grpId="0" animBg="1"/>
      <p:bldP spid="150" grpId="0"/>
      <p:bldP spid="151" grpId="0" animBg="1"/>
      <p:bldP spid="152" grpId="0"/>
      <p:bldP spid="153" grpId="0" animBg="1"/>
      <p:bldP spid="154" grpId="0"/>
      <p:bldP spid="155" grpId="0"/>
      <p:bldP spid="99" grpId="0"/>
      <p:bldP spid="102" grpId="0"/>
      <p:bldP spid="103" grpId="0" animBg="1"/>
      <p:bldP spid="91" grpId="0"/>
      <p:bldP spid="92" grpId="0" build="p"/>
      <p:bldP spid="93" grpId="0"/>
      <p:bldP spid="94" grpId="0" build="p"/>
      <p:bldP spid="9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2C87-C618-435A-82C2-BDA3FB01C98C}"/>
              </a:ext>
            </a:extLst>
          </p:cNvPr>
          <p:cNvSpPr>
            <a:spLocks noGrp="1"/>
          </p:cNvSpPr>
          <p:nvPr>
            <p:ph type="title"/>
          </p:nvPr>
        </p:nvSpPr>
        <p:spPr/>
        <p:txBody>
          <a:bodyPr/>
          <a:lstStyle/>
          <a:p>
            <a:r>
              <a:rPr lang="en-US" dirty="0"/>
              <a:t>Problem 1: </a:t>
            </a:r>
            <a:r>
              <a:rPr lang="en-US" dirty="0">
                <a:solidFill>
                  <a:schemeClr val="tx2"/>
                </a:solidFill>
              </a:rPr>
              <a:t>Optimal Solution by </a:t>
            </a:r>
            <a:r>
              <a:rPr lang="en-US" dirty="0">
                <a:solidFill>
                  <a:schemeClr val="accent6"/>
                </a:solidFill>
              </a:rPr>
              <a:t>MODI Method</a:t>
            </a:r>
            <a:endParaRPr lang="en-IN" dirty="0"/>
          </a:p>
        </p:txBody>
      </p:sp>
      <p:cxnSp>
        <p:nvCxnSpPr>
          <p:cNvPr id="4" name="Straight Connector 3">
            <a:extLst>
              <a:ext uri="{FF2B5EF4-FFF2-40B4-BE49-F238E27FC236}">
                <a16:creationId xmlns:a16="http://schemas.microsoft.com/office/drawing/2014/main" id="{BCB42458-9C12-46CB-9001-595375CAAF0A}"/>
              </a:ext>
            </a:extLst>
          </p:cNvPr>
          <p:cNvCxnSpPr>
            <a:cxnSpLocks/>
          </p:cNvCxnSpPr>
          <p:nvPr/>
        </p:nvCxnSpPr>
        <p:spPr>
          <a:xfrm>
            <a:off x="2393268" y="1585967"/>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454E5DB-00BA-4A1D-B920-12AB4F78D8B6}"/>
              </a:ext>
            </a:extLst>
          </p:cNvPr>
          <p:cNvCxnSpPr>
            <a:cxnSpLocks/>
          </p:cNvCxnSpPr>
          <p:nvPr/>
        </p:nvCxnSpPr>
        <p:spPr>
          <a:xfrm>
            <a:off x="2405238" y="2329300"/>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81ACAE-9365-4B65-9FD0-0753B24E61DC}"/>
              </a:ext>
            </a:extLst>
          </p:cNvPr>
          <p:cNvCxnSpPr>
            <a:cxnSpLocks/>
          </p:cNvCxnSpPr>
          <p:nvPr/>
        </p:nvCxnSpPr>
        <p:spPr>
          <a:xfrm>
            <a:off x="2405238" y="3072632"/>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9EF29FF-BEF7-476F-A161-5B80BB9F5D16}"/>
              </a:ext>
            </a:extLst>
          </p:cNvPr>
          <p:cNvCxnSpPr>
            <a:cxnSpLocks/>
          </p:cNvCxnSpPr>
          <p:nvPr/>
        </p:nvCxnSpPr>
        <p:spPr>
          <a:xfrm>
            <a:off x="2405238" y="3815966"/>
            <a:ext cx="7725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D51B5D6-6F89-485A-9E87-7A6C8144F8BA}"/>
              </a:ext>
            </a:extLst>
          </p:cNvPr>
          <p:cNvCxnSpPr>
            <a:cxnSpLocks/>
          </p:cNvCxnSpPr>
          <p:nvPr/>
        </p:nvCxnSpPr>
        <p:spPr>
          <a:xfrm>
            <a:off x="2398161" y="826598"/>
            <a:ext cx="0" cy="416931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85558D-F0A8-4943-AE2A-1E63D23BC816}"/>
              </a:ext>
            </a:extLst>
          </p:cNvPr>
          <p:cNvCxnSpPr>
            <a:cxnSpLocks/>
          </p:cNvCxnSpPr>
          <p:nvPr/>
        </p:nvCxnSpPr>
        <p:spPr>
          <a:xfrm>
            <a:off x="2398160" y="826598"/>
            <a:ext cx="772374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5CFD1E-53B6-4B9D-8619-28FC89C02739}"/>
              </a:ext>
            </a:extLst>
          </p:cNvPr>
          <p:cNvCxnSpPr>
            <a:cxnSpLocks/>
          </p:cNvCxnSpPr>
          <p:nvPr/>
        </p:nvCxnSpPr>
        <p:spPr>
          <a:xfrm>
            <a:off x="2392538" y="42593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2C0469-EA28-424A-9A57-367DCBC9B0D4}"/>
              </a:ext>
            </a:extLst>
          </p:cNvPr>
          <p:cNvCxnSpPr>
            <a:cxnSpLocks/>
          </p:cNvCxnSpPr>
          <p:nvPr/>
        </p:nvCxnSpPr>
        <p:spPr>
          <a:xfrm>
            <a:off x="8940800" y="8426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5D1D05-4EC2-4936-BFEC-30BA7FDFB07C}"/>
              </a:ext>
            </a:extLst>
          </p:cNvPr>
          <p:cNvCxnSpPr>
            <a:cxnSpLocks/>
          </p:cNvCxnSpPr>
          <p:nvPr/>
        </p:nvCxnSpPr>
        <p:spPr>
          <a:xfrm>
            <a:off x="7792657" y="835395"/>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68A12E-4B7C-4CC8-8E72-47925F98190F}"/>
              </a:ext>
            </a:extLst>
          </p:cNvPr>
          <p:cNvCxnSpPr>
            <a:cxnSpLocks/>
          </p:cNvCxnSpPr>
          <p:nvPr/>
        </p:nvCxnSpPr>
        <p:spPr>
          <a:xfrm>
            <a:off x="6753746" y="8426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4DB41C-962D-4262-8849-40551CF3A730}"/>
              </a:ext>
            </a:extLst>
          </p:cNvPr>
          <p:cNvCxnSpPr>
            <a:cxnSpLocks/>
          </p:cNvCxnSpPr>
          <p:nvPr/>
        </p:nvCxnSpPr>
        <p:spPr>
          <a:xfrm>
            <a:off x="5711019" y="8426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4ADF0F-FF18-4F57-A886-006D6F64509A}"/>
              </a:ext>
            </a:extLst>
          </p:cNvPr>
          <p:cNvCxnSpPr>
            <a:cxnSpLocks/>
          </p:cNvCxnSpPr>
          <p:nvPr/>
        </p:nvCxnSpPr>
        <p:spPr>
          <a:xfrm>
            <a:off x="4668294" y="8426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EA6DA9-F736-4E8D-8CBB-C066C6BD0428}"/>
              </a:ext>
            </a:extLst>
          </p:cNvPr>
          <p:cNvCxnSpPr>
            <a:cxnSpLocks/>
          </p:cNvCxnSpPr>
          <p:nvPr/>
        </p:nvCxnSpPr>
        <p:spPr>
          <a:xfrm>
            <a:off x="3625567" y="842634"/>
            <a:ext cx="0" cy="416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8B4288-1D3D-4C4E-BFE2-EC407AFE21C2}"/>
              </a:ext>
            </a:extLst>
          </p:cNvPr>
          <p:cNvCxnSpPr>
            <a:cxnSpLocks/>
          </p:cNvCxnSpPr>
          <p:nvPr/>
        </p:nvCxnSpPr>
        <p:spPr>
          <a:xfrm>
            <a:off x="2393268" y="835395"/>
            <a:ext cx="1232299" cy="7505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9A5F20-0C35-4199-B466-529F94F19399}"/>
              </a:ext>
            </a:extLst>
          </p:cNvPr>
          <p:cNvSpPr txBox="1"/>
          <p:nvPr/>
        </p:nvSpPr>
        <p:spPr>
          <a:xfrm>
            <a:off x="2954678" y="811831"/>
            <a:ext cx="652636" cy="458749"/>
          </a:xfrm>
          <a:prstGeom prst="rect">
            <a:avLst/>
          </a:prstGeom>
          <a:noFill/>
        </p:spPr>
        <p:txBody>
          <a:bodyPr wrap="square" rtlCol="0">
            <a:spAutoFit/>
          </a:bodyPr>
          <a:lstStyle/>
          <a:p>
            <a:r>
              <a:rPr lang="en-US" sz="2400" dirty="0"/>
              <a:t>To</a:t>
            </a:r>
            <a:endParaRPr lang="en-IN" sz="2400" dirty="0"/>
          </a:p>
        </p:txBody>
      </p:sp>
      <p:sp>
        <p:nvSpPr>
          <p:cNvPr id="19" name="TextBox 18">
            <a:extLst>
              <a:ext uri="{FF2B5EF4-FFF2-40B4-BE49-F238E27FC236}">
                <a16:creationId xmlns:a16="http://schemas.microsoft.com/office/drawing/2014/main" id="{F39FC99F-7594-4A4F-96AC-364CB59E223D}"/>
              </a:ext>
            </a:extLst>
          </p:cNvPr>
          <p:cNvSpPr txBox="1"/>
          <p:nvPr/>
        </p:nvSpPr>
        <p:spPr>
          <a:xfrm>
            <a:off x="2440399" y="1179100"/>
            <a:ext cx="830830" cy="458749"/>
          </a:xfrm>
          <a:prstGeom prst="rect">
            <a:avLst/>
          </a:prstGeom>
          <a:noFill/>
        </p:spPr>
        <p:txBody>
          <a:bodyPr wrap="square" rtlCol="0">
            <a:spAutoFit/>
          </a:bodyPr>
          <a:lstStyle/>
          <a:p>
            <a:r>
              <a:rPr lang="en-US" sz="2400" dirty="0"/>
              <a:t>From</a:t>
            </a:r>
            <a:endParaRPr lang="en-IN" sz="2400" dirty="0"/>
          </a:p>
        </p:txBody>
      </p:sp>
      <p:sp>
        <p:nvSpPr>
          <p:cNvPr id="20" name="TextBox 19">
            <a:extLst>
              <a:ext uri="{FF2B5EF4-FFF2-40B4-BE49-F238E27FC236}">
                <a16:creationId xmlns:a16="http://schemas.microsoft.com/office/drawing/2014/main" id="{A5F21BAC-F96E-46FF-A4E7-4FFD7EB5D2DE}"/>
              </a:ext>
            </a:extLst>
          </p:cNvPr>
          <p:cNvSpPr txBox="1"/>
          <p:nvPr/>
        </p:nvSpPr>
        <p:spPr>
          <a:xfrm>
            <a:off x="2588239" y="1728123"/>
            <a:ext cx="830830" cy="458749"/>
          </a:xfrm>
          <a:prstGeom prst="rect">
            <a:avLst/>
          </a:prstGeom>
          <a:noFill/>
        </p:spPr>
        <p:txBody>
          <a:bodyPr wrap="square" rtlCol="0">
            <a:spAutoFit/>
          </a:bodyPr>
          <a:lstStyle/>
          <a:p>
            <a:pPr algn="ctr"/>
            <a:r>
              <a:rPr lang="en-US" sz="2400" dirty="0"/>
              <a:t>A</a:t>
            </a:r>
            <a:endParaRPr lang="en-IN" sz="2400" dirty="0"/>
          </a:p>
        </p:txBody>
      </p:sp>
      <p:sp>
        <p:nvSpPr>
          <p:cNvPr id="21" name="TextBox 20">
            <a:extLst>
              <a:ext uri="{FF2B5EF4-FFF2-40B4-BE49-F238E27FC236}">
                <a16:creationId xmlns:a16="http://schemas.microsoft.com/office/drawing/2014/main" id="{443EB6F0-1F66-4DF6-8F0A-E2B5E169B905}"/>
              </a:ext>
            </a:extLst>
          </p:cNvPr>
          <p:cNvSpPr txBox="1"/>
          <p:nvPr/>
        </p:nvSpPr>
        <p:spPr>
          <a:xfrm>
            <a:off x="2352996" y="3807599"/>
            <a:ext cx="1321552" cy="461665"/>
          </a:xfrm>
          <a:prstGeom prst="rect">
            <a:avLst/>
          </a:prstGeom>
          <a:noFill/>
        </p:spPr>
        <p:txBody>
          <a:bodyPr wrap="square" rtlCol="0">
            <a:spAutoFit/>
          </a:bodyPr>
          <a:lstStyle/>
          <a:p>
            <a:pPr algn="ctr"/>
            <a:r>
              <a:rPr lang="en-US" sz="2400" dirty="0"/>
              <a:t>Demand</a:t>
            </a:r>
            <a:endParaRPr lang="en-IN" sz="2400" dirty="0"/>
          </a:p>
        </p:txBody>
      </p:sp>
      <p:sp>
        <p:nvSpPr>
          <p:cNvPr id="22" name="TextBox 21">
            <a:extLst>
              <a:ext uri="{FF2B5EF4-FFF2-40B4-BE49-F238E27FC236}">
                <a16:creationId xmlns:a16="http://schemas.microsoft.com/office/drawing/2014/main" id="{226CC19A-7FF2-416F-AF29-B1EEC41A0CAA}"/>
              </a:ext>
            </a:extLst>
          </p:cNvPr>
          <p:cNvSpPr txBox="1"/>
          <p:nvPr/>
        </p:nvSpPr>
        <p:spPr>
          <a:xfrm>
            <a:off x="2588239" y="2456199"/>
            <a:ext cx="830830" cy="458749"/>
          </a:xfrm>
          <a:prstGeom prst="rect">
            <a:avLst/>
          </a:prstGeom>
          <a:noFill/>
        </p:spPr>
        <p:txBody>
          <a:bodyPr wrap="square" rtlCol="0">
            <a:spAutoFit/>
          </a:bodyPr>
          <a:lstStyle/>
          <a:p>
            <a:pPr algn="ctr"/>
            <a:r>
              <a:rPr lang="en-US" sz="2400" dirty="0"/>
              <a:t>B</a:t>
            </a:r>
            <a:endParaRPr lang="en-IN" sz="2400" dirty="0"/>
          </a:p>
        </p:txBody>
      </p:sp>
      <p:sp>
        <p:nvSpPr>
          <p:cNvPr id="23" name="TextBox 22">
            <a:extLst>
              <a:ext uri="{FF2B5EF4-FFF2-40B4-BE49-F238E27FC236}">
                <a16:creationId xmlns:a16="http://schemas.microsoft.com/office/drawing/2014/main" id="{976456D3-33C1-4A94-8672-9D75A149360D}"/>
              </a:ext>
            </a:extLst>
          </p:cNvPr>
          <p:cNvSpPr txBox="1"/>
          <p:nvPr/>
        </p:nvSpPr>
        <p:spPr>
          <a:xfrm>
            <a:off x="2588239" y="3203967"/>
            <a:ext cx="830830" cy="458749"/>
          </a:xfrm>
          <a:prstGeom prst="rect">
            <a:avLst/>
          </a:prstGeom>
          <a:noFill/>
        </p:spPr>
        <p:txBody>
          <a:bodyPr wrap="square" rtlCol="0">
            <a:spAutoFit/>
          </a:bodyPr>
          <a:lstStyle/>
          <a:p>
            <a:pPr algn="ctr"/>
            <a:r>
              <a:rPr lang="en-US" sz="2400" dirty="0"/>
              <a:t>C</a:t>
            </a:r>
            <a:endParaRPr lang="en-IN" sz="2400" dirty="0"/>
          </a:p>
        </p:txBody>
      </p:sp>
      <p:sp>
        <p:nvSpPr>
          <p:cNvPr id="24" name="TextBox 23">
            <a:extLst>
              <a:ext uri="{FF2B5EF4-FFF2-40B4-BE49-F238E27FC236}">
                <a16:creationId xmlns:a16="http://schemas.microsoft.com/office/drawing/2014/main" id="{5BF8E139-58B5-4694-A831-C88D2CF020E5}"/>
              </a:ext>
            </a:extLst>
          </p:cNvPr>
          <p:cNvSpPr txBox="1"/>
          <p:nvPr/>
        </p:nvSpPr>
        <p:spPr>
          <a:xfrm>
            <a:off x="3756256" y="999547"/>
            <a:ext cx="830830" cy="458749"/>
          </a:xfrm>
          <a:prstGeom prst="rect">
            <a:avLst/>
          </a:prstGeom>
          <a:noFill/>
        </p:spPr>
        <p:txBody>
          <a:bodyPr wrap="square" rtlCol="0">
            <a:spAutoFit/>
          </a:bodyPr>
          <a:lstStyle/>
          <a:p>
            <a:pPr algn="ctr"/>
            <a:r>
              <a:rPr lang="en-US" sz="2400" dirty="0"/>
              <a:t>P</a:t>
            </a:r>
            <a:endParaRPr lang="en-IN" sz="2400" dirty="0"/>
          </a:p>
        </p:txBody>
      </p:sp>
      <p:sp>
        <p:nvSpPr>
          <p:cNvPr id="25" name="TextBox 24">
            <a:extLst>
              <a:ext uri="{FF2B5EF4-FFF2-40B4-BE49-F238E27FC236}">
                <a16:creationId xmlns:a16="http://schemas.microsoft.com/office/drawing/2014/main" id="{6024B6B4-0C63-4FD8-A5C5-68D59CECC4A7}"/>
              </a:ext>
            </a:extLst>
          </p:cNvPr>
          <p:cNvSpPr txBox="1"/>
          <p:nvPr/>
        </p:nvSpPr>
        <p:spPr>
          <a:xfrm>
            <a:off x="7849446" y="1002153"/>
            <a:ext cx="1042821" cy="461665"/>
          </a:xfrm>
          <a:prstGeom prst="rect">
            <a:avLst/>
          </a:prstGeom>
          <a:noFill/>
        </p:spPr>
        <p:txBody>
          <a:bodyPr wrap="square" rtlCol="0">
            <a:spAutoFit/>
          </a:bodyPr>
          <a:lstStyle/>
          <a:p>
            <a:pPr algn="ctr"/>
            <a:r>
              <a:rPr lang="en-US" sz="2400" dirty="0"/>
              <a:t>Supply</a:t>
            </a:r>
            <a:endParaRPr lang="en-IN" sz="2400" dirty="0"/>
          </a:p>
        </p:txBody>
      </p:sp>
      <p:sp>
        <p:nvSpPr>
          <p:cNvPr id="26" name="TextBox 25">
            <a:extLst>
              <a:ext uri="{FF2B5EF4-FFF2-40B4-BE49-F238E27FC236}">
                <a16:creationId xmlns:a16="http://schemas.microsoft.com/office/drawing/2014/main" id="{35FC5E16-1671-4EE6-A899-42099EBB4998}"/>
              </a:ext>
            </a:extLst>
          </p:cNvPr>
          <p:cNvSpPr txBox="1"/>
          <p:nvPr/>
        </p:nvSpPr>
        <p:spPr>
          <a:xfrm>
            <a:off x="6863313" y="993840"/>
            <a:ext cx="830830" cy="458749"/>
          </a:xfrm>
          <a:prstGeom prst="rect">
            <a:avLst/>
          </a:prstGeom>
          <a:noFill/>
        </p:spPr>
        <p:txBody>
          <a:bodyPr wrap="square" rtlCol="0">
            <a:spAutoFit/>
          </a:bodyPr>
          <a:lstStyle/>
          <a:p>
            <a:pPr algn="ctr"/>
            <a:r>
              <a:rPr lang="en-US" sz="2400" dirty="0"/>
              <a:t>S</a:t>
            </a:r>
            <a:endParaRPr lang="en-IN" sz="2400" dirty="0"/>
          </a:p>
        </p:txBody>
      </p:sp>
      <p:sp>
        <p:nvSpPr>
          <p:cNvPr id="27" name="TextBox 26">
            <a:extLst>
              <a:ext uri="{FF2B5EF4-FFF2-40B4-BE49-F238E27FC236}">
                <a16:creationId xmlns:a16="http://schemas.microsoft.com/office/drawing/2014/main" id="{E7ED9110-B24F-4791-ACB9-6C29F4A3D772}"/>
              </a:ext>
            </a:extLst>
          </p:cNvPr>
          <p:cNvSpPr txBox="1"/>
          <p:nvPr/>
        </p:nvSpPr>
        <p:spPr>
          <a:xfrm>
            <a:off x="5824206" y="993840"/>
            <a:ext cx="830830" cy="458749"/>
          </a:xfrm>
          <a:prstGeom prst="rect">
            <a:avLst/>
          </a:prstGeom>
          <a:noFill/>
        </p:spPr>
        <p:txBody>
          <a:bodyPr wrap="square" rtlCol="0">
            <a:spAutoFit/>
          </a:bodyPr>
          <a:lstStyle/>
          <a:p>
            <a:pPr algn="ctr"/>
            <a:r>
              <a:rPr lang="en-US" sz="2400" dirty="0"/>
              <a:t>R</a:t>
            </a:r>
            <a:endParaRPr lang="en-IN" sz="2400" dirty="0"/>
          </a:p>
        </p:txBody>
      </p:sp>
      <p:sp>
        <p:nvSpPr>
          <p:cNvPr id="28" name="TextBox 27">
            <a:extLst>
              <a:ext uri="{FF2B5EF4-FFF2-40B4-BE49-F238E27FC236}">
                <a16:creationId xmlns:a16="http://schemas.microsoft.com/office/drawing/2014/main" id="{81AA86E0-41D8-43BB-AB06-74C66D225D01}"/>
              </a:ext>
            </a:extLst>
          </p:cNvPr>
          <p:cNvSpPr txBox="1"/>
          <p:nvPr/>
        </p:nvSpPr>
        <p:spPr>
          <a:xfrm>
            <a:off x="4785098" y="993840"/>
            <a:ext cx="830830" cy="458749"/>
          </a:xfrm>
          <a:prstGeom prst="rect">
            <a:avLst/>
          </a:prstGeom>
          <a:noFill/>
        </p:spPr>
        <p:txBody>
          <a:bodyPr wrap="square" rtlCol="0">
            <a:spAutoFit/>
          </a:bodyPr>
          <a:lstStyle/>
          <a:p>
            <a:pPr algn="ctr"/>
            <a:r>
              <a:rPr lang="en-US" sz="2400" dirty="0"/>
              <a:t>Q</a:t>
            </a:r>
            <a:endParaRPr lang="en-IN" sz="2400" dirty="0"/>
          </a:p>
        </p:txBody>
      </p:sp>
      <p:sp>
        <p:nvSpPr>
          <p:cNvPr id="29" name="TextBox 28">
            <a:extLst>
              <a:ext uri="{FF2B5EF4-FFF2-40B4-BE49-F238E27FC236}">
                <a16:creationId xmlns:a16="http://schemas.microsoft.com/office/drawing/2014/main" id="{336A68CB-32B7-4DD7-AC05-6CB35EE1173D}"/>
              </a:ext>
            </a:extLst>
          </p:cNvPr>
          <p:cNvSpPr txBox="1"/>
          <p:nvPr/>
        </p:nvSpPr>
        <p:spPr>
          <a:xfrm>
            <a:off x="4147093" y="1952478"/>
            <a:ext cx="604517" cy="458749"/>
          </a:xfrm>
          <a:prstGeom prst="rect">
            <a:avLst/>
          </a:prstGeom>
          <a:noFill/>
        </p:spPr>
        <p:txBody>
          <a:bodyPr wrap="square" rtlCol="0">
            <a:spAutoFit/>
          </a:bodyPr>
          <a:lstStyle/>
          <a:p>
            <a:pPr algn="ctr"/>
            <a:r>
              <a:rPr lang="en-US" sz="2400" dirty="0"/>
              <a:t>12</a:t>
            </a:r>
            <a:endParaRPr lang="en-IN" sz="2400" dirty="0"/>
          </a:p>
        </p:txBody>
      </p:sp>
      <p:sp>
        <p:nvSpPr>
          <p:cNvPr id="30" name="TextBox 29">
            <a:extLst>
              <a:ext uri="{FF2B5EF4-FFF2-40B4-BE49-F238E27FC236}">
                <a16:creationId xmlns:a16="http://schemas.microsoft.com/office/drawing/2014/main" id="{216AD251-6761-4732-AFB7-4B1EF2A7FE59}"/>
              </a:ext>
            </a:extLst>
          </p:cNvPr>
          <p:cNvSpPr txBox="1"/>
          <p:nvPr/>
        </p:nvSpPr>
        <p:spPr>
          <a:xfrm>
            <a:off x="4147093" y="3433902"/>
            <a:ext cx="604517" cy="458749"/>
          </a:xfrm>
          <a:prstGeom prst="rect">
            <a:avLst/>
          </a:prstGeom>
          <a:noFill/>
        </p:spPr>
        <p:txBody>
          <a:bodyPr wrap="square" rtlCol="0">
            <a:spAutoFit/>
          </a:bodyPr>
          <a:lstStyle/>
          <a:p>
            <a:pPr algn="ctr"/>
            <a:r>
              <a:rPr lang="en-US" sz="2400" dirty="0"/>
              <a:t>6</a:t>
            </a:r>
            <a:endParaRPr lang="en-IN" sz="2400" dirty="0"/>
          </a:p>
        </p:txBody>
      </p:sp>
      <p:sp>
        <p:nvSpPr>
          <p:cNvPr id="31" name="TextBox 30">
            <a:extLst>
              <a:ext uri="{FF2B5EF4-FFF2-40B4-BE49-F238E27FC236}">
                <a16:creationId xmlns:a16="http://schemas.microsoft.com/office/drawing/2014/main" id="{EF841597-44D7-41A5-90CE-BA7AB1023EF0}"/>
              </a:ext>
            </a:extLst>
          </p:cNvPr>
          <p:cNvSpPr txBox="1"/>
          <p:nvPr/>
        </p:nvSpPr>
        <p:spPr>
          <a:xfrm>
            <a:off x="7285149" y="1952478"/>
            <a:ext cx="604517" cy="458749"/>
          </a:xfrm>
          <a:prstGeom prst="rect">
            <a:avLst/>
          </a:prstGeom>
          <a:noFill/>
        </p:spPr>
        <p:txBody>
          <a:bodyPr wrap="square" rtlCol="0">
            <a:spAutoFit/>
          </a:bodyPr>
          <a:lstStyle/>
          <a:p>
            <a:pPr algn="ctr"/>
            <a:r>
              <a:rPr lang="en-US" sz="2400" dirty="0"/>
              <a:t>13</a:t>
            </a:r>
            <a:endParaRPr lang="en-IN" sz="2400" dirty="0"/>
          </a:p>
        </p:txBody>
      </p:sp>
      <p:sp>
        <p:nvSpPr>
          <p:cNvPr id="32" name="TextBox 31">
            <a:extLst>
              <a:ext uri="{FF2B5EF4-FFF2-40B4-BE49-F238E27FC236}">
                <a16:creationId xmlns:a16="http://schemas.microsoft.com/office/drawing/2014/main" id="{509C9606-0BA7-4E31-94CF-D8FB695FEF18}"/>
              </a:ext>
            </a:extLst>
          </p:cNvPr>
          <p:cNvSpPr txBox="1"/>
          <p:nvPr/>
        </p:nvSpPr>
        <p:spPr>
          <a:xfrm>
            <a:off x="7278728" y="3433902"/>
            <a:ext cx="604517" cy="458749"/>
          </a:xfrm>
          <a:prstGeom prst="rect">
            <a:avLst/>
          </a:prstGeom>
          <a:noFill/>
        </p:spPr>
        <p:txBody>
          <a:bodyPr wrap="square" rtlCol="0">
            <a:spAutoFit/>
          </a:bodyPr>
          <a:lstStyle/>
          <a:p>
            <a:pPr algn="ctr"/>
            <a:r>
              <a:rPr lang="en-US" sz="2400" dirty="0"/>
              <a:t>7</a:t>
            </a:r>
            <a:endParaRPr lang="en-IN" sz="2400" dirty="0"/>
          </a:p>
        </p:txBody>
      </p:sp>
      <p:sp>
        <p:nvSpPr>
          <p:cNvPr id="33" name="TextBox 32">
            <a:extLst>
              <a:ext uri="{FF2B5EF4-FFF2-40B4-BE49-F238E27FC236}">
                <a16:creationId xmlns:a16="http://schemas.microsoft.com/office/drawing/2014/main" id="{CBB26C31-CB8B-45A5-AF37-C920CDB89784}"/>
              </a:ext>
            </a:extLst>
          </p:cNvPr>
          <p:cNvSpPr txBox="1"/>
          <p:nvPr/>
        </p:nvSpPr>
        <p:spPr>
          <a:xfrm>
            <a:off x="5193111" y="1952478"/>
            <a:ext cx="604517" cy="458749"/>
          </a:xfrm>
          <a:prstGeom prst="rect">
            <a:avLst/>
          </a:prstGeom>
          <a:noFill/>
        </p:spPr>
        <p:txBody>
          <a:bodyPr wrap="square" rtlCol="0">
            <a:spAutoFit/>
          </a:bodyPr>
          <a:lstStyle/>
          <a:p>
            <a:pPr algn="ctr"/>
            <a:r>
              <a:rPr lang="en-US" sz="2400" dirty="0"/>
              <a:t>10</a:t>
            </a:r>
            <a:endParaRPr lang="en-IN" sz="2400" dirty="0"/>
          </a:p>
        </p:txBody>
      </p:sp>
      <p:sp>
        <p:nvSpPr>
          <p:cNvPr id="34" name="TextBox 33">
            <a:extLst>
              <a:ext uri="{FF2B5EF4-FFF2-40B4-BE49-F238E27FC236}">
                <a16:creationId xmlns:a16="http://schemas.microsoft.com/office/drawing/2014/main" id="{C7311F26-5647-4EFF-93AE-B154FA35EFB9}"/>
              </a:ext>
            </a:extLst>
          </p:cNvPr>
          <p:cNvSpPr txBox="1"/>
          <p:nvPr/>
        </p:nvSpPr>
        <p:spPr>
          <a:xfrm>
            <a:off x="6239129" y="1952478"/>
            <a:ext cx="604517" cy="458749"/>
          </a:xfrm>
          <a:prstGeom prst="rect">
            <a:avLst/>
          </a:prstGeom>
          <a:noFill/>
        </p:spPr>
        <p:txBody>
          <a:bodyPr wrap="square" rtlCol="0">
            <a:spAutoFit/>
          </a:bodyPr>
          <a:lstStyle/>
          <a:p>
            <a:pPr algn="ctr"/>
            <a:r>
              <a:rPr lang="en-US" sz="2400" dirty="0"/>
              <a:t>12</a:t>
            </a:r>
            <a:endParaRPr lang="en-IN" sz="2400" dirty="0"/>
          </a:p>
        </p:txBody>
      </p:sp>
      <p:sp>
        <p:nvSpPr>
          <p:cNvPr id="35" name="TextBox 34">
            <a:extLst>
              <a:ext uri="{FF2B5EF4-FFF2-40B4-BE49-F238E27FC236}">
                <a16:creationId xmlns:a16="http://schemas.microsoft.com/office/drawing/2014/main" id="{4B3D2297-D233-4C83-B24F-CA9A4726086F}"/>
              </a:ext>
            </a:extLst>
          </p:cNvPr>
          <p:cNvSpPr txBox="1"/>
          <p:nvPr/>
        </p:nvSpPr>
        <p:spPr>
          <a:xfrm>
            <a:off x="4150690" y="2656996"/>
            <a:ext cx="604517" cy="458749"/>
          </a:xfrm>
          <a:prstGeom prst="rect">
            <a:avLst/>
          </a:prstGeom>
          <a:noFill/>
        </p:spPr>
        <p:txBody>
          <a:bodyPr wrap="square" rtlCol="0">
            <a:spAutoFit/>
          </a:bodyPr>
          <a:lstStyle/>
          <a:p>
            <a:pPr algn="ctr"/>
            <a:r>
              <a:rPr lang="en-US" sz="2400" dirty="0"/>
              <a:t>7</a:t>
            </a:r>
            <a:endParaRPr lang="en-IN" sz="2400" dirty="0"/>
          </a:p>
        </p:txBody>
      </p:sp>
      <p:sp>
        <p:nvSpPr>
          <p:cNvPr id="36" name="TextBox 35">
            <a:extLst>
              <a:ext uri="{FF2B5EF4-FFF2-40B4-BE49-F238E27FC236}">
                <a16:creationId xmlns:a16="http://schemas.microsoft.com/office/drawing/2014/main" id="{DE3627CE-00AB-41D7-A4B5-F4BBF86B7C4E}"/>
              </a:ext>
            </a:extLst>
          </p:cNvPr>
          <p:cNvSpPr txBox="1"/>
          <p:nvPr/>
        </p:nvSpPr>
        <p:spPr>
          <a:xfrm>
            <a:off x="7285149" y="2656996"/>
            <a:ext cx="604517" cy="458749"/>
          </a:xfrm>
          <a:prstGeom prst="rect">
            <a:avLst/>
          </a:prstGeom>
          <a:noFill/>
        </p:spPr>
        <p:txBody>
          <a:bodyPr wrap="square" rtlCol="0">
            <a:spAutoFit/>
          </a:bodyPr>
          <a:lstStyle/>
          <a:p>
            <a:pPr algn="ctr"/>
            <a:r>
              <a:rPr lang="en-US" sz="2400" dirty="0"/>
              <a:t>14</a:t>
            </a:r>
            <a:endParaRPr lang="en-IN" sz="2400" dirty="0"/>
          </a:p>
        </p:txBody>
      </p:sp>
      <p:sp>
        <p:nvSpPr>
          <p:cNvPr id="37" name="TextBox 36">
            <a:extLst>
              <a:ext uri="{FF2B5EF4-FFF2-40B4-BE49-F238E27FC236}">
                <a16:creationId xmlns:a16="http://schemas.microsoft.com/office/drawing/2014/main" id="{6EE0D483-BD8C-4788-9167-E10CCCBB83D6}"/>
              </a:ext>
            </a:extLst>
          </p:cNvPr>
          <p:cNvSpPr txBox="1"/>
          <p:nvPr/>
        </p:nvSpPr>
        <p:spPr>
          <a:xfrm>
            <a:off x="5195510" y="2656996"/>
            <a:ext cx="604517" cy="458749"/>
          </a:xfrm>
          <a:prstGeom prst="rect">
            <a:avLst/>
          </a:prstGeom>
          <a:noFill/>
        </p:spPr>
        <p:txBody>
          <a:bodyPr wrap="square" rtlCol="0">
            <a:spAutoFit/>
          </a:bodyPr>
          <a:lstStyle/>
          <a:p>
            <a:pPr algn="ctr"/>
            <a:r>
              <a:rPr lang="en-US" sz="2400" dirty="0"/>
              <a:t>11</a:t>
            </a:r>
            <a:endParaRPr lang="en-IN" sz="2400" dirty="0"/>
          </a:p>
        </p:txBody>
      </p:sp>
      <p:sp>
        <p:nvSpPr>
          <p:cNvPr id="38" name="TextBox 37">
            <a:extLst>
              <a:ext uri="{FF2B5EF4-FFF2-40B4-BE49-F238E27FC236}">
                <a16:creationId xmlns:a16="http://schemas.microsoft.com/office/drawing/2014/main" id="{5BC5716C-A933-4870-B854-21729A8582D5}"/>
              </a:ext>
            </a:extLst>
          </p:cNvPr>
          <p:cNvSpPr txBox="1"/>
          <p:nvPr/>
        </p:nvSpPr>
        <p:spPr>
          <a:xfrm>
            <a:off x="6240331" y="2656996"/>
            <a:ext cx="604517" cy="458749"/>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E5FF2E79-F681-4F31-A731-CF17BB9F3311}"/>
              </a:ext>
            </a:extLst>
          </p:cNvPr>
          <p:cNvSpPr txBox="1"/>
          <p:nvPr/>
        </p:nvSpPr>
        <p:spPr>
          <a:xfrm>
            <a:off x="5190970" y="3433902"/>
            <a:ext cx="604517" cy="458749"/>
          </a:xfrm>
          <a:prstGeom prst="rect">
            <a:avLst/>
          </a:prstGeom>
          <a:noFill/>
        </p:spPr>
        <p:txBody>
          <a:bodyPr wrap="square" rtlCol="0">
            <a:spAutoFit/>
          </a:bodyPr>
          <a:lstStyle/>
          <a:p>
            <a:pPr algn="ctr"/>
            <a:r>
              <a:rPr lang="en-US" sz="2400" dirty="0"/>
              <a:t>16</a:t>
            </a:r>
            <a:endParaRPr lang="en-IN" sz="2400" dirty="0"/>
          </a:p>
        </p:txBody>
      </p:sp>
      <p:sp>
        <p:nvSpPr>
          <p:cNvPr id="40" name="TextBox 39">
            <a:extLst>
              <a:ext uri="{FF2B5EF4-FFF2-40B4-BE49-F238E27FC236}">
                <a16:creationId xmlns:a16="http://schemas.microsoft.com/office/drawing/2014/main" id="{C8612701-6BB0-4786-9DA3-65768D07C4EC}"/>
              </a:ext>
            </a:extLst>
          </p:cNvPr>
          <p:cNvSpPr txBox="1"/>
          <p:nvPr/>
        </p:nvSpPr>
        <p:spPr>
          <a:xfrm>
            <a:off x="6234848" y="3433902"/>
            <a:ext cx="604517" cy="458749"/>
          </a:xfrm>
          <a:prstGeom prst="rect">
            <a:avLst/>
          </a:prstGeom>
          <a:noFill/>
        </p:spPr>
        <p:txBody>
          <a:bodyPr wrap="square" rtlCol="0">
            <a:spAutoFit/>
          </a:bodyPr>
          <a:lstStyle/>
          <a:p>
            <a:pPr algn="ctr"/>
            <a:r>
              <a:rPr lang="en-US" sz="2400" dirty="0"/>
              <a:t>11</a:t>
            </a:r>
            <a:endParaRPr lang="en-IN" sz="2400" dirty="0"/>
          </a:p>
        </p:txBody>
      </p:sp>
      <p:sp>
        <p:nvSpPr>
          <p:cNvPr id="41" name="TextBox 40">
            <a:extLst>
              <a:ext uri="{FF2B5EF4-FFF2-40B4-BE49-F238E27FC236}">
                <a16:creationId xmlns:a16="http://schemas.microsoft.com/office/drawing/2014/main" id="{515D22FB-FF9B-413C-8E70-3D6E971DA2F3}"/>
              </a:ext>
            </a:extLst>
          </p:cNvPr>
          <p:cNvSpPr txBox="1"/>
          <p:nvPr/>
        </p:nvSpPr>
        <p:spPr>
          <a:xfrm>
            <a:off x="8019208" y="1734597"/>
            <a:ext cx="708514" cy="458749"/>
          </a:xfrm>
          <a:prstGeom prst="rect">
            <a:avLst/>
          </a:prstGeom>
          <a:noFill/>
        </p:spPr>
        <p:txBody>
          <a:bodyPr wrap="square" rtlCol="0">
            <a:spAutoFit/>
          </a:bodyPr>
          <a:lstStyle/>
          <a:p>
            <a:pPr algn="ctr"/>
            <a:r>
              <a:rPr lang="en-US" sz="2400" dirty="0"/>
              <a:t>500</a:t>
            </a:r>
            <a:endParaRPr lang="en-IN" sz="2400" dirty="0"/>
          </a:p>
        </p:txBody>
      </p:sp>
      <p:sp>
        <p:nvSpPr>
          <p:cNvPr id="42" name="TextBox 41">
            <a:extLst>
              <a:ext uri="{FF2B5EF4-FFF2-40B4-BE49-F238E27FC236}">
                <a16:creationId xmlns:a16="http://schemas.microsoft.com/office/drawing/2014/main" id="{1AAE56A9-E476-4C95-BAA0-2855843ED090}"/>
              </a:ext>
            </a:extLst>
          </p:cNvPr>
          <p:cNvSpPr txBox="1"/>
          <p:nvPr/>
        </p:nvSpPr>
        <p:spPr>
          <a:xfrm>
            <a:off x="8019207" y="3213971"/>
            <a:ext cx="708514" cy="458749"/>
          </a:xfrm>
          <a:prstGeom prst="rect">
            <a:avLst/>
          </a:prstGeom>
          <a:noFill/>
        </p:spPr>
        <p:txBody>
          <a:bodyPr wrap="square" rtlCol="0">
            <a:spAutoFit/>
          </a:bodyPr>
          <a:lstStyle/>
          <a:p>
            <a:pPr algn="ctr"/>
            <a:r>
              <a:rPr lang="en-US" sz="2400" dirty="0"/>
              <a:t>200</a:t>
            </a:r>
            <a:endParaRPr lang="en-IN" sz="2400" dirty="0"/>
          </a:p>
        </p:txBody>
      </p:sp>
      <p:sp>
        <p:nvSpPr>
          <p:cNvPr id="43" name="TextBox 42">
            <a:extLst>
              <a:ext uri="{FF2B5EF4-FFF2-40B4-BE49-F238E27FC236}">
                <a16:creationId xmlns:a16="http://schemas.microsoft.com/office/drawing/2014/main" id="{5A9957F3-08B8-44E4-8D7F-3441704DA551}"/>
              </a:ext>
            </a:extLst>
          </p:cNvPr>
          <p:cNvSpPr txBox="1"/>
          <p:nvPr/>
        </p:nvSpPr>
        <p:spPr>
          <a:xfrm>
            <a:off x="8019207" y="2474282"/>
            <a:ext cx="708514" cy="458749"/>
          </a:xfrm>
          <a:prstGeom prst="rect">
            <a:avLst/>
          </a:prstGeom>
          <a:noFill/>
        </p:spPr>
        <p:txBody>
          <a:bodyPr wrap="square" rtlCol="0">
            <a:spAutoFit/>
          </a:bodyPr>
          <a:lstStyle/>
          <a:p>
            <a:pPr algn="ctr"/>
            <a:r>
              <a:rPr lang="en-US" sz="2400" dirty="0"/>
              <a:t>300</a:t>
            </a:r>
            <a:endParaRPr lang="en-IN" sz="2400" dirty="0"/>
          </a:p>
        </p:txBody>
      </p:sp>
      <p:sp>
        <p:nvSpPr>
          <p:cNvPr id="44" name="TextBox 43">
            <a:extLst>
              <a:ext uri="{FF2B5EF4-FFF2-40B4-BE49-F238E27FC236}">
                <a16:creationId xmlns:a16="http://schemas.microsoft.com/office/drawing/2014/main" id="{62AB8B19-E7CE-4B7A-9C04-E28CE8D2B4FD}"/>
              </a:ext>
            </a:extLst>
          </p:cNvPr>
          <p:cNvSpPr txBox="1"/>
          <p:nvPr/>
        </p:nvSpPr>
        <p:spPr>
          <a:xfrm>
            <a:off x="3802867" y="3785859"/>
            <a:ext cx="708514" cy="458749"/>
          </a:xfrm>
          <a:prstGeom prst="rect">
            <a:avLst/>
          </a:prstGeom>
          <a:noFill/>
        </p:spPr>
        <p:txBody>
          <a:bodyPr wrap="square" rtlCol="0">
            <a:spAutoFit/>
          </a:bodyPr>
          <a:lstStyle/>
          <a:p>
            <a:pPr algn="ctr"/>
            <a:r>
              <a:rPr lang="en-US" sz="2400" dirty="0"/>
              <a:t>180</a:t>
            </a:r>
            <a:endParaRPr lang="en-IN" sz="2400" dirty="0"/>
          </a:p>
        </p:txBody>
      </p:sp>
      <p:sp>
        <p:nvSpPr>
          <p:cNvPr id="45" name="TextBox 44">
            <a:extLst>
              <a:ext uri="{FF2B5EF4-FFF2-40B4-BE49-F238E27FC236}">
                <a16:creationId xmlns:a16="http://schemas.microsoft.com/office/drawing/2014/main" id="{550FB0B8-9478-44D6-8FDC-7DC4D0A1CE9E}"/>
              </a:ext>
            </a:extLst>
          </p:cNvPr>
          <p:cNvSpPr txBox="1"/>
          <p:nvPr/>
        </p:nvSpPr>
        <p:spPr>
          <a:xfrm>
            <a:off x="4850271" y="3785859"/>
            <a:ext cx="708514" cy="458749"/>
          </a:xfrm>
          <a:prstGeom prst="rect">
            <a:avLst/>
          </a:prstGeom>
          <a:noFill/>
        </p:spPr>
        <p:txBody>
          <a:bodyPr wrap="square" rtlCol="0">
            <a:spAutoFit/>
          </a:bodyPr>
          <a:lstStyle/>
          <a:p>
            <a:pPr algn="ctr"/>
            <a:r>
              <a:rPr lang="en-US" sz="2400" dirty="0"/>
              <a:t>150</a:t>
            </a:r>
            <a:endParaRPr lang="en-IN" sz="2400" dirty="0"/>
          </a:p>
        </p:txBody>
      </p:sp>
      <p:sp>
        <p:nvSpPr>
          <p:cNvPr id="46" name="TextBox 45">
            <a:extLst>
              <a:ext uri="{FF2B5EF4-FFF2-40B4-BE49-F238E27FC236}">
                <a16:creationId xmlns:a16="http://schemas.microsoft.com/office/drawing/2014/main" id="{8C1A280D-0DB0-4D39-B4E9-B245FCA9A5D5}"/>
              </a:ext>
            </a:extLst>
          </p:cNvPr>
          <p:cNvSpPr txBox="1"/>
          <p:nvPr/>
        </p:nvSpPr>
        <p:spPr>
          <a:xfrm>
            <a:off x="5897675" y="3785859"/>
            <a:ext cx="708514" cy="458749"/>
          </a:xfrm>
          <a:prstGeom prst="rect">
            <a:avLst/>
          </a:prstGeom>
          <a:noFill/>
        </p:spPr>
        <p:txBody>
          <a:bodyPr wrap="square" rtlCol="0">
            <a:spAutoFit/>
          </a:bodyPr>
          <a:lstStyle/>
          <a:p>
            <a:pPr algn="ctr"/>
            <a:r>
              <a:rPr lang="en-US" sz="2400" dirty="0"/>
              <a:t>350</a:t>
            </a:r>
            <a:endParaRPr lang="en-IN" sz="2400" dirty="0"/>
          </a:p>
        </p:txBody>
      </p:sp>
      <p:sp>
        <p:nvSpPr>
          <p:cNvPr id="47" name="TextBox 46">
            <a:extLst>
              <a:ext uri="{FF2B5EF4-FFF2-40B4-BE49-F238E27FC236}">
                <a16:creationId xmlns:a16="http://schemas.microsoft.com/office/drawing/2014/main" id="{B60D2D05-1157-4E2E-8E8F-B38E93B8F107}"/>
              </a:ext>
            </a:extLst>
          </p:cNvPr>
          <p:cNvSpPr txBox="1"/>
          <p:nvPr/>
        </p:nvSpPr>
        <p:spPr>
          <a:xfrm>
            <a:off x="6945079" y="3785859"/>
            <a:ext cx="708514" cy="458749"/>
          </a:xfrm>
          <a:prstGeom prst="rect">
            <a:avLst/>
          </a:prstGeom>
          <a:noFill/>
        </p:spPr>
        <p:txBody>
          <a:bodyPr wrap="square" rtlCol="0">
            <a:spAutoFit/>
          </a:bodyPr>
          <a:lstStyle/>
          <a:p>
            <a:pPr algn="ctr"/>
            <a:r>
              <a:rPr lang="en-US" sz="2400" dirty="0"/>
              <a:t>320</a:t>
            </a:r>
            <a:endParaRPr lang="en-IN" sz="2400" dirty="0"/>
          </a:p>
        </p:txBody>
      </p:sp>
      <p:sp>
        <p:nvSpPr>
          <p:cNvPr id="48" name="TextBox 47">
            <a:extLst>
              <a:ext uri="{FF2B5EF4-FFF2-40B4-BE49-F238E27FC236}">
                <a16:creationId xmlns:a16="http://schemas.microsoft.com/office/drawing/2014/main" id="{4330D059-964D-4DA1-964D-E8D690C7510C}"/>
              </a:ext>
            </a:extLst>
          </p:cNvPr>
          <p:cNvSpPr txBox="1"/>
          <p:nvPr/>
        </p:nvSpPr>
        <p:spPr>
          <a:xfrm>
            <a:off x="4609722" y="1537665"/>
            <a:ext cx="697010" cy="458749"/>
          </a:xfrm>
          <a:prstGeom prst="rect">
            <a:avLst/>
          </a:prstGeom>
          <a:noFill/>
        </p:spPr>
        <p:txBody>
          <a:bodyPr wrap="square" rtlCol="0">
            <a:spAutoFit/>
          </a:bodyPr>
          <a:lstStyle/>
          <a:p>
            <a:pPr algn="ctr"/>
            <a:r>
              <a:rPr lang="en-US" sz="2400" dirty="0">
                <a:solidFill>
                  <a:schemeClr val="tx2"/>
                </a:solidFill>
              </a:rPr>
              <a:t>150</a:t>
            </a:r>
            <a:endParaRPr lang="en-IN" sz="2400" dirty="0">
              <a:solidFill>
                <a:schemeClr val="tx2"/>
              </a:solidFill>
            </a:endParaRPr>
          </a:p>
        </p:txBody>
      </p:sp>
      <p:sp>
        <p:nvSpPr>
          <p:cNvPr id="49" name="TextBox 48">
            <a:extLst>
              <a:ext uri="{FF2B5EF4-FFF2-40B4-BE49-F238E27FC236}">
                <a16:creationId xmlns:a16="http://schemas.microsoft.com/office/drawing/2014/main" id="{0A5B2209-8F12-44F2-9EF1-67958B1F1EBC}"/>
              </a:ext>
            </a:extLst>
          </p:cNvPr>
          <p:cNvSpPr txBox="1"/>
          <p:nvPr/>
        </p:nvSpPr>
        <p:spPr>
          <a:xfrm>
            <a:off x="5593848" y="1537665"/>
            <a:ext cx="796729" cy="458749"/>
          </a:xfrm>
          <a:prstGeom prst="rect">
            <a:avLst/>
          </a:prstGeom>
          <a:noFill/>
        </p:spPr>
        <p:txBody>
          <a:bodyPr wrap="square" rtlCol="0">
            <a:spAutoFit/>
          </a:bodyPr>
          <a:lstStyle/>
          <a:p>
            <a:pPr algn="ctr"/>
            <a:r>
              <a:rPr lang="en-US" sz="2400" dirty="0">
                <a:solidFill>
                  <a:schemeClr val="tx2"/>
                </a:solidFill>
              </a:rPr>
              <a:t>230</a:t>
            </a:r>
            <a:endParaRPr lang="en-IN" sz="2400" dirty="0">
              <a:solidFill>
                <a:schemeClr val="tx2"/>
              </a:solidFill>
            </a:endParaRPr>
          </a:p>
        </p:txBody>
      </p:sp>
      <p:sp>
        <p:nvSpPr>
          <p:cNvPr id="50" name="TextBox 49">
            <a:extLst>
              <a:ext uri="{FF2B5EF4-FFF2-40B4-BE49-F238E27FC236}">
                <a16:creationId xmlns:a16="http://schemas.microsoft.com/office/drawing/2014/main" id="{4CDEA040-B85B-43AF-A018-84129361FF90}"/>
              </a:ext>
            </a:extLst>
          </p:cNvPr>
          <p:cNvSpPr txBox="1"/>
          <p:nvPr/>
        </p:nvSpPr>
        <p:spPr>
          <a:xfrm>
            <a:off x="5645356" y="2270636"/>
            <a:ext cx="744349" cy="458749"/>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sp>
        <p:nvSpPr>
          <p:cNvPr id="51" name="TextBox 50">
            <a:extLst>
              <a:ext uri="{FF2B5EF4-FFF2-40B4-BE49-F238E27FC236}">
                <a16:creationId xmlns:a16="http://schemas.microsoft.com/office/drawing/2014/main" id="{556AF4D8-C8ED-49E0-AA9F-E5BBB82C7426}"/>
              </a:ext>
            </a:extLst>
          </p:cNvPr>
          <p:cNvSpPr txBox="1"/>
          <p:nvPr/>
        </p:nvSpPr>
        <p:spPr>
          <a:xfrm>
            <a:off x="6682630" y="3038773"/>
            <a:ext cx="708514" cy="458749"/>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52" name="Straight Connector 51">
            <a:extLst>
              <a:ext uri="{FF2B5EF4-FFF2-40B4-BE49-F238E27FC236}">
                <a16:creationId xmlns:a16="http://schemas.microsoft.com/office/drawing/2014/main" id="{3B0965EF-F29B-4D1A-B661-119B706171D4}"/>
              </a:ext>
            </a:extLst>
          </p:cNvPr>
          <p:cNvCxnSpPr>
            <a:cxnSpLocks/>
          </p:cNvCxnSpPr>
          <p:nvPr/>
        </p:nvCxnSpPr>
        <p:spPr>
          <a:xfrm>
            <a:off x="4672971" y="19233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9BBB8FD-0C09-493B-B2ED-247185ECF634}"/>
              </a:ext>
            </a:extLst>
          </p:cNvPr>
          <p:cNvCxnSpPr>
            <a:cxnSpLocks/>
          </p:cNvCxnSpPr>
          <p:nvPr/>
        </p:nvCxnSpPr>
        <p:spPr>
          <a:xfrm flipV="1">
            <a:off x="5276335" y="15859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FDE61CC-6D65-46E9-8D51-88127D3232AE}"/>
              </a:ext>
            </a:extLst>
          </p:cNvPr>
          <p:cNvCxnSpPr>
            <a:cxnSpLocks/>
          </p:cNvCxnSpPr>
          <p:nvPr/>
        </p:nvCxnSpPr>
        <p:spPr>
          <a:xfrm>
            <a:off x="5711019" y="192336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9ED86C6-0E0A-4D3E-98CA-1997FC7BE55C}"/>
              </a:ext>
            </a:extLst>
          </p:cNvPr>
          <p:cNvCxnSpPr>
            <a:cxnSpLocks/>
          </p:cNvCxnSpPr>
          <p:nvPr/>
        </p:nvCxnSpPr>
        <p:spPr>
          <a:xfrm flipV="1">
            <a:off x="6314383" y="158596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7B3C4F-1730-4397-9297-DF4588EF65AF}"/>
              </a:ext>
            </a:extLst>
          </p:cNvPr>
          <p:cNvCxnSpPr>
            <a:cxnSpLocks/>
          </p:cNvCxnSpPr>
          <p:nvPr/>
        </p:nvCxnSpPr>
        <p:spPr>
          <a:xfrm>
            <a:off x="5711019" y="2656997"/>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6EFA3E3-B051-451E-9D3E-FA0D7FAE521E}"/>
              </a:ext>
            </a:extLst>
          </p:cNvPr>
          <p:cNvCxnSpPr>
            <a:cxnSpLocks/>
          </p:cNvCxnSpPr>
          <p:nvPr/>
        </p:nvCxnSpPr>
        <p:spPr>
          <a:xfrm flipV="1">
            <a:off x="6314383" y="2319597"/>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EDF86BA-207B-4AB8-851A-58B916E0E88F}"/>
              </a:ext>
            </a:extLst>
          </p:cNvPr>
          <p:cNvCxnSpPr>
            <a:cxnSpLocks/>
          </p:cNvCxnSpPr>
          <p:nvPr/>
        </p:nvCxnSpPr>
        <p:spPr>
          <a:xfrm>
            <a:off x="6753746" y="3421929"/>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F29F955-FAD2-4097-88E0-2B165224488F}"/>
              </a:ext>
            </a:extLst>
          </p:cNvPr>
          <p:cNvCxnSpPr>
            <a:cxnSpLocks/>
          </p:cNvCxnSpPr>
          <p:nvPr/>
        </p:nvCxnSpPr>
        <p:spPr>
          <a:xfrm flipV="1">
            <a:off x="7357110" y="3084529"/>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D6B78F6-0D0A-4123-B8FD-CDBFC6740904}"/>
              </a:ext>
            </a:extLst>
          </p:cNvPr>
          <p:cNvSpPr txBox="1"/>
          <p:nvPr/>
        </p:nvSpPr>
        <p:spPr>
          <a:xfrm>
            <a:off x="6661801" y="1538710"/>
            <a:ext cx="753658" cy="458749"/>
          </a:xfrm>
          <a:prstGeom prst="rect">
            <a:avLst/>
          </a:prstGeom>
          <a:noFill/>
        </p:spPr>
        <p:txBody>
          <a:bodyPr wrap="square" rtlCol="0">
            <a:spAutoFit/>
          </a:bodyPr>
          <a:lstStyle/>
          <a:p>
            <a:pPr algn="ctr"/>
            <a:r>
              <a:rPr lang="en-US" sz="2400" dirty="0">
                <a:solidFill>
                  <a:schemeClr val="tx2"/>
                </a:solidFill>
              </a:rPr>
              <a:t>120</a:t>
            </a:r>
            <a:endParaRPr lang="en-IN" sz="2400" dirty="0">
              <a:solidFill>
                <a:schemeClr val="tx2"/>
              </a:solidFill>
            </a:endParaRPr>
          </a:p>
        </p:txBody>
      </p:sp>
      <p:cxnSp>
        <p:nvCxnSpPr>
          <p:cNvPr id="61" name="Straight Connector 60">
            <a:extLst>
              <a:ext uri="{FF2B5EF4-FFF2-40B4-BE49-F238E27FC236}">
                <a16:creationId xmlns:a16="http://schemas.microsoft.com/office/drawing/2014/main" id="{F2DE80C3-4399-4493-89DD-FC86C7272027}"/>
              </a:ext>
            </a:extLst>
          </p:cNvPr>
          <p:cNvCxnSpPr>
            <a:cxnSpLocks/>
          </p:cNvCxnSpPr>
          <p:nvPr/>
        </p:nvCxnSpPr>
        <p:spPr>
          <a:xfrm>
            <a:off x="6756558" y="1911894"/>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EBBA62-6531-4F02-9323-FFF821D18955}"/>
              </a:ext>
            </a:extLst>
          </p:cNvPr>
          <p:cNvCxnSpPr>
            <a:cxnSpLocks/>
          </p:cNvCxnSpPr>
          <p:nvPr/>
        </p:nvCxnSpPr>
        <p:spPr>
          <a:xfrm flipV="1">
            <a:off x="7357110" y="1580051"/>
            <a:ext cx="0" cy="33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F45A28-8DB5-4529-AF2A-B409C791406B}"/>
              </a:ext>
            </a:extLst>
          </p:cNvPr>
          <p:cNvCxnSpPr>
            <a:cxnSpLocks/>
          </p:cNvCxnSpPr>
          <p:nvPr/>
        </p:nvCxnSpPr>
        <p:spPr>
          <a:xfrm>
            <a:off x="2392538" y="4995912"/>
            <a:ext cx="540011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05FDC4-9CB0-4903-85B4-4BE039849C29}"/>
              </a:ext>
            </a:extLst>
          </p:cNvPr>
          <p:cNvCxnSpPr>
            <a:cxnSpLocks/>
          </p:cNvCxnSpPr>
          <p:nvPr/>
        </p:nvCxnSpPr>
        <p:spPr>
          <a:xfrm>
            <a:off x="10121900" y="842634"/>
            <a:ext cx="0" cy="297333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11F95BA-22AF-4106-BAC9-BE5260D09EC4}"/>
              </a:ext>
            </a:extLst>
          </p:cNvPr>
          <p:cNvSpPr txBox="1"/>
          <p:nvPr/>
        </p:nvSpPr>
        <p:spPr>
          <a:xfrm>
            <a:off x="9007696" y="1718902"/>
            <a:ext cx="924438"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66" name="TextBox 65">
            <a:extLst>
              <a:ext uri="{FF2B5EF4-FFF2-40B4-BE49-F238E27FC236}">
                <a16:creationId xmlns:a16="http://schemas.microsoft.com/office/drawing/2014/main" id="{9363474A-B3EF-436B-9C70-57EE48AD25D7}"/>
              </a:ext>
            </a:extLst>
          </p:cNvPr>
          <p:cNvSpPr txBox="1"/>
          <p:nvPr/>
        </p:nvSpPr>
        <p:spPr>
          <a:xfrm>
            <a:off x="9049900" y="2441953"/>
            <a:ext cx="924438" cy="461665"/>
          </a:xfrm>
          <a:prstGeom prst="rect">
            <a:avLst/>
          </a:prstGeom>
          <a:noFill/>
        </p:spPr>
        <p:txBody>
          <a:bodyPr wrap="square" rtlCol="0">
            <a:spAutoFit/>
          </a:bodyPr>
          <a:lstStyle/>
          <a:p>
            <a:pPr algn="ctr"/>
            <a:r>
              <a:rPr lang="en-US" sz="2400" dirty="0"/>
              <a:t>u</a:t>
            </a:r>
            <a:r>
              <a:rPr lang="en-US" sz="2400" baseline="-25000" dirty="0"/>
              <a:t>2 </a:t>
            </a:r>
            <a:r>
              <a:rPr lang="en-US" sz="2400" dirty="0"/>
              <a:t>= -4</a:t>
            </a:r>
            <a:endParaRPr lang="en-IN" sz="2400" baseline="-25000" dirty="0"/>
          </a:p>
        </p:txBody>
      </p:sp>
      <p:sp>
        <p:nvSpPr>
          <p:cNvPr id="67" name="TextBox 66">
            <a:extLst>
              <a:ext uri="{FF2B5EF4-FFF2-40B4-BE49-F238E27FC236}">
                <a16:creationId xmlns:a16="http://schemas.microsoft.com/office/drawing/2014/main" id="{950E761A-2E14-4A91-9AA7-E4C492FB3933}"/>
              </a:ext>
            </a:extLst>
          </p:cNvPr>
          <p:cNvSpPr txBox="1"/>
          <p:nvPr/>
        </p:nvSpPr>
        <p:spPr>
          <a:xfrm>
            <a:off x="9007696" y="3178267"/>
            <a:ext cx="1130218" cy="461665"/>
          </a:xfrm>
          <a:prstGeom prst="rect">
            <a:avLst/>
          </a:prstGeom>
          <a:noFill/>
        </p:spPr>
        <p:txBody>
          <a:bodyPr wrap="square" rtlCol="0">
            <a:spAutoFit/>
          </a:bodyPr>
          <a:lstStyle/>
          <a:p>
            <a:pPr algn="ctr"/>
            <a:r>
              <a:rPr lang="en-US" sz="2400" dirty="0"/>
              <a:t>u</a:t>
            </a:r>
            <a:r>
              <a:rPr lang="en-US" sz="2400" baseline="-25000" dirty="0"/>
              <a:t>3 </a:t>
            </a:r>
            <a:r>
              <a:rPr lang="en-US" sz="2400" dirty="0"/>
              <a:t>= -6</a:t>
            </a:r>
            <a:endParaRPr lang="en-IN" sz="2400" baseline="-25000" dirty="0"/>
          </a:p>
        </p:txBody>
      </p:sp>
      <p:sp>
        <p:nvSpPr>
          <p:cNvPr id="68" name="TextBox 67">
            <a:extLst>
              <a:ext uri="{FF2B5EF4-FFF2-40B4-BE49-F238E27FC236}">
                <a16:creationId xmlns:a16="http://schemas.microsoft.com/office/drawing/2014/main" id="{E28DACE2-BB08-4258-AFC0-FA2C802711B6}"/>
              </a:ext>
            </a:extLst>
          </p:cNvPr>
          <p:cNvSpPr txBox="1"/>
          <p:nvPr/>
        </p:nvSpPr>
        <p:spPr>
          <a:xfrm>
            <a:off x="3653832" y="4409900"/>
            <a:ext cx="992301" cy="461665"/>
          </a:xfrm>
          <a:prstGeom prst="rect">
            <a:avLst/>
          </a:prstGeom>
          <a:noFill/>
        </p:spPr>
        <p:txBody>
          <a:bodyPr wrap="square" rtlCol="0">
            <a:spAutoFit/>
          </a:bodyPr>
          <a:lstStyle/>
          <a:p>
            <a:pPr algn="ctr"/>
            <a:r>
              <a:rPr lang="en-US" sz="2400" dirty="0"/>
              <a:t>v</a:t>
            </a:r>
            <a:r>
              <a:rPr lang="en-US" sz="2400" baseline="-25000" dirty="0"/>
              <a:t>1 </a:t>
            </a:r>
            <a:r>
              <a:rPr lang="en-US" sz="2400" dirty="0"/>
              <a:t>= 11</a:t>
            </a:r>
            <a:endParaRPr lang="en-IN" sz="2400" baseline="-25000" dirty="0"/>
          </a:p>
        </p:txBody>
      </p:sp>
      <p:sp>
        <p:nvSpPr>
          <p:cNvPr id="69" name="TextBox 68">
            <a:extLst>
              <a:ext uri="{FF2B5EF4-FFF2-40B4-BE49-F238E27FC236}">
                <a16:creationId xmlns:a16="http://schemas.microsoft.com/office/drawing/2014/main" id="{C1E5DCB0-4F7E-4004-B758-57D81E87601F}"/>
              </a:ext>
            </a:extLst>
          </p:cNvPr>
          <p:cNvSpPr txBox="1"/>
          <p:nvPr/>
        </p:nvSpPr>
        <p:spPr>
          <a:xfrm>
            <a:off x="4691512" y="4409900"/>
            <a:ext cx="996299" cy="461665"/>
          </a:xfrm>
          <a:prstGeom prst="rect">
            <a:avLst/>
          </a:prstGeom>
          <a:noFill/>
        </p:spPr>
        <p:txBody>
          <a:bodyPr wrap="square" rtlCol="0">
            <a:spAutoFit/>
          </a:bodyPr>
          <a:lstStyle/>
          <a:p>
            <a:pPr algn="ctr"/>
            <a:r>
              <a:rPr lang="en-US" sz="2400" dirty="0"/>
              <a:t>v</a:t>
            </a:r>
            <a:r>
              <a:rPr lang="en-US" sz="2400" baseline="-25000" dirty="0"/>
              <a:t>2 </a:t>
            </a:r>
            <a:r>
              <a:rPr lang="en-US" sz="2400" dirty="0"/>
              <a:t>= 10</a:t>
            </a:r>
            <a:endParaRPr lang="en-IN" sz="2400" baseline="-25000" dirty="0"/>
          </a:p>
        </p:txBody>
      </p:sp>
      <p:sp>
        <p:nvSpPr>
          <p:cNvPr id="70" name="TextBox 69">
            <a:extLst>
              <a:ext uri="{FF2B5EF4-FFF2-40B4-BE49-F238E27FC236}">
                <a16:creationId xmlns:a16="http://schemas.microsoft.com/office/drawing/2014/main" id="{A1EEF413-FE3A-4A11-8C4C-18C3E2EF8BD2}"/>
              </a:ext>
            </a:extLst>
          </p:cNvPr>
          <p:cNvSpPr txBox="1"/>
          <p:nvPr/>
        </p:nvSpPr>
        <p:spPr>
          <a:xfrm>
            <a:off x="5704757" y="4409900"/>
            <a:ext cx="1045581" cy="461665"/>
          </a:xfrm>
          <a:prstGeom prst="rect">
            <a:avLst/>
          </a:prstGeom>
          <a:noFill/>
        </p:spPr>
        <p:txBody>
          <a:bodyPr wrap="square" rtlCol="0">
            <a:spAutoFit/>
          </a:bodyPr>
          <a:lstStyle/>
          <a:p>
            <a:pPr algn="ctr"/>
            <a:r>
              <a:rPr lang="en-US" sz="2400" dirty="0"/>
              <a:t>v</a:t>
            </a:r>
            <a:r>
              <a:rPr lang="en-US" sz="2400" baseline="-25000" dirty="0"/>
              <a:t>3 </a:t>
            </a:r>
            <a:r>
              <a:rPr lang="en-US" sz="2400" dirty="0"/>
              <a:t>= 12</a:t>
            </a:r>
            <a:endParaRPr lang="en-IN" sz="2400" baseline="-25000" dirty="0"/>
          </a:p>
        </p:txBody>
      </p:sp>
      <p:sp>
        <p:nvSpPr>
          <p:cNvPr id="71" name="TextBox 70">
            <a:extLst>
              <a:ext uri="{FF2B5EF4-FFF2-40B4-BE49-F238E27FC236}">
                <a16:creationId xmlns:a16="http://schemas.microsoft.com/office/drawing/2014/main" id="{07427BD4-2DBB-478F-A82E-D727FC88917B}"/>
              </a:ext>
            </a:extLst>
          </p:cNvPr>
          <p:cNvSpPr txBox="1"/>
          <p:nvPr/>
        </p:nvSpPr>
        <p:spPr>
          <a:xfrm>
            <a:off x="6768149" y="4409900"/>
            <a:ext cx="1000156" cy="461665"/>
          </a:xfrm>
          <a:prstGeom prst="rect">
            <a:avLst/>
          </a:prstGeom>
          <a:noFill/>
        </p:spPr>
        <p:txBody>
          <a:bodyPr wrap="square" rtlCol="0">
            <a:spAutoFit/>
          </a:bodyPr>
          <a:lstStyle/>
          <a:p>
            <a:pPr algn="ctr"/>
            <a:r>
              <a:rPr lang="en-US" sz="2400" dirty="0"/>
              <a:t>v</a:t>
            </a:r>
            <a:r>
              <a:rPr lang="en-US" sz="2400" baseline="-25000" dirty="0"/>
              <a:t>4 </a:t>
            </a:r>
            <a:r>
              <a:rPr lang="en-US" sz="2400" dirty="0"/>
              <a:t>= 13</a:t>
            </a:r>
            <a:endParaRPr lang="en-IN" sz="2400" baseline="-25000" dirty="0"/>
          </a:p>
        </p:txBody>
      </p:sp>
      <p:sp>
        <p:nvSpPr>
          <p:cNvPr id="72" name="TextBox 71">
            <a:extLst>
              <a:ext uri="{FF2B5EF4-FFF2-40B4-BE49-F238E27FC236}">
                <a16:creationId xmlns:a16="http://schemas.microsoft.com/office/drawing/2014/main" id="{994B414D-6E1F-4851-993B-042FBC2283B4}"/>
              </a:ext>
            </a:extLst>
          </p:cNvPr>
          <p:cNvSpPr txBox="1"/>
          <p:nvPr/>
        </p:nvSpPr>
        <p:spPr>
          <a:xfrm>
            <a:off x="6712936" y="2606099"/>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73" name="Oval 72">
            <a:extLst>
              <a:ext uri="{FF2B5EF4-FFF2-40B4-BE49-F238E27FC236}">
                <a16:creationId xmlns:a16="http://schemas.microsoft.com/office/drawing/2014/main" id="{40C3E3F5-A9F0-48A4-99B6-835369F82E03}"/>
              </a:ext>
            </a:extLst>
          </p:cNvPr>
          <p:cNvSpPr/>
          <p:nvPr/>
        </p:nvSpPr>
        <p:spPr>
          <a:xfrm>
            <a:off x="6835966" y="2619154"/>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B7ABCDBF-6207-450F-976A-27CE8052A6E2}"/>
              </a:ext>
            </a:extLst>
          </p:cNvPr>
          <p:cNvSpPr txBox="1"/>
          <p:nvPr/>
        </p:nvSpPr>
        <p:spPr>
          <a:xfrm>
            <a:off x="4602876" y="2614712"/>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75" name="Oval 74">
            <a:extLst>
              <a:ext uri="{FF2B5EF4-FFF2-40B4-BE49-F238E27FC236}">
                <a16:creationId xmlns:a16="http://schemas.microsoft.com/office/drawing/2014/main" id="{FC1D4378-031F-41B3-842C-10A7050C945A}"/>
              </a:ext>
            </a:extLst>
          </p:cNvPr>
          <p:cNvSpPr/>
          <p:nvPr/>
        </p:nvSpPr>
        <p:spPr>
          <a:xfrm>
            <a:off x="4725906" y="2627767"/>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CAF2DD77-AD7F-4E95-8B9E-C1242BF78672}"/>
              </a:ext>
            </a:extLst>
          </p:cNvPr>
          <p:cNvSpPr txBox="1"/>
          <p:nvPr/>
        </p:nvSpPr>
        <p:spPr>
          <a:xfrm>
            <a:off x="3557326" y="3325254"/>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77" name="Oval 76">
            <a:extLst>
              <a:ext uri="{FF2B5EF4-FFF2-40B4-BE49-F238E27FC236}">
                <a16:creationId xmlns:a16="http://schemas.microsoft.com/office/drawing/2014/main" id="{3B417EAC-1340-49EA-9F7F-8551A6ABCDED}"/>
              </a:ext>
            </a:extLst>
          </p:cNvPr>
          <p:cNvSpPr/>
          <p:nvPr/>
        </p:nvSpPr>
        <p:spPr>
          <a:xfrm>
            <a:off x="3680356" y="3338309"/>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4D828EFF-2937-4CD5-89F4-63F69CEC5015}"/>
              </a:ext>
            </a:extLst>
          </p:cNvPr>
          <p:cNvSpPr txBox="1"/>
          <p:nvPr/>
        </p:nvSpPr>
        <p:spPr>
          <a:xfrm>
            <a:off x="4602601" y="3337457"/>
            <a:ext cx="546255" cy="461665"/>
          </a:xfrm>
          <a:prstGeom prst="rect">
            <a:avLst/>
          </a:prstGeom>
          <a:noFill/>
        </p:spPr>
        <p:txBody>
          <a:bodyPr wrap="square" rtlCol="0">
            <a:spAutoFit/>
          </a:bodyPr>
          <a:lstStyle/>
          <a:p>
            <a:pPr algn="ctr"/>
            <a:r>
              <a:rPr lang="en-US" sz="2400" dirty="0">
                <a:solidFill>
                  <a:schemeClr val="accent6"/>
                </a:solidFill>
              </a:rPr>
              <a:t>12</a:t>
            </a:r>
            <a:endParaRPr lang="en-IN" sz="2400" dirty="0">
              <a:solidFill>
                <a:schemeClr val="accent6"/>
              </a:solidFill>
            </a:endParaRPr>
          </a:p>
        </p:txBody>
      </p:sp>
      <p:sp>
        <p:nvSpPr>
          <p:cNvPr id="79" name="Oval 78">
            <a:extLst>
              <a:ext uri="{FF2B5EF4-FFF2-40B4-BE49-F238E27FC236}">
                <a16:creationId xmlns:a16="http://schemas.microsoft.com/office/drawing/2014/main" id="{7EBB2C4E-DE5E-4E70-A733-FC51480E1D49}"/>
              </a:ext>
            </a:extLst>
          </p:cNvPr>
          <p:cNvSpPr/>
          <p:nvPr/>
        </p:nvSpPr>
        <p:spPr>
          <a:xfrm>
            <a:off x="4725631" y="3350512"/>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DA555E75-8950-4420-8EAB-0E003841891D}"/>
              </a:ext>
            </a:extLst>
          </p:cNvPr>
          <p:cNvSpPr txBox="1"/>
          <p:nvPr/>
        </p:nvSpPr>
        <p:spPr>
          <a:xfrm>
            <a:off x="5656020" y="3338895"/>
            <a:ext cx="54625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81" name="Oval 80">
            <a:extLst>
              <a:ext uri="{FF2B5EF4-FFF2-40B4-BE49-F238E27FC236}">
                <a16:creationId xmlns:a16="http://schemas.microsoft.com/office/drawing/2014/main" id="{11195115-368E-4ABF-A50A-DA041B377F55}"/>
              </a:ext>
            </a:extLst>
          </p:cNvPr>
          <p:cNvSpPr/>
          <p:nvPr/>
        </p:nvSpPr>
        <p:spPr>
          <a:xfrm>
            <a:off x="5779050" y="3351950"/>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9FC85D03-55B6-4495-BC4A-6CE1A8173936}"/>
              </a:ext>
            </a:extLst>
          </p:cNvPr>
          <p:cNvSpPr txBox="1"/>
          <p:nvPr/>
        </p:nvSpPr>
        <p:spPr>
          <a:xfrm>
            <a:off x="9049900" y="1012666"/>
            <a:ext cx="99881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83" name="TextBox 82">
            <a:extLst>
              <a:ext uri="{FF2B5EF4-FFF2-40B4-BE49-F238E27FC236}">
                <a16:creationId xmlns:a16="http://schemas.microsoft.com/office/drawing/2014/main" id="{A1CB4DC4-71B1-46CC-8589-800090421D75}"/>
              </a:ext>
            </a:extLst>
          </p:cNvPr>
          <p:cNvSpPr txBox="1"/>
          <p:nvPr/>
        </p:nvSpPr>
        <p:spPr>
          <a:xfrm>
            <a:off x="2508484" y="4383660"/>
            <a:ext cx="99881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84" name="TextBox 83">
            <a:extLst>
              <a:ext uri="{FF2B5EF4-FFF2-40B4-BE49-F238E27FC236}">
                <a16:creationId xmlns:a16="http://schemas.microsoft.com/office/drawing/2014/main" id="{BB0758FB-14D3-40E7-9A2C-73DE67AA4F10}"/>
              </a:ext>
            </a:extLst>
          </p:cNvPr>
          <p:cNvSpPr txBox="1"/>
          <p:nvPr/>
        </p:nvSpPr>
        <p:spPr>
          <a:xfrm>
            <a:off x="3558863" y="2278716"/>
            <a:ext cx="697010" cy="458749"/>
          </a:xfrm>
          <a:prstGeom prst="rect">
            <a:avLst/>
          </a:prstGeom>
          <a:noFill/>
        </p:spPr>
        <p:txBody>
          <a:bodyPr wrap="square" rtlCol="0">
            <a:spAutoFit/>
          </a:bodyPr>
          <a:lstStyle/>
          <a:p>
            <a:pPr algn="ctr"/>
            <a:r>
              <a:rPr lang="en-US" sz="2400" dirty="0">
                <a:solidFill>
                  <a:schemeClr val="tx2"/>
                </a:solidFill>
              </a:rPr>
              <a:t>180</a:t>
            </a:r>
            <a:endParaRPr lang="en-IN" sz="2400" dirty="0">
              <a:solidFill>
                <a:schemeClr val="tx2"/>
              </a:solidFill>
            </a:endParaRPr>
          </a:p>
        </p:txBody>
      </p:sp>
      <p:cxnSp>
        <p:nvCxnSpPr>
          <p:cNvPr id="85" name="Straight Connector 84">
            <a:extLst>
              <a:ext uri="{FF2B5EF4-FFF2-40B4-BE49-F238E27FC236}">
                <a16:creationId xmlns:a16="http://schemas.microsoft.com/office/drawing/2014/main" id="{EE210B1E-FAD1-4ACE-8F90-D72BE837F894}"/>
              </a:ext>
            </a:extLst>
          </p:cNvPr>
          <p:cNvCxnSpPr>
            <a:cxnSpLocks/>
          </p:cNvCxnSpPr>
          <p:nvPr/>
        </p:nvCxnSpPr>
        <p:spPr>
          <a:xfrm>
            <a:off x="3622112" y="2664418"/>
            <a:ext cx="603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B26006F-3624-4790-8259-203B59F86659}"/>
              </a:ext>
            </a:extLst>
          </p:cNvPr>
          <p:cNvCxnSpPr>
            <a:cxnSpLocks/>
          </p:cNvCxnSpPr>
          <p:nvPr/>
        </p:nvCxnSpPr>
        <p:spPr>
          <a:xfrm flipV="1">
            <a:off x="4225476" y="2327018"/>
            <a:ext cx="0" cy="337400"/>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31326A06-64F6-4DD2-849E-57C6D39D6860}"/>
              </a:ext>
            </a:extLst>
          </p:cNvPr>
          <p:cNvSpPr txBox="1"/>
          <p:nvPr/>
        </p:nvSpPr>
        <p:spPr>
          <a:xfrm>
            <a:off x="3532219" y="1878663"/>
            <a:ext cx="54625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88" name="Oval 87">
            <a:extLst>
              <a:ext uri="{FF2B5EF4-FFF2-40B4-BE49-F238E27FC236}">
                <a16:creationId xmlns:a16="http://schemas.microsoft.com/office/drawing/2014/main" id="{0AE9C3EA-6950-45D8-927E-B2C2D1E36714}"/>
              </a:ext>
            </a:extLst>
          </p:cNvPr>
          <p:cNvSpPr/>
          <p:nvPr/>
        </p:nvSpPr>
        <p:spPr>
          <a:xfrm>
            <a:off x="3655249" y="1891718"/>
            <a:ext cx="325895" cy="423958"/>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Content Placeholder 2">
            <a:extLst>
              <a:ext uri="{FF2B5EF4-FFF2-40B4-BE49-F238E27FC236}">
                <a16:creationId xmlns:a16="http://schemas.microsoft.com/office/drawing/2014/main" id="{12390370-97B5-4EA9-A0CF-3412BAFA06F9}"/>
              </a:ext>
            </a:extLst>
          </p:cNvPr>
          <p:cNvSpPr txBox="1">
            <a:spLocks/>
          </p:cNvSpPr>
          <p:nvPr/>
        </p:nvSpPr>
        <p:spPr>
          <a:xfrm>
            <a:off x="130680" y="4993434"/>
            <a:ext cx="11794804" cy="72398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Hear all the unallocated cells are having </a:t>
            </a:r>
            <a:r>
              <a:rPr lang="en-US" dirty="0">
                <a:solidFill>
                  <a:schemeClr val="accent6"/>
                </a:solidFill>
              </a:rPr>
              <a:t>non-negative opportunity cost </a:t>
            </a:r>
            <a:r>
              <a:rPr lang="en-US" dirty="0"/>
              <a:t>so obtained solution is optimal.</a:t>
            </a:r>
          </a:p>
          <a:p>
            <a:pPr marL="0" indent="0">
              <a:buClr>
                <a:schemeClr val="accent6"/>
              </a:buClr>
              <a:buFont typeface="Wingdings 3" panose="05040102010807070707" pitchFamily="18" charset="2"/>
              <a:buNone/>
            </a:pPr>
            <a:endParaRPr lang="en-US" dirty="0"/>
          </a:p>
        </p:txBody>
      </p:sp>
      <p:sp>
        <p:nvSpPr>
          <p:cNvPr id="99" name="Content Placeholder 2">
            <a:extLst>
              <a:ext uri="{FF2B5EF4-FFF2-40B4-BE49-F238E27FC236}">
                <a16:creationId xmlns:a16="http://schemas.microsoft.com/office/drawing/2014/main" id="{ABEE58F4-6AF6-417B-A826-33B925C8E2B9}"/>
              </a:ext>
            </a:extLst>
          </p:cNvPr>
          <p:cNvSpPr txBox="1">
            <a:spLocks/>
          </p:cNvSpPr>
          <p:nvPr/>
        </p:nvSpPr>
        <p:spPr>
          <a:xfrm>
            <a:off x="130680" y="5705737"/>
            <a:ext cx="11794804" cy="36483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p>
        </p:txBody>
      </p:sp>
      <p:sp>
        <p:nvSpPr>
          <p:cNvPr id="100" name="Content Placeholder 3">
            <a:extLst>
              <a:ext uri="{FF2B5EF4-FFF2-40B4-BE49-F238E27FC236}">
                <a16:creationId xmlns:a16="http://schemas.microsoft.com/office/drawing/2014/main" id="{65173483-DA48-40EB-A5AC-64428C55BAA5}"/>
              </a:ext>
            </a:extLst>
          </p:cNvPr>
          <p:cNvSpPr txBox="1">
            <a:spLocks/>
          </p:cNvSpPr>
          <p:nvPr/>
        </p:nvSpPr>
        <p:spPr>
          <a:xfrm>
            <a:off x="393929" y="6160021"/>
            <a:ext cx="346513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(10x150)</a:t>
            </a:r>
            <a:endParaRPr lang="en-IN" dirty="0"/>
          </a:p>
        </p:txBody>
      </p:sp>
      <p:sp>
        <p:nvSpPr>
          <p:cNvPr id="101" name="Content Placeholder 3">
            <a:extLst>
              <a:ext uri="{FF2B5EF4-FFF2-40B4-BE49-F238E27FC236}">
                <a16:creationId xmlns:a16="http://schemas.microsoft.com/office/drawing/2014/main" id="{BA9AF773-C317-48FE-8E23-0BBD0291A2FC}"/>
              </a:ext>
            </a:extLst>
          </p:cNvPr>
          <p:cNvSpPr txBox="1">
            <a:spLocks/>
          </p:cNvSpPr>
          <p:nvPr/>
        </p:nvSpPr>
        <p:spPr>
          <a:xfrm>
            <a:off x="1764795" y="6160021"/>
            <a:ext cx="173222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(12x230) +</a:t>
            </a:r>
            <a:endParaRPr lang="en-IN" dirty="0"/>
          </a:p>
        </p:txBody>
      </p:sp>
      <p:sp>
        <p:nvSpPr>
          <p:cNvPr id="102" name="Content Placeholder 3">
            <a:extLst>
              <a:ext uri="{FF2B5EF4-FFF2-40B4-BE49-F238E27FC236}">
                <a16:creationId xmlns:a16="http://schemas.microsoft.com/office/drawing/2014/main" id="{1D5921A7-FFAD-4FF4-AFE9-B700CD48723A}"/>
              </a:ext>
            </a:extLst>
          </p:cNvPr>
          <p:cNvSpPr txBox="1">
            <a:spLocks/>
          </p:cNvSpPr>
          <p:nvPr/>
        </p:nvSpPr>
        <p:spPr>
          <a:xfrm>
            <a:off x="3399267" y="6160021"/>
            <a:ext cx="12880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(13x120)</a:t>
            </a:r>
            <a:endParaRPr lang="en-IN" dirty="0"/>
          </a:p>
        </p:txBody>
      </p:sp>
      <p:sp>
        <p:nvSpPr>
          <p:cNvPr id="103" name="Content Placeholder 3">
            <a:extLst>
              <a:ext uri="{FF2B5EF4-FFF2-40B4-BE49-F238E27FC236}">
                <a16:creationId xmlns:a16="http://schemas.microsoft.com/office/drawing/2014/main" id="{D069AEFA-D447-45DC-919E-E0DF9EF78E25}"/>
              </a:ext>
            </a:extLst>
          </p:cNvPr>
          <p:cNvSpPr txBox="1">
            <a:spLocks/>
          </p:cNvSpPr>
          <p:nvPr/>
        </p:nvSpPr>
        <p:spPr>
          <a:xfrm>
            <a:off x="4609149" y="6160021"/>
            <a:ext cx="148685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(7x180)</a:t>
            </a:r>
            <a:endParaRPr lang="en-IN" dirty="0"/>
          </a:p>
        </p:txBody>
      </p:sp>
      <p:sp>
        <p:nvSpPr>
          <p:cNvPr id="104" name="Content Placeholder 3">
            <a:extLst>
              <a:ext uri="{FF2B5EF4-FFF2-40B4-BE49-F238E27FC236}">
                <a16:creationId xmlns:a16="http://schemas.microsoft.com/office/drawing/2014/main" id="{9E141102-E15A-457A-B566-83A071722591}"/>
              </a:ext>
            </a:extLst>
          </p:cNvPr>
          <p:cNvSpPr txBox="1">
            <a:spLocks/>
          </p:cNvSpPr>
          <p:nvPr/>
        </p:nvSpPr>
        <p:spPr>
          <a:xfrm>
            <a:off x="5868048" y="6160021"/>
            <a:ext cx="140579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(8x120)</a:t>
            </a:r>
            <a:endParaRPr lang="en-IN" dirty="0"/>
          </a:p>
        </p:txBody>
      </p:sp>
      <p:sp>
        <p:nvSpPr>
          <p:cNvPr id="105" name="Content Placeholder 3">
            <a:extLst>
              <a:ext uri="{FF2B5EF4-FFF2-40B4-BE49-F238E27FC236}">
                <a16:creationId xmlns:a16="http://schemas.microsoft.com/office/drawing/2014/main" id="{37AFB831-646A-4F78-9D6B-E5A3464B98F9}"/>
              </a:ext>
            </a:extLst>
          </p:cNvPr>
          <p:cNvSpPr txBox="1">
            <a:spLocks/>
          </p:cNvSpPr>
          <p:nvPr/>
        </p:nvSpPr>
        <p:spPr>
          <a:xfrm>
            <a:off x="7119508" y="6160021"/>
            <a:ext cx="140579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(7x200)</a:t>
            </a:r>
            <a:endParaRPr lang="en-IN" dirty="0"/>
          </a:p>
        </p:txBody>
      </p:sp>
      <p:sp>
        <p:nvSpPr>
          <p:cNvPr id="106" name="Content Placeholder 3">
            <a:extLst>
              <a:ext uri="{FF2B5EF4-FFF2-40B4-BE49-F238E27FC236}">
                <a16:creationId xmlns:a16="http://schemas.microsoft.com/office/drawing/2014/main" id="{89D94930-D90E-47B4-ADC1-CCD09812E230}"/>
              </a:ext>
            </a:extLst>
          </p:cNvPr>
          <p:cNvSpPr txBox="1">
            <a:spLocks/>
          </p:cNvSpPr>
          <p:nvPr/>
        </p:nvSpPr>
        <p:spPr>
          <a:xfrm>
            <a:off x="8353738" y="6160021"/>
            <a:ext cx="377476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₹9,440</a:t>
            </a:r>
            <a:endParaRPr lang="en-IN" b="1" dirty="0"/>
          </a:p>
        </p:txBody>
      </p:sp>
    </p:spTree>
    <p:extLst>
      <p:ext uri="{BB962C8B-B14F-4D97-AF65-F5344CB8AC3E}">
        <p14:creationId xmlns:p14="http://schemas.microsoft.com/office/powerpoint/2010/main" val="421609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wipe(left)">
                                      <p:cBhvr>
                                        <p:cTn id="7" dur="5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
                                            <p:txEl>
                                              <p:pRg st="0" end="0"/>
                                            </p:txEl>
                                          </p:spTgt>
                                        </p:tgtEl>
                                        <p:attrNameLst>
                                          <p:attrName>style.visibility</p:attrName>
                                        </p:attrNameLst>
                                      </p:cBhvr>
                                      <p:to>
                                        <p:strVal val="visible"/>
                                      </p:to>
                                    </p:set>
                                    <p:animEffect transition="in" filter="wipe(left)">
                                      <p:cBhvr>
                                        <p:cTn id="12" dur="500"/>
                                        <p:tgtEl>
                                          <p:spTgt spid="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
                                            <p:txEl>
                                              <p:pRg st="0" end="0"/>
                                            </p:txEl>
                                          </p:spTgt>
                                        </p:tgtEl>
                                        <p:attrNameLst>
                                          <p:attrName>style.visibility</p:attrName>
                                        </p:attrNameLst>
                                      </p:cBhvr>
                                      <p:to>
                                        <p:strVal val="visible"/>
                                      </p:to>
                                    </p:set>
                                    <p:animEffect transition="in" filter="wipe(left)">
                                      <p:cBhvr>
                                        <p:cTn id="17" dur="500"/>
                                        <p:tgtEl>
                                          <p:spTgt spid="10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
                                            <p:txEl>
                                              <p:pRg st="0" end="0"/>
                                            </p:txEl>
                                          </p:spTgt>
                                        </p:tgtEl>
                                        <p:attrNameLst>
                                          <p:attrName>style.visibility</p:attrName>
                                        </p:attrNameLst>
                                      </p:cBhvr>
                                      <p:to>
                                        <p:strVal val="visible"/>
                                      </p:to>
                                    </p:set>
                                    <p:animEffect transition="in" filter="wipe(left)">
                                      <p:cBhvr>
                                        <p:cTn id="22" dur="500"/>
                                        <p:tgtEl>
                                          <p:spTgt spid="10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2">
                                            <p:txEl>
                                              <p:pRg st="0" end="0"/>
                                            </p:txEl>
                                          </p:spTgt>
                                        </p:tgtEl>
                                        <p:attrNameLst>
                                          <p:attrName>style.visibility</p:attrName>
                                        </p:attrNameLst>
                                      </p:cBhvr>
                                      <p:to>
                                        <p:strVal val="visible"/>
                                      </p:to>
                                    </p:set>
                                    <p:animEffect transition="in" filter="wipe(left)">
                                      <p:cBhvr>
                                        <p:cTn id="27" dur="500"/>
                                        <p:tgtEl>
                                          <p:spTgt spid="10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3">
                                            <p:txEl>
                                              <p:pRg st="0" end="0"/>
                                            </p:txEl>
                                          </p:spTgt>
                                        </p:tgtEl>
                                        <p:attrNameLst>
                                          <p:attrName>style.visibility</p:attrName>
                                        </p:attrNameLst>
                                      </p:cBhvr>
                                      <p:to>
                                        <p:strVal val="visible"/>
                                      </p:to>
                                    </p:set>
                                    <p:animEffect transition="in" filter="wipe(left)">
                                      <p:cBhvr>
                                        <p:cTn id="32" dur="500"/>
                                        <p:tgtEl>
                                          <p:spTgt spid="10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4">
                                            <p:txEl>
                                              <p:pRg st="0" end="0"/>
                                            </p:txEl>
                                          </p:spTgt>
                                        </p:tgtEl>
                                        <p:attrNameLst>
                                          <p:attrName>style.visibility</p:attrName>
                                        </p:attrNameLst>
                                      </p:cBhvr>
                                      <p:to>
                                        <p:strVal val="visible"/>
                                      </p:to>
                                    </p:set>
                                    <p:animEffect transition="in" filter="wipe(left)">
                                      <p:cBhvr>
                                        <p:cTn id="37" dur="500"/>
                                        <p:tgtEl>
                                          <p:spTgt spid="10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5">
                                            <p:txEl>
                                              <p:pRg st="0" end="0"/>
                                            </p:txEl>
                                          </p:spTgt>
                                        </p:tgtEl>
                                        <p:attrNameLst>
                                          <p:attrName>style.visibility</p:attrName>
                                        </p:attrNameLst>
                                      </p:cBhvr>
                                      <p:to>
                                        <p:strVal val="visible"/>
                                      </p:to>
                                    </p:set>
                                    <p:animEffect transition="in" filter="wipe(left)">
                                      <p:cBhvr>
                                        <p:cTn id="42" dur="500"/>
                                        <p:tgtEl>
                                          <p:spTgt spid="10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
                                            <p:txEl>
                                              <p:pRg st="0" end="0"/>
                                            </p:txEl>
                                          </p:spTgt>
                                        </p:tgtEl>
                                        <p:attrNameLst>
                                          <p:attrName>style.visibility</p:attrName>
                                        </p:attrNameLst>
                                      </p:cBhvr>
                                      <p:to>
                                        <p:strVal val="visible"/>
                                      </p:to>
                                    </p:set>
                                    <p:animEffect transition="in" filter="wipe(left)">
                                      <p:cBhvr>
                                        <p:cTn id="47" dur="500"/>
                                        <p:tgtEl>
                                          <p:spTgt spid="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p"/>
      <p:bldP spid="99" grpId="0" build="p"/>
      <p:bldP spid="100" grpId="0" build="p"/>
      <p:bldP spid="101" grpId="0" build="p"/>
      <p:bldP spid="102" grpId="0" build="p"/>
      <p:bldP spid="103" grpId="0" build="p"/>
      <p:bldP spid="104" grpId="0" build="p"/>
      <p:bldP spid="105" grpId="0" build="p"/>
      <p:bldP spid="10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2E27-A953-410C-A596-0B1598E1233D}"/>
              </a:ext>
            </a:extLst>
          </p:cNvPr>
          <p:cNvSpPr>
            <a:spLocks noGrp="1"/>
          </p:cNvSpPr>
          <p:nvPr>
            <p:ph type="title"/>
          </p:nvPr>
        </p:nvSpPr>
        <p:spPr/>
        <p:txBody>
          <a:bodyPr/>
          <a:lstStyle/>
          <a:p>
            <a:r>
              <a:rPr lang="en-IN" dirty="0"/>
              <a:t>Variations in Transportation Problems</a:t>
            </a:r>
          </a:p>
        </p:txBody>
      </p:sp>
      <p:sp>
        <p:nvSpPr>
          <p:cNvPr id="3" name="Text Placeholder 2">
            <a:extLst>
              <a:ext uri="{FF2B5EF4-FFF2-40B4-BE49-F238E27FC236}">
                <a16:creationId xmlns:a16="http://schemas.microsoft.com/office/drawing/2014/main" id="{03A8F48E-59BA-4689-9AC2-B7E4E6FAE211}"/>
              </a:ext>
            </a:extLst>
          </p:cNvPr>
          <p:cNvSpPr>
            <a:spLocks noGrp="1"/>
          </p:cNvSpPr>
          <p:nvPr>
            <p:ph type="body" idx="1"/>
          </p:nvPr>
        </p:nvSpPr>
        <p:spPr/>
        <p:txBody>
          <a:bodyPr/>
          <a:lstStyle/>
          <a:p>
            <a:r>
              <a:rPr lang="en-IN" dirty="0"/>
              <a:t>Section </a:t>
            </a:r>
            <a:r>
              <a:rPr lang="en-IN"/>
              <a:t>– 2.</a:t>
            </a:r>
            <a:r>
              <a:rPr lang="en-IN" dirty="0"/>
              <a:t>4</a:t>
            </a:r>
          </a:p>
        </p:txBody>
      </p:sp>
    </p:spTree>
    <p:extLst>
      <p:ext uri="{BB962C8B-B14F-4D97-AF65-F5344CB8AC3E}">
        <p14:creationId xmlns:p14="http://schemas.microsoft.com/office/powerpoint/2010/main" val="1680386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2</a:t>
            </a:r>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0" y="726966"/>
            <a:ext cx="7482600" cy="1456398"/>
          </a:xfrm>
        </p:spPr>
        <p:txBody>
          <a:bodyPr/>
          <a:lstStyle/>
          <a:p>
            <a:pPr marL="0" indent="0">
              <a:buNone/>
            </a:pPr>
            <a:r>
              <a:rPr lang="en-US" dirty="0"/>
              <a:t>A data center company has received a contract to supply servers for three </a:t>
            </a:r>
            <a:r>
              <a:rPr lang="en-US" dirty="0">
                <a:solidFill>
                  <a:schemeClr val="tx2"/>
                </a:solidFill>
              </a:rPr>
              <a:t>new projects </a:t>
            </a:r>
            <a:r>
              <a:rPr lang="en-US" dirty="0"/>
              <a:t>located in cities </a:t>
            </a:r>
            <a:r>
              <a:rPr lang="en-US" dirty="0">
                <a:solidFill>
                  <a:schemeClr val="tx2"/>
                </a:solidFill>
              </a:rPr>
              <a:t>A, B and C.</a:t>
            </a:r>
            <a:r>
              <a:rPr lang="en-US" dirty="0"/>
              <a:t> Engineers have estimated the required number of servers for each projects:</a:t>
            </a:r>
          </a:p>
        </p:txBody>
      </p:sp>
      <p:sp>
        <p:nvSpPr>
          <p:cNvPr id="6" name="Content Placeholder 2">
            <a:extLst>
              <a:ext uri="{FF2B5EF4-FFF2-40B4-BE49-F238E27FC236}">
                <a16:creationId xmlns:a16="http://schemas.microsoft.com/office/drawing/2014/main" id="{44EE1975-D458-4855-AE97-E5B65F2A1D0C}"/>
              </a:ext>
            </a:extLst>
          </p:cNvPr>
          <p:cNvSpPr txBox="1">
            <a:spLocks/>
          </p:cNvSpPr>
          <p:nvPr/>
        </p:nvSpPr>
        <p:spPr>
          <a:xfrm>
            <a:off x="131181" y="2139085"/>
            <a:ext cx="7417284" cy="169481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company has </a:t>
            </a:r>
            <a:r>
              <a:rPr lang="en-US" dirty="0">
                <a:solidFill>
                  <a:schemeClr val="tx2"/>
                </a:solidFill>
              </a:rPr>
              <a:t>three server warehouses located in towns W, X and Y respectively</a:t>
            </a:r>
            <a:r>
              <a:rPr lang="en-US" dirty="0"/>
              <a:t>. The servers required by the projects can be supplied by these three warehouses. The </a:t>
            </a:r>
            <a:r>
              <a:rPr lang="en-US" dirty="0">
                <a:solidFill>
                  <a:schemeClr val="tx2"/>
                </a:solidFill>
              </a:rPr>
              <a:t>number of servers </a:t>
            </a:r>
            <a:r>
              <a:rPr lang="en-US" dirty="0"/>
              <a:t>which can be supplied by each warehouse is </a:t>
            </a:r>
            <a:r>
              <a:rPr lang="en-US" dirty="0">
                <a:solidFill>
                  <a:schemeClr val="tx2"/>
                </a:solidFill>
              </a:rPr>
              <a:t>given in the table.</a:t>
            </a:r>
          </a:p>
        </p:txBody>
      </p:sp>
      <p:sp>
        <p:nvSpPr>
          <p:cNvPr id="13" name="Content Placeholder 2">
            <a:extLst>
              <a:ext uri="{FF2B5EF4-FFF2-40B4-BE49-F238E27FC236}">
                <a16:creationId xmlns:a16="http://schemas.microsoft.com/office/drawing/2014/main" id="{912FB6F7-D220-4989-A7A9-3D9E84C0A050}"/>
              </a:ext>
            </a:extLst>
          </p:cNvPr>
          <p:cNvSpPr txBox="1">
            <a:spLocks/>
          </p:cNvSpPr>
          <p:nvPr/>
        </p:nvSpPr>
        <p:spPr>
          <a:xfrm>
            <a:off x="131181" y="3864270"/>
            <a:ext cx="7417284" cy="103382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company has computed the </a:t>
            </a:r>
            <a:r>
              <a:rPr lang="en-US" dirty="0">
                <a:solidFill>
                  <a:schemeClr val="accent6"/>
                </a:solidFill>
              </a:rPr>
              <a:t>delivery cost from each warehouse to each project site. </a:t>
            </a:r>
            <a:r>
              <a:rPr lang="en-US" dirty="0"/>
              <a:t>These costs (in rupees) are shown in the table.</a:t>
            </a:r>
          </a:p>
        </p:txBody>
      </p:sp>
      <p:sp>
        <p:nvSpPr>
          <p:cNvPr id="14" name="Content Placeholder 2">
            <a:extLst>
              <a:ext uri="{FF2B5EF4-FFF2-40B4-BE49-F238E27FC236}">
                <a16:creationId xmlns:a16="http://schemas.microsoft.com/office/drawing/2014/main" id="{7B55FFFD-405C-4E58-9C44-85087F16BAD7}"/>
              </a:ext>
            </a:extLst>
          </p:cNvPr>
          <p:cNvSpPr txBox="1">
            <a:spLocks/>
          </p:cNvSpPr>
          <p:nvPr/>
        </p:nvSpPr>
        <p:spPr>
          <a:xfrm>
            <a:off x="131181" y="4947122"/>
            <a:ext cx="7417284" cy="168358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Schedule the shipment from each warehouse to each project in such a manner so as to </a:t>
            </a:r>
            <a:r>
              <a:rPr lang="en-US" dirty="0">
                <a:solidFill>
                  <a:schemeClr val="accent6"/>
                </a:solidFill>
              </a:rPr>
              <a:t>minimize the total transportation cost </a:t>
            </a:r>
            <a:r>
              <a:rPr lang="en-US" dirty="0"/>
              <a:t>within the constraints imposed by warehouse capacities and project requirements. </a:t>
            </a:r>
            <a:r>
              <a:rPr lang="en-US" dirty="0">
                <a:solidFill>
                  <a:schemeClr val="tx2"/>
                </a:solidFill>
              </a:rPr>
              <a:t>Find the minimum cost.</a:t>
            </a:r>
          </a:p>
        </p:txBody>
      </p:sp>
      <p:graphicFrame>
        <p:nvGraphicFramePr>
          <p:cNvPr id="12" name="Content Placeholder 4">
            <a:extLst>
              <a:ext uri="{FF2B5EF4-FFF2-40B4-BE49-F238E27FC236}">
                <a16:creationId xmlns:a16="http://schemas.microsoft.com/office/drawing/2014/main" id="{CA3C16ED-1F8D-4548-92EC-37D5BFCEE8C4}"/>
              </a:ext>
            </a:extLst>
          </p:cNvPr>
          <p:cNvGraphicFramePr>
            <a:graphicFrameLocks/>
          </p:cNvGraphicFramePr>
          <p:nvPr>
            <p:extLst>
              <p:ext uri="{D42A27DB-BD31-4B8C-83A1-F6EECF244321}">
                <p14:modId xmlns:p14="http://schemas.microsoft.com/office/powerpoint/2010/main" val="3232951347"/>
              </p:ext>
            </p:extLst>
          </p:nvPr>
        </p:nvGraphicFramePr>
        <p:xfrm>
          <a:off x="7817966" y="771761"/>
          <a:ext cx="4242853" cy="2057400"/>
        </p:xfrm>
        <a:graphic>
          <a:graphicData uri="http://schemas.openxmlformats.org/drawingml/2006/table">
            <a:tbl>
              <a:tblPr firstRow="1" bandRow="1">
                <a:tableStyleId>{8EC20E35-A176-4012-BC5E-935CFFF8708E}</a:tableStyleId>
              </a:tblPr>
              <a:tblGrid>
                <a:gridCol w="1567023">
                  <a:extLst>
                    <a:ext uri="{9D8B030D-6E8A-4147-A177-3AD203B41FA5}">
                      <a16:colId xmlns:a16="http://schemas.microsoft.com/office/drawing/2014/main" val="20000"/>
                    </a:ext>
                  </a:extLst>
                </a:gridCol>
                <a:gridCol w="2675830">
                  <a:extLst>
                    <a:ext uri="{9D8B030D-6E8A-4147-A177-3AD203B41FA5}">
                      <a16:colId xmlns:a16="http://schemas.microsoft.com/office/drawing/2014/main" val="20001"/>
                    </a:ext>
                  </a:extLst>
                </a:gridCol>
              </a:tblGrid>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ysClr val="windowText" lastClr="000000"/>
                          </a:solidFill>
                          <a:effectLst/>
                        </a:rPr>
                        <a:t>Project Location</a:t>
                      </a:r>
                      <a:endParaRPr lang="en-IN" sz="2400"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a:lnSpc>
                          <a:spcPct val="100000"/>
                        </a:lnSpc>
                        <a:spcAft>
                          <a:spcPts val="0"/>
                        </a:spcAft>
                      </a:pPr>
                      <a:r>
                        <a:rPr lang="en-US" sz="2400" dirty="0">
                          <a:solidFill>
                            <a:sysClr val="windowText" lastClr="000000"/>
                          </a:solidFill>
                          <a:effectLst/>
                        </a:rPr>
                        <a:t>Requirement (servers)</a:t>
                      </a:r>
                      <a:endParaRPr lang="en-IN" sz="2400"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indent="0" algn="ctr">
                        <a:lnSpc>
                          <a:spcPct val="100000"/>
                        </a:lnSpc>
                        <a:spcAft>
                          <a:spcPts val="0"/>
                        </a:spcAft>
                      </a:pPr>
                      <a:r>
                        <a:rPr lang="en-US" sz="2400" b="1" dirty="0">
                          <a:solidFill>
                            <a:sysClr val="windowText" lastClr="000000"/>
                          </a:solidFill>
                          <a:effectLst/>
                        </a:rPr>
                        <a:t>A</a:t>
                      </a:r>
                      <a:endParaRPr lang="en-IN" sz="2400" b="1"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a:lnSpc>
                          <a:spcPct val="100000"/>
                        </a:lnSpc>
                        <a:spcAft>
                          <a:spcPts val="0"/>
                        </a:spcAft>
                      </a:pPr>
                      <a:r>
                        <a:rPr lang="en-US" sz="2400" dirty="0">
                          <a:solidFill>
                            <a:sysClr val="windowText" lastClr="000000"/>
                          </a:solidFill>
                          <a:effectLst/>
                        </a:rPr>
                        <a:t>144</a:t>
                      </a:r>
                      <a:endParaRPr lang="en-IN" sz="2400"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indent="0" algn="ctr">
                        <a:lnSpc>
                          <a:spcPct val="100000"/>
                        </a:lnSpc>
                        <a:spcAft>
                          <a:spcPts val="0"/>
                        </a:spcAft>
                      </a:pPr>
                      <a:r>
                        <a:rPr lang="en-US" sz="2400" b="1" dirty="0">
                          <a:solidFill>
                            <a:sysClr val="windowText" lastClr="000000"/>
                          </a:solidFill>
                          <a:effectLst/>
                        </a:rPr>
                        <a:t>B</a:t>
                      </a:r>
                      <a:endParaRPr lang="en-IN" sz="2400" b="1"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a:lnSpc>
                          <a:spcPct val="100000"/>
                        </a:lnSpc>
                        <a:spcAft>
                          <a:spcPts val="0"/>
                        </a:spcAft>
                      </a:pPr>
                      <a:r>
                        <a:rPr lang="en-US" sz="2400" dirty="0">
                          <a:solidFill>
                            <a:sysClr val="windowText" lastClr="000000"/>
                          </a:solidFill>
                          <a:effectLst/>
                        </a:rPr>
                        <a:t>204</a:t>
                      </a:r>
                      <a:endParaRPr lang="en-IN" sz="2400"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pPr marL="0" indent="0" algn="ctr">
                        <a:lnSpc>
                          <a:spcPct val="100000"/>
                        </a:lnSpc>
                        <a:spcAft>
                          <a:spcPts val="0"/>
                        </a:spcAft>
                      </a:pPr>
                      <a:r>
                        <a:rPr lang="en-US" sz="2400" b="1" dirty="0">
                          <a:solidFill>
                            <a:sysClr val="windowText" lastClr="000000"/>
                          </a:solidFill>
                          <a:effectLst/>
                        </a:rPr>
                        <a:t>C</a:t>
                      </a:r>
                      <a:endParaRPr lang="en-IN" sz="2400" b="1"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a:lnSpc>
                          <a:spcPct val="100000"/>
                        </a:lnSpc>
                        <a:spcAft>
                          <a:spcPts val="0"/>
                        </a:spcAft>
                      </a:pPr>
                      <a:r>
                        <a:rPr lang="en-US" sz="2400" dirty="0">
                          <a:solidFill>
                            <a:sysClr val="windowText" lastClr="000000"/>
                          </a:solidFill>
                          <a:effectLst/>
                        </a:rPr>
                        <a:t>82</a:t>
                      </a:r>
                      <a:endParaRPr lang="en-IN" sz="2400" dirty="0">
                        <a:solidFill>
                          <a:sysClr val="windowText" lastClr="0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5" name="Content Placeholder 4">
            <a:extLst>
              <a:ext uri="{FF2B5EF4-FFF2-40B4-BE49-F238E27FC236}">
                <a16:creationId xmlns:a16="http://schemas.microsoft.com/office/drawing/2014/main" id="{EEDB05BA-6350-4182-A220-AD1487DD9570}"/>
              </a:ext>
            </a:extLst>
          </p:cNvPr>
          <p:cNvGraphicFramePr>
            <a:graphicFrameLocks/>
          </p:cNvGraphicFramePr>
          <p:nvPr>
            <p:extLst>
              <p:ext uri="{D42A27DB-BD31-4B8C-83A1-F6EECF244321}">
                <p14:modId xmlns:p14="http://schemas.microsoft.com/office/powerpoint/2010/main" val="2465168657"/>
              </p:ext>
            </p:extLst>
          </p:nvPr>
        </p:nvGraphicFramePr>
        <p:xfrm>
          <a:off x="7817965" y="2923036"/>
          <a:ext cx="4242853" cy="1143000"/>
        </p:xfrm>
        <a:graphic>
          <a:graphicData uri="http://schemas.openxmlformats.org/drawingml/2006/table">
            <a:tbl>
              <a:tblPr firstRow="1" bandRow="1">
                <a:tableStyleId>{8EC20E35-A176-4012-BC5E-935CFFF8708E}</a:tableStyleId>
              </a:tblPr>
              <a:tblGrid>
                <a:gridCol w="2328006">
                  <a:extLst>
                    <a:ext uri="{9D8B030D-6E8A-4147-A177-3AD203B41FA5}">
                      <a16:colId xmlns:a16="http://schemas.microsoft.com/office/drawing/2014/main" val="20000"/>
                    </a:ext>
                  </a:extLst>
                </a:gridCol>
                <a:gridCol w="603289">
                  <a:extLst>
                    <a:ext uri="{9D8B030D-6E8A-4147-A177-3AD203B41FA5}">
                      <a16:colId xmlns:a16="http://schemas.microsoft.com/office/drawing/2014/main" val="20001"/>
                    </a:ext>
                  </a:extLst>
                </a:gridCol>
                <a:gridCol w="651551">
                  <a:extLst>
                    <a:ext uri="{9D8B030D-6E8A-4147-A177-3AD203B41FA5}">
                      <a16:colId xmlns:a16="http://schemas.microsoft.com/office/drawing/2014/main" val="4277679646"/>
                    </a:ext>
                  </a:extLst>
                </a:gridCol>
                <a:gridCol w="660007">
                  <a:extLst>
                    <a:ext uri="{9D8B030D-6E8A-4147-A177-3AD203B41FA5}">
                      <a16:colId xmlns:a16="http://schemas.microsoft.com/office/drawing/2014/main" val="3201765292"/>
                    </a:ext>
                  </a:extLst>
                </a:gridCol>
              </a:tblGrid>
              <a:tr h="411480">
                <a:tc>
                  <a:txBody>
                    <a:bodyPr/>
                    <a:lstStyle/>
                    <a:p>
                      <a:pPr marL="0" indent="0" algn="ctr">
                        <a:lnSpc>
                          <a:spcPct val="100000"/>
                        </a:lnSpc>
                        <a:spcAft>
                          <a:spcPts val="0"/>
                        </a:spcAft>
                      </a:pPr>
                      <a:r>
                        <a:rPr lang="en-US" sz="2400" dirty="0">
                          <a:solidFill>
                            <a:schemeClr val="tx1"/>
                          </a:solidFill>
                          <a:effectLst/>
                        </a:rPr>
                        <a:t>Warehouses</a:t>
                      </a:r>
                      <a:endParaRPr lang="en-IN"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chemeClr val="tx1"/>
                          </a:solidFill>
                          <a:effectLst/>
                          <a:latin typeface="+mn-lt"/>
                          <a:ea typeface="+mn-ea"/>
                          <a:cs typeface="+mn-cs"/>
                        </a:rPr>
                        <a:t>W</a:t>
                      </a:r>
                      <a:endParaRPr lang="en-IN" sz="2400" b="1"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chemeClr val="tx1"/>
                          </a:solidFill>
                          <a:effectLst/>
                          <a:latin typeface="+mn-lt"/>
                          <a:ea typeface="+mn-ea"/>
                          <a:cs typeface="+mn-cs"/>
                        </a:rPr>
                        <a:t>X</a:t>
                      </a:r>
                      <a:endParaRPr lang="en-IN" sz="2400" b="1"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chemeClr val="tx1"/>
                          </a:solidFill>
                          <a:effectLst/>
                          <a:latin typeface="+mn-lt"/>
                          <a:ea typeface="+mn-ea"/>
                          <a:cs typeface="+mn-cs"/>
                        </a:rPr>
                        <a:t>Y</a:t>
                      </a:r>
                      <a:endParaRPr lang="en-IN" sz="2400" b="1"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indent="0" algn="ctr" defTabSz="914400" rtl="0" eaLnBrk="1" latinLnBrk="0" hangingPunct="1">
                        <a:lnSpc>
                          <a:spcPct val="100000"/>
                        </a:lnSpc>
                        <a:spcAft>
                          <a:spcPts val="0"/>
                        </a:spcAft>
                      </a:pPr>
                      <a:r>
                        <a:rPr lang="en-US" sz="2400" b="1" kern="1200" dirty="0">
                          <a:solidFill>
                            <a:schemeClr val="tx1"/>
                          </a:solidFill>
                          <a:effectLst/>
                          <a:latin typeface="+mn-lt"/>
                          <a:ea typeface="+mn-ea"/>
                          <a:cs typeface="+mn-cs"/>
                        </a:rPr>
                        <a:t>No. of Servers Available</a:t>
                      </a:r>
                      <a:endParaRPr lang="en-IN" sz="2400" b="1"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b="0" kern="1200" dirty="0">
                          <a:solidFill>
                            <a:schemeClr val="tx1"/>
                          </a:solidFill>
                          <a:effectLst/>
                          <a:latin typeface="+mn-lt"/>
                          <a:ea typeface="+mn-ea"/>
                          <a:cs typeface="+mn-cs"/>
                        </a:rPr>
                        <a:t>152</a:t>
                      </a:r>
                      <a:endParaRPr lang="en-IN" sz="2400" b="0"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b="0" kern="1200" dirty="0">
                          <a:solidFill>
                            <a:schemeClr val="tx1"/>
                          </a:solidFill>
                          <a:effectLst/>
                          <a:latin typeface="+mn-lt"/>
                          <a:ea typeface="+mn-ea"/>
                          <a:cs typeface="+mn-cs"/>
                        </a:rPr>
                        <a:t>164</a:t>
                      </a:r>
                      <a:endParaRPr lang="en-IN" sz="2400" b="0"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b="0" kern="1200" dirty="0">
                          <a:solidFill>
                            <a:schemeClr val="tx1"/>
                          </a:solidFill>
                          <a:effectLst/>
                          <a:latin typeface="+mn-lt"/>
                          <a:ea typeface="+mn-ea"/>
                          <a:cs typeface="+mn-cs"/>
                        </a:rPr>
                        <a:t>154</a:t>
                      </a:r>
                      <a:endParaRPr lang="en-IN" sz="2400" b="0" kern="1200" dirty="0">
                        <a:solidFill>
                          <a:schemeClr val="tx1"/>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7" name="Content Placeholder 4">
            <a:extLst>
              <a:ext uri="{FF2B5EF4-FFF2-40B4-BE49-F238E27FC236}">
                <a16:creationId xmlns:a16="http://schemas.microsoft.com/office/drawing/2014/main" id="{529E20D3-4802-40B5-B1FA-3C17B5B30C91}"/>
              </a:ext>
            </a:extLst>
          </p:cNvPr>
          <p:cNvGraphicFramePr>
            <a:graphicFrameLocks/>
          </p:cNvGraphicFramePr>
          <p:nvPr>
            <p:extLst>
              <p:ext uri="{D42A27DB-BD31-4B8C-83A1-F6EECF244321}">
                <p14:modId xmlns:p14="http://schemas.microsoft.com/office/powerpoint/2010/main" val="1473856140"/>
              </p:ext>
            </p:extLst>
          </p:nvPr>
        </p:nvGraphicFramePr>
        <p:xfrm>
          <a:off x="7817966" y="4240094"/>
          <a:ext cx="4248000" cy="1645920"/>
        </p:xfrm>
        <a:graphic>
          <a:graphicData uri="http://schemas.openxmlformats.org/drawingml/2006/table">
            <a:tbl>
              <a:tblPr firstRow="1" bandRow="1">
                <a:tableStyleId>{8EC20E35-A176-4012-BC5E-935CFFF8708E}</a:tableStyleId>
              </a:tblPr>
              <a:tblGrid>
                <a:gridCol w="1548000">
                  <a:extLst>
                    <a:ext uri="{9D8B030D-6E8A-4147-A177-3AD203B41FA5}">
                      <a16:colId xmlns:a16="http://schemas.microsoft.com/office/drawing/2014/main" val="20000"/>
                    </a:ext>
                  </a:extLst>
                </a:gridCol>
                <a:gridCol w="900000">
                  <a:extLst>
                    <a:ext uri="{9D8B030D-6E8A-4147-A177-3AD203B41FA5}">
                      <a16:colId xmlns:a16="http://schemas.microsoft.com/office/drawing/2014/main" val="20001"/>
                    </a:ext>
                  </a:extLst>
                </a:gridCol>
                <a:gridCol w="900000">
                  <a:extLst>
                    <a:ext uri="{9D8B030D-6E8A-4147-A177-3AD203B41FA5}">
                      <a16:colId xmlns:a16="http://schemas.microsoft.com/office/drawing/2014/main" val="4277679646"/>
                    </a:ext>
                  </a:extLst>
                </a:gridCol>
                <a:gridCol w="900000">
                  <a:extLst>
                    <a:ext uri="{9D8B030D-6E8A-4147-A177-3AD203B41FA5}">
                      <a16:colId xmlns:a16="http://schemas.microsoft.com/office/drawing/2014/main" val="3201765292"/>
                    </a:ext>
                  </a:extLst>
                </a:gridCol>
              </a:tblGrid>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Warehouse</a:t>
                      </a:r>
                      <a:endParaRPr lang="en-IN" sz="20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A</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B</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C</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W</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8</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indent="0" algn="ctr" defTabSz="914400" rtl="0" eaLnBrk="1" latinLnBrk="0" hangingPunct="1">
                        <a:lnSpc>
                          <a:spcPct val="100000"/>
                        </a:lnSpc>
                        <a:spcAft>
                          <a:spcPts val="0"/>
                        </a:spcAft>
                      </a:pPr>
                      <a:r>
                        <a:rPr lang="en-US" sz="2400" kern="1200">
                          <a:solidFill>
                            <a:sysClr val="windowText" lastClr="000000"/>
                          </a:solidFill>
                          <a:effectLst/>
                          <a:latin typeface="+mn-lt"/>
                          <a:ea typeface="+mn-ea"/>
                          <a:cs typeface="+mn-cs"/>
                        </a:rPr>
                        <a:t>X</a:t>
                      </a:r>
                      <a:endParaRPr lang="en-IN" sz="2400" kern="120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32</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48</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32</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050832"/>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Y</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32</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48</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9468113"/>
                  </a:ext>
                </a:extLst>
              </a:tr>
            </a:tbl>
          </a:graphicData>
        </a:graphic>
      </p:graphicFrame>
    </p:spTree>
    <p:extLst>
      <p:ext uri="{BB962C8B-B14F-4D97-AF65-F5344CB8AC3E}">
        <p14:creationId xmlns:p14="http://schemas.microsoft.com/office/powerpoint/2010/main" val="191600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A54DED36-0404-4BD4-BF9D-0E8693378F05}"/>
              </a:ext>
            </a:extLst>
          </p:cNvPr>
          <p:cNvSpPr txBox="1">
            <a:spLocks/>
          </p:cNvSpPr>
          <p:nvPr/>
        </p:nvSpPr>
        <p:spPr>
          <a:xfrm>
            <a:off x="4396290" y="2582711"/>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Y – 154</a:t>
            </a:r>
            <a:endParaRPr lang="en-IN" dirty="0">
              <a:solidFill>
                <a:srgbClr val="0070C0"/>
              </a:solidFill>
            </a:endParaRPr>
          </a:p>
        </p:txBody>
      </p:sp>
      <p:sp>
        <p:nvSpPr>
          <p:cNvPr id="2" name="Title 1">
            <a:extLst>
              <a:ext uri="{FF2B5EF4-FFF2-40B4-BE49-F238E27FC236}">
                <a16:creationId xmlns:a16="http://schemas.microsoft.com/office/drawing/2014/main" id="{47C3F1A9-712C-4D1F-9B12-F05F4BFCBEAC}"/>
              </a:ext>
            </a:extLst>
          </p:cNvPr>
          <p:cNvSpPr>
            <a:spLocks noGrp="1"/>
          </p:cNvSpPr>
          <p:nvPr>
            <p:ph type="title"/>
          </p:nvPr>
        </p:nvSpPr>
        <p:spPr/>
        <p:txBody>
          <a:bodyPr/>
          <a:lstStyle/>
          <a:p>
            <a:r>
              <a:rPr lang="en-US" dirty="0"/>
              <a:t>Problem 2: </a:t>
            </a:r>
            <a:r>
              <a:rPr lang="en-US" dirty="0">
                <a:solidFill>
                  <a:schemeClr val="accent6"/>
                </a:solidFill>
              </a:rPr>
              <a:t>Unbalanced Transportation Problem </a:t>
            </a:r>
            <a:endParaRPr lang="en-IN" dirty="0">
              <a:solidFill>
                <a:schemeClr val="accent6"/>
              </a:solidFill>
            </a:endParaRPr>
          </a:p>
        </p:txBody>
      </p:sp>
      <p:sp>
        <p:nvSpPr>
          <p:cNvPr id="4" name="Content Placeholder 3">
            <a:extLst>
              <a:ext uri="{FF2B5EF4-FFF2-40B4-BE49-F238E27FC236}">
                <a16:creationId xmlns:a16="http://schemas.microsoft.com/office/drawing/2014/main" id="{DF805680-04EA-4697-802E-C59235CD214F}"/>
              </a:ext>
            </a:extLst>
          </p:cNvPr>
          <p:cNvSpPr txBox="1">
            <a:spLocks/>
          </p:cNvSpPr>
          <p:nvPr/>
        </p:nvSpPr>
        <p:spPr>
          <a:xfrm>
            <a:off x="131180" y="769315"/>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First check if given problem is balanced by calculating total supply and total demand.</a:t>
            </a:r>
            <a:endParaRPr lang="en-IN" dirty="0"/>
          </a:p>
        </p:txBody>
      </p:sp>
      <p:cxnSp>
        <p:nvCxnSpPr>
          <p:cNvPr id="5" name="Straight Connector 4">
            <a:extLst>
              <a:ext uri="{FF2B5EF4-FFF2-40B4-BE49-F238E27FC236}">
                <a16:creationId xmlns:a16="http://schemas.microsoft.com/office/drawing/2014/main" id="{A8893FFD-9990-485D-86C4-A22EAF7F65EE}"/>
              </a:ext>
            </a:extLst>
          </p:cNvPr>
          <p:cNvCxnSpPr>
            <a:cxnSpLocks/>
          </p:cNvCxnSpPr>
          <p:nvPr/>
        </p:nvCxnSpPr>
        <p:spPr>
          <a:xfrm>
            <a:off x="4437428" y="3029928"/>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9FEDC7D6-8F33-447D-B71A-80DA4739EC8C}"/>
              </a:ext>
            </a:extLst>
          </p:cNvPr>
          <p:cNvSpPr txBox="1">
            <a:spLocks/>
          </p:cNvSpPr>
          <p:nvPr/>
        </p:nvSpPr>
        <p:spPr>
          <a:xfrm>
            <a:off x="4409938" y="1184927"/>
            <a:ext cx="108366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solidFill>
              </a:rPr>
              <a:t>Supply</a:t>
            </a:r>
            <a:endParaRPr lang="en-IN" b="1" dirty="0">
              <a:solidFill>
                <a:schemeClr val="accent6"/>
              </a:solidFill>
            </a:endParaRPr>
          </a:p>
        </p:txBody>
      </p:sp>
      <p:sp>
        <p:nvSpPr>
          <p:cNvPr id="9" name="Content Placeholder 3">
            <a:extLst>
              <a:ext uri="{FF2B5EF4-FFF2-40B4-BE49-F238E27FC236}">
                <a16:creationId xmlns:a16="http://schemas.microsoft.com/office/drawing/2014/main" id="{67B85814-39CD-4653-AD31-B8D92C35A64F}"/>
              </a:ext>
            </a:extLst>
          </p:cNvPr>
          <p:cNvSpPr txBox="1">
            <a:spLocks/>
          </p:cNvSpPr>
          <p:nvPr/>
        </p:nvSpPr>
        <p:spPr>
          <a:xfrm>
            <a:off x="137780" y="5200733"/>
            <a:ext cx="1191644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After adding dummy requirement of 40, total supply and total demand are equal so given problem is balanced and we can find initial solution.</a:t>
            </a:r>
            <a:endParaRPr lang="en-IN" dirty="0"/>
          </a:p>
        </p:txBody>
      </p:sp>
      <p:sp>
        <p:nvSpPr>
          <p:cNvPr id="14" name="Content Placeholder 3">
            <a:extLst>
              <a:ext uri="{FF2B5EF4-FFF2-40B4-BE49-F238E27FC236}">
                <a16:creationId xmlns:a16="http://schemas.microsoft.com/office/drawing/2014/main" id="{9FCAFD58-4439-46FE-A941-BE98E3B2A5AA}"/>
              </a:ext>
            </a:extLst>
          </p:cNvPr>
          <p:cNvSpPr txBox="1">
            <a:spLocks/>
          </p:cNvSpPr>
          <p:nvPr/>
        </p:nvSpPr>
        <p:spPr>
          <a:xfrm>
            <a:off x="4341698" y="165085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 – 152</a:t>
            </a:r>
            <a:endParaRPr lang="en-IN" dirty="0">
              <a:solidFill>
                <a:srgbClr val="0070C0"/>
              </a:solidFill>
            </a:endParaRPr>
          </a:p>
        </p:txBody>
      </p:sp>
      <p:sp>
        <p:nvSpPr>
          <p:cNvPr id="19" name="Content Placeholder 3">
            <a:extLst>
              <a:ext uri="{FF2B5EF4-FFF2-40B4-BE49-F238E27FC236}">
                <a16:creationId xmlns:a16="http://schemas.microsoft.com/office/drawing/2014/main" id="{82A8787D-065A-4263-90AC-1AA75CEF4D07}"/>
              </a:ext>
            </a:extLst>
          </p:cNvPr>
          <p:cNvSpPr txBox="1">
            <a:spLocks/>
          </p:cNvSpPr>
          <p:nvPr/>
        </p:nvSpPr>
        <p:spPr>
          <a:xfrm>
            <a:off x="4396290" y="211678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X – 164</a:t>
            </a:r>
            <a:endParaRPr lang="en-IN" dirty="0">
              <a:solidFill>
                <a:srgbClr val="0070C0"/>
              </a:solidFill>
            </a:endParaRPr>
          </a:p>
        </p:txBody>
      </p:sp>
      <p:sp>
        <p:nvSpPr>
          <p:cNvPr id="21" name="Content Placeholder 3">
            <a:extLst>
              <a:ext uri="{FF2B5EF4-FFF2-40B4-BE49-F238E27FC236}">
                <a16:creationId xmlns:a16="http://schemas.microsoft.com/office/drawing/2014/main" id="{4B76223E-021B-47C0-A2EE-A7E2AC514D03}"/>
              </a:ext>
            </a:extLst>
          </p:cNvPr>
          <p:cNvSpPr txBox="1">
            <a:spLocks/>
          </p:cNvSpPr>
          <p:nvPr/>
        </p:nvSpPr>
        <p:spPr>
          <a:xfrm>
            <a:off x="4885338" y="3110519"/>
            <a:ext cx="73753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6"/>
                </a:solidFill>
              </a:rPr>
              <a:t>470</a:t>
            </a:r>
          </a:p>
        </p:txBody>
      </p:sp>
      <p:sp>
        <p:nvSpPr>
          <p:cNvPr id="22" name="Content Placeholder 3">
            <a:extLst>
              <a:ext uri="{FF2B5EF4-FFF2-40B4-BE49-F238E27FC236}">
                <a16:creationId xmlns:a16="http://schemas.microsoft.com/office/drawing/2014/main" id="{EFF8598A-CA1A-47C9-8E19-CAF379B1D675}"/>
              </a:ext>
            </a:extLst>
          </p:cNvPr>
          <p:cNvSpPr txBox="1">
            <a:spLocks/>
          </p:cNvSpPr>
          <p:nvPr/>
        </p:nvSpPr>
        <p:spPr>
          <a:xfrm>
            <a:off x="6737725" y="259843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 –   82</a:t>
            </a:r>
            <a:endParaRPr lang="en-IN" dirty="0">
              <a:solidFill>
                <a:srgbClr val="0070C0"/>
              </a:solidFill>
            </a:endParaRPr>
          </a:p>
        </p:txBody>
      </p:sp>
      <p:cxnSp>
        <p:nvCxnSpPr>
          <p:cNvPr id="23" name="Straight Connector 22">
            <a:extLst>
              <a:ext uri="{FF2B5EF4-FFF2-40B4-BE49-F238E27FC236}">
                <a16:creationId xmlns:a16="http://schemas.microsoft.com/office/drawing/2014/main" id="{3F0DCFB5-3DCF-4534-B03E-74E82718A216}"/>
              </a:ext>
            </a:extLst>
          </p:cNvPr>
          <p:cNvCxnSpPr>
            <a:cxnSpLocks/>
          </p:cNvCxnSpPr>
          <p:nvPr/>
        </p:nvCxnSpPr>
        <p:spPr>
          <a:xfrm>
            <a:off x="6765214" y="3029928"/>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E618C016-CAC2-4941-8252-CDA5A39BCAC3}"/>
              </a:ext>
            </a:extLst>
          </p:cNvPr>
          <p:cNvSpPr txBox="1">
            <a:spLocks/>
          </p:cNvSpPr>
          <p:nvPr/>
        </p:nvSpPr>
        <p:spPr>
          <a:xfrm>
            <a:off x="6386716" y="1187687"/>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70C0"/>
                </a:solidFill>
              </a:rPr>
              <a:t>Requirement</a:t>
            </a:r>
            <a:endParaRPr lang="en-IN" b="1" dirty="0">
              <a:solidFill>
                <a:srgbClr val="0070C0"/>
              </a:solidFill>
            </a:endParaRPr>
          </a:p>
        </p:txBody>
      </p:sp>
      <p:sp>
        <p:nvSpPr>
          <p:cNvPr id="25" name="Content Placeholder 3">
            <a:extLst>
              <a:ext uri="{FF2B5EF4-FFF2-40B4-BE49-F238E27FC236}">
                <a16:creationId xmlns:a16="http://schemas.microsoft.com/office/drawing/2014/main" id="{C97B0F41-AE79-4F18-946F-63DE8BB105FF}"/>
              </a:ext>
            </a:extLst>
          </p:cNvPr>
          <p:cNvSpPr txBox="1">
            <a:spLocks/>
          </p:cNvSpPr>
          <p:nvPr/>
        </p:nvSpPr>
        <p:spPr>
          <a:xfrm>
            <a:off x="6737725" y="1666577"/>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 144</a:t>
            </a:r>
            <a:endParaRPr lang="en-IN" dirty="0">
              <a:solidFill>
                <a:srgbClr val="0070C0"/>
              </a:solidFill>
            </a:endParaRPr>
          </a:p>
        </p:txBody>
      </p:sp>
      <p:sp>
        <p:nvSpPr>
          <p:cNvPr id="26" name="Content Placeholder 3">
            <a:extLst>
              <a:ext uri="{FF2B5EF4-FFF2-40B4-BE49-F238E27FC236}">
                <a16:creationId xmlns:a16="http://schemas.microsoft.com/office/drawing/2014/main" id="{622A6E7F-512A-4C71-AA92-3F9B8896FCBE}"/>
              </a:ext>
            </a:extLst>
          </p:cNvPr>
          <p:cNvSpPr txBox="1">
            <a:spLocks/>
          </p:cNvSpPr>
          <p:nvPr/>
        </p:nvSpPr>
        <p:spPr>
          <a:xfrm>
            <a:off x="6737725" y="213250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 – 204</a:t>
            </a:r>
            <a:endParaRPr lang="en-IN" dirty="0">
              <a:solidFill>
                <a:srgbClr val="0070C0"/>
              </a:solidFill>
            </a:endParaRPr>
          </a:p>
        </p:txBody>
      </p:sp>
      <p:sp>
        <p:nvSpPr>
          <p:cNvPr id="27" name="Content Placeholder 3">
            <a:extLst>
              <a:ext uri="{FF2B5EF4-FFF2-40B4-BE49-F238E27FC236}">
                <a16:creationId xmlns:a16="http://schemas.microsoft.com/office/drawing/2014/main" id="{7D66B47D-A5C6-4775-9A6A-0B4C16A7E53A}"/>
              </a:ext>
            </a:extLst>
          </p:cNvPr>
          <p:cNvSpPr txBox="1">
            <a:spLocks/>
          </p:cNvSpPr>
          <p:nvPr/>
        </p:nvSpPr>
        <p:spPr>
          <a:xfrm>
            <a:off x="7179387" y="3110519"/>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rgbClr val="0070C0"/>
                </a:solidFill>
              </a:rPr>
              <a:t>430</a:t>
            </a:r>
          </a:p>
        </p:txBody>
      </p:sp>
      <p:sp>
        <p:nvSpPr>
          <p:cNvPr id="28" name="Content Placeholder 3">
            <a:extLst>
              <a:ext uri="{FF2B5EF4-FFF2-40B4-BE49-F238E27FC236}">
                <a16:creationId xmlns:a16="http://schemas.microsoft.com/office/drawing/2014/main" id="{80AE821E-B139-401B-A4E1-1476E1DB851D}"/>
              </a:ext>
            </a:extLst>
          </p:cNvPr>
          <p:cNvSpPr txBox="1">
            <a:spLocks/>
          </p:cNvSpPr>
          <p:nvPr/>
        </p:nvSpPr>
        <p:spPr>
          <a:xfrm>
            <a:off x="6172189" y="3624137"/>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3">
                    <a:lumMod val="75000"/>
                  </a:schemeClr>
                </a:solidFill>
              </a:rPr>
              <a:t>Dummy    40</a:t>
            </a:r>
            <a:endParaRPr lang="en-IN" b="1" dirty="0">
              <a:solidFill>
                <a:schemeClr val="accent3">
                  <a:lumMod val="75000"/>
                </a:schemeClr>
              </a:solidFill>
            </a:endParaRPr>
          </a:p>
        </p:txBody>
      </p:sp>
      <p:sp>
        <p:nvSpPr>
          <p:cNvPr id="29" name="Content Placeholder 3">
            <a:extLst>
              <a:ext uri="{FF2B5EF4-FFF2-40B4-BE49-F238E27FC236}">
                <a16:creationId xmlns:a16="http://schemas.microsoft.com/office/drawing/2014/main" id="{8D346C3C-28EB-4608-9ADB-A327DCEEA536}"/>
              </a:ext>
            </a:extLst>
          </p:cNvPr>
          <p:cNvSpPr txBox="1">
            <a:spLocks/>
          </p:cNvSpPr>
          <p:nvPr/>
        </p:nvSpPr>
        <p:spPr>
          <a:xfrm>
            <a:off x="6884384" y="3372540"/>
            <a:ext cx="36337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a:t>
            </a:r>
          </a:p>
        </p:txBody>
      </p:sp>
      <p:cxnSp>
        <p:nvCxnSpPr>
          <p:cNvPr id="30" name="Straight Connector 29">
            <a:extLst>
              <a:ext uri="{FF2B5EF4-FFF2-40B4-BE49-F238E27FC236}">
                <a16:creationId xmlns:a16="http://schemas.microsoft.com/office/drawing/2014/main" id="{64797BB6-DCA6-4B2F-B284-AF4D8F53D881}"/>
              </a:ext>
            </a:extLst>
          </p:cNvPr>
          <p:cNvCxnSpPr>
            <a:cxnSpLocks/>
          </p:cNvCxnSpPr>
          <p:nvPr/>
        </p:nvCxnSpPr>
        <p:spPr>
          <a:xfrm>
            <a:off x="6737725" y="4068362"/>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Content Placeholder 3">
            <a:extLst>
              <a:ext uri="{FF2B5EF4-FFF2-40B4-BE49-F238E27FC236}">
                <a16:creationId xmlns:a16="http://schemas.microsoft.com/office/drawing/2014/main" id="{5003C2B7-3261-46B9-B339-ED48FAD1B980}"/>
              </a:ext>
            </a:extLst>
          </p:cNvPr>
          <p:cNvSpPr txBox="1">
            <a:spLocks/>
          </p:cNvSpPr>
          <p:nvPr/>
        </p:nvSpPr>
        <p:spPr>
          <a:xfrm>
            <a:off x="7179387" y="4149805"/>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rgbClr val="0070C0"/>
                </a:solidFill>
              </a:rPr>
              <a:t>470</a:t>
            </a:r>
          </a:p>
        </p:txBody>
      </p:sp>
      <p:sp>
        <p:nvSpPr>
          <p:cNvPr id="32" name="Content Placeholder 3">
            <a:extLst>
              <a:ext uri="{FF2B5EF4-FFF2-40B4-BE49-F238E27FC236}">
                <a16:creationId xmlns:a16="http://schemas.microsoft.com/office/drawing/2014/main" id="{67B85814-39CD-4653-AD31-B8D92C35A64F}"/>
              </a:ext>
            </a:extLst>
          </p:cNvPr>
          <p:cNvSpPr txBox="1">
            <a:spLocks/>
          </p:cNvSpPr>
          <p:nvPr/>
        </p:nvSpPr>
        <p:spPr>
          <a:xfrm>
            <a:off x="131181" y="4684856"/>
            <a:ext cx="119164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balance supply and demand we have to add </a:t>
            </a:r>
            <a:r>
              <a:rPr lang="en-US" b="1" dirty="0">
                <a:solidFill>
                  <a:schemeClr val="accent3">
                    <a:lumMod val="75000"/>
                  </a:schemeClr>
                </a:solidFill>
              </a:rPr>
              <a:t>dummy site with requirement of 40 </a:t>
            </a:r>
            <a:r>
              <a:rPr lang="en-US" dirty="0"/>
              <a:t>servers.</a:t>
            </a:r>
            <a:endParaRPr lang="en-IN" dirty="0"/>
          </a:p>
        </p:txBody>
      </p:sp>
      <p:sp>
        <p:nvSpPr>
          <p:cNvPr id="33" name="Content Placeholder 3">
            <a:extLst>
              <a:ext uri="{FF2B5EF4-FFF2-40B4-BE49-F238E27FC236}">
                <a16:creationId xmlns:a16="http://schemas.microsoft.com/office/drawing/2014/main" id="{67B85814-39CD-4653-AD31-B8D92C35A64F}"/>
              </a:ext>
            </a:extLst>
          </p:cNvPr>
          <p:cNvSpPr txBox="1">
            <a:spLocks/>
          </p:cNvSpPr>
          <p:nvPr/>
        </p:nvSpPr>
        <p:spPr>
          <a:xfrm>
            <a:off x="137780" y="6049007"/>
            <a:ext cx="1205422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As this site is actually not present so </a:t>
            </a:r>
            <a:r>
              <a:rPr lang="en-US" dirty="0">
                <a:solidFill>
                  <a:schemeClr val="accent6"/>
                </a:solidFill>
              </a:rPr>
              <a:t>transportation cost to this site from any warehouse is zero.</a:t>
            </a:r>
            <a:endParaRPr lang="en-IN" dirty="0">
              <a:solidFill>
                <a:schemeClr val="accent6"/>
              </a:solidFill>
            </a:endParaRPr>
          </a:p>
        </p:txBody>
      </p:sp>
    </p:spTree>
    <p:extLst>
      <p:ext uri="{BB962C8B-B14F-4D97-AF65-F5344CB8AC3E}">
        <p14:creationId xmlns:p14="http://schemas.microsoft.com/office/powerpoint/2010/main" val="161576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left)">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left)">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wipe(left)">
                                      <p:cBhvr>
                                        <p:cTn id="47" dur="500"/>
                                        <p:tgtEl>
                                          <p:spTgt spid="2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wipe(left)">
                                      <p:cBhvr>
                                        <p:cTn id="52" dur="500"/>
                                        <p:tgtEl>
                                          <p:spTgt spid="2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wipe(left)">
                                      <p:cBhvr>
                                        <p:cTn id="57" dur="500"/>
                                        <p:tgtEl>
                                          <p:spTgt spid="2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xEl>
                                              <p:pRg st="0" end="0"/>
                                            </p:txEl>
                                          </p:spTgt>
                                        </p:tgtEl>
                                        <p:attrNameLst>
                                          <p:attrName>style.visibility</p:attrName>
                                        </p:attrNameLst>
                                      </p:cBhvr>
                                      <p:to>
                                        <p:strVal val="visible"/>
                                      </p:to>
                                    </p:set>
                                    <p:animEffect transition="in" filter="wipe(left)">
                                      <p:cBhvr>
                                        <p:cTn id="67" dur="500"/>
                                        <p:tgtEl>
                                          <p:spTgt spid="27">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Effect transition="in" filter="wipe(left)">
                                      <p:cBhvr>
                                        <p:cTn id="77" dur="500"/>
                                        <p:tgtEl>
                                          <p:spTgt spid="29">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
                                            <p:txEl>
                                              <p:pRg st="0" end="0"/>
                                            </p:txEl>
                                          </p:spTgt>
                                        </p:tgtEl>
                                        <p:attrNameLst>
                                          <p:attrName>style.visibility</p:attrName>
                                        </p:attrNameLst>
                                      </p:cBhvr>
                                      <p:to>
                                        <p:strVal val="visible"/>
                                      </p:to>
                                    </p:set>
                                    <p:animEffect transition="in" filter="wipe(left)">
                                      <p:cBhvr>
                                        <p:cTn id="82" dur="500"/>
                                        <p:tgtEl>
                                          <p:spTgt spid="28">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1">
                                            <p:txEl>
                                              <p:pRg st="0" end="0"/>
                                            </p:txEl>
                                          </p:spTgt>
                                        </p:tgtEl>
                                        <p:attrNameLst>
                                          <p:attrName>style.visibility</p:attrName>
                                        </p:attrNameLst>
                                      </p:cBhvr>
                                      <p:to>
                                        <p:strVal val="visible"/>
                                      </p:to>
                                    </p:set>
                                    <p:animEffect transition="in" filter="wipe(left)">
                                      <p:cBhvr>
                                        <p:cTn id="92" dur="500"/>
                                        <p:tgtEl>
                                          <p:spTgt spid="31">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left)">
                                      <p:cBhvr>
                                        <p:cTn id="97" dur="500"/>
                                        <p:tgtEl>
                                          <p:spTgt spid="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P spid="32" grpId="0"/>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Problem 2: </a:t>
            </a:r>
            <a:r>
              <a:rPr lang="en-US" dirty="0">
                <a:solidFill>
                  <a:schemeClr val="accent6"/>
                </a:solidFill>
              </a:rPr>
              <a:t>Unbalanced Transportation Problem </a:t>
            </a:r>
            <a:endParaRPr lang="en-US" dirty="0"/>
          </a:p>
        </p:txBody>
      </p:sp>
      <p:cxnSp>
        <p:nvCxnSpPr>
          <p:cNvPr id="7" name="Straight Connector 6">
            <a:extLst>
              <a:ext uri="{FF2B5EF4-FFF2-40B4-BE49-F238E27FC236}">
                <a16:creationId xmlns:a16="http://schemas.microsoft.com/office/drawing/2014/main" id="{D03C9CAF-8AFE-40B1-B8E2-9879ABEC874F}"/>
              </a:ext>
            </a:extLst>
          </p:cNvPr>
          <p:cNvCxnSpPr>
            <a:cxnSpLocks/>
          </p:cNvCxnSpPr>
          <p:nvPr/>
        </p:nvCxnSpPr>
        <p:spPr>
          <a:xfrm>
            <a:off x="446550" y="191211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0C3B5B-D336-4C86-9096-4215B91C04A1}"/>
              </a:ext>
            </a:extLst>
          </p:cNvPr>
          <p:cNvCxnSpPr>
            <a:cxnSpLocks/>
          </p:cNvCxnSpPr>
          <p:nvPr/>
        </p:nvCxnSpPr>
        <p:spPr>
          <a:xfrm>
            <a:off x="446550" y="264744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5ABD60-64E6-4DE2-8394-F1104FCB0C80}"/>
              </a:ext>
            </a:extLst>
          </p:cNvPr>
          <p:cNvCxnSpPr>
            <a:cxnSpLocks/>
          </p:cNvCxnSpPr>
          <p:nvPr/>
        </p:nvCxnSpPr>
        <p:spPr>
          <a:xfrm>
            <a:off x="446550" y="338277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31C03C-C272-413F-9E0A-53E72DC19968}"/>
              </a:ext>
            </a:extLst>
          </p:cNvPr>
          <p:cNvCxnSpPr>
            <a:cxnSpLocks/>
          </p:cNvCxnSpPr>
          <p:nvPr/>
        </p:nvCxnSpPr>
        <p:spPr>
          <a:xfrm>
            <a:off x="446550" y="411810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62462-BF86-4AA5-BF89-B75D4A192D84}"/>
              </a:ext>
            </a:extLst>
          </p:cNvPr>
          <p:cNvCxnSpPr>
            <a:cxnSpLocks/>
          </p:cNvCxnSpPr>
          <p:nvPr/>
        </p:nvCxnSpPr>
        <p:spPr>
          <a:xfrm>
            <a:off x="446551"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03AA-292D-4ED9-992C-0D0A7082F352}"/>
              </a:ext>
            </a:extLst>
          </p:cNvPr>
          <p:cNvCxnSpPr>
            <a:cxnSpLocks/>
          </p:cNvCxnSpPr>
          <p:nvPr/>
        </p:nvCxnSpPr>
        <p:spPr>
          <a:xfrm>
            <a:off x="446550" y="117678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8428D-19FF-4DF6-A7AF-1F97AFC2F882}"/>
              </a:ext>
            </a:extLst>
          </p:cNvPr>
          <p:cNvCxnSpPr>
            <a:cxnSpLocks/>
          </p:cNvCxnSpPr>
          <p:nvPr/>
        </p:nvCxnSpPr>
        <p:spPr>
          <a:xfrm>
            <a:off x="446550" y="4853433"/>
            <a:ext cx="576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6802B1-F289-46BB-B16F-ACDB842A2B20}"/>
              </a:ext>
            </a:extLst>
          </p:cNvPr>
          <p:cNvCxnSpPr>
            <a:cxnSpLocks/>
          </p:cNvCxnSpPr>
          <p:nvPr/>
        </p:nvCxnSpPr>
        <p:spPr>
          <a:xfrm>
            <a:off x="6206550"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2229D9-AB93-4244-B58C-31D4CF7E35CB}"/>
              </a:ext>
            </a:extLst>
          </p:cNvPr>
          <p:cNvCxnSpPr>
            <a:cxnSpLocks/>
          </p:cNvCxnSpPr>
          <p:nvPr/>
        </p:nvCxnSpPr>
        <p:spPr>
          <a:xfrm>
            <a:off x="5252881"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4363E2-BFEC-46DC-AF5B-C9BF259C3A70}"/>
              </a:ext>
            </a:extLst>
          </p:cNvPr>
          <p:cNvCxnSpPr>
            <a:cxnSpLocks/>
          </p:cNvCxnSpPr>
          <p:nvPr/>
        </p:nvCxnSpPr>
        <p:spPr>
          <a:xfrm>
            <a:off x="4299213"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AA1B47-D99F-4563-AFFA-F845EBA5DE6B}"/>
              </a:ext>
            </a:extLst>
          </p:cNvPr>
          <p:cNvCxnSpPr>
            <a:cxnSpLocks/>
          </p:cNvCxnSpPr>
          <p:nvPr/>
        </p:nvCxnSpPr>
        <p:spPr>
          <a:xfrm>
            <a:off x="3345545"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7C71E-83D4-4AEA-8445-36600D69F853}"/>
              </a:ext>
            </a:extLst>
          </p:cNvPr>
          <p:cNvCxnSpPr>
            <a:cxnSpLocks/>
          </p:cNvCxnSpPr>
          <p:nvPr/>
        </p:nvCxnSpPr>
        <p:spPr>
          <a:xfrm>
            <a:off x="2391877"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F38ADD-68EA-4B06-A985-5968615F2B37}"/>
              </a:ext>
            </a:extLst>
          </p:cNvPr>
          <p:cNvCxnSpPr>
            <a:cxnSpLocks/>
          </p:cNvCxnSpPr>
          <p:nvPr/>
        </p:nvCxnSpPr>
        <p:spPr>
          <a:xfrm>
            <a:off x="1438209" y="1176783"/>
            <a:ext cx="0" cy="367665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7CB0C1-2F58-49D5-AAA7-A635C8CE53C9}"/>
              </a:ext>
            </a:extLst>
          </p:cNvPr>
          <p:cNvCxnSpPr>
            <a:cxnSpLocks/>
          </p:cNvCxnSpPr>
          <p:nvPr/>
        </p:nvCxnSpPr>
        <p:spPr>
          <a:xfrm>
            <a:off x="446550" y="1179686"/>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9D855A-201B-4BD2-B368-D50B0ECF4EF6}"/>
              </a:ext>
            </a:extLst>
          </p:cNvPr>
          <p:cNvSpPr txBox="1"/>
          <p:nvPr/>
        </p:nvSpPr>
        <p:spPr>
          <a:xfrm>
            <a:off x="846623" y="1160920"/>
            <a:ext cx="596895" cy="461665"/>
          </a:xfrm>
          <a:prstGeom prst="rect">
            <a:avLst/>
          </a:prstGeom>
          <a:noFill/>
        </p:spPr>
        <p:txBody>
          <a:bodyPr wrap="square" rtlCol="0">
            <a:spAutoFit/>
          </a:bodyPr>
          <a:lstStyle/>
          <a:p>
            <a:r>
              <a:rPr lang="en-US" sz="2400" dirty="0"/>
              <a:t>To</a:t>
            </a:r>
            <a:endParaRPr lang="en-IN" sz="2400" dirty="0"/>
          </a:p>
        </p:txBody>
      </p:sp>
      <p:sp>
        <p:nvSpPr>
          <p:cNvPr id="22" name="TextBox 21">
            <a:extLst>
              <a:ext uri="{FF2B5EF4-FFF2-40B4-BE49-F238E27FC236}">
                <a16:creationId xmlns:a16="http://schemas.microsoft.com/office/drawing/2014/main" id="{86E3F1AB-1D62-4AA6-B7DF-8207B8653797}"/>
              </a:ext>
            </a:extLst>
          </p:cNvPr>
          <p:cNvSpPr txBox="1"/>
          <p:nvPr/>
        </p:nvSpPr>
        <p:spPr>
          <a:xfrm>
            <a:off x="425402" y="1522307"/>
            <a:ext cx="848266" cy="461665"/>
          </a:xfrm>
          <a:prstGeom prst="rect">
            <a:avLst/>
          </a:prstGeom>
          <a:noFill/>
        </p:spPr>
        <p:txBody>
          <a:bodyPr wrap="square" rtlCol="0">
            <a:spAutoFit/>
          </a:bodyPr>
          <a:lstStyle/>
          <a:p>
            <a:r>
              <a:rPr lang="en-US" sz="2400" dirty="0"/>
              <a:t>From</a:t>
            </a:r>
            <a:endParaRPr lang="en-IN" sz="2400" dirty="0"/>
          </a:p>
        </p:txBody>
      </p:sp>
      <p:sp>
        <p:nvSpPr>
          <p:cNvPr id="23" name="TextBox 22">
            <a:extLst>
              <a:ext uri="{FF2B5EF4-FFF2-40B4-BE49-F238E27FC236}">
                <a16:creationId xmlns:a16="http://schemas.microsoft.com/office/drawing/2014/main" id="{F5ED3CC4-FBFC-4AAB-929A-4613285DC52B}"/>
              </a:ext>
            </a:extLst>
          </p:cNvPr>
          <p:cNvSpPr txBox="1"/>
          <p:nvPr/>
        </p:nvSpPr>
        <p:spPr>
          <a:xfrm>
            <a:off x="566152" y="2015049"/>
            <a:ext cx="759869" cy="461665"/>
          </a:xfrm>
          <a:prstGeom prst="rect">
            <a:avLst/>
          </a:prstGeom>
          <a:noFill/>
        </p:spPr>
        <p:txBody>
          <a:bodyPr wrap="square" rtlCol="0">
            <a:spAutoFit/>
          </a:bodyPr>
          <a:lstStyle/>
          <a:p>
            <a:pPr algn="ctr"/>
            <a:r>
              <a:rPr lang="en-US" sz="2400" dirty="0"/>
              <a:t>W</a:t>
            </a:r>
            <a:endParaRPr lang="en-IN" sz="2400" dirty="0"/>
          </a:p>
        </p:txBody>
      </p:sp>
      <p:sp>
        <p:nvSpPr>
          <p:cNvPr id="24" name="TextBox 23">
            <a:extLst>
              <a:ext uri="{FF2B5EF4-FFF2-40B4-BE49-F238E27FC236}">
                <a16:creationId xmlns:a16="http://schemas.microsoft.com/office/drawing/2014/main" id="{CDC56F3B-BDFE-4BBE-86A7-10767B313633}"/>
              </a:ext>
            </a:extLst>
          </p:cNvPr>
          <p:cNvSpPr txBox="1"/>
          <p:nvPr/>
        </p:nvSpPr>
        <p:spPr>
          <a:xfrm>
            <a:off x="332451" y="4285712"/>
            <a:ext cx="1204587" cy="461665"/>
          </a:xfrm>
          <a:prstGeom prst="rect">
            <a:avLst/>
          </a:prstGeom>
          <a:noFill/>
        </p:spPr>
        <p:txBody>
          <a:bodyPr wrap="square" rtlCol="0">
            <a:spAutoFit/>
          </a:bodyPr>
          <a:lstStyle/>
          <a:p>
            <a:pPr algn="ctr"/>
            <a:r>
              <a:rPr lang="en-US" sz="2300" dirty="0"/>
              <a:t>Demand</a:t>
            </a:r>
            <a:endParaRPr lang="en-IN" sz="2300" dirty="0"/>
          </a:p>
        </p:txBody>
      </p:sp>
      <p:sp>
        <p:nvSpPr>
          <p:cNvPr id="25" name="TextBox 24">
            <a:extLst>
              <a:ext uri="{FF2B5EF4-FFF2-40B4-BE49-F238E27FC236}">
                <a16:creationId xmlns:a16="http://schemas.microsoft.com/office/drawing/2014/main" id="{95CA00B5-7D1C-42C5-A44F-3AAFA148509D}"/>
              </a:ext>
            </a:extLst>
          </p:cNvPr>
          <p:cNvSpPr txBox="1"/>
          <p:nvPr/>
        </p:nvSpPr>
        <p:spPr>
          <a:xfrm>
            <a:off x="566152" y="2810666"/>
            <a:ext cx="759869" cy="461665"/>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064C5A4-BF55-4A39-8A1E-1FAB294473F6}"/>
              </a:ext>
            </a:extLst>
          </p:cNvPr>
          <p:cNvSpPr txBox="1"/>
          <p:nvPr/>
        </p:nvSpPr>
        <p:spPr>
          <a:xfrm>
            <a:off x="566152" y="3550383"/>
            <a:ext cx="759869" cy="461665"/>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DD94E731-CDF4-4C11-8643-FE71EDFE4EEA}"/>
              </a:ext>
            </a:extLst>
          </p:cNvPr>
          <p:cNvSpPr txBox="1"/>
          <p:nvPr/>
        </p:nvSpPr>
        <p:spPr>
          <a:xfrm>
            <a:off x="1557737" y="1332006"/>
            <a:ext cx="759869" cy="461665"/>
          </a:xfrm>
          <a:prstGeom prst="rect">
            <a:avLst/>
          </a:prstGeom>
          <a:noFill/>
        </p:spPr>
        <p:txBody>
          <a:bodyPr wrap="square" rtlCol="0">
            <a:spAutoFit/>
          </a:bodyPr>
          <a:lstStyle/>
          <a:p>
            <a:pPr algn="ctr"/>
            <a:r>
              <a:rPr lang="en-US" sz="2400" dirty="0"/>
              <a:t>A</a:t>
            </a:r>
            <a:endParaRPr lang="en-IN" sz="2400" dirty="0"/>
          </a:p>
        </p:txBody>
      </p:sp>
      <p:sp>
        <p:nvSpPr>
          <p:cNvPr id="28" name="TextBox 27">
            <a:extLst>
              <a:ext uri="{FF2B5EF4-FFF2-40B4-BE49-F238E27FC236}">
                <a16:creationId xmlns:a16="http://schemas.microsoft.com/office/drawing/2014/main" id="{9E379D00-EDCE-4249-97C1-B55521C43061}"/>
              </a:ext>
            </a:extLst>
          </p:cNvPr>
          <p:cNvSpPr txBox="1"/>
          <p:nvPr/>
        </p:nvSpPr>
        <p:spPr>
          <a:xfrm>
            <a:off x="5229838" y="1334369"/>
            <a:ext cx="1022095" cy="461665"/>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BF6CAE6A-A8E1-44AB-9E34-4EA63BB24C29}"/>
              </a:ext>
            </a:extLst>
          </p:cNvPr>
          <p:cNvSpPr txBox="1"/>
          <p:nvPr/>
        </p:nvSpPr>
        <p:spPr>
          <a:xfrm>
            <a:off x="4193761" y="1326360"/>
            <a:ext cx="1171190" cy="461665"/>
          </a:xfrm>
          <a:prstGeom prst="rect">
            <a:avLst/>
          </a:prstGeom>
          <a:noFill/>
        </p:spPr>
        <p:txBody>
          <a:bodyPr wrap="square" rtlCol="0">
            <a:spAutoFit/>
          </a:bodyPr>
          <a:lstStyle/>
          <a:p>
            <a:pPr algn="ctr"/>
            <a:r>
              <a:rPr lang="en-US" sz="2400" dirty="0"/>
              <a:t>Dummy</a:t>
            </a:r>
            <a:endParaRPr lang="en-IN" sz="2400" dirty="0"/>
          </a:p>
        </p:txBody>
      </p:sp>
      <p:sp>
        <p:nvSpPr>
          <p:cNvPr id="30" name="TextBox 29">
            <a:extLst>
              <a:ext uri="{FF2B5EF4-FFF2-40B4-BE49-F238E27FC236}">
                <a16:creationId xmlns:a16="http://schemas.microsoft.com/office/drawing/2014/main" id="{48535707-86F8-473E-B2A3-492F9235DED2}"/>
              </a:ext>
            </a:extLst>
          </p:cNvPr>
          <p:cNvSpPr txBox="1"/>
          <p:nvPr/>
        </p:nvSpPr>
        <p:spPr>
          <a:xfrm>
            <a:off x="3449064" y="1326361"/>
            <a:ext cx="759869" cy="461665"/>
          </a:xfrm>
          <a:prstGeom prst="rect">
            <a:avLst/>
          </a:prstGeom>
          <a:noFill/>
        </p:spPr>
        <p:txBody>
          <a:bodyPr wrap="square" rtlCol="0">
            <a:spAutoFit/>
          </a:bodyPr>
          <a:lstStyle/>
          <a:p>
            <a:pPr algn="ctr"/>
            <a:r>
              <a:rPr lang="en-US" sz="2400" dirty="0"/>
              <a:t>C</a:t>
            </a:r>
            <a:endParaRPr lang="en-IN" sz="2400" dirty="0"/>
          </a:p>
        </p:txBody>
      </p:sp>
      <p:sp>
        <p:nvSpPr>
          <p:cNvPr id="31" name="TextBox 30">
            <a:extLst>
              <a:ext uri="{FF2B5EF4-FFF2-40B4-BE49-F238E27FC236}">
                <a16:creationId xmlns:a16="http://schemas.microsoft.com/office/drawing/2014/main" id="{8F2F35DF-44D7-4B0F-BD83-A94EE352AB67}"/>
              </a:ext>
            </a:extLst>
          </p:cNvPr>
          <p:cNvSpPr txBox="1"/>
          <p:nvPr/>
        </p:nvSpPr>
        <p:spPr>
          <a:xfrm>
            <a:off x="2498706" y="1326361"/>
            <a:ext cx="759869" cy="461665"/>
          </a:xfrm>
          <a:prstGeom prst="rect">
            <a:avLst/>
          </a:prstGeom>
          <a:noFill/>
        </p:spPr>
        <p:txBody>
          <a:bodyPr wrap="square" rtlCol="0">
            <a:spAutoFit/>
          </a:bodyPr>
          <a:lstStyle/>
          <a:p>
            <a:pPr algn="ctr"/>
            <a:r>
              <a:rPr lang="en-US" sz="2400" dirty="0"/>
              <a:t>B</a:t>
            </a:r>
            <a:endParaRPr lang="en-IN" sz="2400" dirty="0"/>
          </a:p>
        </p:txBody>
      </p:sp>
      <p:sp>
        <p:nvSpPr>
          <p:cNvPr id="32" name="TextBox 31">
            <a:extLst>
              <a:ext uri="{FF2B5EF4-FFF2-40B4-BE49-F238E27FC236}">
                <a16:creationId xmlns:a16="http://schemas.microsoft.com/office/drawing/2014/main" id="{63188783-9823-4C02-AB16-8FB857590730}"/>
              </a:ext>
            </a:extLst>
          </p:cNvPr>
          <p:cNvSpPr txBox="1"/>
          <p:nvPr/>
        </p:nvSpPr>
        <p:spPr>
          <a:xfrm>
            <a:off x="1915192" y="2274678"/>
            <a:ext cx="552885" cy="461665"/>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5758FE06-1497-42F9-9289-846049D08C1F}"/>
              </a:ext>
            </a:extLst>
          </p:cNvPr>
          <p:cNvSpPr txBox="1"/>
          <p:nvPr/>
        </p:nvSpPr>
        <p:spPr>
          <a:xfrm>
            <a:off x="1915192" y="3740153"/>
            <a:ext cx="552885" cy="461665"/>
          </a:xfrm>
          <a:prstGeom prst="rect">
            <a:avLst/>
          </a:prstGeom>
          <a:noFill/>
        </p:spPr>
        <p:txBody>
          <a:bodyPr wrap="square" rtlCol="0">
            <a:spAutoFit/>
          </a:bodyPr>
          <a:lstStyle/>
          <a:p>
            <a:pPr algn="ctr"/>
            <a:r>
              <a:rPr lang="en-US" sz="2400" dirty="0"/>
              <a:t>16</a:t>
            </a:r>
            <a:endParaRPr lang="en-IN" sz="2400" dirty="0"/>
          </a:p>
        </p:txBody>
      </p:sp>
      <p:sp>
        <p:nvSpPr>
          <p:cNvPr id="34" name="TextBox 33">
            <a:extLst>
              <a:ext uri="{FF2B5EF4-FFF2-40B4-BE49-F238E27FC236}">
                <a16:creationId xmlns:a16="http://schemas.microsoft.com/office/drawing/2014/main" id="{3E3980FE-2B5C-4290-9001-AF408B4C8DC0}"/>
              </a:ext>
            </a:extLst>
          </p:cNvPr>
          <p:cNvSpPr txBox="1"/>
          <p:nvPr/>
        </p:nvSpPr>
        <p:spPr>
          <a:xfrm>
            <a:off x="4785230" y="2274678"/>
            <a:ext cx="552885" cy="461665"/>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5AF81E91-B97D-4E0D-BE57-DDD6ED0CCB86}"/>
              </a:ext>
            </a:extLst>
          </p:cNvPr>
          <p:cNvSpPr txBox="1"/>
          <p:nvPr/>
        </p:nvSpPr>
        <p:spPr>
          <a:xfrm>
            <a:off x="4779356" y="3740153"/>
            <a:ext cx="552885" cy="461665"/>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55249AF9-624F-4BDD-977D-8237236ED8A4}"/>
              </a:ext>
            </a:extLst>
          </p:cNvPr>
          <p:cNvSpPr txBox="1"/>
          <p:nvPr/>
        </p:nvSpPr>
        <p:spPr>
          <a:xfrm>
            <a:off x="2871871" y="2274678"/>
            <a:ext cx="552885" cy="461665"/>
          </a:xfrm>
          <a:prstGeom prst="rect">
            <a:avLst/>
          </a:prstGeom>
          <a:noFill/>
        </p:spPr>
        <p:txBody>
          <a:bodyPr wrap="square" rtlCol="0">
            <a:spAutoFit/>
          </a:bodyPr>
          <a:lstStyle/>
          <a:p>
            <a:pPr algn="ctr"/>
            <a:r>
              <a:rPr lang="en-US" sz="2400" dirty="0"/>
              <a:t>16</a:t>
            </a:r>
            <a:endParaRPr lang="en-IN" sz="2400" dirty="0"/>
          </a:p>
        </p:txBody>
      </p:sp>
      <p:sp>
        <p:nvSpPr>
          <p:cNvPr id="37" name="TextBox 36">
            <a:extLst>
              <a:ext uri="{FF2B5EF4-FFF2-40B4-BE49-F238E27FC236}">
                <a16:creationId xmlns:a16="http://schemas.microsoft.com/office/drawing/2014/main" id="{B785CDEB-1049-4793-BA58-963A03FFAF11}"/>
              </a:ext>
            </a:extLst>
          </p:cNvPr>
          <p:cNvSpPr txBox="1"/>
          <p:nvPr/>
        </p:nvSpPr>
        <p:spPr>
          <a:xfrm>
            <a:off x="3828550" y="2274678"/>
            <a:ext cx="552885" cy="461665"/>
          </a:xfrm>
          <a:prstGeom prst="rect">
            <a:avLst/>
          </a:prstGeom>
          <a:noFill/>
        </p:spPr>
        <p:txBody>
          <a:bodyPr wrap="square" rtlCol="0">
            <a:spAutoFit/>
          </a:bodyPr>
          <a:lstStyle/>
          <a:p>
            <a:pPr algn="ctr"/>
            <a:r>
              <a:rPr lang="en-US" sz="2400" dirty="0"/>
              <a:t>16</a:t>
            </a:r>
            <a:endParaRPr lang="en-IN" sz="2400" dirty="0"/>
          </a:p>
        </p:txBody>
      </p:sp>
      <p:sp>
        <p:nvSpPr>
          <p:cNvPr id="38" name="TextBox 37">
            <a:extLst>
              <a:ext uri="{FF2B5EF4-FFF2-40B4-BE49-F238E27FC236}">
                <a16:creationId xmlns:a16="http://schemas.microsoft.com/office/drawing/2014/main" id="{E1848802-5EA2-400E-95F1-235892A3EB33}"/>
              </a:ext>
            </a:extLst>
          </p:cNvPr>
          <p:cNvSpPr txBox="1"/>
          <p:nvPr/>
        </p:nvSpPr>
        <p:spPr>
          <a:xfrm>
            <a:off x="1918482" y="2971612"/>
            <a:ext cx="552885" cy="461665"/>
          </a:xfrm>
          <a:prstGeom prst="rect">
            <a:avLst/>
          </a:prstGeom>
          <a:noFill/>
        </p:spPr>
        <p:txBody>
          <a:bodyPr wrap="square" rtlCol="0">
            <a:spAutoFit/>
          </a:bodyPr>
          <a:lstStyle/>
          <a:p>
            <a:pPr algn="ctr"/>
            <a:r>
              <a:rPr lang="en-US" sz="2400" dirty="0"/>
              <a:t>32</a:t>
            </a:r>
            <a:endParaRPr lang="en-IN" sz="2400" dirty="0"/>
          </a:p>
        </p:txBody>
      </p:sp>
      <p:sp>
        <p:nvSpPr>
          <p:cNvPr id="39" name="TextBox 38">
            <a:extLst>
              <a:ext uri="{FF2B5EF4-FFF2-40B4-BE49-F238E27FC236}">
                <a16:creationId xmlns:a16="http://schemas.microsoft.com/office/drawing/2014/main" id="{4FB35976-9AE0-4912-B489-939DB60093D5}"/>
              </a:ext>
            </a:extLst>
          </p:cNvPr>
          <p:cNvSpPr txBox="1"/>
          <p:nvPr/>
        </p:nvSpPr>
        <p:spPr>
          <a:xfrm>
            <a:off x="4785230" y="2971612"/>
            <a:ext cx="552885" cy="461665"/>
          </a:xfrm>
          <a:prstGeom prst="rect">
            <a:avLst/>
          </a:prstGeom>
          <a:noFill/>
        </p:spPr>
        <p:txBody>
          <a:bodyPr wrap="square" rtlCol="0">
            <a:spAutoFit/>
          </a:bodyPr>
          <a:lstStyle/>
          <a:p>
            <a:pPr algn="ctr"/>
            <a:r>
              <a:rPr lang="en-US" sz="2400" dirty="0"/>
              <a:t>0</a:t>
            </a:r>
            <a:endParaRPr lang="en-IN" sz="2400" dirty="0"/>
          </a:p>
        </p:txBody>
      </p:sp>
      <p:sp>
        <p:nvSpPr>
          <p:cNvPr id="40" name="TextBox 39">
            <a:extLst>
              <a:ext uri="{FF2B5EF4-FFF2-40B4-BE49-F238E27FC236}">
                <a16:creationId xmlns:a16="http://schemas.microsoft.com/office/drawing/2014/main" id="{B49091FD-F307-42D6-B26A-34BEB8AFBCC2}"/>
              </a:ext>
            </a:extLst>
          </p:cNvPr>
          <p:cNvSpPr txBox="1"/>
          <p:nvPr/>
        </p:nvSpPr>
        <p:spPr>
          <a:xfrm>
            <a:off x="2874065" y="2971612"/>
            <a:ext cx="552885" cy="461665"/>
          </a:xfrm>
          <a:prstGeom prst="rect">
            <a:avLst/>
          </a:prstGeom>
          <a:noFill/>
        </p:spPr>
        <p:txBody>
          <a:bodyPr wrap="square" rtlCol="0">
            <a:spAutoFit/>
          </a:bodyPr>
          <a:lstStyle/>
          <a:p>
            <a:pPr algn="ctr"/>
            <a:r>
              <a:rPr lang="en-US" sz="2400" dirty="0"/>
              <a:t>48</a:t>
            </a:r>
            <a:endParaRPr lang="en-IN" sz="2400" dirty="0"/>
          </a:p>
        </p:txBody>
      </p:sp>
      <p:sp>
        <p:nvSpPr>
          <p:cNvPr id="41" name="TextBox 40">
            <a:extLst>
              <a:ext uri="{FF2B5EF4-FFF2-40B4-BE49-F238E27FC236}">
                <a16:creationId xmlns:a16="http://schemas.microsoft.com/office/drawing/2014/main" id="{09D54368-D824-4212-B434-9CD4DF4B59F6}"/>
              </a:ext>
            </a:extLst>
          </p:cNvPr>
          <p:cNvSpPr txBox="1"/>
          <p:nvPr/>
        </p:nvSpPr>
        <p:spPr>
          <a:xfrm>
            <a:off x="3829648" y="2971612"/>
            <a:ext cx="552885" cy="461665"/>
          </a:xfrm>
          <a:prstGeom prst="rect">
            <a:avLst/>
          </a:prstGeom>
          <a:noFill/>
        </p:spPr>
        <p:txBody>
          <a:bodyPr wrap="square" rtlCol="0">
            <a:spAutoFit/>
          </a:bodyPr>
          <a:lstStyle/>
          <a:p>
            <a:pPr algn="ctr"/>
            <a:r>
              <a:rPr lang="en-US" sz="2400" dirty="0"/>
              <a:t>32</a:t>
            </a:r>
            <a:endParaRPr lang="en-IN" sz="2400" dirty="0"/>
          </a:p>
        </p:txBody>
      </p:sp>
      <p:sp>
        <p:nvSpPr>
          <p:cNvPr id="42" name="TextBox 41">
            <a:extLst>
              <a:ext uri="{FF2B5EF4-FFF2-40B4-BE49-F238E27FC236}">
                <a16:creationId xmlns:a16="http://schemas.microsoft.com/office/drawing/2014/main" id="{D83D4975-6600-48A8-B8B4-425FCD340B18}"/>
              </a:ext>
            </a:extLst>
          </p:cNvPr>
          <p:cNvSpPr txBox="1"/>
          <p:nvPr/>
        </p:nvSpPr>
        <p:spPr>
          <a:xfrm>
            <a:off x="2869913" y="3740153"/>
            <a:ext cx="552885" cy="461665"/>
          </a:xfrm>
          <a:prstGeom prst="rect">
            <a:avLst/>
          </a:prstGeom>
          <a:noFill/>
        </p:spPr>
        <p:txBody>
          <a:bodyPr wrap="square" rtlCol="0">
            <a:spAutoFit/>
          </a:bodyPr>
          <a:lstStyle/>
          <a:p>
            <a:pPr algn="ctr"/>
            <a:r>
              <a:rPr lang="en-US" sz="2400" dirty="0"/>
              <a:t>32</a:t>
            </a:r>
            <a:endParaRPr lang="en-IN" sz="2400" dirty="0"/>
          </a:p>
        </p:txBody>
      </p:sp>
      <p:sp>
        <p:nvSpPr>
          <p:cNvPr id="43" name="TextBox 42">
            <a:extLst>
              <a:ext uri="{FF2B5EF4-FFF2-40B4-BE49-F238E27FC236}">
                <a16:creationId xmlns:a16="http://schemas.microsoft.com/office/drawing/2014/main" id="{6BC317C3-19C6-48F2-9CA1-44A500AD92E7}"/>
              </a:ext>
            </a:extLst>
          </p:cNvPr>
          <p:cNvSpPr txBox="1"/>
          <p:nvPr/>
        </p:nvSpPr>
        <p:spPr>
          <a:xfrm>
            <a:off x="3824634" y="3740153"/>
            <a:ext cx="552885" cy="461665"/>
          </a:xfrm>
          <a:prstGeom prst="rect">
            <a:avLst/>
          </a:prstGeom>
          <a:noFill/>
        </p:spPr>
        <p:txBody>
          <a:bodyPr wrap="square" rtlCol="0">
            <a:spAutoFit/>
          </a:bodyPr>
          <a:lstStyle/>
          <a:p>
            <a:pPr algn="ctr"/>
            <a:r>
              <a:rPr lang="en-US" sz="2400" dirty="0"/>
              <a:t>48</a:t>
            </a:r>
            <a:endParaRPr lang="en-IN" sz="2400" dirty="0"/>
          </a:p>
        </p:txBody>
      </p:sp>
      <p:sp>
        <p:nvSpPr>
          <p:cNvPr id="44" name="TextBox 43">
            <a:extLst>
              <a:ext uri="{FF2B5EF4-FFF2-40B4-BE49-F238E27FC236}">
                <a16:creationId xmlns:a16="http://schemas.microsoft.com/office/drawing/2014/main" id="{69FC3ACE-FE89-4AAE-B4EE-2101B88159C4}"/>
              </a:ext>
            </a:extLst>
          </p:cNvPr>
          <p:cNvSpPr txBox="1"/>
          <p:nvPr/>
        </p:nvSpPr>
        <p:spPr>
          <a:xfrm>
            <a:off x="5159290" y="1845137"/>
            <a:ext cx="648000" cy="461665"/>
          </a:xfrm>
          <a:prstGeom prst="rect">
            <a:avLst/>
          </a:prstGeom>
          <a:noFill/>
        </p:spPr>
        <p:txBody>
          <a:bodyPr wrap="square" rtlCol="0">
            <a:spAutoFit/>
          </a:bodyPr>
          <a:lstStyle/>
          <a:p>
            <a:pPr algn="ctr"/>
            <a:r>
              <a:rPr lang="en-US" sz="2400" dirty="0"/>
              <a:t>152</a:t>
            </a:r>
            <a:endParaRPr lang="en-IN" sz="2400" dirty="0"/>
          </a:p>
        </p:txBody>
      </p:sp>
      <p:sp>
        <p:nvSpPr>
          <p:cNvPr id="45" name="TextBox 44">
            <a:extLst>
              <a:ext uri="{FF2B5EF4-FFF2-40B4-BE49-F238E27FC236}">
                <a16:creationId xmlns:a16="http://schemas.microsoft.com/office/drawing/2014/main" id="{4926968D-2772-4774-9F66-2494F3BB71E8}"/>
              </a:ext>
            </a:extLst>
          </p:cNvPr>
          <p:cNvSpPr txBox="1"/>
          <p:nvPr/>
        </p:nvSpPr>
        <p:spPr>
          <a:xfrm>
            <a:off x="5159289" y="3308584"/>
            <a:ext cx="648000" cy="461665"/>
          </a:xfrm>
          <a:prstGeom prst="rect">
            <a:avLst/>
          </a:prstGeom>
          <a:noFill/>
        </p:spPr>
        <p:txBody>
          <a:bodyPr wrap="square" rtlCol="0">
            <a:spAutoFit/>
          </a:bodyPr>
          <a:lstStyle/>
          <a:p>
            <a:pPr algn="ctr"/>
            <a:r>
              <a:rPr lang="en-US" sz="2400" dirty="0"/>
              <a:t>154</a:t>
            </a:r>
            <a:endParaRPr lang="en-IN" sz="2400" dirty="0"/>
          </a:p>
        </p:txBody>
      </p:sp>
      <p:sp>
        <p:nvSpPr>
          <p:cNvPr id="46" name="TextBox 45">
            <a:extLst>
              <a:ext uri="{FF2B5EF4-FFF2-40B4-BE49-F238E27FC236}">
                <a16:creationId xmlns:a16="http://schemas.microsoft.com/office/drawing/2014/main" id="{D22BE32C-608B-4410-BA78-67FE5F02D80B}"/>
              </a:ext>
            </a:extLst>
          </p:cNvPr>
          <p:cNvSpPr txBox="1"/>
          <p:nvPr/>
        </p:nvSpPr>
        <p:spPr>
          <a:xfrm>
            <a:off x="5159289" y="2576860"/>
            <a:ext cx="648000" cy="461665"/>
          </a:xfrm>
          <a:prstGeom prst="rect">
            <a:avLst/>
          </a:prstGeom>
          <a:noFill/>
        </p:spPr>
        <p:txBody>
          <a:bodyPr wrap="square" rtlCol="0">
            <a:spAutoFit/>
          </a:bodyPr>
          <a:lstStyle/>
          <a:p>
            <a:pPr algn="ctr"/>
            <a:r>
              <a:rPr lang="en-US" sz="2400" dirty="0"/>
              <a:t>164</a:t>
            </a:r>
            <a:endParaRPr lang="en-IN" sz="2400" dirty="0"/>
          </a:p>
        </p:txBody>
      </p:sp>
      <p:sp>
        <p:nvSpPr>
          <p:cNvPr id="47" name="TextBox 46">
            <a:extLst>
              <a:ext uri="{FF2B5EF4-FFF2-40B4-BE49-F238E27FC236}">
                <a16:creationId xmlns:a16="http://schemas.microsoft.com/office/drawing/2014/main" id="{B9514169-DB9B-444E-922D-603AF7A9004E}"/>
              </a:ext>
            </a:extLst>
          </p:cNvPr>
          <p:cNvSpPr txBox="1"/>
          <p:nvPr/>
        </p:nvSpPr>
        <p:spPr>
          <a:xfrm>
            <a:off x="1342040" y="4039493"/>
            <a:ext cx="648000" cy="461665"/>
          </a:xfrm>
          <a:prstGeom prst="rect">
            <a:avLst/>
          </a:prstGeom>
          <a:noFill/>
        </p:spPr>
        <p:txBody>
          <a:bodyPr wrap="square" rtlCol="0">
            <a:spAutoFit/>
          </a:bodyPr>
          <a:lstStyle/>
          <a:p>
            <a:pPr algn="ctr"/>
            <a:r>
              <a:rPr lang="en-US" sz="2400" dirty="0"/>
              <a:t>144</a:t>
            </a:r>
            <a:endParaRPr lang="en-IN" sz="2400" dirty="0"/>
          </a:p>
        </p:txBody>
      </p:sp>
      <p:sp>
        <p:nvSpPr>
          <p:cNvPr id="48" name="TextBox 47">
            <a:extLst>
              <a:ext uri="{FF2B5EF4-FFF2-40B4-BE49-F238E27FC236}">
                <a16:creationId xmlns:a16="http://schemas.microsoft.com/office/drawing/2014/main" id="{A834F54D-8FA4-4F6B-AE09-D08FBA3CB7B6}"/>
              </a:ext>
            </a:extLst>
          </p:cNvPr>
          <p:cNvSpPr txBox="1"/>
          <p:nvPr/>
        </p:nvSpPr>
        <p:spPr>
          <a:xfrm>
            <a:off x="2299986" y="4039493"/>
            <a:ext cx="648000" cy="461665"/>
          </a:xfrm>
          <a:prstGeom prst="rect">
            <a:avLst/>
          </a:prstGeom>
          <a:noFill/>
        </p:spPr>
        <p:txBody>
          <a:bodyPr wrap="square" rtlCol="0">
            <a:spAutoFit/>
          </a:bodyPr>
          <a:lstStyle/>
          <a:p>
            <a:pPr algn="ctr"/>
            <a:r>
              <a:rPr lang="en-US" sz="2400" dirty="0"/>
              <a:t>204</a:t>
            </a:r>
            <a:endParaRPr lang="en-IN" sz="2400" dirty="0"/>
          </a:p>
        </p:txBody>
      </p:sp>
      <p:sp>
        <p:nvSpPr>
          <p:cNvPr id="49" name="TextBox 48">
            <a:extLst>
              <a:ext uri="{FF2B5EF4-FFF2-40B4-BE49-F238E27FC236}">
                <a16:creationId xmlns:a16="http://schemas.microsoft.com/office/drawing/2014/main" id="{21FE99E5-9F85-4D09-8125-E437F2C4502A}"/>
              </a:ext>
            </a:extLst>
          </p:cNvPr>
          <p:cNvSpPr txBox="1"/>
          <p:nvPr/>
        </p:nvSpPr>
        <p:spPr>
          <a:xfrm>
            <a:off x="3257932" y="4039493"/>
            <a:ext cx="648000" cy="461665"/>
          </a:xfrm>
          <a:prstGeom prst="rect">
            <a:avLst/>
          </a:prstGeom>
          <a:noFill/>
        </p:spPr>
        <p:txBody>
          <a:bodyPr wrap="square" rtlCol="0">
            <a:spAutoFit/>
          </a:bodyPr>
          <a:lstStyle/>
          <a:p>
            <a:pPr algn="ctr"/>
            <a:r>
              <a:rPr lang="en-US" sz="2400" dirty="0"/>
              <a:t>82</a:t>
            </a:r>
            <a:endParaRPr lang="en-IN" sz="2400" dirty="0"/>
          </a:p>
        </p:txBody>
      </p:sp>
      <p:sp>
        <p:nvSpPr>
          <p:cNvPr id="50" name="TextBox 49">
            <a:extLst>
              <a:ext uri="{FF2B5EF4-FFF2-40B4-BE49-F238E27FC236}">
                <a16:creationId xmlns:a16="http://schemas.microsoft.com/office/drawing/2014/main" id="{676FD64C-0BD4-42F0-938A-F472BDC9B3DE}"/>
              </a:ext>
            </a:extLst>
          </p:cNvPr>
          <p:cNvSpPr txBox="1"/>
          <p:nvPr/>
        </p:nvSpPr>
        <p:spPr>
          <a:xfrm>
            <a:off x="4215878" y="4039493"/>
            <a:ext cx="648000" cy="461665"/>
          </a:xfrm>
          <a:prstGeom prst="rect">
            <a:avLst/>
          </a:prstGeom>
          <a:noFill/>
        </p:spPr>
        <p:txBody>
          <a:bodyPr wrap="square" rtlCol="0">
            <a:spAutoFit/>
          </a:bodyPr>
          <a:lstStyle/>
          <a:p>
            <a:pPr algn="ctr"/>
            <a:r>
              <a:rPr lang="en-US" sz="2400" dirty="0"/>
              <a:t>40</a:t>
            </a:r>
            <a:endParaRPr lang="en-IN" sz="2400" dirty="0"/>
          </a:p>
        </p:txBody>
      </p:sp>
      <p:cxnSp>
        <p:nvCxnSpPr>
          <p:cNvPr id="57" name="Straight Connector 56">
            <a:extLst>
              <a:ext uri="{FF2B5EF4-FFF2-40B4-BE49-F238E27FC236}">
                <a16:creationId xmlns:a16="http://schemas.microsoft.com/office/drawing/2014/main" id="{63C813C0-FA98-477B-85D3-968393732645}"/>
              </a:ext>
            </a:extLst>
          </p:cNvPr>
          <p:cNvCxnSpPr/>
          <p:nvPr/>
        </p:nvCxnSpPr>
        <p:spPr>
          <a:xfrm flipH="1">
            <a:off x="1455141" y="411810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0E9AC2D-90D2-460F-8247-026ADF5351B1}"/>
              </a:ext>
            </a:extLst>
          </p:cNvPr>
          <p:cNvSpPr txBox="1"/>
          <p:nvPr/>
        </p:nvSpPr>
        <p:spPr>
          <a:xfrm>
            <a:off x="1991128" y="403829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59" name="Straight Connector 58">
            <a:extLst>
              <a:ext uri="{FF2B5EF4-FFF2-40B4-BE49-F238E27FC236}">
                <a16:creationId xmlns:a16="http://schemas.microsoft.com/office/drawing/2014/main" id="{C768CE43-CD58-4275-9A83-5E5823489E10}"/>
              </a:ext>
            </a:extLst>
          </p:cNvPr>
          <p:cNvCxnSpPr/>
          <p:nvPr/>
        </p:nvCxnSpPr>
        <p:spPr>
          <a:xfrm flipH="1">
            <a:off x="5250014" y="1941547"/>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4232587-8DEE-4159-AE0F-EB8A35AE8430}"/>
              </a:ext>
            </a:extLst>
          </p:cNvPr>
          <p:cNvCxnSpPr/>
          <p:nvPr/>
        </p:nvCxnSpPr>
        <p:spPr>
          <a:xfrm flipH="1">
            <a:off x="2408024" y="411810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D07E2B5-C429-48E3-93D0-4E4512B7C868}"/>
              </a:ext>
            </a:extLst>
          </p:cNvPr>
          <p:cNvSpPr txBox="1"/>
          <p:nvPr/>
        </p:nvSpPr>
        <p:spPr>
          <a:xfrm>
            <a:off x="5786971" y="187038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75" name="Straight Connector 74">
            <a:extLst>
              <a:ext uri="{FF2B5EF4-FFF2-40B4-BE49-F238E27FC236}">
                <a16:creationId xmlns:a16="http://schemas.microsoft.com/office/drawing/2014/main" id="{BAA4B213-9A40-4961-AD28-1AB113CC4D45}"/>
              </a:ext>
            </a:extLst>
          </p:cNvPr>
          <p:cNvCxnSpPr/>
          <p:nvPr/>
        </p:nvCxnSpPr>
        <p:spPr>
          <a:xfrm flipH="1">
            <a:off x="3341717" y="411810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66D3CFF-F021-4704-8E86-DA1C8D7182AA}"/>
              </a:ext>
            </a:extLst>
          </p:cNvPr>
          <p:cNvSpPr txBox="1"/>
          <p:nvPr/>
        </p:nvSpPr>
        <p:spPr>
          <a:xfrm>
            <a:off x="3917853" y="4054667"/>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88" name="Straight Connector 87">
            <a:extLst>
              <a:ext uri="{FF2B5EF4-FFF2-40B4-BE49-F238E27FC236}">
                <a16:creationId xmlns:a16="http://schemas.microsoft.com/office/drawing/2014/main" id="{2D12E70A-0616-4E51-B234-24220765A99B}"/>
              </a:ext>
            </a:extLst>
          </p:cNvPr>
          <p:cNvCxnSpPr/>
          <p:nvPr/>
        </p:nvCxnSpPr>
        <p:spPr>
          <a:xfrm flipH="1">
            <a:off x="5250014" y="266547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F62B1885-D26B-45F1-AE5D-F6AE32D72949}"/>
              </a:ext>
            </a:extLst>
          </p:cNvPr>
          <p:cNvSpPr txBox="1"/>
          <p:nvPr/>
        </p:nvSpPr>
        <p:spPr>
          <a:xfrm>
            <a:off x="5647126" y="2569063"/>
            <a:ext cx="648000" cy="461665"/>
          </a:xfrm>
          <a:prstGeom prst="rect">
            <a:avLst/>
          </a:prstGeom>
          <a:noFill/>
        </p:spPr>
        <p:txBody>
          <a:bodyPr wrap="square" rtlCol="0">
            <a:spAutoFit/>
          </a:bodyPr>
          <a:lstStyle/>
          <a:p>
            <a:pPr algn="ctr"/>
            <a:r>
              <a:rPr lang="en-US" sz="2400" dirty="0">
                <a:solidFill>
                  <a:schemeClr val="accent5">
                    <a:lumMod val="75000"/>
                  </a:schemeClr>
                </a:solidFill>
              </a:rPr>
              <a:t>124</a:t>
            </a:r>
            <a:endParaRPr lang="en-IN" sz="2400" dirty="0">
              <a:solidFill>
                <a:schemeClr val="accent5">
                  <a:lumMod val="75000"/>
                </a:schemeClr>
              </a:solidFill>
            </a:endParaRPr>
          </a:p>
        </p:txBody>
      </p:sp>
      <p:cxnSp>
        <p:nvCxnSpPr>
          <p:cNvPr id="90" name="Straight Connector 89">
            <a:extLst>
              <a:ext uri="{FF2B5EF4-FFF2-40B4-BE49-F238E27FC236}">
                <a16:creationId xmlns:a16="http://schemas.microsoft.com/office/drawing/2014/main" id="{8CB1F5CF-B19A-4F1C-B82D-7A6A30BF23E4}"/>
              </a:ext>
            </a:extLst>
          </p:cNvPr>
          <p:cNvCxnSpPr/>
          <p:nvPr/>
        </p:nvCxnSpPr>
        <p:spPr>
          <a:xfrm flipH="1">
            <a:off x="5733947" y="266547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D945605-3B7C-492C-A400-8CE34F8CE320}"/>
              </a:ext>
            </a:extLst>
          </p:cNvPr>
          <p:cNvSpPr txBox="1"/>
          <p:nvPr/>
        </p:nvSpPr>
        <p:spPr>
          <a:xfrm>
            <a:off x="5307652" y="373065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93" name="Straight Connector 92">
            <a:extLst>
              <a:ext uri="{FF2B5EF4-FFF2-40B4-BE49-F238E27FC236}">
                <a16:creationId xmlns:a16="http://schemas.microsoft.com/office/drawing/2014/main" id="{7A54AD55-F20C-493C-80D2-36DCCDCFCD16}"/>
              </a:ext>
            </a:extLst>
          </p:cNvPr>
          <p:cNvCxnSpPr/>
          <p:nvPr/>
        </p:nvCxnSpPr>
        <p:spPr>
          <a:xfrm flipH="1">
            <a:off x="5250014" y="3389330"/>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B8A44E7-A44E-4233-A99F-73B782536B16}"/>
              </a:ext>
            </a:extLst>
          </p:cNvPr>
          <p:cNvCxnSpPr/>
          <p:nvPr/>
        </p:nvCxnSpPr>
        <p:spPr>
          <a:xfrm flipH="1">
            <a:off x="4305857" y="411810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A15B0BC-BA42-43D3-B486-4CAB6CB51681}"/>
              </a:ext>
            </a:extLst>
          </p:cNvPr>
          <p:cNvSpPr txBox="1"/>
          <p:nvPr/>
        </p:nvSpPr>
        <p:spPr>
          <a:xfrm>
            <a:off x="4854983" y="404146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98" name="Content Placeholder 3">
            <a:extLst>
              <a:ext uri="{FF2B5EF4-FFF2-40B4-BE49-F238E27FC236}">
                <a16:creationId xmlns:a16="http://schemas.microsoft.com/office/drawing/2014/main" id="{873971E1-3949-4083-9196-3C180FF89B1B}"/>
              </a:ext>
            </a:extLst>
          </p:cNvPr>
          <p:cNvSpPr txBox="1">
            <a:spLocks/>
          </p:cNvSpPr>
          <p:nvPr/>
        </p:nvSpPr>
        <p:spPr>
          <a:xfrm>
            <a:off x="131180" y="726964"/>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Initial Solution by Vogel’s Approximation Method</a:t>
            </a:r>
            <a:endParaRPr lang="en-IN" dirty="0"/>
          </a:p>
        </p:txBody>
      </p:sp>
      <p:sp>
        <p:nvSpPr>
          <p:cNvPr id="99" name="TextBox 98">
            <a:extLst>
              <a:ext uri="{FF2B5EF4-FFF2-40B4-BE49-F238E27FC236}">
                <a16:creationId xmlns:a16="http://schemas.microsoft.com/office/drawing/2014/main" id="{80B5E185-8FB8-4568-88EA-B45B82818779}"/>
              </a:ext>
            </a:extLst>
          </p:cNvPr>
          <p:cNvSpPr txBox="1"/>
          <p:nvPr/>
        </p:nvSpPr>
        <p:spPr>
          <a:xfrm>
            <a:off x="2344042" y="1858334"/>
            <a:ext cx="651864" cy="461665"/>
          </a:xfrm>
          <a:prstGeom prst="rect">
            <a:avLst/>
          </a:prstGeom>
          <a:noFill/>
        </p:spPr>
        <p:txBody>
          <a:bodyPr wrap="square" rtlCol="0">
            <a:spAutoFit/>
          </a:bodyPr>
          <a:lstStyle/>
          <a:p>
            <a:pPr algn="ctr"/>
            <a:r>
              <a:rPr lang="en-US" sz="2400" dirty="0"/>
              <a:t>152</a:t>
            </a:r>
            <a:endParaRPr lang="en-IN" sz="2400" dirty="0"/>
          </a:p>
        </p:txBody>
      </p:sp>
      <p:cxnSp>
        <p:nvCxnSpPr>
          <p:cNvPr id="100" name="Straight Connector 99">
            <a:extLst>
              <a:ext uri="{FF2B5EF4-FFF2-40B4-BE49-F238E27FC236}">
                <a16:creationId xmlns:a16="http://schemas.microsoft.com/office/drawing/2014/main" id="{16D7860B-FF19-4039-BF4F-8622894E85E5}"/>
              </a:ext>
            </a:extLst>
          </p:cNvPr>
          <p:cNvCxnSpPr>
            <a:cxnSpLocks/>
          </p:cNvCxnSpPr>
          <p:nvPr/>
        </p:nvCxnSpPr>
        <p:spPr>
          <a:xfrm>
            <a:off x="2395753" y="2245881"/>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AB36E8-5959-4108-8C84-C1675CEA4B66}"/>
              </a:ext>
            </a:extLst>
          </p:cNvPr>
          <p:cNvCxnSpPr>
            <a:cxnSpLocks/>
          </p:cNvCxnSpPr>
          <p:nvPr/>
        </p:nvCxnSpPr>
        <p:spPr>
          <a:xfrm flipV="1">
            <a:off x="2944409" y="1915288"/>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D32424E-E091-44B2-BA04-2418243AACF3}"/>
              </a:ext>
            </a:extLst>
          </p:cNvPr>
          <p:cNvSpPr txBox="1"/>
          <p:nvPr/>
        </p:nvSpPr>
        <p:spPr>
          <a:xfrm>
            <a:off x="2344042" y="2591501"/>
            <a:ext cx="651864" cy="461665"/>
          </a:xfrm>
          <a:prstGeom prst="rect">
            <a:avLst/>
          </a:prstGeom>
          <a:noFill/>
        </p:spPr>
        <p:txBody>
          <a:bodyPr wrap="square" rtlCol="0">
            <a:spAutoFit/>
          </a:bodyPr>
          <a:lstStyle/>
          <a:p>
            <a:pPr algn="ctr"/>
            <a:r>
              <a:rPr lang="en-US" sz="2400" dirty="0"/>
              <a:t>42</a:t>
            </a:r>
            <a:endParaRPr lang="en-IN" sz="2400" dirty="0"/>
          </a:p>
        </p:txBody>
      </p:sp>
      <p:cxnSp>
        <p:nvCxnSpPr>
          <p:cNvPr id="112" name="Straight Connector 111">
            <a:extLst>
              <a:ext uri="{FF2B5EF4-FFF2-40B4-BE49-F238E27FC236}">
                <a16:creationId xmlns:a16="http://schemas.microsoft.com/office/drawing/2014/main" id="{5AE0A8D2-A87E-4096-BD4A-CF938CF5AD09}"/>
              </a:ext>
            </a:extLst>
          </p:cNvPr>
          <p:cNvCxnSpPr>
            <a:cxnSpLocks/>
          </p:cNvCxnSpPr>
          <p:nvPr/>
        </p:nvCxnSpPr>
        <p:spPr>
          <a:xfrm>
            <a:off x="2395753" y="297904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8021303-D34C-455C-8D13-EFC56D20EBDF}"/>
              </a:ext>
            </a:extLst>
          </p:cNvPr>
          <p:cNvCxnSpPr>
            <a:cxnSpLocks/>
          </p:cNvCxnSpPr>
          <p:nvPr/>
        </p:nvCxnSpPr>
        <p:spPr>
          <a:xfrm flipV="1">
            <a:off x="2944409" y="264845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40AF392-7581-491B-ADC4-F41E3E39A31A}"/>
              </a:ext>
            </a:extLst>
          </p:cNvPr>
          <p:cNvSpPr txBox="1"/>
          <p:nvPr/>
        </p:nvSpPr>
        <p:spPr>
          <a:xfrm>
            <a:off x="3293250" y="2591501"/>
            <a:ext cx="651864" cy="461665"/>
          </a:xfrm>
          <a:prstGeom prst="rect">
            <a:avLst/>
          </a:prstGeom>
          <a:noFill/>
        </p:spPr>
        <p:txBody>
          <a:bodyPr wrap="square" rtlCol="0">
            <a:spAutoFit/>
          </a:bodyPr>
          <a:lstStyle/>
          <a:p>
            <a:pPr algn="ctr"/>
            <a:r>
              <a:rPr lang="en-US" sz="2400" dirty="0"/>
              <a:t>82</a:t>
            </a:r>
            <a:endParaRPr lang="en-IN" sz="2400" dirty="0"/>
          </a:p>
        </p:txBody>
      </p:sp>
      <p:cxnSp>
        <p:nvCxnSpPr>
          <p:cNvPr id="115" name="Straight Connector 114">
            <a:extLst>
              <a:ext uri="{FF2B5EF4-FFF2-40B4-BE49-F238E27FC236}">
                <a16:creationId xmlns:a16="http://schemas.microsoft.com/office/drawing/2014/main" id="{6031B514-8A68-4BFC-8FB0-75AB40323A58}"/>
              </a:ext>
            </a:extLst>
          </p:cNvPr>
          <p:cNvCxnSpPr>
            <a:cxnSpLocks/>
          </p:cNvCxnSpPr>
          <p:nvPr/>
        </p:nvCxnSpPr>
        <p:spPr>
          <a:xfrm>
            <a:off x="3344961" y="297904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297C56-3309-4BF7-8F47-D5AE0194562B}"/>
              </a:ext>
            </a:extLst>
          </p:cNvPr>
          <p:cNvCxnSpPr>
            <a:cxnSpLocks/>
          </p:cNvCxnSpPr>
          <p:nvPr/>
        </p:nvCxnSpPr>
        <p:spPr>
          <a:xfrm flipV="1">
            <a:off x="3893617" y="264845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070F89F-8B52-4729-81FC-52F8DF1762E9}"/>
              </a:ext>
            </a:extLst>
          </p:cNvPr>
          <p:cNvSpPr txBox="1"/>
          <p:nvPr/>
        </p:nvSpPr>
        <p:spPr>
          <a:xfrm>
            <a:off x="4247619" y="2591501"/>
            <a:ext cx="651864" cy="461665"/>
          </a:xfrm>
          <a:prstGeom prst="rect">
            <a:avLst/>
          </a:prstGeom>
          <a:noFill/>
        </p:spPr>
        <p:txBody>
          <a:bodyPr wrap="square" rtlCol="0">
            <a:spAutoFit/>
          </a:bodyPr>
          <a:lstStyle/>
          <a:p>
            <a:pPr algn="ctr"/>
            <a:r>
              <a:rPr lang="en-US" sz="2400" dirty="0"/>
              <a:t>40</a:t>
            </a:r>
            <a:endParaRPr lang="en-IN" sz="2400" dirty="0"/>
          </a:p>
        </p:txBody>
      </p:sp>
      <p:cxnSp>
        <p:nvCxnSpPr>
          <p:cNvPr id="118" name="Straight Connector 117">
            <a:extLst>
              <a:ext uri="{FF2B5EF4-FFF2-40B4-BE49-F238E27FC236}">
                <a16:creationId xmlns:a16="http://schemas.microsoft.com/office/drawing/2014/main" id="{9E7ADEB9-08A3-4047-9F81-8584504BDDA6}"/>
              </a:ext>
            </a:extLst>
          </p:cNvPr>
          <p:cNvCxnSpPr>
            <a:cxnSpLocks/>
          </p:cNvCxnSpPr>
          <p:nvPr/>
        </p:nvCxnSpPr>
        <p:spPr>
          <a:xfrm>
            <a:off x="4299330" y="297904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6B97D74-AF91-4C37-A4DB-FF39C3EDC78B}"/>
              </a:ext>
            </a:extLst>
          </p:cNvPr>
          <p:cNvCxnSpPr>
            <a:cxnSpLocks/>
          </p:cNvCxnSpPr>
          <p:nvPr/>
        </p:nvCxnSpPr>
        <p:spPr>
          <a:xfrm flipV="1">
            <a:off x="4847986" y="264845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1FE16BD-12F3-4C4F-962F-3568C8C3D2B2}"/>
              </a:ext>
            </a:extLst>
          </p:cNvPr>
          <p:cNvSpPr txBox="1"/>
          <p:nvPr/>
        </p:nvSpPr>
        <p:spPr>
          <a:xfrm>
            <a:off x="1389673" y="3324668"/>
            <a:ext cx="651864" cy="461665"/>
          </a:xfrm>
          <a:prstGeom prst="rect">
            <a:avLst/>
          </a:prstGeom>
          <a:noFill/>
        </p:spPr>
        <p:txBody>
          <a:bodyPr wrap="square" rtlCol="0">
            <a:spAutoFit/>
          </a:bodyPr>
          <a:lstStyle/>
          <a:p>
            <a:pPr algn="ctr"/>
            <a:r>
              <a:rPr lang="en-US" sz="2400" dirty="0"/>
              <a:t>144</a:t>
            </a:r>
            <a:endParaRPr lang="en-IN" sz="2400" dirty="0"/>
          </a:p>
        </p:txBody>
      </p:sp>
      <p:cxnSp>
        <p:nvCxnSpPr>
          <p:cNvPr id="121" name="Straight Connector 120">
            <a:extLst>
              <a:ext uri="{FF2B5EF4-FFF2-40B4-BE49-F238E27FC236}">
                <a16:creationId xmlns:a16="http://schemas.microsoft.com/office/drawing/2014/main" id="{6DD74224-314D-4C1A-A821-30353303E6F6}"/>
              </a:ext>
            </a:extLst>
          </p:cNvPr>
          <p:cNvCxnSpPr>
            <a:cxnSpLocks/>
          </p:cNvCxnSpPr>
          <p:nvPr/>
        </p:nvCxnSpPr>
        <p:spPr>
          <a:xfrm>
            <a:off x="1441384" y="371221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7EE4F6-7063-41B0-BB4F-6FFC1AEADAD1}"/>
              </a:ext>
            </a:extLst>
          </p:cNvPr>
          <p:cNvCxnSpPr>
            <a:cxnSpLocks/>
          </p:cNvCxnSpPr>
          <p:nvPr/>
        </p:nvCxnSpPr>
        <p:spPr>
          <a:xfrm flipV="1">
            <a:off x="1990040" y="338162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61068812-188D-4AA0-80F1-85176C346FDC}"/>
              </a:ext>
            </a:extLst>
          </p:cNvPr>
          <p:cNvSpPr txBox="1"/>
          <p:nvPr/>
        </p:nvSpPr>
        <p:spPr>
          <a:xfrm>
            <a:off x="2344042" y="3324668"/>
            <a:ext cx="651864" cy="461665"/>
          </a:xfrm>
          <a:prstGeom prst="rect">
            <a:avLst/>
          </a:prstGeom>
          <a:noFill/>
        </p:spPr>
        <p:txBody>
          <a:bodyPr wrap="square" rtlCol="0">
            <a:spAutoFit/>
          </a:bodyPr>
          <a:lstStyle/>
          <a:p>
            <a:pPr algn="ctr"/>
            <a:r>
              <a:rPr lang="en-US" sz="2400" dirty="0"/>
              <a:t>10</a:t>
            </a:r>
            <a:endParaRPr lang="en-IN" sz="2400" dirty="0"/>
          </a:p>
        </p:txBody>
      </p:sp>
      <p:cxnSp>
        <p:nvCxnSpPr>
          <p:cNvPr id="124" name="Straight Connector 123">
            <a:extLst>
              <a:ext uri="{FF2B5EF4-FFF2-40B4-BE49-F238E27FC236}">
                <a16:creationId xmlns:a16="http://schemas.microsoft.com/office/drawing/2014/main" id="{07636087-BBB4-40C4-A383-2A16D06FF4CB}"/>
              </a:ext>
            </a:extLst>
          </p:cNvPr>
          <p:cNvCxnSpPr>
            <a:cxnSpLocks/>
          </p:cNvCxnSpPr>
          <p:nvPr/>
        </p:nvCxnSpPr>
        <p:spPr>
          <a:xfrm>
            <a:off x="2395753" y="371221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A045EB7-1AD0-4FBD-B42A-1A02DE5B422D}"/>
              </a:ext>
            </a:extLst>
          </p:cNvPr>
          <p:cNvCxnSpPr>
            <a:cxnSpLocks/>
          </p:cNvCxnSpPr>
          <p:nvPr/>
        </p:nvCxnSpPr>
        <p:spPr>
          <a:xfrm flipV="1">
            <a:off x="2944409" y="338162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5CBB6012-8650-4099-8ACB-A5336ACC2EA0}"/>
              </a:ext>
            </a:extLst>
          </p:cNvPr>
          <p:cNvSpPr txBox="1"/>
          <p:nvPr/>
        </p:nvSpPr>
        <p:spPr>
          <a:xfrm>
            <a:off x="6274617" y="1326360"/>
            <a:ext cx="1204587" cy="461665"/>
          </a:xfrm>
          <a:prstGeom prst="rect">
            <a:avLst/>
          </a:prstGeom>
          <a:noFill/>
        </p:spPr>
        <p:txBody>
          <a:bodyPr wrap="square" rtlCol="0">
            <a:spAutoFit/>
          </a:bodyPr>
          <a:lstStyle/>
          <a:p>
            <a:pPr algn="ctr"/>
            <a:r>
              <a:rPr lang="en-US" sz="2300" dirty="0"/>
              <a:t>Penalty</a:t>
            </a:r>
            <a:endParaRPr lang="en-IN" sz="2300" dirty="0"/>
          </a:p>
        </p:txBody>
      </p:sp>
      <p:sp>
        <p:nvSpPr>
          <p:cNvPr id="133" name="TextBox 132">
            <a:extLst>
              <a:ext uri="{FF2B5EF4-FFF2-40B4-BE49-F238E27FC236}">
                <a16:creationId xmlns:a16="http://schemas.microsoft.com/office/drawing/2014/main" id="{3B54C7A5-D317-4303-8002-5AC09963D328}"/>
              </a:ext>
            </a:extLst>
          </p:cNvPr>
          <p:cNvSpPr txBox="1"/>
          <p:nvPr/>
        </p:nvSpPr>
        <p:spPr>
          <a:xfrm>
            <a:off x="137453" y="5447481"/>
            <a:ext cx="1204587" cy="461665"/>
          </a:xfrm>
          <a:prstGeom prst="rect">
            <a:avLst/>
          </a:prstGeom>
          <a:noFill/>
        </p:spPr>
        <p:txBody>
          <a:bodyPr wrap="square" rtlCol="0">
            <a:spAutoFit/>
          </a:bodyPr>
          <a:lstStyle/>
          <a:p>
            <a:pPr algn="ctr"/>
            <a:r>
              <a:rPr lang="en-US" sz="2300" dirty="0"/>
              <a:t>Penalty</a:t>
            </a:r>
            <a:endParaRPr lang="en-IN" sz="2300" dirty="0"/>
          </a:p>
        </p:txBody>
      </p:sp>
      <p:sp>
        <p:nvSpPr>
          <p:cNvPr id="135" name="TextBox 134">
            <a:extLst>
              <a:ext uri="{FF2B5EF4-FFF2-40B4-BE49-F238E27FC236}">
                <a16:creationId xmlns:a16="http://schemas.microsoft.com/office/drawing/2014/main" id="{F2E92FEE-92FA-4E1A-B130-A348253337D9}"/>
              </a:ext>
            </a:extLst>
          </p:cNvPr>
          <p:cNvSpPr txBox="1"/>
          <p:nvPr/>
        </p:nvSpPr>
        <p:spPr>
          <a:xfrm>
            <a:off x="6236582" y="1818040"/>
            <a:ext cx="552885" cy="461665"/>
          </a:xfrm>
          <a:prstGeom prst="rect">
            <a:avLst/>
          </a:prstGeom>
          <a:noFill/>
        </p:spPr>
        <p:txBody>
          <a:bodyPr wrap="square" rtlCol="0">
            <a:spAutoFit/>
          </a:bodyPr>
          <a:lstStyle/>
          <a:p>
            <a:pPr algn="ctr"/>
            <a:r>
              <a:rPr lang="en-US" sz="2400" dirty="0"/>
              <a:t>8</a:t>
            </a:r>
            <a:endParaRPr lang="en-IN" sz="2400" dirty="0"/>
          </a:p>
        </p:txBody>
      </p:sp>
      <p:sp>
        <p:nvSpPr>
          <p:cNvPr id="136" name="TextBox 135">
            <a:extLst>
              <a:ext uri="{FF2B5EF4-FFF2-40B4-BE49-F238E27FC236}">
                <a16:creationId xmlns:a16="http://schemas.microsoft.com/office/drawing/2014/main" id="{D0A44A75-46E6-4C80-AB34-3C0EADED31C4}"/>
              </a:ext>
            </a:extLst>
          </p:cNvPr>
          <p:cNvSpPr txBox="1"/>
          <p:nvPr/>
        </p:nvSpPr>
        <p:spPr>
          <a:xfrm>
            <a:off x="6246107" y="2594711"/>
            <a:ext cx="552885" cy="461665"/>
          </a:xfrm>
          <a:prstGeom prst="rect">
            <a:avLst/>
          </a:prstGeom>
          <a:noFill/>
        </p:spPr>
        <p:txBody>
          <a:bodyPr wrap="square" rtlCol="0">
            <a:spAutoFit/>
          </a:bodyPr>
          <a:lstStyle/>
          <a:p>
            <a:pPr algn="ctr"/>
            <a:r>
              <a:rPr lang="en-US" sz="2400" dirty="0"/>
              <a:t>32</a:t>
            </a:r>
            <a:endParaRPr lang="en-IN" sz="2400" dirty="0"/>
          </a:p>
        </p:txBody>
      </p:sp>
      <p:sp>
        <p:nvSpPr>
          <p:cNvPr id="137" name="TextBox 136">
            <a:extLst>
              <a:ext uri="{FF2B5EF4-FFF2-40B4-BE49-F238E27FC236}">
                <a16:creationId xmlns:a16="http://schemas.microsoft.com/office/drawing/2014/main" id="{FA07D249-FECF-4916-AD4D-2A2A93A9F6D3}"/>
              </a:ext>
            </a:extLst>
          </p:cNvPr>
          <p:cNvSpPr txBox="1"/>
          <p:nvPr/>
        </p:nvSpPr>
        <p:spPr>
          <a:xfrm>
            <a:off x="6236582" y="3318568"/>
            <a:ext cx="552885" cy="461665"/>
          </a:xfrm>
          <a:prstGeom prst="rect">
            <a:avLst/>
          </a:prstGeom>
          <a:noFill/>
        </p:spPr>
        <p:txBody>
          <a:bodyPr wrap="square" rtlCol="0">
            <a:spAutoFit/>
          </a:bodyPr>
          <a:lstStyle/>
          <a:p>
            <a:pPr algn="ctr"/>
            <a:r>
              <a:rPr lang="en-US" sz="2400" dirty="0"/>
              <a:t>16</a:t>
            </a:r>
            <a:endParaRPr lang="en-IN" sz="2400" dirty="0"/>
          </a:p>
        </p:txBody>
      </p:sp>
      <p:sp>
        <p:nvSpPr>
          <p:cNvPr id="138" name="TextBox 137">
            <a:extLst>
              <a:ext uri="{FF2B5EF4-FFF2-40B4-BE49-F238E27FC236}">
                <a16:creationId xmlns:a16="http://schemas.microsoft.com/office/drawing/2014/main" id="{09A78666-6460-43B7-B43D-57D4D1688870}"/>
              </a:ext>
            </a:extLst>
          </p:cNvPr>
          <p:cNvSpPr txBox="1"/>
          <p:nvPr/>
        </p:nvSpPr>
        <p:spPr>
          <a:xfrm>
            <a:off x="1384786" y="4931855"/>
            <a:ext cx="552885" cy="461665"/>
          </a:xfrm>
          <a:prstGeom prst="rect">
            <a:avLst/>
          </a:prstGeom>
          <a:noFill/>
        </p:spPr>
        <p:txBody>
          <a:bodyPr wrap="square" rtlCol="0">
            <a:spAutoFit/>
          </a:bodyPr>
          <a:lstStyle/>
          <a:p>
            <a:pPr algn="ctr"/>
            <a:r>
              <a:rPr lang="en-US" sz="2400" dirty="0"/>
              <a:t>8</a:t>
            </a:r>
            <a:endParaRPr lang="en-IN" sz="2400" dirty="0"/>
          </a:p>
        </p:txBody>
      </p:sp>
      <p:sp>
        <p:nvSpPr>
          <p:cNvPr id="139" name="TextBox 138">
            <a:extLst>
              <a:ext uri="{FF2B5EF4-FFF2-40B4-BE49-F238E27FC236}">
                <a16:creationId xmlns:a16="http://schemas.microsoft.com/office/drawing/2014/main" id="{E15577F0-8B2F-4DE1-9FD9-FD3770F46B67}"/>
              </a:ext>
            </a:extLst>
          </p:cNvPr>
          <p:cNvSpPr txBox="1"/>
          <p:nvPr/>
        </p:nvSpPr>
        <p:spPr>
          <a:xfrm>
            <a:off x="2407435" y="4931855"/>
            <a:ext cx="552885" cy="461665"/>
          </a:xfrm>
          <a:prstGeom prst="rect">
            <a:avLst/>
          </a:prstGeom>
          <a:noFill/>
        </p:spPr>
        <p:txBody>
          <a:bodyPr wrap="square" rtlCol="0">
            <a:spAutoFit/>
          </a:bodyPr>
          <a:lstStyle/>
          <a:p>
            <a:pPr algn="ctr"/>
            <a:r>
              <a:rPr lang="en-US" sz="2400" dirty="0"/>
              <a:t>16</a:t>
            </a:r>
            <a:endParaRPr lang="en-IN" sz="2400" dirty="0"/>
          </a:p>
        </p:txBody>
      </p:sp>
      <p:sp>
        <p:nvSpPr>
          <p:cNvPr id="140" name="TextBox 139">
            <a:extLst>
              <a:ext uri="{FF2B5EF4-FFF2-40B4-BE49-F238E27FC236}">
                <a16:creationId xmlns:a16="http://schemas.microsoft.com/office/drawing/2014/main" id="{FFFF74F6-848F-4AE9-8CEA-EB81BC14042C}"/>
              </a:ext>
            </a:extLst>
          </p:cNvPr>
          <p:cNvSpPr txBox="1"/>
          <p:nvPr/>
        </p:nvSpPr>
        <p:spPr>
          <a:xfrm>
            <a:off x="3333591" y="4931855"/>
            <a:ext cx="552885" cy="461665"/>
          </a:xfrm>
          <a:prstGeom prst="rect">
            <a:avLst/>
          </a:prstGeom>
          <a:noFill/>
        </p:spPr>
        <p:txBody>
          <a:bodyPr wrap="square" rtlCol="0">
            <a:spAutoFit/>
          </a:bodyPr>
          <a:lstStyle/>
          <a:p>
            <a:pPr algn="ctr"/>
            <a:r>
              <a:rPr lang="en-US" sz="2400" dirty="0"/>
              <a:t>16</a:t>
            </a:r>
            <a:endParaRPr lang="en-IN" sz="2400" dirty="0"/>
          </a:p>
        </p:txBody>
      </p:sp>
      <p:sp>
        <p:nvSpPr>
          <p:cNvPr id="141" name="TextBox 140">
            <a:extLst>
              <a:ext uri="{FF2B5EF4-FFF2-40B4-BE49-F238E27FC236}">
                <a16:creationId xmlns:a16="http://schemas.microsoft.com/office/drawing/2014/main" id="{AFFD4FB4-8CBF-4FF4-BEA9-940F467A663C}"/>
              </a:ext>
            </a:extLst>
          </p:cNvPr>
          <p:cNvSpPr txBox="1"/>
          <p:nvPr/>
        </p:nvSpPr>
        <p:spPr>
          <a:xfrm>
            <a:off x="4280040" y="4931855"/>
            <a:ext cx="552885" cy="461665"/>
          </a:xfrm>
          <a:prstGeom prst="rect">
            <a:avLst/>
          </a:prstGeom>
          <a:noFill/>
        </p:spPr>
        <p:txBody>
          <a:bodyPr wrap="square" rtlCol="0">
            <a:spAutoFit/>
          </a:bodyPr>
          <a:lstStyle/>
          <a:p>
            <a:pPr algn="ctr"/>
            <a:r>
              <a:rPr lang="en-US" sz="2400" dirty="0"/>
              <a:t>0</a:t>
            </a:r>
            <a:endParaRPr lang="en-IN" sz="2400" dirty="0"/>
          </a:p>
        </p:txBody>
      </p:sp>
      <p:sp>
        <p:nvSpPr>
          <p:cNvPr id="143" name="Oval 142">
            <a:extLst>
              <a:ext uri="{FF2B5EF4-FFF2-40B4-BE49-F238E27FC236}">
                <a16:creationId xmlns:a16="http://schemas.microsoft.com/office/drawing/2014/main" id="{7A3F99EF-51B9-4594-8271-4E6C8292294E}"/>
              </a:ext>
            </a:extLst>
          </p:cNvPr>
          <p:cNvSpPr/>
          <p:nvPr/>
        </p:nvSpPr>
        <p:spPr>
          <a:xfrm>
            <a:off x="6317419" y="2625054"/>
            <a:ext cx="396000" cy="396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5" name="Straight Connector 144">
            <a:extLst>
              <a:ext uri="{FF2B5EF4-FFF2-40B4-BE49-F238E27FC236}">
                <a16:creationId xmlns:a16="http://schemas.microsoft.com/office/drawing/2014/main" id="{45DC228A-3719-4FD7-B610-916694C2CEE6}"/>
              </a:ext>
            </a:extLst>
          </p:cNvPr>
          <p:cNvCxnSpPr/>
          <p:nvPr/>
        </p:nvCxnSpPr>
        <p:spPr>
          <a:xfrm>
            <a:off x="4782471" y="1151696"/>
            <a:ext cx="0" cy="3780159"/>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A3A66679-94D8-413E-B578-37F1E9193253}"/>
              </a:ext>
            </a:extLst>
          </p:cNvPr>
          <p:cNvSpPr txBox="1"/>
          <p:nvPr/>
        </p:nvSpPr>
        <p:spPr>
          <a:xfrm>
            <a:off x="6753343" y="1818040"/>
            <a:ext cx="552885" cy="461665"/>
          </a:xfrm>
          <a:prstGeom prst="rect">
            <a:avLst/>
          </a:prstGeom>
          <a:noFill/>
        </p:spPr>
        <p:txBody>
          <a:bodyPr wrap="square" rtlCol="0">
            <a:spAutoFit/>
          </a:bodyPr>
          <a:lstStyle/>
          <a:p>
            <a:pPr algn="ctr"/>
            <a:r>
              <a:rPr lang="en-US" sz="2400" dirty="0"/>
              <a:t>8</a:t>
            </a:r>
            <a:endParaRPr lang="en-IN" sz="2400" dirty="0"/>
          </a:p>
        </p:txBody>
      </p:sp>
      <p:sp>
        <p:nvSpPr>
          <p:cNvPr id="148" name="TextBox 147">
            <a:extLst>
              <a:ext uri="{FF2B5EF4-FFF2-40B4-BE49-F238E27FC236}">
                <a16:creationId xmlns:a16="http://schemas.microsoft.com/office/drawing/2014/main" id="{47E6F330-9742-4FCF-B914-C996012C6BA3}"/>
              </a:ext>
            </a:extLst>
          </p:cNvPr>
          <p:cNvSpPr txBox="1"/>
          <p:nvPr/>
        </p:nvSpPr>
        <p:spPr>
          <a:xfrm>
            <a:off x="6753343" y="2594711"/>
            <a:ext cx="552885" cy="461665"/>
          </a:xfrm>
          <a:prstGeom prst="rect">
            <a:avLst/>
          </a:prstGeom>
          <a:noFill/>
        </p:spPr>
        <p:txBody>
          <a:bodyPr wrap="square" rtlCol="0">
            <a:spAutoFit/>
          </a:bodyPr>
          <a:lstStyle/>
          <a:p>
            <a:pPr algn="ctr"/>
            <a:r>
              <a:rPr lang="en-US" sz="2400" dirty="0"/>
              <a:t>0</a:t>
            </a:r>
            <a:endParaRPr lang="en-IN" sz="2400" dirty="0"/>
          </a:p>
        </p:txBody>
      </p:sp>
      <p:sp>
        <p:nvSpPr>
          <p:cNvPr id="149" name="TextBox 148">
            <a:extLst>
              <a:ext uri="{FF2B5EF4-FFF2-40B4-BE49-F238E27FC236}">
                <a16:creationId xmlns:a16="http://schemas.microsoft.com/office/drawing/2014/main" id="{8F93DD5A-B6CE-4FA2-A38A-D8623697DAC0}"/>
              </a:ext>
            </a:extLst>
          </p:cNvPr>
          <p:cNvSpPr txBox="1"/>
          <p:nvPr/>
        </p:nvSpPr>
        <p:spPr>
          <a:xfrm>
            <a:off x="6753343" y="3318568"/>
            <a:ext cx="552885" cy="461665"/>
          </a:xfrm>
          <a:prstGeom prst="rect">
            <a:avLst/>
          </a:prstGeom>
          <a:noFill/>
        </p:spPr>
        <p:txBody>
          <a:bodyPr wrap="square" rtlCol="0">
            <a:spAutoFit/>
          </a:bodyPr>
          <a:lstStyle/>
          <a:p>
            <a:pPr algn="ctr"/>
            <a:r>
              <a:rPr lang="en-US" sz="2400" dirty="0"/>
              <a:t>16</a:t>
            </a:r>
            <a:endParaRPr lang="en-IN" sz="2400" dirty="0"/>
          </a:p>
        </p:txBody>
      </p:sp>
      <p:sp>
        <p:nvSpPr>
          <p:cNvPr id="150" name="TextBox 149">
            <a:extLst>
              <a:ext uri="{FF2B5EF4-FFF2-40B4-BE49-F238E27FC236}">
                <a16:creationId xmlns:a16="http://schemas.microsoft.com/office/drawing/2014/main" id="{4825A69A-EE0B-4B12-A010-F9E205B336FB}"/>
              </a:ext>
            </a:extLst>
          </p:cNvPr>
          <p:cNvSpPr txBox="1"/>
          <p:nvPr/>
        </p:nvSpPr>
        <p:spPr>
          <a:xfrm>
            <a:off x="1384786" y="5408694"/>
            <a:ext cx="552885" cy="461665"/>
          </a:xfrm>
          <a:prstGeom prst="rect">
            <a:avLst/>
          </a:prstGeom>
          <a:noFill/>
        </p:spPr>
        <p:txBody>
          <a:bodyPr wrap="square" rtlCol="0">
            <a:spAutoFit/>
          </a:bodyPr>
          <a:lstStyle/>
          <a:p>
            <a:pPr algn="ctr"/>
            <a:r>
              <a:rPr lang="en-US" sz="2400" dirty="0"/>
              <a:t>8</a:t>
            </a:r>
            <a:endParaRPr lang="en-IN" sz="2400" dirty="0"/>
          </a:p>
        </p:txBody>
      </p:sp>
      <p:sp>
        <p:nvSpPr>
          <p:cNvPr id="151" name="TextBox 150">
            <a:extLst>
              <a:ext uri="{FF2B5EF4-FFF2-40B4-BE49-F238E27FC236}">
                <a16:creationId xmlns:a16="http://schemas.microsoft.com/office/drawing/2014/main" id="{0EE6F877-9A89-4E6B-978B-721014B8BA62}"/>
              </a:ext>
            </a:extLst>
          </p:cNvPr>
          <p:cNvSpPr txBox="1"/>
          <p:nvPr/>
        </p:nvSpPr>
        <p:spPr>
          <a:xfrm>
            <a:off x="2407435" y="5408694"/>
            <a:ext cx="552885" cy="461665"/>
          </a:xfrm>
          <a:prstGeom prst="rect">
            <a:avLst/>
          </a:prstGeom>
          <a:noFill/>
        </p:spPr>
        <p:txBody>
          <a:bodyPr wrap="square" rtlCol="0">
            <a:spAutoFit/>
          </a:bodyPr>
          <a:lstStyle/>
          <a:p>
            <a:pPr algn="ctr"/>
            <a:r>
              <a:rPr lang="en-US" sz="2400" dirty="0"/>
              <a:t>16</a:t>
            </a:r>
            <a:endParaRPr lang="en-IN" sz="2400" dirty="0"/>
          </a:p>
        </p:txBody>
      </p:sp>
      <p:sp>
        <p:nvSpPr>
          <p:cNvPr id="152" name="TextBox 151">
            <a:extLst>
              <a:ext uri="{FF2B5EF4-FFF2-40B4-BE49-F238E27FC236}">
                <a16:creationId xmlns:a16="http://schemas.microsoft.com/office/drawing/2014/main" id="{2005137F-4B63-4EA1-89DA-ACD074B1E942}"/>
              </a:ext>
            </a:extLst>
          </p:cNvPr>
          <p:cNvSpPr txBox="1"/>
          <p:nvPr/>
        </p:nvSpPr>
        <p:spPr>
          <a:xfrm>
            <a:off x="3333591" y="5408694"/>
            <a:ext cx="552885" cy="461665"/>
          </a:xfrm>
          <a:prstGeom prst="rect">
            <a:avLst/>
          </a:prstGeom>
          <a:noFill/>
        </p:spPr>
        <p:txBody>
          <a:bodyPr wrap="square" rtlCol="0">
            <a:spAutoFit/>
          </a:bodyPr>
          <a:lstStyle/>
          <a:p>
            <a:pPr algn="ctr"/>
            <a:r>
              <a:rPr lang="en-US" sz="2400" dirty="0"/>
              <a:t>16</a:t>
            </a:r>
            <a:endParaRPr lang="en-IN" sz="2400" dirty="0"/>
          </a:p>
        </p:txBody>
      </p:sp>
      <p:sp>
        <p:nvSpPr>
          <p:cNvPr id="154" name="Oval 153">
            <a:extLst>
              <a:ext uri="{FF2B5EF4-FFF2-40B4-BE49-F238E27FC236}">
                <a16:creationId xmlns:a16="http://schemas.microsoft.com/office/drawing/2014/main" id="{98895586-0814-43A4-BF1C-F225DD21CC54}"/>
              </a:ext>
            </a:extLst>
          </p:cNvPr>
          <p:cNvSpPr/>
          <p:nvPr/>
        </p:nvSpPr>
        <p:spPr>
          <a:xfrm>
            <a:off x="2485877" y="5447481"/>
            <a:ext cx="396000" cy="396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TextBox 155">
            <a:extLst>
              <a:ext uri="{FF2B5EF4-FFF2-40B4-BE49-F238E27FC236}">
                <a16:creationId xmlns:a16="http://schemas.microsoft.com/office/drawing/2014/main" id="{36EF5935-FC7B-4584-8B28-56604997259B}"/>
              </a:ext>
            </a:extLst>
          </p:cNvPr>
          <p:cNvSpPr txBox="1"/>
          <p:nvPr/>
        </p:nvSpPr>
        <p:spPr>
          <a:xfrm>
            <a:off x="2782884" y="4039493"/>
            <a:ext cx="648000" cy="461665"/>
          </a:xfrm>
          <a:prstGeom prst="rect">
            <a:avLst/>
          </a:prstGeom>
          <a:noFill/>
        </p:spPr>
        <p:txBody>
          <a:bodyPr wrap="square" rtlCol="0">
            <a:spAutoFit/>
          </a:bodyPr>
          <a:lstStyle/>
          <a:p>
            <a:pPr algn="ctr"/>
            <a:r>
              <a:rPr lang="en-US" sz="2400" dirty="0">
                <a:solidFill>
                  <a:schemeClr val="accent5">
                    <a:lumMod val="75000"/>
                  </a:schemeClr>
                </a:solidFill>
              </a:rPr>
              <a:t>52</a:t>
            </a:r>
            <a:endParaRPr lang="en-IN" sz="2400" dirty="0">
              <a:solidFill>
                <a:schemeClr val="accent5">
                  <a:lumMod val="75000"/>
                </a:schemeClr>
              </a:solidFill>
            </a:endParaRPr>
          </a:p>
        </p:txBody>
      </p:sp>
      <p:sp>
        <p:nvSpPr>
          <p:cNvPr id="157" name="TextBox 156">
            <a:extLst>
              <a:ext uri="{FF2B5EF4-FFF2-40B4-BE49-F238E27FC236}">
                <a16:creationId xmlns:a16="http://schemas.microsoft.com/office/drawing/2014/main" id="{B05EA04B-F75D-4CA6-A623-0BD8367D7D52}"/>
              </a:ext>
            </a:extLst>
          </p:cNvPr>
          <p:cNvSpPr txBox="1"/>
          <p:nvPr/>
        </p:nvSpPr>
        <p:spPr>
          <a:xfrm>
            <a:off x="2919111" y="442401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58" name="Straight Connector 157">
            <a:extLst>
              <a:ext uri="{FF2B5EF4-FFF2-40B4-BE49-F238E27FC236}">
                <a16:creationId xmlns:a16="http://schemas.microsoft.com/office/drawing/2014/main" id="{C867D728-918D-4E38-B958-9639927F6486}"/>
              </a:ext>
            </a:extLst>
          </p:cNvPr>
          <p:cNvCxnSpPr/>
          <p:nvPr/>
        </p:nvCxnSpPr>
        <p:spPr>
          <a:xfrm flipH="1">
            <a:off x="2890768" y="4118103"/>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813C52C-9085-42B8-A22B-D1F5D5A2E67E}"/>
              </a:ext>
            </a:extLst>
          </p:cNvPr>
          <p:cNvCxnSpPr>
            <a:cxnSpLocks/>
          </p:cNvCxnSpPr>
          <p:nvPr/>
        </p:nvCxnSpPr>
        <p:spPr>
          <a:xfrm flipH="1">
            <a:off x="524440" y="2291109"/>
            <a:ext cx="559885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EA400629-27FD-4E6A-B9B7-C8A269285BEB}"/>
              </a:ext>
            </a:extLst>
          </p:cNvPr>
          <p:cNvSpPr txBox="1"/>
          <p:nvPr/>
        </p:nvSpPr>
        <p:spPr>
          <a:xfrm>
            <a:off x="7313604" y="2594711"/>
            <a:ext cx="552885" cy="461665"/>
          </a:xfrm>
          <a:prstGeom prst="rect">
            <a:avLst/>
          </a:prstGeom>
          <a:noFill/>
        </p:spPr>
        <p:txBody>
          <a:bodyPr wrap="square" rtlCol="0">
            <a:spAutoFit/>
          </a:bodyPr>
          <a:lstStyle/>
          <a:p>
            <a:pPr algn="ctr"/>
            <a:r>
              <a:rPr lang="en-US" sz="2400" dirty="0"/>
              <a:t>0</a:t>
            </a:r>
            <a:endParaRPr lang="en-IN" sz="2400" dirty="0"/>
          </a:p>
        </p:txBody>
      </p:sp>
      <p:sp>
        <p:nvSpPr>
          <p:cNvPr id="165" name="TextBox 164">
            <a:extLst>
              <a:ext uri="{FF2B5EF4-FFF2-40B4-BE49-F238E27FC236}">
                <a16:creationId xmlns:a16="http://schemas.microsoft.com/office/drawing/2014/main" id="{DE78FE63-7CC8-4CD9-B38E-95C7DBCEDA0B}"/>
              </a:ext>
            </a:extLst>
          </p:cNvPr>
          <p:cNvSpPr txBox="1"/>
          <p:nvPr/>
        </p:nvSpPr>
        <p:spPr>
          <a:xfrm>
            <a:off x="7323129" y="3318568"/>
            <a:ext cx="552885" cy="461665"/>
          </a:xfrm>
          <a:prstGeom prst="rect">
            <a:avLst/>
          </a:prstGeom>
          <a:noFill/>
        </p:spPr>
        <p:txBody>
          <a:bodyPr wrap="square" rtlCol="0">
            <a:spAutoFit/>
          </a:bodyPr>
          <a:lstStyle/>
          <a:p>
            <a:pPr algn="ctr"/>
            <a:r>
              <a:rPr lang="en-US" sz="2400" dirty="0"/>
              <a:t>16</a:t>
            </a:r>
            <a:endParaRPr lang="en-IN" sz="2400" dirty="0"/>
          </a:p>
        </p:txBody>
      </p:sp>
      <p:sp>
        <p:nvSpPr>
          <p:cNvPr id="168" name="TextBox 167">
            <a:extLst>
              <a:ext uri="{FF2B5EF4-FFF2-40B4-BE49-F238E27FC236}">
                <a16:creationId xmlns:a16="http://schemas.microsoft.com/office/drawing/2014/main" id="{5ED1F55E-062F-45E7-9115-78418F995839}"/>
              </a:ext>
            </a:extLst>
          </p:cNvPr>
          <p:cNvSpPr txBox="1"/>
          <p:nvPr/>
        </p:nvSpPr>
        <p:spPr>
          <a:xfrm>
            <a:off x="1384786" y="5951364"/>
            <a:ext cx="552885" cy="461665"/>
          </a:xfrm>
          <a:prstGeom prst="rect">
            <a:avLst/>
          </a:prstGeom>
          <a:noFill/>
        </p:spPr>
        <p:txBody>
          <a:bodyPr wrap="square" rtlCol="0">
            <a:spAutoFit/>
          </a:bodyPr>
          <a:lstStyle/>
          <a:p>
            <a:pPr algn="ctr"/>
            <a:r>
              <a:rPr lang="en-US" sz="2400" dirty="0"/>
              <a:t>16</a:t>
            </a:r>
            <a:endParaRPr lang="en-IN" sz="2400" dirty="0"/>
          </a:p>
        </p:txBody>
      </p:sp>
      <p:sp>
        <p:nvSpPr>
          <p:cNvPr id="169" name="TextBox 168">
            <a:extLst>
              <a:ext uri="{FF2B5EF4-FFF2-40B4-BE49-F238E27FC236}">
                <a16:creationId xmlns:a16="http://schemas.microsoft.com/office/drawing/2014/main" id="{DED5FCE4-0707-4960-B434-5BA01CE63F1B}"/>
              </a:ext>
            </a:extLst>
          </p:cNvPr>
          <p:cNvSpPr txBox="1"/>
          <p:nvPr/>
        </p:nvSpPr>
        <p:spPr>
          <a:xfrm>
            <a:off x="2407435" y="5951364"/>
            <a:ext cx="552885" cy="461665"/>
          </a:xfrm>
          <a:prstGeom prst="rect">
            <a:avLst/>
          </a:prstGeom>
          <a:noFill/>
        </p:spPr>
        <p:txBody>
          <a:bodyPr wrap="square" rtlCol="0">
            <a:spAutoFit/>
          </a:bodyPr>
          <a:lstStyle/>
          <a:p>
            <a:pPr algn="ctr"/>
            <a:r>
              <a:rPr lang="en-US" sz="2400" dirty="0"/>
              <a:t>16</a:t>
            </a:r>
            <a:endParaRPr lang="en-IN" sz="2400" dirty="0"/>
          </a:p>
        </p:txBody>
      </p:sp>
      <p:sp>
        <p:nvSpPr>
          <p:cNvPr id="170" name="TextBox 169">
            <a:extLst>
              <a:ext uri="{FF2B5EF4-FFF2-40B4-BE49-F238E27FC236}">
                <a16:creationId xmlns:a16="http://schemas.microsoft.com/office/drawing/2014/main" id="{1E871F93-15B4-4A3F-A63B-E74103CA760A}"/>
              </a:ext>
            </a:extLst>
          </p:cNvPr>
          <p:cNvSpPr txBox="1"/>
          <p:nvPr/>
        </p:nvSpPr>
        <p:spPr>
          <a:xfrm>
            <a:off x="3333591" y="5951364"/>
            <a:ext cx="552885" cy="461665"/>
          </a:xfrm>
          <a:prstGeom prst="rect">
            <a:avLst/>
          </a:prstGeom>
          <a:noFill/>
        </p:spPr>
        <p:txBody>
          <a:bodyPr wrap="square" rtlCol="0">
            <a:spAutoFit/>
          </a:bodyPr>
          <a:lstStyle/>
          <a:p>
            <a:pPr algn="ctr"/>
            <a:r>
              <a:rPr lang="en-US" sz="2400" dirty="0"/>
              <a:t>16</a:t>
            </a:r>
            <a:endParaRPr lang="en-IN" sz="2400" dirty="0"/>
          </a:p>
        </p:txBody>
      </p:sp>
      <p:sp>
        <p:nvSpPr>
          <p:cNvPr id="171" name="Oval 170">
            <a:extLst>
              <a:ext uri="{FF2B5EF4-FFF2-40B4-BE49-F238E27FC236}">
                <a16:creationId xmlns:a16="http://schemas.microsoft.com/office/drawing/2014/main" id="{9B41F8A6-E0E3-4A40-AED6-BF9F1CA67BB3}"/>
              </a:ext>
            </a:extLst>
          </p:cNvPr>
          <p:cNvSpPr/>
          <p:nvPr/>
        </p:nvSpPr>
        <p:spPr>
          <a:xfrm>
            <a:off x="7402067" y="3341871"/>
            <a:ext cx="396000" cy="396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TextBox 172">
            <a:extLst>
              <a:ext uri="{FF2B5EF4-FFF2-40B4-BE49-F238E27FC236}">
                <a16:creationId xmlns:a16="http://schemas.microsoft.com/office/drawing/2014/main" id="{F7C1E8B2-18FB-44BD-BCF8-AD4E325D2A86}"/>
              </a:ext>
            </a:extLst>
          </p:cNvPr>
          <p:cNvSpPr txBox="1"/>
          <p:nvPr/>
        </p:nvSpPr>
        <p:spPr>
          <a:xfrm>
            <a:off x="5647126" y="3307385"/>
            <a:ext cx="648000" cy="461665"/>
          </a:xfrm>
          <a:prstGeom prst="rect">
            <a:avLst/>
          </a:prstGeom>
          <a:noFill/>
        </p:spPr>
        <p:txBody>
          <a:bodyPr wrap="square" rtlCol="0">
            <a:spAutoFit/>
          </a:bodyPr>
          <a:lstStyle/>
          <a:p>
            <a:pPr algn="ctr"/>
            <a:r>
              <a:rPr lang="en-US" sz="2400" dirty="0">
                <a:solidFill>
                  <a:schemeClr val="accent5">
                    <a:lumMod val="75000"/>
                  </a:schemeClr>
                </a:solidFill>
              </a:rPr>
              <a:t>10</a:t>
            </a:r>
            <a:endParaRPr lang="en-IN" sz="2400" dirty="0">
              <a:solidFill>
                <a:schemeClr val="accent5">
                  <a:lumMod val="75000"/>
                </a:schemeClr>
              </a:solidFill>
            </a:endParaRPr>
          </a:p>
        </p:txBody>
      </p:sp>
      <p:cxnSp>
        <p:nvCxnSpPr>
          <p:cNvPr id="174" name="Straight Connector 173">
            <a:extLst>
              <a:ext uri="{FF2B5EF4-FFF2-40B4-BE49-F238E27FC236}">
                <a16:creationId xmlns:a16="http://schemas.microsoft.com/office/drawing/2014/main" id="{32312AE1-9DAA-4163-9CBE-6AEB90231104}"/>
              </a:ext>
            </a:extLst>
          </p:cNvPr>
          <p:cNvCxnSpPr/>
          <p:nvPr/>
        </p:nvCxnSpPr>
        <p:spPr>
          <a:xfrm flipH="1">
            <a:off x="5733947" y="340379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7678DF8-5949-4A5F-920E-47B6423AB080}"/>
              </a:ext>
            </a:extLst>
          </p:cNvPr>
          <p:cNvCxnSpPr/>
          <p:nvPr/>
        </p:nvCxnSpPr>
        <p:spPr>
          <a:xfrm>
            <a:off x="1937671" y="1151696"/>
            <a:ext cx="0" cy="3780159"/>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B36165B-CB93-4D53-949E-AF4CEECA3842}"/>
              </a:ext>
            </a:extLst>
          </p:cNvPr>
          <p:cNvSpPr txBox="1"/>
          <p:nvPr/>
        </p:nvSpPr>
        <p:spPr>
          <a:xfrm>
            <a:off x="2877199" y="4942469"/>
            <a:ext cx="552885" cy="461665"/>
          </a:xfrm>
          <a:prstGeom prst="rect">
            <a:avLst/>
          </a:prstGeom>
          <a:noFill/>
        </p:spPr>
        <p:txBody>
          <a:bodyPr wrap="square" rtlCol="0">
            <a:spAutoFit/>
          </a:bodyPr>
          <a:lstStyle/>
          <a:p>
            <a:pPr algn="ctr"/>
            <a:r>
              <a:rPr lang="en-US" sz="2400" dirty="0"/>
              <a:t>16</a:t>
            </a:r>
            <a:endParaRPr lang="en-IN" sz="2400" dirty="0"/>
          </a:p>
        </p:txBody>
      </p:sp>
      <p:sp>
        <p:nvSpPr>
          <p:cNvPr id="180" name="TextBox 179">
            <a:extLst>
              <a:ext uri="{FF2B5EF4-FFF2-40B4-BE49-F238E27FC236}">
                <a16:creationId xmlns:a16="http://schemas.microsoft.com/office/drawing/2014/main" id="{6E24D78C-0C04-451A-8EF7-63C90A361945}"/>
              </a:ext>
            </a:extLst>
          </p:cNvPr>
          <p:cNvSpPr txBox="1"/>
          <p:nvPr/>
        </p:nvSpPr>
        <p:spPr>
          <a:xfrm>
            <a:off x="3752972" y="4942469"/>
            <a:ext cx="552885" cy="461665"/>
          </a:xfrm>
          <a:prstGeom prst="rect">
            <a:avLst/>
          </a:prstGeom>
          <a:noFill/>
        </p:spPr>
        <p:txBody>
          <a:bodyPr wrap="square" rtlCol="0">
            <a:spAutoFit/>
          </a:bodyPr>
          <a:lstStyle/>
          <a:p>
            <a:pPr algn="ctr"/>
            <a:r>
              <a:rPr lang="en-US" sz="2400" dirty="0"/>
              <a:t>16</a:t>
            </a:r>
            <a:endParaRPr lang="en-IN" sz="2400" dirty="0"/>
          </a:p>
        </p:txBody>
      </p:sp>
      <p:sp>
        <p:nvSpPr>
          <p:cNvPr id="181" name="TextBox 180">
            <a:extLst>
              <a:ext uri="{FF2B5EF4-FFF2-40B4-BE49-F238E27FC236}">
                <a16:creationId xmlns:a16="http://schemas.microsoft.com/office/drawing/2014/main" id="{FBFB36E5-DCFE-4032-BA1E-ACBFEEFC659A}"/>
              </a:ext>
            </a:extLst>
          </p:cNvPr>
          <p:cNvSpPr txBox="1"/>
          <p:nvPr/>
        </p:nvSpPr>
        <p:spPr>
          <a:xfrm>
            <a:off x="6222696" y="3005609"/>
            <a:ext cx="552885" cy="461665"/>
          </a:xfrm>
          <a:prstGeom prst="rect">
            <a:avLst/>
          </a:prstGeom>
          <a:noFill/>
        </p:spPr>
        <p:txBody>
          <a:bodyPr wrap="square" rtlCol="0">
            <a:spAutoFit/>
          </a:bodyPr>
          <a:lstStyle/>
          <a:p>
            <a:pPr algn="ctr"/>
            <a:r>
              <a:rPr lang="en-US" sz="2400" dirty="0"/>
              <a:t>16</a:t>
            </a:r>
            <a:endParaRPr lang="en-IN" sz="2400" dirty="0"/>
          </a:p>
        </p:txBody>
      </p:sp>
      <p:sp>
        <p:nvSpPr>
          <p:cNvPr id="182" name="TextBox 181">
            <a:extLst>
              <a:ext uri="{FF2B5EF4-FFF2-40B4-BE49-F238E27FC236}">
                <a16:creationId xmlns:a16="http://schemas.microsoft.com/office/drawing/2014/main" id="{E882B545-90D0-442A-BA2E-39909A0D7807}"/>
              </a:ext>
            </a:extLst>
          </p:cNvPr>
          <p:cNvSpPr txBox="1"/>
          <p:nvPr/>
        </p:nvSpPr>
        <p:spPr>
          <a:xfrm>
            <a:off x="6222696" y="3729466"/>
            <a:ext cx="552885" cy="461665"/>
          </a:xfrm>
          <a:prstGeom prst="rect">
            <a:avLst/>
          </a:prstGeom>
          <a:noFill/>
        </p:spPr>
        <p:txBody>
          <a:bodyPr wrap="square" rtlCol="0">
            <a:spAutoFit/>
          </a:bodyPr>
          <a:lstStyle/>
          <a:p>
            <a:pPr algn="ctr"/>
            <a:r>
              <a:rPr lang="en-US" sz="2400" dirty="0"/>
              <a:t>16</a:t>
            </a:r>
            <a:endParaRPr lang="en-IN" sz="2400" dirty="0"/>
          </a:p>
        </p:txBody>
      </p:sp>
      <p:sp>
        <p:nvSpPr>
          <p:cNvPr id="183" name="Oval 182">
            <a:extLst>
              <a:ext uri="{FF2B5EF4-FFF2-40B4-BE49-F238E27FC236}">
                <a16:creationId xmlns:a16="http://schemas.microsoft.com/office/drawing/2014/main" id="{90DBC0BB-BC2B-4704-8C98-B3D5F3675A43}"/>
              </a:ext>
            </a:extLst>
          </p:cNvPr>
          <p:cNvSpPr/>
          <p:nvPr/>
        </p:nvSpPr>
        <p:spPr>
          <a:xfrm>
            <a:off x="3831414" y="4964268"/>
            <a:ext cx="396000" cy="396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TextBox 183">
            <a:extLst>
              <a:ext uri="{FF2B5EF4-FFF2-40B4-BE49-F238E27FC236}">
                <a16:creationId xmlns:a16="http://schemas.microsoft.com/office/drawing/2014/main" id="{FC0ED394-51CD-464C-91D5-A6C1A937F4AD}"/>
              </a:ext>
            </a:extLst>
          </p:cNvPr>
          <p:cNvSpPr txBox="1"/>
          <p:nvPr/>
        </p:nvSpPr>
        <p:spPr>
          <a:xfrm>
            <a:off x="5847274" y="3010742"/>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185" name="TextBox 184">
            <a:extLst>
              <a:ext uri="{FF2B5EF4-FFF2-40B4-BE49-F238E27FC236}">
                <a16:creationId xmlns:a16="http://schemas.microsoft.com/office/drawing/2014/main" id="{E2CD01C1-F49F-4778-9598-B2351AE8302F}"/>
              </a:ext>
            </a:extLst>
          </p:cNvPr>
          <p:cNvSpPr txBox="1"/>
          <p:nvPr/>
        </p:nvSpPr>
        <p:spPr>
          <a:xfrm>
            <a:off x="5151567" y="2991268"/>
            <a:ext cx="648000" cy="461665"/>
          </a:xfrm>
          <a:prstGeom prst="rect">
            <a:avLst/>
          </a:prstGeom>
          <a:noFill/>
        </p:spPr>
        <p:txBody>
          <a:bodyPr wrap="square" rtlCol="0">
            <a:spAutoFit/>
          </a:bodyPr>
          <a:lstStyle/>
          <a:p>
            <a:pPr algn="ctr"/>
            <a:r>
              <a:rPr lang="en-US" sz="2400" dirty="0">
                <a:solidFill>
                  <a:srgbClr val="7030A0"/>
                </a:solidFill>
              </a:rPr>
              <a:t>42</a:t>
            </a:r>
            <a:endParaRPr lang="en-IN" sz="2400" dirty="0">
              <a:solidFill>
                <a:srgbClr val="7030A0"/>
              </a:solidFill>
            </a:endParaRPr>
          </a:p>
        </p:txBody>
      </p:sp>
      <p:cxnSp>
        <p:nvCxnSpPr>
          <p:cNvPr id="186" name="Straight Connector 185">
            <a:extLst>
              <a:ext uri="{FF2B5EF4-FFF2-40B4-BE49-F238E27FC236}">
                <a16:creationId xmlns:a16="http://schemas.microsoft.com/office/drawing/2014/main" id="{8B47DBB2-980E-41C8-9512-66911555EABC}"/>
              </a:ext>
            </a:extLst>
          </p:cNvPr>
          <p:cNvCxnSpPr/>
          <p:nvPr/>
        </p:nvCxnSpPr>
        <p:spPr>
          <a:xfrm>
            <a:off x="3824634" y="1151696"/>
            <a:ext cx="0" cy="3780159"/>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8104581-70AD-410E-98D6-FC90C4235E03}"/>
              </a:ext>
            </a:extLst>
          </p:cNvPr>
          <p:cNvCxnSpPr/>
          <p:nvPr/>
        </p:nvCxnSpPr>
        <p:spPr>
          <a:xfrm flipH="1">
            <a:off x="5250014" y="3101845"/>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5C5E2BDC-F136-4F17-B5F0-CF96DF4D8D54}"/>
              </a:ext>
            </a:extLst>
          </p:cNvPr>
          <p:cNvSpPr txBox="1"/>
          <p:nvPr/>
        </p:nvSpPr>
        <p:spPr>
          <a:xfrm>
            <a:off x="2286097" y="4437441"/>
            <a:ext cx="648000" cy="461665"/>
          </a:xfrm>
          <a:prstGeom prst="rect">
            <a:avLst/>
          </a:prstGeom>
          <a:noFill/>
        </p:spPr>
        <p:txBody>
          <a:bodyPr wrap="square" rtlCol="0">
            <a:spAutoFit/>
          </a:bodyPr>
          <a:lstStyle/>
          <a:p>
            <a:pPr algn="ctr"/>
            <a:r>
              <a:rPr lang="en-US" sz="2400" dirty="0">
                <a:solidFill>
                  <a:srgbClr val="7030A0"/>
                </a:solidFill>
              </a:rPr>
              <a:t>42</a:t>
            </a:r>
            <a:endParaRPr lang="en-IN" sz="2400" dirty="0">
              <a:solidFill>
                <a:srgbClr val="7030A0"/>
              </a:solidFill>
            </a:endParaRPr>
          </a:p>
        </p:txBody>
      </p:sp>
      <p:cxnSp>
        <p:nvCxnSpPr>
          <p:cNvPr id="192" name="Straight Connector 191">
            <a:extLst>
              <a:ext uri="{FF2B5EF4-FFF2-40B4-BE49-F238E27FC236}">
                <a16:creationId xmlns:a16="http://schemas.microsoft.com/office/drawing/2014/main" id="{4DD6F023-030D-4EE2-A070-DECEA5BD7AD5}"/>
              </a:ext>
            </a:extLst>
          </p:cNvPr>
          <p:cNvCxnSpPr/>
          <p:nvPr/>
        </p:nvCxnSpPr>
        <p:spPr>
          <a:xfrm flipH="1">
            <a:off x="2384544" y="4548018"/>
            <a:ext cx="449318" cy="2362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1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400"/>
                                        <p:tgtEl>
                                          <p:spTgt spid="36"/>
                                        </p:tgtEl>
                                      </p:cBhvr>
                                    </p:animEffect>
                                  </p:childTnLst>
                                </p:cTn>
                              </p:par>
                            </p:childTnLst>
                          </p:cTn>
                        </p:par>
                        <p:par>
                          <p:cTn id="50" fill="hold">
                            <p:stCondLst>
                              <p:cond delay="900"/>
                            </p:stCondLst>
                            <p:childTnLst>
                              <p:par>
                                <p:cTn id="51" presetID="22" presetClass="entr" presetSubtype="8"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left)">
                                      <p:cBhvr>
                                        <p:cTn id="53" dur="400"/>
                                        <p:tgtEl>
                                          <p:spTgt spid="37"/>
                                        </p:tgtEl>
                                      </p:cBhvr>
                                    </p:animEffect>
                                  </p:childTnLst>
                                </p:cTn>
                              </p:par>
                            </p:childTnLst>
                          </p:cTn>
                        </p:par>
                        <p:par>
                          <p:cTn id="54" fill="hold">
                            <p:stCondLst>
                              <p:cond delay="1300"/>
                            </p:stCondLst>
                            <p:childTnLst>
                              <p:par>
                                <p:cTn id="55" presetID="22" presetClass="entr" presetSubtype="8"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400"/>
                                        <p:tgtEl>
                                          <p:spTgt spid="34"/>
                                        </p:tgtEl>
                                      </p:cBhvr>
                                    </p:animEffect>
                                  </p:childTnLst>
                                </p:cTn>
                              </p:par>
                            </p:childTnLst>
                          </p:cTn>
                        </p:par>
                        <p:par>
                          <p:cTn id="58" fill="hold">
                            <p:stCondLst>
                              <p:cond delay="1700"/>
                            </p:stCondLst>
                            <p:childTnLst>
                              <p:par>
                                <p:cTn id="59" presetID="22" presetClass="entr" presetSubtype="8"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400"/>
                                        <p:tgtEl>
                                          <p:spTgt spid="38"/>
                                        </p:tgtEl>
                                      </p:cBhvr>
                                    </p:animEffect>
                                  </p:childTnLst>
                                </p:cTn>
                              </p:par>
                            </p:childTnLst>
                          </p:cTn>
                        </p:par>
                        <p:par>
                          <p:cTn id="62" fill="hold">
                            <p:stCondLst>
                              <p:cond delay="2100"/>
                            </p:stCondLst>
                            <p:childTnLst>
                              <p:par>
                                <p:cTn id="63" presetID="22" presetClass="entr" presetSubtype="8" fill="hold" grpId="0" nodeType="after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400"/>
                                        <p:tgtEl>
                                          <p:spTgt spid="40"/>
                                        </p:tgtEl>
                                      </p:cBhvr>
                                    </p:animEffect>
                                  </p:childTnLst>
                                </p:cTn>
                              </p:par>
                            </p:childTnLst>
                          </p:cTn>
                        </p:par>
                        <p:par>
                          <p:cTn id="66" fill="hold">
                            <p:stCondLst>
                              <p:cond delay="2500"/>
                            </p:stCondLst>
                            <p:childTnLst>
                              <p:par>
                                <p:cTn id="67" presetID="22" presetClass="entr" presetSubtype="8"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400"/>
                                        <p:tgtEl>
                                          <p:spTgt spid="41"/>
                                        </p:tgtEl>
                                      </p:cBhvr>
                                    </p:animEffect>
                                  </p:childTnLst>
                                </p:cTn>
                              </p:par>
                            </p:childTnLst>
                          </p:cTn>
                        </p:par>
                        <p:par>
                          <p:cTn id="70" fill="hold">
                            <p:stCondLst>
                              <p:cond delay="2900"/>
                            </p:stCondLst>
                            <p:childTnLst>
                              <p:par>
                                <p:cTn id="71" presetID="22" presetClass="entr" presetSubtype="8"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left)">
                                      <p:cBhvr>
                                        <p:cTn id="73" dur="400"/>
                                        <p:tgtEl>
                                          <p:spTgt spid="39"/>
                                        </p:tgtEl>
                                      </p:cBhvr>
                                    </p:animEffect>
                                  </p:childTnLst>
                                </p:cTn>
                              </p:par>
                            </p:childTnLst>
                          </p:cTn>
                        </p:par>
                        <p:par>
                          <p:cTn id="74" fill="hold">
                            <p:stCondLst>
                              <p:cond delay="3300"/>
                            </p:stCondLst>
                            <p:childTnLst>
                              <p:par>
                                <p:cTn id="75" presetID="22" presetClass="entr" presetSubtype="8"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400"/>
                                        <p:tgtEl>
                                          <p:spTgt spid="33"/>
                                        </p:tgtEl>
                                      </p:cBhvr>
                                    </p:animEffect>
                                  </p:childTnLst>
                                </p:cTn>
                              </p:par>
                            </p:childTnLst>
                          </p:cTn>
                        </p:par>
                        <p:par>
                          <p:cTn id="78" fill="hold">
                            <p:stCondLst>
                              <p:cond delay="3700"/>
                            </p:stCondLst>
                            <p:childTnLst>
                              <p:par>
                                <p:cTn id="79" presetID="22" presetClass="entr" presetSubtype="8"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left)">
                                      <p:cBhvr>
                                        <p:cTn id="81" dur="400"/>
                                        <p:tgtEl>
                                          <p:spTgt spid="42"/>
                                        </p:tgtEl>
                                      </p:cBhvr>
                                    </p:animEffect>
                                  </p:childTnLst>
                                </p:cTn>
                              </p:par>
                            </p:childTnLst>
                          </p:cTn>
                        </p:par>
                        <p:par>
                          <p:cTn id="82" fill="hold">
                            <p:stCondLst>
                              <p:cond delay="4100"/>
                            </p:stCondLst>
                            <p:childTnLst>
                              <p:par>
                                <p:cTn id="83" presetID="22" presetClass="entr" presetSubtype="8"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wipe(left)">
                                      <p:cBhvr>
                                        <p:cTn id="85" dur="400"/>
                                        <p:tgtEl>
                                          <p:spTgt spid="43"/>
                                        </p:tgtEl>
                                      </p:cBhvr>
                                    </p:animEffect>
                                  </p:childTnLst>
                                </p:cTn>
                              </p:par>
                            </p:childTnLst>
                          </p:cTn>
                        </p:par>
                        <p:par>
                          <p:cTn id="86" fill="hold">
                            <p:stCondLst>
                              <p:cond delay="4500"/>
                            </p:stCondLst>
                            <p:childTnLst>
                              <p:par>
                                <p:cTn id="87" presetID="22" presetClass="entr" presetSubtype="8" fill="hold" grpId="0"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wipe(left)">
                                      <p:cBhvr>
                                        <p:cTn id="89" dur="400"/>
                                        <p:tgtEl>
                                          <p:spTgt spid="3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left)">
                                      <p:cBhvr>
                                        <p:cTn id="94" dur="500"/>
                                        <p:tgtEl>
                                          <p:spTgt spid="28"/>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wipe(left)">
                                      <p:cBhvr>
                                        <p:cTn id="102" dur="500"/>
                                        <p:tgtEl>
                                          <p:spTgt spid="46"/>
                                        </p:tgtEl>
                                      </p:cBhvr>
                                    </p:animEffect>
                                  </p:childTnLst>
                                </p:cTn>
                              </p:par>
                            </p:childTnLst>
                          </p:cTn>
                        </p:par>
                        <p:par>
                          <p:cTn id="103" fill="hold">
                            <p:stCondLst>
                              <p:cond delay="1500"/>
                            </p:stCondLst>
                            <p:childTnLst>
                              <p:par>
                                <p:cTn id="104" presetID="22" presetClass="entr" presetSubtype="8"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left)">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left)">
                                      <p:cBhvr>
                                        <p:cTn id="111" dur="500"/>
                                        <p:tgtEl>
                                          <p:spTgt spid="24"/>
                                        </p:tgtEl>
                                      </p:cBhvr>
                                    </p:animEffect>
                                  </p:childTnLst>
                                </p:cTn>
                              </p:par>
                            </p:childTnLst>
                          </p:cTn>
                        </p:par>
                        <p:par>
                          <p:cTn id="112" fill="hold">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wipe(left)">
                                      <p:cBhvr>
                                        <p:cTn id="115" dur="500"/>
                                        <p:tgtEl>
                                          <p:spTgt spid="47"/>
                                        </p:tgtEl>
                                      </p:cBhvr>
                                    </p:animEffect>
                                  </p:childTnLst>
                                </p:cTn>
                              </p:par>
                            </p:childTnLst>
                          </p:cTn>
                        </p:par>
                        <p:par>
                          <p:cTn id="116" fill="hold">
                            <p:stCondLst>
                              <p:cond delay="1000"/>
                            </p:stCondLst>
                            <p:childTnLst>
                              <p:par>
                                <p:cTn id="117" presetID="22" presetClass="entr" presetSubtype="8"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Effect transition="in" filter="wipe(left)">
                                      <p:cBhvr>
                                        <p:cTn id="119" dur="500"/>
                                        <p:tgtEl>
                                          <p:spTgt spid="48"/>
                                        </p:tgtEl>
                                      </p:cBhvr>
                                    </p:animEffect>
                                  </p:childTnLst>
                                </p:cTn>
                              </p:par>
                            </p:childTnLst>
                          </p:cTn>
                        </p:par>
                        <p:par>
                          <p:cTn id="120" fill="hold">
                            <p:stCondLst>
                              <p:cond delay="1500"/>
                            </p:stCondLst>
                            <p:childTnLst>
                              <p:par>
                                <p:cTn id="121" presetID="22" presetClass="entr" presetSubtype="8"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wipe(left)">
                                      <p:cBhvr>
                                        <p:cTn id="123" dur="500"/>
                                        <p:tgtEl>
                                          <p:spTgt spid="49"/>
                                        </p:tgtEl>
                                      </p:cBhvr>
                                    </p:animEffect>
                                  </p:childTnLst>
                                </p:cTn>
                              </p:par>
                            </p:childTnLst>
                          </p:cTn>
                        </p:par>
                        <p:par>
                          <p:cTn id="124" fill="hold">
                            <p:stCondLst>
                              <p:cond delay="2000"/>
                            </p:stCondLst>
                            <p:childTnLst>
                              <p:par>
                                <p:cTn id="125" presetID="22" presetClass="entr" presetSubtype="8" fill="hold" grpId="0" nodeType="afterEffect">
                                  <p:stCondLst>
                                    <p:cond delay="0"/>
                                  </p:stCondLst>
                                  <p:childTnLst>
                                    <p:set>
                                      <p:cBhvr>
                                        <p:cTn id="126" dur="1" fill="hold">
                                          <p:stCondLst>
                                            <p:cond delay="0"/>
                                          </p:stCondLst>
                                        </p:cTn>
                                        <p:tgtEl>
                                          <p:spTgt spid="50"/>
                                        </p:tgtEl>
                                        <p:attrNameLst>
                                          <p:attrName>style.visibility</p:attrName>
                                        </p:attrNameLst>
                                      </p:cBhvr>
                                      <p:to>
                                        <p:strVal val="visible"/>
                                      </p:to>
                                    </p:set>
                                    <p:animEffect transition="in" filter="wipe(left)">
                                      <p:cBhvr>
                                        <p:cTn id="127" dur="500"/>
                                        <p:tgtEl>
                                          <p:spTgt spid="5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132"/>
                                        </p:tgtEl>
                                        <p:attrNameLst>
                                          <p:attrName>style.visibility</p:attrName>
                                        </p:attrNameLst>
                                      </p:cBhvr>
                                      <p:to>
                                        <p:strVal val="visible"/>
                                      </p:to>
                                    </p:set>
                                    <p:animEffect transition="in" filter="wipe(left)">
                                      <p:cBhvr>
                                        <p:cTn id="132" dur="500"/>
                                        <p:tgtEl>
                                          <p:spTgt spid="132"/>
                                        </p:tgtEl>
                                      </p:cBhvr>
                                    </p:animEffect>
                                  </p:childTnLst>
                                </p:cTn>
                              </p:par>
                            </p:childTnLst>
                          </p:cTn>
                        </p:par>
                        <p:par>
                          <p:cTn id="133" fill="hold">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wipe(left)">
                                      <p:cBhvr>
                                        <p:cTn id="136" dur="500"/>
                                        <p:tgtEl>
                                          <p:spTgt spid="133"/>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grpId="1" nodeType="clickEffect">
                                  <p:stCondLst>
                                    <p:cond delay="0"/>
                                  </p:stCondLst>
                                  <p:childTnLst>
                                    <p:set>
                                      <p:cBhvr>
                                        <p:cTn id="140" dur="1" fill="hold">
                                          <p:stCondLst>
                                            <p:cond delay="0"/>
                                          </p:stCondLst>
                                        </p:cTn>
                                        <p:tgtEl>
                                          <p:spTgt spid="34"/>
                                        </p:tgtEl>
                                        <p:attrNameLst>
                                          <p:attrName>style.visibility</p:attrName>
                                        </p:attrNameLst>
                                      </p:cBhvr>
                                      <p:to>
                                        <p:strVal val="visible"/>
                                      </p:to>
                                    </p:set>
                                    <p:anim calcmode="lin" valueType="num">
                                      <p:cBhvr>
                                        <p:cTn id="141" dur="500" fill="hold"/>
                                        <p:tgtEl>
                                          <p:spTgt spid="34"/>
                                        </p:tgtEl>
                                        <p:attrNameLst>
                                          <p:attrName>ppt_w</p:attrName>
                                        </p:attrNameLst>
                                      </p:cBhvr>
                                      <p:tavLst>
                                        <p:tav tm="0">
                                          <p:val>
                                            <p:fltVal val="0"/>
                                          </p:val>
                                        </p:tav>
                                        <p:tav tm="100000">
                                          <p:val>
                                            <p:strVal val="#ppt_w"/>
                                          </p:val>
                                        </p:tav>
                                      </p:tavLst>
                                    </p:anim>
                                    <p:anim calcmode="lin" valueType="num">
                                      <p:cBhvr>
                                        <p:cTn id="142" dur="500" fill="hold"/>
                                        <p:tgtEl>
                                          <p:spTgt spid="34"/>
                                        </p:tgtEl>
                                        <p:attrNameLst>
                                          <p:attrName>ppt_h</p:attrName>
                                        </p:attrNameLst>
                                      </p:cBhvr>
                                      <p:tavLst>
                                        <p:tav tm="0">
                                          <p:val>
                                            <p:fltVal val="0"/>
                                          </p:val>
                                        </p:tav>
                                        <p:tav tm="100000">
                                          <p:val>
                                            <p:strVal val="#ppt_h"/>
                                          </p:val>
                                        </p:tav>
                                      </p:tavLst>
                                    </p:anim>
                                    <p:animEffect transition="in" filter="fade">
                                      <p:cBhvr>
                                        <p:cTn id="143" dur="500"/>
                                        <p:tgtEl>
                                          <p:spTgt spid="34"/>
                                        </p:tgtEl>
                                      </p:cBhvr>
                                    </p:animEffect>
                                  </p:childTnLst>
                                </p:cTn>
                              </p:par>
                            </p:childTnLst>
                          </p:cTn>
                        </p:par>
                        <p:par>
                          <p:cTn id="144" fill="hold">
                            <p:stCondLst>
                              <p:cond delay="500"/>
                            </p:stCondLst>
                            <p:childTnLst>
                              <p:par>
                                <p:cTn id="145" presetID="53" presetClass="entr" presetSubtype="16" fill="hold" grpId="1" nodeType="after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animEffect transition="in" filter="fade">
                                      <p:cBhvr>
                                        <p:cTn id="149" dur="500"/>
                                        <p:tgtEl>
                                          <p:spTgt spid="32"/>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35"/>
                                        </p:tgtEl>
                                        <p:attrNameLst>
                                          <p:attrName>style.visibility</p:attrName>
                                        </p:attrNameLst>
                                      </p:cBhvr>
                                      <p:to>
                                        <p:strVal val="visible"/>
                                      </p:to>
                                    </p:set>
                                    <p:animEffect transition="in" filter="fade">
                                      <p:cBhvr>
                                        <p:cTn id="154" dur="500"/>
                                        <p:tgtEl>
                                          <p:spTgt spid="135"/>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1" nodeType="clickEffect">
                                  <p:stCondLst>
                                    <p:cond delay="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500" fill="hold"/>
                                        <p:tgtEl>
                                          <p:spTgt spid="39"/>
                                        </p:tgtEl>
                                        <p:attrNameLst>
                                          <p:attrName>ppt_w</p:attrName>
                                        </p:attrNameLst>
                                      </p:cBhvr>
                                      <p:tavLst>
                                        <p:tav tm="0">
                                          <p:val>
                                            <p:fltVal val="0"/>
                                          </p:val>
                                        </p:tav>
                                        <p:tav tm="100000">
                                          <p:val>
                                            <p:strVal val="#ppt_w"/>
                                          </p:val>
                                        </p:tav>
                                      </p:tavLst>
                                    </p:anim>
                                    <p:anim calcmode="lin" valueType="num">
                                      <p:cBhvr>
                                        <p:cTn id="160" dur="500" fill="hold"/>
                                        <p:tgtEl>
                                          <p:spTgt spid="39"/>
                                        </p:tgtEl>
                                        <p:attrNameLst>
                                          <p:attrName>ppt_h</p:attrName>
                                        </p:attrNameLst>
                                      </p:cBhvr>
                                      <p:tavLst>
                                        <p:tav tm="0">
                                          <p:val>
                                            <p:fltVal val="0"/>
                                          </p:val>
                                        </p:tav>
                                        <p:tav tm="100000">
                                          <p:val>
                                            <p:strVal val="#ppt_h"/>
                                          </p:val>
                                        </p:tav>
                                      </p:tavLst>
                                    </p:anim>
                                    <p:animEffect transition="in" filter="fade">
                                      <p:cBhvr>
                                        <p:cTn id="161" dur="500"/>
                                        <p:tgtEl>
                                          <p:spTgt spid="39"/>
                                        </p:tgtEl>
                                      </p:cBhvr>
                                    </p:animEffect>
                                  </p:childTnLst>
                                </p:cTn>
                              </p:par>
                            </p:childTnLst>
                          </p:cTn>
                        </p:par>
                        <p:par>
                          <p:cTn id="162" fill="hold">
                            <p:stCondLst>
                              <p:cond delay="500"/>
                            </p:stCondLst>
                            <p:childTnLst>
                              <p:par>
                                <p:cTn id="163" presetID="53" presetClass="entr" presetSubtype="16" fill="hold" grpId="1" nodeType="after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p:cTn id="165" dur="500" fill="hold"/>
                                        <p:tgtEl>
                                          <p:spTgt spid="38"/>
                                        </p:tgtEl>
                                        <p:attrNameLst>
                                          <p:attrName>ppt_w</p:attrName>
                                        </p:attrNameLst>
                                      </p:cBhvr>
                                      <p:tavLst>
                                        <p:tav tm="0">
                                          <p:val>
                                            <p:fltVal val="0"/>
                                          </p:val>
                                        </p:tav>
                                        <p:tav tm="100000">
                                          <p:val>
                                            <p:strVal val="#ppt_w"/>
                                          </p:val>
                                        </p:tav>
                                      </p:tavLst>
                                    </p:anim>
                                    <p:anim calcmode="lin" valueType="num">
                                      <p:cBhvr>
                                        <p:cTn id="166" dur="500" fill="hold"/>
                                        <p:tgtEl>
                                          <p:spTgt spid="38"/>
                                        </p:tgtEl>
                                        <p:attrNameLst>
                                          <p:attrName>ppt_h</p:attrName>
                                        </p:attrNameLst>
                                      </p:cBhvr>
                                      <p:tavLst>
                                        <p:tav tm="0">
                                          <p:val>
                                            <p:fltVal val="0"/>
                                          </p:val>
                                        </p:tav>
                                        <p:tav tm="100000">
                                          <p:val>
                                            <p:strVal val="#ppt_h"/>
                                          </p:val>
                                        </p:tav>
                                      </p:tavLst>
                                    </p:anim>
                                    <p:animEffect transition="in" filter="fade">
                                      <p:cBhvr>
                                        <p:cTn id="167" dur="500"/>
                                        <p:tgtEl>
                                          <p:spTgt spid="38"/>
                                        </p:tgtEl>
                                      </p:cBhvr>
                                    </p:animEffect>
                                  </p:childTnLst>
                                </p:cTn>
                              </p:par>
                              <p:par>
                                <p:cTn id="168" presetID="53" presetClass="entr" presetSubtype="16" fill="hold" grpId="1" nodeType="withEffect">
                                  <p:stCondLst>
                                    <p:cond delay="0"/>
                                  </p:stCondLst>
                                  <p:childTnLst>
                                    <p:set>
                                      <p:cBhvr>
                                        <p:cTn id="169" dur="1" fill="hold">
                                          <p:stCondLst>
                                            <p:cond delay="0"/>
                                          </p:stCondLst>
                                        </p:cTn>
                                        <p:tgtEl>
                                          <p:spTgt spid="41"/>
                                        </p:tgtEl>
                                        <p:attrNameLst>
                                          <p:attrName>style.visibility</p:attrName>
                                        </p:attrNameLst>
                                      </p:cBhvr>
                                      <p:to>
                                        <p:strVal val="visible"/>
                                      </p:to>
                                    </p:set>
                                    <p:anim calcmode="lin" valueType="num">
                                      <p:cBhvr>
                                        <p:cTn id="170" dur="500" fill="hold"/>
                                        <p:tgtEl>
                                          <p:spTgt spid="41"/>
                                        </p:tgtEl>
                                        <p:attrNameLst>
                                          <p:attrName>ppt_w</p:attrName>
                                        </p:attrNameLst>
                                      </p:cBhvr>
                                      <p:tavLst>
                                        <p:tav tm="0">
                                          <p:val>
                                            <p:fltVal val="0"/>
                                          </p:val>
                                        </p:tav>
                                        <p:tav tm="100000">
                                          <p:val>
                                            <p:strVal val="#ppt_w"/>
                                          </p:val>
                                        </p:tav>
                                      </p:tavLst>
                                    </p:anim>
                                    <p:anim calcmode="lin" valueType="num">
                                      <p:cBhvr>
                                        <p:cTn id="171" dur="500" fill="hold"/>
                                        <p:tgtEl>
                                          <p:spTgt spid="41"/>
                                        </p:tgtEl>
                                        <p:attrNameLst>
                                          <p:attrName>ppt_h</p:attrName>
                                        </p:attrNameLst>
                                      </p:cBhvr>
                                      <p:tavLst>
                                        <p:tav tm="0">
                                          <p:val>
                                            <p:fltVal val="0"/>
                                          </p:val>
                                        </p:tav>
                                        <p:tav tm="100000">
                                          <p:val>
                                            <p:strVal val="#ppt_h"/>
                                          </p:val>
                                        </p:tav>
                                      </p:tavLst>
                                    </p:anim>
                                    <p:animEffect transition="in" filter="fade">
                                      <p:cBhvr>
                                        <p:cTn id="172" dur="500"/>
                                        <p:tgtEl>
                                          <p:spTgt spid="41"/>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136"/>
                                        </p:tgtEl>
                                        <p:attrNameLst>
                                          <p:attrName>style.visibility</p:attrName>
                                        </p:attrNameLst>
                                      </p:cBhvr>
                                      <p:to>
                                        <p:strVal val="visible"/>
                                      </p:to>
                                    </p:set>
                                    <p:animEffect transition="in" filter="fade">
                                      <p:cBhvr>
                                        <p:cTn id="177" dur="500"/>
                                        <p:tgtEl>
                                          <p:spTgt spid="136"/>
                                        </p:tgtEl>
                                      </p:cBhvr>
                                    </p:animEffect>
                                  </p:childTnLst>
                                </p:cTn>
                              </p:par>
                            </p:childTnLst>
                          </p:cTn>
                        </p:par>
                      </p:childTnLst>
                    </p:cTn>
                  </p:par>
                  <p:par>
                    <p:cTn id="178" fill="hold">
                      <p:stCondLst>
                        <p:cond delay="indefinite"/>
                      </p:stCondLst>
                      <p:childTnLst>
                        <p:par>
                          <p:cTn id="179" fill="hold">
                            <p:stCondLst>
                              <p:cond delay="0"/>
                            </p:stCondLst>
                            <p:childTnLst>
                              <p:par>
                                <p:cTn id="180" presetID="53" presetClass="entr" presetSubtype="16" fill="hold" grpId="1" nodeType="clickEffect">
                                  <p:stCondLst>
                                    <p:cond delay="0"/>
                                  </p:stCondLst>
                                  <p:childTnLst>
                                    <p:set>
                                      <p:cBhvr>
                                        <p:cTn id="181" dur="1" fill="hold">
                                          <p:stCondLst>
                                            <p:cond delay="0"/>
                                          </p:stCondLst>
                                        </p:cTn>
                                        <p:tgtEl>
                                          <p:spTgt spid="35"/>
                                        </p:tgtEl>
                                        <p:attrNameLst>
                                          <p:attrName>style.visibility</p:attrName>
                                        </p:attrNameLst>
                                      </p:cBhvr>
                                      <p:to>
                                        <p:strVal val="visible"/>
                                      </p:to>
                                    </p:set>
                                    <p:anim calcmode="lin" valueType="num">
                                      <p:cBhvr>
                                        <p:cTn id="182" dur="500" fill="hold"/>
                                        <p:tgtEl>
                                          <p:spTgt spid="35"/>
                                        </p:tgtEl>
                                        <p:attrNameLst>
                                          <p:attrName>ppt_w</p:attrName>
                                        </p:attrNameLst>
                                      </p:cBhvr>
                                      <p:tavLst>
                                        <p:tav tm="0">
                                          <p:val>
                                            <p:fltVal val="0"/>
                                          </p:val>
                                        </p:tav>
                                        <p:tav tm="100000">
                                          <p:val>
                                            <p:strVal val="#ppt_w"/>
                                          </p:val>
                                        </p:tav>
                                      </p:tavLst>
                                    </p:anim>
                                    <p:anim calcmode="lin" valueType="num">
                                      <p:cBhvr>
                                        <p:cTn id="183" dur="500" fill="hold"/>
                                        <p:tgtEl>
                                          <p:spTgt spid="35"/>
                                        </p:tgtEl>
                                        <p:attrNameLst>
                                          <p:attrName>ppt_h</p:attrName>
                                        </p:attrNameLst>
                                      </p:cBhvr>
                                      <p:tavLst>
                                        <p:tav tm="0">
                                          <p:val>
                                            <p:fltVal val="0"/>
                                          </p:val>
                                        </p:tav>
                                        <p:tav tm="100000">
                                          <p:val>
                                            <p:strVal val="#ppt_h"/>
                                          </p:val>
                                        </p:tav>
                                      </p:tavLst>
                                    </p:anim>
                                    <p:animEffect transition="in" filter="fade">
                                      <p:cBhvr>
                                        <p:cTn id="184" dur="500"/>
                                        <p:tgtEl>
                                          <p:spTgt spid="35"/>
                                        </p:tgtEl>
                                      </p:cBhvr>
                                    </p:animEffect>
                                  </p:childTnLst>
                                </p:cTn>
                              </p:par>
                            </p:childTnLst>
                          </p:cTn>
                        </p:par>
                        <p:par>
                          <p:cTn id="185" fill="hold">
                            <p:stCondLst>
                              <p:cond delay="500"/>
                            </p:stCondLst>
                            <p:childTnLst>
                              <p:par>
                                <p:cTn id="186" presetID="53" presetClass="entr" presetSubtype="16" fill="hold" grpId="1" nodeType="afterEffect">
                                  <p:stCondLst>
                                    <p:cond delay="0"/>
                                  </p:stCondLst>
                                  <p:childTnLst>
                                    <p:set>
                                      <p:cBhvr>
                                        <p:cTn id="187" dur="1" fill="hold">
                                          <p:stCondLst>
                                            <p:cond delay="0"/>
                                          </p:stCondLst>
                                        </p:cTn>
                                        <p:tgtEl>
                                          <p:spTgt spid="33"/>
                                        </p:tgtEl>
                                        <p:attrNameLst>
                                          <p:attrName>style.visibility</p:attrName>
                                        </p:attrNameLst>
                                      </p:cBhvr>
                                      <p:to>
                                        <p:strVal val="visible"/>
                                      </p:to>
                                    </p:set>
                                    <p:anim calcmode="lin" valueType="num">
                                      <p:cBhvr>
                                        <p:cTn id="188" dur="500" fill="hold"/>
                                        <p:tgtEl>
                                          <p:spTgt spid="33"/>
                                        </p:tgtEl>
                                        <p:attrNameLst>
                                          <p:attrName>ppt_w</p:attrName>
                                        </p:attrNameLst>
                                      </p:cBhvr>
                                      <p:tavLst>
                                        <p:tav tm="0">
                                          <p:val>
                                            <p:fltVal val="0"/>
                                          </p:val>
                                        </p:tav>
                                        <p:tav tm="100000">
                                          <p:val>
                                            <p:strVal val="#ppt_w"/>
                                          </p:val>
                                        </p:tav>
                                      </p:tavLst>
                                    </p:anim>
                                    <p:anim calcmode="lin" valueType="num">
                                      <p:cBhvr>
                                        <p:cTn id="189" dur="500" fill="hold"/>
                                        <p:tgtEl>
                                          <p:spTgt spid="33"/>
                                        </p:tgtEl>
                                        <p:attrNameLst>
                                          <p:attrName>ppt_h</p:attrName>
                                        </p:attrNameLst>
                                      </p:cBhvr>
                                      <p:tavLst>
                                        <p:tav tm="0">
                                          <p:val>
                                            <p:fltVal val="0"/>
                                          </p:val>
                                        </p:tav>
                                        <p:tav tm="100000">
                                          <p:val>
                                            <p:strVal val="#ppt_h"/>
                                          </p:val>
                                        </p:tav>
                                      </p:tavLst>
                                    </p:anim>
                                    <p:animEffect transition="in" filter="fade">
                                      <p:cBhvr>
                                        <p:cTn id="190" dur="500"/>
                                        <p:tgtEl>
                                          <p:spTgt spid="33"/>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137"/>
                                        </p:tgtEl>
                                        <p:attrNameLst>
                                          <p:attrName>style.visibility</p:attrName>
                                        </p:attrNameLst>
                                      </p:cBhvr>
                                      <p:to>
                                        <p:strVal val="visible"/>
                                      </p:to>
                                    </p:set>
                                    <p:animEffect transition="in" filter="fade">
                                      <p:cBhvr>
                                        <p:cTn id="195" dur="500"/>
                                        <p:tgtEl>
                                          <p:spTgt spid="137"/>
                                        </p:tgtEl>
                                      </p:cBhvr>
                                    </p:animEffect>
                                  </p:childTnLst>
                                </p:cTn>
                              </p:par>
                            </p:childTnLst>
                          </p:cTn>
                        </p:par>
                      </p:childTnLst>
                    </p:cTn>
                  </p:par>
                  <p:par>
                    <p:cTn id="196" fill="hold">
                      <p:stCondLst>
                        <p:cond delay="indefinite"/>
                      </p:stCondLst>
                      <p:childTnLst>
                        <p:par>
                          <p:cTn id="197" fill="hold">
                            <p:stCondLst>
                              <p:cond delay="0"/>
                            </p:stCondLst>
                            <p:childTnLst>
                              <p:par>
                                <p:cTn id="198" presetID="53" presetClass="entr" presetSubtype="16" fill="hold" grpId="2" nodeType="clickEffect">
                                  <p:stCondLst>
                                    <p:cond delay="0"/>
                                  </p:stCondLst>
                                  <p:childTnLst>
                                    <p:set>
                                      <p:cBhvr>
                                        <p:cTn id="199" dur="1" fill="hold">
                                          <p:stCondLst>
                                            <p:cond delay="0"/>
                                          </p:stCondLst>
                                        </p:cTn>
                                        <p:tgtEl>
                                          <p:spTgt spid="32"/>
                                        </p:tgtEl>
                                        <p:attrNameLst>
                                          <p:attrName>style.visibility</p:attrName>
                                        </p:attrNameLst>
                                      </p:cBhvr>
                                      <p:to>
                                        <p:strVal val="visible"/>
                                      </p:to>
                                    </p:set>
                                    <p:anim calcmode="lin" valueType="num">
                                      <p:cBhvr>
                                        <p:cTn id="200" dur="500" fill="hold"/>
                                        <p:tgtEl>
                                          <p:spTgt spid="32"/>
                                        </p:tgtEl>
                                        <p:attrNameLst>
                                          <p:attrName>ppt_w</p:attrName>
                                        </p:attrNameLst>
                                      </p:cBhvr>
                                      <p:tavLst>
                                        <p:tav tm="0">
                                          <p:val>
                                            <p:fltVal val="0"/>
                                          </p:val>
                                        </p:tav>
                                        <p:tav tm="100000">
                                          <p:val>
                                            <p:strVal val="#ppt_w"/>
                                          </p:val>
                                        </p:tav>
                                      </p:tavLst>
                                    </p:anim>
                                    <p:anim calcmode="lin" valueType="num">
                                      <p:cBhvr>
                                        <p:cTn id="201" dur="500" fill="hold"/>
                                        <p:tgtEl>
                                          <p:spTgt spid="32"/>
                                        </p:tgtEl>
                                        <p:attrNameLst>
                                          <p:attrName>ppt_h</p:attrName>
                                        </p:attrNameLst>
                                      </p:cBhvr>
                                      <p:tavLst>
                                        <p:tav tm="0">
                                          <p:val>
                                            <p:fltVal val="0"/>
                                          </p:val>
                                        </p:tav>
                                        <p:tav tm="100000">
                                          <p:val>
                                            <p:strVal val="#ppt_h"/>
                                          </p:val>
                                        </p:tav>
                                      </p:tavLst>
                                    </p:anim>
                                    <p:animEffect transition="in" filter="fade">
                                      <p:cBhvr>
                                        <p:cTn id="202" dur="500"/>
                                        <p:tgtEl>
                                          <p:spTgt spid="32"/>
                                        </p:tgtEl>
                                      </p:cBhvr>
                                    </p:animEffect>
                                  </p:childTnLst>
                                </p:cTn>
                              </p:par>
                            </p:childTnLst>
                          </p:cTn>
                        </p:par>
                        <p:par>
                          <p:cTn id="203" fill="hold">
                            <p:stCondLst>
                              <p:cond delay="500"/>
                            </p:stCondLst>
                            <p:childTnLst>
                              <p:par>
                                <p:cTn id="204" presetID="53" presetClass="entr" presetSubtype="16" fill="hold" grpId="2" nodeType="afterEffect">
                                  <p:stCondLst>
                                    <p:cond delay="0"/>
                                  </p:stCondLst>
                                  <p:childTnLst>
                                    <p:set>
                                      <p:cBhvr>
                                        <p:cTn id="205" dur="1" fill="hold">
                                          <p:stCondLst>
                                            <p:cond delay="0"/>
                                          </p:stCondLst>
                                        </p:cTn>
                                        <p:tgtEl>
                                          <p:spTgt spid="33"/>
                                        </p:tgtEl>
                                        <p:attrNameLst>
                                          <p:attrName>style.visibility</p:attrName>
                                        </p:attrNameLst>
                                      </p:cBhvr>
                                      <p:to>
                                        <p:strVal val="visible"/>
                                      </p:to>
                                    </p:set>
                                    <p:anim calcmode="lin" valueType="num">
                                      <p:cBhvr>
                                        <p:cTn id="206" dur="500" fill="hold"/>
                                        <p:tgtEl>
                                          <p:spTgt spid="33"/>
                                        </p:tgtEl>
                                        <p:attrNameLst>
                                          <p:attrName>ppt_w</p:attrName>
                                        </p:attrNameLst>
                                      </p:cBhvr>
                                      <p:tavLst>
                                        <p:tav tm="0">
                                          <p:val>
                                            <p:fltVal val="0"/>
                                          </p:val>
                                        </p:tav>
                                        <p:tav tm="100000">
                                          <p:val>
                                            <p:strVal val="#ppt_w"/>
                                          </p:val>
                                        </p:tav>
                                      </p:tavLst>
                                    </p:anim>
                                    <p:anim calcmode="lin" valueType="num">
                                      <p:cBhvr>
                                        <p:cTn id="207" dur="500" fill="hold"/>
                                        <p:tgtEl>
                                          <p:spTgt spid="33"/>
                                        </p:tgtEl>
                                        <p:attrNameLst>
                                          <p:attrName>ppt_h</p:attrName>
                                        </p:attrNameLst>
                                      </p:cBhvr>
                                      <p:tavLst>
                                        <p:tav tm="0">
                                          <p:val>
                                            <p:fltVal val="0"/>
                                          </p:val>
                                        </p:tav>
                                        <p:tav tm="100000">
                                          <p:val>
                                            <p:strVal val="#ppt_h"/>
                                          </p:val>
                                        </p:tav>
                                      </p:tavLst>
                                    </p:anim>
                                    <p:animEffect transition="in" filter="fade">
                                      <p:cBhvr>
                                        <p:cTn id="208" dur="500"/>
                                        <p:tgtEl>
                                          <p:spTgt spid="33"/>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138"/>
                                        </p:tgtEl>
                                        <p:attrNameLst>
                                          <p:attrName>style.visibility</p:attrName>
                                        </p:attrNameLst>
                                      </p:cBhvr>
                                      <p:to>
                                        <p:strVal val="visible"/>
                                      </p:to>
                                    </p:set>
                                    <p:animEffect transition="in" filter="fade">
                                      <p:cBhvr>
                                        <p:cTn id="213" dur="500"/>
                                        <p:tgtEl>
                                          <p:spTgt spid="138"/>
                                        </p:tgtEl>
                                      </p:cBhvr>
                                    </p:animEffect>
                                  </p:childTnLst>
                                </p:cTn>
                              </p:par>
                            </p:childTnLst>
                          </p:cTn>
                        </p:par>
                      </p:childTnLst>
                    </p:cTn>
                  </p:par>
                  <p:par>
                    <p:cTn id="214" fill="hold">
                      <p:stCondLst>
                        <p:cond delay="indefinite"/>
                      </p:stCondLst>
                      <p:childTnLst>
                        <p:par>
                          <p:cTn id="215" fill="hold">
                            <p:stCondLst>
                              <p:cond delay="0"/>
                            </p:stCondLst>
                            <p:childTnLst>
                              <p:par>
                                <p:cTn id="216" presetID="53" presetClass="entr" presetSubtype="16" fill="hold" grpId="1" nodeType="clickEffect">
                                  <p:stCondLst>
                                    <p:cond delay="0"/>
                                  </p:stCondLst>
                                  <p:childTnLst>
                                    <p:set>
                                      <p:cBhvr>
                                        <p:cTn id="217" dur="1" fill="hold">
                                          <p:stCondLst>
                                            <p:cond delay="0"/>
                                          </p:stCondLst>
                                        </p:cTn>
                                        <p:tgtEl>
                                          <p:spTgt spid="36"/>
                                        </p:tgtEl>
                                        <p:attrNameLst>
                                          <p:attrName>style.visibility</p:attrName>
                                        </p:attrNameLst>
                                      </p:cBhvr>
                                      <p:to>
                                        <p:strVal val="visible"/>
                                      </p:to>
                                    </p:set>
                                    <p:anim calcmode="lin" valueType="num">
                                      <p:cBhvr>
                                        <p:cTn id="218" dur="500" fill="hold"/>
                                        <p:tgtEl>
                                          <p:spTgt spid="36"/>
                                        </p:tgtEl>
                                        <p:attrNameLst>
                                          <p:attrName>ppt_w</p:attrName>
                                        </p:attrNameLst>
                                      </p:cBhvr>
                                      <p:tavLst>
                                        <p:tav tm="0">
                                          <p:val>
                                            <p:fltVal val="0"/>
                                          </p:val>
                                        </p:tav>
                                        <p:tav tm="100000">
                                          <p:val>
                                            <p:strVal val="#ppt_w"/>
                                          </p:val>
                                        </p:tav>
                                      </p:tavLst>
                                    </p:anim>
                                    <p:anim calcmode="lin" valueType="num">
                                      <p:cBhvr>
                                        <p:cTn id="219" dur="500" fill="hold"/>
                                        <p:tgtEl>
                                          <p:spTgt spid="36"/>
                                        </p:tgtEl>
                                        <p:attrNameLst>
                                          <p:attrName>ppt_h</p:attrName>
                                        </p:attrNameLst>
                                      </p:cBhvr>
                                      <p:tavLst>
                                        <p:tav tm="0">
                                          <p:val>
                                            <p:fltVal val="0"/>
                                          </p:val>
                                        </p:tav>
                                        <p:tav tm="100000">
                                          <p:val>
                                            <p:strVal val="#ppt_h"/>
                                          </p:val>
                                        </p:tav>
                                      </p:tavLst>
                                    </p:anim>
                                    <p:animEffect transition="in" filter="fade">
                                      <p:cBhvr>
                                        <p:cTn id="220" dur="500"/>
                                        <p:tgtEl>
                                          <p:spTgt spid="36"/>
                                        </p:tgtEl>
                                      </p:cBhvr>
                                    </p:animEffect>
                                  </p:childTnLst>
                                </p:cTn>
                              </p:par>
                            </p:childTnLst>
                          </p:cTn>
                        </p:par>
                        <p:par>
                          <p:cTn id="221" fill="hold">
                            <p:stCondLst>
                              <p:cond delay="500"/>
                            </p:stCondLst>
                            <p:childTnLst>
                              <p:par>
                                <p:cTn id="222" presetID="53" presetClass="entr" presetSubtype="16" fill="hold" grpId="1" nodeType="afterEffect">
                                  <p:stCondLst>
                                    <p:cond delay="0"/>
                                  </p:stCondLst>
                                  <p:childTnLst>
                                    <p:set>
                                      <p:cBhvr>
                                        <p:cTn id="223" dur="1" fill="hold">
                                          <p:stCondLst>
                                            <p:cond delay="0"/>
                                          </p:stCondLst>
                                        </p:cTn>
                                        <p:tgtEl>
                                          <p:spTgt spid="42"/>
                                        </p:tgtEl>
                                        <p:attrNameLst>
                                          <p:attrName>style.visibility</p:attrName>
                                        </p:attrNameLst>
                                      </p:cBhvr>
                                      <p:to>
                                        <p:strVal val="visible"/>
                                      </p:to>
                                    </p:set>
                                    <p:anim calcmode="lin" valueType="num">
                                      <p:cBhvr>
                                        <p:cTn id="224" dur="500" fill="hold"/>
                                        <p:tgtEl>
                                          <p:spTgt spid="42"/>
                                        </p:tgtEl>
                                        <p:attrNameLst>
                                          <p:attrName>ppt_w</p:attrName>
                                        </p:attrNameLst>
                                      </p:cBhvr>
                                      <p:tavLst>
                                        <p:tav tm="0">
                                          <p:val>
                                            <p:fltVal val="0"/>
                                          </p:val>
                                        </p:tav>
                                        <p:tav tm="100000">
                                          <p:val>
                                            <p:strVal val="#ppt_w"/>
                                          </p:val>
                                        </p:tav>
                                      </p:tavLst>
                                    </p:anim>
                                    <p:anim calcmode="lin" valueType="num">
                                      <p:cBhvr>
                                        <p:cTn id="225" dur="500" fill="hold"/>
                                        <p:tgtEl>
                                          <p:spTgt spid="42"/>
                                        </p:tgtEl>
                                        <p:attrNameLst>
                                          <p:attrName>ppt_h</p:attrName>
                                        </p:attrNameLst>
                                      </p:cBhvr>
                                      <p:tavLst>
                                        <p:tav tm="0">
                                          <p:val>
                                            <p:fltVal val="0"/>
                                          </p:val>
                                        </p:tav>
                                        <p:tav tm="100000">
                                          <p:val>
                                            <p:strVal val="#ppt_h"/>
                                          </p:val>
                                        </p:tav>
                                      </p:tavLst>
                                    </p:anim>
                                    <p:animEffect transition="in" filter="fade">
                                      <p:cBhvr>
                                        <p:cTn id="226" dur="500"/>
                                        <p:tgtEl>
                                          <p:spTgt spid="42"/>
                                        </p:tgtEl>
                                      </p:cBhvr>
                                    </p:animEffec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grpId="0" nodeType="clickEffect">
                                  <p:stCondLst>
                                    <p:cond delay="0"/>
                                  </p:stCondLst>
                                  <p:childTnLst>
                                    <p:set>
                                      <p:cBhvr>
                                        <p:cTn id="230" dur="1" fill="hold">
                                          <p:stCondLst>
                                            <p:cond delay="0"/>
                                          </p:stCondLst>
                                        </p:cTn>
                                        <p:tgtEl>
                                          <p:spTgt spid="139"/>
                                        </p:tgtEl>
                                        <p:attrNameLst>
                                          <p:attrName>style.visibility</p:attrName>
                                        </p:attrNameLst>
                                      </p:cBhvr>
                                      <p:to>
                                        <p:strVal val="visible"/>
                                      </p:to>
                                    </p:set>
                                    <p:animEffect transition="in" filter="fade">
                                      <p:cBhvr>
                                        <p:cTn id="231" dur="500"/>
                                        <p:tgtEl>
                                          <p:spTgt spid="139"/>
                                        </p:tgtEl>
                                      </p:cBhvr>
                                    </p:animEffect>
                                  </p:childTnLst>
                                </p:cTn>
                              </p:par>
                            </p:childTnLst>
                          </p:cTn>
                        </p:par>
                      </p:childTnLst>
                    </p:cTn>
                  </p:par>
                  <p:par>
                    <p:cTn id="232" fill="hold">
                      <p:stCondLst>
                        <p:cond delay="indefinite"/>
                      </p:stCondLst>
                      <p:childTnLst>
                        <p:par>
                          <p:cTn id="233" fill="hold">
                            <p:stCondLst>
                              <p:cond delay="0"/>
                            </p:stCondLst>
                            <p:childTnLst>
                              <p:par>
                                <p:cTn id="234" presetID="53" presetClass="entr" presetSubtype="16" fill="hold" grpId="1" nodeType="clickEffect">
                                  <p:stCondLst>
                                    <p:cond delay="0"/>
                                  </p:stCondLst>
                                  <p:childTnLst>
                                    <p:set>
                                      <p:cBhvr>
                                        <p:cTn id="235" dur="1" fill="hold">
                                          <p:stCondLst>
                                            <p:cond delay="0"/>
                                          </p:stCondLst>
                                        </p:cTn>
                                        <p:tgtEl>
                                          <p:spTgt spid="37"/>
                                        </p:tgtEl>
                                        <p:attrNameLst>
                                          <p:attrName>style.visibility</p:attrName>
                                        </p:attrNameLst>
                                      </p:cBhvr>
                                      <p:to>
                                        <p:strVal val="visible"/>
                                      </p:to>
                                    </p:set>
                                    <p:anim calcmode="lin" valueType="num">
                                      <p:cBhvr>
                                        <p:cTn id="236" dur="500" fill="hold"/>
                                        <p:tgtEl>
                                          <p:spTgt spid="37"/>
                                        </p:tgtEl>
                                        <p:attrNameLst>
                                          <p:attrName>ppt_w</p:attrName>
                                        </p:attrNameLst>
                                      </p:cBhvr>
                                      <p:tavLst>
                                        <p:tav tm="0">
                                          <p:val>
                                            <p:fltVal val="0"/>
                                          </p:val>
                                        </p:tav>
                                        <p:tav tm="100000">
                                          <p:val>
                                            <p:strVal val="#ppt_w"/>
                                          </p:val>
                                        </p:tav>
                                      </p:tavLst>
                                    </p:anim>
                                    <p:anim calcmode="lin" valueType="num">
                                      <p:cBhvr>
                                        <p:cTn id="237" dur="500" fill="hold"/>
                                        <p:tgtEl>
                                          <p:spTgt spid="37"/>
                                        </p:tgtEl>
                                        <p:attrNameLst>
                                          <p:attrName>ppt_h</p:attrName>
                                        </p:attrNameLst>
                                      </p:cBhvr>
                                      <p:tavLst>
                                        <p:tav tm="0">
                                          <p:val>
                                            <p:fltVal val="0"/>
                                          </p:val>
                                        </p:tav>
                                        <p:tav tm="100000">
                                          <p:val>
                                            <p:strVal val="#ppt_h"/>
                                          </p:val>
                                        </p:tav>
                                      </p:tavLst>
                                    </p:anim>
                                    <p:animEffect transition="in" filter="fade">
                                      <p:cBhvr>
                                        <p:cTn id="238" dur="500"/>
                                        <p:tgtEl>
                                          <p:spTgt spid="37"/>
                                        </p:tgtEl>
                                      </p:cBhvr>
                                    </p:animEffect>
                                  </p:childTnLst>
                                </p:cTn>
                              </p:par>
                            </p:childTnLst>
                          </p:cTn>
                        </p:par>
                        <p:par>
                          <p:cTn id="239" fill="hold">
                            <p:stCondLst>
                              <p:cond delay="500"/>
                            </p:stCondLst>
                            <p:childTnLst>
                              <p:par>
                                <p:cTn id="240" presetID="53" presetClass="entr" presetSubtype="16" fill="hold" grpId="2" nodeType="afterEffect">
                                  <p:stCondLst>
                                    <p:cond delay="0"/>
                                  </p:stCondLst>
                                  <p:childTnLst>
                                    <p:set>
                                      <p:cBhvr>
                                        <p:cTn id="241" dur="1" fill="hold">
                                          <p:stCondLst>
                                            <p:cond delay="0"/>
                                          </p:stCondLst>
                                        </p:cTn>
                                        <p:tgtEl>
                                          <p:spTgt spid="41"/>
                                        </p:tgtEl>
                                        <p:attrNameLst>
                                          <p:attrName>style.visibility</p:attrName>
                                        </p:attrNameLst>
                                      </p:cBhvr>
                                      <p:to>
                                        <p:strVal val="visible"/>
                                      </p:to>
                                    </p:set>
                                    <p:anim calcmode="lin" valueType="num">
                                      <p:cBhvr>
                                        <p:cTn id="242" dur="500" fill="hold"/>
                                        <p:tgtEl>
                                          <p:spTgt spid="41"/>
                                        </p:tgtEl>
                                        <p:attrNameLst>
                                          <p:attrName>ppt_w</p:attrName>
                                        </p:attrNameLst>
                                      </p:cBhvr>
                                      <p:tavLst>
                                        <p:tav tm="0">
                                          <p:val>
                                            <p:fltVal val="0"/>
                                          </p:val>
                                        </p:tav>
                                        <p:tav tm="100000">
                                          <p:val>
                                            <p:strVal val="#ppt_w"/>
                                          </p:val>
                                        </p:tav>
                                      </p:tavLst>
                                    </p:anim>
                                    <p:anim calcmode="lin" valueType="num">
                                      <p:cBhvr>
                                        <p:cTn id="243" dur="500" fill="hold"/>
                                        <p:tgtEl>
                                          <p:spTgt spid="41"/>
                                        </p:tgtEl>
                                        <p:attrNameLst>
                                          <p:attrName>ppt_h</p:attrName>
                                        </p:attrNameLst>
                                      </p:cBhvr>
                                      <p:tavLst>
                                        <p:tav tm="0">
                                          <p:val>
                                            <p:fltVal val="0"/>
                                          </p:val>
                                        </p:tav>
                                        <p:tav tm="100000">
                                          <p:val>
                                            <p:strVal val="#ppt_h"/>
                                          </p:val>
                                        </p:tav>
                                      </p:tavLst>
                                    </p:anim>
                                    <p:animEffect transition="in" filter="fade">
                                      <p:cBhvr>
                                        <p:cTn id="244" dur="500"/>
                                        <p:tgtEl>
                                          <p:spTgt spid="41"/>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40"/>
                                        </p:tgtEl>
                                        <p:attrNameLst>
                                          <p:attrName>style.visibility</p:attrName>
                                        </p:attrNameLst>
                                      </p:cBhvr>
                                      <p:to>
                                        <p:strVal val="visible"/>
                                      </p:to>
                                    </p:set>
                                    <p:animEffect transition="in" filter="fade">
                                      <p:cBhvr>
                                        <p:cTn id="249" dur="500"/>
                                        <p:tgtEl>
                                          <p:spTgt spid="140"/>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grpId="0" nodeType="clickEffect">
                                  <p:stCondLst>
                                    <p:cond delay="0"/>
                                  </p:stCondLst>
                                  <p:childTnLst>
                                    <p:set>
                                      <p:cBhvr>
                                        <p:cTn id="253" dur="1" fill="hold">
                                          <p:stCondLst>
                                            <p:cond delay="0"/>
                                          </p:stCondLst>
                                        </p:cTn>
                                        <p:tgtEl>
                                          <p:spTgt spid="141"/>
                                        </p:tgtEl>
                                        <p:attrNameLst>
                                          <p:attrName>style.visibility</p:attrName>
                                        </p:attrNameLst>
                                      </p:cBhvr>
                                      <p:to>
                                        <p:strVal val="visible"/>
                                      </p:to>
                                    </p:set>
                                    <p:animEffect transition="in" filter="fade">
                                      <p:cBhvr>
                                        <p:cTn id="254" dur="500"/>
                                        <p:tgtEl>
                                          <p:spTgt spid="141"/>
                                        </p:tgtEl>
                                      </p:cBhvr>
                                    </p:animEffect>
                                  </p:childTnLst>
                                </p:cTn>
                              </p:par>
                            </p:childTnLst>
                          </p:cTn>
                        </p:par>
                      </p:childTnLst>
                    </p:cTn>
                  </p:par>
                  <p:par>
                    <p:cTn id="255" fill="hold">
                      <p:stCondLst>
                        <p:cond delay="indefinite"/>
                      </p:stCondLst>
                      <p:childTnLst>
                        <p:par>
                          <p:cTn id="256" fill="hold">
                            <p:stCondLst>
                              <p:cond delay="0"/>
                            </p:stCondLst>
                            <p:childTnLst>
                              <p:par>
                                <p:cTn id="257" presetID="21" presetClass="entr" presetSubtype="1" fill="hold" grpId="0" nodeType="clickEffect">
                                  <p:stCondLst>
                                    <p:cond delay="0"/>
                                  </p:stCondLst>
                                  <p:childTnLst>
                                    <p:set>
                                      <p:cBhvr>
                                        <p:cTn id="258" dur="1" fill="hold">
                                          <p:stCondLst>
                                            <p:cond delay="0"/>
                                          </p:stCondLst>
                                        </p:cTn>
                                        <p:tgtEl>
                                          <p:spTgt spid="143"/>
                                        </p:tgtEl>
                                        <p:attrNameLst>
                                          <p:attrName>style.visibility</p:attrName>
                                        </p:attrNameLst>
                                      </p:cBhvr>
                                      <p:to>
                                        <p:strVal val="visible"/>
                                      </p:to>
                                    </p:set>
                                    <p:animEffect transition="in" filter="wheel(1)">
                                      <p:cBhvr>
                                        <p:cTn id="259" dur="2000"/>
                                        <p:tgtEl>
                                          <p:spTgt spid="143"/>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1" fill="hold" nodeType="clickEffect">
                                  <p:stCondLst>
                                    <p:cond delay="0"/>
                                  </p:stCondLst>
                                  <p:childTnLst>
                                    <p:set>
                                      <p:cBhvr>
                                        <p:cTn id="263" dur="1" fill="hold">
                                          <p:stCondLst>
                                            <p:cond delay="0"/>
                                          </p:stCondLst>
                                        </p:cTn>
                                        <p:tgtEl>
                                          <p:spTgt spid="119"/>
                                        </p:tgtEl>
                                        <p:attrNameLst>
                                          <p:attrName>style.visibility</p:attrName>
                                        </p:attrNameLst>
                                      </p:cBhvr>
                                      <p:to>
                                        <p:strVal val="visible"/>
                                      </p:to>
                                    </p:set>
                                    <p:animEffect transition="in" filter="wipe(up)">
                                      <p:cBhvr>
                                        <p:cTn id="264" dur="500"/>
                                        <p:tgtEl>
                                          <p:spTgt spid="119"/>
                                        </p:tgtEl>
                                      </p:cBhvr>
                                    </p:animEffect>
                                  </p:childTnLst>
                                </p:cTn>
                              </p:par>
                            </p:childTnLst>
                          </p:cTn>
                        </p:par>
                        <p:par>
                          <p:cTn id="265" fill="hold">
                            <p:stCondLst>
                              <p:cond delay="500"/>
                            </p:stCondLst>
                            <p:childTnLst>
                              <p:par>
                                <p:cTn id="266" presetID="22" presetClass="entr" presetSubtype="2" fill="hold" nodeType="afterEffect">
                                  <p:stCondLst>
                                    <p:cond delay="0"/>
                                  </p:stCondLst>
                                  <p:childTnLst>
                                    <p:set>
                                      <p:cBhvr>
                                        <p:cTn id="267" dur="1" fill="hold">
                                          <p:stCondLst>
                                            <p:cond delay="0"/>
                                          </p:stCondLst>
                                        </p:cTn>
                                        <p:tgtEl>
                                          <p:spTgt spid="118"/>
                                        </p:tgtEl>
                                        <p:attrNameLst>
                                          <p:attrName>style.visibility</p:attrName>
                                        </p:attrNameLst>
                                      </p:cBhvr>
                                      <p:to>
                                        <p:strVal val="visible"/>
                                      </p:to>
                                    </p:set>
                                    <p:animEffect transition="in" filter="wipe(right)">
                                      <p:cBhvr>
                                        <p:cTn id="268" dur="500"/>
                                        <p:tgtEl>
                                          <p:spTgt spid="118"/>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117"/>
                                        </p:tgtEl>
                                        <p:attrNameLst>
                                          <p:attrName>style.visibility</p:attrName>
                                        </p:attrNameLst>
                                      </p:cBhvr>
                                      <p:to>
                                        <p:strVal val="visible"/>
                                      </p:to>
                                    </p:set>
                                    <p:animEffect transition="in" filter="wipe(left)">
                                      <p:cBhvr>
                                        <p:cTn id="273" dur="500"/>
                                        <p:tgtEl>
                                          <p:spTgt spid="117"/>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1" fill="hold" nodeType="clickEffect">
                                  <p:stCondLst>
                                    <p:cond delay="0"/>
                                  </p:stCondLst>
                                  <p:childTnLst>
                                    <p:set>
                                      <p:cBhvr>
                                        <p:cTn id="277" dur="1" fill="hold">
                                          <p:stCondLst>
                                            <p:cond delay="0"/>
                                          </p:stCondLst>
                                        </p:cTn>
                                        <p:tgtEl>
                                          <p:spTgt spid="88"/>
                                        </p:tgtEl>
                                        <p:attrNameLst>
                                          <p:attrName>style.visibility</p:attrName>
                                        </p:attrNameLst>
                                      </p:cBhvr>
                                      <p:to>
                                        <p:strVal val="visible"/>
                                      </p:to>
                                    </p:set>
                                    <p:animEffect transition="in" filter="wipe(up)">
                                      <p:cBhvr>
                                        <p:cTn id="278" dur="500"/>
                                        <p:tgtEl>
                                          <p:spTgt spid="88"/>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89"/>
                                        </p:tgtEl>
                                        <p:attrNameLst>
                                          <p:attrName>style.visibility</p:attrName>
                                        </p:attrNameLst>
                                      </p:cBhvr>
                                      <p:to>
                                        <p:strVal val="visible"/>
                                      </p:to>
                                    </p:set>
                                    <p:animEffect transition="in" filter="wipe(left)">
                                      <p:cBhvr>
                                        <p:cTn id="283" dur="500"/>
                                        <p:tgtEl>
                                          <p:spTgt spid="89"/>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2" fill="hold" nodeType="clickEffect">
                                  <p:stCondLst>
                                    <p:cond delay="0"/>
                                  </p:stCondLst>
                                  <p:childTnLst>
                                    <p:set>
                                      <p:cBhvr>
                                        <p:cTn id="287" dur="1" fill="hold">
                                          <p:stCondLst>
                                            <p:cond delay="0"/>
                                          </p:stCondLst>
                                        </p:cTn>
                                        <p:tgtEl>
                                          <p:spTgt spid="94"/>
                                        </p:tgtEl>
                                        <p:attrNameLst>
                                          <p:attrName>style.visibility</p:attrName>
                                        </p:attrNameLst>
                                      </p:cBhvr>
                                      <p:to>
                                        <p:strVal val="visible"/>
                                      </p:to>
                                    </p:set>
                                    <p:animEffect transition="in" filter="wipe(right)">
                                      <p:cBhvr>
                                        <p:cTn id="288" dur="500"/>
                                        <p:tgtEl>
                                          <p:spTgt spid="94"/>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96"/>
                                        </p:tgtEl>
                                        <p:attrNameLst>
                                          <p:attrName>style.visibility</p:attrName>
                                        </p:attrNameLst>
                                      </p:cBhvr>
                                      <p:to>
                                        <p:strVal val="visible"/>
                                      </p:to>
                                    </p:set>
                                    <p:animEffect transition="in" filter="wipe(left)">
                                      <p:cBhvr>
                                        <p:cTn id="293" dur="500"/>
                                        <p:tgtEl>
                                          <p:spTgt spid="96"/>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1" fill="hold" nodeType="clickEffect">
                                  <p:stCondLst>
                                    <p:cond delay="0"/>
                                  </p:stCondLst>
                                  <p:childTnLst>
                                    <p:set>
                                      <p:cBhvr>
                                        <p:cTn id="297" dur="1" fill="hold">
                                          <p:stCondLst>
                                            <p:cond delay="0"/>
                                          </p:stCondLst>
                                        </p:cTn>
                                        <p:tgtEl>
                                          <p:spTgt spid="145"/>
                                        </p:tgtEl>
                                        <p:attrNameLst>
                                          <p:attrName>style.visibility</p:attrName>
                                        </p:attrNameLst>
                                      </p:cBhvr>
                                      <p:to>
                                        <p:strVal val="visible"/>
                                      </p:to>
                                    </p:set>
                                    <p:animEffect transition="in" filter="wipe(up)">
                                      <p:cBhvr>
                                        <p:cTn id="298" dur="500"/>
                                        <p:tgtEl>
                                          <p:spTgt spid="145"/>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grpId="0" nodeType="clickEffect">
                                  <p:stCondLst>
                                    <p:cond delay="0"/>
                                  </p:stCondLst>
                                  <p:childTnLst>
                                    <p:set>
                                      <p:cBhvr>
                                        <p:cTn id="302" dur="1" fill="hold">
                                          <p:stCondLst>
                                            <p:cond delay="0"/>
                                          </p:stCondLst>
                                        </p:cTn>
                                        <p:tgtEl>
                                          <p:spTgt spid="147"/>
                                        </p:tgtEl>
                                        <p:attrNameLst>
                                          <p:attrName>style.visibility</p:attrName>
                                        </p:attrNameLst>
                                      </p:cBhvr>
                                      <p:to>
                                        <p:strVal val="visible"/>
                                      </p:to>
                                    </p:set>
                                    <p:animEffect transition="in" filter="fade">
                                      <p:cBhvr>
                                        <p:cTn id="303" dur="500"/>
                                        <p:tgtEl>
                                          <p:spTgt spid="147"/>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grpId="0" nodeType="clickEffect">
                                  <p:stCondLst>
                                    <p:cond delay="0"/>
                                  </p:stCondLst>
                                  <p:childTnLst>
                                    <p:set>
                                      <p:cBhvr>
                                        <p:cTn id="307" dur="1" fill="hold">
                                          <p:stCondLst>
                                            <p:cond delay="0"/>
                                          </p:stCondLst>
                                        </p:cTn>
                                        <p:tgtEl>
                                          <p:spTgt spid="148"/>
                                        </p:tgtEl>
                                        <p:attrNameLst>
                                          <p:attrName>style.visibility</p:attrName>
                                        </p:attrNameLst>
                                      </p:cBhvr>
                                      <p:to>
                                        <p:strVal val="visible"/>
                                      </p:to>
                                    </p:set>
                                    <p:animEffect transition="in" filter="fade">
                                      <p:cBhvr>
                                        <p:cTn id="308" dur="500"/>
                                        <p:tgtEl>
                                          <p:spTgt spid="148"/>
                                        </p:tgtEl>
                                      </p:cBhvr>
                                    </p:animEffec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149"/>
                                        </p:tgtEl>
                                        <p:attrNameLst>
                                          <p:attrName>style.visibility</p:attrName>
                                        </p:attrNameLst>
                                      </p:cBhvr>
                                      <p:to>
                                        <p:strVal val="visible"/>
                                      </p:to>
                                    </p:set>
                                    <p:animEffect transition="in" filter="fade">
                                      <p:cBhvr>
                                        <p:cTn id="313" dur="500"/>
                                        <p:tgtEl>
                                          <p:spTgt spid="149"/>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ntr" presetSubtype="0" fill="hold" grpId="0" nodeType="clickEffect">
                                  <p:stCondLst>
                                    <p:cond delay="0"/>
                                  </p:stCondLst>
                                  <p:childTnLst>
                                    <p:set>
                                      <p:cBhvr>
                                        <p:cTn id="317" dur="1" fill="hold">
                                          <p:stCondLst>
                                            <p:cond delay="0"/>
                                          </p:stCondLst>
                                        </p:cTn>
                                        <p:tgtEl>
                                          <p:spTgt spid="150"/>
                                        </p:tgtEl>
                                        <p:attrNameLst>
                                          <p:attrName>style.visibility</p:attrName>
                                        </p:attrNameLst>
                                      </p:cBhvr>
                                      <p:to>
                                        <p:strVal val="visible"/>
                                      </p:to>
                                    </p:set>
                                    <p:animEffect transition="in" filter="fade">
                                      <p:cBhvr>
                                        <p:cTn id="318" dur="500"/>
                                        <p:tgtEl>
                                          <p:spTgt spid="150"/>
                                        </p:tgtEl>
                                      </p:cBhvr>
                                    </p:animEffec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grpId="0" nodeType="clickEffect">
                                  <p:stCondLst>
                                    <p:cond delay="0"/>
                                  </p:stCondLst>
                                  <p:childTnLst>
                                    <p:set>
                                      <p:cBhvr>
                                        <p:cTn id="322" dur="1" fill="hold">
                                          <p:stCondLst>
                                            <p:cond delay="0"/>
                                          </p:stCondLst>
                                        </p:cTn>
                                        <p:tgtEl>
                                          <p:spTgt spid="151"/>
                                        </p:tgtEl>
                                        <p:attrNameLst>
                                          <p:attrName>style.visibility</p:attrName>
                                        </p:attrNameLst>
                                      </p:cBhvr>
                                      <p:to>
                                        <p:strVal val="visible"/>
                                      </p:to>
                                    </p:set>
                                    <p:animEffect transition="in" filter="fade">
                                      <p:cBhvr>
                                        <p:cTn id="323" dur="500"/>
                                        <p:tgtEl>
                                          <p:spTgt spid="151"/>
                                        </p:tgtEl>
                                      </p:cBhvr>
                                    </p:animEffect>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grpId="0" nodeType="clickEffect">
                                  <p:stCondLst>
                                    <p:cond delay="0"/>
                                  </p:stCondLst>
                                  <p:childTnLst>
                                    <p:set>
                                      <p:cBhvr>
                                        <p:cTn id="327" dur="1" fill="hold">
                                          <p:stCondLst>
                                            <p:cond delay="0"/>
                                          </p:stCondLst>
                                        </p:cTn>
                                        <p:tgtEl>
                                          <p:spTgt spid="152"/>
                                        </p:tgtEl>
                                        <p:attrNameLst>
                                          <p:attrName>style.visibility</p:attrName>
                                        </p:attrNameLst>
                                      </p:cBhvr>
                                      <p:to>
                                        <p:strVal val="visible"/>
                                      </p:to>
                                    </p:set>
                                    <p:animEffect transition="in" filter="fade">
                                      <p:cBhvr>
                                        <p:cTn id="328" dur="500"/>
                                        <p:tgtEl>
                                          <p:spTgt spid="152"/>
                                        </p:tgtEl>
                                      </p:cBhvr>
                                    </p:animEffect>
                                  </p:childTnLst>
                                </p:cTn>
                              </p:par>
                            </p:childTnLst>
                          </p:cTn>
                        </p:par>
                      </p:childTnLst>
                    </p:cTn>
                  </p:par>
                  <p:par>
                    <p:cTn id="329" fill="hold">
                      <p:stCondLst>
                        <p:cond delay="indefinite"/>
                      </p:stCondLst>
                      <p:childTnLst>
                        <p:par>
                          <p:cTn id="330" fill="hold">
                            <p:stCondLst>
                              <p:cond delay="0"/>
                            </p:stCondLst>
                            <p:childTnLst>
                              <p:par>
                                <p:cTn id="331" presetID="21" presetClass="entr" presetSubtype="1" fill="hold" grpId="0" nodeType="clickEffect">
                                  <p:stCondLst>
                                    <p:cond delay="0"/>
                                  </p:stCondLst>
                                  <p:childTnLst>
                                    <p:set>
                                      <p:cBhvr>
                                        <p:cTn id="332" dur="1" fill="hold">
                                          <p:stCondLst>
                                            <p:cond delay="0"/>
                                          </p:stCondLst>
                                        </p:cTn>
                                        <p:tgtEl>
                                          <p:spTgt spid="154"/>
                                        </p:tgtEl>
                                        <p:attrNameLst>
                                          <p:attrName>style.visibility</p:attrName>
                                        </p:attrNameLst>
                                      </p:cBhvr>
                                      <p:to>
                                        <p:strVal val="visible"/>
                                      </p:to>
                                    </p:set>
                                    <p:animEffect transition="in" filter="wheel(1)">
                                      <p:cBhvr>
                                        <p:cTn id="333" dur="2000"/>
                                        <p:tgtEl>
                                          <p:spTgt spid="154"/>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1" fill="hold" nodeType="clickEffect">
                                  <p:stCondLst>
                                    <p:cond delay="0"/>
                                  </p:stCondLst>
                                  <p:childTnLst>
                                    <p:set>
                                      <p:cBhvr>
                                        <p:cTn id="337" dur="1" fill="hold">
                                          <p:stCondLst>
                                            <p:cond delay="0"/>
                                          </p:stCondLst>
                                        </p:cTn>
                                        <p:tgtEl>
                                          <p:spTgt spid="101"/>
                                        </p:tgtEl>
                                        <p:attrNameLst>
                                          <p:attrName>style.visibility</p:attrName>
                                        </p:attrNameLst>
                                      </p:cBhvr>
                                      <p:to>
                                        <p:strVal val="visible"/>
                                      </p:to>
                                    </p:set>
                                    <p:animEffect transition="in" filter="wipe(up)">
                                      <p:cBhvr>
                                        <p:cTn id="338" dur="500"/>
                                        <p:tgtEl>
                                          <p:spTgt spid="101"/>
                                        </p:tgtEl>
                                      </p:cBhvr>
                                    </p:animEffect>
                                  </p:childTnLst>
                                </p:cTn>
                              </p:par>
                            </p:childTnLst>
                          </p:cTn>
                        </p:par>
                        <p:par>
                          <p:cTn id="339" fill="hold">
                            <p:stCondLst>
                              <p:cond delay="500"/>
                            </p:stCondLst>
                            <p:childTnLst>
                              <p:par>
                                <p:cTn id="340" presetID="22" presetClass="entr" presetSubtype="2" fill="hold" nodeType="afterEffect">
                                  <p:stCondLst>
                                    <p:cond delay="0"/>
                                  </p:stCondLst>
                                  <p:childTnLst>
                                    <p:set>
                                      <p:cBhvr>
                                        <p:cTn id="341" dur="1" fill="hold">
                                          <p:stCondLst>
                                            <p:cond delay="0"/>
                                          </p:stCondLst>
                                        </p:cTn>
                                        <p:tgtEl>
                                          <p:spTgt spid="100"/>
                                        </p:tgtEl>
                                        <p:attrNameLst>
                                          <p:attrName>style.visibility</p:attrName>
                                        </p:attrNameLst>
                                      </p:cBhvr>
                                      <p:to>
                                        <p:strVal val="visible"/>
                                      </p:to>
                                    </p:set>
                                    <p:animEffect transition="in" filter="wipe(right)">
                                      <p:cBhvr>
                                        <p:cTn id="342" dur="500"/>
                                        <p:tgtEl>
                                          <p:spTgt spid="100"/>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8" fill="hold" grpId="0" nodeType="clickEffect">
                                  <p:stCondLst>
                                    <p:cond delay="0"/>
                                  </p:stCondLst>
                                  <p:childTnLst>
                                    <p:set>
                                      <p:cBhvr>
                                        <p:cTn id="346" dur="1" fill="hold">
                                          <p:stCondLst>
                                            <p:cond delay="0"/>
                                          </p:stCondLst>
                                        </p:cTn>
                                        <p:tgtEl>
                                          <p:spTgt spid="99"/>
                                        </p:tgtEl>
                                        <p:attrNameLst>
                                          <p:attrName>style.visibility</p:attrName>
                                        </p:attrNameLst>
                                      </p:cBhvr>
                                      <p:to>
                                        <p:strVal val="visible"/>
                                      </p:to>
                                    </p:set>
                                    <p:animEffect transition="in" filter="wipe(left)">
                                      <p:cBhvr>
                                        <p:cTn id="347" dur="500"/>
                                        <p:tgtEl>
                                          <p:spTgt spid="99"/>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2" fill="hold" nodeType="clickEffect">
                                  <p:stCondLst>
                                    <p:cond delay="0"/>
                                  </p:stCondLst>
                                  <p:childTnLst>
                                    <p:set>
                                      <p:cBhvr>
                                        <p:cTn id="351" dur="1" fill="hold">
                                          <p:stCondLst>
                                            <p:cond delay="0"/>
                                          </p:stCondLst>
                                        </p:cTn>
                                        <p:tgtEl>
                                          <p:spTgt spid="59"/>
                                        </p:tgtEl>
                                        <p:attrNameLst>
                                          <p:attrName>style.visibility</p:attrName>
                                        </p:attrNameLst>
                                      </p:cBhvr>
                                      <p:to>
                                        <p:strVal val="visible"/>
                                      </p:to>
                                    </p:set>
                                    <p:animEffect transition="in" filter="wipe(right)">
                                      <p:cBhvr>
                                        <p:cTn id="352" dur="500"/>
                                        <p:tgtEl>
                                          <p:spTgt spid="59"/>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8" fill="hold" grpId="0" nodeType="clickEffect">
                                  <p:stCondLst>
                                    <p:cond delay="0"/>
                                  </p:stCondLst>
                                  <p:childTnLst>
                                    <p:set>
                                      <p:cBhvr>
                                        <p:cTn id="356" dur="1" fill="hold">
                                          <p:stCondLst>
                                            <p:cond delay="0"/>
                                          </p:stCondLst>
                                        </p:cTn>
                                        <p:tgtEl>
                                          <p:spTgt spid="65"/>
                                        </p:tgtEl>
                                        <p:attrNameLst>
                                          <p:attrName>style.visibility</p:attrName>
                                        </p:attrNameLst>
                                      </p:cBhvr>
                                      <p:to>
                                        <p:strVal val="visible"/>
                                      </p:to>
                                    </p:set>
                                    <p:animEffect transition="in" filter="wipe(left)">
                                      <p:cBhvr>
                                        <p:cTn id="357" dur="500"/>
                                        <p:tgtEl>
                                          <p:spTgt spid="65"/>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1" fill="hold" nodeType="clickEffect">
                                  <p:stCondLst>
                                    <p:cond delay="0"/>
                                  </p:stCondLst>
                                  <p:childTnLst>
                                    <p:set>
                                      <p:cBhvr>
                                        <p:cTn id="361" dur="1" fill="hold">
                                          <p:stCondLst>
                                            <p:cond delay="0"/>
                                          </p:stCondLst>
                                        </p:cTn>
                                        <p:tgtEl>
                                          <p:spTgt spid="64"/>
                                        </p:tgtEl>
                                        <p:attrNameLst>
                                          <p:attrName>style.visibility</p:attrName>
                                        </p:attrNameLst>
                                      </p:cBhvr>
                                      <p:to>
                                        <p:strVal val="visible"/>
                                      </p:to>
                                    </p:set>
                                    <p:animEffect transition="in" filter="wipe(up)">
                                      <p:cBhvr>
                                        <p:cTn id="362" dur="500"/>
                                        <p:tgtEl>
                                          <p:spTgt spid="64"/>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56"/>
                                        </p:tgtEl>
                                        <p:attrNameLst>
                                          <p:attrName>style.visibility</p:attrName>
                                        </p:attrNameLst>
                                      </p:cBhvr>
                                      <p:to>
                                        <p:strVal val="visible"/>
                                      </p:to>
                                    </p:set>
                                    <p:animEffect transition="in" filter="wipe(left)">
                                      <p:cBhvr>
                                        <p:cTn id="367" dur="500"/>
                                        <p:tgtEl>
                                          <p:spTgt spid="156"/>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nodeType="clickEffect">
                                  <p:stCondLst>
                                    <p:cond delay="0"/>
                                  </p:stCondLst>
                                  <p:childTnLst>
                                    <p:set>
                                      <p:cBhvr>
                                        <p:cTn id="371" dur="1" fill="hold">
                                          <p:stCondLst>
                                            <p:cond delay="0"/>
                                          </p:stCondLst>
                                        </p:cTn>
                                        <p:tgtEl>
                                          <p:spTgt spid="161"/>
                                        </p:tgtEl>
                                        <p:attrNameLst>
                                          <p:attrName>style.visibility</p:attrName>
                                        </p:attrNameLst>
                                      </p:cBhvr>
                                      <p:to>
                                        <p:strVal val="visible"/>
                                      </p:to>
                                    </p:set>
                                    <p:animEffect transition="in" filter="wipe(left)">
                                      <p:cBhvr>
                                        <p:cTn id="372" dur="500"/>
                                        <p:tgtEl>
                                          <p:spTgt spid="161"/>
                                        </p:tgtEl>
                                      </p:cBhvr>
                                    </p:animEffec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grpId="0" nodeType="clickEffect">
                                  <p:stCondLst>
                                    <p:cond delay="0"/>
                                  </p:stCondLst>
                                  <p:childTnLst>
                                    <p:set>
                                      <p:cBhvr>
                                        <p:cTn id="376" dur="1" fill="hold">
                                          <p:stCondLst>
                                            <p:cond delay="0"/>
                                          </p:stCondLst>
                                        </p:cTn>
                                        <p:tgtEl>
                                          <p:spTgt spid="164"/>
                                        </p:tgtEl>
                                        <p:attrNameLst>
                                          <p:attrName>style.visibility</p:attrName>
                                        </p:attrNameLst>
                                      </p:cBhvr>
                                      <p:to>
                                        <p:strVal val="visible"/>
                                      </p:to>
                                    </p:set>
                                    <p:animEffect transition="in" filter="fade">
                                      <p:cBhvr>
                                        <p:cTn id="377" dur="500"/>
                                        <p:tgtEl>
                                          <p:spTgt spid="164"/>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grpId="0" nodeType="clickEffect">
                                  <p:stCondLst>
                                    <p:cond delay="0"/>
                                  </p:stCondLst>
                                  <p:childTnLst>
                                    <p:set>
                                      <p:cBhvr>
                                        <p:cTn id="381" dur="1" fill="hold">
                                          <p:stCondLst>
                                            <p:cond delay="0"/>
                                          </p:stCondLst>
                                        </p:cTn>
                                        <p:tgtEl>
                                          <p:spTgt spid="165"/>
                                        </p:tgtEl>
                                        <p:attrNameLst>
                                          <p:attrName>style.visibility</p:attrName>
                                        </p:attrNameLst>
                                      </p:cBhvr>
                                      <p:to>
                                        <p:strVal val="visible"/>
                                      </p:to>
                                    </p:set>
                                    <p:animEffect transition="in" filter="fade">
                                      <p:cBhvr>
                                        <p:cTn id="382" dur="500"/>
                                        <p:tgtEl>
                                          <p:spTgt spid="165"/>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grpId="0" nodeType="clickEffect">
                                  <p:stCondLst>
                                    <p:cond delay="0"/>
                                  </p:stCondLst>
                                  <p:childTnLst>
                                    <p:set>
                                      <p:cBhvr>
                                        <p:cTn id="386" dur="1" fill="hold">
                                          <p:stCondLst>
                                            <p:cond delay="0"/>
                                          </p:stCondLst>
                                        </p:cTn>
                                        <p:tgtEl>
                                          <p:spTgt spid="168"/>
                                        </p:tgtEl>
                                        <p:attrNameLst>
                                          <p:attrName>style.visibility</p:attrName>
                                        </p:attrNameLst>
                                      </p:cBhvr>
                                      <p:to>
                                        <p:strVal val="visible"/>
                                      </p:to>
                                    </p:set>
                                    <p:animEffect transition="in" filter="fade">
                                      <p:cBhvr>
                                        <p:cTn id="387" dur="500"/>
                                        <p:tgtEl>
                                          <p:spTgt spid="168"/>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grpId="0" nodeType="clickEffect">
                                  <p:stCondLst>
                                    <p:cond delay="0"/>
                                  </p:stCondLst>
                                  <p:childTnLst>
                                    <p:set>
                                      <p:cBhvr>
                                        <p:cTn id="391" dur="1" fill="hold">
                                          <p:stCondLst>
                                            <p:cond delay="0"/>
                                          </p:stCondLst>
                                        </p:cTn>
                                        <p:tgtEl>
                                          <p:spTgt spid="169"/>
                                        </p:tgtEl>
                                        <p:attrNameLst>
                                          <p:attrName>style.visibility</p:attrName>
                                        </p:attrNameLst>
                                      </p:cBhvr>
                                      <p:to>
                                        <p:strVal val="visible"/>
                                      </p:to>
                                    </p:set>
                                    <p:animEffect transition="in" filter="fade">
                                      <p:cBhvr>
                                        <p:cTn id="392" dur="500"/>
                                        <p:tgtEl>
                                          <p:spTgt spid="169"/>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170"/>
                                        </p:tgtEl>
                                        <p:attrNameLst>
                                          <p:attrName>style.visibility</p:attrName>
                                        </p:attrNameLst>
                                      </p:cBhvr>
                                      <p:to>
                                        <p:strVal val="visible"/>
                                      </p:to>
                                    </p:set>
                                    <p:animEffect transition="in" filter="fade">
                                      <p:cBhvr>
                                        <p:cTn id="397" dur="500"/>
                                        <p:tgtEl>
                                          <p:spTgt spid="170"/>
                                        </p:tgtEl>
                                      </p:cBhvr>
                                    </p:animEffect>
                                  </p:childTnLst>
                                </p:cTn>
                              </p:par>
                            </p:childTnLst>
                          </p:cTn>
                        </p:par>
                      </p:childTnLst>
                    </p:cTn>
                  </p:par>
                  <p:par>
                    <p:cTn id="398" fill="hold">
                      <p:stCondLst>
                        <p:cond delay="indefinite"/>
                      </p:stCondLst>
                      <p:childTnLst>
                        <p:par>
                          <p:cTn id="399" fill="hold">
                            <p:stCondLst>
                              <p:cond delay="0"/>
                            </p:stCondLst>
                            <p:childTnLst>
                              <p:par>
                                <p:cTn id="400" presetID="21" presetClass="entr" presetSubtype="1" fill="hold" grpId="0" nodeType="clickEffect">
                                  <p:stCondLst>
                                    <p:cond delay="0"/>
                                  </p:stCondLst>
                                  <p:childTnLst>
                                    <p:set>
                                      <p:cBhvr>
                                        <p:cTn id="401" dur="1" fill="hold">
                                          <p:stCondLst>
                                            <p:cond delay="0"/>
                                          </p:stCondLst>
                                        </p:cTn>
                                        <p:tgtEl>
                                          <p:spTgt spid="171"/>
                                        </p:tgtEl>
                                        <p:attrNameLst>
                                          <p:attrName>style.visibility</p:attrName>
                                        </p:attrNameLst>
                                      </p:cBhvr>
                                      <p:to>
                                        <p:strVal val="visible"/>
                                      </p:to>
                                    </p:set>
                                    <p:animEffect transition="in" filter="wheel(1)">
                                      <p:cBhvr>
                                        <p:cTn id="402" dur="2000"/>
                                        <p:tgtEl>
                                          <p:spTgt spid="171"/>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1" fill="hold" nodeType="clickEffect">
                                  <p:stCondLst>
                                    <p:cond delay="0"/>
                                  </p:stCondLst>
                                  <p:childTnLst>
                                    <p:set>
                                      <p:cBhvr>
                                        <p:cTn id="406" dur="1" fill="hold">
                                          <p:stCondLst>
                                            <p:cond delay="0"/>
                                          </p:stCondLst>
                                        </p:cTn>
                                        <p:tgtEl>
                                          <p:spTgt spid="122"/>
                                        </p:tgtEl>
                                        <p:attrNameLst>
                                          <p:attrName>style.visibility</p:attrName>
                                        </p:attrNameLst>
                                      </p:cBhvr>
                                      <p:to>
                                        <p:strVal val="visible"/>
                                      </p:to>
                                    </p:set>
                                    <p:animEffect transition="in" filter="wipe(up)">
                                      <p:cBhvr>
                                        <p:cTn id="407" dur="500"/>
                                        <p:tgtEl>
                                          <p:spTgt spid="122"/>
                                        </p:tgtEl>
                                      </p:cBhvr>
                                    </p:animEffect>
                                  </p:childTnLst>
                                </p:cTn>
                              </p:par>
                            </p:childTnLst>
                          </p:cTn>
                        </p:par>
                        <p:par>
                          <p:cTn id="408" fill="hold">
                            <p:stCondLst>
                              <p:cond delay="500"/>
                            </p:stCondLst>
                            <p:childTnLst>
                              <p:par>
                                <p:cTn id="409" presetID="22" presetClass="entr" presetSubtype="2" fill="hold" nodeType="afterEffect">
                                  <p:stCondLst>
                                    <p:cond delay="0"/>
                                  </p:stCondLst>
                                  <p:childTnLst>
                                    <p:set>
                                      <p:cBhvr>
                                        <p:cTn id="410" dur="1" fill="hold">
                                          <p:stCondLst>
                                            <p:cond delay="0"/>
                                          </p:stCondLst>
                                        </p:cTn>
                                        <p:tgtEl>
                                          <p:spTgt spid="121"/>
                                        </p:tgtEl>
                                        <p:attrNameLst>
                                          <p:attrName>style.visibility</p:attrName>
                                        </p:attrNameLst>
                                      </p:cBhvr>
                                      <p:to>
                                        <p:strVal val="visible"/>
                                      </p:to>
                                    </p:set>
                                    <p:animEffect transition="in" filter="wipe(right)">
                                      <p:cBhvr>
                                        <p:cTn id="411" dur="500"/>
                                        <p:tgtEl>
                                          <p:spTgt spid="121"/>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120"/>
                                        </p:tgtEl>
                                        <p:attrNameLst>
                                          <p:attrName>style.visibility</p:attrName>
                                        </p:attrNameLst>
                                      </p:cBhvr>
                                      <p:to>
                                        <p:strVal val="visible"/>
                                      </p:to>
                                    </p:set>
                                    <p:animEffect transition="in" filter="wipe(left)">
                                      <p:cBhvr>
                                        <p:cTn id="416" dur="500"/>
                                        <p:tgtEl>
                                          <p:spTgt spid="120"/>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2" fill="hold" nodeType="clickEffect">
                                  <p:stCondLst>
                                    <p:cond delay="0"/>
                                  </p:stCondLst>
                                  <p:childTnLst>
                                    <p:set>
                                      <p:cBhvr>
                                        <p:cTn id="420" dur="1" fill="hold">
                                          <p:stCondLst>
                                            <p:cond delay="0"/>
                                          </p:stCondLst>
                                        </p:cTn>
                                        <p:tgtEl>
                                          <p:spTgt spid="93"/>
                                        </p:tgtEl>
                                        <p:attrNameLst>
                                          <p:attrName>style.visibility</p:attrName>
                                        </p:attrNameLst>
                                      </p:cBhvr>
                                      <p:to>
                                        <p:strVal val="visible"/>
                                      </p:to>
                                    </p:set>
                                    <p:animEffect transition="in" filter="wipe(right)">
                                      <p:cBhvr>
                                        <p:cTn id="421" dur="500"/>
                                        <p:tgtEl>
                                          <p:spTgt spid="93"/>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8" fill="hold" grpId="0" nodeType="clickEffect">
                                  <p:stCondLst>
                                    <p:cond delay="0"/>
                                  </p:stCondLst>
                                  <p:childTnLst>
                                    <p:set>
                                      <p:cBhvr>
                                        <p:cTn id="425" dur="1" fill="hold">
                                          <p:stCondLst>
                                            <p:cond delay="0"/>
                                          </p:stCondLst>
                                        </p:cTn>
                                        <p:tgtEl>
                                          <p:spTgt spid="173"/>
                                        </p:tgtEl>
                                        <p:attrNameLst>
                                          <p:attrName>style.visibility</p:attrName>
                                        </p:attrNameLst>
                                      </p:cBhvr>
                                      <p:to>
                                        <p:strVal val="visible"/>
                                      </p:to>
                                    </p:set>
                                    <p:animEffect transition="in" filter="wipe(left)">
                                      <p:cBhvr>
                                        <p:cTn id="426" dur="500"/>
                                        <p:tgtEl>
                                          <p:spTgt spid="173"/>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2" fill="hold" nodeType="clickEffect">
                                  <p:stCondLst>
                                    <p:cond delay="0"/>
                                  </p:stCondLst>
                                  <p:childTnLst>
                                    <p:set>
                                      <p:cBhvr>
                                        <p:cTn id="430" dur="1" fill="hold">
                                          <p:stCondLst>
                                            <p:cond delay="0"/>
                                          </p:stCondLst>
                                        </p:cTn>
                                        <p:tgtEl>
                                          <p:spTgt spid="57"/>
                                        </p:tgtEl>
                                        <p:attrNameLst>
                                          <p:attrName>style.visibility</p:attrName>
                                        </p:attrNameLst>
                                      </p:cBhvr>
                                      <p:to>
                                        <p:strVal val="visible"/>
                                      </p:to>
                                    </p:set>
                                    <p:animEffect transition="in" filter="wipe(right)">
                                      <p:cBhvr>
                                        <p:cTn id="431" dur="500"/>
                                        <p:tgtEl>
                                          <p:spTgt spid="57"/>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58"/>
                                        </p:tgtEl>
                                        <p:attrNameLst>
                                          <p:attrName>style.visibility</p:attrName>
                                        </p:attrNameLst>
                                      </p:cBhvr>
                                      <p:to>
                                        <p:strVal val="visible"/>
                                      </p:to>
                                    </p:set>
                                    <p:animEffect transition="in" filter="wipe(left)">
                                      <p:cBhvr>
                                        <p:cTn id="436" dur="500"/>
                                        <p:tgtEl>
                                          <p:spTgt spid="58"/>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1" fill="hold" nodeType="clickEffect">
                                  <p:stCondLst>
                                    <p:cond delay="0"/>
                                  </p:stCondLst>
                                  <p:childTnLst>
                                    <p:set>
                                      <p:cBhvr>
                                        <p:cTn id="440" dur="1" fill="hold">
                                          <p:stCondLst>
                                            <p:cond delay="0"/>
                                          </p:stCondLst>
                                        </p:cTn>
                                        <p:tgtEl>
                                          <p:spTgt spid="177"/>
                                        </p:tgtEl>
                                        <p:attrNameLst>
                                          <p:attrName>style.visibility</p:attrName>
                                        </p:attrNameLst>
                                      </p:cBhvr>
                                      <p:to>
                                        <p:strVal val="visible"/>
                                      </p:to>
                                    </p:set>
                                    <p:animEffect transition="in" filter="wipe(up)">
                                      <p:cBhvr>
                                        <p:cTn id="441" dur="500"/>
                                        <p:tgtEl>
                                          <p:spTgt spid="177"/>
                                        </p:tgtEl>
                                      </p:cBhvr>
                                    </p:animEffect>
                                  </p:childTnLst>
                                </p:cTn>
                              </p:par>
                            </p:childTnLst>
                          </p:cTn>
                        </p:par>
                      </p:childTnLst>
                    </p:cTn>
                  </p:par>
                  <p:par>
                    <p:cTn id="442" fill="hold">
                      <p:stCondLst>
                        <p:cond delay="indefinite"/>
                      </p:stCondLst>
                      <p:childTnLst>
                        <p:par>
                          <p:cTn id="443" fill="hold">
                            <p:stCondLst>
                              <p:cond delay="0"/>
                            </p:stCondLst>
                            <p:childTnLst>
                              <p:par>
                                <p:cTn id="444" presetID="10" presetClass="entr" presetSubtype="0" fill="hold" grpId="0" nodeType="clickEffect">
                                  <p:stCondLst>
                                    <p:cond delay="0"/>
                                  </p:stCondLst>
                                  <p:childTnLst>
                                    <p:set>
                                      <p:cBhvr>
                                        <p:cTn id="445" dur="1" fill="hold">
                                          <p:stCondLst>
                                            <p:cond delay="0"/>
                                          </p:stCondLst>
                                        </p:cTn>
                                        <p:tgtEl>
                                          <p:spTgt spid="181"/>
                                        </p:tgtEl>
                                        <p:attrNameLst>
                                          <p:attrName>style.visibility</p:attrName>
                                        </p:attrNameLst>
                                      </p:cBhvr>
                                      <p:to>
                                        <p:strVal val="visible"/>
                                      </p:to>
                                    </p:set>
                                    <p:animEffect transition="in" filter="fade">
                                      <p:cBhvr>
                                        <p:cTn id="446" dur="500"/>
                                        <p:tgtEl>
                                          <p:spTgt spid="181"/>
                                        </p:tgtEl>
                                      </p:cBhvr>
                                    </p:animEffect>
                                  </p:childTnLst>
                                </p:cTn>
                              </p:par>
                            </p:childTnLst>
                          </p:cTn>
                        </p:par>
                      </p:childTnLst>
                    </p:cTn>
                  </p:par>
                  <p:par>
                    <p:cTn id="447" fill="hold">
                      <p:stCondLst>
                        <p:cond delay="indefinite"/>
                      </p:stCondLst>
                      <p:childTnLst>
                        <p:par>
                          <p:cTn id="448" fill="hold">
                            <p:stCondLst>
                              <p:cond delay="0"/>
                            </p:stCondLst>
                            <p:childTnLst>
                              <p:par>
                                <p:cTn id="449" presetID="10" presetClass="entr" presetSubtype="0" fill="hold" grpId="0" nodeType="clickEffect">
                                  <p:stCondLst>
                                    <p:cond delay="0"/>
                                  </p:stCondLst>
                                  <p:childTnLst>
                                    <p:set>
                                      <p:cBhvr>
                                        <p:cTn id="450" dur="1" fill="hold">
                                          <p:stCondLst>
                                            <p:cond delay="0"/>
                                          </p:stCondLst>
                                        </p:cTn>
                                        <p:tgtEl>
                                          <p:spTgt spid="182"/>
                                        </p:tgtEl>
                                        <p:attrNameLst>
                                          <p:attrName>style.visibility</p:attrName>
                                        </p:attrNameLst>
                                      </p:cBhvr>
                                      <p:to>
                                        <p:strVal val="visible"/>
                                      </p:to>
                                    </p:set>
                                    <p:animEffect transition="in" filter="fade">
                                      <p:cBhvr>
                                        <p:cTn id="451" dur="500"/>
                                        <p:tgtEl>
                                          <p:spTgt spid="182"/>
                                        </p:tgtEl>
                                      </p:cBhvr>
                                    </p:animEffect>
                                  </p:childTnLst>
                                </p:cTn>
                              </p:par>
                            </p:childTnLst>
                          </p:cTn>
                        </p:par>
                      </p:childTnLst>
                    </p:cTn>
                  </p:par>
                  <p:par>
                    <p:cTn id="452" fill="hold">
                      <p:stCondLst>
                        <p:cond delay="indefinite"/>
                      </p:stCondLst>
                      <p:childTnLst>
                        <p:par>
                          <p:cTn id="453" fill="hold">
                            <p:stCondLst>
                              <p:cond delay="0"/>
                            </p:stCondLst>
                            <p:childTnLst>
                              <p:par>
                                <p:cTn id="454" presetID="10" presetClass="entr" presetSubtype="0" fill="hold" grpId="0" nodeType="clickEffect">
                                  <p:stCondLst>
                                    <p:cond delay="0"/>
                                  </p:stCondLst>
                                  <p:childTnLst>
                                    <p:set>
                                      <p:cBhvr>
                                        <p:cTn id="455" dur="1" fill="hold">
                                          <p:stCondLst>
                                            <p:cond delay="0"/>
                                          </p:stCondLst>
                                        </p:cTn>
                                        <p:tgtEl>
                                          <p:spTgt spid="179"/>
                                        </p:tgtEl>
                                        <p:attrNameLst>
                                          <p:attrName>style.visibility</p:attrName>
                                        </p:attrNameLst>
                                      </p:cBhvr>
                                      <p:to>
                                        <p:strVal val="visible"/>
                                      </p:to>
                                    </p:set>
                                    <p:animEffect transition="in" filter="fade">
                                      <p:cBhvr>
                                        <p:cTn id="456" dur="500"/>
                                        <p:tgtEl>
                                          <p:spTgt spid="179"/>
                                        </p:tgtEl>
                                      </p:cBhvr>
                                    </p:animEffect>
                                  </p:childTnLst>
                                </p:cTn>
                              </p:par>
                            </p:childTnLst>
                          </p:cTn>
                        </p:par>
                      </p:childTnLst>
                    </p:cTn>
                  </p:par>
                  <p:par>
                    <p:cTn id="457" fill="hold">
                      <p:stCondLst>
                        <p:cond delay="indefinite"/>
                      </p:stCondLst>
                      <p:childTnLst>
                        <p:par>
                          <p:cTn id="458" fill="hold">
                            <p:stCondLst>
                              <p:cond delay="0"/>
                            </p:stCondLst>
                            <p:childTnLst>
                              <p:par>
                                <p:cTn id="459" presetID="10" presetClass="entr" presetSubtype="0" fill="hold" grpId="0" nodeType="clickEffect">
                                  <p:stCondLst>
                                    <p:cond delay="0"/>
                                  </p:stCondLst>
                                  <p:childTnLst>
                                    <p:set>
                                      <p:cBhvr>
                                        <p:cTn id="460" dur="1" fill="hold">
                                          <p:stCondLst>
                                            <p:cond delay="0"/>
                                          </p:stCondLst>
                                        </p:cTn>
                                        <p:tgtEl>
                                          <p:spTgt spid="180"/>
                                        </p:tgtEl>
                                        <p:attrNameLst>
                                          <p:attrName>style.visibility</p:attrName>
                                        </p:attrNameLst>
                                      </p:cBhvr>
                                      <p:to>
                                        <p:strVal val="visible"/>
                                      </p:to>
                                    </p:set>
                                    <p:animEffect transition="in" filter="fade">
                                      <p:cBhvr>
                                        <p:cTn id="461" dur="500"/>
                                        <p:tgtEl>
                                          <p:spTgt spid="180"/>
                                        </p:tgtEl>
                                      </p:cBhvr>
                                    </p:animEffect>
                                  </p:childTnLst>
                                </p:cTn>
                              </p:par>
                            </p:childTnLst>
                          </p:cTn>
                        </p:par>
                      </p:childTnLst>
                    </p:cTn>
                  </p:par>
                  <p:par>
                    <p:cTn id="462" fill="hold">
                      <p:stCondLst>
                        <p:cond delay="indefinite"/>
                      </p:stCondLst>
                      <p:childTnLst>
                        <p:par>
                          <p:cTn id="463" fill="hold">
                            <p:stCondLst>
                              <p:cond delay="0"/>
                            </p:stCondLst>
                            <p:childTnLst>
                              <p:par>
                                <p:cTn id="464" presetID="21" presetClass="entr" presetSubtype="1" fill="hold" grpId="0" nodeType="clickEffect">
                                  <p:stCondLst>
                                    <p:cond delay="0"/>
                                  </p:stCondLst>
                                  <p:childTnLst>
                                    <p:set>
                                      <p:cBhvr>
                                        <p:cTn id="465" dur="1" fill="hold">
                                          <p:stCondLst>
                                            <p:cond delay="0"/>
                                          </p:stCondLst>
                                        </p:cTn>
                                        <p:tgtEl>
                                          <p:spTgt spid="183"/>
                                        </p:tgtEl>
                                        <p:attrNameLst>
                                          <p:attrName>style.visibility</p:attrName>
                                        </p:attrNameLst>
                                      </p:cBhvr>
                                      <p:to>
                                        <p:strVal val="visible"/>
                                      </p:to>
                                    </p:set>
                                    <p:animEffect transition="in" filter="wheel(1)">
                                      <p:cBhvr>
                                        <p:cTn id="466" dur="2000"/>
                                        <p:tgtEl>
                                          <p:spTgt spid="183"/>
                                        </p:tgtEl>
                                      </p:cBhvr>
                                    </p:animEffect>
                                  </p:childTnLst>
                                </p:cTn>
                              </p:par>
                            </p:childTnLst>
                          </p:cTn>
                        </p:par>
                      </p:childTnLst>
                    </p:cTn>
                  </p:par>
                  <p:par>
                    <p:cTn id="467" fill="hold">
                      <p:stCondLst>
                        <p:cond delay="indefinite"/>
                      </p:stCondLst>
                      <p:childTnLst>
                        <p:par>
                          <p:cTn id="468" fill="hold">
                            <p:stCondLst>
                              <p:cond delay="0"/>
                            </p:stCondLst>
                            <p:childTnLst>
                              <p:par>
                                <p:cTn id="469" presetID="22" presetClass="entr" presetSubtype="1" fill="hold" nodeType="clickEffect">
                                  <p:stCondLst>
                                    <p:cond delay="0"/>
                                  </p:stCondLst>
                                  <p:childTnLst>
                                    <p:set>
                                      <p:cBhvr>
                                        <p:cTn id="470" dur="1" fill="hold">
                                          <p:stCondLst>
                                            <p:cond delay="0"/>
                                          </p:stCondLst>
                                        </p:cTn>
                                        <p:tgtEl>
                                          <p:spTgt spid="116"/>
                                        </p:tgtEl>
                                        <p:attrNameLst>
                                          <p:attrName>style.visibility</p:attrName>
                                        </p:attrNameLst>
                                      </p:cBhvr>
                                      <p:to>
                                        <p:strVal val="visible"/>
                                      </p:to>
                                    </p:set>
                                    <p:animEffect transition="in" filter="wipe(up)">
                                      <p:cBhvr>
                                        <p:cTn id="471" dur="500"/>
                                        <p:tgtEl>
                                          <p:spTgt spid="116"/>
                                        </p:tgtEl>
                                      </p:cBhvr>
                                    </p:animEffect>
                                  </p:childTnLst>
                                </p:cTn>
                              </p:par>
                            </p:childTnLst>
                          </p:cTn>
                        </p:par>
                        <p:par>
                          <p:cTn id="472" fill="hold">
                            <p:stCondLst>
                              <p:cond delay="500"/>
                            </p:stCondLst>
                            <p:childTnLst>
                              <p:par>
                                <p:cTn id="473" presetID="22" presetClass="entr" presetSubtype="2" fill="hold" nodeType="afterEffect">
                                  <p:stCondLst>
                                    <p:cond delay="0"/>
                                  </p:stCondLst>
                                  <p:childTnLst>
                                    <p:set>
                                      <p:cBhvr>
                                        <p:cTn id="474" dur="1" fill="hold">
                                          <p:stCondLst>
                                            <p:cond delay="0"/>
                                          </p:stCondLst>
                                        </p:cTn>
                                        <p:tgtEl>
                                          <p:spTgt spid="115"/>
                                        </p:tgtEl>
                                        <p:attrNameLst>
                                          <p:attrName>style.visibility</p:attrName>
                                        </p:attrNameLst>
                                      </p:cBhvr>
                                      <p:to>
                                        <p:strVal val="visible"/>
                                      </p:to>
                                    </p:set>
                                    <p:animEffect transition="in" filter="wipe(right)">
                                      <p:cBhvr>
                                        <p:cTn id="475" dur="500"/>
                                        <p:tgtEl>
                                          <p:spTgt spid="115"/>
                                        </p:tgtEl>
                                      </p:cBhvr>
                                    </p:animEffec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grpId="0" nodeType="clickEffect">
                                  <p:stCondLst>
                                    <p:cond delay="0"/>
                                  </p:stCondLst>
                                  <p:childTnLst>
                                    <p:set>
                                      <p:cBhvr>
                                        <p:cTn id="479" dur="1" fill="hold">
                                          <p:stCondLst>
                                            <p:cond delay="0"/>
                                          </p:stCondLst>
                                        </p:cTn>
                                        <p:tgtEl>
                                          <p:spTgt spid="114"/>
                                        </p:tgtEl>
                                        <p:attrNameLst>
                                          <p:attrName>style.visibility</p:attrName>
                                        </p:attrNameLst>
                                      </p:cBhvr>
                                      <p:to>
                                        <p:strVal val="visible"/>
                                      </p:to>
                                    </p:set>
                                    <p:animEffect transition="in" filter="wipe(left)">
                                      <p:cBhvr>
                                        <p:cTn id="480" dur="500"/>
                                        <p:tgtEl>
                                          <p:spTgt spid="114"/>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2" fill="hold" nodeType="clickEffect">
                                  <p:stCondLst>
                                    <p:cond delay="0"/>
                                  </p:stCondLst>
                                  <p:childTnLst>
                                    <p:set>
                                      <p:cBhvr>
                                        <p:cTn id="484" dur="1" fill="hold">
                                          <p:stCondLst>
                                            <p:cond delay="0"/>
                                          </p:stCondLst>
                                        </p:cTn>
                                        <p:tgtEl>
                                          <p:spTgt spid="90"/>
                                        </p:tgtEl>
                                        <p:attrNameLst>
                                          <p:attrName>style.visibility</p:attrName>
                                        </p:attrNameLst>
                                      </p:cBhvr>
                                      <p:to>
                                        <p:strVal val="visible"/>
                                      </p:to>
                                    </p:set>
                                    <p:animEffect transition="in" filter="wipe(right)">
                                      <p:cBhvr>
                                        <p:cTn id="485" dur="500"/>
                                        <p:tgtEl>
                                          <p:spTgt spid="90"/>
                                        </p:tgtEl>
                                      </p:cBhvr>
                                    </p:animEffect>
                                  </p:childTnLst>
                                </p:cTn>
                              </p:par>
                            </p:childTnLst>
                          </p:cTn>
                        </p:par>
                      </p:childTnLst>
                    </p:cTn>
                  </p:par>
                  <p:par>
                    <p:cTn id="486" fill="hold">
                      <p:stCondLst>
                        <p:cond delay="indefinite"/>
                      </p:stCondLst>
                      <p:childTnLst>
                        <p:par>
                          <p:cTn id="487" fill="hold">
                            <p:stCondLst>
                              <p:cond delay="0"/>
                            </p:stCondLst>
                            <p:childTnLst>
                              <p:par>
                                <p:cTn id="488" presetID="22" presetClass="entr" presetSubtype="8" fill="hold" grpId="0" nodeType="clickEffect">
                                  <p:stCondLst>
                                    <p:cond delay="0"/>
                                  </p:stCondLst>
                                  <p:childTnLst>
                                    <p:set>
                                      <p:cBhvr>
                                        <p:cTn id="489" dur="1" fill="hold">
                                          <p:stCondLst>
                                            <p:cond delay="0"/>
                                          </p:stCondLst>
                                        </p:cTn>
                                        <p:tgtEl>
                                          <p:spTgt spid="185"/>
                                        </p:tgtEl>
                                        <p:attrNameLst>
                                          <p:attrName>style.visibility</p:attrName>
                                        </p:attrNameLst>
                                      </p:cBhvr>
                                      <p:to>
                                        <p:strVal val="visible"/>
                                      </p:to>
                                    </p:set>
                                    <p:animEffect transition="in" filter="wipe(left)">
                                      <p:cBhvr>
                                        <p:cTn id="490" dur="500"/>
                                        <p:tgtEl>
                                          <p:spTgt spid="185"/>
                                        </p:tgtEl>
                                      </p:cBhvr>
                                    </p:animEffect>
                                  </p:childTnLst>
                                </p:cTn>
                              </p:par>
                            </p:childTnLst>
                          </p:cTn>
                        </p:par>
                      </p:childTnLst>
                    </p:cTn>
                  </p:par>
                  <p:par>
                    <p:cTn id="491" fill="hold">
                      <p:stCondLst>
                        <p:cond delay="indefinite"/>
                      </p:stCondLst>
                      <p:childTnLst>
                        <p:par>
                          <p:cTn id="492" fill="hold">
                            <p:stCondLst>
                              <p:cond delay="0"/>
                            </p:stCondLst>
                            <p:childTnLst>
                              <p:par>
                                <p:cTn id="493" presetID="22" presetClass="entr" presetSubtype="2" fill="hold" nodeType="clickEffect">
                                  <p:stCondLst>
                                    <p:cond delay="0"/>
                                  </p:stCondLst>
                                  <p:childTnLst>
                                    <p:set>
                                      <p:cBhvr>
                                        <p:cTn id="494" dur="1" fill="hold">
                                          <p:stCondLst>
                                            <p:cond delay="0"/>
                                          </p:stCondLst>
                                        </p:cTn>
                                        <p:tgtEl>
                                          <p:spTgt spid="75"/>
                                        </p:tgtEl>
                                        <p:attrNameLst>
                                          <p:attrName>style.visibility</p:attrName>
                                        </p:attrNameLst>
                                      </p:cBhvr>
                                      <p:to>
                                        <p:strVal val="visible"/>
                                      </p:to>
                                    </p:set>
                                    <p:animEffect transition="in" filter="wipe(right)">
                                      <p:cBhvr>
                                        <p:cTn id="495" dur="500"/>
                                        <p:tgtEl>
                                          <p:spTgt spid="75"/>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8" fill="hold" grpId="0" nodeType="clickEffect">
                                  <p:stCondLst>
                                    <p:cond delay="0"/>
                                  </p:stCondLst>
                                  <p:childTnLst>
                                    <p:set>
                                      <p:cBhvr>
                                        <p:cTn id="499" dur="1" fill="hold">
                                          <p:stCondLst>
                                            <p:cond delay="0"/>
                                          </p:stCondLst>
                                        </p:cTn>
                                        <p:tgtEl>
                                          <p:spTgt spid="83"/>
                                        </p:tgtEl>
                                        <p:attrNameLst>
                                          <p:attrName>style.visibility</p:attrName>
                                        </p:attrNameLst>
                                      </p:cBhvr>
                                      <p:to>
                                        <p:strVal val="visible"/>
                                      </p:to>
                                    </p:set>
                                    <p:animEffect transition="in" filter="wipe(left)">
                                      <p:cBhvr>
                                        <p:cTn id="500" dur="500"/>
                                        <p:tgtEl>
                                          <p:spTgt spid="83"/>
                                        </p:tgtEl>
                                      </p:cBhvr>
                                    </p:animEffect>
                                  </p:childTnLst>
                                </p:cTn>
                              </p:par>
                            </p:childTnLst>
                          </p:cTn>
                        </p:par>
                      </p:childTnLst>
                    </p:cTn>
                  </p:par>
                  <p:par>
                    <p:cTn id="501" fill="hold">
                      <p:stCondLst>
                        <p:cond delay="indefinite"/>
                      </p:stCondLst>
                      <p:childTnLst>
                        <p:par>
                          <p:cTn id="502" fill="hold">
                            <p:stCondLst>
                              <p:cond delay="0"/>
                            </p:stCondLst>
                            <p:childTnLst>
                              <p:par>
                                <p:cTn id="503" presetID="22" presetClass="entr" presetSubtype="1" fill="hold" nodeType="clickEffect">
                                  <p:stCondLst>
                                    <p:cond delay="0"/>
                                  </p:stCondLst>
                                  <p:childTnLst>
                                    <p:set>
                                      <p:cBhvr>
                                        <p:cTn id="504" dur="1" fill="hold">
                                          <p:stCondLst>
                                            <p:cond delay="0"/>
                                          </p:stCondLst>
                                        </p:cTn>
                                        <p:tgtEl>
                                          <p:spTgt spid="186"/>
                                        </p:tgtEl>
                                        <p:attrNameLst>
                                          <p:attrName>style.visibility</p:attrName>
                                        </p:attrNameLst>
                                      </p:cBhvr>
                                      <p:to>
                                        <p:strVal val="visible"/>
                                      </p:to>
                                    </p:set>
                                    <p:animEffect transition="in" filter="wipe(up)">
                                      <p:cBhvr>
                                        <p:cTn id="505" dur="500"/>
                                        <p:tgtEl>
                                          <p:spTgt spid="186"/>
                                        </p:tgtEl>
                                      </p:cBhvr>
                                    </p:animEffect>
                                  </p:childTnLst>
                                </p:cTn>
                              </p:par>
                            </p:childTnLst>
                          </p:cTn>
                        </p:par>
                      </p:childTnLst>
                    </p:cTn>
                  </p:par>
                  <p:par>
                    <p:cTn id="506" fill="hold">
                      <p:stCondLst>
                        <p:cond delay="indefinite"/>
                      </p:stCondLst>
                      <p:childTnLst>
                        <p:par>
                          <p:cTn id="507" fill="hold">
                            <p:stCondLst>
                              <p:cond delay="0"/>
                            </p:stCondLst>
                            <p:childTnLst>
                              <p:par>
                                <p:cTn id="508" presetID="22" presetClass="entr" presetSubtype="1" fill="hold" nodeType="clickEffect">
                                  <p:stCondLst>
                                    <p:cond delay="0"/>
                                  </p:stCondLst>
                                  <p:childTnLst>
                                    <p:set>
                                      <p:cBhvr>
                                        <p:cTn id="509" dur="1" fill="hold">
                                          <p:stCondLst>
                                            <p:cond delay="0"/>
                                          </p:stCondLst>
                                        </p:cTn>
                                        <p:tgtEl>
                                          <p:spTgt spid="125"/>
                                        </p:tgtEl>
                                        <p:attrNameLst>
                                          <p:attrName>style.visibility</p:attrName>
                                        </p:attrNameLst>
                                      </p:cBhvr>
                                      <p:to>
                                        <p:strVal val="visible"/>
                                      </p:to>
                                    </p:set>
                                    <p:animEffect transition="in" filter="wipe(up)">
                                      <p:cBhvr>
                                        <p:cTn id="510" dur="500"/>
                                        <p:tgtEl>
                                          <p:spTgt spid="125"/>
                                        </p:tgtEl>
                                      </p:cBhvr>
                                    </p:animEffect>
                                  </p:childTnLst>
                                </p:cTn>
                              </p:par>
                            </p:childTnLst>
                          </p:cTn>
                        </p:par>
                        <p:par>
                          <p:cTn id="511" fill="hold">
                            <p:stCondLst>
                              <p:cond delay="500"/>
                            </p:stCondLst>
                            <p:childTnLst>
                              <p:par>
                                <p:cTn id="512" presetID="22" presetClass="entr" presetSubtype="2" fill="hold" nodeType="afterEffect">
                                  <p:stCondLst>
                                    <p:cond delay="0"/>
                                  </p:stCondLst>
                                  <p:childTnLst>
                                    <p:set>
                                      <p:cBhvr>
                                        <p:cTn id="513" dur="1" fill="hold">
                                          <p:stCondLst>
                                            <p:cond delay="0"/>
                                          </p:stCondLst>
                                        </p:cTn>
                                        <p:tgtEl>
                                          <p:spTgt spid="124"/>
                                        </p:tgtEl>
                                        <p:attrNameLst>
                                          <p:attrName>style.visibility</p:attrName>
                                        </p:attrNameLst>
                                      </p:cBhvr>
                                      <p:to>
                                        <p:strVal val="visible"/>
                                      </p:to>
                                    </p:set>
                                    <p:animEffect transition="in" filter="wipe(right)">
                                      <p:cBhvr>
                                        <p:cTn id="514" dur="500"/>
                                        <p:tgtEl>
                                          <p:spTgt spid="124"/>
                                        </p:tgtEl>
                                      </p:cBhvr>
                                    </p:animEffect>
                                  </p:childTnLst>
                                </p:cTn>
                              </p:par>
                            </p:childTnLst>
                          </p:cTn>
                        </p:par>
                      </p:childTnLst>
                    </p:cTn>
                  </p:par>
                  <p:par>
                    <p:cTn id="515" fill="hold">
                      <p:stCondLst>
                        <p:cond delay="indefinite"/>
                      </p:stCondLst>
                      <p:childTnLst>
                        <p:par>
                          <p:cTn id="516" fill="hold">
                            <p:stCondLst>
                              <p:cond delay="0"/>
                            </p:stCondLst>
                            <p:childTnLst>
                              <p:par>
                                <p:cTn id="517" presetID="22" presetClass="entr" presetSubtype="8" fill="hold" grpId="0" nodeType="clickEffect">
                                  <p:stCondLst>
                                    <p:cond delay="0"/>
                                  </p:stCondLst>
                                  <p:childTnLst>
                                    <p:set>
                                      <p:cBhvr>
                                        <p:cTn id="518" dur="1" fill="hold">
                                          <p:stCondLst>
                                            <p:cond delay="0"/>
                                          </p:stCondLst>
                                        </p:cTn>
                                        <p:tgtEl>
                                          <p:spTgt spid="123"/>
                                        </p:tgtEl>
                                        <p:attrNameLst>
                                          <p:attrName>style.visibility</p:attrName>
                                        </p:attrNameLst>
                                      </p:cBhvr>
                                      <p:to>
                                        <p:strVal val="visible"/>
                                      </p:to>
                                    </p:set>
                                    <p:animEffect transition="in" filter="wipe(left)">
                                      <p:cBhvr>
                                        <p:cTn id="519" dur="500"/>
                                        <p:tgtEl>
                                          <p:spTgt spid="123"/>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2" fill="hold" nodeType="clickEffect">
                                  <p:stCondLst>
                                    <p:cond delay="0"/>
                                  </p:stCondLst>
                                  <p:childTnLst>
                                    <p:set>
                                      <p:cBhvr>
                                        <p:cTn id="523" dur="1" fill="hold">
                                          <p:stCondLst>
                                            <p:cond delay="0"/>
                                          </p:stCondLst>
                                        </p:cTn>
                                        <p:tgtEl>
                                          <p:spTgt spid="174"/>
                                        </p:tgtEl>
                                        <p:attrNameLst>
                                          <p:attrName>style.visibility</p:attrName>
                                        </p:attrNameLst>
                                      </p:cBhvr>
                                      <p:to>
                                        <p:strVal val="visible"/>
                                      </p:to>
                                    </p:set>
                                    <p:animEffect transition="in" filter="wipe(right)">
                                      <p:cBhvr>
                                        <p:cTn id="524" dur="500"/>
                                        <p:tgtEl>
                                          <p:spTgt spid="174"/>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8" fill="hold" grpId="0" nodeType="clickEffect">
                                  <p:stCondLst>
                                    <p:cond delay="0"/>
                                  </p:stCondLst>
                                  <p:childTnLst>
                                    <p:set>
                                      <p:cBhvr>
                                        <p:cTn id="528" dur="1" fill="hold">
                                          <p:stCondLst>
                                            <p:cond delay="0"/>
                                          </p:stCondLst>
                                        </p:cTn>
                                        <p:tgtEl>
                                          <p:spTgt spid="92"/>
                                        </p:tgtEl>
                                        <p:attrNameLst>
                                          <p:attrName>style.visibility</p:attrName>
                                        </p:attrNameLst>
                                      </p:cBhvr>
                                      <p:to>
                                        <p:strVal val="visible"/>
                                      </p:to>
                                    </p:set>
                                    <p:animEffect transition="in" filter="wipe(left)">
                                      <p:cBhvr>
                                        <p:cTn id="529" dur="500"/>
                                        <p:tgtEl>
                                          <p:spTgt spid="92"/>
                                        </p:tgtEl>
                                      </p:cBhvr>
                                    </p:animEffect>
                                  </p:childTnLst>
                                </p:cTn>
                              </p:par>
                            </p:childTnLst>
                          </p:cTn>
                        </p:par>
                      </p:childTnLst>
                    </p:cTn>
                  </p:par>
                  <p:par>
                    <p:cTn id="530" fill="hold">
                      <p:stCondLst>
                        <p:cond delay="indefinite"/>
                      </p:stCondLst>
                      <p:childTnLst>
                        <p:par>
                          <p:cTn id="531" fill="hold">
                            <p:stCondLst>
                              <p:cond delay="0"/>
                            </p:stCondLst>
                            <p:childTnLst>
                              <p:par>
                                <p:cTn id="532" presetID="22" presetClass="entr" presetSubtype="2" fill="hold" nodeType="clickEffect">
                                  <p:stCondLst>
                                    <p:cond delay="0"/>
                                  </p:stCondLst>
                                  <p:childTnLst>
                                    <p:set>
                                      <p:cBhvr>
                                        <p:cTn id="533" dur="1" fill="hold">
                                          <p:stCondLst>
                                            <p:cond delay="0"/>
                                          </p:stCondLst>
                                        </p:cTn>
                                        <p:tgtEl>
                                          <p:spTgt spid="158"/>
                                        </p:tgtEl>
                                        <p:attrNameLst>
                                          <p:attrName>style.visibility</p:attrName>
                                        </p:attrNameLst>
                                      </p:cBhvr>
                                      <p:to>
                                        <p:strVal val="visible"/>
                                      </p:to>
                                    </p:set>
                                    <p:animEffect transition="in" filter="wipe(right)">
                                      <p:cBhvr>
                                        <p:cTn id="534" dur="500"/>
                                        <p:tgtEl>
                                          <p:spTgt spid="158"/>
                                        </p:tgtEl>
                                      </p:cBhvr>
                                    </p:animEffect>
                                  </p:childTnLst>
                                </p:cTn>
                              </p:par>
                            </p:childTnLst>
                          </p:cTn>
                        </p:par>
                      </p:childTnLst>
                    </p:cTn>
                  </p:par>
                  <p:par>
                    <p:cTn id="535" fill="hold">
                      <p:stCondLst>
                        <p:cond delay="indefinite"/>
                      </p:stCondLst>
                      <p:childTnLst>
                        <p:par>
                          <p:cTn id="536" fill="hold">
                            <p:stCondLst>
                              <p:cond delay="0"/>
                            </p:stCondLst>
                            <p:childTnLst>
                              <p:par>
                                <p:cTn id="537" presetID="22" presetClass="entr" presetSubtype="8" fill="hold" grpId="0" nodeType="clickEffect">
                                  <p:stCondLst>
                                    <p:cond delay="0"/>
                                  </p:stCondLst>
                                  <p:childTnLst>
                                    <p:set>
                                      <p:cBhvr>
                                        <p:cTn id="538" dur="1" fill="hold">
                                          <p:stCondLst>
                                            <p:cond delay="0"/>
                                          </p:stCondLst>
                                        </p:cTn>
                                        <p:tgtEl>
                                          <p:spTgt spid="191"/>
                                        </p:tgtEl>
                                        <p:attrNameLst>
                                          <p:attrName>style.visibility</p:attrName>
                                        </p:attrNameLst>
                                      </p:cBhvr>
                                      <p:to>
                                        <p:strVal val="visible"/>
                                      </p:to>
                                    </p:set>
                                    <p:animEffect transition="in" filter="wipe(left)">
                                      <p:cBhvr>
                                        <p:cTn id="539" dur="500"/>
                                        <p:tgtEl>
                                          <p:spTgt spid="191"/>
                                        </p:tgtEl>
                                      </p:cBhvr>
                                    </p:animEffect>
                                  </p:childTnLst>
                                </p:cTn>
                              </p:par>
                            </p:childTnLst>
                          </p:cTn>
                        </p:par>
                      </p:childTnLst>
                    </p:cTn>
                  </p:par>
                  <p:par>
                    <p:cTn id="540" fill="hold">
                      <p:stCondLst>
                        <p:cond delay="indefinite"/>
                      </p:stCondLst>
                      <p:childTnLst>
                        <p:par>
                          <p:cTn id="541" fill="hold">
                            <p:stCondLst>
                              <p:cond delay="0"/>
                            </p:stCondLst>
                            <p:childTnLst>
                              <p:par>
                                <p:cTn id="542" presetID="22" presetClass="entr" presetSubtype="1" fill="hold" nodeType="clickEffect">
                                  <p:stCondLst>
                                    <p:cond delay="0"/>
                                  </p:stCondLst>
                                  <p:childTnLst>
                                    <p:set>
                                      <p:cBhvr>
                                        <p:cTn id="543" dur="1" fill="hold">
                                          <p:stCondLst>
                                            <p:cond delay="0"/>
                                          </p:stCondLst>
                                        </p:cTn>
                                        <p:tgtEl>
                                          <p:spTgt spid="113"/>
                                        </p:tgtEl>
                                        <p:attrNameLst>
                                          <p:attrName>style.visibility</p:attrName>
                                        </p:attrNameLst>
                                      </p:cBhvr>
                                      <p:to>
                                        <p:strVal val="visible"/>
                                      </p:to>
                                    </p:set>
                                    <p:animEffect transition="in" filter="wipe(up)">
                                      <p:cBhvr>
                                        <p:cTn id="544" dur="500"/>
                                        <p:tgtEl>
                                          <p:spTgt spid="113"/>
                                        </p:tgtEl>
                                      </p:cBhvr>
                                    </p:animEffect>
                                  </p:childTnLst>
                                </p:cTn>
                              </p:par>
                            </p:childTnLst>
                          </p:cTn>
                        </p:par>
                      </p:childTnLst>
                    </p:cTn>
                  </p:par>
                  <p:par>
                    <p:cTn id="545" fill="hold">
                      <p:stCondLst>
                        <p:cond delay="indefinite"/>
                      </p:stCondLst>
                      <p:childTnLst>
                        <p:par>
                          <p:cTn id="546" fill="hold">
                            <p:stCondLst>
                              <p:cond delay="0"/>
                            </p:stCondLst>
                            <p:childTnLst>
                              <p:par>
                                <p:cTn id="547" presetID="22" presetClass="entr" presetSubtype="2" fill="hold" nodeType="clickEffect">
                                  <p:stCondLst>
                                    <p:cond delay="0"/>
                                  </p:stCondLst>
                                  <p:childTnLst>
                                    <p:set>
                                      <p:cBhvr>
                                        <p:cTn id="548" dur="1" fill="hold">
                                          <p:stCondLst>
                                            <p:cond delay="0"/>
                                          </p:stCondLst>
                                        </p:cTn>
                                        <p:tgtEl>
                                          <p:spTgt spid="112"/>
                                        </p:tgtEl>
                                        <p:attrNameLst>
                                          <p:attrName>style.visibility</p:attrName>
                                        </p:attrNameLst>
                                      </p:cBhvr>
                                      <p:to>
                                        <p:strVal val="visible"/>
                                      </p:to>
                                    </p:set>
                                    <p:animEffect transition="in" filter="wipe(right)">
                                      <p:cBhvr>
                                        <p:cTn id="549" dur="500"/>
                                        <p:tgtEl>
                                          <p:spTgt spid="112"/>
                                        </p:tgtEl>
                                      </p:cBhvr>
                                    </p:animEffect>
                                  </p:childTnLst>
                                </p:cTn>
                              </p:par>
                            </p:childTnLst>
                          </p:cTn>
                        </p:par>
                      </p:childTnLst>
                    </p:cTn>
                  </p:par>
                  <p:par>
                    <p:cTn id="550" fill="hold">
                      <p:stCondLst>
                        <p:cond delay="indefinite"/>
                      </p:stCondLst>
                      <p:childTnLst>
                        <p:par>
                          <p:cTn id="551" fill="hold">
                            <p:stCondLst>
                              <p:cond delay="0"/>
                            </p:stCondLst>
                            <p:childTnLst>
                              <p:par>
                                <p:cTn id="552" presetID="22" presetClass="entr" presetSubtype="8" fill="hold" grpId="0" nodeType="clickEffect">
                                  <p:stCondLst>
                                    <p:cond delay="0"/>
                                  </p:stCondLst>
                                  <p:childTnLst>
                                    <p:set>
                                      <p:cBhvr>
                                        <p:cTn id="553" dur="1" fill="hold">
                                          <p:stCondLst>
                                            <p:cond delay="0"/>
                                          </p:stCondLst>
                                        </p:cTn>
                                        <p:tgtEl>
                                          <p:spTgt spid="111"/>
                                        </p:tgtEl>
                                        <p:attrNameLst>
                                          <p:attrName>style.visibility</p:attrName>
                                        </p:attrNameLst>
                                      </p:cBhvr>
                                      <p:to>
                                        <p:strVal val="visible"/>
                                      </p:to>
                                    </p:set>
                                    <p:animEffect transition="in" filter="wipe(left)">
                                      <p:cBhvr>
                                        <p:cTn id="554" dur="500"/>
                                        <p:tgtEl>
                                          <p:spTgt spid="111"/>
                                        </p:tgtEl>
                                      </p:cBhvr>
                                    </p:animEffect>
                                  </p:childTnLst>
                                </p:cTn>
                              </p:par>
                            </p:childTnLst>
                          </p:cTn>
                        </p:par>
                      </p:childTnLst>
                    </p:cTn>
                  </p:par>
                  <p:par>
                    <p:cTn id="555" fill="hold">
                      <p:stCondLst>
                        <p:cond delay="indefinite"/>
                      </p:stCondLst>
                      <p:childTnLst>
                        <p:par>
                          <p:cTn id="556" fill="hold">
                            <p:stCondLst>
                              <p:cond delay="0"/>
                            </p:stCondLst>
                            <p:childTnLst>
                              <p:par>
                                <p:cTn id="557" presetID="22" presetClass="entr" presetSubtype="2" fill="hold" nodeType="clickEffect">
                                  <p:stCondLst>
                                    <p:cond delay="0"/>
                                  </p:stCondLst>
                                  <p:childTnLst>
                                    <p:set>
                                      <p:cBhvr>
                                        <p:cTn id="558" dur="1" fill="hold">
                                          <p:stCondLst>
                                            <p:cond delay="0"/>
                                          </p:stCondLst>
                                        </p:cTn>
                                        <p:tgtEl>
                                          <p:spTgt spid="187"/>
                                        </p:tgtEl>
                                        <p:attrNameLst>
                                          <p:attrName>style.visibility</p:attrName>
                                        </p:attrNameLst>
                                      </p:cBhvr>
                                      <p:to>
                                        <p:strVal val="visible"/>
                                      </p:to>
                                    </p:set>
                                    <p:animEffect transition="in" filter="wipe(right)">
                                      <p:cBhvr>
                                        <p:cTn id="559" dur="500"/>
                                        <p:tgtEl>
                                          <p:spTgt spid="187"/>
                                        </p:tgtEl>
                                      </p:cBhvr>
                                    </p:animEffect>
                                  </p:childTnLst>
                                </p:cTn>
                              </p:par>
                            </p:childTnLst>
                          </p:cTn>
                        </p:par>
                      </p:childTnLst>
                    </p:cTn>
                  </p:par>
                  <p:par>
                    <p:cTn id="560" fill="hold">
                      <p:stCondLst>
                        <p:cond delay="indefinite"/>
                      </p:stCondLst>
                      <p:childTnLst>
                        <p:par>
                          <p:cTn id="561" fill="hold">
                            <p:stCondLst>
                              <p:cond delay="0"/>
                            </p:stCondLst>
                            <p:childTnLst>
                              <p:par>
                                <p:cTn id="562" presetID="22" presetClass="entr" presetSubtype="8" fill="hold" grpId="0" nodeType="clickEffect">
                                  <p:stCondLst>
                                    <p:cond delay="0"/>
                                  </p:stCondLst>
                                  <p:childTnLst>
                                    <p:set>
                                      <p:cBhvr>
                                        <p:cTn id="563" dur="1" fill="hold">
                                          <p:stCondLst>
                                            <p:cond delay="0"/>
                                          </p:stCondLst>
                                        </p:cTn>
                                        <p:tgtEl>
                                          <p:spTgt spid="184"/>
                                        </p:tgtEl>
                                        <p:attrNameLst>
                                          <p:attrName>style.visibility</p:attrName>
                                        </p:attrNameLst>
                                      </p:cBhvr>
                                      <p:to>
                                        <p:strVal val="visible"/>
                                      </p:to>
                                    </p:set>
                                    <p:animEffect transition="in" filter="wipe(left)">
                                      <p:cBhvr>
                                        <p:cTn id="564" dur="500"/>
                                        <p:tgtEl>
                                          <p:spTgt spid="184"/>
                                        </p:tgtEl>
                                      </p:cBhvr>
                                    </p:animEffect>
                                  </p:childTnLst>
                                </p:cTn>
                              </p:par>
                            </p:childTnLst>
                          </p:cTn>
                        </p:par>
                      </p:childTnLst>
                    </p:cTn>
                  </p:par>
                  <p:par>
                    <p:cTn id="565" fill="hold">
                      <p:stCondLst>
                        <p:cond delay="indefinite"/>
                      </p:stCondLst>
                      <p:childTnLst>
                        <p:par>
                          <p:cTn id="566" fill="hold">
                            <p:stCondLst>
                              <p:cond delay="0"/>
                            </p:stCondLst>
                            <p:childTnLst>
                              <p:par>
                                <p:cTn id="567" presetID="22" presetClass="entr" presetSubtype="2" fill="hold" nodeType="clickEffect">
                                  <p:stCondLst>
                                    <p:cond delay="0"/>
                                  </p:stCondLst>
                                  <p:childTnLst>
                                    <p:set>
                                      <p:cBhvr>
                                        <p:cTn id="568" dur="1" fill="hold">
                                          <p:stCondLst>
                                            <p:cond delay="0"/>
                                          </p:stCondLst>
                                        </p:cTn>
                                        <p:tgtEl>
                                          <p:spTgt spid="192"/>
                                        </p:tgtEl>
                                        <p:attrNameLst>
                                          <p:attrName>style.visibility</p:attrName>
                                        </p:attrNameLst>
                                      </p:cBhvr>
                                      <p:to>
                                        <p:strVal val="visible"/>
                                      </p:to>
                                    </p:set>
                                    <p:animEffect transition="in" filter="wipe(right)">
                                      <p:cBhvr>
                                        <p:cTn id="569" dur="500"/>
                                        <p:tgtEl>
                                          <p:spTgt spid="192"/>
                                        </p:tgtEl>
                                      </p:cBhvr>
                                    </p:animEffec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grpId="0" nodeType="clickEffect">
                                  <p:stCondLst>
                                    <p:cond delay="0"/>
                                  </p:stCondLst>
                                  <p:childTnLst>
                                    <p:set>
                                      <p:cBhvr>
                                        <p:cTn id="573" dur="1" fill="hold">
                                          <p:stCondLst>
                                            <p:cond delay="0"/>
                                          </p:stCondLst>
                                        </p:cTn>
                                        <p:tgtEl>
                                          <p:spTgt spid="157"/>
                                        </p:tgtEl>
                                        <p:attrNameLst>
                                          <p:attrName>style.visibility</p:attrName>
                                        </p:attrNameLst>
                                      </p:cBhvr>
                                      <p:to>
                                        <p:strVal val="visible"/>
                                      </p:to>
                                    </p:set>
                                    <p:animEffect transition="in" filter="wipe(left)">
                                      <p:cBhvr>
                                        <p:cTn id="574"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P spid="30" grpId="0"/>
      <p:bldP spid="31" grpId="0"/>
      <p:bldP spid="32" grpId="0"/>
      <p:bldP spid="32" grpId="1"/>
      <p:bldP spid="32" grpId="2"/>
      <p:bldP spid="33" grpId="0"/>
      <p:bldP spid="33" grpId="1"/>
      <p:bldP spid="33" grpId="2"/>
      <p:bldP spid="34" grpId="0"/>
      <p:bldP spid="34" grpId="1"/>
      <p:bldP spid="35" grpId="0"/>
      <p:bldP spid="35" grpId="1"/>
      <p:bldP spid="36" grpId="0"/>
      <p:bldP spid="36" grpId="1"/>
      <p:bldP spid="37" grpId="0"/>
      <p:bldP spid="37" grpId="1"/>
      <p:bldP spid="38" grpId="0"/>
      <p:bldP spid="38" grpId="1"/>
      <p:bldP spid="39" grpId="0"/>
      <p:bldP spid="39" grpId="1"/>
      <p:bldP spid="40" grpId="0"/>
      <p:bldP spid="41" grpId="0"/>
      <p:bldP spid="41" grpId="1"/>
      <p:bldP spid="41" grpId="2"/>
      <p:bldP spid="42" grpId="0"/>
      <p:bldP spid="42" grpId="1"/>
      <p:bldP spid="43" grpId="0"/>
      <p:bldP spid="44" grpId="0"/>
      <p:bldP spid="45" grpId="0"/>
      <p:bldP spid="46" grpId="0"/>
      <p:bldP spid="47" grpId="0"/>
      <p:bldP spid="48" grpId="0"/>
      <p:bldP spid="49" grpId="0"/>
      <p:bldP spid="50" grpId="0"/>
      <p:bldP spid="58" grpId="0"/>
      <p:bldP spid="65" grpId="0"/>
      <p:bldP spid="83" grpId="0"/>
      <p:bldP spid="89" grpId="0"/>
      <p:bldP spid="92" grpId="0"/>
      <p:bldP spid="96" grpId="0"/>
      <p:bldP spid="99" grpId="0"/>
      <p:bldP spid="111" grpId="0"/>
      <p:bldP spid="114" grpId="0"/>
      <p:bldP spid="117" grpId="0"/>
      <p:bldP spid="120" grpId="0"/>
      <p:bldP spid="123" grpId="0"/>
      <p:bldP spid="132" grpId="0"/>
      <p:bldP spid="133" grpId="0"/>
      <p:bldP spid="135" grpId="0"/>
      <p:bldP spid="136" grpId="0"/>
      <p:bldP spid="137" grpId="0"/>
      <p:bldP spid="138" grpId="0"/>
      <p:bldP spid="139" grpId="0"/>
      <p:bldP spid="140" grpId="0"/>
      <p:bldP spid="141" grpId="0"/>
      <p:bldP spid="143" grpId="0" animBg="1"/>
      <p:bldP spid="147" grpId="0"/>
      <p:bldP spid="148" grpId="0"/>
      <p:bldP spid="149" grpId="0"/>
      <p:bldP spid="150" grpId="0"/>
      <p:bldP spid="151" grpId="0"/>
      <p:bldP spid="152" grpId="0"/>
      <p:bldP spid="154" grpId="0" animBg="1"/>
      <p:bldP spid="156" grpId="0"/>
      <p:bldP spid="157" grpId="0"/>
      <p:bldP spid="164" grpId="0"/>
      <p:bldP spid="165" grpId="0"/>
      <p:bldP spid="168" grpId="0"/>
      <p:bldP spid="169" grpId="0"/>
      <p:bldP spid="170" grpId="0"/>
      <p:bldP spid="171" grpId="0" animBg="1"/>
      <p:bldP spid="173" grpId="0"/>
      <p:bldP spid="179" grpId="0"/>
      <p:bldP spid="180" grpId="0"/>
      <p:bldP spid="181" grpId="0"/>
      <p:bldP spid="182" grpId="0"/>
      <p:bldP spid="183" grpId="0" animBg="1"/>
      <p:bldP spid="184" grpId="0"/>
      <p:bldP spid="185" grpId="0"/>
      <p:bldP spid="19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Problem 2: </a:t>
            </a:r>
            <a:r>
              <a:rPr lang="en-US" dirty="0">
                <a:solidFill>
                  <a:schemeClr val="accent6"/>
                </a:solidFill>
              </a:rPr>
              <a:t>Unbalanced Transportation Problem </a:t>
            </a:r>
            <a:endParaRPr lang="en-US" dirty="0"/>
          </a:p>
        </p:txBody>
      </p:sp>
      <p:cxnSp>
        <p:nvCxnSpPr>
          <p:cNvPr id="7" name="Straight Connector 6">
            <a:extLst>
              <a:ext uri="{FF2B5EF4-FFF2-40B4-BE49-F238E27FC236}">
                <a16:creationId xmlns:a16="http://schemas.microsoft.com/office/drawing/2014/main" id="{D03C9CAF-8AFE-40B1-B8E2-9879ABEC874F}"/>
              </a:ext>
            </a:extLst>
          </p:cNvPr>
          <p:cNvCxnSpPr>
            <a:cxnSpLocks/>
          </p:cNvCxnSpPr>
          <p:nvPr/>
        </p:nvCxnSpPr>
        <p:spPr>
          <a:xfrm>
            <a:off x="5397522" y="1498447"/>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0C3B5B-D336-4C86-9096-4215B91C04A1}"/>
              </a:ext>
            </a:extLst>
          </p:cNvPr>
          <p:cNvCxnSpPr>
            <a:cxnSpLocks/>
          </p:cNvCxnSpPr>
          <p:nvPr/>
        </p:nvCxnSpPr>
        <p:spPr>
          <a:xfrm>
            <a:off x="5397522" y="2233777"/>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5ABD60-64E6-4DE2-8394-F1104FCB0C80}"/>
              </a:ext>
            </a:extLst>
          </p:cNvPr>
          <p:cNvCxnSpPr>
            <a:cxnSpLocks/>
          </p:cNvCxnSpPr>
          <p:nvPr/>
        </p:nvCxnSpPr>
        <p:spPr>
          <a:xfrm>
            <a:off x="5397522" y="2969107"/>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31C03C-C272-413F-9E0A-53E72DC19968}"/>
              </a:ext>
            </a:extLst>
          </p:cNvPr>
          <p:cNvCxnSpPr>
            <a:cxnSpLocks/>
          </p:cNvCxnSpPr>
          <p:nvPr/>
        </p:nvCxnSpPr>
        <p:spPr>
          <a:xfrm>
            <a:off x="5397522" y="3704437"/>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62462-BF86-4AA5-BF89-B75D4A192D84}"/>
              </a:ext>
            </a:extLst>
          </p:cNvPr>
          <p:cNvCxnSpPr>
            <a:cxnSpLocks/>
          </p:cNvCxnSpPr>
          <p:nvPr/>
        </p:nvCxnSpPr>
        <p:spPr>
          <a:xfrm>
            <a:off x="5397523" y="763117"/>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03AA-292D-4ED9-992C-0D0A7082F352}"/>
              </a:ext>
            </a:extLst>
          </p:cNvPr>
          <p:cNvCxnSpPr>
            <a:cxnSpLocks/>
          </p:cNvCxnSpPr>
          <p:nvPr/>
        </p:nvCxnSpPr>
        <p:spPr>
          <a:xfrm>
            <a:off x="5397522" y="763117"/>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8428D-19FF-4DF6-A7AF-1F97AFC2F882}"/>
              </a:ext>
            </a:extLst>
          </p:cNvPr>
          <p:cNvCxnSpPr>
            <a:cxnSpLocks/>
          </p:cNvCxnSpPr>
          <p:nvPr/>
        </p:nvCxnSpPr>
        <p:spPr>
          <a:xfrm>
            <a:off x="5397522" y="4439767"/>
            <a:ext cx="480633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6802B1-F289-46BB-B16F-ACDB842A2B20}"/>
              </a:ext>
            </a:extLst>
          </p:cNvPr>
          <p:cNvCxnSpPr>
            <a:cxnSpLocks/>
          </p:cNvCxnSpPr>
          <p:nvPr/>
        </p:nvCxnSpPr>
        <p:spPr>
          <a:xfrm>
            <a:off x="11157522" y="763117"/>
            <a:ext cx="0" cy="29413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2229D9-AB93-4244-B58C-31D4CF7E35CB}"/>
              </a:ext>
            </a:extLst>
          </p:cNvPr>
          <p:cNvCxnSpPr>
            <a:cxnSpLocks/>
          </p:cNvCxnSpPr>
          <p:nvPr/>
        </p:nvCxnSpPr>
        <p:spPr>
          <a:xfrm>
            <a:off x="10203853" y="763117"/>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4363E2-BFEC-46DC-AF5B-C9BF259C3A70}"/>
              </a:ext>
            </a:extLst>
          </p:cNvPr>
          <p:cNvCxnSpPr>
            <a:cxnSpLocks/>
          </p:cNvCxnSpPr>
          <p:nvPr/>
        </p:nvCxnSpPr>
        <p:spPr>
          <a:xfrm>
            <a:off x="9250185" y="763117"/>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AA1B47-D99F-4563-AFFA-F845EBA5DE6B}"/>
              </a:ext>
            </a:extLst>
          </p:cNvPr>
          <p:cNvCxnSpPr>
            <a:cxnSpLocks/>
          </p:cNvCxnSpPr>
          <p:nvPr/>
        </p:nvCxnSpPr>
        <p:spPr>
          <a:xfrm>
            <a:off x="8296517" y="763117"/>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7C71E-83D4-4AEA-8445-36600D69F853}"/>
              </a:ext>
            </a:extLst>
          </p:cNvPr>
          <p:cNvCxnSpPr>
            <a:cxnSpLocks/>
          </p:cNvCxnSpPr>
          <p:nvPr/>
        </p:nvCxnSpPr>
        <p:spPr>
          <a:xfrm>
            <a:off x="7342849" y="763117"/>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F38ADD-68EA-4B06-A985-5968615F2B37}"/>
              </a:ext>
            </a:extLst>
          </p:cNvPr>
          <p:cNvCxnSpPr>
            <a:cxnSpLocks/>
          </p:cNvCxnSpPr>
          <p:nvPr/>
        </p:nvCxnSpPr>
        <p:spPr>
          <a:xfrm>
            <a:off x="6389181" y="763117"/>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7CB0C1-2F58-49D5-AAA7-A635C8CE53C9}"/>
              </a:ext>
            </a:extLst>
          </p:cNvPr>
          <p:cNvCxnSpPr>
            <a:cxnSpLocks/>
          </p:cNvCxnSpPr>
          <p:nvPr/>
        </p:nvCxnSpPr>
        <p:spPr>
          <a:xfrm>
            <a:off x="5397522" y="766020"/>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9D855A-201B-4BD2-B368-D50B0ECF4EF6}"/>
              </a:ext>
            </a:extLst>
          </p:cNvPr>
          <p:cNvSpPr txBox="1"/>
          <p:nvPr/>
        </p:nvSpPr>
        <p:spPr>
          <a:xfrm>
            <a:off x="5797595" y="747254"/>
            <a:ext cx="596895" cy="461665"/>
          </a:xfrm>
          <a:prstGeom prst="rect">
            <a:avLst/>
          </a:prstGeom>
          <a:noFill/>
        </p:spPr>
        <p:txBody>
          <a:bodyPr wrap="square" rtlCol="0">
            <a:spAutoFit/>
          </a:bodyPr>
          <a:lstStyle/>
          <a:p>
            <a:r>
              <a:rPr lang="en-US" sz="2400" dirty="0"/>
              <a:t>To</a:t>
            </a:r>
            <a:endParaRPr lang="en-IN" sz="2400" dirty="0"/>
          </a:p>
        </p:txBody>
      </p:sp>
      <p:sp>
        <p:nvSpPr>
          <p:cNvPr id="22" name="TextBox 21">
            <a:extLst>
              <a:ext uri="{FF2B5EF4-FFF2-40B4-BE49-F238E27FC236}">
                <a16:creationId xmlns:a16="http://schemas.microsoft.com/office/drawing/2014/main" id="{86E3F1AB-1D62-4AA6-B7DF-8207B8653797}"/>
              </a:ext>
            </a:extLst>
          </p:cNvPr>
          <p:cNvSpPr txBox="1"/>
          <p:nvPr/>
        </p:nvSpPr>
        <p:spPr>
          <a:xfrm>
            <a:off x="5376374" y="1108641"/>
            <a:ext cx="848266" cy="461665"/>
          </a:xfrm>
          <a:prstGeom prst="rect">
            <a:avLst/>
          </a:prstGeom>
          <a:noFill/>
        </p:spPr>
        <p:txBody>
          <a:bodyPr wrap="square" rtlCol="0">
            <a:spAutoFit/>
          </a:bodyPr>
          <a:lstStyle/>
          <a:p>
            <a:r>
              <a:rPr lang="en-US" sz="2400" dirty="0"/>
              <a:t>From</a:t>
            </a:r>
            <a:endParaRPr lang="en-IN" sz="2400" dirty="0"/>
          </a:p>
        </p:txBody>
      </p:sp>
      <p:sp>
        <p:nvSpPr>
          <p:cNvPr id="23" name="TextBox 22">
            <a:extLst>
              <a:ext uri="{FF2B5EF4-FFF2-40B4-BE49-F238E27FC236}">
                <a16:creationId xmlns:a16="http://schemas.microsoft.com/office/drawing/2014/main" id="{F5ED3CC4-FBFC-4AAB-929A-4613285DC52B}"/>
              </a:ext>
            </a:extLst>
          </p:cNvPr>
          <p:cNvSpPr txBox="1"/>
          <p:nvPr/>
        </p:nvSpPr>
        <p:spPr>
          <a:xfrm>
            <a:off x="5517124" y="1601383"/>
            <a:ext cx="759869" cy="461665"/>
          </a:xfrm>
          <a:prstGeom prst="rect">
            <a:avLst/>
          </a:prstGeom>
          <a:noFill/>
        </p:spPr>
        <p:txBody>
          <a:bodyPr wrap="square" rtlCol="0">
            <a:spAutoFit/>
          </a:bodyPr>
          <a:lstStyle/>
          <a:p>
            <a:pPr algn="ctr"/>
            <a:r>
              <a:rPr lang="en-US" sz="2400" dirty="0"/>
              <a:t>W</a:t>
            </a:r>
            <a:endParaRPr lang="en-IN" sz="2400" dirty="0"/>
          </a:p>
        </p:txBody>
      </p:sp>
      <p:sp>
        <p:nvSpPr>
          <p:cNvPr id="24" name="TextBox 23">
            <a:extLst>
              <a:ext uri="{FF2B5EF4-FFF2-40B4-BE49-F238E27FC236}">
                <a16:creationId xmlns:a16="http://schemas.microsoft.com/office/drawing/2014/main" id="{CDC56F3B-BDFE-4BBE-86A7-10767B313633}"/>
              </a:ext>
            </a:extLst>
          </p:cNvPr>
          <p:cNvSpPr txBox="1"/>
          <p:nvPr/>
        </p:nvSpPr>
        <p:spPr>
          <a:xfrm>
            <a:off x="5283423" y="3872046"/>
            <a:ext cx="1204587" cy="461665"/>
          </a:xfrm>
          <a:prstGeom prst="rect">
            <a:avLst/>
          </a:prstGeom>
          <a:noFill/>
        </p:spPr>
        <p:txBody>
          <a:bodyPr wrap="square" rtlCol="0">
            <a:spAutoFit/>
          </a:bodyPr>
          <a:lstStyle/>
          <a:p>
            <a:pPr algn="ctr"/>
            <a:r>
              <a:rPr lang="en-US" sz="2300" dirty="0"/>
              <a:t>Demand</a:t>
            </a:r>
            <a:endParaRPr lang="en-IN" sz="2300" dirty="0"/>
          </a:p>
        </p:txBody>
      </p:sp>
      <p:sp>
        <p:nvSpPr>
          <p:cNvPr id="25" name="TextBox 24">
            <a:extLst>
              <a:ext uri="{FF2B5EF4-FFF2-40B4-BE49-F238E27FC236}">
                <a16:creationId xmlns:a16="http://schemas.microsoft.com/office/drawing/2014/main" id="{95CA00B5-7D1C-42C5-A44F-3AAFA148509D}"/>
              </a:ext>
            </a:extLst>
          </p:cNvPr>
          <p:cNvSpPr txBox="1"/>
          <p:nvPr/>
        </p:nvSpPr>
        <p:spPr>
          <a:xfrm>
            <a:off x="5517124" y="2397000"/>
            <a:ext cx="759869" cy="461665"/>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064C5A4-BF55-4A39-8A1E-1FAB294473F6}"/>
              </a:ext>
            </a:extLst>
          </p:cNvPr>
          <p:cNvSpPr txBox="1"/>
          <p:nvPr/>
        </p:nvSpPr>
        <p:spPr>
          <a:xfrm>
            <a:off x="5517124" y="3136717"/>
            <a:ext cx="759869" cy="461665"/>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DD94E731-CDF4-4C11-8643-FE71EDFE4EEA}"/>
              </a:ext>
            </a:extLst>
          </p:cNvPr>
          <p:cNvSpPr txBox="1"/>
          <p:nvPr/>
        </p:nvSpPr>
        <p:spPr>
          <a:xfrm>
            <a:off x="6508709" y="918340"/>
            <a:ext cx="759869" cy="461665"/>
          </a:xfrm>
          <a:prstGeom prst="rect">
            <a:avLst/>
          </a:prstGeom>
          <a:noFill/>
        </p:spPr>
        <p:txBody>
          <a:bodyPr wrap="square" rtlCol="0">
            <a:spAutoFit/>
          </a:bodyPr>
          <a:lstStyle/>
          <a:p>
            <a:pPr algn="ctr"/>
            <a:r>
              <a:rPr lang="en-US" sz="2400" dirty="0"/>
              <a:t>A</a:t>
            </a:r>
            <a:endParaRPr lang="en-IN" sz="2400" dirty="0"/>
          </a:p>
        </p:txBody>
      </p:sp>
      <p:sp>
        <p:nvSpPr>
          <p:cNvPr id="28" name="TextBox 27">
            <a:extLst>
              <a:ext uri="{FF2B5EF4-FFF2-40B4-BE49-F238E27FC236}">
                <a16:creationId xmlns:a16="http://schemas.microsoft.com/office/drawing/2014/main" id="{9E379D00-EDCE-4249-97C1-B55521C43061}"/>
              </a:ext>
            </a:extLst>
          </p:cNvPr>
          <p:cNvSpPr txBox="1"/>
          <p:nvPr/>
        </p:nvSpPr>
        <p:spPr>
          <a:xfrm>
            <a:off x="10180810" y="920703"/>
            <a:ext cx="1022095" cy="461665"/>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BF6CAE6A-A8E1-44AB-9E34-4EA63BB24C29}"/>
              </a:ext>
            </a:extLst>
          </p:cNvPr>
          <p:cNvSpPr txBox="1"/>
          <p:nvPr/>
        </p:nvSpPr>
        <p:spPr>
          <a:xfrm>
            <a:off x="9144733" y="912694"/>
            <a:ext cx="1171190" cy="461665"/>
          </a:xfrm>
          <a:prstGeom prst="rect">
            <a:avLst/>
          </a:prstGeom>
          <a:noFill/>
        </p:spPr>
        <p:txBody>
          <a:bodyPr wrap="square" rtlCol="0">
            <a:spAutoFit/>
          </a:bodyPr>
          <a:lstStyle/>
          <a:p>
            <a:pPr algn="ctr"/>
            <a:r>
              <a:rPr lang="en-US" sz="2400" dirty="0"/>
              <a:t>Dummy</a:t>
            </a:r>
            <a:endParaRPr lang="en-IN" sz="2400" dirty="0"/>
          </a:p>
        </p:txBody>
      </p:sp>
      <p:sp>
        <p:nvSpPr>
          <p:cNvPr id="30" name="TextBox 29">
            <a:extLst>
              <a:ext uri="{FF2B5EF4-FFF2-40B4-BE49-F238E27FC236}">
                <a16:creationId xmlns:a16="http://schemas.microsoft.com/office/drawing/2014/main" id="{48535707-86F8-473E-B2A3-492F9235DED2}"/>
              </a:ext>
            </a:extLst>
          </p:cNvPr>
          <p:cNvSpPr txBox="1"/>
          <p:nvPr/>
        </p:nvSpPr>
        <p:spPr>
          <a:xfrm>
            <a:off x="8400036" y="912695"/>
            <a:ext cx="759869" cy="461665"/>
          </a:xfrm>
          <a:prstGeom prst="rect">
            <a:avLst/>
          </a:prstGeom>
          <a:noFill/>
        </p:spPr>
        <p:txBody>
          <a:bodyPr wrap="square" rtlCol="0">
            <a:spAutoFit/>
          </a:bodyPr>
          <a:lstStyle/>
          <a:p>
            <a:pPr algn="ctr"/>
            <a:r>
              <a:rPr lang="en-US" sz="2400" dirty="0"/>
              <a:t>C</a:t>
            </a:r>
            <a:endParaRPr lang="en-IN" sz="2400" dirty="0"/>
          </a:p>
        </p:txBody>
      </p:sp>
      <p:sp>
        <p:nvSpPr>
          <p:cNvPr id="31" name="TextBox 30">
            <a:extLst>
              <a:ext uri="{FF2B5EF4-FFF2-40B4-BE49-F238E27FC236}">
                <a16:creationId xmlns:a16="http://schemas.microsoft.com/office/drawing/2014/main" id="{8F2F35DF-44D7-4B0F-BD83-A94EE352AB67}"/>
              </a:ext>
            </a:extLst>
          </p:cNvPr>
          <p:cNvSpPr txBox="1"/>
          <p:nvPr/>
        </p:nvSpPr>
        <p:spPr>
          <a:xfrm>
            <a:off x="7449678" y="912695"/>
            <a:ext cx="759869" cy="461665"/>
          </a:xfrm>
          <a:prstGeom prst="rect">
            <a:avLst/>
          </a:prstGeom>
          <a:noFill/>
        </p:spPr>
        <p:txBody>
          <a:bodyPr wrap="square" rtlCol="0">
            <a:spAutoFit/>
          </a:bodyPr>
          <a:lstStyle/>
          <a:p>
            <a:pPr algn="ctr"/>
            <a:r>
              <a:rPr lang="en-US" sz="2400" dirty="0"/>
              <a:t>B</a:t>
            </a:r>
            <a:endParaRPr lang="en-IN" sz="2400" dirty="0"/>
          </a:p>
        </p:txBody>
      </p:sp>
      <p:sp>
        <p:nvSpPr>
          <p:cNvPr id="32" name="TextBox 31">
            <a:extLst>
              <a:ext uri="{FF2B5EF4-FFF2-40B4-BE49-F238E27FC236}">
                <a16:creationId xmlns:a16="http://schemas.microsoft.com/office/drawing/2014/main" id="{63188783-9823-4C02-AB16-8FB857590730}"/>
              </a:ext>
            </a:extLst>
          </p:cNvPr>
          <p:cNvSpPr txBox="1"/>
          <p:nvPr/>
        </p:nvSpPr>
        <p:spPr>
          <a:xfrm>
            <a:off x="6866164" y="1810212"/>
            <a:ext cx="552885" cy="461665"/>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5758FE06-1497-42F9-9289-846049D08C1F}"/>
              </a:ext>
            </a:extLst>
          </p:cNvPr>
          <p:cNvSpPr txBox="1"/>
          <p:nvPr/>
        </p:nvSpPr>
        <p:spPr>
          <a:xfrm>
            <a:off x="6866164" y="3275687"/>
            <a:ext cx="552885" cy="461665"/>
          </a:xfrm>
          <a:prstGeom prst="rect">
            <a:avLst/>
          </a:prstGeom>
          <a:noFill/>
        </p:spPr>
        <p:txBody>
          <a:bodyPr wrap="square" rtlCol="0">
            <a:spAutoFit/>
          </a:bodyPr>
          <a:lstStyle/>
          <a:p>
            <a:pPr algn="ctr"/>
            <a:r>
              <a:rPr lang="en-US" sz="2400" dirty="0"/>
              <a:t>16</a:t>
            </a:r>
            <a:endParaRPr lang="en-IN" sz="2400" dirty="0"/>
          </a:p>
        </p:txBody>
      </p:sp>
      <p:sp>
        <p:nvSpPr>
          <p:cNvPr id="34" name="TextBox 33">
            <a:extLst>
              <a:ext uri="{FF2B5EF4-FFF2-40B4-BE49-F238E27FC236}">
                <a16:creationId xmlns:a16="http://schemas.microsoft.com/office/drawing/2014/main" id="{3E3980FE-2B5C-4290-9001-AF408B4C8DC0}"/>
              </a:ext>
            </a:extLst>
          </p:cNvPr>
          <p:cNvSpPr txBox="1"/>
          <p:nvPr/>
        </p:nvSpPr>
        <p:spPr>
          <a:xfrm>
            <a:off x="9736202" y="1810212"/>
            <a:ext cx="552885" cy="461665"/>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5AF81E91-B97D-4E0D-BE57-DDD6ED0CCB86}"/>
              </a:ext>
            </a:extLst>
          </p:cNvPr>
          <p:cNvSpPr txBox="1"/>
          <p:nvPr/>
        </p:nvSpPr>
        <p:spPr>
          <a:xfrm>
            <a:off x="9730328" y="3275687"/>
            <a:ext cx="552885" cy="461665"/>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55249AF9-624F-4BDD-977D-8237236ED8A4}"/>
              </a:ext>
            </a:extLst>
          </p:cNvPr>
          <p:cNvSpPr txBox="1"/>
          <p:nvPr/>
        </p:nvSpPr>
        <p:spPr>
          <a:xfrm>
            <a:off x="7822843" y="1810212"/>
            <a:ext cx="552885" cy="461665"/>
          </a:xfrm>
          <a:prstGeom prst="rect">
            <a:avLst/>
          </a:prstGeom>
          <a:noFill/>
        </p:spPr>
        <p:txBody>
          <a:bodyPr wrap="square" rtlCol="0">
            <a:spAutoFit/>
          </a:bodyPr>
          <a:lstStyle/>
          <a:p>
            <a:pPr algn="ctr"/>
            <a:r>
              <a:rPr lang="en-US" sz="2400" dirty="0"/>
              <a:t>16</a:t>
            </a:r>
            <a:endParaRPr lang="en-IN" sz="2400" dirty="0"/>
          </a:p>
        </p:txBody>
      </p:sp>
      <p:sp>
        <p:nvSpPr>
          <p:cNvPr id="37" name="TextBox 36">
            <a:extLst>
              <a:ext uri="{FF2B5EF4-FFF2-40B4-BE49-F238E27FC236}">
                <a16:creationId xmlns:a16="http://schemas.microsoft.com/office/drawing/2014/main" id="{B785CDEB-1049-4793-BA58-963A03FFAF11}"/>
              </a:ext>
            </a:extLst>
          </p:cNvPr>
          <p:cNvSpPr txBox="1"/>
          <p:nvPr/>
        </p:nvSpPr>
        <p:spPr>
          <a:xfrm>
            <a:off x="8779522" y="1810212"/>
            <a:ext cx="552885" cy="461665"/>
          </a:xfrm>
          <a:prstGeom prst="rect">
            <a:avLst/>
          </a:prstGeom>
          <a:noFill/>
        </p:spPr>
        <p:txBody>
          <a:bodyPr wrap="square" rtlCol="0">
            <a:spAutoFit/>
          </a:bodyPr>
          <a:lstStyle/>
          <a:p>
            <a:pPr algn="ctr"/>
            <a:r>
              <a:rPr lang="en-US" sz="2400" dirty="0"/>
              <a:t>16</a:t>
            </a:r>
            <a:endParaRPr lang="en-IN" sz="2400" dirty="0"/>
          </a:p>
        </p:txBody>
      </p:sp>
      <p:sp>
        <p:nvSpPr>
          <p:cNvPr id="38" name="TextBox 37">
            <a:extLst>
              <a:ext uri="{FF2B5EF4-FFF2-40B4-BE49-F238E27FC236}">
                <a16:creationId xmlns:a16="http://schemas.microsoft.com/office/drawing/2014/main" id="{E1848802-5EA2-400E-95F1-235892A3EB33}"/>
              </a:ext>
            </a:extLst>
          </p:cNvPr>
          <p:cNvSpPr txBox="1"/>
          <p:nvPr/>
        </p:nvSpPr>
        <p:spPr>
          <a:xfrm>
            <a:off x="6869454" y="2507146"/>
            <a:ext cx="552885" cy="461665"/>
          </a:xfrm>
          <a:prstGeom prst="rect">
            <a:avLst/>
          </a:prstGeom>
          <a:noFill/>
        </p:spPr>
        <p:txBody>
          <a:bodyPr wrap="square" rtlCol="0">
            <a:spAutoFit/>
          </a:bodyPr>
          <a:lstStyle/>
          <a:p>
            <a:pPr algn="ctr"/>
            <a:r>
              <a:rPr lang="en-US" sz="2400" dirty="0"/>
              <a:t>32</a:t>
            </a:r>
            <a:endParaRPr lang="en-IN" sz="2400" dirty="0"/>
          </a:p>
        </p:txBody>
      </p:sp>
      <p:sp>
        <p:nvSpPr>
          <p:cNvPr id="39" name="TextBox 38">
            <a:extLst>
              <a:ext uri="{FF2B5EF4-FFF2-40B4-BE49-F238E27FC236}">
                <a16:creationId xmlns:a16="http://schemas.microsoft.com/office/drawing/2014/main" id="{4FB35976-9AE0-4912-B489-939DB60093D5}"/>
              </a:ext>
            </a:extLst>
          </p:cNvPr>
          <p:cNvSpPr txBox="1"/>
          <p:nvPr/>
        </p:nvSpPr>
        <p:spPr>
          <a:xfrm>
            <a:off x="9736202" y="2507146"/>
            <a:ext cx="552885" cy="461665"/>
          </a:xfrm>
          <a:prstGeom prst="rect">
            <a:avLst/>
          </a:prstGeom>
          <a:noFill/>
        </p:spPr>
        <p:txBody>
          <a:bodyPr wrap="square" rtlCol="0">
            <a:spAutoFit/>
          </a:bodyPr>
          <a:lstStyle/>
          <a:p>
            <a:pPr algn="ctr"/>
            <a:r>
              <a:rPr lang="en-US" sz="2400" dirty="0"/>
              <a:t>0</a:t>
            </a:r>
            <a:endParaRPr lang="en-IN" sz="2400" dirty="0"/>
          </a:p>
        </p:txBody>
      </p:sp>
      <p:sp>
        <p:nvSpPr>
          <p:cNvPr id="40" name="TextBox 39">
            <a:extLst>
              <a:ext uri="{FF2B5EF4-FFF2-40B4-BE49-F238E27FC236}">
                <a16:creationId xmlns:a16="http://schemas.microsoft.com/office/drawing/2014/main" id="{B49091FD-F307-42D6-B26A-34BEB8AFBCC2}"/>
              </a:ext>
            </a:extLst>
          </p:cNvPr>
          <p:cNvSpPr txBox="1"/>
          <p:nvPr/>
        </p:nvSpPr>
        <p:spPr>
          <a:xfrm>
            <a:off x="7825037" y="2507146"/>
            <a:ext cx="552885" cy="461665"/>
          </a:xfrm>
          <a:prstGeom prst="rect">
            <a:avLst/>
          </a:prstGeom>
          <a:noFill/>
        </p:spPr>
        <p:txBody>
          <a:bodyPr wrap="square" rtlCol="0">
            <a:spAutoFit/>
          </a:bodyPr>
          <a:lstStyle/>
          <a:p>
            <a:pPr algn="ctr"/>
            <a:r>
              <a:rPr lang="en-US" sz="2400" dirty="0"/>
              <a:t>48</a:t>
            </a:r>
            <a:endParaRPr lang="en-IN" sz="2400" dirty="0"/>
          </a:p>
        </p:txBody>
      </p:sp>
      <p:sp>
        <p:nvSpPr>
          <p:cNvPr id="41" name="TextBox 40">
            <a:extLst>
              <a:ext uri="{FF2B5EF4-FFF2-40B4-BE49-F238E27FC236}">
                <a16:creationId xmlns:a16="http://schemas.microsoft.com/office/drawing/2014/main" id="{09D54368-D824-4212-B434-9CD4DF4B59F6}"/>
              </a:ext>
            </a:extLst>
          </p:cNvPr>
          <p:cNvSpPr txBox="1"/>
          <p:nvPr/>
        </p:nvSpPr>
        <p:spPr>
          <a:xfrm>
            <a:off x="8780620" y="2507146"/>
            <a:ext cx="552885" cy="461665"/>
          </a:xfrm>
          <a:prstGeom prst="rect">
            <a:avLst/>
          </a:prstGeom>
          <a:noFill/>
        </p:spPr>
        <p:txBody>
          <a:bodyPr wrap="square" rtlCol="0">
            <a:spAutoFit/>
          </a:bodyPr>
          <a:lstStyle/>
          <a:p>
            <a:pPr algn="ctr"/>
            <a:r>
              <a:rPr lang="en-US" sz="2400" dirty="0"/>
              <a:t>32</a:t>
            </a:r>
            <a:endParaRPr lang="en-IN" sz="2400" dirty="0"/>
          </a:p>
        </p:txBody>
      </p:sp>
      <p:sp>
        <p:nvSpPr>
          <p:cNvPr id="42" name="TextBox 41">
            <a:extLst>
              <a:ext uri="{FF2B5EF4-FFF2-40B4-BE49-F238E27FC236}">
                <a16:creationId xmlns:a16="http://schemas.microsoft.com/office/drawing/2014/main" id="{D83D4975-6600-48A8-B8B4-425FCD340B18}"/>
              </a:ext>
            </a:extLst>
          </p:cNvPr>
          <p:cNvSpPr txBox="1"/>
          <p:nvPr/>
        </p:nvSpPr>
        <p:spPr>
          <a:xfrm>
            <a:off x="7820885" y="3275687"/>
            <a:ext cx="552885" cy="461665"/>
          </a:xfrm>
          <a:prstGeom prst="rect">
            <a:avLst/>
          </a:prstGeom>
          <a:noFill/>
        </p:spPr>
        <p:txBody>
          <a:bodyPr wrap="square" rtlCol="0">
            <a:spAutoFit/>
          </a:bodyPr>
          <a:lstStyle/>
          <a:p>
            <a:pPr algn="ctr"/>
            <a:r>
              <a:rPr lang="en-US" sz="2400" dirty="0"/>
              <a:t>32</a:t>
            </a:r>
            <a:endParaRPr lang="en-IN" sz="2400" dirty="0"/>
          </a:p>
        </p:txBody>
      </p:sp>
      <p:sp>
        <p:nvSpPr>
          <p:cNvPr id="43" name="TextBox 42">
            <a:extLst>
              <a:ext uri="{FF2B5EF4-FFF2-40B4-BE49-F238E27FC236}">
                <a16:creationId xmlns:a16="http://schemas.microsoft.com/office/drawing/2014/main" id="{6BC317C3-19C6-48F2-9CA1-44A500AD92E7}"/>
              </a:ext>
            </a:extLst>
          </p:cNvPr>
          <p:cNvSpPr txBox="1"/>
          <p:nvPr/>
        </p:nvSpPr>
        <p:spPr>
          <a:xfrm>
            <a:off x="8775606" y="3275687"/>
            <a:ext cx="552885" cy="461665"/>
          </a:xfrm>
          <a:prstGeom prst="rect">
            <a:avLst/>
          </a:prstGeom>
          <a:noFill/>
        </p:spPr>
        <p:txBody>
          <a:bodyPr wrap="square" rtlCol="0">
            <a:spAutoFit/>
          </a:bodyPr>
          <a:lstStyle/>
          <a:p>
            <a:pPr algn="ctr"/>
            <a:r>
              <a:rPr lang="en-US" sz="2400" dirty="0"/>
              <a:t>48</a:t>
            </a:r>
            <a:endParaRPr lang="en-IN" sz="2400" dirty="0"/>
          </a:p>
        </p:txBody>
      </p:sp>
      <p:sp>
        <p:nvSpPr>
          <p:cNvPr id="44" name="TextBox 43">
            <a:extLst>
              <a:ext uri="{FF2B5EF4-FFF2-40B4-BE49-F238E27FC236}">
                <a16:creationId xmlns:a16="http://schemas.microsoft.com/office/drawing/2014/main" id="{69FC3ACE-FE89-4AAE-B4EE-2101B88159C4}"/>
              </a:ext>
            </a:extLst>
          </p:cNvPr>
          <p:cNvSpPr txBox="1"/>
          <p:nvPr/>
        </p:nvSpPr>
        <p:spPr>
          <a:xfrm>
            <a:off x="10355926" y="1649839"/>
            <a:ext cx="648000" cy="461665"/>
          </a:xfrm>
          <a:prstGeom prst="rect">
            <a:avLst/>
          </a:prstGeom>
          <a:noFill/>
        </p:spPr>
        <p:txBody>
          <a:bodyPr wrap="square" rtlCol="0">
            <a:spAutoFit/>
          </a:bodyPr>
          <a:lstStyle/>
          <a:p>
            <a:pPr algn="ctr"/>
            <a:r>
              <a:rPr lang="en-US" sz="2400" dirty="0"/>
              <a:t>152</a:t>
            </a:r>
            <a:endParaRPr lang="en-IN" sz="2400" dirty="0"/>
          </a:p>
        </p:txBody>
      </p:sp>
      <p:sp>
        <p:nvSpPr>
          <p:cNvPr id="45" name="TextBox 44">
            <a:extLst>
              <a:ext uri="{FF2B5EF4-FFF2-40B4-BE49-F238E27FC236}">
                <a16:creationId xmlns:a16="http://schemas.microsoft.com/office/drawing/2014/main" id="{4926968D-2772-4774-9F66-2494F3BB71E8}"/>
              </a:ext>
            </a:extLst>
          </p:cNvPr>
          <p:cNvSpPr txBox="1"/>
          <p:nvPr/>
        </p:nvSpPr>
        <p:spPr>
          <a:xfrm>
            <a:off x="10355925" y="3113286"/>
            <a:ext cx="648000" cy="461665"/>
          </a:xfrm>
          <a:prstGeom prst="rect">
            <a:avLst/>
          </a:prstGeom>
          <a:noFill/>
        </p:spPr>
        <p:txBody>
          <a:bodyPr wrap="square" rtlCol="0">
            <a:spAutoFit/>
          </a:bodyPr>
          <a:lstStyle/>
          <a:p>
            <a:pPr algn="ctr"/>
            <a:r>
              <a:rPr lang="en-US" sz="2400" dirty="0"/>
              <a:t>154</a:t>
            </a:r>
            <a:endParaRPr lang="en-IN" sz="2400" dirty="0"/>
          </a:p>
        </p:txBody>
      </p:sp>
      <p:sp>
        <p:nvSpPr>
          <p:cNvPr id="46" name="TextBox 45">
            <a:extLst>
              <a:ext uri="{FF2B5EF4-FFF2-40B4-BE49-F238E27FC236}">
                <a16:creationId xmlns:a16="http://schemas.microsoft.com/office/drawing/2014/main" id="{D22BE32C-608B-4410-BA78-67FE5F02D80B}"/>
              </a:ext>
            </a:extLst>
          </p:cNvPr>
          <p:cNvSpPr txBox="1"/>
          <p:nvPr/>
        </p:nvSpPr>
        <p:spPr>
          <a:xfrm>
            <a:off x="10355925" y="2381562"/>
            <a:ext cx="648000" cy="461665"/>
          </a:xfrm>
          <a:prstGeom prst="rect">
            <a:avLst/>
          </a:prstGeom>
          <a:noFill/>
        </p:spPr>
        <p:txBody>
          <a:bodyPr wrap="square" rtlCol="0">
            <a:spAutoFit/>
          </a:bodyPr>
          <a:lstStyle/>
          <a:p>
            <a:pPr algn="ctr"/>
            <a:r>
              <a:rPr lang="en-US" sz="2400" dirty="0"/>
              <a:t>164</a:t>
            </a:r>
            <a:endParaRPr lang="en-IN" sz="2400" dirty="0"/>
          </a:p>
        </p:txBody>
      </p:sp>
      <p:sp>
        <p:nvSpPr>
          <p:cNvPr id="47" name="TextBox 46">
            <a:extLst>
              <a:ext uri="{FF2B5EF4-FFF2-40B4-BE49-F238E27FC236}">
                <a16:creationId xmlns:a16="http://schemas.microsoft.com/office/drawing/2014/main" id="{B9514169-DB9B-444E-922D-603AF7A9004E}"/>
              </a:ext>
            </a:extLst>
          </p:cNvPr>
          <p:cNvSpPr txBox="1"/>
          <p:nvPr/>
        </p:nvSpPr>
        <p:spPr>
          <a:xfrm>
            <a:off x="6538676" y="3844195"/>
            <a:ext cx="648000" cy="461665"/>
          </a:xfrm>
          <a:prstGeom prst="rect">
            <a:avLst/>
          </a:prstGeom>
          <a:noFill/>
        </p:spPr>
        <p:txBody>
          <a:bodyPr wrap="square" rtlCol="0">
            <a:spAutoFit/>
          </a:bodyPr>
          <a:lstStyle/>
          <a:p>
            <a:pPr algn="ctr"/>
            <a:r>
              <a:rPr lang="en-US" sz="2400" dirty="0"/>
              <a:t>144</a:t>
            </a:r>
            <a:endParaRPr lang="en-IN" sz="2400" dirty="0"/>
          </a:p>
        </p:txBody>
      </p:sp>
      <p:sp>
        <p:nvSpPr>
          <p:cNvPr id="48" name="TextBox 47">
            <a:extLst>
              <a:ext uri="{FF2B5EF4-FFF2-40B4-BE49-F238E27FC236}">
                <a16:creationId xmlns:a16="http://schemas.microsoft.com/office/drawing/2014/main" id="{A834F54D-8FA4-4F6B-AE09-D08FBA3CB7B6}"/>
              </a:ext>
            </a:extLst>
          </p:cNvPr>
          <p:cNvSpPr txBox="1"/>
          <p:nvPr/>
        </p:nvSpPr>
        <p:spPr>
          <a:xfrm>
            <a:off x="7496622" y="3844195"/>
            <a:ext cx="648000" cy="461665"/>
          </a:xfrm>
          <a:prstGeom prst="rect">
            <a:avLst/>
          </a:prstGeom>
          <a:noFill/>
        </p:spPr>
        <p:txBody>
          <a:bodyPr wrap="square" rtlCol="0">
            <a:spAutoFit/>
          </a:bodyPr>
          <a:lstStyle/>
          <a:p>
            <a:pPr algn="ctr"/>
            <a:r>
              <a:rPr lang="en-US" sz="2400" dirty="0"/>
              <a:t>204</a:t>
            </a:r>
            <a:endParaRPr lang="en-IN" sz="2400" dirty="0"/>
          </a:p>
        </p:txBody>
      </p:sp>
      <p:sp>
        <p:nvSpPr>
          <p:cNvPr id="49" name="TextBox 48">
            <a:extLst>
              <a:ext uri="{FF2B5EF4-FFF2-40B4-BE49-F238E27FC236}">
                <a16:creationId xmlns:a16="http://schemas.microsoft.com/office/drawing/2014/main" id="{21FE99E5-9F85-4D09-8125-E437F2C4502A}"/>
              </a:ext>
            </a:extLst>
          </p:cNvPr>
          <p:cNvSpPr txBox="1"/>
          <p:nvPr/>
        </p:nvSpPr>
        <p:spPr>
          <a:xfrm>
            <a:off x="8454568" y="3844195"/>
            <a:ext cx="648000" cy="461665"/>
          </a:xfrm>
          <a:prstGeom prst="rect">
            <a:avLst/>
          </a:prstGeom>
          <a:noFill/>
        </p:spPr>
        <p:txBody>
          <a:bodyPr wrap="square" rtlCol="0">
            <a:spAutoFit/>
          </a:bodyPr>
          <a:lstStyle/>
          <a:p>
            <a:pPr algn="ctr"/>
            <a:r>
              <a:rPr lang="en-US" sz="2400" dirty="0"/>
              <a:t>82</a:t>
            </a:r>
            <a:endParaRPr lang="en-IN" sz="2400" dirty="0"/>
          </a:p>
        </p:txBody>
      </p:sp>
      <p:sp>
        <p:nvSpPr>
          <p:cNvPr id="50" name="TextBox 49">
            <a:extLst>
              <a:ext uri="{FF2B5EF4-FFF2-40B4-BE49-F238E27FC236}">
                <a16:creationId xmlns:a16="http://schemas.microsoft.com/office/drawing/2014/main" id="{676FD64C-0BD4-42F0-938A-F472BDC9B3DE}"/>
              </a:ext>
            </a:extLst>
          </p:cNvPr>
          <p:cNvSpPr txBox="1"/>
          <p:nvPr/>
        </p:nvSpPr>
        <p:spPr>
          <a:xfrm>
            <a:off x="9412514" y="3844195"/>
            <a:ext cx="648000" cy="461665"/>
          </a:xfrm>
          <a:prstGeom prst="rect">
            <a:avLst/>
          </a:prstGeom>
          <a:noFill/>
        </p:spPr>
        <p:txBody>
          <a:bodyPr wrap="square" rtlCol="0">
            <a:spAutoFit/>
          </a:bodyPr>
          <a:lstStyle/>
          <a:p>
            <a:pPr algn="ctr"/>
            <a:r>
              <a:rPr lang="en-US" sz="2400" dirty="0"/>
              <a:t>40</a:t>
            </a:r>
            <a:endParaRPr lang="en-IN" sz="2400" dirty="0"/>
          </a:p>
        </p:txBody>
      </p:sp>
      <p:sp>
        <p:nvSpPr>
          <p:cNvPr id="98" name="Content Placeholder 3">
            <a:extLst>
              <a:ext uri="{FF2B5EF4-FFF2-40B4-BE49-F238E27FC236}">
                <a16:creationId xmlns:a16="http://schemas.microsoft.com/office/drawing/2014/main" id="{873971E1-3949-4083-9196-3C180FF89B1B}"/>
              </a:ext>
            </a:extLst>
          </p:cNvPr>
          <p:cNvSpPr txBox="1">
            <a:spLocks/>
          </p:cNvSpPr>
          <p:nvPr/>
        </p:nvSpPr>
        <p:spPr>
          <a:xfrm>
            <a:off x="140016" y="749272"/>
            <a:ext cx="47176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Optimal solution by MODI method:</a:t>
            </a:r>
            <a:endParaRPr lang="en-IN" dirty="0">
              <a:solidFill>
                <a:schemeClr val="accent6"/>
              </a:solidFill>
            </a:endParaRPr>
          </a:p>
        </p:txBody>
      </p:sp>
      <p:sp>
        <p:nvSpPr>
          <p:cNvPr id="99" name="TextBox 98">
            <a:extLst>
              <a:ext uri="{FF2B5EF4-FFF2-40B4-BE49-F238E27FC236}">
                <a16:creationId xmlns:a16="http://schemas.microsoft.com/office/drawing/2014/main" id="{80B5E185-8FB8-4568-88EA-B45B82818779}"/>
              </a:ext>
            </a:extLst>
          </p:cNvPr>
          <p:cNvSpPr txBox="1"/>
          <p:nvPr/>
        </p:nvSpPr>
        <p:spPr>
          <a:xfrm>
            <a:off x="7295014" y="1416093"/>
            <a:ext cx="651864" cy="461665"/>
          </a:xfrm>
          <a:prstGeom prst="rect">
            <a:avLst/>
          </a:prstGeom>
          <a:noFill/>
        </p:spPr>
        <p:txBody>
          <a:bodyPr wrap="square" rtlCol="0">
            <a:spAutoFit/>
          </a:bodyPr>
          <a:lstStyle/>
          <a:p>
            <a:pPr algn="ctr"/>
            <a:r>
              <a:rPr lang="en-US" sz="2400" dirty="0">
                <a:solidFill>
                  <a:schemeClr val="tx2"/>
                </a:solidFill>
              </a:rPr>
              <a:t>152</a:t>
            </a:r>
            <a:endParaRPr lang="en-IN" sz="2400" dirty="0">
              <a:solidFill>
                <a:schemeClr val="tx2"/>
              </a:solidFill>
            </a:endParaRPr>
          </a:p>
        </p:txBody>
      </p:sp>
      <p:cxnSp>
        <p:nvCxnSpPr>
          <p:cNvPr id="100" name="Straight Connector 99">
            <a:extLst>
              <a:ext uri="{FF2B5EF4-FFF2-40B4-BE49-F238E27FC236}">
                <a16:creationId xmlns:a16="http://schemas.microsoft.com/office/drawing/2014/main" id="{16D7860B-FF19-4039-BF4F-8622894E85E5}"/>
              </a:ext>
            </a:extLst>
          </p:cNvPr>
          <p:cNvCxnSpPr>
            <a:cxnSpLocks/>
          </p:cNvCxnSpPr>
          <p:nvPr/>
        </p:nvCxnSpPr>
        <p:spPr>
          <a:xfrm>
            <a:off x="7346725" y="183221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AB36E8-5959-4108-8C84-C1675CEA4B66}"/>
              </a:ext>
            </a:extLst>
          </p:cNvPr>
          <p:cNvCxnSpPr>
            <a:cxnSpLocks/>
          </p:cNvCxnSpPr>
          <p:nvPr/>
        </p:nvCxnSpPr>
        <p:spPr>
          <a:xfrm flipV="1">
            <a:off x="7895381" y="150162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D32424E-E091-44B2-BA04-2418243AACF3}"/>
              </a:ext>
            </a:extLst>
          </p:cNvPr>
          <p:cNvSpPr txBox="1"/>
          <p:nvPr/>
        </p:nvSpPr>
        <p:spPr>
          <a:xfrm>
            <a:off x="7295014" y="2149260"/>
            <a:ext cx="651864" cy="461665"/>
          </a:xfrm>
          <a:prstGeom prst="rect">
            <a:avLst/>
          </a:prstGeom>
          <a:noFill/>
        </p:spPr>
        <p:txBody>
          <a:bodyPr wrap="square" rtlCol="0">
            <a:spAutoFit/>
          </a:bodyPr>
          <a:lstStyle/>
          <a:p>
            <a:pPr algn="ctr"/>
            <a:r>
              <a:rPr lang="en-US" sz="2400" dirty="0">
                <a:solidFill>
                  <a:schemeClr val="tx2"/>
                </a:solidFill>
              </a:rPr>
              <a:t>42</a:t>
            </a:r>
            <a:endParaRPr lang="en-IN" sz="2400" dirty="0">
              <a:solidFill>
                <a:schemeClr val="tx2"/>
              </a:solidFill>
            </a:endParaRPr>
          </a:p>
        </p:txBody>
      </p:sp>
      <p:cxnSp>
        <p:nvCxnSpPr>
          <p:cNvPr id="112" name="Straight Connector 111">
            <a:extLst>
              <a:ext uri="{FF2B5EF4-FFF2-40B4-BE49-F238E27FC236}">
                <a16:creationId xmlns:a16="http://schemas.microsoft.com/office/drawing/2014/main" id="{5AE0A8D2-A87E-4096-BD4A-CF938CF5AD09}"/>
              </a:ext>
            </a:extLst>
          </p:cNvPr>
          <p:cNvCxnSpPr>
            <a:cxnSpLocks/>
          </p:cNvCxnSpPr>
          <p:nvPr/>
        </p:nvCxnSpPr>
        <p:spPr>
          <a:xfrm>
            <a:off x="7346725" y="256538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8021303-D34C-455C-8D13-EFC56D20EBDF}"/>
              </a:ext>
            </a:extLst>
          </p:cNvPr>
          <p:cNvCxnSpPr>
            <a:cxnSpLocks/>
          </p:cNvCxnSpPr>
          <p:nvPr/>
        </p:nvCxnSpPr>
        <p:spPr>
          <a:xfrm flipV="1">
            <a:off x="7895381" y="223478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40AF392-7581-491B-ADC4-F41E3E39A31A}"/>
              </a:ext>
            </a:extLst>
          </p:cNvPr>
          <p:cNvSpPr txBox="1"/>
          <p:nvPr/>
        </p:nvSpPr>
        <p:spPr>
          <a:xfrm>
            <a:off x="8244222" y="2149260"/>
            <a:ext cx="651864" cy="461665"/>
          </a:xfrm>
          <a:prstGeom prst="rect">
            <a:avLst/>
          </a:prstGeom>
          <a:noFill/>
        </p:spPr>
        <p:txBody>
          <a:bodyPr wrap="square" rtlCol="0">
            <a:spAutoFit/>
          </a:bodyPr>
          <a:lstStyle/>
          <a:p>
            <a:pPr algn="ctr"/>
            <a:r>
              <a:rPr lang="en-US" sz="2400" dirty="0">
                <a:solidFill>
                  <a:schemeClr val="tx2"/>
                </a:solidFill>
              </a:rPr>
              <a:t>82</a:t>
            </a:r>
            <a:endParaRPr lang="en-IN" sz="2400" dirty="0">
              <a:solidFill>
                <a:schemeClr val="tx2"/>
              </a:solidFill>
            </a:endParaRPr>
          </a:p>
        </p:txBody>
      </p:sp>
      <p:cxnSp>
        <p:nvCxnSpPr>
          <p:cNvPr id="115" name="Straight Connector 114">
            <a:extLst>
              <a:ext uri="{FF2B5EF4-FFF2-40B4-BE49-F238E27FC236}">
                <a16:creationId xmlns:a16="http://schemas.microsoft.com/office/drawing/2014/main" id="{6031B514-8A68-4BFC-8FB0-75AB40323A58}"/>
              </a:ext>
            </a:extLst>
          </p:cNvPr>
          <p:cNvCxnSpPr>
            <a:cxnSpLocks/>
          </p:cNvCxnSpPr>
          <p:nvPr/>
        </p:nvCxnSpPr>
        <p:spPr>
          <a:xfrm>
            <a:off x="8295933" y="256538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297C56-3309-4BF7-8F47-D5AE0194562B}"/>
              </a:ext>
            </a:extLst>
          </p:cNvPr>
          <p:cNvCxnSpPr>
            <a:cxnSpLocks/>
          </p:cNvCxnSpPr>
          <p:nvPr/>
        </p:nvCxnSpPr>
        <p:spPr>
          <a:xfrm flipV="1">
            <a:off x="8844589" y="223478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070F89F-8B52-4729-81FC-52F8DF1762E9}"/>
              </a:ext>
            </a:extLst>
          </p:cNvPr>
          <p:cNvSpPr txBox="1"/>
          <p:nvPr/>
        </p:nvSpPr>
        <p:spPr>
          <a:xfrm>
            <a:off x="9198591" y="2149260"/>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18" name="Straight Connector 117">
            <a:extLst>
              <a:ext uri="{FF2B5EF4-FFF2-40B4-BE49-F238E27FC236}">
                <a16:creationId xmlns:a16="http://schemas.microsoft.com/office/drawing/2014/main" id="{9E7ADEB9-08A3-4047-9F81-8584504BDDA6}"/>
              </a:ext>
            </a:extLst>
          </p:cNvPr>
          <p:cNvCxnSpPr>
            <a:cxnSpLocks/>
          </p:cNvCxnSpPr>
          <p:nvPr/>
        </p:nvCxnSpPr>
        <p:spPr>
          <a:xfrm>
            <a:off x="9250302" y="256538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6B97D74-AF91-4C37-A4DB-FF39C3EDC78B}"/>
              </a:ext>
            </a:extLst>
          </p:cNvPr>
          <p:cNvCxnSpPr>
            <a:cxnSpLocks/>
          </p:cNvCxnSpPr>
          <p:nvPr/>
        </p:nvCxnSpPr>
        <p:spPr>
          <a:xfrm flipV="1">
            <a:off x="9798958" y="223478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1FE16BD-12F3-4C4F-962F-3568C8C3D2B2}"/>
              </a:ext>
            </a:extLst>
          </p:cNvPr>
          <p:cNvSpPr txBox="1"/>
          <p:nvPr/>
        </p:nvSpPr>
        <p:spPr>
          <a:xfrm>
            <a:off x="6340645" y="2882427"/>
            <a:ext cx="651864" cy="461665"/>
          </a:xfrm>
          <a:prstGeom prst="rect">
            <a:avLst/>
          </a:prstGeom>
          <a:noFill/>
        </p:spPr>
        <p:txBody>
          <a:bodyPr wrap="square" rtlCol="0">
            <a:spAutoFit/>
          </a:bodyPr>
          <a:lstStyle/>
          <a:p>
            <a:pPr algn="ctr"/>
            <a:r>
              <a:rPr lang="en-US" sz="2400" dirty="0">
                <a:solidFill>
                  <a:schemeClr val="tx2"/>
                </a:solidFill>
              </a:rPr>
              <a:t>144</a:t>
            </a:r>
            <a:endParaRPr lang="en-IN" sz="2400" dirty="0">
              <a:solidFill>
                <a:schemeClr val="tx2"/>
              </a:solidFill>
            </a:endParaRPr>
          </a:p>
        </p:txBody>
      </p:sp>
      <p:cxnSp>
        <p:nvCxnSpPr>
          <p:cNvPr id="121" name="Straight Connector 120">
            <a:extLst>
              <a:ext uri="{FF2B5EF4-FFF2-40B4-BE49-F238E27FC236}">
                <a16:creationId xmlns:a16="http://schemas.microsoft.com/office/drawing/2014/main" id="{6DD74224-314D-4C1A-A821-30353303E6F6}"/>
              </a:ext>
            </a:extLst>
          </p:cNvPr>
          <p:cNvCxnSpPr>
            <a:cxnSpLocks/>
          </p:cNvCxnSpPr>
          <p:nvPr/>
        </p:nvCxnSpPr>
        <p:spPr>
          <a:xfrm>
            <a:off x="6392356" y="329854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7EE4F6-7063-41B0-BB4F-6FFC1AEADAD1}"/>
              </a:ext>
            </a:extLst>
          </p:cNvPr>
          <p:cNvCxnSpPr>
            <a:cxnSpLocks/>
          </p:cNvCxnSpPr>
          <p:nvPr/>
        </p:nvCxnSpPr>
        <p:spPr>
          <a:xfrm flipV="1">
            <a:off x="6941012" y="296795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61068812-188D-4AA0-80F1-85176C346FDC}"/>
              </a:ext>
            </a:extLst>
          </p:cNvPr>
          <p:cNvSpPr txBox="1"/>
          <p:nvPr/>
        </p:nvSpPr>
        <p:spPr>
          <a:xfrm>
            <a:off x="7295014" y="2882427"/>
            <a:ext cx="651864"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124" name="Straight Connector 123">
            <a:extLst>
              <a:ext uri="{FF2B5EF4-FFF2-40B4-BE49-F238E27FC236}">
                <a16:creationId xmlns:a16="http://schemas.microsoft.com/office/drawing/2014/main" id="{07636087-BBB4-40C4-A383-2A16D06FF4CB}"/>
              </a:ext>
            </a:extLst>
          </p:cNvPr>
          <p:cNvCxnSpPr>
            <a:cxnSpLocks/>
          </p:cNvCxnSpPr>
          <p:nvPr/>
        </p:nvCxnSpPr>
        <p:spPr>
          <a:xfrm>
            <a:off x="7346725" y="329854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A045EB7-1AD0-4FBD-B42A-1A02DE5B422D}"/>
              </a:ext>
            </a:extLst>
          </p:cNvPr>
          <p:cNvCxnSpPr>
            <a:cxnSpLocks/>
          </p:cNvCxnSpPr>
          <p:nvPr/>
        </p:nvCxnSpPr>
        <p:spPr>
          <a:xfrm flipV="1">
            <a:off x="7895381" y="296795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0526790-6335-4ABF-8D41-64B0C018798F}"/>
              </a:ext>
            </a:extLst>
          </p:cNvPr>
          <p:cNvCxnSpPr>
            <a:cxnSpLocks/>
          </p:cNvCxnSpPr>
          <p:nvPr/>
        </p:nvCxnSpPr>
        <p:spPr>
          <a:xfrm>
            <a:off x="12140161" y="763117"/>
            <a:ext cx="0" cy="29413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C70427C-A505-403C-BAD8-A3FBB13F3DB6}"/>
              </a:ext>
            </a:extLst>
          </p:cNvPr>
          <p:cNvCxnSpPr>
            <a:cxnSpLocks/>
          </p:cNvCxnSpPr>
          <p:nvPr/>
        </p:nvCxnSpPr>
        <p:spPr>
          <a:xfrm>
            <a:off x="5397522" y="5252605"/>
            <a:ext cx="480633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11694536-14C4-4826-8962-FF85064A2944}"/>
              </a:ext>
            </a:extLst>
          </p:cNvPr>
          <p:cNvSpPr txBox="1"/>
          <p:nvPr/>
        </p:nvSpPr>
        <p:spPr>
          <a:xfrm>
            <a:off x="11090048" y="1595734"/>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16</a:t>
            </a:r>
            <a:endParaRPr lang="en-IN" sz="2400" baseline="-25000" dirty="0"/>
          </a:p>
        </p:txBody>
      </p:sp>
      <p:sp>
        <p:nvSpPr>
          <p:cNvPr id="153" name="TextBox 152">
            <a:extLst>
              <a:ext uri="{FF2B5EF4-FFF2-40B4-BE49-F238E27FC236}">
                <a16:creationId xmlns:a16="http://schemas.microsoft.com/office/drawing/2014/main" id="{C9B11B86-EF4D-439E-A8E7-92DBB1398B18}"/>
              </a:ext>
            </a:extLst>
          </p:cNvPr>
          <p:cNvSpPr txBox="1"/>
          <p:nvPr/>
        </p:nvSpPr>
        <p:spPr>
          <a:xfrm>
            <a:off x="11102161" y="2356130"/>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48</a:t>
            </a:r>
            <a:endParaRPr lang="en-IN" sz="2400" baseline="-25000" dirty="0"/>
          </a:p>
        </p:txBody>
      </p:sp>
      <p:sp>
        <p:nvSpPr>
          <p:cNvPr id="155" name="TextBox 154">
            <a:extLst>
              <a:ext uri="{FF2B5EF4-FFF2-40B4-BE49-F238E27FC236}">
                <a16:creationId xmlns:a16="http://schemas.microsoft.com/office/drawing/2014/main" id="{D906469D-A28C-46F1-9404-64A363699CA7}"/>
              </a:ext>
            </a:extLst>
          </p:cNvPr>
          <p:cNvSpPr txBox="1"/>
          <p:nvPr/>
        </p:nvSpPr>
        <p:spPr>
          <a:xfrm>
            <a:off x="10966170" y="3094988"/>
            <a:ext cx="1360757" cy="461665"/>
          </a:xfrm>
          <a:prstGeom prst="rect">
            <a:avLst/>
          </a:prstGeom>
          <a:noFill/>
        </p:spPr>
        <p:txBody>
          <a:bodyPr wrap="square" rtlCol="0">
            <a:spAutoFit/>
          </a:bodyPr>
          <a:lstStyle/>
          <a:p>
            <a:pPr algn="ctr"/>
            <a:r>
              <a:rPr lang="en-US" sz="2400" dirty="0"/>
              <a:t>u</a:t>
            </a:r>
            <a:r>
              <a:rPr lang="en-US" sz="2400" baseline="-25000" dirty="0"/>
              <a:t>3 </a:t>
            </a:r>
            <a:r>
              <a:rPr lang="en-US" sz="2400" dirty="0"/>
              <a:t>= 32</a:t>
            </a:r>
            <a:endParaRPr lang="en-IN" sz="2400" baseline="-25000" dirty="0"/>
          </a:p>
        </p:txBody>
      </p:sp>
      <p:sp>
        <p:nvSpPr>
          <p:cNvPr id="159" name="TextBox 158">
            <a:extLst>
              <a:ext uri="{FF2B5EF4-FFF2-40B4-BE49-F238E27FC236}">
                <a16:creationId xmlns:a16="http://schemas.microsoft.com/office/drawing/2014/main" id="{66BE9948-D70C-4FB7-AE03-DA4A8E206BE3}"/>
              </a:ext>
            </a:extLst>
          </p:cNvPr>
          <p:cNvSpPr txBox="1"/>
          <p:nvPr/>
        </p:nvSpPr>
        <p:spPr>
          <a:xfrm>
            <a:off x="6268188" y="4615225"/>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-16</a:t>
            </a:r>
            <a:endParaRPr lang="en-IN" sz="2400" baseline="-25000" dirty="0"/>
          </a:p>
        </p:txBody>
      </p:sp>
      <p:sp>
        <p:nvSpPr>
          <p:cNvPr id="160" name="TextBox 159">
            <a:extLst>
              <a:ext uri="{FF2B5EF4-FFF2-40B4-BE49-F238E27FC236}">
                <a16:creationId xmlns:a16="http://schemas.microsoft.com/office/drawing/2014/main" id="{230C8BA9-92B7-452C-B82F-622D0F481064}"/>
              </a:ext>
            </a:extLst>
          </p:cNvPr>
          <p:cNvSpPr txBox="1"/>
          <p:nvPr/>
        </p:nvSpPr>
        <p:spPr>
          <a:xfrm>
            <a:off x="7288195" y="4615225"/>
            <a:ext cx="1055149" cy="461665"/>
          </a:xfrm>
          <a:prstGeom prst="rect">
            <a:avLst/>
          </a:prstGeom>
          <a:noFill/>
        </p:spPr>
        <p:txBody>
          <a:bodyPr wrap="square" rtlCol="0">
            <a:spAutoFit/>
          </a:bodyPr>
          <a:lstStyle/>
          <a:p>
            <a:pPr algn="ctr"/>
            <a:r>
              <a:rPr lang="en-US" sz="2400" dirty="0"/>
              <a:t>v</a:t>
            </a:r>
            <a:r>
              <a:rPr lang="en-US" sz="2400" baseline="-25000" dirty="0"/>
              <a:t>2 </a:t>
            </a:r>
            <a:r>
              <a:rPr lang="en-US" sz="2400" dirty="0"/>
              <a:t>= 0</a:t>
            </a:r>
            <a:endParaRPr lang="en-IN" sz="2400" baseline="-25000" dirty="0"/>
          </a:p>
        </p:txBody>
      </p:sp>
      <p:sp>
        <p:nvSpPr>
          <p:cNvPr id="162" name="TextBox 161">
            <a:extLst>
              <a:ext uri="{FF2B5EF4-FFF2-40B4-BE49-F238E27FC236}">
                <a16:creationId xmlns:a16="http://schemas.microsoft.com/office/drawing/2014/main" id="{E71EF5F5-02BD-4AA0-BF47-A04DF7B8A8E7}"/>
              </a:ext>
            </a:extLst>
          </p:cNvPr>
          <p:cNvSpPr txBox="1"/>
          <p:nvPr/>
        </p:nvSpPr>
        <p:spPr>
          <a:xfrm>
            <a:off x="8243849" y="4615225"/>
            <a:ext cx="1065764" cy="461665"/>
          </a:xfrm>
          <a:prstGeom prst="rect">
            <a:avLst/>
          </a:prstGeom>
          <a:noFill/>
        </p:spPr>
        <p:txBody>
          <a:bodyPr wrap="square" rtlCol="0">
            <a:spAutoFit/>
          </a:bodyPr>
          <a:lstStyle/>
          <a:p>
            <a:pPr algn="ctr"/>
            <a:r>
              <a:rPr lang="en-US" sz="2400" dirty="0"/>
              <a:t>v</a:t>
            </a:r>
            <a:r>
              <a:rPr lang="en-US" sz="2400" baseline="-25000" dirty="0"/>
              <a:t>3 </a:t>
            </a:r>
            <a:r>
              <a:rPr lang="en-US" sz="2400" dirty="0"/>
              <a:t>= -16</a:t>
            </a:r>
            <a:endParaRPr lang="en-IN" sz="2400" baseline="-25000" dirty="0"/>
          </a:p>
        </p:txBody>
      </p:sp>
      <p:sp>
        <p:nvSpPr>
          <p:cNvPr id="163" name="TextBox 162">
            <a:extLst>
              <a:ext uri="{FF2B5EF4-FFF2-40B4-BE49-F238E27FC236}">
                <a16:creationId xmlns:a16="http://schemas.microsoft.com/office/drawing/2014/main" id="{B7258ADB-BA69-4633-8317-E7680A0EEAD2}"/>
              </a:ext>
            </a:extLst>
          </p:cNvPr>
          <p:cNvSpPr txBox="1"/>
          <p:nvPr/>
        </p:nvSpPr>
        <p:spPr>
          <a:xfrm>
            <a:off x="9185306" y="4615225"/>
            <a:ext cx="1097908" cy="461665"/>
          </a:xfrm>
          <a:prstGeom prst="rect">
            <a:avLst/>
          </a:prstGeom>
          <a:noFill/>
        </p:spPr>
        <p:txBody>
          <a:bodyPr wrap="square" rtlCol="0">
            <a:spAutoFit/>
          </a:bodyPr>
          <a:lstStyle/>
          <a:p>
            <a:pPr algn="ctr"/>
            <a:r>
              <a:rPr lang="en-US" sz="2400" dirty="0"/>
              <a:t>v</a:t>
            </a:r>
            <a:r>
              <a:rPr lang="en-US" sz="2400" baseline="-25000" dirty="0"/>
              <a:t>4 </a:t>
            </a:r>
            <a:r>
              <a:rPr lang="en-US" sz="2400" dirty="0"/>
              <a:t>= -48</a:t>
            </a:r>
            <a:endParaRPr lang="en-IN" sz="2400" baseline="-25000" dirty="0"/>
          </a:p>
        </p:txBody>
      </p:sp>
      <p:sp>
        <p:nvSpPr>
          <p:cNvPr id="166" name="TextBox 165">
            <a:extLst>
              <a:ext uri="{FF2B5EF4-FFF2-40B4-BE49-F238E27FC236}">
                <a16:creationId xmlns:a16="http://schemas.microsoft.com/office/drawing/2014/main" id="{DC9C06D6-F7A6-4794-B277-EF0153A355A5}"/>
              </a:ext>
            </a:extLst>
          </p:cNvPr>
          <p:cNvSpPr txBox="1"/>
          <p:nvPr/>
        </p:nvSpPr>
        <p:spPr>
          <a:xfrm>
            <a:off x="11317857" y="886449"/>
            <a:ext cx="674723"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67" name="TextBox 166">
            <a:extLst>
              <a:ext uri="{FF2B5EF4-FFF2-40B4-BE49-F238E27FC236}">
                <a16:creationId xmlns:a16="http://schemas.microsoft.com/office/drawing/2014/main" id="{417FE7C7-3EE1-4E3F-B419-395C5A408B0F}"/>
              </a:ext>
            </a:extLst>
          </p:cNvPr>
          <p:cNvSpPr txBox="1"/>
          <p:nvPr/>
        </p:nvSpPr>
        <p:spPr>
          <a:xfrm>
            <a:off x="5292258" y="4599510"/>
            <a:ext cx="1202545" cy="548679"/>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172" name="TextBox 171">
            <a:extLst>
              <a:ext uri="{FF2B5EF4-FFF2-40B4-BE49-F238E27FC236}">
                <a16:creationId xmlns:a16="http://schemas.microsoft.com/office/drawing/2014/main" id="{E554DDE4-58A9-4188-B2AA-581F3540740F}"/>
              </a:ext>
            </a:extLst>
          </p:cNvPr>
          <p:cNvSpPr txBox="1"/>
          <p:nvPr/>
        </p:nvSpPr>
        <p:spPr>
          <a:xfrm>
            <a:off x="6334020" y="1784726"/>
            <a:ext cx="552885" cy="461665"/>
          </a:xfrm>
          <a:prstGeom prst="rect">
            <a:avLst/>
          </a:prstGeom>
          <a:noFill/>
        </p:spPr>
        <p:txBody>
          <a:bodyPr wrap="square" rtlCol="0">
            <a:spAutoFit/>
          </a:bodyPr>
          <a:lstStyle/>
          <a:p>
            <a:pPr algn="ctr"/>
            <a:r>
              <a:rPr lang="en-US" sz="2400" dirty="0">
                <a:solidFill>
                  <a:schemeClr val="accent6"/>
                </a:solidFill>
              </a:rPr>
              <a:t>8</a:t>
            </a:r>
            <a:endParaRPr lang="en-IN" sz="2400" dirty="0">
              <a:solidFill>
                <a:schemeClr val="accent6"/>
              </a:solidFill>
            </a:endParaRPr>
          </a:p>
        </p:txBody>
      </p:sp>
      <p:sp>
        <p:nvSpPr>
          <p:cNvPr id="175" name="Oval 174">
            <a:extLst>
              <a:ext uri="{FF2B5EF4-FFF2-40B4-BE49-F238E27FC236}">
                <a16:creationId xmlns:a16="http://schemas.microsoft.com/office/drawing/2014/main" id="{D829AD6E-C4BF-4472-81D3-423DCBB5B186}"/>
              </a:ext>
            </a:extLst>
          </p:cNvPr>
          <p:cNvSpPr/>
          <p:nvPr/>
        </p:nvSpPr>
        <p:spPr>
          <a:xfrm>
            <a:off x="6439767" y="1795601"/>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TextBox 175">
            <a:extLst>
              <a:ext uri="{FF2B5EF4-FFF2-40B4-BE49-F238E27FC236}">
                <a16:creationId xmlns:a16="http://schemas.microsoft.com/office/drawing/2014/main" id="{B74D76AE-23BF-424F-9807-070BDA2B7AEA}"/>
              </a:ext>
            </a:extLst>
          </p:cNvPr>
          <p:cNvSpPr txBox="1"/>
          <p:nvPr/>
        </p:nvSpPr>
        <p:spPr>
          <a:xfrm>
            <a:off x="8250538" y="1784726"/>
            <a:ext cx="552885" cy="461665"/>
          </a:xfrm>
          <a:prstGeom prst="rect">
            <a:avLst/>
          </a:prstGeom>
          <a:noFill/>
        </p:spPr>
        <p:txBody>
          <a:bodyPr wrap="square" rtlCol="0">
            <a:spAutoFit/>
          </a:bodyPr>
          <a:lstStyle/>
          <a:p>
            <a:pPr algn="ctr"/>
            <a:r>
              <a:rPr lang="en-US" sz="2400" dirty="0">
                <a:solidFill>
                  <a:schemeClr val="accent6"/>
                </a:solidFill>
              </a:rPr>
              <a:t>16</a:t>
            </a:r>
            <a:endParaRPr lang="en-IN" sz="2400" dirty="0">
              <a:solidFill>
                <a:schemeClr val="accent6"/>
              </a:solidFill>
            </a:endParaRPr>
          </a:p>
        </p:txBody>
      </p:sp>
      <p:sp>
        <p:nvSpPr>
          <p:cNvPr id="178" name="Oval 177">
            <a:extLst>
              <a:ext uri="{FF2B5EF4-FFF2-40B4-BE49-F238E27FC236}">
                <a16:creationId xmlns:a16="http://schemas.microsoft.com/office/drawing/2014/main" id="{382F7710-568A-4756-8FDE-166FD3704471}"/>
              </a:ext>
            </a:extLst>
          </p:cNvPr>
          <p:cNvSpPr/>
          <p:nvPr/>
        </p:nvSpPr>
        <p:spPr>
          <a:xfrm>
            <a:off x="8356285" y="179560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TextBox 187">
            <a:extLst>
              <a:ext uri="{FF2B5EF4-FFF2-40B4-BE49-F238E27FC236}">
                <a16:creationId xmlns:a16="http://schemas.microsoft.com/office/drawing/2014/main" id="{77EBA2A3-9BD2-4955-A892-EA539ED12BDD}"/>
              </a:ext>
            </a:extLst>
          </p:cNvPr>
          <p:cNvSpPr txBox="1"/>
          <p:nvPr/>
        </p:nvSpPr>
        <p:spPr>
          <a:xfrm>
            <a:off x="9203866" y="1784726"/>
            <a:ext cx="552885" cy="461665"/>
          </a:xfrm>
          <a:prstGeom prst="rect">
            <a:avLst/>
          </a:prstGeom>
          <a:noFill/>
        </p:spPr>
        <p:txBody>
          <a:bodyPr wrap="square" rtlCol="0">
            <a:spAutoFit/>
          </a:bodyPr>
          <a:lstStyle/>
          <a:p>
            <a:pPr algn="ctr"/>
            <a:r>
              <a:rPr lang="en-US" sz="2400" dirty="0">
                <a:solidFill>
                  <a:schemeClr val="accent6"/>
                </a:solidFill>
              </a:rPr>
              <a:t>32</a:t>
            </a:r>
            <a:endParaRPr lang="en-IN" sz="2400" dirty="0">
              <a:solidFill>
                <a:schemeClr val="accent6"/>
              </a:solidFill>
            </a:endParaRPr>
          </a:p>
        </p:txBody>
      </p:sp>
      <p:sp>
        <p:nvSpPr>
          <p:cNvPr id="189" name="Oval 188">
            <a:extLst>
              <a:ext uri="{FF2B5EF4-FFF2-40B4-BE49-F238E27FC236}">
                <a16:creationId xmlns:a16="http://schemas.microsoft.com/office/drawing/2014/main" id="{7D24C2B9-6750-4315-BE0A-E660457A8720}"/>
              </a:ext>
            </a:extLst>
          </p:cNvPr>
          <p:cNvSpPr/>
          <p:nvPr/>
        </p:nvSpPr>
        <p:spPr>
          <a:xfrm>
            <a:off x="9296913" y="179560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TextBox 189">
            <a:extLst>
              <a:ext uri="{FF2B5EF4-FFF2-40B4-BE49-F238E27FC236}">
                <a16:creationId xmlns:a16="http://schemas.microsoft.com/office/drawing/2014/main" id="{F1733218-ECBC-4980-9413-541E88B61ADF}"/>
              </a:ext>
            </a:extLst>
          </p:cNvPr>
          <p:cNvSpPr txBox="1"/>
          <p:nvPr/>
        </p:nvSpPr>
        <p:spPr>
          <a:xfrm>
            <a:off x="9191166" y="3218708"/>
            <a:ext cx="552885" cy="461665"/>
          </a:xfrm>
          <a:prstGeom prst="rect">
            <a:avLst/>
          </a:prstGeom>
          <a:noFill/>
        </p:spPr>
        <p:txBody>
          <a:bodyPr wrap="square" rtlCol="0">
            <a:spAutoFit/>
          </a:bodyPr>
          <a:lstStyle/>
          <a:p>
            <a:pPr algn="ctr"/>
            <a:r>
              <a:rPr lang="en-US" sz="2400" dirty="0">
                <a:solidFill>
                  <a:schemeClr val="accent6"/>
                </a:solidFill>
              </a:rPr>
              <a:t>16</a:t>
            </a:r>
            <a:endParaRPr lang="en-IN" sz="2400" dirty="0">
              <a:solidFill>
                <a:schemeClr val="accent6"/>
              </a:solidFill>
            </a:endParaRPr>
          </a:p>
        </p:txBody>
      </p:sp>
      <p:sp>
        <p:nvSpPr>
          <p:cNvPr id="193" name="Oval 192">
            <a:extLst>
              <a:ext uri="{FF2B5EF4-FFF2-40B4-BE49-F238E27FC236}">
                <a16:creationId xmlns:a16="http://schemas.microsoft.com/office/drawing/2014/main" id="{45A7F698-350E-4316-AA02-7EDED3110B0F}"/>
              </a:ext>
            </a:extLst>
          </p:cNvPr>
          <p:cNvSpPr/>
          <p:nvPr/>
        </p:nvSpPr>
        <p:spPr>
          <a:xfrm>
            <a:off x="9309613" y="3229583"/>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TextBox 193">
            <a:extLst>
              <a:ext uri="{FF2B5EF4-FFF2-40B4-BE49-F238E27FC236}">
                <a16:creationId xmlns:a16="http://schemas.microsoft.com/office/drawing/2014/main" id="{BEECBA7D-893F-403F-B8C3-79CCDE958F48}"/>
              </a:ext>
            </a:extLst>
          </p:cNvPr>
          <p:cNvSpPr txBox="1"/>
          <p:nvPr/>
        </p:nvSpPr>
        <p:spPr>
          <a:xfrm>
            <a:off x="8226522" y="3218708"/>
            <a:ext cx="552885" cy="461665"/>
          </a:xfrm>
          <a:prstGeom prst="rect">
            <a:avLst/>
          </a:prstGeom>
          <a:noFill/>
        </p:spPr>
        <p:txBody>
          <a:bodyPr wrap="square" rtlCol="0">
            <a:spAutoFit/>
          </a:bodyPr>
          <a:lstStyle/>
          <a:p>
            <a:pPr algn="ctr"/>
            <a:r>
              <a:rPr lang="en-US" sz="2400" dirty="0">
                <a:solidFill>
                  <a:schemeClr val="accent6"/>
                </a:solidFill>
              </a:rPr>
              <a:t>32</a:t>
            </a:r>
            <a:endParaRPr lang="en-IN" sz="2400" dirty="0">
              <a:solidFill>
                <a:schemeClr val="accent6"/>
              </a:solidFill>
            </a:endParaRPr>
          </a:p>
        </p:txBody>
      </p:sp>
      <p:sp>
        <p:nvSpPr>
          <p:cNvPr id="195" name="Oval 194">
            <a:extLst>
              <a:ext uri="{FF2B5EF4-FFF2-40B4-BE49-F238E27FC236}">
                <a16:creationId xmlns:a16="http://schemas.microsoft.com/office/drawing/2014/main" id="{9ADCB762-4818-4F7D-AF32-5BBB7896314E}"/>
              </a:ext>
            </a:extLst>
          </p:cNvPr>
          <p:cNvSpPr/>
          <p:nvPr/>
        </p:nvSpPr>
        <p:spPr>
          <a:xfrm>
            <a:off x="8344969" y="3229583"/>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TextBox 195">
            <a:extLst>
              <a:ext uri="{FF2B5EF4-FFF2-40B4-BE49-F238E27FC236}">
                <a16:creationId xmlns:a16="http://schemas.microsoft.com/office/drawing/2014/main" id="{271022E2-AB26-474B-B3AC-14E5A066CA7F}"/>
              </a:ext>
            </a:extLst>
          </p:cNvPr>
          <p:cNvSpPr txBox="1"/>
          <p:nvPr/>
        </p:nvSpPr>
        <p:spPr>
          <a:xfrm>
            <a:off x="6435620" y="2509198"/>
            <a:ext cx="324000"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197" name="Oval 196">
            <a:extLst>
              <a:ext uri="{FF2B5EF4-FFF2-40B4-BE49-F238E27FC236}">
                <a16:creationId xmlns:a16="http://schemas.microsoft.com/office/drawing/2014/main" id="{E5738B84-BEE8-4032-A90E-22F57AC670F5}"/>
              </a:ext>
            </a:extLst>
          </p:cNvPr>
          <p:cNvSpPr/>
          <p:nvPr/>
        </p:nvSpPr>
        <p:spPr>
          <a:xfrm>
            <a:off x="6439767" y="2520073"/>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Content Placeholder 2">
            <a:extLst>
              <a:ext uri="{FF2B5EF4-FFF2-40B4-BE49-F238E27FC236}">
                <a16:creationId xmlns:a16="http://schemas.microsoft.com/office/drawing/2014/main" id="{546A465E-2E7D-4C8D-B0A7-386841EB9983}"/>
              </a:ext>
            </a:extLst>
          </p:cNvPr>
          <p:cNvSpPr txBox="1">
            <a:spLocks/>
          </p:cNvSpPr>
          <p:nvPr/>
        </p:nvSpPr>
        <p:spPr>
          <a:xfrm>
            <a:off x="140015" y="1714317"/>
            <a:ext cx="4815038" cy="4248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First check that</a:t>
            </a:r>
            <a:endParaRPr lang="en-US" dirty="0">
              <a:solidFill>
                <a:schemeClr val="tx2"/>
              </a:solidFill>
            </a:endParaRPr>
          </a:p>
          <a:p>
            <a:pPr marL="0" indent="0">
              <a:buClr>
                <a:schemeClr val="accent6"/>
              </a:buClr>
              <a:buFont typeface="Wingdings 3" panose="05040102010807070707" pitchFamily="18" charset="2"/>
              <a:buNone/>
            </a:pPr>
            <a:endParaRPr lang="en-US" dirty="0"/>
          </a:p>
        </p:txBody>
      </p:sp>
      <p:sp>
        <p:nvSpPr>
          <p:cNvPr id="97" name="Content Placeholder 2">
            <a:extLst>
              <a:ext uri="{FF2B5EF4-FFF2-40B4-BE49-F238E27FC236}">
                <a16:creationId xmlns:a16="http://schemas.microsoft.com/office/drawing/2014/main" id="{546A465E-2E7D-4C8D-B0A7-386841EB9983}"/>
              </a:ext>
            </a:extLst>
          </p:cNvPr>
          <p:cNvSpPr txBox="1">
            <a:spLocks/>
          </p:cNvSpPr>
          <p:nvPr/>
        </p:nvSpPr>
        <p:spPr>
          <a:xfrm>
            <a:off x="435510" y="2195338"/>
            <a:ext cx="3569651" cy="4248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0C0"/>
                </a:solidFill>
              </a:rPr>
              <a:t>total allocations </a:t>
            </a:r>
            <a:r>
              <a:rPr lang="en-US" dirty="0"/>
              <a:t>= </a:t>
            </a:r>
            <a:r>
              <a:rPr lang="en-US" dirty="0">
                <a:solidFill>
                  <a:schemeClr val="tx2"/>
                </a:solidFill>
              </a:rPr>
              <a:t>m + n – 1</a:t>
            </a:r>
          </a:p>
          <a:p>
            <a:pPr marL="0" indent="0">
              <a:buFont typeface="Wingdings 3" panose="05040102010807070707" pitchFamily="18" charset="2"/>
              <a:buNone/>
            </a:pPr>
            <a:endParaRPr lang="en-US" dirty="0"/>
          </a:p>
        </p:txBody>
      </p:sp>
      <p:sp>
        <p:nvSpPr>
          <p:cNvPr id="103" name="Content Placeholder 2">
            <a:extLst>
              <a:ext uri="{FF2B5EF4-FFF2-40B4-BE49-F238E27FC236}">
                <a16:creationId xmlns:a16="http://schemas.microsoft.com/office/drawing/2014/main" id="{546A465E-2E7D-4C8D-B0A7-386841EB9983}"/>
              </a:ext>
            </a:extLst>
          </p:cNvPr>
          <p:cNvSpPr txBox="1">
            <a:spLocks/>
          </p:cNvSpPr>
          <p:nvPr/>
        </p:nvSpPr>
        <p:spPr>
          <a:xfrm>
            <a:off x="2457412" y="2656695"/>
            <a:ext cx="1961899" cy="4248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dirty="0">
                <a:solidFill>
                  <a:schemeClr val="tx2"/>
                </a:solidFill>
              </a:rPr>
              <a:t>3 + 4 – 1 = 6</a:t>
            </a:r>
          </a:p>
          <a:p>
            <a:pPr marL="0" indent="0">
              <a:buFont typeface="Wingdings 3" panose="05040102010807070707" pitchFamily="18" charset="2"/>
              <a:buNone/>
            </a:pPr>
            <a:endParaRPr lang="en-US" dirty="0"/>
          </a:p>
        </p:txBody>
      </p:sp>
      <p:sp>
        <p:nvSpPr>
          <p:cNvPr id="105" name="Content Placeholder 2">
            <a:extLst>
              <a:ext uri="{FF2B5EF4-FFF2-40B4-BE49-F238E27FC236}">
                <a16:creationId xmlns:a16="http://schemas.microsoft.com/office/drawing/2014/main" id="{546A465E-2E7D-4C8D-B0A7-386841EB9983}"/>
              </a:ext>
            </a:extLst>
          </p:cNvPr>
          <p:cNvSpPr txBox="1">
            <a:spLocks/>
          </p:cNvSpPr>
          <p:nvPr/>
        </p:nvSpPr>
        <p:spPr>
          <a:xfrm>
            <a:off x="140015" y="3081628"/>
            <a:ext cx="4717622" cy="108283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Now calculate values of </a:t>
            </a:r>
            <a:r>
              <a:rPr lang="en-US" dirty="0" err="1"/>
              <a:t>u</a:t>
            </a:r>
            <a:r>
              <a:rPr lang="en-US" baseline="-25000" dirty="0" err="1"/>
              <a:t>i</a:t>
            </a:r>
            <a:r>
              <a:rPr lang="en-US" baseline="30000" dirty="0"/>
              <a:t> </a:t>
            </a:r>
            <a:r>
              <a:rPr lang="en-US" dirty="0"/>
              <a:t>&amp; </a:t>
            </a:r>
            <a:r>
              <a:rPr lang="en-US" dirty="0" err="1"/>
              <a:t>v</a:t>
            </a:r>
            <a:r>
              <a:rPr lang="en-US" baseline="-25000" dirty="0" err="1"/>
              <a:t>j</a:t>
            </a:r>
            <a:r>
              <a:rPr lang="en-US" dirty="0"/>
              <a:t> coefficients from the allocated cells using following formula.</a:t>
            </a:r>
            <a:endParaRPr lang="en-US" baseline="-25000" dirty="0"/>
          </a:p>
          <a:p>
            <a:pPr marL="0" indent="0">
              <a:buClr>
                <a:schemeClr val="accent6"/>
              </a:buClr>
              <a:buFont typeface="Wingdings 3" panose="05040102010807070707" pitchFamily="18" charset="2"/>
              <a:buNone/>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625926" y="4175650"/>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𝑗</m:t>
                          </m:r>
                        </m:sub>
                      </m:sSub>
                    </m:oMath>
                  </m:oMathPara>
                </a14:m>
                <a:endParaRPr lang="en-IN"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1625926" y="4175650"/>
                <a:ext cx="1745799" cy="399084"/>
              </a:xfrm>
              <a:prstGeom prst="rect">
                <a:avLst/>
              </a:prstGeom>
              <a:blipFill>
                <a:blip r:embed="rId2"/>
                <a:stretch>
                  <a:fillRect l="-3846" r="-2448" b="-24615"/>
                </a:stretch>
              </a:blipFill>
            </p:spPr>
            <p:txBody>
              <a:bodyPr/>
              <a:lstStyle/>
              <a:p>
                <a:r>
                  <a:rPr lang="en-IN">
                    <a:noFill/>
                  </a:rPr>
                  <a:t> </a:t>
                </a:r>
              </a:p>
            </p:txBody>
          </p:sp>
        </mc:Fallback>
      </mc:AlternateContent>
      <p:sp>
        <p:nvSpPr>
          <p:cNvPr id="106" name="Content Placeholder 2">
            <a:extLst>
              <a:ext uri="{FF2B5EF4-FFF2-40B4-BE49-F238E27FC236}">
                <a16:creationId xmlns:a16="http://schemas.microsoft.com/office/drawing/2014/main" id="{546A465E-2E7D-4C8D-B0A7-386841EB9983}"/>
              </a:ext>
            </a:extLst>
          </p:cNvPr>
          <p:cNvSpPr txBox="1">
            <a:spLocks/>
          </p:cNvSpPr>
          <p:nvPr/>
        </p:nvSpPr>
        <p:spPr>
          <a:xfrm>
            <a:off x="140015" y="4653187"/>
            <a:ext cx="4717622" cy="137109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check optimality we have to find opportunity cost for all the unallocated cells by using following formula</a:t>
            </a:r>
          </a:p>
        </p:txBody>
      </p:sp>
      <mc:AlternateContent xmlns:mc="http://schemas.openxmlformats.org/markup-compatibility/2006" xmlns:a14="http://schemas.microsoft.com/office/drawing/2010/main">
        <mc:Choice Requires="a14">
          <p:sp>
            <p:nvSpPr>
              <p:cNvPr id="107" name="TextBox 106"/>
              <p:cNvSpPr txBox="1"/>
              <p:nvPr/>
            </p:nvSpPr>
            <p:spPr>
              <a:xfrm>
                <a:off x="370190" y="6119333"/>
                <a:ext cx="425289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nor/>
                            </m:rPr>
                            <a:rPr lang="en-US" sz="2400" b="0" i="0" smtClean="0">
                              <a:solidFill>
                                <a:schemeClr val="tx2"/>
                              </a:solidFill>
                            </a:rPr>
                            <m:t>Opportunity</m:t>
                          </m:r>
                          <m:r>
                            <m:rPr>
                              <m:nor/>
                            </m:rPr>
                            <a:rPr lang="en-US" sz="2400" b="0" i="0" smtClean="0">
                              <a:solidFill>
                                <a:schemeClr val="tx2"/>
                              </a:solidFill>
                            </a:rPr>
                            <m:t> </m:t>
                          </m:r>
                          <m:r>
                            <m:rPr>
                              <m:nor/>
                            </m:rPr>
                            <a:rPr lang="en-US" sz="2400" b="0" i="0" smtClean="0">
                              <a:solidFill>
                                <a:schemeClr val="tx2"/>
                              </a:solidFill>
                            </a:rPr>
                            <m:t>cost</m:t>
                          </m:r>
                          <m:r>
                            <a:rPr lang="en-US" sz="2400" b="0" i="1" smtClean="0">
                              <a:latin typeface="Cambria Math" panose="02040503050406030204" pitchFamily="18" charset="0"/>
                            </a:rPr>
                            <m:t>=</m:t>
                          </m:r>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𝑢</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m:oMathPara>
                </a14:m>
                <a:endParaRPr lang="en-IN" sz="24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370190" y="6119333"/>
                <a:ext cx="4252895" cy="399084"/>
              </a:xfrm>
              <a:prstGeom prst="rect">
                <a:avLst/>
              </a:prstGeom>
              <a:blipFill>
                <a:blip r:embed="rId3"/>
                <a:stretch>
                  <a:fillRect l="-2152" r="-2152" b="-27692"/>
                </a:stretch>
              </a:blipFill>
            </p:spPr>
            <p:txBody>
              <a:bodyPr/>
              <a:lstStyle/>
              <a:p>
                <a:r>
                  <a:rPr lang="en-IN">
                    <a:noFill/>
                  </a:rPr>
                  <a:t> </a:t>
                </a:r>
              </a:p>
            </p:txBody>
          </p:sp>
        </mc:Fallback>
      </mc:AlternateContent>
      <p:sp>
        <p:nvSpPr>
          <p:cNvPr id="108" name="Content Placeholder 2">
            <a:extLst>
              <a:ext uri="{FF2B5EF4-FFF2-40B4-BE49-F238E27FC236}">
                <a16:creationId xmlns:a16="http://schemas.microsoft.com/office/drawing/2014/main" id="{546A465E-2E7D-4C8D-B0A7-386841EB9983}"/>
              </a:ext>
            </a:extLst>
          </p:cNvPr>
          <p:cNvSpPr txBox="1">
            <a:spLocks/>
          </p:cNvSpPr>
          <p:nvPr/>
        </p:nvSpPr>
        <p:spPr>
          <a:xfrm>
            <a:off x="140015" y="1175903"/>
            <a:ext cx="4815038" cy="4248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VAM:</a:t>
            </a:r>
            <a:endParaRPr lang="en-US" dirty="0">
              <a:solidFill>
                <a:schemeClr val="tx2"/>
              </a:solidFill>
            </a:endParaRPr>
          </a:p>
          <a:p>
            <a:pPr marL="0" indent="0">
              <a:buClr>
                <a:schemeClr val="accent6"/>
              </a:buClr>
              <a:buFont typeface="Wingdings 3" panose="05040102010807070707" pitchFamily="18" charset="2"/>
              <a:buNone/>
            </a:pPr>
            <a:endParaRPr lang="en-US" dirty="0"/>
          </a:p>
        </p:txBody>
      </p:sp>
    </p:spTree>
    <p:extLst>
      <p:ext uri="{BB962C8B-B14F-4D97-AF65-F5344CB8AC3E}">
        <p14:creationId xmlns:p14="http://schemas.microsoft.com/office/powerpoint/2010/main" val="41925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8">
                                            <p:txEl>
                                              <p:pRg st="0" end="0"/>
                                            </p:txEl>
                                          </p:spTgt>
                                        </p:tgtEl>
                                        <p:attrNameLst>
                                          <p:attrName>style.visibility</p:attrName>
                                        </p:attrNameLst>
                                      </p:cBhvr>
                                      <p:to>
                                        <p:strVal val="visible"/>
                                      </p:to>
                                    </p:set>
                                    <p:animEffect transition="in" filter="wipe(left)">
                                      <p:cBhvr>
                                        <p:cTn id="12" dur="500"/>
                                        <p:tgtEl>
                                          <p:spTgt spid="1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1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2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4">
                                            <p:txEl>
                                              <p:pRg st="0" end="0"/>
                                            </p:txEl>
                                          </p:spTgt>
                                        </p:tgtEl>
                                        <p:attrNameLst>
                                          <p:attrName>style.visibility</p:attrName>
                                        </p:attrNameLst>
                                      </p:cBhvr>
                                      <p:to>
                                        <p:strVal val="visible"/>
                                      </p:to>
                                    </p:set>
                                    <p:animEffect transition="in" filter="wipe(left)">
                                      <p:cBhvr>
                                        <p:cTn id="147" dur="500"/>
                                        <p:tgtEl>
                                          <p:spTgt spid="94">
                                            <p:txEl>
                                              <p:pRg st="0" end="0"/>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97">
                                            <p:txEl>
                                              <p:pRg st="0" end="0"/>
                                            </p:txEl>
                                          </p:spTgt>
                                        </p:tgtEl>
                                        <p:attrNameLst>
                                          <p:attrName>style.visibility</p:attrName>
                                        </p:attrNameLst>
                                      </p:cBhvr>
                                      <p:to>
                                        <p:strVal val="visible"/>
                                      </p:to>
                                    </p:set>
                                    <p:animEffect transition="in" filter="wipe(left)">
                                      <p:cBhvr>
                                        <p:cTn id="152" dur="500"/>
                                        <p:tgtEl>
                                          <p:spTgt spid="97">
                                            <p:txEl>
                                              <p:pRg st="0" end="0"/>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03">
                                            <p:txEl>
                                              <p:pRg st="0" end="0"/>
                                            </p:txEl>
                                          </p:spTgt>
                                        </p:tgtEl>
                                        <p:attrNameLst>
                                          <p:attrName>style.visibility</p:attrName>
                                        </p:attrNameLst>
                                      </p:cBhvr>
                                      <p:to>
                                        <p:strVal val="visible"/>
                                      </p:to>
                                    </p:set>
                                    <p:animEffect transition="in" filter="wipe(left)">
                                      <p:cBhvr>
                                        <p:cTn id="157" dur="500"/>
                                        <p:tgtEl>
                                          <p:spTgt spid="103">
                                            <p:txEl>
                                              <p:pRg st="0" end="0"/>
                                            </p:txEl>
                                          </p:spTgt>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05"/>
                                        </p:tgtEl>
                                        <p:attrNameLst>
                                          <p:attrName>style.visibility</p:attrName>
                                        </p:attrNameLst>
                                      </p:cBhvr>
                                      <p:to>
                                        <p:strVal val="visible"/>
                                      </p:to>
                                    </p:set>
                                    <p:animEffect transition="in" filter="wipe(left)">
                                      <p:cBhvr>
                                        <p:cTn id="162" dur="500"/>
                                        <p:tgtEl>
                                          <p:spTgt spid="105"/>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wipe(left)">
                                      <p:cBhvr>
                                        <p:cTn id="167" dur="500"/>
                                        <p:tgtEl>
                                          <p:spTgt spid="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66"/>
                                        </p:tgtEl>
                                        <p:attrNameLst>
                                          <p:attrName>style.visibility</p:attrName>
                                        </p:attrNameLst>
                                      </p:cBhvr>
                                      <p:to>
                                        <p:strVal val="visible"/>
                                      </p:to>
                                    </p:set>
                                    <p:animEffect transition="in" filter="wipe(left)">
                                      <p:cBhvr>
                                        <p:cTn id="172" dur="500"/>
                                        <p:tgtEl>
                                          <p:spTgt spid="166"/>
                                        </p:tgtEl>
                                      </p:cBhvr>
                                    </p:animEffect>
                                  </p:childTnLst>
                                </p:cTn>
                              </p:par>
                            </p:childTnLst>
                          </p:cTn>
                        </p:par>
                        <p:par>
                          <p:cTn id="173" fill="hold">
                            <p:stCondLst>
                              <p:cond delay="500"/>
                            </p:stCondLst>
                            <p:childTnLst>
                              <p:par>
                                <p:cTn id="174" presetID="22" presetClass="entr" presetSubtype="8" fill="hold" grpId="0" nodeType="afterEffect">
                                  <p:stCondLst>
                                    <p:cond delay="0"/>
                                  </p:stCondLst>
                                  <p:childTnLst>
                                    <p:set>
                                      <p:cBhvr>
                                        <p:cTn id="175" dur="1" fill="hold">
                                          <p:stCondLst>
                                            <p:cond delay="0"/>
                                          </p:stCondLst>
                                        </p:cTn>
                                        <p:tgtEl>
                                          <p:spTgt spid="167"/>
                                        </p:tgtEl>
                                        <p:attrNameLst>
                                          <p:attrName>style.visibility</p:attrName>
                                        </p:attrNameLst>
                                      </p:cBhvr>
                                      <p:to>
                                        <p:strVal val="visible"/>
                                      </p:to>
                                    </p:set>
                                    <p:animEffect transition="in" filter="wipe(left)">
                                      <p:cBhvr>
                                        <p:cTn id="176" dur="500"/>
                                        <p:tgtEl>
                                          <p:spTgt spid="167"/>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60"/>
                                        </p:tgtEl>
                                        <p:attrNameLst>
                                          <p:attrName>style.visibility</p:attrName>
                                        </p:attrNameLst>
                                      </p:cBhvr>
                                      <p:to>
                                        <p:strVal val="visible"/>
                                      </p:to>
                                    </p:set>
                                    <p:animEffect transition="in" filter="wipe(left)">
                                      <p:cBhvr>
                                        <p:cTn id="181" dur="500"/>
                                        <p:tgtEl>
                                          <p:spTgt spid="160"/>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46"/>
                                        </p:tgtEl>
                                        <p:attrNameLst>
                                          <p:attrName>style.visibility</p:attrName>
                                        </p:attrNameLst>
                                      </p:cBhvr>
                                      <p:to>
                                        <p:strVal val="visible"/>
                                      </p:to>
                                    </p:set>
                                    <p:animEffect transition="in" filter="wipe(left)">
                                      <p:cBhvr>
                                        <p:cTn id="186" dur="500"/>
                                        <p:tgtEl>
                                          <p:spTgt spid="14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53"/>
                                        </p:tgtEl>
                                        <p:attrNameLst>
                                          <p:attrName>style.visibility</p:attrName>
                                        </p:attrNameLst>
                                      </p:cBhvr>
                                      <p:to>
                                        <p:strVal val="visible"/>
                                      </p:to>
                                    </p:set>
                                    <p:animEffect transition="in" filter="wipe(left)">
                                      <p:cBhvr>
                                        <p:cTn id="191" dur="500"/>
                                        <p:tgtEl>
                                          <p:spTgt spid="153"/>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55"/>
                                        </p:tgtEl>
                                        <p:attrNameLst>
                                          <p:attrName>style.visibility</p:attrName>
                                        </p:attrNameLst>
                                      </p:cBhvr>
                                      <p:to>
                                        <p:strVal val="visible"/>
                                      </p:to>
                                    </p:set>
                                    <p:animEffect transition="in" filter="wipe(left)">
                                      <p:cBhvr>
                                        <p:cTn id="196" dur="500"/>
                                        <p:tgtEl>
                                          <p:spTgt spid="15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62"/>
                                        </p:tgtEl>
                                        <p:attrNameLst>
                                          <p:attrName>style.visibility</p:attrName>
                                        </p:attrNameLst>
                                      </p:cBhvr>
                                      <p:to>
                                        <p:strVal val="visible"/>
                                      </p:to>
                                    </p:set>
                                    <p:animEffect transition="in" filter="wipe(left)">
                                      <p:cBhvr>
                                        <p:cTn id="201" dur="500"/>
                                        <p:tgtEl>
                                          <p:spTgt spid="162"/>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63"/>
                                        </p:tgtEl>
                                        <p:attrNameLst>
                                          <p:attrName>style.visibility</p:attrName>
                                        </p:attrNameLst>
                                      </p:cBhvr>
                                      <p:to>
                                        <p:strVal val="visible"/>
                                      </p:to>
                                    </p:set>
                                    <p:animEffect transition="in" filter="wipe(left)">
                                      <p:cBhvr>
                                        <p:cTn id="206" dur="500"/>
                                        <p:tgtEl>
                                          <p:spTgt spid="163"/>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159"/>
                                        </p:tgtEl>
                                        <p:attrNameLst>
                                          <p:attrName>style.visibility</p:attrName>
                                        </p:attrNameLst>
                                      </p:cBhvr>
                                      <p:to>
                                        <p:strVal val="visible"/>
                                      </p:to>
                                    </p:set>
                                    <p:animEffect transition="in" filter="wipe(left)">
                                      <p:cBhvr>
                                        <p:cTn id="211" dur="500"/>
                                        <p:tgtEl>
                                          <p:spTgt spid="159"/>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06"/>
                                        </p:tgtEl>
                                        <p:attrNameLst>
                                          <p:attrName>style.visibility</p:attrName>
                                        </p:attrNameLst>
                                      </p:cBhvr>
                                      <p:to>
                                        <p:strVal val="visible"/>
                                      </p:to>
                                    </p:set>
                                    <p:animEffect transition="in" filter="wipe(left)">
                                      <p:cBhvr>
                                        <p:cTn id="216" dur="500"/>
                                        <p:tgtEl>
                                          <p:spTgt spid="106"/>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07"/>
                                        </p:tgtEl>
                                        <p:attrNameLst>
                                          <p:attrName>style.visibility</p:attrName>
                                        </p:attrNameLst>
                                      </p:cBhvr>
                                      <p:to>
                                        <p:strVal val="visible"/>
                                      </p:to>
                                    </p:set>
                                    <p:animEffect transition="in" filter="wipe(left)">
                                      <p:cBhvr>
                                        <p:cTn id="221" dur="500"/>
                                        <p:tgtEl>
                                          <p:spTgt spid="107"/>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72"/>
                                        </p:tgtEl>
                                        <p:attrNameLst>
                                          <p:attrName>style.visibility</p:attrName>
                                        </p:attrNameLst>
                                      </p:cBhvr>
                                      <p:to>
                                        <p:strVal val="visible"/>
                                      </p:to>
                                    </p:set>
                                    <p:animEffect transition="in" filter="wipe(left)">
                                      <p:cBhvr>
                                        <p:cTn id="226" dur="500"/>
                                        <p:tgtEl>
                                          <p:spTgt spid="172"/>
                                        </p:tgtEl>
                                      </p:cBhvr>
                                    </p:animEffect>
                                  </p:childTnLst>
                                </p:cTn>
                              </p:par>
                            </p:childTnLst>
                          </p:cTn>
                        </p:par>
                        <p:par>
                          <p:cTn id="227" fill="hold">
                            <p:stCondLst>
                              <p:cond delay="500"/>
                            </p:stCondLst>
                            <p:childTnLst>
                              <p:par>
                                <p:cTn id="228" presetID="10" presetClass="entr" presetSubtype="0" fill="hold" grpId="0" nodeType="afterEffect">
                                  <p:stCondLst>
                                    <p:cond delay="0"/>
                                  </p:stCondLst>
                                  <p:childTnLst>
                                    <p:set>
                                      <p:cBhvr>
                                        <p:cTn id="229" dur="1" fill="hold">
                                          <p:stCondLst>
                                            <p:cond delay="0"/>
                                          </p:stCondLst>
                                        </p:cTn>
                                        <p:tgtEl>
                                          <p:spTgt spid="175"/>
                                        </p:tgtEl>
                                        <p:attrNameLst>
                                          <p:attrName>style.visibility</p:attrName>
                                        </p:attrNameLst>
                                      </p:cBhvr>
                                      <p:to>
                                        <p:strVal val="visible"/>
                                      </p:to>
                                    </p:set>
                                    <p:animEffect transition="in" filter="fade">
                                      <p:cBhvr>
                                        <p:cTn id="230" dur="500"/>
                                        <p:tgtEl>
                                          <p:spTgt spid="17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176"/>
                                        </p:tgtEl>
                                        <p:attrNameLst>
                                          <p:attrName>style.visibility</p:attrName>
                                        </p:attrNameLst>
                                      </p:cBhvr>
                                      <p:to>
                                        <p:strVal val="visible"/>
                                      </p:to>
                                    </p:set>
                                    <p:animEffect transition="in" filter="wipe(left)">
                                      <p:cBhvr>
                                        <p:cTn id="235" dur="500"/>
                                        <p:tgtEl>
                                          <p:spTgt spid="176"/>
                                        </p:tgtEl>
                                      </p:cBhvr>
                                    </p:animEffec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178"/>
                                        </p:tgtEl>
                                        <p:attrNameLst>
                                          <p:attrName>style.visibility</p:attrName>
                                        </p:attrNameLst>
                                      </p:cBhvr>
                                      <p:to>
                                        <p:strVal val="visible"/>
                                      </p:to>
                                    </p:set>
                                    <p:animEffect transition="in" filter="fade">
                                      <p:cBhvr>
                                        <p:cTn id="239" dur="500"/>
                                        <p:tgtEl>
                                          <p:spTgt spid="178"/>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188"/>
                                        </p:tgtEl>
                                        <p:attrNameLst>
                                          <p:attrName>style.visibility</p:attrName>
                                        </p:attrNameLst>
                                      </p:cBhvr>
                                      <p:to>
                                        <p:strVal val="visible"/>
                                      </p:to>
                                    </p:set>
                                    <p:animEffect transition="in" filter="wipe(left)">
                                      <p:cBhvr>
                                        <p:cTn id="244" dur="500"/>
                                        <p:tgtEl>
                                          <p:spTgt spid="188"/>
                                        </p:tgtEl>
                                      </p:cBhvr>
                                    </p:animEffect>
                                  </p:childTnLst>
                                </p:cTn>
                              </p:par>
                            </p:childTnLst>
                          </p:cTn>
                        </p:par>
                        <p:par>
                          <p:cTn id="245" fill="hold">
                            <p:stCondLst>
                              <p:cond delay="500"/>
                            </p:stCondLst>
                            <p:childTnLst>
                              <p:par>
                                <p:cTn id="246" presetID="10" presetClass="entr" presetSubtype="0" fill="hold" grpId="0" nodeType="afterEffect">
                                  <p:stCondLst>
                                    <p:cond delay="0"/>
                                  </p:stCondLst>
                                  <p:childTnLst>
                                    <p:set>
                                      <p:cBhvr>
                                        <p:cTn id="247" dur="1" fill="hold">
                                          <p:stCondLst>
                                            <p:cond delay="0"/>
                                          </p:stCondLst>
                                        </p:cTn>
                                        <p:tgtEl>
                                          <p:spTgt spid="189"/>
                                        </p:tgtEl>
                                        <p:attrNameLst>
                                          <p:attrName>style.visibility</p:attrName>
                                        </p:attrNameLst>
                                      </p:cBhvr>
                                      <p:to>
                                        <p:strVal val="visible"/>
                                      </p:to>
                                    </p:set>
                                    <p:animEffect transition="in" filter="fade">
                                      <p:cBhvr>
                                        <p:cTn id="248" dur="500"/>
                                        <p:tgtEl>
                                          <p:spTgt spid="189"/>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96"/>
                                        </p:tgtEl>
                                        <p:attrNameLst>
                                          <p:attrName>style.visibility</p:attrName>
                                        </p:attrNameLst>
                                      </p:cBhvr>
                                      <p:to>
                                        <p:strVal val="visible"/>
                                      </p:to>
                                    </p:set>
                                    <p:animEffect transition="in" filter="wipe(left)">
                                      <p:cBhvr>
                                        <p:cTn id="253" dur="500"/>
                                        <p:tgtEl>
                                          <p:spTgt spid="196"/>
                                        </p:tgtEl>
                                      </p:cBhvr>
                                    </p:animEffect>
                                  </p:childTnLst>
                                </p:cTn>
                              </p:par>
                            </p:childTnLst>
                          </p:cTn>
                        </p:par>
                        <p:par>
                          <p:cTn id="254" fill="hold">
                            <p:stCondLst>
                              <p:cond delay="500"/>
                            </p:stCondLst>
                            <p:childTnLst>
                              <p:par>
                                <p:cTn id="255" presetID="10" presetClass="entr" presetSubtype="0" fill="hold" grpId="0" nodeType="afterEffect">
                                  <p:stCondLst>
                                    <p:cond delay="0"/>
                                  </p:stCondLst>
                                  <p:childTnLst>
                                    <p:set>
                                      <p:cBhvr>
                                        <p:cTn id="256" dur="1" fill="hold">
                                          <p:stCondLst>
                                            <p:cond delay="0"/>
                                          </p:stCondLst>
                                        </p:cTn>
                                        <p:tgtEl>
                                          <p:spTgt spid="197"/>
                                        </p:tgtEl>
                                        <p:attrNameLst>
                                          <p:attrName>style.visibility</p:attrName>
                                        </p:attrNameLst>
                                      </p:cBhvr>
                                      <p:to>
                                        <p:strVal val="visible"/>
                                      </p:to>
                                    </p:set>
                                    <p:animEffect transition="in" filter="fade">
                                      <p:cBhvr>
                                        <p:cTn id="257" dur="500"/>
                                        <p:tgtEl>
                                          <p:spTgt spid="197"/>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194"/>
                                        </p:tgtEl>
                                        <p:attrNameLst>
                                          <p:attrName>style.visibility</p:attrName>
                                        </p:attrNameLst>
                                      </p:cBhvr>
                                      <p:to>
                                        <p:strVal val="visible"/>
                                      </p:to>
                                    </p:set>
                                    <p:animEffect transition="in" filter="wipe(left)">
                                      <p:cBhvr>
                                        <p:cTn id="262" dur="500"/>
                                        <p:tgtEl>
                                          <p:spTgt spid="194"/>
                                        </p:tgtEl>
                                      </p:cBhvr>
                                    </p:animEffect>
                                  </p:childTnLst>
                                </p:cTn>
                              </p:par>
                            </p:childTnLst>
                          </p:cTn>
                        </p:par>
                        <p:par>
                          <p:cTn id="263" fill="hold">
                            <p:stCondLst>
                              <p:cond delay="500"/>
                            </p:stCondLst>
                            <p:childTnLst>
                              <p:par>
                                <p:cTn id="264" presetID="10" presetClass="entr" presetSubtype="0" fill="hold" grpId="0" nodeType="afterEffect">
                                  <p:stCondLst>
                                    <p:cond delay="0"/>
                                  </p:stCondLst>
                                  <p:childTnLst>
                                    <p:set>
                                      <p:cBhvr>
                                        <p:cTn id="265" dur="1" fill="hold">
                                          <p:stCondLst>
                                            <p:cond delay="0"/>
                                          </p:stCondLst>
                                        </p:cTn>
                                        <p:tgtEl>
                                          <p:spTgt spid="195"/>
                                        </p:tgtEl>
                                        <p:attrNameLst>
                                          <p:attrName>style.visibility</p:attrName>
                                        </p:attrNameLst>
                                      </p:cBhvr>
                                      <p:to>
                                        <p:strVal val="visible"/>
                                      </p:to>
                                    </p:set>
                                    <p:animEffect transition="in" filter="fade">
                                      <p:cBhvr>
                                        <p:cTn id="266" dur="500"/>
                                        <p:tgtEl>
                                          <p:spTgt spid="195"/>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190"/>
                                        </p:tgtEl>
                                        <p:attrNameLst>
                                          <p:attrName>style.visibility</p:attrName>
                                        </p:attrNameLst>
                                      </p:cBhvr>
                                      <p:to>
                                        <p:strVal val="visible"/>
                                      </p:to>
                                    </p:set>
                                    <p:animEffect transition="in" filter="wipe(left)">
                                      <p:cBhvr>
                                        <p:cTn id="271" dur="500"/>
                                        <p:tgtEl>
                                          <p:spTgt spid="190"/>
                                        </p:tgtEl>
                                      </p:cBhvr>
                                    </p:animEffect>
                                  </p:childTnLst>
                                </p:cTn>
                              </p:par>
                            </p:childTnLst>
                          </p:cTn>
                        </p:par>
                        <p:par>
                          <p:cTn id="272" fill="hold">
                            <p:stCondLst>
                              <p:cond delay="500"/>
                            </p:stCondLst>
                            <p:childTnLst>
                              <p:par>
                                <p:cTn id="273" presetID="10" presetClass="entr" presetSubtype="0" fill="hold" grpId="0" nodeType="afterEffect">
                                  <p:stCondLst>
                                    <p:cond delay="0"/>
                                  </p:stCondLst>
                                  <p:childTnLst>
                                    <p:set>
                                      <p:cBhvr>
                                        <p:cTn id="274" dur="1" fill="hold">
                                          <p:stCondLst>
                                            <p:cond delay="0"/>
                                          </p:stCondLst>
                                        </p:cTn>
                                        <p:tgtEl>
                                          <p:spTgt spid="193"/>
                                        </p:tgtEl>
                                        <p:attrNameLst>
                                          <p:attrName>style.visibility</p:attrName>
                                        </p:attrNameLst>
                                      </p:cBhvr>
                                      <p:to>
                                        <p:strVal val="visible"/>
                                      </p:to>
                                    </p:set>
                                    <p:animEffect transition="in" filter="fade">
                                      <p:cBhvr>
                                        <p:cTn id="275"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98" grpId="0"/>
      <p:bldP spid="99" grpId="0"/>
      <p:bldP spid="111" grpId="0"/>
      <p:bldP spid="114" grpId="0"/>
      <p:bldP spid="117" grpId="0"/>
      <p:bldP spid="120" grpId="0"/>
      <p:bldP spid="123" grpId="0"/>
      <p:bldP spid="146" grpId="0"/>
      <p:bldP spid="153" grpId="0"/>
      <p:bldP spid="155" grpId="0"/>
      <p:bldP spid="159" grpId="0"/>
      <p:bldP spid="160" grpId="0"/>
      <p:bldP spid="162" grpId="0"/>
      <p:bldP spid="163" grpId="0"/>
      <p:bldP spid="166" grpId="0"/>
      <p:bldP spid="167" grpId="0"/>
      <p:bldP spid="172" grpId="0"/>
      <p:bldP spid="175" grpId="0" animBg="1"/>
      <p:bldP spid="176" grpId="0"/>
      <p:bldP spid="178" grpId="0" animBg="1"/>
      <p:bldP spid="188" grpId="0"/>
      <p:bldP spid="189" grpId="0" animBg="1"/>
      <p:bldP spid="190" grpId="0"/>
      <p:bldP spid="193" grpId="0" animBg="1"/>
      <p:bldP spid="194" grpId="0"/>
      <p:bldP spid="195" grpId="0" animBg="1"/>
      <p:bldP spid="196" grpId="0"/>
      <p:bldP spid="197" grpId="0" animBg="1"/>
      <p:bldP spid="94" grpId="0" build="p"/>
      <p:bldP spid="97" grpId="0" build="p"/>
      <p:bldP spid="103" grpId="0" build="p"/>
      <p:bldP spid="105" grpId="0"/>
      <p:bldP spid="3" grpId="0"/>
      <p:bldP spid="106" grpId="0"/>
      <p:bldP spid="107" grpId="0"/>
      <p:bldP spid="10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F1AA-B384-4B3C-AA64-26D31B983DC1}"/>
              </a:ext>
            </a:extLst>
          </p:cNvPr>
          <p:cNvSpPr>
            <a:spLocks noGrp="1"/>
          </p:cNvSpPr>
          <p:nvPr>
            <p:ph type="title"/>
          </p:nvPr>
        </p:nvSpPr>
        <p:spPr/>
        <p:txBody>
          <a:bodyPr/>
          <a:lstStyle/>
          <a:p>
            <a:r>
              <a:rPr lang="en-US" dirty="0"/>
              <a:t>Problem 2: </a:t>
            </a:r>
            <a:r>
              <a:rPr lang="en-US" dirty="0">
                <a:solidFill>
                  <a:schemeClr val="accent6"/>
                </a:solidFill>
              </a:rPr>
              <a:t>Unbalanced Transportation Problem </a:t>
            </a:r>
            <a:endParaRPr lang="en-US" dirty="0"/>
          </a:p>
        </p:txBody>
      </p:sp>
      <p:cxnSp>
        <p:nvCxnSpPr>
          <p:cNvPr id="7" name="Straight Connector 6">
            <a:extLst>
              <a:ext uri="{FF2B5EF4-FFF2-40B4-BE49-F238E27FC236}">
                <a16:creationId xmlns:a16="http://schemas.microsoft.com/office/drawing/2014/main" id="{D03C9CAF-8AFE-40B1-B8E2-9879ABEC874F}"/>
              </a:ext>
            </a:extLst>
          </p:cNvPr>
          <p:cNvCxnSpPr>
            <a:cxnSpLocks/>
          </p:cNvCxnSpPr>
          <p:nvPr/>
        </p:nvCxnSpPr>
        <p:spPr>
          <a:xfrm>
            <a:off x="247300" y="1606024"/>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0C3B5B-D336-4C86-9096-4215B91C04A1}"/>
              </a:ext>
            </a:extLst>
          </p:cNvPr>
          <p:cNvCxnSpPr>
            <a:cxnSpLocks/>
          </p:cNvCxnSpPr>
          <p:nvPr/>
        </p:nvCxnSpPr>
        <p:spPr>
          <a:xfrm>
            <a:off x="247300" y="2341354"/>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5ABD60-64E6-4DE2-8394-F1104FCB0C80}"/>
              </a:ext>
            </a:extLst>
          </p:cNvPr>
          <p:cNvCxnSpPr>
            <a:cxnSpLocks/>
          </p:cNvCxnSpPr>
          <p:nvPr/>
        </p:nvCxnSpPr>
        <p:spPr>
          <a:xfrm>
            <a:off x="247300" y="3076684"/>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31C03C-C272-413F-9E0A-53E72DC19968}"/>
              </a:ext>
            </a:extLst>
          </p:cNvPr>
          <p:cNvCxnSpPr>
            <a:cxnSpLocks/>
          </p:cNvCxnSpPr>
          <p:nvPr/>
        </p:nvCxnSpPr>
        <p:spPr>
          <a:xfrm>
            <a:off x="247300" y="3812014"/>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D62462-BF86-4AA5-BF89-B75D4A192D84}"/>
              </a:ext>
            </a:extLst>
          </p:cNvPr>
          <p:cNvCxnSpPr>
            <a:cxnSpLocks/>
          </p:cNvCxnSpPr>
          <p:nvPr/>
        </p:nvCxnSpPr>
        <p:spPr>
          <a:xfrm>
            <a:off x="247301" y="870694"/>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03AA-292D-4ED9-992C-0D0A7082F352}"/>
              </a:ext>
            </a:extLst>
          </p:cNvPr>
          <p:cNvCxnSpPr>
            <a:cxnSpLocks/>
          </p:cNvCxnSpPr>
          <p:nvPr/>
        </p:nvCxnSpPr>
        <p:spPr>
          <a:xfrm>
            <a:off x="247300" y="870694"/>
            <a:ext cx="674263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98428D-19FF-4DF6-A7AF-1F97AFC2F882}"/>
              </a:ext>
            </a:extLst>
          </p:cNvPr>
          <p:cNvCxnSpPr>
            <a:cxnSpLocks/>
          </p:cNvCxnSpPr>
          <p:nvPr/>
        </p:nvCxnSpPr>
        <p:spPr>
          <a:xfrm>
            <a:off x="247300" y="4547344"/>
            <a:ext cx="480633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6802B1-F289-46BB-B16F-ACDB842A2B20}"/>
              </a:ext>
            </a:extLst>
          </p:cNvPr>
          <p:cNvCxnSpPr>
            <a:cxnSpLocks/>
          </p:cNvCxnSpPr>
          <p:nvPr/>
        </p:nvCxnSpPr>
        <p:spPr>
          <a:xfrm>
            <a:off x="6007300" y="870694"/>
            <a:ext cx="0" cy="29413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2229D9-AB93-4244-B58C-31D4CF7E35CB}"/>
              </a:ext>
            </a:extLst>
          </p:cNvPr>
          <p:cNvCxnSpPr>
            <a:cxnSpLocks/>
          </p:cNvCxnSpPr>
          <p:nvPr/>
        </p:nvCxnSpPr>
        <p:spPr>
          <a:xfrm>
            <a:off x="5053631" y="870694"/>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4363E2-BFEC-46DC-AF5B-C9BF259C3A70}"/>
              </a:ext>
            </a:extLst>
          </p:cNvPr>
          <p:cNvCxnSpPr>
            <a:cxnSpLocks/>
          </p:cNvCxnSpPr>
          <p:nvPr/>
        </p:nvCxnSpPr>
        <p:spPr>
          <a:xfrm>
            <a:off x="4099963" y="870694"/>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AA1B47-D99F-4563-AFFA-F845EBA5DE6B}"/>
              </a:ext>
            </a:extLst>
          </p:cNvPr>
          <p:cNvCxnSpPr>
            <a:cxnSpLocks/>
          </p:cNvCxnSpPr>
          <p:nvPr/>
        </p:nvCxnSpPr>
        <p:spPr>
          <a:xfrm>
            <a:off x="3146295" y="870694"/>
            <a:ext cx="0" cy="44894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7C71E-83D4-4AEA-8445-36600D69F853}"/>
              </a:ext>
            </a:extLst>
          </p:cNvPr>
          <p:cNvCxnSpPr>
            <a:cxnSpLocks/>
          </p:cNvCxnSpPr>
          <p:nvPr/>
        </p:nvCxnSpPr>
        <p:spPr>
          <a:xfrm>
            <a:off x="2192627" y="870694"/>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F38ADD-68EA-4B06-A985-5968615F2B37}"/>
              </a:ext>
            </a:extLst>
          </p:cNvPr>
          <p:cNvCxnSpPr>
            <a:cxnSpLocks/>
          </p:cNvCxnSpPr>
          <p:nvPr/>
        </p:nvCxnSpPr>
        <p:spPr>
          <a:xfrm>
            <a:off x="1238959" y="870694"/>
            <a:ext cx="0" cy="4500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7CB0C1-2F58-49D5-AAA7-A635C8CE53C9}"/>
              </a:ext>
            </a:extLst>
          </p:cNvPr>
          <p:cNvCxnSpPr>
            <a:cxnSpLocks/>
          </p:cNvCxnSpPr>
          <p:nvPr/>
        </p:nvCxnSpPr>
        <p:spPr>
          <a:xfrm>
            <a:off x="247300" y="873597"/>
            <a:ext cx="991659" cy="7324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9D855A-201B-4BD2-B368-D50B0ECF4EF6}"/>
              </a:ext>
            </a:extLst>
          </p:cNvPr>
          <p:cNvSpPr txBox="1"/>
          <p:nvPr/>
        </p:nvSpPr>
        <p:spPr>
          <a:xfrm>
            <a:off x="647373" y="854831"/>
            <a:ext cx="596895" cy="461665"/>
          </a:xfrm>
          <a:prstGeom prst="rect">
            <a:avLst/>
          </a:prstGeom>
          <a:noFill/>
        </p:spPr>
        <p:txBody>
          <a:bodyPr wrap="square" rtlCol="0">
            <a:spAutoFit/>
          </a:bodyPr>
          <a:lstStyle/>
          <a:p>
            <a:r>
              <a:rPr lang="en-US" sz="2400" dirty="0"/>
              <a:t>To</a:t>
            </a:r>
            <a:endParaRPr lang="en-IN" sz="2400" dirty="0"/>
          </a:p>
        </p:txBody>
      </p:sp>
      <p:sp>
        <p:nvSpPr>
          <p:cNvPr id="22" name="TextBox 21">
            <a:extLst>
              <a:ext uri="{FF2B5EF4-FFF2-40B4-BE49-F238E27FC236}">
                <a16:creationId xmlns:a16="http://schemas.microsoft.com/office/drawing/2014/main" id="{86E3F1AB-1D62-4AA6-B7DF-8207B8653797}"/>
              </a:ext>
            </a:extLst>
          </p:cNvPr>
          <p:cNvSpPr txBox="1"/>
          <p:nvPr/>
        </p:nvSpPr>
        <p:spPr>
          <a:xfrm>
            <a:off x="226152" y="1216218"/>
            <a:ext cx="848266" cy="461665"/>
          </a:xfrm>
          <a:prstGeom prst="rect">
            <a:avLst/>
          </a:prstGeom>
          <a:noFill/>
        </p:spPr>
        <p:txBody>
          <a:bodyPr wrap="square" rtlCol="0">
            <a:spAutoFit/>
          </a:bodyPr>
          <a:lstStyle/>
          <a:p>
            <a:r>
              <a:rPr lang="en-US" sz="2400" dirty="0"/>
              <a:t>From</a:t>
            </a:r>
            <a:endParaRPr lang="en-IN" sz="2400" dirty="0"/>
          </a:p>
        </p:txBody>
      </p:sp>
      <p:sp>
        <p:nvSpPr>
          <p:cNvPr id="23" name="TextBox 22">
            <a:extLst>
              <a:ext uri="{FF2B5EF4-FFF2-40B4-BE49-F238E27FC236}">
                <a16:creationId xmlns:a16="http://schemas.microsoft.com/office/drawing/2014/main" id="{F5ED3CC4-FBFC-4AAB-929A-4613285DC52B}"/>
              </a:ext>
            </a:extLst>
          </p:cNvPr>
          <p:cNvSpPr txBox="1"/>
          <p:nvPr/>
        </p:nvSpPr>
        <p:spPr>
          <a:xfrm>
            <a:off x="366902" y="1708960"/>
            <a:ext cx="759869" cy="461665"/>
          </a:xfrm>
          <a:prstGeom prst="rect">
            <a:avLst/>
          </a:prstGeom>
          <a:noFill/>
        </p:spPr>
        <p:txBody>
          <a:bodyPr wrap="square" rtlCol="0">
            <a:spAutoFit/>
          </a:bodyPr>
          <a:lstStyle/>
          <a:p>
            <a:pPr algn="ctr"/>
            <a:r>
              <a:rPr lang="en-US" sz="2400" dirty="0"/>
              <a:t>W</a:t>
            </a:r>
            <a:endParaRPr lang="en-IN" sz="2400" dirty="0"/>
          </a:p>
        </p:txBody>
      </p:sp>
      <p:sp>
        <p:nvSpPr>
          <p:cNvPr id="24" name="TextBox 23">
            <a:extLst>
              <a:ext uri="{FF2B5EF4-FFF2-40B4-BE49-F238E27FC236}">
                <a16:creationId xmlns:a16="http://schemas.microsoft.com/office/drawing/2014/main" id="{CDC56F3B-BDFE-4BBE-86A7-10767B313633}"/>
              </a:ext>
            </a:extLst>
          </p:cNvPr>
          <p:cNvSpPr txBox="1"/>
          <p:nvPr/>
        </p:nvSpPr>
        <p:spPr>
          <a:xfrm>
            <a:off x="133201" y="3979623"/>
            <a:ext cx="1204587" cy="461665"/>
          </a:xfrm>
          <a:prstGeom prst="rect">
            <a:avLst/>
          </a:prstGeom>
          <a:noFill/>
        </p:spPr>
        <p:txBody>
          <a:bodyPr wrap="square" rtlCol="0">
            <a:spAutoFit/>
          </a:bodyPr>
          <a:lstStyle/>
          <a:p>
            <a:pPr algn="ctr"/>
            <a:r>
              <a:rPr lang="en-US" sz="2300" dirty="0"/>
              <a:t>Demand</a:t>
            </a:r>
            <a:endParaRPr lang="en-IN" sz="2300" dirty="0"/>
          </a:p>
        </p:txBody>
      </p:sp>
      <p:sp>
        <p:nvSpPr>
          <p:cNvPr id="25" name="TextBox 24">
            <a:extLst>
              <a:ext uri="{FF2B5EF4-FFF2-40B4-BE49-F238E27FC236}">
                <a16:creationId xmlns:a16="http://schemas.microsoft.com/office/drawing/2014/main" id="{95CA00B5-7D1C-42C5-A44F-3AAFA148509D}"/>
              </a:ext>
            </a:extLst>
          </p:cNvPr>
          <p:cNvSpPr txBox="1"/>
          <p:nvPr/>
        </p:nvSpPr>
        <p:spPr>
          <a:xfrm>
            <a:off x="366902" y="2504577"/>
            <a:ext cx="759869" cy="461665"/>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064C5A4-BF55-4A39-8A1E-1FAB294473F6}"/>
              </a:ext>
            </a:extLst>
          </p:cNvPr>
          <p:cNvSpPr txBox="1"/>
          <p:nvPr/>
        </p:nvSpPr>
        <p:spPr>
          <a:xfrm>
            <a:off x="366902" y="3244294"/>
            <a:ext cx="759869" cy="461665"/>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DD94E731-CDF4-4C11-8643-FE71EDFE4EEA}"/>
              </a:ext>
            </a:extLst>
          </p:cNvPr>
          <p:cNvSpPr txBox="1"/>
          <p:nvPr/>
        </p:nvSpPr>
        <p:spPr>
          <a:xfrm>
            <a:off x="1358487" y="1025917"/>
            <a:ext cx="759869" cy="461665"/>
          </a:xfrm>
          <a:prstGeom prst="rect">
            <a:avLst/>
          </a:prstGeom>
          <a:noFill/>
        </p:spPr>
        <p:txBody>
          <a:bodyPr wrap="square" rtlCol="0">
            <a:spAutoFit/>
          </a:bodyPr>
          <a:lstStyle/>
          <a:p>
            <a:pPr algn="ctr"/>
            <a:r>
              <a:rPr lang="en-US" sz="2400" dirty="0"/>
              <a:t>A</a:t>
            </a:r>
            <a:endParaRPr lang="en-IN" sz="2400" dirty="0"/>
          </a:p>
        </p:txBody>
      </p:sp>
      <p:sp>
        <p:nvSpPr>
          <p:cNvPr id="28" name="TextBox 27">
            <a:extLst>
              <a:ext uri="{FF2B5EF4-FFF2-40B4-BE49-F238E27FC236}">
                <a16:creationId xmlns:a16="http://schemas.microsoft.com/office/drawing/2014/main" id="{9E379D00-EDCE-4249-97C1-B55521C43061}"/>
              </a:ext>
            </a:extLst>
          </p:cNvPr>
          <p:cNvSpPr txBox="1"/>
          <p:nvPr/>
        </p:nvSpPr>
        <p:spPr>
          <a:xfrm>
            <a:off x="5030588" y="1028280"/>
            <a:ext cx="1022095" cy="461665"/>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BF6CAE6A-A8E1-44AB-9E34-4EA63BB24C29}"/>
              </a:ext>
            </a:extLst>
          </p:cNvPr>
          <p:cNvSpPr txBox="1"/>
          <p:nvPr/>
        </p:nvSpPr>
        <p:spPr>
          <a:xfrm>
            <a:off x="3994511" y="1020271"/>
            <a:ext cx="1171190" cy="461665"/>
          </a:xfrm>
          <a:prstGeom prst="rect">
            <a:avLst/>
          </a:prstGeom>
          <a:noFill/>
        </p:spPr>
        <p:txBody>
          <a:bodyPr wrap="square" rtlCol="0">
            <a:spAutoFit/>
          </a:bodyPr>
          <a:lstStyle/>
          <a:p>
            <a:pPr algn="ctr"/>
            <a:r>
              <a:rPr lang="en-US" sz="2400" dirty="0"/>
              <a:t>Dummy</a:t>
            </a:r>
            <a:endParaRPr lang="en-IN" sz="2400" dirty="0"/>
          </a:p>
        </p:txBody>
      </p:sp>
      <p:sp>
        <p:nvSpPr>
          <p:cNvPr id="30" name="TextBox 29">
            <a:extLst>
              <a:ext uri="{FF2B5EF4-FFF2-40B4-BE49-F238E27FC236}">
                <a16:creationId xmlns:a16="http://schemas.microsoft.com/office/drawing/2014/main" id="{48535707-86F8-473E-B2A3-492F9235DED2}"/>
              </a:ext>
            </a:extLst>
          </p:cNvPr>
          <p:cNvSpPr txBox="1"/>
          <p:nvPr/>
        </p:nvSpPr>
        <p:spPr>
          <a:xfrm>
            <a:off x="3249814" y="1020272"/>
            <a:ext cx="759869" cy="461665"/>
          </a:xfrm>
          <a:prstGeom prst="rect">
            <a:avLst/>
          </a:prstGeom>
          <a:noFill/>
        </p:spPr>
        <p:txBody>
          <a:bodyPr wrap="square" rtlCol="0">
            <a:spAutoFit/>
          </a:bodyPr>
          <a:lstStyle/>
          <a:p>
            <a:pPr algn="ctr"/>
            <a:r>
              <a:rPr lang="en-US" sz="2400" dirty="0"/>
              <a:t>C</a:t>
            </a:r>
            <a:endParaRPr lang="en-IN" sz="2400" dirty="0"/>
          </a:p>
        </p:txBody>
      </p:sp>
      <p:sp>
        <p:nvSpPr>
          <p:cNvPr id="31" name="TextBox 30">
            <a:extLst>
              <a:ext uri="{FF2B5EF4-FFF2-40B4-BE49-F238E27FC236}">
                <a16:creationId xmlns:a16="http://schemas.microsoft.com/office/drawing/2014/main" id="{8F2F35DF-44D7-4B0F-BD83-A94EE352AB67}"/>
              </a:ext>
            </a:extLst>
          </p:cNvPr>
          <p:cNvSpPr txBox="1"/>
          <p:nvPr/>
        </p:nvSpPr>
        <p:spPr>
          <a:xfrm>
            <a:off x="2299456" y="1020272"/>
            <a:ext cx="759869" cy="461665"/>
          </a:xfrm>
          <a:prstGeom prst="rect">
            <a:avLst/>
          </a:prstGeom>
          <a:noFill/>
        </p:spPr>
        <p:txBody>
          <a:bodyPr wrap="square" rtlCol="0">
            <a:spAutoFit/>
          </a:bodyPr>
          <a:lstStyle/>
          <a:p>
            <a:pPr algn="ctr"/>
            <a:r>
              <a:rPr lang="en-US" sz="2400" dirty="0"/>
              <a:t>B</a:t>
            </a:r>
            <a:endParaRPr lang="en-IN" sz="2400" dirty="0"/>
          </a:p>
        </p:txBody>
      </p:sp>
      <p:sp>
        <p:nvSpPr>
          <p:cNvPr id="32" name="TextBox 31">
            <a:extLst>
              <a:ext uri="{FF2B5EF4-FFF2-40B4-BE49-F238E27FC236}">
                <a16:creationId xmlns:a16="http://schemas.microsoft.com/office/drawing/2014/main" id="{63188783-9823-4C02-AB16-8FB857590730}"/>
              </a:ext>
            </a:extLst>
          </p:cNvPr>
          <p:cNvSpPr txBox="1"/>
          <p:nvPr/>
        </p:nvSpPr>
        <p:spPr>
          <a:xfrm>
            <a:off x="1715942" y="1917789"/>
            <a:ext cx="552885" cy="461665"/>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5758FE06-1497-42F9-9289-846049D08C1F}"/>
              </a:ext>
            </a:extLst>
          </p:cNvPr>
          <p:cNvSpPr txBox="1"/>
          <p:nvPr/>
        </p:nvSpPr>
        <p:spPr>
          <a:xfrm>
            <a:off x="1715942" y="3383264"/>
            <a:ext cx="552885" cy="461665"/>
          </a:xfrm>
          <a:prstGeom prst="rect">
            <a:avLst/>
          </a:prstGeom>
          <a:noFill/>
        </p:spPr>
        <p:txBody>
          <a:bodyPr wrap="square" rtlCol="0">
            <a:spAutoFit/>
          </a:bodyPr>
          <a:lstStyle/>
          <a:p>
            <a:pPr algn="ctr"/>
            <a:r>
              <a:rPr lang="en-US" sz="2400" dirty="0"/>
              <a:t>16</a:t>
            </a:r>
            <a:endParaRPr lang="en-IN" sz="2400" dirty="0"/>
          </a:p>
        </p:txBody>
      </p:sp>
      <p:sp>
        <p:nvSpPr>
          <p:cNvPr id="34" name="TextBox 33">
            <a:extLst>
              <a:ext uri="{FF2B5EF4-FFF2-40B4-BE49-F238E27FC236}">
                <a16:creationId xmlns:a16="http://schemas.microsoft.com/office/drawing/2014/main" id="{3E3980FE-2B5C-4290-9001-AF408B4C8DC0}"/>
              </a:ext>
            </a:extLst>
          </p:cNvPr>
          <p:cNvSpPr txBox="1"/>
          <p:nvPr/>
        </p:nvSpPr>
        <p:spPr>
          <a:xfrm>
            <a:off x="4585980" y="1917789"/>
            <a:ext cx="552885" cy="461665"/>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5AF81E91-B97D-4E0D-BE57-DDD6ED0CCB86}"/>
              </a:ext>
            </a:extLst>
          </p:cNvPr>
          <p:cNvSpPr txBox="1"/>
          <p:nvPr/>
        </p:nvSpPr>
        <p:spPr>
          <a:xfrm>
            <a:off x="4580106" y="3383264"/>
            <a:ext cx="552885" cy="461665"/>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55249AF9-624F-4BDD-977D-8237236ED8A4}"/>
              </a:ext>
            </a:extLst>
          </p:cNvPr>
          <p:cNvSpPr txBox="1"/>
          <p:nvPr/>
        </p:nvSpPr>
        <p:spPr>
          <a:xfrm>
            <a:off x="2672621" y="1917789"/>
            <a:ext cx="552885" cy="461665"/>
          </a:xfrm>
          <a:prstGeom prst="rect">
            <a:avLst/>
          </a:prstGeom>
          <a:noFill/>
        </p:spPr>
        <p:txBody>
          <a:bodyPr wrap="square" rtlCol="0">
            <a:spAutoFit/>
          </a:bodyPr>
          <a:lstStyle/>
          <a:p>
            <a:pPr algn="ctr"/>
            <a:r>
              <a:rPr lang="en-US" sz="2400" dirty="0"/>
              <a:t>16</a:t>
            </a:r>
            <a:endParaRPr lang="en-IN" sz="2400" dirty="0"/>
          </a:p>
        </p:txBody>
      </p:sp>
      <p:sp>
        <p:nvSpPr>
          <p:cNvPr id="37" name="TextBox 36">
            <a:extLst>
              <a:ext uri="{FF2B5EF4-FFF2-40B4-BE49-F238E27FC236}">
                <a16:creationId xmlns:a16="http://schemas.microsoft.com/office/drawing/2014/main" id="{B785CDEB-1049-4793-BA58-963A03FFAF11}"/>
              </a:ext>
            </a:extLst>
          </p:cNvPr>
          <p:cNvSpPr txBox="1"/>
          <p:nvPr/>
        </p:nvSpPr>
        <p:spPr>
          <a:xfrm>
            <a:off x="3629300" y="1917789"/>
            <a:ext cx="552885" cy="461665"/>
          </a:xfrm>
          <a:prstGeom prst="rect">
            <a:avLst/>
          </a:prstGeom>
          <a:noFill/>
        </p:spPr>
        <p:txBody>
          <a:bodyPr wrap="square" rtlCol="0">
            <a:spAutoFit/>
          </a:bodyPr>
          <a:lstStyle/>
          <a:p>
            <a:pPr algn="ctr"/>
            <a:r>
              <a:rPr lang="en-US" sz="2400" dirty="0"/>
              <a:t>16</a:t>
            </a:r>
            <a:endParaRPr lang="en-IN" sz="2400" dirty="0"/>
          </a:p>
        </p:txBody>
      </p:sp>
      <p:sp>
        <p:nvSpPr>
          <p:cNvPr id="38" name="TextBox 37">
            <a:extLst>
              <a:ext uri="{FF2B5EF4-FFF2-40B4-BE49-F238E27FC236}">
                <a16:creationId xmlns:a16="http://schemas.microsoft.com/office/drawing/2014/main" id="{E1848802-5EA2-400E-95F1-235892A3EB33}"/>
              </a:ext>
            </a:extLst>
          </p:cNvPr>
          <p:cNvSpPr txBox="1"/>
          <p:nvPr/>
        </p:nvSpPr>
        <p:spPr>
          <a:xfrm>
            <a:off x="1719232" y="2614723"/>
            <a:ext cx="552885" cy="461665"/>
          </a:xfrm>
          <a:prstGeom prst="rect">
            <a:avLst/>
          </a:prstGeom>
          <a:noFill/>
        </p:spPr>
        <p:txBody>
          <a:bodyPr wrap="square" rtlCol="0">
            <a:spAutoFit/>
          </a:bodyPr>
          <a:lstStyle/>
          <a:p>
            <a:pPr algn="ctr"/>
            <a:r>
              <a:rPr lang="en-US" sz="2400" dirty="0"/>
              <a:t>32</a:t>
            </a:r>
            <a:endParaRPr lang="en-IN" sz="2400" dirty="0"/>
          </a:p>
        </p:txBody>
      </p:sp>
      <p:sp>
        <p:nvSpPr>
          <p:cNvPr id="39" name="TextBox 38">
            <a:extLst>
              <a:ext uri="{FF2B5EF4-FFF2-40B4-BE49-F238E27FC236}">
                <a16:creationId xmlns:a16="http://schemas.microsoft.com/office/drawing/2014/main" id="{4FB35976-9AE0-4912-B489-939DB60093D5}"/>
              </a:ext>
            </a:extLst>
          </p:cNvPr>
          <p:cNvSpPr txBox="1"/>
          <p:nvPr/>
        </p:nvSpPr>
        <p:spPr>
          <a:xfrm>
            <a:off x="4585980" y="2614723"/>
            <a:ext cx="552885" cy="461665"/>
          </a:xfrm>
          <a:prstGeom prst="rect">
            <a:avLst/>
          </a:prstGeom>
          <a:noFill/>
        </p:spPr>
        <p:txBody>
          <a:bodyPr wrap="square" rtlCol="0">
            <a:spAutoFit/>
          </a:bodyPr>
          <a:lstStyle/>
          <a:p>
            <a:pPr algn="ctr"/>
            <a:r>
              <a:rPr lang="en-US" sz="2400" dirty="0"/>
              <a:t>0</a:t>
            </a:r>
            <a:endParaRPr lang="en-IN" sz="2400" dirty="0"/>
          </a:p>
        </p:txBody>
      </p:sp>
      <p:sp>
        <p:nvSpPr>
          <p:cNvPr id="40" name="TextBox 39">
            <a:extLst>
              <a:ext uri="{FF2B5EF4-FFF2-40B4-BE49-F238E27FC236}">
                <a16:creationId xmlns:a16="http://schemas.microsoft.com/office/drawing/2014/main" id="{B49091FD-F307-42D6-B26A-34BEB8AFBCC2}"/>
              </a:ext>
            </a:extLst>
          </p:cNvPr>
          <p:cNvSpPr txBox="1"/>
          <p:nvPr/>
        </p:nvSpPr>
        <p:spPr>
          <a:xfrm>
            <a:off x="2674815" y="2614723"/>
            <a:ext cx="552885" cy="461665"/>
          </a:xfrm>
          <a:prstGeom prst="rect">
            <a:avLst/>
          </a:prstGeom>
          <a:noFill/>
        </p:spPr>
        <p:txBody>
          <a:bodyPr wrap="square" rtlCol="0">
            <a:spAutoFit/>
          </a:bodyPr>
          <a:lstStyle/>
          <a:p>
            <a:pPr algn="ctr"/>
            <a:r>
              <a:rPr lang="en-US" sz="2400" dirty="0"/>
              <a:t>48</a:t>
            </a:r>
            <a:endParaRPr lang="en-IN" sz="2400" dirty="0"/>
          </a:p>
        </p:txBody>
      </p:sp>
      <p:sp>
        <p:nvSpPr>
          <p:cNvPr id="41" name="TextBox 40">
            <a:extLst>
              <a:ext uri="{FF2B5EF4-FFF2-40B4-BE49-F238E27FC236}">
                <a16:creationId xmlns:a16="http://schemas.microsoft.com/office/drawing/2014/main" id="{09D54368-D824-4212-B434-9CD4DF4B59F6}"/>
              </a:ext>
            </a:extLst>
          </p:cNvPr>
          <p:cNvSpPr txBox="1"/>
          <p:nvPr/>
        </p:nvSpPr>
        <p:spPr>
          <a:xfrm>
            <a:off x="3630398" y="2614723"/>
            <a:ext cx="552885" cy="461665"/>
          </a:xfrm>
          <a:prstGeom prst="rect">
            <a:avLst/>
          </a:prstGeom>
          <a:noFill/>
        </p:spPr>
        <p:txBody>
          <a:bodyPr wrap="square" rtlCol="0">
            <a:spAutoFit/>
          </a:bodyPr>
          <a:lstStyle/>
          <a:p>
            <a:pPr algn="ctr"/>
            <a:r>
              <a:rPr lang="en-US" sz="2400" dirty="0"/>
              <a:t>32</a:t>
            </a:r>
            <a:endParaRPr lang="en-IN" sz="2400" dirty="0"/>
          </a:p>
        </p:txBody>
      </p:sp>
      <p:sp>
        <p:nvSpPr>
          <p:cNvPr id="42" name="TextBox 41">
            <a:extLst>
              <a:ext uri="{FF2B5EF4-FFF2-40B4-BE49-F238E27FC236}">
                <a16:creationId xmlns:a16="http://schemas.microsoft.com/office/drawing/2014/main" id="{D83D4975-6600-48A8-B8B4-425FCD340B18}"/>
              </a:ext>
            </a:extLst>
          </p:cNvPr>
          <p:cNvSpPr txBox="1"/>
          <p:nvPr/>
        </p:nvSpPr>
        <p:spPr>
          <a:xfrm>
            <a:off x="2670663" y="3383264"/>
            <a:ext cx="552885" cy="461665"/>
          </a:xfrm>
          <a:prstGeom prst="rect">
            <a:avLst/>
          </a:prstGeom>
          <a:noFill/>
        </p:spPr>
        <p:txBody>
          <a:bodyPr wrap="square" rtlCol="0">
            <a:spAutoFit/>
          </a:bodyPr>
          <a:lstStyle/>
          <a:p>
            <a:pPr algn="ctr"/>
            <a:r>
              <a:rPr lang="en-US" sz="2400" dirty="0"/>
              <a:t>32</a:t>
            </a:r>
            <a:endParaRPr lang="en-IN" sz="2400" dirty="0"/>
          </a:p>
        </p:txBody>
      </p:sp>
      <p:sp>
        <p:nvSpPr>
          <p:cNvPr id="43" name="TextBox 42">
            <a:extLst>
              <a:ext uri="{FF2B5EF4-FFF2-40B4-BE49-F238E27FC236}">
                <a16:creationId xmlns:a16="http://schemas.microsoft.com/office/drawing/2014/main" id="{6BC317C3-19C6-48F2-9CA1-44A500AD92E7}"/>
              </a:ext>
            </a:extLst>
          </p:cNvPr>
          <p:cNvSpPr txBox="1"/>
          <p:nvPr/>
        </p:nvSpPr>
        <p:spPr>
          <a:xfrm>
            <a:off x="3625384" y="3383264"/>
            <a:ext cx="552885" cy="461665"/>
          </a:xfrm>
          <a:prstGeom prst="rect">
            <a:avLst/>
          </a:prstGeom>
          <a:noFill/>
        </p:spPr>
        <p:txBody>
          <a:bodyPr wrap="square" rtlCol="0">
            <a:spAutoFit/>
          </a:bodyPr>
          <a:lstStyle/>
          <a:p>
            <a:pPr algn="ctr"/>
            <a:r>
              <a:rPr lang="en-US" sz="2400" dirty="0"/>
              <a:t>48</a:t>
            </a:r>
            <a:endParaRPr lang="en-IN" sz="2400" dirty="0"/>
          </a:p>
        </p:txBody>
      </p:sp>
      <p:sp>
        <p:nvSpPr>
          <p:cNvPr id="44" name="TextBox 43">
            <a:extLst>
              <a:ext uri="{FF2B5EF4-FFF2-40B4-BE49-F238E27FC236}">
                <a16:creationId xmlns:a16="http://schemas.microsoft.com/office/drawing/2014/main" id="{69FC3ACE-FE89-4AAE-B4EE-2101B88159C4}"/>
              </a:ext>
            </a:extLst>
          </p:cNvPr>
          <p:cNvSpPr txBox="1"/>
          <p:nvPr/>
        </p:nvSpPr>
        <p:spPr>
          <a:xfrm>
            <a:off x="5205704" y="1757416"/>
            <a:ext cx="648000" cy="461665"/>
          </a:xfrm>
          <a:prstGeom prst="rect">
            <a:avLst/>
          </a:prstGeom>
          <a:noFill/>
        </p:spPr>
        <p:txBody>
          <a:bodyPr wrap="square" rtlCol="0">
            <a:spAutoFit/>
          </a:bodyPr>
          <a:lstStyle/>
          <a:p>
            <a:pPr algn="ctr"/>
            <a:r>
              <a:rPr lang="en-US" sz="2400" dirty="0"/>
              <a:t>152</a:t>
            </a:r>
            <a:endParaRPr lang="en-IN" sz="2400" dirty="0"/>
          </a:p>
        </p:txBody>
      </p:sp>
      <p:sp>
        <p:nvSpPr>
          <p:cNvPr id="45" name="TextBox 44">
            <a:extLst>
              <a:ext uri="{FF2B5EF4-FFF2-40B4-BE49-F238E27FC236}">
                <a16:creationId xmlns:a16="http://schemas.microsoft.com/office/drawing/2014/main" id="{4926968D-2772-4774-9F66-2494F3BB71E8}"/>
              </a:ext>
            </a:extLst>
          </p:cNvPr>
          <p:cNvSpPr txBox="1"/>
          <p:nvPr/>
        </p:nvSpPr>
        <p:spPr>
          <a:xfrm>
            <a:off x="5205703" y="3220863"/>
            <a:ext cx="648000" cy="461665"/>
          </a:xfrm>
          <a:prstGeom prst="rect">
            <a:avLst/>
          </a:prstGeom>
          <a:noFill/>
        </p:spPr>
        <p:txBody>
          <a:bodyPr wrap="square" rtlCol="0">
            <a:spAutoFit/>
          </a:bodyPr>
          <a:lstStyle/>
          <a:p>
            <a:pPr algn="ctr"/>
            <a:r>
              <a:rPr lang="en-US" sz="2400" dirty="0"/>
              <a:t>154</a:t>
            </a:r>
            <a:endParaRPr lang="en-IN" sz="2400" dirty="0"/>
          </a:p>
        </p:txBody>
      </p:sp>
      <p:sp>
        <p:nvSpPr>
          <p:cNvPr id="46" name="TextBox 45">
            <a:extLst>
              <a:ext uri="{FF2B5EF4-FFF2-40B4-BE49-F238E27FC236}">
                <a16:creationId xmlns:a16="http://schemas.microsoft.com/office/drawing/2014/main" id="{D22BE32C-608B-4410-BA78-67FE5F02D80B}"/>
              </a:ext>
            </a:extLst>
          </p:cNvPr>
          <p:cNvSpPr txBox="1"/>
          <p:nvPr/>
        </p:nvSpPr>
        <p:spPr>
          <a:xfrm>
            <a:off x="5205703" y="2489139"/>
            <a:ext cx="648000" cy="461665"/>
          </a:xfrm>
          <a:prstGeom prst="rect">
            <a:avLst/>
          </a:prstGeom>
          <a:noFill/>
        </p:spPr>
        <p:txBody>
          <a:bodyPr wrap="square" rtlCol="0">
            <a:spAutoFit/>
          </a:bodyPr>
          <a:lstStyle/>
          <a:p>
            <a:pPr algn="ctr"/>
            <a:r>
              <a:rPr lang="en-US" sz="2400" dirty="0"/>
              <a:t>164</a:t>
            </a:r>
            <a:endParaRPr lang="en-IN" sz="2400" dirty="0"/>
          </a:p>
        </p:txBody>
      </p:sp>
      <p:sp>
        <p:nvSpPr>
          <p:cNvPr id="47" name="TextBox 46">
            <a:extLst>
              <a:ext uri="{FF2B5EF4-FFF2-40B4-BE49-F238E27FC236}">
                <a16:creationId xmlns:a16="http://schemas.microsoft.com/office/drawing/2014/main" id="{B9514169-DB9B-444E-922D-603AF7A9004E}"/>
              </a:ext>
            </a:extLst>
          </p:cNvPr>
          <p:cNvSpPr txBox="1"/>
          <p:nvPr/>
        </p:nvSpPr>
        <p:spPr>
          <a:xfrm>
            <a:off x="1388454" y="3951772"/>
            <a:ext cx="648000" cy="461665"/>
          </a:xfrm>
          <a:prstGeom prst="rect">
            <a:avLst/>
          </a:prstGeom>
          <a:noFill/>
        </p:spPr>
        <p:txBody>
          <a:bodyPr wrap="square" rtlCol="0">
            <a:spAutoFit/>
          </a:bodyPr>
          <a:lstStyle/>
          <a:p>
            <a:pPr algn="ctr"/>
            <a:r>
              <a:rPr lang="en-US" sz="2400" dirty="0"/>
              <a:t>144</a:t>
            </a:r>
            <a:endParaRPr lang="en-IN" sz="2400" dirty="0"/>
          </a:p>
        </p:txBody>
      </p:sp>
      <p:sp>
        <p:nvSpPr>
          <p:cNvPr id="48" name="TextBox 47">
            <a:extLst>
              <a:ext uri="{FF2B5EF4-FFF2-40B4-BE49-F238E27FC236}">
                <a16:creationId xmlns:a16="http://schemas.microsoft.com/office/drawing/2014/main" id="{A834F54D-8FA4-4F6B-AE09-D08FBA3CB7B6}"/>
              </a:ext>
            </a:extLst>
          </p:cNvPr>
          <p:cNvSpPr txBox="1"/>
          <p:nvPr/>
        </p:nvSpPr>
        <p:spPr>
          <a:xfrm>
            <a:off x="2346400" y="3951772"/>
            <a:ext cx="648000" cy="461665"/>
          </a:xfrm>
          <a:prstGeom prst="rect">
            <a:avLst/>
          </a:prstGeom>
          <a:noFill/>
        </p:spPr>
        <p:txBody>
          <a:bodyPr wrap="square" rtlCol="0">
            <a:spAutoFit/>
          </a:bodyPr>
          <a:lstStyle/>
          <a:p>
            <a:pPr algn="ctr"/>
            <a:r>
              <a:rPr lang="en-US" sz="2400" dirty="0"/>
              <a:t>204</a:t>
            </a:r>
            <a:endParaRPr lang="en-IN" sz="2400" dirty="0"/>
          </a:p>
        </p:txBody>
      </p:sp>
      <p:sp>
        <p:nvSpPr>
          <p:cNvPr id="49" name="TextBox 48">
            <a:extLst>
              <a:ext uri="{FF2B5EF4-FFF2-40B4-BE49-F238E27FC236}">
                <a16:creationId xmlns:a16="http://schemas.microsoft.com/office/drawing/2014/main" id="{21FE99E5-9F85-4D09-8125-E437F2C4502A}"/>
              </a:ext>
            </a:extLst>
          </p:cNvPr>
          <p:cNvSpPr txBox="1"/>
          <p:nvPr/>
        </p:nvSpPr>
        <p:spPr>
          <a:xfrm>
            <a:off x="3304346" y="3951772"/>
            <a:ext cx="648000" cy="461665"/>
          </a:xfrm>
          <a:prstGeom prst="rect">
            <a:avLst/>
          </a:prstGeom>
          <a:noFill/>
        </p:spPr>
        <p:txBody>
          <a:bodyPr wrap="square" rtlCol="0">
            <a:spAutoFit/>
          </a:bodyPr>
          <a:lstStyle/>
          <a:p>
            <a:pPr algn="ctr"/>
            <a:r>
              <a:rPr lang="en-US" sz="2400" dirty="0"/>
              <a:t>82</a:t>
            </a:r>
            <a:endParaRPr lang="en-IN" sz="2400" dirty="0"/>
          </a:p>
        </p:txBody>
      </p:sp>
      <p:sp>
        <p:nvSpPr>
          <p:cNvPr id="50" name="TextBox 49">
            <a:extLst>
              <a:ext uri="{FF2B5EF4-FFF2-40B4-BE49-F238E27FC236}">
                <a16:creationId xmlns:a16="http://schemas.microsoft.com/office/drawing/2014/main" id="{676FD64C-0BD4-42F0-938A-F472BDC9B3DE}"/>
              </a:ext>
            </a:extLst>
          </p:cNvPr>
          <p:cNvSpPr txBox="1"/>
          <p:nvPr/>
        </p:nvSpPr>
        <p:spPr>
          <a:xfrm>
            <a:off x="4262292" y="3951772"/>
            <a:ext cx="648000" cy="461665"/>
          </a:xfrm>
          <a:prstGeom prst="rect">
            <a:avLst/>
          </a:prstGeom>
          <a:noFill/>
        </p:spPr>
        <p:txBody>
          <a:bodyPr wrap="square" rtlCol="0">
            <a:spAutoFit/>
          </a:bodyPr>
          <a:lstStyle/>
          <a:p>
            <a:pPr algn="ctr"/>
            <a:r>
              <a:rPr lang="en-US" sz="2400" dirty="0"/>
              <a:t>40</a:t>
            </a:r>
            <a:endParaRPr lang="en-IN" sz="2400" dirty="0"/>
          </a:p>
        </p:txBody>
      </p:sp>
      <p:sp>
        <p:nvSpPr>
          <p:cNvPr id="99" name="TextBox 98">
            <a:extLst>
              <a:ext uri="{FF2B5EF4-FFF2-40B4-BE49-F238E27FC236}">
                <a16:creationId xmlns:a16="http://schemas.microsoft.com/office/drawing/2014/main" id="{80B5E185-8FB8-4568-88EA-B45B82818779}"/>
              </a:ext>
            </a:extLst>
          </p:cNvPr>
          <p:cNvSpPr txBox="1"/>
          <p:nvPr/>
        </p:nvSpPr>
        <p:spPr>
          <a:xfrm>
            <a:off x="2144792" y="1523670"/>
            <a:ext cx="651864" cy="461665"/>
          </a:xfrm>
          <a:prstGeom prst="rect">
            <a:avLst/>
          </a:prstGeom>
          <a:noFill/>
        </p:spPr>
        <p:txBody>
          <a:bodyPr wrap="square" rtlCol="0">
            <a:spAutoFit/>
          </a:bodyPr>
          <a:lstStyle/>
          <a:p>
            <a:pPr algn="ctr"/>
            <a:r>
              <a:rPr lang="en-US" sz="2400" dirty="0">
                <a:solidFill>
                  <a:schemeClr val="tx2"/>
                </a:solidFill>
              </a:rPr>
              <a:t>152</a:t>
            </a:r>
            <a:endParaRPr lang="en-IN" sz="2400" dirty="0">
              <a:solidFill>
                <a:schemeClr val="tx2"/>
              </a:solidFill>
            </a:endParaRPr>
          </a:p>
        </p:txBody>
      </p:sp>
      <p:cxnSp>
        <p:nvCxnSpPr>
          <p:cNvPr id="100" name="Straight Connector 99">
            <a:extLst>
              <a:ext uri="{FF2B5EF4-FFF2-40B4-BE49-F238E27FC236}">
                <a16:creationId xmlns:a16="http://schemas.microsoft.com/office/drawing/2014/main" id="{16D7860B-FF19-4039-BF4F-8622894E85E5}"/>
              </a:ext>
            </a:extLst>
          </p:cNvPr>
          <p:cNvCxnSpPr>
            <a:cxnSpLocks/>
          </p:cNvCxnSpPr>
          <p:nvPr/>
        </p:nvCxnSpPr>
        <p:spPr>
          <a:xfrm>
            <a:off x="2196503" y="193979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CAB36E8-5959-4108-8C84-C1675CEA4B66}"/>
              </a:ext>
            </a:extLst>
          </p:cNvPr>
          <p:cNvCxnSpPr>
            <a:cxnSpLocks/>
          </p:cNvCxnSpPr>
          <p:nvPr/>
        </p:nvCxnSpPr>
        <p:spPr>
          <a:xfrm flipV="1">
            <a:off x="2745159" y="160919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D32424E-E091-44B2-BA04-2418243AACF3}"/>
              </a:ext>
            </a:extLst>
          </p:cNvPr>
          <p:cNvSpPr txBox="1"/>
          <p:nvPr/>
        </p:nvSpPr>
        <p:spPr>
          <a:xfrm>
            <a:off x="2144792" y="2256837"/>
            <a:ext cx="651864" cy="461665"/>
          </a:xfrm>
          <a:prstGeom prst="rect">
            <a:avLst/>
          </a:prstGeom>
          <a:noFill/>
        </p:spPr>
        <p:txBody>
          <a:bodyPr wrap="square" rtlCol="0">
            <a:spAutoFit/>
          </a:bodyPr>
          <a:lstStyle/>
          <a:p>
            <a:pPr algn="ctr"/>
            <a:r>
              <a:rPr lang="en-US" sz="2400" dirty="0">
                <a:solidFill>
                  <a:schemeClr val="tx2"/>
                </a:solidFill>
              </a:rPr>
              <a:t>42</a:t>
            </a:r>
            <a:endParaRPr lang="en-IN" sz="2400" dirty="0">
              <a:solidFill>
                <a:schemeClr val="tx2"/>
              </a:solidFill>
            </a:endParaRPr>
          </a:p>
        </p:txBody>
      </p:sp>
      <p:cxnSp>
        <p:nvCxnSpPr>
          <p:cNvPr id="112" name="Straight Connector 111">
            <a:extLst>
              <a:ext uri="{FF2B5EF4-FFF2-40B4-BE49-F238E27FC236}">
                <a16:creationId xmlns:a16="http://schemas.microsoft.com/office/drawing/2014/main" id="{5AE0A8D2-A87E-4096-BD4A-CF938CF5AD09}"/>
              </a:ext>
            </a:extLst>
          </p:cNvPr>
          <p:cNvCxnSpPr>
            <a:cxnSpLocks/>
          </p:cNvCxnSpPr>
          <p:nvPr/>
        </p:nvCxnSpPr>
        <p:spPr>
          <a:xfrm>
            <a:off x="2196503" y="267295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8021303-D34C-455C-8D13-EFC56D20EBDF}"/>
              </a:ext>
            </a:extLst>
          </p:cNvPr>
          <p:cNvCxnSpPr>
            <a:cxnSpLocks/>
          </p:cNvCxnSpPr>
          <p:nvPr/>
        </p:nvCxnSpPr>
        <p:spPr>
          <a:xfrm flipV="1">
            <a:off x="2745159" y="234236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40AF392-7581-491B-ADC4-F41E3E39A31A}"/>
              </a:ext>
            </a:extLst>
          </p:cNvPr>
          <p:cNvSpPr txBox="1"/>
          <p:nvPr/>
        </p:nvSpPr>
        <p:spPr>
          <a:xfrm>
            <a:off x="3094000" y="2256837"/>
            <a:ext cx="651864" cy="461665"/>
          </a:xfrm>
          <a:prstGeom prst="rect">
            <a:avLst/>
          </a:prstGeom>
          <a:noFill/>
        </p:spPr>
        <p:txBody>
          <a:bodyPr wrap="square" rtlCol="0">
            <a:spAutoFit/>
          </a:bodyPr>
          <a:lstStyle/>
          <a:p>
            <a:pPr algn="ctr"/>
            <a:r>
              <a:rPr lang="en-US" sz="2400" dirty="0">
                <a:solidFill>
                  <a:schemeClr val="tx2"/>
                </a:solidFill>
              </a:rPr>
              <a:t>82</a:t>
            </a:r>
            <a:endParaRPr lang="en-IN" sz="2400" dirty="0">
              <a:solidFill>
                <a:schemeClr val="tx2"/>
              </a:solidFill>
            </a:endParaRPr>
          </a:p>
        </p:txBody>
      </p:sp>
      <p:cxnSp>
        <p:nvCxnSpPr>
          <p:cNvPr id="115" name="Straight Connector 114">
            <a:extLst>
              <a:ext uri="{FF2B5EF4-FFF2-40B4-BE49-F238E27FC236}">
                <a16:creationId xmlns:a16="http://schemas.microsoft.com/office/drawing/2014/main" id="{6031B514-8A68-4BFC-8FB0-75AB40323A58}"/>
              </a:ext>
            </a:extLst>
          </p:cNvPr>
          <p:cNvCxnSpPr>
            <a:cxnSpLocks/>
          </p:cNvCxnSpPr>
          <p:nvPr/>
        </p:nvCxnSpPr>
        <p:spPr>
          <a:xfrm>
            <a:off x="3145711" y="267295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F297C56-3309-4BF7-8F47-D5AE0194562B}"/>
              </a:ext>
            </a:extLst>
          </p:cNvPr>
          <p:cNvCxnSpPr>
            <a:cxnSpLocks/>
          </p:cNvCxnSpPr>
          <p:nvPr/>
        </p:nvCxnSpPr>
        <p:spPr>
          <a:xfrm flipV="1">
            <a:off x="3694367" y="234236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070F89F-8B52-4729-81FC-52F8DF1762E9}"/>
              </a:ext>
            </a:extLst>
          </p:cNvPr>
          <p:cNvSpPr txBox="1"/>
          <p:nvPr/>
        </p:nvSpPr>
        <p:spPr>
          <a:xfrm>
            <a:off x="4048369" y="2256837"/>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18" name="Straight Connector 117">
            <a:extLst>
              <a:ext uri="{FF2B5EF4-FFF2-40B4-BE49-F238E27FC236}">
                <a16:creationId xmlns:a16="http://schemas.microsoft.com/office/drawing/2014/main" id="{9E7ADEB9-08A3-4047-9F81-8584504BDDA6}"/>
              </a:ext>
            </a:extLst>
          </p:cNvPr>
          <p:cNvCxnSpPr>
            <a:cxnSpLocks/>
          </p:cNvCxnSpPr>
          <p:nvPr/>
        </p:nvCxnSpPr>
        <p:spPr>
          <a:xfrm>
            <a:off x="4100080" y="267295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6B97D74-AF91-4C37-A4DB-FF39C3EDC78B}"/>
              </a:ext>
            </a:extLst>
          </p:cNvPr>
          <p:cNvCxnSpPr>
            <a:cxnSpLocks/>
          </p:cNvCxnSpPr>
          <p:nvPr/>
        </p:nvCxnSpPr>
        <p:spPr>
          <a:xfrm flipV="1">
            <a:off x="4648736" y="234236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1FE16BD-12F3-4C4F-962F-3568C8C3D2B2}"/>
              </a:ext>
            </a:extLst>
          </p:cNvPr>
          <p:cNvSpPr txBox="1"/>
          <p:nvPr/>
        </p:nvSpPr>
        <p:spPr>
          <a:xfrm>
            <a:off x="1190423" y="2990004"/>
            <a:ext cx="651864" cy="461665"/>
          </a:xfrm>
          <a:prstGeom prst="rect">
            <a:avLst/>
          </a:prstGeom>
          <a:noFill/>
        </p:spPr>
        <p:txBody>
          <a:bodyPr wrap="square" rtlCol="0">
            <a:spAutoFit/>
          </a:bodyPr>
          <a:lstStyle/>
          <a:p>
            <a:pPr algn="ctr"/>
            <a:r>
              <a:rPr lang="en-US" sz="2400" dirty="0">
                <a:solidFill>
                  <a:schemeClr val="tx2"/>
                </a:solidFill>
              </a:rPr>
              <a:t>144</a:t>
            </a:r>
            <a:endParaRPr lang="en-IN" sz="2400" dirty="0">
              <a:solidFill>
                <a:schemeClr val="tx2"/>
              </a:solidFill>
            </a:endParaRPr>
          </a:p>
        </p:txBody>
      </p:sp>
      <p:cxnSp>
        <p:nvCxnSpPr>
          <p:cNvPr id="121" name="Straight Connector 120">
            <a:extLst>
              <a:ext uri="{FF2B5EF4-FFF2-40B4-BE49-F238E27FC236}">
                <a16:creationId xmlns:a16="http://schemas.microsoft.com/office/drawing/2014/main" id="{6DD74224-314D-4C1A-A821-30353303E6F6}"/>
              </a:ext>
            </a:extLst>
          </p:cNvPr>
          <p:cNvCxnSpPr>
            <a:cxnSpLocks/>
          </p:cNvCxnSpPr>
          <p:nvPr/>
        </p:nvCxnSpPr>
        <p:spPr>
          <a:xfrm>
            <a:off x="1242134" y="340612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97EE4F6-7063-41B0-BB4F-6FFC1AEADAD1}"/>
              </a:ext>
            </a:extLst>
          </p:cNvPr>
          <p:cNvCxnSpPr>
            <a:cxnSpLocks/>
          </p:cNvCxnSpPr>
          <p:nvPr/>
        </p:nvCxnSpPr>
        <p:spPr>
          <a:xfrm flipV="1">
            <a:off x="1790790" y="307553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61068812-188D-4AA0-80F1-85176C346FDC}"/>
              </a:ext>
            </a:extLst>
          </p:cNvPr>
          <p:cNvSpPr txBox="1"/>
          <p:nvPr/>
        </p:nvSpPr>
        <p:spPr>
          <a:xfrm>
            <a:off x="2144792" y="2990004"/>
            <a:ext cx="651864"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124" name="Straight Connector 123">
            <a:extLst>
              <a:ext uri="{FF2B5EF4-FFF2-40B4-BE49-F238E27FC236}">
                <a16:creationId xmlns:a16="http://schemas.microsoft.com/office/drawing/2014/main" id="{07636087-BBB4-40C4-A383-2A16D06FF4CB}"/>
              </a:ext>
            </a:extLst>
          </p:cNvPr>
          <p:cNvCxnSpPr>
            <a:cxnSpLocks/>
          </p:cNvCxnSpPr>
          <p:nvPr/>
        </p:nvCxnSpPr>
        <p:spPr>
          <a:xfrm>
            <a:off x="2196503" y="340612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A045EB7-1AD0-4FBD-B42A-1A02DE5B422D}"/>
              </a:ext>
            </a:extLst>
          </p:cNvPr>
          <p:cNvCxnSpPr>
            <a:cxnSpLocks/>
          </p:cNvCxnSpPr>
          <p:nvPr/>
        </p:nvCxnSpPr>
        <p:spPr>
          <a:xfrm flipV="1">
            <a:off x="2745159" y="3075533"/>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0526790-6335-4ABF-8D41-64B0C018798F}"/>
              </a:ext>
            </a:extLst>
          </p:cNvPr>
          <p:cNvCxnSpPr>
            <a:cxnSpLocks/>
          </p:cNvCxnSpPr>
          <p:nvPr/>
        </p:nvCxnSpPr>
        <p:spPr>
          <a:xfrm>
            <a:off x="6989939" y="870694"/>
            <a:ext cx="0" cy="29413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C70427C-A505-403C-BAD8-A3FBB13F3DB6}"/>
              </a:ext>
            </a:extLst>
          </p:cNvPr>
          <p:cNvCxnSpPr>
            <a:cxnSpLocks/>
          </p:cNvCxnSpPr>
          <p:nvPr/>
        </p:nvCxnSpPr>
        <p:spPr>
          <a:xfrm>
            <a:off x="247300" y="5360182"/>
            <a:ext cx="480633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11694536-14C4-4826-8962-FF85064A2944}"/>
              </a:ext>
            </a:extLst>
          </p:cNvPr>
          <p:cNvSpPr txBox="1"/>
          <p:nvPr/>
        </p:nvSpPr>
        <p:spPr>
          <a:xfrm>
            <a:off x="5939826" y="1703311"/>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16</a:t>
            </a:r>
            <a:endParaRPr lang="en-IN" sz="2400" baseline="-25000" dirty="0"/>
          </a:p>
        </p:txBody>
      </p:sp>
      <p:sp>
        <p:nvSpPr>
          <p:cNvPr id="153" name="TextBox 152">
            <a:extLst>
              <a:ext uri="{FF2B5EF4-FFF2-40B4-BE49-F238E27FC236}">
                <a16:creationId xmlns:a16="http://schemas.microsoft.com/office/drawing/2014/main" id="{C9B11B86-EF4D-439E-A8E7-92DBB1398B18}"/>
              </a:ext>
            </a:extLst>
          </p:cNvPr>
          <p:cNvSpPr txBox="1"/>
          <p:nvPr/>
        </p:nvSpPr>
        <p:spPr>
          <a:xfrm>
            <a:off x="5951939" y="2463707"/>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48</a:t>
            </a:r>
            <a:endParaRPr lang="en-IN" sz="2400" baseline="-25000" dirty="0"/>
          </a:p>
        </p:txBody>
      </p:sp>
      <p:sp>
        <p:nvSpPr>
          <p:cNvPr id="155" name="TextBox 154">
            <a:extLst>
              <a:ext uri="{FF2B5EF4-FFF2-40B4-BE49-F238E27FC236}">
                <a16:creationId xmlns:a16="http://schemas.microsoft.com/office/drawing/2014/main" id="{D906469D-A28C-46F1-9404-64A363699CA7}"/>
              </a:ext>
            </a:extLst>
          </p:cNvPr>
          <p:cNvSpPr txBox="1"/>
          <p:nvPr/>
        </p:nvSpPr>
        <p:spPr>
          <a:xfrm>
            <a:off x="5815948" y="3202565"/>
            <a:ext cx="1360757" cy="461665"/>
          </a:xfrm>
          <a:prstGeom prst="rect">
            <a:avLst/>
          </a:prstGeom>
          <a:noFill/>
        </p:spPr>
        <p:txBody>
          <a:bodyPr wrap="square" rtlCol="0">
            <a:spAutoFit/>
          </a:bodyPr>
          <a:lstStyle/>
          <a:p>
            <a:pPr algn="ctr"/>
            <a:r>
              <a:rPr lang="en-US" sz="2400" dirty="0"/>
              <a:t>u</a:t>
            </a:r>
            <a:r>
              <a:rPr lang="en-US" sz="2400" baseline="-25000" dirty="0"/>
              <a:t>3 </a:t>
            </a:r>
            <a:r>
              <a:rPr lang="en-US" sz="2400" dirty="0"/>
              <a:t>= 32</a:t>
            </a:r>
            <a:endParaRPr lang="en-IN" sz="2400" baseline="-25000" dirty="0"/>
          </a:p>
        </p:txBody>
      </p:sp>
      <p:sp>
        <p:nvSpPr>
          <p:cNvPr id="159" name="TextBox 158">
            <a:extLst>
              <a:ext uri="{FF2B5EF4-FFF2-40B4-BE49-F238E27FC236}">
                <a16:creationId xmlns:a16="http://schemas.microsoft.com/office/drawing/2014/main" id="{66BE9948-D70C-4FB7-AE03-DA4A8E206BE3}"/>
              </a:ext>
            </a:extLst>
          </p:cNvPr>
          <p:cNvSpPr txBox="1"/>
          <p:nvPr/>
        </p:nvSpPr>
        <p:spPr>
          <a:xfrm>
            <a:off x="1117966" y="4722802"/>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-16</a:t>
            </a:r>
            <a:endParaRPr lang="en-IN" sz="2400" baseline="-25000" dirty="0"/>
          </a:p>
        </p:txBody>
      </p:sp>
      <p:sp>
        <p:nvSpPr>
          <p:cNvPr id="160" name="TextBox 159">
            <a:extLst>
              <a:ext uri="{FF2B5EF4-FFF2-40B4-BE49-F238E27FC236}">
                <a16:creationId xmlns:a16="http://schemas.microsoft.com/office/drawing/2014/main" id="{230C8BA9-92B7-452C-B82F-622D0F481064}"/>
              </a:ext>
            </a:extLst>
          </p:cNvPr>
          <p:cNvSpPr txBox="1"/>
          <p:nvPr/>
        </p:nvSpPr>
        <p:spPr>
          <a:xfrm>
            <a:off x="2137973" y="4722802"/>
            <a:ext cx="1055149" cy="461665"/>
          </a:xfrm>
          <a:prstGeom prst="rect">
            <a:avLst/>
          </a:prstGeom>
          <a:noFill/>
        </p:spPr>
        <p:txBody>
          <a:bodyPr wrap="square" rtlCol="0">
            <a:spAutoFit/>
          </a:bodyPr>
          <a:lstStyle/>
          <a:p>
            <a:pPr algn="ctr"/>
            <a:r>
              <a:rPr lang="en-US" sz="2400" dirty="0"/>
              <a:t>v</a:t>
            </a:r>
            <a:r>
              <a:rPr lang="en-US" sz="2400" baseline="-25000" dirty="0"/>
              <a:t>2 </a:t>
            </a:r>
            <a:r>
              <a:rPr lang="en-US" sz="2400" dirty="0"/>
              <a:t>= 0</a:t>
            </a:r>
            <a:endParaRPr lang="en-IN" sz="2400" baseline="-25000" dirty="0"/>
          </a:p>
        </p:txBody>
      </p:sp>
      <p:sp>
        <p:nvSpPr>
          <p:cNvPr id="162" name="TextBox 161">
            <a:extLst>
              <a:ext uri="{FF2B5EF4-FFF2-40B4-BE49-F238E27FC236}">
                <a16:creationId xmlns:a16="http://schemas.microsoft.com/office/drawing/2014/main" id="{E71EF5F5-02BD-4AA0-BF47-A04DF7B8A8E7}"/>
              </a:ext>
            </a:extLst>
          </p:cNvPr>
          <p:cNvSpPr txBox="1"/>
          <p:nvPr/>
        </p:nvSpPr>
        <p:spPr>
          <a:xfrm>
            <a:off x="3093627" y="4722802"/>
            <a:ext cx="1065764" cy="461665"/>
          </a:xfrm>
          <a:prstGeom prst="rect">
            <a:avLst/>
          </a:prstGeom>
          <a:noFill/>
        </p:spPr>
        <p:txBody>
          <a:bodyPr wrap="square" rtlCol="0">
            <a:spAutoFit/>
          </a:bodyPr>
          <a:lstStyle/>
          <a:p>
            <a:pPr algn="ctr"/>
            <a:r>
              <a:rPr lang="en-US" sz="2400" dirty="0"/>
              <a:t>v</a:t>
            </a:r>
            <a:r>
              <a:rPr lang="en-US" sz="2400" baseline="-25000" dirty="0"/>
              <a:t>3 </a:t>
            </a:r>
            <a:r>
              <a:rPr lang="en-US" sz="2400" dirty="0"/>
              <a:t>= -16</a:t>
            </a:r>
            <a:endParaRPr lang="en-IN" sz="2400" baseline="-25000" dirty="0"/>
          </a:p>
        </p:txBody>
      </p:sp>
      <p:sp>
        <p:nvSpPr>
          <p:cNvPr id="163" name="TextBox 162">
            <a:extLst>
              <a:ext uri="{FF2B5EF4-FFF2-40B4-BE49-F238E27FC236}">
                <a16:creationId xmlns:a16="http://schemas.microsoft.com/office/drawing/2014/main" id="{B7258ADB-BA69-4633-8317-E7680A0EEAD2}"/>
              </a:ext>
            </a:extLst>
          </p:cNvPr>
          <p:cNvSpPr txBox="1"/>
          <p:nvPr/>
        </p:nvSpPr>
        <p:spPr>
          <a:xfrm>
            <a:off x="4035084" y="4722802"/>
            <a:ext cx="1097908" cy="461665"/>
          </a:xfrm>
          <a:prstGeom prst="rect">
            <a:avLst/>
          </a:prstGeom>
          <a:noFill/>
        </p:spPr>
        <p:txBody>
          <a:bodyPr wrap="square" rtlCol="0">
            <a:spAutoFit/>
          </a:bodyPr>
          <a:lstStyle/>
          <a:p>
            <a:pPr algn="ctr"/>
            <a:r>
              <a:rPr lang="en-US" sz="2400" dirty="0"/>
              <a:t>v</a:t>
            </a:r>
            <a:r>
              <a:rPr lang="en-US" sz="2400" baseline="-25000" dirty="0"/>
              <a:t>4 </a:t>
            </a:r>
            <a:r>
              <a:rPr lang="en-US" sz="2400" dirty="0"/>
              <a:t>= -48</a:t>
            </a:r>
            <a:endParaRPr lang="en-IN" sz="2400" baseline="-25000" dirty="0"/>
          </a:p>
        </p:txBody>
      </p:sp>
      <p:sp>
        <p:nvSpPr>
          <p:cNvPr id="166" name="TextBox 165">
            <a:extLst>
              <a:ext uri="{FF2B5EF4-FFF2-40B4-BE49-F238E27FC236}">
                <a16:creationId xmlns:a16="http://schemas.microsoft.com/office/drawing/2014/main" id="{DC9C06D6-F7A6-4794-B277-EF0153A355A5}"/>
              </a:ext>
            </a:extLst>
          </p:cNvPr>
          <p:cNvSpPr txBox="1"/>
          <p:nvPr/>
        </p:nvSpPr>
        <p:spPr>
          <a:xfrm>
            <a:off x="6167635" y="994026"/>
            <a:ext cx="674723"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67" name="TextBox 166">
            <a:extLst>
              <a:ext uri="{FF2B5EF4-FFF2-40B4-BE49-F238E27FC236}">
                <a16:creationId xmlns:a16="http://schemas.microsoft.com/office/drawing/2014/main" id="{417FE7C7-3EE1-4E3F-B419-395C5A408B0F}"/>
              </a:ext>
            </a:extLst>
          </p:cNvPr>
          <p:cNvSpPr txBox="1"/>
          <p:nvPr/>
        </p:nvSpPr>
        <p:spPr>
          <a:xfrm>
            <a:off x="142036" y="4707087"/>
            <a:ext cx="1202545" cy="548679"/>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172" name="TextBox 171">
            <a:extLst>
              <a:ext uri="{FF2B5EF4-FFF2-40B4-BE49-F238E27FC236}">
                <a16:creationId xmlns:a16="http://schemas.microsoft.com/office/drawing/2014/main" id="{E554DDE4-58A9-4188-B2AA-581F3540740F}"/>
              </a:ext>
            </a:extLst>
          </p:cNvPr>
          <p:cNvSpPr txBox="1"/>
          <p:nvPr/>
        </p:nvSpPr>
        <p:spPr>
          <a:xfrm>
            <a:off x="1183798" y="1892303"/>
            <a:ext cx="552885" cy="461665"/>
          </a:xfrm>
          <a:prstGeom prst="rect">
            <a:avLst/>
          </a:prstGeom>
          <a:noFill/>
        </p:spPr>
        <p:txBody>
          <a:bodyPr wrap="square" rtlCol="0">
            <a:spAutoFit/>
          </a:bodyPr>
          <a:lstStyle/>
          <a:p>
            <a:pPr algn="ctr"/>
            <a:r>
              <a:rPr lang="en-US" sz="2400" dirty="0">
                <a:solidFill>
                  <a:schemeClr val="accent6"/>
                </a:solidFill>
              </a:rPr>
              <a:t>8</a:t>
            </a:r>
            <a:endParaRPr lang="en-IN" sz="2400" dirty="0">
              <a:solidFill>
                <a:schemeClr val="accent6"/>
              </a:solidFill>
            </a:endParaRPr>
          </a:p>
        </p:txBody>
      </p:sp>
      <p:sp>
        <p:nvSpPr>
          <p:cNvPr id="175" name="Oval 174">
            <a:extLst>
              <a:ext uri="{FF2B5EF4-FFF2-40B4-BE49-F238E27FC236}">
                <a16:creationId xmlns:a16="http://schemas.microsoft.com/office/drawing/2014/main" id="{D829AD6E-C4BF-4472-81D3-423DCBB5B186}"/>
              </a:ext>
            </a:extLst>
          </p:cNvPr>
          <p:cNvSpPr/>
          <p:nvPr/>
        </p:nvSpPr>
        <p:spPr>
          <a:xfrm>
            <a:off x="1289545" y="1903178"/>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TextBox 175">
            <a:extLst>
              <a:ext uri="{FF2B5EF4-FFF2-40B4-BE49-F238E27FC236}">
                <a16:creationId xmlns:a16="http://schemas.microsoft.com/office/drawing/2014/main" id="{B74D76AE-23BF-424F-9807-070BDA2B7AEA}"/>
              </a:ext>
            </a:extLst>
          </p:cNvPr>
          <p:cNvSpPr txBox="1"/>
          <p:nvPr/>
        </p:nvSpPr>
        <p:spPr>
          <a:xfrm>
            <a:off x="3100316" y="1892303"/>
            <a:ext cx="552885" cy="461665"/>
          </a:xfrm>
          <a:prstGeom prst="rect">
            <a:avLst/>
          </a:prstGeom>
          <a:noFill/>
        </p:spPr>
        <p:txBody>
          <a:bodyPr wrap="square" rtlCol="0">
            <a:spAutoFit/>
          </a:bodyPr>
          <a:lstStyle/>
          <a:p>
            <a:pPr algn="ctr"/>
            <a:r>
              <a:rPr lang="en-US" sz="2400" dirty="0">
                <a:solidFill>
                  <a:schemeClr val="accent6"/>
                </a:solidFill>
              </a:rPr>
              <a:t>16</a:t>
            </a:r>
            <a:endParaRPr lang="en-IN" sz="2400" dirty="0">
              <a:solidFill>
                <a:schemeClr val="accent6"/>
              </a:solidFill>
            </a:endParaRPr>
          </a:p>
        </p:txBody>
      </p:sp>
      <p:sp>
        <p:nvSpPr>
          <p:cNvPr id="178" name="Oval 177">
            <a:extLst>
              <a:ext uri="{FF2B5EF4-FFF2-40B4-BE49-F238E27FC236}">
                <a16:creationId xmlns:a16="http://schemas.microsoft.com/office/drawing/2014/main" id="{382F7710-568A-4756-8FDE-166FD3704471}"/>
              </a:ext>
            </a:extLst>
          </p:cNvPr>
          <p:cNvSpPr/>
          <p:nvPr/>
        </p:nvSpPr>
        <p:spPr>
          <a:xfrm>
            <a:off x="3206063" y="1903178"/>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TextBox 187">
            <a:extLst>
              <a:ext uri="{FF2B5EF4-FFF2-40B4-BE49-F238E27FC236}">
                <a16:creationId xmlns:a16="http://schemas.microsoft.com/office/drawing/2014/main" id="{77EBA2A3-9BD2-4955-A892-EA539ED12BDD}"/>
              </a:ext>
            </a:extLst>
          </p:cNvPr>
          <p:cNvSpPr txBox="1"/>
          <p:nvPr/>
        </p:nvSpPr>
        <p:spPr>
          <a:xfrm>
            <a:off x="4053644" y="1892303"/>
            <a:ext cx="552885" cy="461665"/>
          </a:xfrm>
          <a:prstGeom prst="rect">
            <a:avLst/>
          </a:prstGeom>
          <a:noFill/>
        </p:spPr>
        <p:txBody>
          <a:bodyPr wrap="square" rtlCol="0">
            <a:spAutoFit/>
          </a:bodyPr>
          <a:lstStyle/>
          <a:p>
            <a:pPr algn="ctr"/>
            <a:r>
              <a:rPr lang="en-US" sz="2400" dirty="0">
                <a:solidFill>
                  <a:schemeClr val="accent6"/>
                </a:solidFill>
              </a:rPr>
              <a:t>32</a:t>
            </a:r>
            <a:endParaRPr lang="en-IN" sz="2400" dirty="0">
              <a:solidFill>
                <a:schemeClr val="accent6"/>
              </a:solidFill>
            </a:endParaRPr>
          </a:p>
        </p:txBody>
      </p:sp>
      <p:sp>
        <p:nvSpPr>
          <p:cNvPr id="189" name="Oval 188">
            <a:extLst>
              <a:ext uri="{FF2B5EF4-FFF2-40B4-BE49-F238E27FC236}">
                <a16:creationId xmlns:a16="http://schemas.microsoft.com/office/drawing/2014/main" id="{7D24C2B9-6750-4315-BE0A-E660457A8720}"/>
              </a:ext>
            </a:extLst>
          </p:cNvPr>
          <p:cNvSpPr/>
          <p:nvPr/>
        </p:nvSpPr>
        <p:spPr>
          <a:xfrm>
            <a:off x="4146691" y="1903178"/>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TextBox 189">
            <a:extLst>
              <a:ext uri="{FF2B5EF4-FFF2-40B4-BE49-F238E27FC236}">
                <a16:creationId xmlns:a16="http://schemas.microsoft.com/office/drawing/2014/main" id="{F1733218-ECBC-4980-9413-541E88B61ADF}"/>
              </a:ext>
            </a:extLst>
          </p:cNvPr>
          <p:cNvSpPr txBox="1"/>
          <p:nvPr/>
        </p:nvSpPr>
        <p:spPr>
          <a:xfrm>
            <a:off x="4040944" y="3326285"/>
            <a:ext cx="552885" cy="461665"/>
          </a:xfrm>
          <a:prstGeom prst="rect">
            <a:avLst/>
          </a:prstGeom>
          <a:noFill/>
        </p:spPr>
        <p:txBody>
          <a:bodyPr wrap="square" rtlCol="0">
            <a:spAutoFit/>
          </a:bodyPr>
          <a:lstStyle/>
          <a:p>
            <a:pPr algn="ctr"/>
            <a:r>
              <a:rPr lang="en-US" sz="2400" dirty="0">
                <a:solidFill>
                  <a:schemeClr val="accent6"/>
                </a:solidFill>
              </a:rPr>
              <a:t>16</a:t>
            </a:r>
            <a:endParaRPr lang="en-IN" sz="2400" dirty="0">
              <a:solidFill>
                <a:schemeClr val="accent6"/>
              </a:solidFill>
            </a:endParaRPr>
          </a:p>
        </p:txBody>
      </p:sp>
      <p:sp>
        <p:nvSpPr>
          <p:cNvPr id="193" name="Oval 192">
            <a:extLst>
              <a:ext uri="{FF2B5EF4-FFF2-40B4-BE49-F238E27FC236}">
                <a16:creationId xmlns:a16="http://schemas.microsoft.com/office/drawing/2014/main" id="{45A7F698-350E-4316-AA02-7EDED3110B0F}"/>
              </a:ext>
            </a:extLst>
          </p:cNvPr>
          <p:cNvSpPr/>
          <p:nvPr/>
        </p:nvSpPr>
        <p:spPr>
          <a:xfrm>
            <a:off x="4159391" y="3337160"/>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TextBox 193">
            <a:extLst>
              <a:ext uri="{FF2B5EF4-FFF2-40B4-BE49-F238E27FC236}">
                <a16:creationId xmlns:a16="http://schemas.microsoft.com/office/drawing/2014/main" id="{BEECBA7D-893F-403F-B8C3-79CCDE958F48}"/>
              </a:ext>
            </a:extLst>
          </p:cNvPr>
          <p:cNvSpPr txBox="1"/>
          <p:nvPr/>
        </p:nvSpPr>
        <p:spPr>
          <a:xfrm>
            <a:off x="3076300" y="3326285"/>
            <a:ext cx="552885" cy="461665"/>
          </a:xfrm>
          <a:prstGeom prst="rect">
            <a:avLst/>
          </a:prstGeom>
          <a:noFill/>
        </p:spPr>
        <p:txBody>
          <a:bodyPr wrap="square" rtlCol="0">
            <a:spAutoFit/>
          </a:bodyPr>
          <a:lstStyle/>
          <a:p>
            <a:pPr algn="ctr"/>
            <a:r>
              <a:rPr lang="en-US" sz="2400" dirty="0">
                <a:solidFill>
                  <a:schemeClr val="accent6"/>
                </a:solidFill>
              </a:rPr>
              <a:t>32</a:t>
            </a:r>
            <a:endParaRPr lang="en-IN" sz="2400" dirty="0">
              <a:solidFill>
                <a:schemeClr val="accent6"/>
              </a:solidFill>
            </a:endParaRPr>
          </a:p>
        </p:txBody>
      </p:sp>
      <p:sp>
        <p:nvSpPr>
          <p:cNvPr id="195" name="Oval 194">
            <a:extLst>
              <a:ext uri="{FF2B5EF4-FFF2-40B4-BE49-F238E27FC236}">
                <a16:creationId xmlns:a16="http://schemas.microsoft.com/office/drawing/2014/main" id="{9ADCB762-4818-4F7D-AF32-5BBB7896314E}"/>
              </a:ext>
            </a:extLst>
          </p:cNvPr>
          <p:cNvSpPr/>
          <p:nvPr/>
        </p:nvSpPr>
        <p:spPr>
          <a:xfrm>
            <a:off x="3194747" y="3337160"/>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6" name="TextBox 195">
            <a:extLst>
              <a:ext uri="{FF2B5EF4-FFF2-40B4-BE49-F238E27FC236}">
                <a16:creationId xmlns:a16="http://schemas.microsoft.com/office/drawing/2014/main" id="{271022E2-AB26-474B-B3AC-14E5A066CA7F}"/>
              </a:ext>
            </a:extLst>
          </p:cNvPr>
          <p:cNvSpPr txBox="1"/>
          <p:nvPr/>
        </p:nvSpPr>
        <p:spPr>
          <a:xfrm>
            <a:off x="1285398" y="2616775"/>
            <a:ext cx="324000"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197" name="Oval 196">
            <a:extLst>
              <a:ext uri="{FF2B5EF4-FFF2-40B4-BE49-F238E27FC236}">
                <a16:creationId xmlns:a16="http://schemas.microsoft.com/office/drawing/2014/main" id="{E5738B84-BEE8-4032-A90E-22F57AC670F5}"/>
              </a:ext>
            </a:extLst>
          </p:cNvPr>
          <p:cNvSpPr/>
          <p:nvPr/>
        </p:nvSpPr>
        <p:spPr>
          <a:xfrm>
            <a:off x="1289545" y="2627650"/>
            <a:ext cx="324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Content Placeholder 3">
            <a:extLst>
              <a:ext uri="{FF2B5EF4-FFF2-40B4-BE49-F238E27FC236}">
                <a16:creationId xmlns:a16="http://schemas.microsoft.com/office/drawing/2014/main" id="{873971E1-3949-4083-9196-3C180FF89B1B}"/>
              </a:ext>
            </a:extLst>
          </p:cNvPr>
          <p:cNvSpPr txBox="1">
            <a:spLocks/>
          </p:cNvSpPr>
          <p:nvPr/>
        </p:nvSpPr>
        <p:spPr>
          <a:xfrm>
            <a:off x="7197287" y="854831"/>
            <a:ext cx="4717622" cy="1421928"/>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all the </a:t>
            </a:r>
            <a:r>
              <a:rPr lang="en-US" dirty="0">
                <a:solidFill>
                  <a:schemeClr val="tx2"/>
                </a:solidFill>
              </a:rPr>
              <a:t>unallocated cells </a:t>
            </a:r>
            <a:r>
              <a:rPr lang="en-US" dirty="0"/>
              <a:t>are having </a:t>
            </a:r>
            <a:r>
              <a:rPr lang="en-US" b="1" dirty="0">
                <a:solidFill>
                  <a:schemeClr val="accent6"/>
                </a:solidFill>
              </a:rPr>
              <a:t>non-negative opportunity costs </a:t>
            </a:r>
            <a:r>
              <a:rPr lang="en-US" dirty="0"/>
              <a:t>so obtained solution is </a:t>
            </a:r>
            <a:r>
              <a:rPr lang="en-US" dirty="0">
                <a:solidFill>
                  <a:srgbClr val="0070C0"/>
                </a:solidFill>
              </a:rPr>
              <a:t>optimal</a:t>
            </a:r>
            <a:r>
              <a:rPr lang="en-US" dirty="0"/>
              <a:t>.</a:t>
            </a:r>
            <a:endParaRPr lang="en-IN" dirty="0"/>
          </a:p>
        </p:txBody>
      </p:sp>
      <p:sp>
        <p:nvSpPr>
          <p:cNvPr id="138" name="Content Placeholder 3">
            <a:extLst>
              <a:ext uri="{FF2B5EF4-FFF2-40B4-BE49-F238E27FC236}">
                <a16:creationId xmlns:a16="http://schemas.microsoft.com/office/drawing/2014/main" id="{873971E1-3949-4083-9196-3C180FF89B1B}"/>
              </a:ext>
            </a:extLst>
          </p:cNvPr>
          <p:cNvSpPr txBox="1">
            <a:spLocks/>
          </p:cNvSpPr>
          <p:nvPr/>
        </p:nvSpPr>
        <p:spPr>
          <a:xfrm>
            <a:off x="7197287" y="2347232"/>
            <a:ext cx="382930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endParaRPr lang="en-IN" dirty="0"/>
          </a:p>
        </p:txBody>
      </p:sp>
      <p:sp>
        <p:nvSpPr>
          <p:cNvPr id="139" name="Content Placeholder 3">
            <a:extLst>
              <a:ext uri="{FF2B5EF4-FFF2-40B4-BE49-F238E27FC236}">
                <a16:creationId xmlns:a16="http://schemas.microsoft.com/office/drawing/2014/main" id="{873971E1-3949-4083-9196-3C180FF89B1B}"/>
              </a:ext>
            </a:extLst>
          </p:cNvPr>
          <p:cNvSpPr txBox="1">
            <a:spLocks/>
          </p:cNvSpPr>
          <p:nvPr/>
        </p:nvSpPr>
        <p:spPr>
          <a:xfrm>
            <a:off x="7474113" y="2839496"/>
            <a:ext cx="18850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(152 x 16) +</a:t>
            </a:r>
            <a:endParaRPr lang="en-IN" dirty="0"/>
          </a:p>
        </p:txBody>
      </p:sp>
      <p:sp>
        <p:nvSpPr>
          <p:cNvPr id="140" name="Content Placeholder 3">
            <a:extLst>
              <a:ext uri="{FF2B5EF4-FFF2-40B4-BE49-F238E27FC236}">
                <a16:creationId xmlns:a16="http://schemas.microsoft.com/office/drawing/2014/main" id="{873971E1-3949-4083-9196-3C180FF89B1B}"/>
              </a:ext>
            </a:extLst>
          </p:cNvPr>
          <p:cNvSpPr txBox="1">
            <a:spLocks/>
          </p:cNvSpPr>
          <p:nvPr/>
        </p:nvSpPr>
        <p:spPr>
          <a:xfrm>
            <a:off x="9222231" y="2826295"/>
            <a:ext cx="165406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(42 x 48) +</a:t>
            </a:r>
            <a:endParaRPr lang="en-IN" dirty="0"/>
          </a:p>
        </p:txBody>
      </p:sp>
      <p:sp>
        <p:nvSpPr>
          <p:cNvPr id="141" name="Content Placeholder 3">
            <a:extLst>
              <a:ext uri="{FF2B5EF4-FFF2-40B4-BE49-F238E27FC236}">
                <a16:creationId xmlns:a16="http://schemas.microsoft.com/office/drawing/2014/main" id="{873971E1-3949-4083-9196-3C180FF89B1B}"/>
              </a:ext>
            </a:extLst>
          </p:cNvPr>
          <p:cNvSpPr txBox="1">
            <a:spLocks/>
          </p:cNvSpPr>
          <p:nvPr/>
        </p:nvSpPr>
        <p:spPr>
          <a:xfrm>
            <a:off x="10522112" y="2832896"/>
            <a:ext cx="139279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(82 x 32) </a:t>
            </a:r>
            <a:endParaRPr lang="en-IN" dirty="0"/>
          </a:p>
        </p:txBody>
      </p:sp>
      <p:sp>
        <p:nvSpPr>
          <p:cNvPr id="142" name="Content Placeholder 3">
            <a:extLst>
              <a:ext uri="{FF2B5EF4-FFF2-40B4-BE49-F238E27FC236}">
                <a16:creationId xmlns:a16="http://schemas.microsoft.com/office/drawing/2014/main" id="{873971E1-3949-4083-9196-3C180FF89B1B}"/>
              </a:ext>
            </a:extLst>
          </p:cNvPr>
          <p:cNvSpPr txBox="1">
            <a:spLocks/>
          </p:cNvSpPr>
          <p:nvPr/>
        </p:nvSpPr>
        <p:spPr>
          <a:xfrm>
            <a:off x="7675818" y="3332660"/>
            <a:ext cx="18850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(40 x 0) +</a:t>
            </a:r>
            <a:endParaRPr lang="en-IN" dirty="0"/>
          </a:p>
        </p:txBody>
      </p:sp>
      <p:sp>
        <p:nvSpPr>
          <p:cNvPr id="143" name="Content Placeholder 3">
            <a:extLst>
              <a:ext uri="{FF2B5EF4-FFF2-40B4-BE49-F238E27FC236}">
                <a16:creationId xmlns:a16="http://schemas.microsoft.com/office/drawing/2014/main" id="{873971E1-3949-4083-9196-3C180FF89B1B}"/>
              </a:ext>
            </a:extLst>
          </p:cNvPr>
          <p:cNvSpPr txBox="1">
            <a:spLocks/>
          </p:cNvSpPr>
          <p:nvPr/>
        </p:nvSpPr>
        <p:spPr>
          <a:xfrm>
            <a:off x="9141549" y="3319459"/>
            <a:ext cx="18850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(144 x 16) +</a:t>
            </a:r>
            <a:endParaRPr lang="en-IN" dirty="0"/>
          </a:p>
        </p:txBody>
      </p:sp>
      <p:sp>
        <p:nvSpPr>
          <p:cNvPr id="144" name="Content Placeholder 3">
            <a:extLst>
              <a:ext uri="{FF2B5EF4-FFF2-40B4-BE49-F238E27FC236}">
                <a16:creationId xmlns:a16="http://schemas.microsoft.com/office/drawing/2014/main" id="{873971E1-3949-4083-9196-3C180FF89B1B}"/>
              </a:ext>
            </a:extLst>
          </p:cNvPr>
          <p:cNvSpPr txBox="1">
            <a:spLocks/>
          </p:cNvSpPr>
          <p:nvPr/>
        </p:nvSpPr>
        <p:spPr>
          <a:xfrm>
            <a:off x="10608852" y="3326060"/>
            <a:ext cx="142626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(10 x 32) </a:t>
            </a:r>
            <a:endParaRPr lang="en-IN" dirty="0"/>
          </a:p>
        </p:txBody>
      </p:sp>
      <p:sp>
        <p:nvSpPr>
          <p:cNvPr id="145" name="Content Placeholder 3">
            <a:extLst>
              <a:ext uri="{FF2B5EF4-FFF2-40B4-BE49-F238E27FC236}">
                <a16:creationId xmlns:a16="http://schemas.microsoft.com/office/drawing/2014/main" id="{873971E1-3949-4083-9196-3C180FF89B1B}"/>
              </a:ext>
            </a:extLst>
          </p:cNvPr>
          <p:cNvSpPr txBox="1">
            <a:spLocks/>
          </p:cNvSpPr>
          <p:nvPr/>
        </p:nvSpPr>
        <p:spPr>
          <a:xfrm>
            <a:off x="7474113" y="3865853"/>
            <a:ext cx="18850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a:t>₹9,696</a:t>
            </a:r>
            <a:endParaRPr lang="en-IN" b="1" dirty="0"/>
          </a:p>
        </p:txBody>
      </p:sp>
    </p:spTree>
    <p:extLst>
      <p:ext uri="{BB962C8B-B14F-4D97-AF65-F5344CB8AC3E}">
        <p14:creationId xmlns:p14="http://schemas.microsoft.com/office/powerpoint/2010/main" val="353966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left)">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wipe(left)">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wipe(left)">
                                      <p:cBhvr>
                                        <p:cTn id="27" dur="500"/>
                                        <p:tgtEl>
                                          <p:spTgt spid="1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wipe(left)">
                                      <p:cBhvr>
                                        <p:cTn id="32" dur="5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wipe(left)">
                                      <p:cBhvr>
                                        <p:cTn id="37" dur="500"/>
                                        <p:tgtEl>
                                          <p:spTgt spid="1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
                                        </p:tgtEl>
                                        <p:attrNameLst>
                                          <p:attrName>style.visibility</p:attrName>
                                        </p:attrNameLst>
                                      </p:cBhvr>
                                      <p:to>
                                        <p:strVal val="visible"/>
                                      </p:to>
                                    </p:set>
                                    <p:animEffect transition="in" filter="wipe(left)">
                                      <p:cBhvr>
                                        <p:cTn id="42" dur="500"/>
                                        <p:tgtEl>
                                          <p:spTgt spid="1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wipe(left)">
                                      <p:cBhvr>
                                        <p:cTn id="4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8" grpId="0"/>
      <p:bldP spid="139" grpId="0"/>
      <p:bldP spid="140" grpId="0"/>
      <p:bldP spid="141" grpId="0"/>
      <p:bldP spid="142" grpId="0"/>
      <p:bldP spid="143" grpId="0"/>
      <p:bldP spid="144" grpId="0"/>
      <p:bldP spid="14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3083-D07A-4ED5-897B-A19FC044A412}"/>
              </a:ext>
            </a:extLst>
          </p:cNvPr>
          <p:cNvSpPr>
            <a:spLocks noGrp="1"/>
          </p:cNvSpPr>
          <p:nvPr>
            <p:ph type="title"/>
          </p:nvPr>
        </p:nvSpPr>
        <p:spPr/>
        <p:txBody>
          <a:bodyPr/>
          <a:lstStyle/>
          <a:p>
            <a:r>
              <a:rPr lang="en-US" dirty="0"/>
              <a:t>Problem 3 </a:t>
            </a:r>
            <a:r>
              <a:rPr lang="en-US" dirty="0">
                <a:solidFill>
                  <a:schemeClr val="accent6"/>
                </a:solidFill>
              </a:rPr>
              <a:t>Degeneracy at Initial Level</a:t>
            </a:r>
          </a:p>
        </p:txBody>
      </p:sp>
      <p:sp>
        <p:nvSpPr>
          <p:cNvPr id="3" name="Content Placeholder 2">
            <a:extLst>
              <a:ext uri="{FF2B5EF4-FFF2-40B4-BE49-F238E27FC236}">
                <a16:creationId xmlns:a16="http://schemas.microsoft.com/office/drawing/2014/main" id="{20EF504F-CC0E-4CA9-9563-5CD0F03B6DCA}"/>
              </a:ext>
            </a:extLst>
          </p:cNvPr>
          <p:cNvSpPr>
            <a:spLocks noGrp="1"/>
          </p:cNvSpPr>
          <p:nvPr>
            <p:ph idx="1"/>
          </p:nvPr>
        </p:nvSpPr>
        <p:spPr>
          <a:xfrm>
            <a:off x="131180" y="726965"/>
            <a:ext cx="11929640" cy="1421928"/>
          </a:xfrm>
        </p:spPr>
        <p:txBody>
          <a:bodyPr>
            <a:spAutoFit/>
          </a:bodyPr>
          <a:lstStyle/>
          <a:p>
            <a:pPr marL="0" indent="0">
              <a:buNone/>
            </a:pPr>
            <a:r>
              <a:rPr lang="en-US" dirty="0"/>
              <a:t>A manufacturing company has </a:t>
            </a:r>
            <a:r>
              <a:rPr lang="en-US" dirty="0">
                <a:solidFill>
                  <a:schemeClr val="tx2"/>
                </a:solidFill>
              </a:rPr>
              <a:t>three plants X, Y and Z</a:t>
            </a:r>
            <a:r>
              <a:rPr lang="en-US" dirty="0"/>
              <a:t>, which supply to the </a:t>
            </a:r>
            <a:r>
              <a:rPr lang="en-US" dirty="0">
                <a:solidFill>
                  <a:schemeClr val="accent6"/>
                </a:solidFill>
              </a:rPr>
              <a:t>distributors</a:t>
            </a:r>
            <a:r>
              <a:rPr lang="en-US" dirty="0"/>
              <a:t> located at </a:t>
            </a:r>
            <a:r>
              <a:rPr lang="en-US" dirty="0">
                <a:solidFill>
                  <a:schemeClr val="accent6"/>
                </a:solidFill>
              </a:rPr>
              <a:t>A, B, C, D and E. </a:t>
            </a:r>
            <a:r>
              <a:rPr lang="en-US" dirty="0"/>
              <a:t>Monthly plant capacities are </a:t>
            </a:r>
            <a:r>
              <a:rPr lang="en-US" dirty="0">
                <a:solidFill>
                  <a:schemeClr val="tx2"/>
                </a:solidFill>
              </a:rPr>
              <a:t>80, 50 and 90 </a:t>
            </a:r>
            <a:r>
              <a:rPr lang="en-US" dirty="0"/>
              <a:t>units respectively. Monthly requirements of distributors are </a:t>
            </a:r>
            <a:r>
              <a:rPr lang="en-US" dirty="0">
                <a:solidFill>
                  <a:schemeClr val="accent6"/>
                </a:solidFill>
              </a:rPr>
              <a:t>40, 40, 50, 40 and 80 </a:t>
            </a:r>
            <a:r>
              <a:rPr lang="en-US" dirty="0"/>
              <a:t>units respectively. Unit transportation costs are given below in rupees.</a:t>
            </a:r>
          </a:p>
        </p:txBody>
      </p:sp>
      <p:sp>
        <p:nvSpPr>
          <p:cNvPr id="13" name="Content Placeholder 2">
            <a:extLst>
              <a:ext uri="{FF2B5EF4-FFF2-40B4-BE49-F238E27FC236}">
                <a16:creationId xmlns:a16="http://schemas.microsoft.com/office/drawing/2014/main" id="{912FB6F7-D220-4989-A7A9-3D9E84C0A050}"/>
              </a:ext>
            </a:extLst>
          </p:cNvPr>
          <p:cNvSpPr txBox="1">
            <a:spLocks/>
          </p:cNvSpPr>
          <p:nvPr/>
        </p:nvSpPr>
        <p:spPr>
          <a:xfrm>
            <a:off x="131180" y="5236792"/>
            <a:ext cx="11933440" cy="7112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Determine an </a:t>
            </a:r>
            <a:r>
              <a:rPr lang="en-US" dirty="0">
                <a:solidFill>
                  <a:schemeClr val="accent6"/>
                </a:solidFill>
              </a:rPr>
              <a:t>optimal distribution </a:t>
            </a:r>
            <a:r>
              <a:rPr lang="en-US" dirty="0"/>
              <a:t>for the company in order to </a:t>
            </a:r>
            <a:r>
              <a:rPr lang="en-US" dirty="0">
                <a:solidFill>
                  <a:schemeClr val="accent6"/>
                </a:solidFill>
              </a:rPr>
              <a:t>minimize the total transportation cost.</a:t>
            </a:r>
            <a:endParaRPr lang="en-IN" dirty="0">
              <a:solidFill>
                <a:schemeClr val="accent6"/>
              </a:solidFill>
            </a:endParaRPr>
          </a:p>
        </p:txBody>
      </p:sp>
      <p:graphicFrame>
        <p:nvGraphicFramePr>
          <p:cNvPr id="17" name="Content Placeholder 4">
            <a:extLst>
              <a:ext uri="{FF2B5EF4-FFF2-40B4-BE49-F238E27FC236}">
                <a16:creationId xmlns:a16="http://schemas.microsoft.com/office/drawing/2014/main" id="{529E20D3-4802-40B5-B1FA-3C17B5B30C91}"/>
              </a:ext>
            </a:extLst>
          </p:cNvPr>
          <p:cNvGraphicFramePr>
            <a:graphicFrameLocks/>
          </p:cNvGraphicFramePr>
          <p:nvPr>
            <p:extLst>
              <p:ext uri="{D42A27DB-BD31-4B8C-83A1-F6EECF244321}">
                <p14:modId xmlns:p14="http://schemas.microsoft.com/office/powerpoint/2010/main" val="3079562614"/>
              </p:ext>
            </p:extLst>
          </p:nvPr>
        </p:nvGraphicFramePr>
        <p:xfrm>
          <a:off x="2901128" y="2575235"/>
          <a:ext cx="6655763" cy="2057400"/>
        </p:xfrm>
        <a:graphic>
          <a:graphicData uri="http://schemas.openxmlformats.org/drawingml/2006/table">
            <a:tbl>
              <a:tblPr firstRow="1" bandRow="1">
                <a:tableStyleId>{8EC20E35-A176-4012-BC5E-935CFFF8708E}</a:tableStyleId>
              </a:tblPr>
              <a:tblGrid>
                <a:gridCol w="1075763">
                  <a:extLst>
                    <a:ext uri="{9D8B030D-6E8A-4147-A177-3AD203B41FA5}">
                      <a16:colId xmlns:a16="http://schemas.microsoft.com/office/drawing/2014/main" val="20000"/>
                    </a:ext>
                  </a:extLst>
                </a:gridCol>
                <a:gridCol w="1116000">
                  <a:extLst>
                    <a:ext uri="{9D8B030D-6E8A-4147-A177-3AD203B41FA5}">
                      <a16:colId xmlns:a16="http://schemas.microsoft.com/office/drawing/2014/main" val="20001"/>
                    </a:ext>
                  </a:extLst>
                </a:gridCol>
                <a:gridCol w="1116000">
                  <a:extLst>
                    <a:ext uri="{9D8B030D-6E8A-4147-A177-3AD203B41FA5}">
                      <a16:colId xmlns:a16="http://schemas.microsoft.com/office/drawing/2014/main" val="4277679646"/>
                    </a:ext>
                  </a:extLst>
                </a:gridCol>
                <a:gridCol w="1116000">
                  <a:extLst>
                    <a:ext uri="{9D8B030D-6E8A-4147-A177-3AD203B41FA5}">
                      <a16:colId xmlns:a16="http://schemas.microsoft.com/office/drawing/2014/main" val="3201765292"/>
                    </a:ext>
                  </a:extLst>
                </a:gridCol>
                <a:gridCol w="1116000">
                  <a:extLst>
                    <a:ext uri="{9D8B030D-6E8A-4147-A177-3AD203B41FA5}">
                      <a16:colId xmlns:a16="http://schemas.microsoft.com/office/drawing/2014/main" val="108696814"/>
                    </a:ext>
                  </a:extLst>
                </a:gridCol>
                <a:gridCol w="1116000">
                  <a:extLst>
                    <a:ext uri="{9D8B030D-6E8A-4147-A177-3AD203B41FA5}">
                      <a16:colId xmlns:a16="http://schemas.microsoft.com/office/drawing/2014/main" val="1892779879"/>
                    </a:ext>
                  </a:extLst>
                </a:gridCol>
              </a:tblGrid>
              <a:tr h="411480">
                <a:tc rowSpan="2">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From</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gridSpan="5">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To</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78552019"/>
                  </a:ext>
                </a:extLst>
              </a:tr>
              <a:tr h="411480">
                <a:tc v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A</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B</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C</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D</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E</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X</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8</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Y</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7</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7</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050832"/>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Z</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8</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9468113"/>
                  </a:ext>
                </a:extLst>
              </a:tr>
            </a:tbl>
          </a:graphicData>
        </a:graphic>
      </p:graphicFrame>
    </p:spTree>
    <p:extLst>
      <p:ext uri="{BB962C8B-B14F-4D97-AF65-F5344CB8AC3E}">
        <p14:creationId xmlns:p14="http://schemas.microsoft.com/office/powerpoint/2010/main" val="86115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A54DED36-0404-4BD4-BF9D-0E8693378F05}"/>
              </a:ext>
            </a:extLst>
          </p:cNvPr>
          <p:cNvSpPr txBox="1">
            <a:spLocks/>
          </p:cNvSpPr>
          <p:nvPr/>
        </p:nvSpPr>
        <p:spPr>
          <a:xfrm>
            <a:off x="4275264" y="2664371"/>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 – 90</a:t>
            </a:r>
            <a:endParaRPr lang="en-IN" dirty="0">
              <a:solidFill>
                <a:srgbClr val="0070C0"/>
              </a:solidFill>
            </a:endParaRPr>
          </a:p>
        </p:txBody>
      </p:sp>
      <p:sp>
        <p:nvSpPr>
          <p:cNvPr id="2" name="Title 1">
            <a:extLst>
              <a:ext uri="{FF2B5EF4-FFF2-40B4-BE49-F238E27FC236}">
                <a16:creationId xmlns:a16="http://schemas.microsoft.com/office/drawing/2014/main" id="{47C3F1A9-712C-4D1F-9B12-F05F4BFCBEAC}"/>
              </a:ext>
            </a:extLst>
          </p:cNvPr>
          <p:cNvSpPr>
            <a:spLocks noGrp="1"/>
          </p:cNvSpPr>
          <p:nvPr>
            <p:ph type="title"/>
          </p:nvPr>
        </p:nvSpPr>
        <p:spPr/>
        <p:txBody>
          <a:bodyPr/>
          <a:lstStyle/>
          <a:p>
            <a:r>
              <a:rPr lang="en-US" dirty="0"/>
              <a:t>Problem 3</a:t>
            </a:r>
            <a:endParaRPr lang="en-IN" dirty="0">
              <a:solidFill>
                <a:schemeClr val="accent6"/>
              </a:solidFill>
            </a:endParaRPr>
          </a:p>
        </p:txBody>
      </p:sp>
      <p:sp>
        <p:nvSpPr>
          <p:cNvPr id="4" name="Content Placeholder 3">
            <a:extLst>
              <a:ext uri="{FF2B5EF4-FFF2-40B4-BE49-F238E27FC236}">
                <a16:creationId xmlns:a16="http://schemas.microsoft.com/office/drawing/2014/main" id="{DF805680-04EA-4697-802E-C59235CD214F}"/>
              </a:ext>
            </a:extLst>
          </p:cNvPr>
          <p:cNvSpPr txBox="1">
            <a:spLocks/>
          </p:cNvSpPr>
          <p:nvPr/>
        </p:nvSpPr>
        <p:spPr>
          <a:xfrm>
            <a:off x="131180" y="769315"/>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First check if the given problem is balanced by calculating total supply and total demand.</a:t>
            </a:r>
            <a:endParaRPr lang="en-IN" dirty="0"/>
          </a:p>
        </p:txBody>
      </p:sp>
      <p:cxnSp>
        <p:nvCxnSpPr>
          <p:cNvPr id="5" name="Straight Connector 4">
            <a:extLst>
              <a:ext uri="{FF2B5EF4-FFF2-40B4-BE49-F238E27FC236}">
                <a16:creationId xmlns:a16="http://schemas.microsoft.com/office/drawing/2014/main" id="{A8893FFD-9990-485D-86C4-A22EAF7F65EE}"/>
              </a:ext>
            </a:extLst>
          </p:cNvPr>
          <p:cNvCxnSpPr>
            <a:cxnSpLocks/>
          </p:cNvCxnSpPr>
          <p:nvPr/>
        </p:nvCxnSpPr>
        <p:spPr>
          <a:xfrm>
            <a:off x="4316402" y="3111588"/>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Content Placeholder 3">
            <a:extLst>
              <a:ext uri="{FF2B5EF4-FFF2-40B4-BE49-F238E27FC236}">
                <a16:creationId xmlns:a16="http://schemas.microsoft.com/office/drawing/2014/main" id="{9FEDC7D6-8F33-447D-B71A-80DA4739EC8C}"/>
              </a:ext>
            </a:extLst>
          </p:cNvPr>
          <p:cNvSpPr txBox="1">
            <a:spLocks/>
          </p:cNvSpPr>
          <p:nvPr/>
        </p:nvSpPr>
        <p:spPr>
          <a:xfrm>
            <a:off x="4288912" y="1266587"/>
            <a:ext cx="108366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solidFill>
              </a:rPr>
              <a:t>Supply</a:t>
            </a:r>
            <a:endParaRPr lang="en-IN" b="1" dirty="0">
              <a:solidFill>
                <a:schemeClr val="accent6"/>
              </a:solidFill>
            </a:endParaRPr>
          </a:p>
        </p:txBody>
      </p:sp>
      <p:sp>
        <p:nvSpPr>
          <p:cNvPr id="9" name="Content Placeholder 3">
            <a:extLst>
              <a:ext uri="{FF2B5EF4-FFF2-40B4-BE49-F238E27FC236}">
                <a16:creationId xmlns:a16="http://schemas.microsoft.com/office/drawing/2014/main" id="{67B85814-39CD-4653-AD31-B8D92C35A64F}"/>
              </a:ext>
            </a:extLst>
          </p:cNvPr>
          <p:cNvSpPr txBox="1">
            <a:spLocks/>
          </p:cNvSpPr>
          <p:nvPr/>
        </p:nvSpPr>
        <p:spPr>
          <a:xfrm>
            <a:off x="137780" y="5200733"/>
            <a:ext cx="1191644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After adding dummy supply of 30, total supply and total demand are equal so given problem is balanced and we can find initial solution.</a:t>
            </a:r>
            <a:endParaRPr lang="en-IN" dirty="0"/>
          </a:p>
        </p:txBody>
      </p:sp>
      <p:sp>
        <p:nvSpPr>
          <p:cNvPr id="14" name="Content Placeholder 3">
            <a:extLst>
              <a:ext uri="{FF2B5EF4-FFF2-40B4-BE49-F238E27FC236}">
                <a16:creationId xmlns:a16="http://schemas.microsoft.com/office/drawing/2014/main" id="{9FCAFD58-4439-46FE-A941-BE98E3B2A5AA}"/>
              </a:ext>
            </a:extLst>
          </p:cNvPr>
          <p:cNvSpPr txBox="1">
            <a:spLocks/>
          </p:cNvSpPr>
          <p:nvPr/>
        </p:nvSpPr>
        <p:spPr>
          <a:xfrm>
            <a:off x="4261013" y="173251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X – 80</a:t>
            </a:r>
            <a:endParaRPr lang="en-IN" dirty="0">
              <a:solidFill>
                <a:srgbClr val="0070C0"/>
              </a:solidFill>
            </a:endParaRPr>
          </a:p>
        </p:txBody>
      </p:sp>
      <p:sp>
        <p:nvSpPr>
          <p:cNvPr id="19" name="Content Placeholder 3">
            <a:extLst>
              <a:ext uri="{FF2B5EF4-FFF2-40B4-BE49-F238E27FC236}">
                <a16:creationId xmlns:a16="http://schemas.microsoft.com/office/drawing/2014/main" id="{82A8787D-065A-4263-90AC-1AA75CEF4D07}"/>
              </a:ext>
            </a:extLst>
          </p:cNvPr>
          <p:cNvSpPr txBox="1">
            <a:spLocks/>
          </p:cNvSpPr>
          <p:nvPr/>
        </p:nvSpPr>
        <p:spPr>
          <a:xfrm>
            <a:off x="4275264" y="219844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Y – 50</a:t>
            </a:r>
            <a:endParaRPr lang="en-IN" dirty="0">
              <a:solidFill>
                <a:srgbClr val="0070C0"/>
              </a:solidFill>
            </a:endParaRPr>
          </a:p>
        </p:txBody>
      </p:sp>
      <p:sp>
        <p:nvSpPr>
          <p:cNvPr id="21" name="Content Placeholder 3">
            <a:extLst>
              <a:ext uri="{FF2B5EF4-FFF2-40B4-BE49-F238E27FC236}">
                <a16:creationId xmlns:a16="http://schemas.microsoft.com/office/drawing/2014/main" id="{4B76223E-021B-47C0-A2EE-A7E2AC514D03}"/>
              </a:ext>
            </a:extLst>
          </p:cNvPr>
          <p:cNvSpPr txBox="1">
            <a:spLocks/>
          </p:cNvSpPr>
          <p:nvPr/>
        </p:nvSpPr>
        <p:spPr>
          <a:xfrm>
            <a:off x="4764312" y="3192179"/>
            <a:ext cx="73753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6"/>
                </a:solidFill>
              </a:rPr>
              <a:t>220</a:t>
            </a:r>
          </a:p>
        </p:txBody>
      </p:sp>
      <p:sp>
        <p:nvSpPr>
          <p:cNvPr id="22" name="Content Placeholder 3">
            <a:extLst>
              <a:ext uri="{FF2B5EF4-FFF2-40B4-BE49-F238E27FC236}">
                <a16:creationId xmlns:a16="http://schemas.microsoft.com/office/drawing/2014/main" id="{EFF8598A-CA1A-47C9-8E19-CAF379B1D675}"/>
              </a:ext>
            </a:extLst>
          </p:cNvPr>
          <p:cNvSpPr txBox="1">
            <a:spLocks/>
          </p:cNvSpPr>
          <p:nvPr/>
        </p:nvSpPr>
        <p:spPr>
          <a:xfrm>
            <a:off x="6616699" y="268009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 – 50</a:t>
            </a:r>
            <a:endParaRPr lang="en-IN" dirty="0">
              <a:solidFill>
                <a:srgbClr val="0070C0"/>
              </a:solidFill>
            </a:endParaRPr>
          </a:p>
        </p:txBody>
      </p:sp>
      <p:sp>
        <p:nvSpPr>
          <p:cNvPr id="24" name="Content Placeholder 3">
            <a:extLst>
              <a:ext uri="{FF2B5EF4-FFF2-40B4-BE49-F238E27FC236}">
                <a16:creationId xmlns:a16="http://schemas.microsoft.com/office/drawing/2014/main" id="{E618C016-CAC2-4941-8252-CDA5A39BCAC3}"/>
              </a:ext>
            </a:extLst>
          </p:cNvPr>
          <p:cNvSpPr txBox="1">
            <a:spLocks/>
          </p:cNvSpPr>
          <p:nvPr/>
        </p:nvSpPr>
        <p:spPr>
          <a:xfrm>
            <a:off x="6265690" y="1269347"/>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70C0"/>
                </a:solidFill>
              </a:rPr>
              <a:t>Requirement</a:t>
            </a:r>
            <a:endParaRPr lang="en-IN" b="1" dirty="0">
              <a:solidFill>
                <a:srgbClr val="0070C0"/>
              </a:solidFill>
            </a:endParaRPr>
          </a:p>
        </p:txBody>
      </p:sp>
      <p:sp>
        <p:nvSpPr>
          <p:cNvPr id="25" name="Content Placeholder 3">
            <a:extLst>
              <a:ext uri="{FF2B5EF4-FFF2-40B4-BE49-F238E27FC236}">
                <a16:creationId xmlns:a16="http://schemas.microsoft.com/office/drawing/2014/main" id="{C97B0F41-AE79-4F18-946F-63DE8BB105FF}"/>
              </a:ext>
            </a:extLst>
          </p:cNvPr>
          <p:cNvSpPr txBox="1">
            <a:spLocks/>
          </p:cNvSpPr>
          <p:nvPr/>
        </p:nvSpPr>
        <p:spPr>
          <a:xfrm>
            <a:off x="6616699" y="1748237"/>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 40</a:t>
            </a:r>
            <a:endParaRPr lang="en-IN" dirty="0">
              <a:solidFill>
                <a:srgbClr val="0070C0"/>
              </a:solidFill>
            </a:endParaRPr>
          </a:p>
        </p:txBody>
      </p:sp>
      <p:sp>
        <p:nvSpPr>
          <p:cNvPr id="26" name="Content Placeholder 3">
            <a:extLst>
              <a:ext uri="{FF2B5EF4-FFF2-40B4-BE49-F238E27FC236}">
                <a16:creationId xmlns:a16="http://schemas.microsoft.com/office/drawing/2014/main" id="{622A6E7F-512A-4C71-AA92-3F9B8896FCBE}"/>
              </a:ext>
            </a:extLst>
          </p:cNvPr>
          <p:cNvSpPr txBox="1">
            <a:spLocks/>
          </p:cNvSpPr>
          <p:nvPr/>
        </p:nvSpPr>
        <p:spPr>
          <a:xfrm>
            <a:off x="6616699" y="221416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 – 40</a:t>
            </a:r>
            <a:endParaRPr lang="en-IN" dirty="0">
              <a:solidFill>
                <a:srgbClr val="0070C0"/>
              </a:solidFill>
            </a:endParaRPr>
          </a:p>
        </p:txBody>
      </p:sp>
      <p:sp>
        <p:nvSpPr>
          <p:cNvPr id="32" name="Content Placeholder 3">
            <a:extLst>
              <a:ext uri="{FF2B5EF4-FFF2-40B4-BE49-F238E27FC236}">
                <a16:creationId xmlns:a16="http://schemas.microsoft.com/office/drawing/2014/main" id="{67B85814-39CD-4653-AD31-B8D92C35A64F}"/>
              </a:ext>
            </a:extLst>
          </p:cNvPr>
          <p:cNvSpPr txBox="1">
            <a:spLocks/>
          </p:cNvSpPr>
          <p:nvPr/>
        </p:nvSpPr>
        <p:spPr>
          <a:xfrm>
            <a:off x="131181" y="4684856"/>
            <a:ext cx="119164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balance supply and demand we have to add </a:t>
            </a:r>
            <a:r>
              <a:rPr lang="en-US" b="1" dirty="0">
                <a:solidFill>
                  <a:schemeClr val="accent3">
                    <a:lumMod val="75000"/>
                  </a:schemeClr>
                </a:solidFill>
              </a:rPr>
              <a:t>dummy supply with 30 </a:t>
            </a:r>
            <a:r>
              <a:rPr lang="en-US" dirty="0"/>
              <a:t>units.</a:t>
            </a:r>
            <a:endParaRPr lang="en-IN" dirty="0"/>
          </a:p>
        </p:txBody>
      </p:sp>
      <p:sp>
        <p:nvSpPr>
          <p:cNvPr id="34" name="Content Placeholder 3">
            <a:extLst>
              <a:ext uri="{FF2B5EF4-FFF2-40B4-BE49-F238E27FC236}">
                <a16:creationId xmlns:a16="http://schemas.microsoft.com/office/drawing/2014/main" id="{EFF8598A-CA1A-47C9-8E19-CAF379B1D675}"/>
              </a:ext>
            </a:extLst>
          </p:cNvPr>
          <p:cNvSpPr txBox="1">
            <a:spLocks/>
          </p:cNvSpPr>
          <p:nvPr/>
        </p:nvSpPr>
        <p:spPr>
          <a:xfrm>
            <a:off x="6616699" y="3622294"/>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 – 80</a:t>
            </a:r>
            <a:endParaRPr lang="en-IN" dirty="0">
              <a:solidFill>
                <a:srgbClr val="0070C0"/>
              </a:solidFill>
            </a:endParaRPr>
          </a:p>
        </p:txBody>
      </p:sp>
      <p:sp>
        <p:nvSpPr>
          <p:cNvPr id="35" name="Content Placeholder 3">
            <a:extLst>
              <a:ext uri="{FF2B5EF4-FFF2-40B4-BE49-F238E27FC236}">
                <a16:creationId xmlns:a16="http://schemas.microsoft.com/office/drawing/2014/main" id="{622A6E7F-512A-4C71-AA92-3F9B8896FCBE}"/>
              </a:ext>
            </a:extLst>
          </p:cNvPr>
          <p:cNvSpPr txBox="1">
            <a:spLocks/>
          </p:cNvSpPr>
          <p:nvPr/>
        </p:nvSpPr>
        <p:spPr>
          <a:xfrm>
            <a:off x="6616699" y="3156366"/>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 – 40</a:t>
            </a:r>
            <a:endParaRPr lang="en-IN" dirty="0">
              <a:solidFill>
                <a:srgbClr val="0070C0"/>
              </a:solidFill>
            </a:endParaRPr>
          </a:p>
        </p:txBody>
      </p:sp>
      <p:sp>
        <p:nvSpPr>
          <p:cNvPr id="36" name="Content Placeholder 3">
            <a:extLst>
              <a:ext uri="{FF2B5EF4-FFF2-40B4-BE49-F238E27FC236}">
                <a16:creationId xmlns:a16="http://schemas.microsoft.com/office/drawing/2014/main" id="{80AE821E-B139-401B-A4E1-1476E1DB851D}"/>
              </a:ext>
            </a:extLst>
          </p:cNvPr>
          <p:cNvSpPr txBox="1">
            <a:spLocks/>
          </p:cNvSpPr>
          <p:nvPr/>
        </p:nvSpPr>
        <p:spPr>
          <a:xfrm>
            <a:off x="3757114" y="3610110"/>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3">
                    <a:lumMod val="75000"/>
                  </a:schemeClr>
                </a:solidFill>
              </a:rPr>
              <a:t>Dummy    30</a:t>
            </a:r>
            <a:endParaRPr lang="en-IN" b="1" dirty="0">
              <a:solidFill>
                <a:schemeClr val="accent3">
                  <a:lumMod val="75000"/>
                </a:schemeClr>
              </a:solidFill>
            </a:endParaRPr>
          </a:p>
        </p:txBody>
      </p:sp>
      <p:sp>
        <p:nvSpPr>
          <p:cNvPr id="37" name="Content Placeholder 3">
            <a:extLst>
              <a:ext uri="{FF2B5EF4-FFF2-40B4-BE49-F238E27FC236}">
                <a16:creationId xmlns:a16="http://schemas.microsoft.com/office/drawing/2014/main" id="{8D346C3C-28EB-4608-9ADB-A327DCEEA536}"/>
              </a:ext>
            </a:extLst>
          </p:cNvPr>
          <p:cNvSpPr txBox="1">
            <a:spLocks/>
          </p:cNvSpPr>
          <p:nvPr/>
        </p:nvSpPr>
        <p:spPr>
          <a:xfrm>
            <a:off x="4469309" y="3358513"/>
            <a:ext cx="36337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a:t>
            </a:r>
          </a:p>
        </p:txBody>
      </p:sp>
      <p:cxnSp>
        <p:nvCxnSpPr>
          <p:cNvPr id="38" name="Straight Connector 37">
            <a:extLst>
              <a:ext uri="{FF2B5EF4-FFF2-40B4-BE49-F238E27FC236}">
                <a16:creationId xmlns:a16="http://schemas.microsoft.com/office/drawing/2014/main" id="{64797BB6-DCA6-4B2F-B284-AF4D8F53D881}"/>
              </a:ext>
            </a:extLst>
          </p:cNvPr>
          <p:cNvCxnSpPr>
            <a:cxnSpLocks/>
          </p:cNvCxnSpPr>
          <p:nvPr/>
        </p:nvCxnSpPr>
        <p:spPr>
          <a:xfrm>
            <a:off x="4322650" y="4054335"/>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5003C2B7-3261-46B9-B339-ED48FAD1B980}"/>
              </a:ext>
            </a:extLst>
          </p:cNvPr>
          <p:cNvSpPr txBox="1">
            <a:spLocks/>
          </p:cNvSpPr>
          <p:nvPr/>
        </p:nvSpPr>
        <p:spPr>
          <a:xfrm>
            <a:off x="4764312" y="4135778"/>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250</a:t>
            </a:r>
            <a:endParaRPr lang="en-IN" b="1" dirty="0">
              <a:solidFill>
                <a:schemeClr val="accent6"/>
              </a:solidFill>
            </a:endParaRPr>
          </a:p>
        </p:txBody>
      </p:sp>
      <p:cxnSp>
        <p:nvCxnSpPr>
          <p:cNvPr id="40" name="Straight Connector 39">
            <a:extLst>
              <a:ext uri="{FF2B5EF4-FFF2-40B4-BE49-F238E27FC236}">
                <a16:creationId xmlns:a16="http://schemas.microsoft.com/office/drawing/2014/main" id="{64797BB6-DCA6-4B2F-B284-AF4D8F53D881}"/>
              </a:ext>
            </a:extLst>
          </p:cNvPr>
          <p:cNvCxnSpPr>
            <a:cxnSpLocks/>
          </p:cNvCxnSpPr>
          <p:nvPr/>
        </p:nvCxnSpPr>
        <p:spPr>
          <a:xfrm>
            <a:off x="6505384" y="4054335"/>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Content Placeholder 3">
            <a:extLst>
              <a:ext uri="{FF2B5EF4-FFF2-40B4-BE49-F238E27FC236}">
                <a16:creationId xmlns:a16="http://schemas.microsoft.com/office/drawing/2014/main" id="{5003C2B7-3261-46B9-B339-ED48FAD1B980}"/>
              </a:ext>
            </a:extLst>
          </p:cNvPr>
          <p:cNvSpPr txBox="1">
            <a:spLocks/>
          </p:cNvSpPr>
          <p:nvPr/>
        </p:nvSpPr>
        <p:spPr>
          <a:xfrm>
            <a:off x="6947046" y="4135778"/>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250</a:t>
            </a:r>
            <a:endParaRPr lang="en-IN" b="1" dirty="0">
              <a:solidFill>
                <a:srgbClr val="0070C0"/>
              </a:solidFill>
            </a:endParaRPr>
          </a:p>
        </p:txBody>
      </p:sp>
    </p:spTree>
    <p:extLst>
      <p:ext uri="{BB962C8B-B14F-4D97-AF65-F5344CB8AC3E}">
        <p14:creationId xmlns:p14="http://schemas.microsoft.com/office/powerpoint/2010/main" val="330022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wipe(left)">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left)">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wipe(left)">
                                      <p:cBhvr>
                                        <p:cTn id="47" dur="500"/>
                                        <p:tgtEl>
                                          <p:spTgt spid="2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wipe(left)">
                                      <p:cBhvr>
                                        <p:cTn id="52" dur="500"/>
                                        <p:tgtEl>
                                          <p:spTgt spid="2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wipe(left)">
                                      <p:cBhvr>
                                        <p:cTn id="57" dur="500"/>
                                        <p:tgtEl>
                                          <p:spTgt spid="2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5">
                                            <p:txEl>
                                              <p:pRg st="0" end="0"/>
                                            </p:txEl>
                                          </p:spTgt>
                                        </p:tgtEl>
                                        <p:attrNameLst>
                                          <p:attrName>style.visibility</p:attrName>
                                        </p:attrNameLst>
                                      </p:cBhvr>
                                      <p:to>
                                        <p:strVal val="visible"/>
                                      </p:to>
                                    </p:set>
                                    <p:animEffect transition="in" filter="wipe(left)">
                                      <p:cBhvr>
                                        <p:cTn id="62" dur="500"/>
                                        <p:tgtEl>
                                          <p:spTgt spid="3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4">
                                            <p:txEl>
                                              <p:pRg st="0" end="0"/>
                                            </p:txEl>
                                          </p:spTgt>
                                        </p:tgtEl>
                                        <p:attrNameLst>
                                          <p:attrName>style.visibility</p:attrName>
                                        </p:attrNameLst>
                                      </p:cBhvr>
                                      <p:to>
                                        <p:strVal val="visible"/>
                                      </p:to>
                                    </p:set>
                                    <p:animEffect transition="in" filter="wipe(left)">
                                      <p:cBhvr>
                                        <p:cTn id="67" dur="500"/>
                                        <p:tgtEl>
                                          <p:spTgt spid="34">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1">
                                            <p:txEl>
                                              <p:pRg st="0" end="0"/>
                                            </p:txEl>
                                          </p:spTgt>
                                        </p:tgtEl>
                                        <p:attrNameLst>
                                          <p:attrName>style.visibility</p:attrName>
                                        </p:attrNameLst>
                                      </p:cBhvr>
                                      <p:to>
                                        <p:strVal val="visible"/>
                                      </p:to>
                                    </p:set>
                                    <p:animEffect transition="in" filter="wipe(left)">
                                      <p:cBhvr>
                                        <p:cTn id="77" dur="500"/>
                                        <p:tgtEl>
                                          <p:spTgt spid="41">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Effect transition="in" filter="wipe(left)">
                                      <p:cBhvr>
                                        <p:cTn id="87" dur="500"/>
                                        <p:tgtEl>
                                          <p:spTgt spid="3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39">
                                            <p:txEl>
                                              <p:pRg st="0" end="0"/>
                                            </p:txEl>
                                          </p:spTgt>
                                        </p:tgtEl>
                                        <p:attrNameLst>
                                          <p:attrName>style.visibility</p:attrName>
                                        </p:attrNameLst>
                                      </p:cBhvr>
                                      <p:to>
                                        <p:strVal val="visible"/>
                                      </p:to>
                                    </p:set>
                                    <p:animEffect transition="in" filter="wipe(left)">
                                      <p:cBhvr>
                                        <p:cTn id="102" dur="500"/>
                                        <p:tgtEl>
                                          <p:spTgt spid="39">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wipe(left)">
                                      <p:cBhvr>
                                        <p:cTn id="10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7596-CB8B-4894-AAA5-C8B702DA94F2}"/>
              </a:ext>
            </a:extLst>
          </p:cNvPr>
          <p:cNvSpPr>
            <a:spLocks noGrp="1"/>
          </p:cNvSpPr>
          <p:nvPr>
            <p:ph type="title"/>
          </p:nvPr>
        </p:nvSpPr>
        <p:spPr/>
        <p:txBody>
          <a:bodyPr/>
          <a:lstStyle/>
          <a:p>
            <a:r>
              <a:rPr lang="en-US" dirty="0"/>
              <a:t>Transportation Model</a:t>
            </a:r>
            <a:endParaRPr lang="en-IN" dirty="0"/>
          </a:p>
        </p:txBody>
      </p:sp>
      <p:grpSp>
        <p:nvGrpSpPr>
          <p:cNvPr id="4" name="Groupe 13">
            <a:extLst>
              <a:ext uri="{FF2B5EF4-FFF2-40B4-BE49-F238E27FC236}">
                <a16:creationId xmlns:a16="http://schemas.microsoft.com/office/drawing/2014/main" id="{52BB58CF-6F3E-4572-89F9-0AD3722510EC}"/>
              </a:ext>
            </a:extLst>
          </p:cNvPr>
          <p:cNvGrpSpPr/>
          <p:nvPr/>
        </p:nvGrpSpPr>
        <p:grpSpPr>
          <a:xfrm>
            <a:off x="1131186" y="1040461"/>
            <a:ext cx="10036175" cy="5570537"/>
            <a:chOff x="250825" y="1412875"/>
            <a:chExt cx="8605838" cy="4868863"/>
          </a:xfrm>
        </p:grpSpPr>
        <p:sp>
          <p:nvSpPr>
            <p:cNvPr id="5" name="Freeform 6">
              <a:extLst>
                <a:ext uri="{FF2B5EF4-FFF2-40B4-BE49-F238E27FC236}">
                  <a16:creationId xmlns:a16="http://schemas.microsoft.com/office/drawing/2014/main" id="{7A2A0D07-652D-4C67-A7D9-15DB14580901}"/>
                </a:ext>
              </a:extLst>
            </p:cNvPr>
            <p:cNvSpPr>
              <a:spLocks/>
            </p:cNvSpPr>
            <p:nvPr/>
          </p:nvSpPr>
          <p:spPr bwMode="auto">
            <a:xfrm>
              <a:off x="7023100" y="5295900"/>
              <a:ext cx="3175" cy="14288"/>
            </a:xfrm>
            <a:custGeom>
              <a:avLst/>
              <a:gdLst>
                <a:gd name="T0" fmla="*/ 0 w 2"/>
                <a:gd name="T1" fmla="*/ 0 h 9"/>
                <a:gd name="T2" fmla="*/ 2 w 2"/>
                <a:gd name="T3" fmla="*/ 9 h 9"/>
                <a:gd name="T4" fmla="*/ 2 w 2"/>
                <a:gd name="T5" fmla="*/ 9 h 9"/>
                <a:gd name="T6" fmla="*/ 2 w 2"/>
                <a:gd name="T7" fmla="*/ 4 h 9"/>
                <a:gd name="T8" fmla="*/ 2 w 2"/>
                <a:gd name="T9" fmla="*/ 0 h 9"/>
                <a:gd name="T10" fmla="*/ 0 w 2"/>
                <a:gd name="T11" fmla="*/ 0 h 9"/>
                <a:gd name="T12" fmla="*/ 0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0" y="0"/>
                  </a:moveTo>
                  <a:lnTo>
                    <a:pt x="2" y="9"/>
                  </a:lnTo>
                  <a:lnTo>
                    <a:pt x="2" y="9"/>
                  </a:lnTo>
                  <a:lnTo>
                    <a:pt x="2" y="4"/>
                  </a:lnTo>
                  <a:lnTo>
                    <a:pt x="2"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7">
              <a:extLst>
                <a:ext uri="{FF2B5EF4-FFF2-40B4-BE49-F238E27FC236}">
                  <a16:creationId xmlns:a16="http://schemas.microsoft.com/office/drawing/2014/main" id="{42D6F890-D50A-4092-B1EA-39C4DF1D8908}"/>
                </a:ext>
              </a:extLst>
            </p:cNvPr>
            <p:cNvSpPr>
              <a:spLocks/>
            </p:cNvSpPr>
            <p:nvPr/>
          </p:nvSpPr>
          <p:spPr bwMode="auto">
            <a:xfrm>
              <a:off x="4926013" y="3322638"/>
              <a:ext cx="6350" cy="9525"/>
            </a:xfrm>
            <a:custGeom>
              <a:avLst/>
              <a:gdLst>
                <a:gd name="T0" fmla="*/ 0 w 4"/>
                <a:gd name="T1" fmla="*/ 0 h 6"/>
                <a:gd name="T2" fmla="*/ 4 w 4"/>
                <a:gd name="T3" fmla="*/ 6 h 6"/>
                <a:gd name="T4" fmla="*/ 4 w 4"/>
                <a:gd name="T5" fmla="*/ 6 h 6"/>
                <a:gd name="T6" fmla="*/ 4 w 4"/>
                <a:gd name="T7" fmla="*/ 2 h 6"/>
                <a:gd name="T8" fmla="*/ 4 w 4"/>
                <a:gd name="T9" fmla="*/ 0 h 6"/>
                <a:gd name="T10" fmla="*/ 0 w 4"/>
                <a:gd name="T11" fmla="*/ 0 h 6"/>
                <a:gd name="T12" fmla="*/ 0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0"/>
                  </a:moveTo>
                  <a:lnTo>
                    <a:pt x="4" y="6"/>
                  </a:lnTo>
                  <a:lnTo>
                    <a:pt x="4" y="6"/>
                  </a:lnTo>
                  <a:lnTo>
                    <a:pt x="4" y="2"/>
                  </a:lnTo>
                  <a:lnTo>
                    <a:pt x="4" y="0"/>
                  </a:lnTo>
                  <a:lnTo>
                    <a:pt x="0" y="0"/>
                  </a:lnTo>
                  <a:lnTo>
                    <a:pt x="0" y="0"/>
                  </a:lnTo>
                  <a:close/>
                </a:path>
              </a:pathLst>
            </a:custGeom>
            <a:solidFill>
              <a:srgbClr val="48B5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8">
              <a:extLst>
                <a:ext uri="{FF2B5EF4-FFF2-40B4-BE49-F238E27FC236}">
                  <a16:creationId xmlns:a16="http://schemas.microsoft.com/office/drawing/2014/main" id="{37A1D8A9-7AA2-4468-A767-07096A0994DD}"/>
                </a:ext>
              </a:extLst>
            </p:cNvPr>
            <p:cNvSpPr>
              <a:spLocks noEditPoints="1"/>
            </p:cNvSpPr>
            <p:nvPr/>
          </p:nvSpPr>
          <p:spPr bwMode="auto">
            <a:xfrm>
              <a:off x="7019925" y="4449763"/>
              <a:ext cx="1560513" cy="1552575"/>
            </a:xfrm>
            <a:custGeom>
              <a:avLst/>
              <a:gdLst>
                <a:gd name="T0" fmla="*/ 529 w 983"/>
                <a:gd name="T1" fmla="*/ 204 h 978"/>
                <a:gd name="T2" fmla="*/ 552 w 983"/>
                <a:gd name="T3" fmla="*/ 226 h 978"/>
                <a:gd name="T4" fmla="*/ 482 w 983"/>
                <a:gd name="T5" fmla="*/ 193 h 978"/>
                <a:gd name="T6" fmla="*/ 400 w 983"/>
                <a:gd name="T7" fmla="*/ 197 h 978"/>
                <a:gd name="T8" fmla="*/ 382 w 983"/>
                <a:gd name="T9" fmla="*/ 161 h 978"/>
                <a:gd name="T10" fmla="*/ 319 w 983"/>
                <a:gd name="T11" fmla="*/ 110 h 978"/>
                <a:gd name="T12" fmla="*/ 290 w 983"/>
                <a:gd name="T13" fmla="*/ 81 h 978"/>
                <a:gd name="T14" fmla="*/ 323 w 983"/>
                <a:gd name="T15" fmla="*/ 76 h 978"/>
                <a:gd name="T16" fmla="*/ 375 w 983"/>
                <a:gd name="T17" fmla="*/ 74 h 978"/>
                <a:gd name="T18" fmla="*/ 473 w 983"/>
                <a:gd name="T19" fmla="*/ 121 h 978"/>
                <a:gd name="T20" fmla="*/ 516 w 983"/>
                <a:gd name="T21" fmla="*/ 173 h 978"/>
                <a:gd name="T22" fmla="*/ 473 w 983"/>
                <a:gd name="T23" fmla="*/ 857 h 978"/>
                <a:gd name="T24" fmla="*/ 525 w 983"/>
                <a:gd name="T25" fmla="*/ 895 h 978"/>
                <a:gd name="T26" fmla="*/ 600 w 983"/>
                <a:gd name="T27" fmla="*/ 530 h 978"/>
                <a:gd name="T28" fmla="*/ 552 w 983"/>
                <a:gd name="T29" fmla="*/ 461 h 978"/>
                <a:gd name="T30" fmla="*/ 491 w 983"/>
                <a:gd name="T31" fmla="*/ 363 h 978"/>
                <a:gd name="T32" fmla="*/ 455 w 983"/>
                <a:gd name="T33" fmla="*/ 293 h 978"/>
                <a:gd name="T34" fmla="*/ 433 w 983"/>
                <a:gd name="T35" fmla="*/ 295 h 978"/>
                <a:gd name="T36" fmla="*/ 422 w 983"/>
                <a:gd name="T37" fmla="*/ 363 h 978"/>
                <a:gd name="T38" fmla="*/ 361 w 983"/>
                <a:gd name="T39" fmla="*/ 334 h 978"/>
                <a:gd name="T40" fmla="*/ 328 w 983"/>
                <a:gd name="T41" fmla="*/ 271 h 978"/>
                <a:gd name="T42" fmla="*/ 281 w 983"/>
                <a:gd name="T43" fmla="*/ 276 h 978"/>
                <a:gd name="T44" fmla="*/ 250 w 983"/>
                <a:gd name="T45" fmla="*/ 320 h 978"/>
                <a:gd name="T46" fmla="*/ 178 w 983"/>
                <a:gd name="T47" fmla="*/ 325 h 978"/>
                <a:gd name="T48" fmla="*/ 136 w 983"/>
                <a:gd name="T49" fmla="*/ 387 h 978"/>
                <a:gd name="T50" fmla="*/ 91 w 983"/>
                <a:gd name="T51" fmla="*/ 419 h 978"/>
                <a:gd name="T52" fmla="*/ 11 w 983"/>
                <a:gd name="T53" fmla="*/ 463 h 978"/>
                <a:gd name="T54" fmla="*/ 13 w 983"/>
                <a:gd name="T55" fmla="*/ 564 h 978"/>
                <a:gd name="T56" fmla="*/ 37 w 983"/>
                <a:gd name="T57" fmla="*/ 638 h 978"/>
                <a:gd name="T58" fmla="*/ 44 w 983"/>
                <a:gd name="T59" fmla="*/ 711 h 978"/>
                <a:gd name="T60" fmla="*/ 134 w 983"/>
                <a:gd name="T61" fmla="*/ 700 h 978"/>
                <a:gd name="T62" fmla="*/ 279 w 983"/>
                <a:gd name="T63" fmla="*/ 649 h 978"/>
                <a:gd name="T64" fmla="*/ 330 w 983"/>
                <a:gd name="T65" fmla="*/ 691 h 978"/>
                <a:gd name="T66" fmla="*/ 375 w 983"/>
                <a:gd name="T67" fmla="*/ 678 h 978"/>
                <a:gd name="T68" fmla="*/ 370 w 983"/>
                <a:gd name="T69" fmla="*/ 720 h 978"/>
                <a:gd name="T70" fmla="*/ 395 w 983"/>
                <a:gd name="T71" fmla="*/ 736 h 978"/>
                <a:gd name="T72" fmla="*/ 437 w 983"/>
                <a:gd name="T73" fmla="*/ 788 h 978"/>
                <a:gd name="T74" fmla="*/ 505 w 983"/>
                <a:gd name="T75" fmla="*/ 805 h 978"/>
                <a:gd name="T76" fmla="*/ 556 w 983"/>
                <a:gd name="T77" fmla="*/ 770 h 978"/>
                <a:gd name="T78" fmla="*/ 569 w 983"/>
                <a:gd name="T79" fmla="*/ 711 h 978"/>
                <a:gd name="T80" fmla="*/ 603 w 983"/>
                <a:gd name="T81" fmla="*/ 637 h 978"/>
                <a:gd name="T82" fmla="*/ 232 w 983"/>
                <a:gd name="T83" fmla="*/ 18 h 978"/>
                <a:gd name="T84" fmla="*/ 223 w 983"/>
                <a:gd name="T85" fmla="*/ 34 h 978"/>
                <a:gd name="T86" fmla="*/ 967 w 983"/>
                <a:gd name="T87" fmla="*/ 792 h 978"/>
                <a:gd name="T88" fmla="*/ 913 w 983"/>
                <a:gd name="T89" fmla="*/ 722 h 978"/>
                <a:gd name="T90" fmla="*/ 922 w 983"/>
                <a:gd name="T91" fmla="*/ 794 h 978"/>
                <a:gd name="T92" fmla="*/ 938 w 983"/>
                <a:gd name="T93" fmla="*/ 859 h 978"/>
                <a:gd name="T94" fmla="*/ 967 w 983"/>
                <a:gd name="T95" fmla="*/ 792 h 978"/>
                <a:gd name="T96" fmla="*/ 846 w 983"/>
                <a:gd name="T97" fmla="*/ 915 h 978"/>
                <a:gd name="T98" fmla="*/ 802 w 983"/>
                <a:gd name="T99" fmla="*/ 950 h 978"/>
                <a:gd name="T100" fmla="*/ 862 w 983"/>
                <a:gd name="T101" fmla="*/ 971 h 978"/>
                <a:gd name="T102" fmla="*/ 895 w 983"/>
                <a:gd name="T103" fmla="*/ 904 h 978"/>
                <a:gd name="T104" fmla="*/ 893 w 983"/>
                <a:gd name="T105" fmla="*/ 854 h 978"/>
                <a:gd name="T106" fmla="*/ 116 w 983"/>
                <a:gd name="T107" fmla="*/ 39 h 978"/>
                <a:gd name="T108" fmla="*/ 165 w 983"/>
                <a:gd name="T109" fmla="*/ 19 h 978"/>
                <a:gd name="T110" fmla="*/ 98 w 983"/>
                <a:gd name="T111" fmla="*/ 32 h 978"/>
                <a:gd name="T112" fmla="*/ 91 w 983"/>
                <a:gd name="T113" fmla="*/ 103 h 978"/>
                <a:gd name="T114" fmla="*/ 114 w 983"/>
                <a:gd name="T115" fmla="*/ 106 h 978"/>
                <a:gd name="T116" fmla="*/ 138 w 983"/>
                <a:gd name="T117" fmla="*/ 119 h 978"/>
                <a:gd name="T118" fmla="*/ 131 w 983"/>
                <a:gd name="T119" fmla="*/ 72 h 978"/>
                <a:gd name="T120" fmla="*/ 205 w 983"/>
                <a:gd name="T121" fmla="*/ 211 h 978"/>
                <a:gd name="T122" fmla="*/ 178 w 983"/>
                <a:gd name="T123" fmla="*/ 21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3" h="978">
                  <a:moveTo>
                    <a:pt x="516" y="173"/>
                  </a:moveTo>
                  <a:lnTo>
                    <a:pt x="516" y="173"/>
                  </a:lnTo>
                  <a:lnTo>
                    <a:pt x="514" y="175"/>
                  </a:lnTo>
                  <a:lnTo>
                    <a:pt x="513" y="179"/>
                  </a:lnTo>
                  <a:lnTo>
                    <a:pt x="513" y="182"/>
                  </a:lnTo>
                  <a:lnTo>
                    <a:pt x="514" y="186"/>
                  </a:lnTo>
                  <a:lnTo>
                    <a:pt x="514" y="186"/>
                  </a:lnTo>
                  <a:lnTo>
                    <a:pt x="518" y="190"/>
                  </a:lnTo>
                  <a:lnTo>
                    <a:pt x="522" y="191"/>
                  </a:lnTo>
                  <a:lnTo>
                    <a:pt x="522" y="191"/>
                  </a:lnTo>
                  <a:lnTo>
                    <a:pt x="525" y="193"/>
                  </a:lnTo>
                  <a:lnTo>
                    <a:pt x="529" y="195"/>
                  </a:lnTo>
                  <a:lnTo>
                    <a:pt x="529" y="195"/>
                  </a:lnTo>
                  <a:lnTo>
                    <a:pt x="529" y="197"/>
                  </a:lnTo>
                  <a:lnTo>
                    <a:pt x="529" y="199"/>
                  </a:lnTo>
                  <a:lnTo>
                    <a:pt x="529" y="202"/>
                  </a:lnTo>
                  <a:lnTo>
                    <a:pt x="529" y="204"/>
                  </a:lnTo>
                  <a:lnTo>
                    <a:pt x="529" y="204"/>
                  </a:lnTo>
                  <a:lnTo>
                    <a:pt x="533" y="204"/>
                  </a:lnTo>
                  <a:lnTo>
                    <a:pt x="534" y="206"/>
                  </a:lnTo>
                  <a:lnTo>
                    <a:pt x="534" y="206"/>
                  </a:lnTo>
                  <a:lnTo>
                    <a:pt x="534" y="208"/>
                  </a:lnTo>
                  <a:lnTo>
                    <a:pt x="534" y="209"/>
                  </a:lnTo>
                  <a:lnTo>
                    <a:pt x="534" y="211"/>
                  </a:lnTo>
                  <a:lnTo>
                    <a:pt x="536" y="215"/>
                  </a:lnTo>
                  <a:lnTo>
                    <a:pt x="536" y="215"/>
                  </a:lnTo>
                  <a:lnTo>
                    <a:pt x="538" y="215"/>
                  </a:lnTo>
                  <a:lnTo>
                    <a:pt x="540" y="215"/>
                  </a:lnTo>
                  <a:lnTo>
                    <a:pt x="545" y="217"/>
                  </a:lnTo>
                  <a:lnTo>
                    <a:pt x="545" y="217"/>
                  </a:lnTo>
                  <a:lnTo>
                    <a:pt x="547" y="219"/>
                  </a:lnTo>
                  <a:lnTo>
                    <a:pt x="549" y="222"/>
                  </a:lnTo>
                  <a:lnTo>
                    <a:pt x="549" y="222"/>
                  </a:lnTo>
                  <a:lnTo>
                    <a:pt x="552" y="226"/>
                  </a:lnTo>
                  <a:lnTo>
                    <a:pt x="558" y="229"/>
                  </a:lnTo>
                  <a:lnTo>
                    <a:pt x="562" y="235"/>
                  </a:lnTo>
                  <a:lnTo>
                    <a:pt x="562" y="238"/>
                  </a:lnTo>
                  <a:lnTo>
                    <a:pt x="560" y="240"/>
                  </a:lnTo>
                  <a:lnTo>
                    <a:pt x="560" y="240"/>
                  </a:lnTo>
                  <a:lnTo>
                    <a:pt x="554" y="240"/>
                  </a:lnTo>
                  <a:lnTo>
                    <a:pt x="549" y="240"/>
                  </a:lnTo>
                  <a:lnTo>
                    <a:pt x="538" y="237"/>
                  </a:lnTo>
                  <a:lnTo>
                    <a:pt x="538" y="237"/>
                  </a:lnTo>
                  <a:lnTo>
                    <a:pt x="529" y="231"/>
                  </a:lnTo>
                  <a:lnTo>
                    <a:pt x="518" y="226"/>
                  </a:lnTo>
                  <a:lnTo>
                    <a:pt x="511" y="217"/>
                  </a:lnTo>
                  <a:lnTo>
                    <a:pt x="502" y="208"/>
                  </a:lnTo>
                  <a:lnTo>
                    <a:pt x="502" y="208"/>
                  </a:lnTo>
                  <a:lnTo>
                    <a:pt x="493" y="199"/>
                  </a:lnTo>
                  <a:lnTo>
                    <a:pt x="487" y="195"/>
                  </a:lnTo>
                  <a:lnTo>
                    <a:pt x="482" y="193"/>
                  </a:lnTo>
                  <a:lnTo>
                    <a:pt x="482" y="193"/>
                  </a:lnTo>
                  <a:lnTo>
                    <a:pt x="475" y="191"/>
                  </a:lnTo>
                  <a:lnTo>
                    <a:pt x="466" y="193"/>
                  </a:lnTo>
                  <a:lnTo>
                    <a:pt x="458" y="197"/>
                  </a:lnTo>
                  <a:lnTo>
                    <a:pt x="453" y="202"/>
                  </a:lnTo>
                  <a:lnTo>
                    <a:pt x="453" y="202"/>
                  </a:lnTo>
                  <a:lnTo>
                    <a:pt x="446" y="209"/>
                  </a:lnTo>
                  <a:lnTo>
                    <a:pt x="442" y="213"/>
                  </a:lnTo>
                  <a:lnTo>
                    <a:pt x="435" y="213"/>
                  </a:lnTo>
                  <a:lnTo>
                    <a:pt x="435" y="213"/>
                  </a:lnTo>
                  <a:lnTo>
                    <a:pt x="428" y="213"/>
                  </a:lnTo>
                  <a:lnTo>
                    <a:pt x="420" y="213"/>
                  </a:lnTo>
                  <a:lnTo>
                    <a:pt x="413" y="211"/>
                  </a:lnTo>
                  <a:lnTo>
                    <a:pt x="408" y="206"/>
                  </a:lnTo>
                  <a:lnTo>
                    <a:pt x="408" y="206"/>
                  </a:lnTo>
                  <a:lnTo>
                    <a:pt x="404" y="200"/>
                  </a:lnTo>
                  <a:lnTo>
                    <a:pt x="400" y="197"/>
                  </a:lnTo>
                  <a:lnTo>
                    <a:pt x="395" y="197"/>
                  </a:lnTo>
                  <a:lnTo>
                    <a:pt x="390" y="197"/>
                  </a:lnTo>
                  <a:lnTo>
                    <a:pt x="390" y="197"/>
                  </a:lnTo>
                  <a:lnTo>
                    <a:pt x="381" y="199"/>
                  </a:lnTo>
                  <a:lnTo>
                    <a:pt x="375" y="200"/>
                  </a:lnTo>
                  <a:lnTo>
                    <a:pt x="371" y="200"/>
                  </a:lnTo>
                  <a:lnTo>
                    <a:pt x="371" y="200"/>
                  </a:lnTo>
                  <a:lnTo>
                    <a:pt x="368" y="197"/>
                  </a:lnTo>
                  <a:lnTo>
                    <a:pt x="368" y="193"/>
                  </a:lnTo>
                  <a:lnTo>
                    <a:pt x="370" y="188"/>
                  </a:lnTo>
                  <a:lnTo>
                    <a:pt x="371" y="184"/>
                  </a:lnTo>
                  <a:lnTo>
                    <a:pt x="371" y="184"/>
                  </a:lnTo>
                  <a:lnTo>
                    <a:pt x="379" y="179"/>
                  </a:lnTo>
                  <a:lnTo>
                    <a:pt x="381" y="175"/>
                  </a:lnTo>
                  <a:lnTo>
                    <a:pt x="382" y="170"/>
                  </a:lnTo>
                  <a:lnTo>
                    <a:pt x="382" y="170"/>
                  </a:lnTo>
                  <a:lnTo>
                    <a:pt x="382" y="161"/>
                  </a:lnTo>
                  <a:lnTo>
                    <a:pt x="382" y="161"/>
                  </a:lnTo>
                  <a:lnTo>
                    <a:pt x="381" y="157"/>
                  </a:lnTo>
                  <a:lnTo>
                    <a:pt x="379" y="153"/>
                  </a:lnTo>
                  <a:lnTo>
                    <a:pt x="373" y="146"/>
                  </a:lnTo>
                  <a:lnTo>
                    <a:pt x="373" y="146"/>
                  </a:lnTo>
                  <a:lnTo>
                    <a:pt x="368" y="139"/>
                  </a:lnTo>
                  <a:lnTo>
                    <a:pt x="366" y="137"/>
                  </a:lnTo>
                  <a:lnTo>
                    <a:pt x="362" y="133"/>
                  </a:lnTo>
                  <a:lnTo>
                    <a:pt x="362" y="133"/>
                  </a:lnTo>
                  <a:lnTo>
                    <a:pt x="355" y="130"/>
                  </a:lnTo>
                  <a:lnTo>
                    <a:pt x="346" y="128"/>
                  </a:lnTo>
                  <a:lnTo>
                    <a:pt x="337" y="126"/>
                  </a:lnTo>
                  <a:lnTo>
                    <a:pt x="330" y="121"/>
                  </a:lnTo>
                  <a:lnTo>
                    <a:pt x="330" y="121"/>
                  </a:lnTo>
                  <a:lnTo>
                    <a:pt x="324" y="115"/>
                  </a:lnTo>
                  <a:lnTo>
                    <a:pt x="319" y="110"/>
                  </a:lnTo>
                  <a:lnTo>
                    <a:pt x="319" y="110"/>
                  </a:lnTo>
                  <a:lnTo>
                    <a:pt x="314" y="110"/>
                  </a:lnTo>
                  <a:lnTo>
                    <a:pt x="308" y="110"/>
                  </a:lnTo>
                  <a:lnTo>
                    <a:pt x="308" y="110"/>
                  </a:lnTo>
                  <a:lnTo>
                    <a:pt x="303" y="108"/>
                  </a:lnTo>
                  <a:lnTo>
                    <a:pt x="297" y="105"/>
                  </a:lnTo>
                  <a:lnTo>
                    <a:pt x="295" y="99"/>
                  </a:lnTo>
                  <a:lnTo>
                    <a:pt x="295" y="95"/>
                  </a:lnTo>
                  <a:lnTo>
                    <a:pt x="295" y="94"/>
                  </a:lnTo>
                  <a:lnTo>
                    <a:pt x="295" y="94"/>
                  </a:lnTo>
                  <a:lnTo>
                    <a:pt x="299" y="90"/>
                  </a:lnTo>
                  <a:lnTo>
                    <a:pt x="303" y="88"/>
                  </a:lnTo>
                  <a:lnTo>
                    <a:pt x="310" y="88"/>
                  </a:lnTo>
                  <a:lnTo>
                    <a:pt x="310" y="88"/>
                  </a:lnTo>
                  <a:lnTo>
                    <a:pt x="310" y="85"/>
                  </a:lnTo>
                  <a:lnTo>
                    <a:pt x="308" y="83"/>
                  </a:lnTo>
                  <a:lnTo>
                    <a:pt x="303" y="83"/>
                  </a:lnTo>
                  <a:lnTo>
                    <a:pt x="290" y="81"/>
                  </a:lnTo>
                  <a:lnTo>
                    <a:pt x="290" y="81"/>
                  </a:lnTo>
                  <a:lnTo>
                    <a:pt x="285" y="79"/>
                  </a:lnTo>
                  <a:lnTo>
                    <a:pt x="279" y="76"/>
                  </a:lnTo>
                  <a:lnTo>
                    <a:pt x="277" y="70"/>
                  </a:lnTo>
                  <a:lnTo>
                    <a:pt x="276" y="65"/>
                  </a:lnTo>
                  <a:lnTo>
                    <a:pt x="276" y="65"/>
                  </a:lnTo>
                  <a:lnTo>
                    <a:pt x="279" y="59"/>
                  </a:lnTo>
                  <a:lnTo>
                    <a:pt x="283" y="56"/>
                  </a:lnTo>
                  <a:lnTo>
                    <a:pt x="288" y="54"/>
                  </a:lnTo>
                  <a:lnTo>
                    <a:pt x="295" y="54"/>
                  </a:lnTo>
                  <a:lnTo>
                    <a:pt x="295" y="54"/>
                  </a:lnTo>
                  <a:lnTo>
                    <a:pt x="306" y="56"/>
                  </a:lnTo>
                  <a:lnTo>
                    <a:pt x="315" y="57"/>
                  </a:lnTo>
                  <a:lnTo>
                    <a:pt x="319" y="61"/>
                  </a:lnTo>
                  <a:lnTo>
                    <a:pt x="321" y="65"/>
                  </a:lnTo>
                  <a:lnTo>
                    <a:pt x="323" y="68"/>
                  </a:lnTo>
                  <a:lnTo>
                    <a:pt x="323" y="76"/>
                  </a:lnTo>
                  <a:lnTo>
                    <a:pt x="323" y="76"/>
                  </a:lnTo>
                  <a:lnTo>
                    <a:pt x="323" y="79"/>
                  </a:lnTo>
                  <a:lnTo>
                    <a:pt x="324" y="83"/>
                  </a:lnTo>
                  <a:lnTo>
                    <a:pt x="328" y="86"/>
                  </a:lnTo>
                  <a:lnTo>
                    <a:pt x="332" y="88"/>
                  </a:lnTo>
                  <a:lnTo>
                    <a:pt x="335" y="90"/>
                  </a:lnTo>
                  <a:lnTo>
                    <a:pt x="341" y="90"/>
                  </a:lnTo>
                  <a:lnTo>
                    <a:pt x="344" y="90"/>
                  </a:lnTo>
                  <a:lnTo>
                    <a:pt x="350" y="86"/>
                  </a:lnTo>
                  <a:lnTo>
                    <a:pt x="350" y="86"/>
                  </a:lnTo>
                  <a:lnTo>
                    <a:pt x="353" y="83"/>
                  </a:lnTo>
                  <a:lnTo>
                    <a:pt x="357" y="77"/>
                  </a:lnTo>
                  <a:lnTo>
                    <a:pt x="357" y="77"/>
                  </a:lnTo>
                  <a:lnTo>
                    <a:pt x="361" y="74"/>
                  </a:lnTo>
                  <a:lnTo>
                    <a:pt x="366" y="74"/>
                  </a:lnTo>
                  <a:lnTo>
                    <a:pt x="371" y="74"/>
                  </a:lnTo>
                  <a:lnTo>
                    <a:pt x="375" y="74"/>
                  </a:lnTo>
                  <a:lnTo>
                    <a:pt x="375" y="74"/>
                  </a:lnTo>
                  <a:lnTo>
                    <a:pt x="386" y="81"/>
                  </a:lnTo>
                  <a:lnTo>
                    <a:pt x="395" y="86"/>
                  </a:lnTo>
                  <a:lnTo>
                    <a:pt x="395" y="86"/>
                  </a:lnTo>
                  <a:lnTo>
                    <a:pt x="404" y="92"/>
                  </a:lnTo>
                  <a:lnTo>
                    <a:pt x="415" y="94"/>
                  </a:lnTo>
                  <a:lnTo>
                    <a:pt x="415" y="94"/>
                  </a:lnTo>
                  <a:lnTo>
                    <a:pt x="429" y="97"/>
                  </a:lnTo>
                  <a:lnTo>
                    <a:pt x="429" y="97"/>
                  </a:lnTo>
                  <a:lnTo>
                    <a:pt x="444" y="101"/>
                  </a:lnTo>
                  <a:lnTo>
                    <a:pt x="451" y="103"/>
                  </a:lnTo>
                  <a:lnTo>
                    <a:pt x="458" y="108"/>
                  </a:lnTo>
                  <a:lnTo>
                    <a:pt x="458" y="108"/>
                  </a:lnTo>
                  <a:lnTo>
                    <a:pt x="462" y="112"/>
                  </a:lnTo>
                  <a:lnTo>
                    <a:pt x="466" y="117"/>
                  </a:lnTo>
                  <a:lnTo>
                    <a:pt x="466" y="117"/>
                  </a:lnTo>
                  <a:lnTo>
                    <a:pt x="473" y="121"/>
                  </a:lnTo>
                  <a:lnTo>
                    <a:pt x="482" y="124"/>
                  </a:lnTo>
                  <a:lnTo>
                    <a:pt x="482" y="124"/>
                  </a:lnTo>
                  <a:lnTo>
                    <a:pt x="485" y="128"/>
                  </a:lnTo>
                  <a:lnTo>
                    <a:pt x="489" y="132"/>
                  </a:lnTo>
                  <a:lnTo>
                    <a:pt x="496" y="139"/>
                  </a:lnTo>
                  <a:lnTo>
                    <a:pt x="496" y="139"/>
                  </a:lnTo>
                  <a:lnTo>
                    <a:pt x="500" y="143"/>
                  </a:lnTo>
                  <a:lnTo>
                    <a:pt x="504" y="144"/>
                  </a:lnTo>
                  <a:lnTo>
                    <a:pt x="513" y="148"/>
                  </a:lnTo>
                  <a:lnTo>
                    <a:pt x="522" y="152"/>
                  </a:lnTo>
                  <a:lnTo>
                    <a:pt x="525" y="153"/>
                  </a:lnTo>
                  <a:lnTo>
                    <a:pt x="527" y="157"/>
                  </a:lnTo>
                  <a:lnTo>
                    <a:pt x="527" y="157"/>
                  </a:lnTo>
                  <a:lnTo>
                    <a:pt x="527" y="162"/>
                  </a:lnTo>
                  <a:lnTo>
                    <a:pt x="523" y="166"/>
                  </a:lnTo>
                  <a:lnTo>
                    <a:pt x="516" y="173"/>
                  </a:lnTo>
                  <a:lnTo>
                    <a:pt x="516" y="173"/>
                  </a:lnTo>
                  <a:close/>
                  <a:moveTo>
                    <a:pt x="511" y="850"/>
                  </a:moveTo>
                  <a:lnTo>
                    <a:pt x="511" y="850"/>
                  </a:lnTo>
                  <a:lnTo>
                    <a:pt x="504" y="850"/>
                  </a:lnTo>
                  <a:lnTo>
                    <a:pt x="496" y="850"/>
                  </a:lnTo>
                  <a:lnTo>
                    <a:pt x="496" y="850"/>
                  </a:lnTo>
                  <a:lnTo>
                    <a:pt x="493" y="850"/>
                  </a:lnTo>
                  <a:lnTo>
                    <a:pt x="489" y="846"/>
                  </a:lnTo>
                  <a:lnTo>
                    <a:pt x="489" y="846"/>
                  </a:lnTo>
                  <a:lnTo>
                    <a:pt x="482" y="845"/>
                  </a:lnTo>
                  <a:lnTo>
                    <a:pt x="478" y="845"/>
                  </a:lnTo>
                  <a:lnTo>
                    <a:pt x="476" y="846"/>
                  </a:lnTo>
                  <a:lnTo>
                    <a:pt x="476" y="846"/>
                  </a:lnTo>
                  <a:lnTo>
                    <a:pt x="473" y="848"/>
                  </a:lnTo>
                  <a:lnTo>
                    <a:pt x="473" y="852"/>
                  </a:lnTo>
                  <a:lnTo>
                    <a:pt x="473" y="852"/>
                  </a:lnTo>
                  <a:lnTo>
                    <a:pt x="473" y="854"/>
                  </a:lnTo>
                  <a:lnTo>
                    <a:pt x="473" y="857"/>
                  </a:lnTo>
                  <a:lnTo>
                    <a:pt x="478" y="859"/>
                  </a:lnTo>
                  <a:lnTo>
                    <a:pt x="482" y="863"/>
                  </a:lnTo>
                  <a:lnTo>
                    <a:pt x="485" y="866"/>
                  </a:lnTo>
                  <a:lnTo>
                    <a:pt x="485" y="866"/>
                  </a:lnTo>
                  <a:lnTo>
                    <a:pt x="484" y="870"/>
                  </a:lnTo>
                  <a:lnTo>
                    <a:pt x="482" y="875"/>
                  </a:lnTo>
                  <a:lnTo>
                    <a:pt x="482" y="875"/>
                  </a:lnTo>
                  <a:lnTo>
                    <a:pt x="482" y="881"/>
                  </a:lnTo>
                  <a:lnTo>
                    <a:pt x="484" y="886"/>
                  </a:lnTo>
                  <a:lnTo>
                    <a:pt x="484" y="886"/>
                  </a:lnTo>
                  <a:lnTo>
                    <a:pt x="487" y="895"/>
                  </a:lnTo>
                  <a:lnTo>
                    <a:pt x="495" y="901"/>
                  </a:lnTo>
                  <a:lnTo>
                    <a:pt x="504" y="902"/>
                  </a:lnTo>
                  <a:lnTo>
                    <a:pt x="513" y="902"/>
                  </a:lnTo>
                  <a:lnTo>
                    <a:pt x="513" y="902"/>
                  </a:lnTo>
                  <a:lnTo>
                    <a:pt x="522" y="899"/>
                  </a:lnTo>
                  <a:lnTo>
                    <a:pt x="525" y="895"/>
                  </a:lnTo>
                  <a:lnTo>
                    <a:pt x="529" y="892"/>
                  </a:lnTo>
                  <a:lnTo>
                    <a:pt x="529" y="886"/>
                  </a:lnTo>
                  <a:lnTo>
                    <a:pt x="527" y="874"/>
                  </a:lnTo>
                  <a:lnTo>
                    <a:pt x="525" y="861"/>
                  </a:lnTo>
                  <a:lnTo>
                    <a:pt x="525" y="861"/>
                  </a:lnTo>
                  <a:lnTo>
                    <a:pt x="523" y="854"/>
                  </a:lnTo>
                  <a:lnTo>
                    <a:pt x="522" y="852"/>
                  </a:lnTo>
                  <a:lnTo>
                    <a:pt x="516" y="850"/>
                  </a:lnTo>
                  <a:lnTo>
                    <a:pt x="511" y="850"/>
                  </a:lnTo>
                  <a:lnTo>
                    <a:pt x="511" y="850"/>
                  </a:lnTo>
                  <a:close/>
                  <a:moveTo>
                    <a:pt x="598" y="559"/>
                  </a:moveTo>
                  <a:lnTo>
                    <a:pt x="598" y="559"/>
                  </a:lnTo>
                  <a:lnTo>
                    <a:pt x="598" y="551"/>
                  </a:lnTo>
                  <a:lnTo>
                    <a:pt x="600" y="544"/>
                  </a:lnTo>
                  <a:lnTo>
                    <a:pt x="601" y="537"/>
                  </a:lnTo>
                  <a:lnTo>
                    <a:pt x="600" y="530"/>
                  </a:lnTo>
                  <a:lnTo>
                    <a:pt x="600" y="530"/>
                  </a:lnTo>
                  <a:lnTo>
                    <a:pt x="598" y="523"/>
                  </a:lnTo>
                  <a:lnTo>
                    <a:pt x="594" y="515"/>
                  </a:lnTo>
                  <a:lnTo>
                    <a:pt x="589" y="510"/>
                  </a:lnTo>
                  <a:lnTo>
                    <a:pt x="581" y="504"/>
                  </a:lnTo>
                  <a:lnTo>
                    <a:pt x="581" y="504"/>
                  </a:lnTo>
                  <a:lnTo>
                    <a:pt x="574" y="499"/>
                  </a:lnTo>
                  <a:lnTo>
                    <a:pt x="569" y="494"/>
                  </a:lnTo>
                  <a:lnTo>
                    <a:pt x="569" y="494"/>
                  </a:lnTo>
                  <a:lnTo>
                    <a:pt x="567" y="490"/>
                  </a:lnTo>
                  <a:lnTo>
                    <a:pt x="565" y="488"/>
                  </a:lnTo>
                  <a:lnTo>
                    <a:pt x="565" y="488"/>
                  </a:lnTo>
                  <a:lnTo>
                    <a:pt x="560" y="485"/>
                  </a:lnTo>
                  <a:lnTo>
                    <a:pt x="560" y="485"/>
                  </a:lnTo>
                  <a:lnTo>
                    <a:pt x="556" y="481"/>
                  </a:lnTo>
                  <a:lnTo>
                    <a:pt x="554" y="474"/>
                  </a:lnTo>
                  <a:lnTo>
                    <a:pt x="552" y="461"/>
                  </a:lnTo>
                  <a:lnTo>
                    <a:pt x="552" y="461"/>
                  </a:lnTo>
                  <a:lnTo>
                    <a:pt x="551" y="450"/>
                  </a:lnTo>
                  <a:lnTo>
                    <a:pt x="547" y="441"/>
                  </a:lnTo>
                  <a:lnTo>
                    <a:pt x="547" y="441"/>
                  </a:lnTo>
                  <a:lnTo>
                    <a:pt x="545" y="434"/>
                  </a:lnTo>
                  <a:lnTo>
                    <a:pt x="542" y="427"/>
                  </a:lnTo>
                  <a:lnTo>
                    <a:pt x="542" y="427"/>
                  </a:lnTo>
                  <a:lnTo>
                    <a:pt x="534" y="421"/>
                  </a:lnTo>
                  <a:lnTo>
                    <a:pt x="527" y="416"/>
                  </a:lnTo>
                  <a:lnTo>
                    <a:pt x="520" y="412"/>
                  </a:lnTo>
                  <a:lnTo>
                    <a:pt x="513" y="405"/>
                  </a:lnTo>
                  <a:lnTo>
                    <a:pt x="513" y="405"/>
                  </a:lnTo>
                  <a:lnTo>
                    <a:pt x="507" y="398"/>
                  </a:lnTo>
                  <a:lnTo>
                    <a:pt x="504" y="390"/>
                  </a:lnTo>
                  <a:lnTo>
                    <a:pt x="498" y="374"/>
                  </a:lnTo>
                  <a:lnTo>
                    <a:pt x="498" y="374"/>
                  </a:lnTo>
                  <a:lnTo>
                    <a:pt x="491" y="363"/>
                  </a:lnTo>
                  <a:lnTo>
                    <a:pt x="491" y="363"/>
                  </a:lnTo>
                  <a:lnTo>
                    <a:pt x="487" y="352"/>
                  </a:lnTo>
                  <a:lnTo>
                    <a:pt x="485" y="342"/>
                  </a:lnTo>
                  <a:lnTo>
                    <a:pt x="485" y="342"/>
                  </a:lnTo>
                  <a:lnTo>
                    <a:pt x="485" y="331"/>
                  </a:lnTo>
                  <a:lnTo>
                    <a:pt x="484" y="320"/>
                  </a:lnTo>
                  <a:lnTo>
                    <a:pt x="484" y="320"/>
                  </a:lnTo>
                  <a:lnTo>
                    <a:pt x="482" y="316"/>
                  </a:lnTo>
                  <a:lnTo>
                    <a:pt x="478" y="313"/>
                  </a:lnTo>
                  <a:lnTo>
                    <a:pt x="475" y="311"/>
                  </a:lnTo>
                  <a:lnTo>
                    <a:pt x="471" y="311"/>
                  </a:lnTo>
                  <a:lnTo>
                    <a:pt x="471" y="311"/>
                  </a:lnTo>
                  <a:lnTo>
                    <a:pt x="466" y="311"/>
                  </a:lnTo>
                  <a:lnTo>
                    <a:pt x="464" y="309"/>
                  </a:lnTo>
                  <a:lnTo>
                    <a:pt x="462" y="307"/>
                  </a:lnTo>
                  <a:lnTo>
                    <a:pt x="462" y="307"/>
                  </a:lnTo>
                  <a:lnTo>
                    <a:pt x="457" y="300"/>
                  </a:lnTo>
                  <a:lnTo>
                    <a:pt x="455" y="293"/>
                  </a:lnTo>
                  <a:lnTo>
                    <a:pt x="451" y="276"/>
                  </a:lnTo>
                  <a:lnTo>
                    <a:pt x="451" y="276"/>
                  </a:lnTo>
                  <a:lnTo>
                    <a:pt x="451" y="267"/>
                  </a:lnTo>
                  <a:lnTo>
                    <a:pt x="449" y="262"/>
                  </a:lnTo>
                  <a:lnTo>
                    <a:pt x="446" y="258"/>
                  </a:lnTo>
                  <a:lnTo>
                    <a:pt x="446" y="258"/>
                  </a:lnTo>
                  <a:lnTo>
                    <a:pt x="444" y="257"/>
                  </a:lnTo>
                  <a:lnTo>
                    <a:pt x="440" y="257"/>
                  </a:lnTo>
                  <a:lnTo>
                    <a:pt x="437" y="258"/>
                  </a:lnTo>
                  <a:lnTo>
                    <a:pt x="435" y="260"/>
                  </a:lnTo>
                  <a:lnTo>
                    <a:pt x="435" y="260"/>
                  </a:lnTo>
                  <a:lnTo>
                    <a:pt x="433" y="267"/>
                  </a:lnTo>
                  <a:lnTo>
                    <a:pt x="433" y="275"/>
                  </a:lnTo>
                  <a:lnTo>
                    <a:pt x="435" y="282"/>
                  </a:lnTo>
                  <a:lnTo>
                    <a:pt x="435" y="289"/>
                  </a:lnTo>
                  <a:lnTo>
                    <a:pt x="435" y="289"/>
                  </a:lnTo>
                  <a:lnTo>
                    <a:pt x="433" y="295"/>
                  </a:lnTo>
                  <a:lnTo>
                    <a:pt x="431" y="298"/>
                  </a:lnTo>
                  <a:lnTo>
                    <a:pt x="428" y="302"/>
                  </a:lnTo>
                  <a:lnTo>
                    <a:pt x="426" y="307"/>
                  </a:lnTo>
                  <a:lnTo>
                    <a:pt x="426" y="307"/>
                  </a:lnTo>
                  <a:lnTo>
                    <a:pt x="426" y="314"/>
                  </a:lnTo>
                  <a:lnTo>
                    <a:pt x="428" y="320"/>
                  </a:lnTo>
                  <a:lnTo>
                    <a:pt x="429" y="325"/>
                  </a:lnTo>
                  <a:lnTo>
                    <a:pt x="431" y="333"/>
                  </a:lnTo>
                  <a:lnTo>
                    <a:pt x="431" y="333"/>
                  </a:lnTo>
                  <a:lnTo>
                    <a:pt x="429" y="340"/>
                  </a:lnTo>
                  <a:lnTo>
                    <a:pt x="429" y="340"/>
                  </a:lnTo>
                  <a:lnTo>
                    <a:pt x="428" y="345"/>
                  </a:lnTo>
                  <a:lnTo>
                    <a:pt x="428" y="345"/>
                  </a:lnTo>
                  <a:lnTo>
                    <a:pt x="426" y="349"/>
                  </a:lnTo>
                  <a:lnTo>
                    <a:pt x="424" y="352"/>
                  </a:lnTo>
                  <a:lnTo>
                    <a:pt x="424" y="352"/>
                  </a:lnTo>
                  <a:lnTo>
                    <a:pt x="422" y="363"/>
                  </a:lnTo>
                  <a:lnTo>
                    <a:pt x="422" y="363"/>
                  </a:lnTo>
                  <a:lnTo>
                    <a:pt x="422" y="367"/>
                  </a:lnTo>
                  <a:lnTo>
                    <a:pt x="422" y="369"/>
                  </a:lnTo>
                  <a:lnTo>
                    <a:pt x="420" y="371"/>
                  </a:lnTo>
                  <a:lnTo>
                    <a:pt x="420" y="371"/>
                  </a:lnTo>
                  <a:lnTo>
                    <a:pt x="413" y="372"/>
                  </a:lnTo>
                  <a:lnTo>
                    <a:pt x="406" y="372"/>
                  </a:lnTo>
                  <a:lnTo>
                    <a:pt x="399" y="371"/>
                  </a:lnTo>
                  <a:lnTo>
                    <a:pt x="393" y="369"/>
                  </a:lnTo>
                  <a:lnTo>
                    <a:pt x="393" y="369"/>
                  </a:lnTo>
                  <a:lnTo>
                    <a:pt x="386" y="365"/>
                  </a:lnTo>
                  <a:lnTo>
                    <a:pt x="381" y="358"/>
                  </a:lnTo>
                  <a:lnTo>
                    <a:pt x="373" y="343"/>
                  </a:lnTo>
                  <a:lnTo>
                    <a:pt x="373" y="343"/>
                  </a:lnTo>
                  <a:lnTo>
                    <a:pt x="368" y="336"/>
                  </a:lnTo>
                  <a:lnTo>
                    <a:pt x="361" y="334"/>
                  </a:lnTo>
                  <a:lnTo>
                    <a:pt x="361" y="334"/>
                  </a:lnTo>
                  <a:lnTo>
                    <a:pt x="353" y="331"/>
                  </a:lnTo>
                  <a:lnTo>
                    <a:pt x="348" y="325"/>
                  </a:lnTo>
                  <a:lnTo>
                    <a:pt x="344" y="318"/>
                  </a:lnTo>
                  <a:lnTo>
                    <a:pt x="342" y="313"/>
                  </a:lnTo>
                  <a:lnTo>
                    <a:pt x="342" y="313"/>
                  </a:lnTo>
                  <a:lnTo>
                    <a:pt x="342" y="307"/>
                  </a:lnTo>
                  <a:lnTo>
                    <a:pt x="344" y="302"/>
                  </a:lnTo>
                  <a:lnTo>
                    <a:pt x="352" y="295"/>
                  </a:lnTo>
                  <a:lnTo>
                    <a:pt x="357" y="287"/>
                  </a:lnTo>
                  <a:lnTo>
                    <a:pt x="359" y="284"/>
                  </a:lnTo>
                  <a:lnTo>
                    <a:pt x="357" y="278"/>
                  </a:lnTo>
                  <a:lnTo>
                    <a:pt x="357" y="278"/>
                  </a:lnTo>
                  <a:lnTo>
                    <a:pt x="355" y="276"/>
                  </a:lnTo>
                  <a:lnTo>
                    <a:pt x="352" y="275"/>
                  </a:lnTo>
                  <a:lnTo>
                    <a:pt x="344" y="273"/>
                  </a:lnTo>
                  <a:lnTo>
                    <a:pt x="328" y="271"/>
                  </a:lnTo>
                  <a:lnTo>
                    <a:pt x="328" y="271"/>
                  </a:lnTo>
                  <a:lnTo>
                    <a:pt x="321" y="269"/>
                  </a:lnTo>
                  <a:lnTo>
                    <a:pt x="315" y="266"/>
                  </a:lnTo>
                  <a:lnTo>
                    <a:pt x="315" y="266"/>
                  </a:lnTo>
                  <a:lnTo>
                    <a:pt x="310" y="262"/>
                  </a:lnTo>
                  <a:lnTo>
                    <a:pt x="299" y="258"/>
                  </a:lnTo>
                  <a:lnTo>
                    <a:pt x="294" y="257"/>
                  </a:lnTo>
                  <a:lnTo>
                    <a:pt x="288" y="257"/>
                  </a:lnTo>
                  <a:lnTo>
                    <a:pt x="285" y="258"/>
                  </a:lnTo>
                  <a:lnTo>
                    <a:pt x="285" y="262"/>
                  </a:lnTo>
                  <a:lnTo>
                    <a:pt x="285" y="262"/>
                  </a:lnTo>
                  <a:lnTo>
                    <a:pt x="285" y="264"/>
                  </a:lnTo>
                  <a:lnTo>
                    <a:pt x="288" y="267"/>
                  </a:lnTo>
                  <a:lnTo>
                    <a:pt x="288" y="267"/>
                  </a:lnTo>
                  <a:lnTo>
                    <a:pt x="288" y="271"/>
                  </a:lnTo>
                  <a:lnTo>
                    <a:pt x="288" y="273"/>
                  </a:lnTo>
                  <a:lnTo>
                    <a:pt x="285" y="275"/>
                  </a:lnTo>
                  <a:lnTo>
                    <a:pt x="281" y="276"/>
                  </a:lnTo>
                  <a:lnTo>
                    <a:pt x="281" y="276"/>
                  </a:lnTo>
                  <a:lnTo>
                    <a:pt x="276" y="275"/>
                  </a:lnTo>
                  <a:lnTo>
                    <a:pt x="272" y="275"/>
                  </a:lnTo>
                  <a:lnTo>
                    <a:pt x="268" y="276"/>
                  </a:lnTo>
                  <a:lnTo>
                    <a:pt x="268" y="276"/>
                  </a:lnTo>
                  <a:lnTo>
                    <a:pt x="263" y="282"/>
                  </a:lnTo>
                  <a:lnTo>
                    <a:pt x="261" y="289"/>
                  </a:lnTo>
                  <a:lnTo>
                    <a:pt x="261" y="289"/>
                  </a:lnTo>
                  <a:lnTo>
                    <a:pt x="259" y="293"/>
                  </a:lnTo>
                  <a:lnTo>
                    <a:pt x="257" y="296"/>
                  </a:lnTo>
                  <a:lnTo>
                    <a:pt x="252" y="300"/>
                  </a:lnTo>
                  <a:lnTo>
                    <a:pt x="252" y="300"/>
                  </a:lnTo>
                  <a:lnTo>
                    <a:pt x="250" y="305"/>
                  </a:lnTo>
                  <a:lnTo>
                    <a:pt x="250" y="311"/>
                  </a:lnTo>
                  <a:lnTo>
                    <a:pt x="250" y="311"/>
                  </a:lnTo>
                  <a:lnTo>
                    <a:pt x="252" y="318"/>
                  </a:lnTo>
                  <a:lnTo>
                    <a:pt x="250" y="320"/>
                  </a:lnTo>
                  <a:lnTo>
                    <a:pt x="247" y="322"/>
                  </a:lnTo>
                  <a:lnTo>
                    <a:pt x="247" y="322"/>
                  </a:lnTo>
                  <a:lnTo>
                    <a:pt x="241" y="323"/>
                  </a:lnTo>
                  <a:lnTo>
                    <a:pt x="238" y="323"/>
                  </a:lnTo>
                  <a:lnTo>
                    <a:pt x="234" y="322"/>
                  </a:lnTo>
                  <a:lnTo>
                    <a:pt x="228" y="318"/>
                  </a:lnTo>
                  <a:lnTo>
                    <a:pt x="228" y="318"/>
                  </a:lnTo>
                  <a:lnTo>
                    <a:pt x="221" y="311"/>
                  </a:lnTo>
                  <a:lnTo>
                    <a:pt x="214" y="305"/>
                  </a:lnTo>
                  <a:lnTo>
                    <a:pt x="210" y="304"/>
                  </a:lnTo>
                  <a:lnTo>
                    <a:pt x="207" y="304"/>
                  </a:lnTo>
                  <a:lnTo>
                    <a:pt x="203" y="307"/>
                  </a:lnTo>
                  <a:lnTo>
                    <a:pt x="200" y="311"/>
                  </a:lnTo>
                  <a:lnTo>
                    <a:pt x="200" y="311"/>
                  </a:lnTo>
                  <a:lnTo>
                    <a:pt x="196" y="316"/>
                  </a:lnTo>
                  <a:lnTo>
                    <a:pt x="190" y="320"/>
                  </a:lnTo>
                  <a:lnTo>
                    <a:pt x="178" y="325"/>
                  </a:lnTo>
                  <a:lnTo>
                    <a:pt x="178" y="325"/>
                  </a:lnTo>
                  <a:lnTo>
                    <a:pt x="172" y="331"/>
                  </a:lnTo>
                  <a:lnTo>
                    <a:pt x="171" y="334"/>
                  </a:lnTo>
                  <a:lnTo>
                    <a:pt x="167" y="345"/>
                  </a:lnTo>
                  <a:lnTo>
                    <a:pt x="167" y="345"/>
                  </a:lnTo>
                  <a:lnTo>
                    <a:pt x="165" y="352"/>
                  </a:lnTo>
                  <a:lnTo>
                    <a:pt x="160" y="356"/>
                  </a:lnTo>
                  <a:lnTo>
                    <a:pt x="147" y="360"/>
                  </a:lnTo>
                  <a:lnTo>
                    <a:pt x="147" y="360"/>
                  </a:lnTo>
                  <a:lnTo>
                    <a:pt x="142" y="361"/>
                  </a:lnTo>
                  <a:lnTo>
                    <a:pt x="138" y="365"/>
                  </a:lnTo>
                  <a:lnTo>
                    <a:pt x="136" y="371"/>
                  </a:lnTo>
                  <a:lnTo>
                    <a:pt x="138" y="376"/>
                  </a:lnTo>
                  <a:lnTo>
                    <a:pt x="138" y="376"/>
                  </a:lnTo>
                  <a:lnTo>
                    <a:pt x="138" y="381"/>
                  </a:lnTo>
                  <a:lnTo>
                    <a:pt x="136" y="387"/>
                  </a:lnTo>
                  <a:lnTo>
                    <a:pt x="136" y="387"/>
                  </a:lnTo>
                  <a:lnTo>
                    <a:pt x="131" y="394"/>
                  </a:lnTo>
                  <a:lnTo>
                    <a:pt x="129" y="396"/>
                  </a:lnTo>
                  <a:lnTo>
                    <a:pt x="127" y="401"/>
                  </a:lnTo>
                  <a:lnTo>
                    <a:pt x="127" y="401"/>
                  </a:lnTo>
                  <a:lnTo>
                    <a:pt x="127" y="405"/>
                  </a:lnTo>
                  <a:lnTo>
                    <a:pt x="123" y="409"/>
                  </a:lnTo>
                  <a:lnTo>
                    <a:pt x="123" y="409"/>
                  </a:lnTo>
                  <a:lnTo>
                    <a:pt x="118" y="412"/>
                  </a:lnTo>
                  <a:lnTo>
                    <a:pt x="113" y="412"/>
                  </a:lnTo>
                  <a:lnTo>
                    <a:pt x="113" y="412"/>
                  </a:lnTo>
                  <a:lnTo>
                    <a:pt x="104" y="412"/>
                  </a:lnTo>
                  <a:lnTo>
                    <a:pt x="100" y="414"/>
                  </a:lnTo>
                  <a:lnTo>
                    <a:pt x="96" y="416"/>
                  </a:lnTo>
                  <a:lnTo>
                    <a:pt x="96" y="416"/>
                  </a:lnTo>
                  <a:lnTo>
                    <a:pt x="95" y="418"/>
                  </a:lnTo>
                  <a:lnTo>
                    <a:pt x="91" y="419"/>
                  </a:lnTo>
                  <a:lnTo>
                    <a:pt x="91" y="419"/>
                  </a:lnTo>
                  <a:lnTo>
                    <a:pt x="89" y="421"/>
                  </a:lnTo>
                  <a:lnTo>
                    <a:pt x="89" y="421"/>
                  </a:lnTo>
                  <a:lnTo>
                    <a:pt x="82" y="425"/>
                  </a:lnTo>
                  <a:lnTo>
                    <a:pt x="82" y="425"/>
                  </a:lnTo>
                  <a:lnTo>
                    <a:pt x="78" y="428"/>
                  </a:lnTo>
                  <a:lnTo>
                    <a:pt x="78" y="428"/>
                  </a:lnTo>
                  <a:lnTo>
                    <a:pt x="75" y="430"/>
                  </a:lnTo>
                  <a:lnTo>
                    <a:pt x="71" y="432"/>
                  </a:lnTo>
                  <a:lnTo>
                    <a:pt x="62" y="434"/>
                  </a:lnTo>
                  <a:lnTo>
                    <a:pt x="62" y="434"/>
                  </a:lnTo>
                  <a:lnTo>
                    <a:pt x="53" y="437"/>
                  </a:lnTo>
                  <a:lnTo>
                    <a:pt x="44" y="443"/>
                  </a:lnTo>
                  <a:lnTo>
                    <a:pt x="37" y="450"/>
                  </a:lnTo>
                  <a:lnTo>
                    <a:pt x="26" y="454"/>
                  </a:lnTo>
                  <a:lnTo>
                    <a:pt x="26" y="454"/>
                  </a:lnTo>
                  <a:lnTo>
                    <a:pt x="17" y="459"/>
                  </a:lnTo>
                  <a:lnTo>
                    <a:pt x="11" y="463"/>
                  </a:lnTo>
                  <a:lnTo>
                    <a:pt x="8" y="466"/>
                  </a:lnTo>
                  <a:lnTo>
                    <a:pt x="8" y="466"/>
                  </a:lnTo>
                  <a:lnTo>
                    <a:pt x="2" y="477"/>
                  </a:lnTo>
                  <a:lnTo>
                    <a:pt x="0" y="488"/>
                  </a:lnTo>
                  <a:lnTo>
                    <a:pt x="2" y="497"/>
                  </a:lnTo>
                  <a:lnTo>
                    <a:pt x="8" y="508"/>
                  </a:lnTo>
                  <a:lnTo>
                    <a:pt x="8" y="508"/>
                  </a:lnTo>
                  <a:lnTo>
                    <a:pt x="11" y="515"/>
                  </a:lnTo>
                  <a:lnTo>
                    <a:pt x="15" y="524"/>
                  </a:lnTo>
                  <a:lnTo>
                    <a:pt x="15" y="524"/>
                  </a:lnTo>
                  <a:lnTo>
                    <a:pt x="13" y="530"/>
                  </a:lnTo>
                  <a:lnTo>
                    <a:pt x="9" y="535"/>
                  </a:lnTo>
                  <a:lnTo>
                    <a:pt x="9" y="535"/>
                  </a:lnTo>
                  <a:lnTo>
                    <a:pt x="8" y="542"/>
                  </a:lnTo>
                  <a:lnTo>
                    <a:pt x="8" y="550"/>
                  </a:lnTo>
                  <a:lnTo>
                    <a:pt x="9" y="557"/>
                  </a:lnTo>
                  <a:lnTo>
                    <a:pt x="13" y="564"/>
                  </a:lnTo>
                  <a:lnTo>
                    <a:pt x="13" y="564"/>
                  </a:lnTo>
                  <a:lnTo>
                    <a:pt x="17" y="568"/>
                  </a:lnTo>
                  <a:lnTo>
                    <a:pt x="20" y="573"/>
                  </a:lnTo>
                  <a:lnTo>
                    <a:pt x="26" y="577"/>
                  </a:lnTo>
                  <a:lnTo>
                    <a:pt x="29" y="582"/>
                  </a:lnTo>
                  <a:lnTo>
                    <a:pt x="29" y="582"/>
                  </a:lnTo>
                  <a:lnTo>
                    <a:pt x="31" y="584"/>
                  </a:lnTo>
                  <a:lnTo>
                    <a:pt x="31" y="584"/>
                  </a:lnTo>
                  <a:lnTo>
                    <a:pt x="31" y="589"/>
                  </a:lnTo>
                  <a:lnTo>
                    <a:pt x="31" y="595"/>
                  </a:lnTo>
                  <a:lnTo>
                    <a:pt x="28" y="606"/>
                  </a:lnTo>
                  <a:lnTo>
                    <a:pt x="28" y="606"/>
                  </a:lnTo>
                  <a:lnTo>
                    <a:pt x="26" y="618"/>
                  </a:lnTo>
                  <a:lnTo>
                    <a:pt x="28" y="624"/>
                  </a:lnTo>
                  <a:lnTo>
                    <a:pt x="29" y="629"/>
                  </a:lnTo>
                  <a:lnTo>
                    <a:pt x="29" y="629"/>
                  </a:lnTo>
                  <a:lnTo>
                    <a:pt x="37" y="638"/>
                  </a:lnTo>
                  <a:lnTo>
                    <a:pt x="38" y="644"/>
                  </a:lnTo>
                  <a:lnTo>
                    <a:pt x="42" y="649"/>
                  </a:lnTo>
                  <a:lnTo>
                    <a:pt x="42" y="649"/>
                  </a:lnTo>
                  <a:lnTo>
                    <a:pt x="44" y="655"/>
                  </a:lnTo>
                  <a:lnTo>
                    <a:pt x="44" y="662"/>
                  </a:lnTo>
                  <a:lnTo>
                    <a:pt x="42" y="676"/>
                  </a:lnTo>
                  <a:lnTo>
                    <a:pt x="42" y="676"/>
                  </a:lnTo>
                  <a:lnTo>
                    <a:pt x="40" y="684"/>
                  </a:lnTo>
                  <a:lnTo>
                    <a:pt x="35" y="689"/>
                  </a:lnTo>
                  <a:lnTo>
                    <a:pt x="35" y="689"/>
                  </a:lnTo>
                  <a:lnTo>
                    <a:pt x="33" y="691"/>
                  </a:lnTo>
                  <a:lnTo>
                    <a:pt x="31" y="693"/>
                  </a:lnTo>
                  <a:lnTo>
                    <a:pt x="31" y="693"/>
                  </a:lnTo>
                  <a:lnTo>
                    <a:pt x="31" y="696"/>
                  </a:lnTo>
                  <a:lnTo>
                    <a:pt x="33" y="700"/>
                  </a:lnTo>
                  <a:lnTo>
                    <a:pt x="38" y="705"/>
                  </a:lnTo>
                  <a:lnTo>
                    <a:pt x="44" y="711"/>
                  </a:lnTo>
                  <a:lnTo>
                    <a:pt x="49" y="712"/>
                  </a:lnTo>
                  <a:lnTo>
                    <a:pt x="49" y="712"/>
                  </a:lnTo>
                  <a:lnTo>
                    <a:pt x="58" y="714"/>
                  </a:lnTo>
                  <a:lnTo>
                    <a:pt x="67" y="716"/>
                  </a:lnTo>
                  <a:lnTo>
                    <a:pt x="76" y="714"/>
                  </a:lnTo>
                  <a:lnTo>
                    <a:pt x="84" y="711"/>
                  </a:lnTo>
                  <a:lnTo>
                    <a:pt x="84" y="711"/>
                  </a:lnTo>
                  <a:lnTo>
                    <a:pt x="91" y="703"/>
                  </a:lnTo>
                  <a:lnTo>
                    <a:pt x="91" y="703"/>
                  </a:lnTo>
                  <a:lnTo>
                    <a:pt x="95" y="700"/>
                  </a:lnTo>
                  <a:lnTo>
                    <a:pt x="100" y="700"/>
                  </a:lnTo>
                  <a:lnTo>
                    <a:pt x="100" y="700"/>
                  </a:lnTo>
                  <a:lnTo>
                    <a:pt x="109" y="702"/>
                  </a:lnTo>
                  <a:lnTo>
                    <a:pt x="118" y="702"/>
                  </a:lnTo>
                  <a:lnTo>
                    <a:pt x="125" y="703"/>
                  </a:lnTo>
                  <a:lnTo>
                    <a:pt x="134" y="700"/>
                  </a:lnTo>
                  <a:lnTo>
                    <a:pt x="134" y="700"/>
                  </a:lnTo>
                  <a:lnTo>
                    <a:pt x="145" y="696"/>
                  </a:lnTo>
                  <a:lnTo>
                    <a:pt x="152" y="689"/>
                  </a:lnTo>
                  <a:lnTo>
                    <a:pt x="152" y="689"/>
                  </a:lnTo>
                  <a:lnTo>
                    <a:pt x="165" y="676"/>
                  </a:lnTo>
                  <a:lnTo>
                    <a:pt x="165" y="676"/>
                  </a:lnTo>
                  <a:lnTo>
                    <a:pt x="174" y="671"/>
                  </a:lnTo>
                  <a:lnTo>
                    <a:pt x="187" y="665"/>
                  </a:lnTo>
                  <a:lnTo>
                    <a:pt x="187" y="665"/>
                  </a:lnTo>
                  <a:lnTo>
                    <a:pt x="209" y="662"/>
                  </a:lnTo>
                  <a:lnTo>
                    <a:pt x="219" y="658"/>
                  </a:lnTo>
                  <a:lnTo>
                    <a:pt x="230" y="655"/>
                  </a:lnTo>
                  <a:lnTo>
                    <a:pt x="230" y="655"/>
                  </a:lnTo>
                  <a:lnTo>
                    <a:pt x="243" y="651"/>
                  </a:lnTo>
                  <a:lnTo>
                    <a:pt x="254" y="647"/>
                  </a:lnTo>
                  <a:lnTo>
                    <a:pt x="266" y="646"/>
                  </a:lnTo>
                  <a:lnTo>
                    <a:pt x="272" y="647"/>
                  </a:lnTo>
                  <a:lnTo>
                    <a:pt x="279" y="649"/>
                  </a:lnTo>
                  <a:lnTo>
                    <a:pt x="279" y="649"/>
                  </a:lnTo>
                  <a:lnTo>
                    <a:pt x="292" y="656"/>
                  </a:lnTo>
                  <a:lnTo>
                    <a:pt x="292" y="656"/>
                  </a:lnTo>
                  <a:lnTo>
                    <a:pt x="303" y="662"/>
                  </a:lnTo>
                  <a:lnTo>
                    <a:pt x="303" y="662"/>
                  </a:lnTo>
                  <a:lnTo>
                    <a:pt x="308" y="662"/>
                  </a:lnTo>
                  <a:lnTo>
                    <a:pt x="312" y="665"/>
                  </a:lnTo>
                  <a:lnTo>
                    <a:pt x="312" y="665"/>
                  </a:lnTo>
                  <a:lnTo>
                    <a:pt x="314" y="667"/>
                  </a:lnTo>
                  <a:lnTo>
                    <a:pt x="315" y="671"/>
                  </a:lnTo>
                  <a:lnTo>
                    <a:pt x="315" y="671"/>
                  </a:lnTo>
                  <a:lnTo>
                    <a:pt x="317" y="673"/>
                  </a:lnTo>
                  <a:lnTo>
                    <a:pt x="319" y="674"/>
                  </a:lnTo>
                  <a:lnTo>
                    <a:pt x="326" y="678"/>
                  </a:lnTo>
                  <a:lnTo>
                    <a:pt x="326" y="678"/>
                  </a:lnTo>
                  <a:lnTo>
                    <a:pt x="330" y="684"/>
                  </a:lnTo>
                  <a:lnTo>
                    <a:pt x="330" y="691"/>
                  </a:lnTo>
                  <a:lnTo>
                    <a:pt x="330" y="691"/>
                  </a:lnTo>
                  <a:lnTo>
                    <a:pt x="330" y="694"/>
                  </a:lnTo>
                  <a:lnTo>
                    <a:pt x="332" y="698"/>
                  </a:lnTo>
                  <a:lnTo>
                    <a:pt x="333" y="700"/>
                  </a:lnTo>
                  <a:lnTo>
                    <a:pt x="339" y="702"/>
                  </a:lnTo>
                  <a:lnTo>
                    <a:pt x="339" y="702"/>
                  </a:lnTo>
                  <a:lnTo>
                    <a:pt x="344" y="703"/>
                  </a:lnTo>
                  <a:lnTo>
                    <a:pt x="350" y="703"/>
                  </a:lnTo>
                  <a:lnTo>
                    <a:pt x="352" y="700"/>
                  </a:lnTo>
                  <a:lnTo>
                    <a:pt x="355" y="694"/>
                  </a:lnTo>
                  <a:lnTo>
                    <a:pt x="355" y="694"/>
                  </a:lnTo>
                  <a:lnTo>
                    <a:pt x="359" y="685"/>
                  </a:lnTo>
                  <a:lnTo>
                    <a:pt x="362" y="682"/>
                  </a:lnTo>
                  <a:lnTo>
                    <a:pt x="366" y="680"/>
                  </a:lnTo>
                  <a:lnTo>
                    <a:pt x="366" y="680"/>
                  </a:lnTo>
                  <a:lnTo>
                    <a:pt x="371" y="678"/>
                  </a:lnTo>
                  <a:lnTo>
                    <a:pt x="375" y="678"/>
                  </a:lnTo>
                  <a:lnTo>
                    <a:pt x="377" y="680"/>
                  </a:lnTo>
                  <a:lnTo>
                    <a:pt x="377" y="685"/>
                  </a:lnTo>
                  <a:lnTo>
                    <a:pt x="377" y="685"/>
                  </a:lnTo>
                  <a:lnTo>
                    <a:pt x="377" y="689"/>
                  </a:lnTo>
                  <a:lnTo>
                    <a:pt x="373" y="691"/>
                  </a:lnTo>
                  <a:lnTo>
                    <a:pt x="368" y="696"/>
                  </a:lnTo>
                  <a:lnTo>
                    <a:pt x="368" y="696"/>
                  </a:lnTo>
                  <a:lnTo>
                    <a:pt x="361" y="705"/>
                  </a:lnTo>
                  <a:lnTo>
                    <a:pt x="359" y="711"/>
                  </a:lnTo>
                  <a:lnTo>
                    <a:pt x="357" y="714"/>
                  </a:lnTo>
                  <a:lnTo>
                    <a:pt x="357" y="714"/>
                  </a:lnTo>
                  <a:lnTo>
                    <a:pt x="357" y="718"/>
                  </a:lnTo>
                  <a:lnTo>
                    <a:pt x="359" y="720"/>
                  </a:lnTo>
                  <a:lnTo>
                    <a:pt x="364" y="722"/>
                  </a:lnTo>
                  <a:lnTo>
                    <a:pt x="364" y="722"/>
                  </a:lnTo>
                  <a:lnTo>
                    <a:pt x="368" y="722"/>
                  </a:lnTo>
                  <a:lnTo>
                    <a:pt x="370" y="720"/>
                  </a:lnTo>
                  <a:lnTo>
                    <a:pt x="373" y="714"/>
                  </a:lnTo>
                  <a:lnTo>
                    <a:pt x="373" y="714"/>
                  </a:lnTo>
                  <a:lnTo>
                    <a:pt x="377" y="712"/>
                  </a:lnTo>
                  <a:lnTo>
                    <a:pt x="379" y="712"/>
                  </a:lnTo>
                  <a:lnTo>
                    <a:pt x="381" y="714"/>
                  </a:lnTo>
                  <a:lnTo>
                    <a:pt x="381" y="718"/>
                  </a:lnTo>
                  <a:lnTo>
                    <a:pt x="381" y="718"/>
                  </a:lnTo>
                  <a:lnTo>
                    <a:pt x="379" y="722"/>
                  </a:lnTo>
                  <a:lnTo>
                    <a:pt x="377" y="723"/>
                  </a:lnTo>
                  <a:lnTo>
                    <a:pt x="373" y="727"/>
                  </a:lnTo>
                  <a:lnTo>
                    <a:pt x="373" y="731"/>
                  </a:lnTo>
                  <a:lnTo>
                    <a:pt x="373" y="731"/>
                  </a:lnTo>
                  <a:lnTo>
                    <a:pt x="375" y="732"/>
                  </a:lnTo>
                  <a:lnTo>
                    <a:pt x="377" y="734"/>
                  </a:lnTo>
                  <a:lnTo>
                    <a:pt x="382" y="734"/>
                  </a:lnTo>
                  <a:lnTo>
                    <a:pt x="390" y="734"/>
                  </a:lnTo>
                  <a:lnTo>
                    <a:pt x="395" y="736"/>
                  </a:lnTo>
                  <a:lnTo>
                    <a:pt x="395" y="736"/>
                  </a:lnTo>
                  <a:lnTo>
                    <a:pt x="399" y="738"/>
                  </a:lnTo>
                  <a:lnTo>
                    <a:pt x="400" y="740"/>
                  </a:lnTo>
                  <a:lnTo>
                    <a:pt x="402" y="747"/>
                  </a:lnTo>
                  <a:lnTo>
                    <a:pt x="402" y="752"/>
                  </a:lnTo>
                  <a:lnTo>
                    <a:pt x="399" y="760"/>
                  </a:lnTo>
                  <a:lnTo>
                    <a:pt x="399" y="760"/>
                  </a:lnTo>
                  <a:lnTo>
                    <a:pt x="397" y="769"/>
                  </a:lnTo>
                  <a:lnTo>
                    <a:pt x="397" y="774"/>
                  </a:lnTo>
                  <a:lnTo>
                    <a:pt x="399" y="776"/>
                  </a:lnTo>
                  <a:lnTo>
                    <a:pt x="399" y="776"/>
                  </a:lnTo>
                  <a:lnTo>
                    <a:pt x="404" y="779"/>
                  </a:lnTo>
                  <a:lnTo>
                    <a:pt x="409" y="781"/>
                  </a:lnTo>
                  <a:lnTo>
                    <a:pt x="422" y="783"/>
                  </a:lnTo>
                  <a:lnTo>
                    <a:pt x="422" y="783"/>
                  </a:lnTo>
                  <a:lnTo>
                    <a:pt x="431" y="785"/>
                  </a:lnTo>
                  <a:lnTo>
                    <a:pt x="437" y="788"/>
                  </a:lnTo>
                  <a:lnTo>
                    <a:pt x="444" y="801"/>
                  </a:lnTo>
                  <a:lnTo>
                    <a:pt x="444" y="801"/>
                  </a:lnTo>
                  <a:lnTo>
                    <a:pt x="449" y="805"/>
                  </a:lnTo>
                  <a:lnTo>
                    <a:pt x="455" y="805"/>
                  </a:lnTo>
                  <a:lnTo>
                    <a:pt x="460" y="803"/>
                  </a:lnTo>
                  <a:lnTo>
                    <a:pt x="464" y="798"/>
                  </a:lnTo>
                  <a:lnTo>
                    <a:pt x="464" y="798"/>
                  </a:lnTo>
                  <a:lnTo>
                    <a:pt x="469" y="794"/>
                  </a:lnTo>
                  <a:lnTo>
                    <a:pt x="475" y="792"/>
                  </a:lnTo>
                  <a:lnTo>
                    <a:pt x="480" y="792"/>
                  </a:lnTo>
                  <a:lnTo>
                    <a:pt x="485" y="794"/>
                  </a:lnTo>
                  <a:lnTo>
                    <a:pt x="485" y="794"/>
                  </a:lnTo>
                  <a:lnTo>
                    <a:pt x="491" y="801"/>
                  </a:lnTo>
                  <a:lnTo>
                    <a:pt x="495" y="805"/>
                  </a:lnTo>
                  <a:lnTo>
                    <a:pt x="500" y="807"/>
                  </a:lnTo>
                  <a:lnTo>
                    <a:pt x="500" y="807"/>
                  </a:lnTo>
                  <a:lnTo>
                    <a:pt x="505" y="805"/>
                  </a:lnTo>
                  <a:lnTo>
                    <a:pt x="509" y="801"/>
                  </a:lnTo>
                  <a:lnTo>
                    <a:pt x="513" y="798"/>
                  </a:lnTo>
                  <a:lnTo>
                    <a:pt x="514" y="792"/>
                  </a:lnTo>
                  <a:lnTo>
                    <a:pt x="514" y="792"/>
                  </a:lnTo>
                  <a:lnTo>
                    <a:pt x="516" y="785"/>
                  </a:lnTo>
                  <a:lnTo>
                    <a:pt x="518" y="781"/>
                  </a:lnTo>
                  <a:lnTo>
                    <a:pt x="520" y="779"/>
                  </a:lnTo>
                  <a:lnTo>
                    <a:pt x="520" y="779"/>
                  </a:lnTo>
                  <a:lnTo>
                    <a:pt x="523" y="778"/>
                  </a:lnTo>
                  <a:lnTo>
                    <a:pt x="527" y="778"/>
                  </a:lnTo>
                  <a:lnTo>
                    <a:pt x="533" y="778"/>
                  </a:lnTo>
                  <a:lnTo>
                    <a:pt x="533" y="778"/>
                  </a:lnTo>
                  <a:lnTo>
                    <a:pt x="540" y="779"/>
                  </a:lnTo>
                  <a:lnTo>
                    <a:pt x="547" y="778"/>
                  </a:lnTo>
                  <a:lnTo>
                    <a:pt x="552" y="776"/>
                  </a:lnTo>
                  <a:lnTo>
                    <a:pt x="554" y="774"/>
                  </a:lnTo>
                  <a:lnTo>
                    <a:pt x="556" y="770"/>
                  </a:lnTo>
                  <a:lnTo>
                    <a:pt x="556" y="770"/>
                  </a:lnTo>
                  <a:lnTo>
                    <a:pt x="556" y="765"/>
                  </a:lnTo>
                  <a:lnTo>
                    <a:pt x="554" y="761"/>
                  </a:lnTo>
                  <a:lnTo>
                    <a:pt x="552" y="758"/>
                  </a:lnTo>
                  <a:lnTo>
                    <a:pt x="552" y="754"/>
                  </a:lnTo>
                  <a:lnTo>
                    <a:pt x="552" y="754"/>
                  </a:lnTo>
                  <a:lnTo>
                    <a:pt x="554" y="750"/>
                  </a:lnTo>
                  <a:lnTo>
                    <a:pt x="556" y="749"/>
                  </a:lnTo>
                  <a:lnTo>
                    <a:pt x="556" y="749"/>
                  </a:lnTo>
                  <a:lnTo>
                    <a:pt x="556" y="741"/>
                  </a:lnTo>
                  <a:lnTo>
                    <a:pt x="556" y="741"/>
                  </a:lnTo>
                  <a:lnTo>
                    <a:pt x="558" y="731"/>
                  </a:lnTo>
                  <a:lnTo>
                    <a:pt x="558" y="727"/>
                  </a:lnTo>
                  <a:lnTo>
                    <a:pt x="562" y="722"/>
                  </a:lnTo>
                  <a:lnTo>
                    <a:pt x="562" y="722"/>
                  </a:lnTo>
                  <a:lnTo>
                    <a:pt x="565" y="716"/>
                  </a:lnTo>
                  <a:lnTo>
                    <a:pt x="569" y="711"/>
                  </a:lnTo>
                  <a:lnTo>
                    <a:pt x="571" y="703"/>
                  </a:lnTo>
                  <a:lnTo>
                    <a:pt x="571" y="696"/>
                  </a:lnTo>
                  <a:lnTo>
                    <a:pt x="571" y="696"/>
                  </a:lnTo>
                  <a:lnTo>
                    <a:pt x="571" y="687"/>
                  </a:lnTo>
                  <a:lnTo>
                    <a:pt x="571" y="682"/>
                  </a:lnTo>
                  <a:lnTo>
                    <a:pt x="572" y="678"/>
                  </a:lnTo>
                  <a:lnTo>
                    <a:pt x="572" y="678"/>
                  </a:lnTo>
                  <a:lnTo>
                    <a:pt x="576" y="673"/>
                  </a:lnTo>
                  <a:lnTo>
                    <a:pt x="581" y="671"/>
                  </a:lnTo>
                  <a:lnTo>
                    <a:pt x="590" y="667"/>
                  </a:lnTo>
                  <a:lnTo>
                    <a:pt x="596" y="665"/>
                  </a:lnTo>
                  <a:lnTo>
                    <a:pt x="600" y="662"/>
                  </a:lnTo>
                  <a:lnTo>
                    <a:pt x="603" y="658"/>
                  </a:lnTo>
                  <a:lnTo>
                    <a:pt x="605" y="653"/>
                  </a:lnTo>
                  <a:lnTo>
                    <a:pt x="605" y="653"/>
                  </a:lnTo>
                  <a:lnTo>
                    <a:pt x="605" y="644"/>
                  </a:lnTo>
                  <a:lnTo>
                    <a:pt x="603" y="637"/>
                  </a:lnTo>
                  <a:lnTo>
                    <a:pt x="601" y="620"/>
                  </a:lnTo>
                  <a:lnTo>
                    <a:pt x="601" y="620"/>
                  </a:lnTo>
                  <a:lnTo>
                    <a:pt x="601" y="615"/>
                  </a:lnTo>
                  <a:lnTo>
                    <a:pt x="603" y="609"/>
                  </a:lnTo>
                  <a:lnTo>
                    <a:pt x="607" y="599"/>
                  </a:lnTo>
                  <a:lnTo>
                    <a:pt x="607" y="599"/>
                  </a:lnTo>
                  <a:lnTo>
                    <a:pt x="609" y="593"/>
                  </a:lnTo>
                  <a:lnTo>
                    <a:pt x="607" y="589"/>
                  </a:lnTo>
                  <a:lnTo>
                    <a:pt x="603" y="580"/>
                  </a:lnTo>
                  <a:lnTo>
                    <a:pt x="603" y="580"/>
                  </a:lnTo>
                  <a:lnTo>
                    <a:pt x="600" y="570"/>
                  </a:lnTo>
                  <a:lnTo>
                    <a:pt x="598" y="559"/>
                  </a:lnTo>
                  <a:lnTo>
                    <a:pt x="598" y="559"/>
                  </a:lnTo>
                  <a:close/>
                  <a:moveTo>
                    <a:pt x="238" y="19"/>
                  </a:moveTo>
                  <a:lnTo>
                    <a:pt x="238" y="19"/>
                  </a:lnTo>
                  <a:lnTo>
                    <a:pt x="234" y="18"/>
                  </a:lnTo>
                  <a:lnTo>
                    <a:pt x="232" y="18"/>
                  </a:lnTo>
                  <a:lnTo>
                    <a:pt x="228" y="18"/>
                  </a:lnTo>
                  <a:lnTo>
                    <a:pt x="227" y="16"/>
                  </a:lnTo>
                  <a:lnTo>
                    <a:pt x="227" y="16"/>
                  </a:lnTo>
                  <a:lnTo>
                    <a:pt x="227" y="12"/>
                  </a:lnTo>
                  <a:lnTo>
                    <a:pt x="227" y="7"/>
                  </a:lnTo>
                  <a:lnTo>
                    <a:pt x="225" y="3"/>
                  </a:lnTo>
                  <a:lnTo>
                    <a:pt x="223" y="0"/>
                  </a:lnTo>
                  <a:lnTo>
                    <a:pt x="223" y="0"/>
                  </a:lnTo>
                  <a:lnTo>
                    <a:pt x="221" y="0"/>
                  </a:lnTo>
                  <a:lnTo>
                    <a:pt x="221" y="0"/>
                  </a:lnTo>
                  <a:lnTo>
                    <a:pt x="219" y="1"/>
                  </a:lnTo>
                  <a:lnTo>
                    <a:pt x="219" y="3"/>
                  </a:lnTo>
                  <a:lnTo>
                    <a:pt x="216" y="12"/>
                  </a:lnTo>
                  <a:lnTo>
                    <a:pt x="216" y="25"/>
                  </a:lnTo>
                  <a:lnTo>
                    <a:pt x="216" y="25"/>
                  </a:lnTo>
                  <a:lnTo>
                    <a:pt x="219" y="32"/>
                  </a:lnTo>
                  <a:lnTo>
                    <a:pt x="223" y="34"/>
                  </a:lnTo>
                  <a:lnTo>
                    <a:pt x="225" y="36"/>
                  </a:lnTo>
                  <a:lnTo>
                    <a:pt x="225" y="36"/>
                  </a:lnTo>
                  <a:lnTo>
                    <a:pt x="230" y="36"/>
                  </a:lnTo>
                  <a:lnTo>
                    <a:pt x="232" y="34"/>
                  </a:lnTo>
                  <a:lnTo>
                    <a:pt x="234" y="32"/>
                  </a:lnTo>
                  <a:lnTo>
                    <a:pt x="234" y="32"/>
                  </a:lnTo>
                  <a:lnTo>
                    <a:pt x="232" y="32"/>
                  </a:lnTo>
                  <a:lnTo>
                    <a:pt x="232" y="30"/>
                  </a:lnTo>
                  <a:lnTo>
                    <a:pt x="232" y="29"/>
                  </a:lnTo>
                  <a:lnTo>
                    <a:pt x="232" y="27"/>
                  </a:lnTo>
                  <a:lnTo>
                    <a:pt x="232" y="27"/>
                  </a:lnTo>
                  <a:lnTo>
                    <a:pt x="238" y="23"/>
                  </a:lnTo>
                  <a:lnTo>
                    <a:pt x="238" y="21"/>
                  </a:lnTo>
                  <a:lnTo>
                    <a:pt x="238" y="19"/>
                  </a:lnTo>
                  <a:lnTo>
                    <a:pt x="238" y="19"/>
                  </a:lnTo>
                  <a:close/>
                  <a:moveTo>
                    <a:pt x="967" y="792"/>
                  </a:moveTo>
                  <a:lnTo>
                    <a:pt x="967" y="792"/>
                  </a:lnTo>
                  <a:lnTo>
                    <a:pt x="958" y="790"/>
                  </a:lnTo>
                  <a:lnTo>
                    <a:pt x="949" y="787"/>
                  </a:lnTo>
                  <a:lnTo>
                    <a:pt x="949" y="787"/>
                  </a:lnTo>
                  <a:lnTo>
                    <a:pt x="945" y="783"/>
                  </a:lnTo>
                  <a:lnTo>
                    <a:pt x="943" y="776"/>
                  </a:lnTo>
                  <a:lnTo>
                    <a:pt x="943" y="776"/>
                  </a:lnTo>
                  <a:lnTo>
                    <a:pt x="942" y="769"/>
                  </a:lnTo>
                  <a:lnTo>
                    <a:pt x="938" y="763"/>
                  </a:lnTo>
                  <a:lnTo>
                    <a:pt x="933" y="760"/>
                  </a:lnTo>
                  <a:lnTo>
                    <a:pt x="929" y="752"/>
                  </a:lnTo>
                  <a:lnTo>
                    <a:pt x="929" y="752"/>
                  </a:lnTo>
                  <a:lnTo>
                    <a:pt x="927" y="747"/>
                  </a:lnTo>
                  <a:lnTo>
                    <a:pt x="925" y="738"/>
                  </a:lnTo>
                  <a:lnTo>
                    <a:pt x="924" y="731"/>
                  </a:lnTo>
                  <a:lnTo>
                    <a:pt x="920" y="725"/>
                  </a:lnTo>
                  <a:lnTo>
                    <a:pt x="920" y="725"/>
                  </a:lnTo>
                  <a:lnTo>
                    <a:pt x="913" y="722"/>
                  </a:lnTo>
                  <a:lnTo>
                    <a:pt x="907" y="722"/>
                  </a:lnTo>
                  <a:lnTo>
                    <a:pt x="904" y="722"/>
                  </a:lnTo>
                  <a:lnTo>
                    <a:pt x="904" y="722"/>
                  </a:lnTo>
                  <a:lnTo>
                    <a:pt x="902" y="723"/>
                  </a:lnTo>
                  <a:lnTo>
                    <a:pt x="902" y="723"/>
                  </a:lnTo>
                  <a:lnTo>
                    <a:pt x="902" y="729"/>
                  </a:lnTo>
                  <a:lnTo>
                    <a:pt x="905" y="732"/>
                  </a:lnTo>
                  <a:lnTo>
                    <a:pt x="911" y="740"/>
                  </a:lnTo>
                  <a:lnTo>
                    <a:pt x="911" y="740"/>
                  </a:lnTo>
                  <a:lnTo>
                    <a:pt x="916" y="747"/>
                  </a:lnTo>
                  <a:lnTo>
                    <a:pt x="920" y="758"/>
                  </a:lnTo>
                  <a:lnTo>
                    <a:pt x="924" y="779"/>
                  </a:lnTo>
                  <a:lnTo>
                    <a:pt x="924" y="779"/>
                  </a:lnTo>
                  <a:lnTo>
                    <a:pt x="924" y="787"/>
                  </a:lnTo>
                  <a:lnTo>
                    <a:pt x="924" y="790"/>
                  </a:lnTo>
                  <a:lnTo>
                    <a:pt x="922" y="794"/>
                  </a:lnTo>
                  <a:lnTo>
                    <a:pt x="922" y="794"/>
                  </a:lnTo>
                  <a:lnTo>
                    <a:pt x="916" y="801"/>
                  </a:lnTo>
                  <a:lnTo>
                    <a:pt x="914" y="805"/>
                  </a:lnTo>
                  <a:lnTo>
                    <a:pt x="914" y="810"/>
                  </a:lnTo>
                  <a:lnTo>
                    <a:pt x="914" y="810"/>
                  </a:lnTo>
                  <a:lnTo>
                    <a:pt x="916" y="816"/>
                  </a:lnTo>
                  <a:lnTo>
                    <a:pt x="918" y="821"/>
                  </a:lnTo>
                  <a:lnTo>
                    <a:pt x="925" y="832"/>
                  </a:lnTo>
                  <a:lnTo>
                    <a:pt x="925" y="832"/>
                  </a:lnTo>
                  <a:lnTo>
                    <a:pt x="931" y="834"/>
                  </a:lnTo>
                  <a:lnTo>
                    <a:pt x="933" y="837"/>
                  </a:lnTo>
                  <a:lnTo>
                    <a:pt x="933" y="837"/>
                  </a:lnTo>
                  <a:lnTo>
                    <a:pt x="931" y="843"/>
                  </a:lnTo>
                  <a:lnTo>
                    <a:pt x="929" y="848"/>
                  </a:lnTo>
                  <a:lnTo>
                    <a:pt x="929" y="848"/>
                  </a:lnTo>
                  <a:lnTo>
                    <a:pt x="931" y="852"/>
                  </a:lnTo>
                  <a:lnTo>
                    <a:pt x="934" y="857"/>
                  </a:lnTo>
                  <a:lnTo>
                    <a:pt x="938" y="859"/>
                  </a:lnTo>
                  <a:lnTo>
                    <a:pt x="943" y="859"/>
                  </a:lnTo>
                  <a:lnTo>
                    <a:pt x="943" y="859"/>
                  </a:lnTo>
                  <a:lnTo>
                    <a:pt x="949" y="855"/>
                  </a:lnTo>
                  <a:lnTo>
                    <a:pt x="952" y="850"/>
                  </a:lnTo>
                  <a:lnTo>
                    <a:pt x="956" y="837"/>
                  </a:lnTo>
                  <a:lnTo>
                    <a:pt x="956" y="837"/>
                  </a:lnTo>
                  <a:lnTo>
                    <a:pt x="962" y="828"/>
                  </a:lnTo>
                  <a:lnTo>
                    <a:pt x="969" y="821"/>
                  </a:lnTo>
                  <a:lnTo>
                    <a:pt x="969" y="821"/>
                  </a:lnTo>
                  <a:lnTo>
                    <a:pt x="978" y="808"/>
                  </a:lnTo>
                  <a:lnTo>
                    <a:pt x="981" y="803"/>
                  </a:lnTo>
                  <a:lnTo>
                    <a:pt x="983" y="799"/>
                  </a:lnTo>
                  <a:lnTo>
                    <a:pt x="981" y="796"/>
                  </a:lnTo>
                  <a:lnTo>
                    <a:pt x="981" y="796"/>
                  </a:lnTo>
                  <a:lnTo>
                    <a:pt x="980" y="792"/>
                  </a:lnTo>
                  <a:lnTo>
                    <a:pt x="976" y="792"/>
                  </a:lnTo>
                  <a:lnTo>
                    <a:pt x="967" y="792"/>
                  </a:lnTo>
                  <a:lnTo>
                    <a:pt x="967" y="792"/>
                  </a:lnTo>
                  <a:close/>
                  <a:moveTo>
                    <a:pt x="893" y="854"/>
                  </a:moveTo>
                  <a:lnTo>
                    <a:pt x="893" y="854"/>
                  </a:lnTo>
                  <a:lnTo>
                    <a:pt x="889" y="854"/>
                  </a:lnTo>
                  <a:lnTo>
                    <a:pt x="889" y="854"/>
                  </a:lnTo>
                  <a:lnTo>
                    <a:pt x="885" y="857"/>
                  </a:lnTo>
                  <a:lnTo>
                    <a:pt x="882" y="861"/>
                  </a:lnTo>
                  <a:lnTo>
                    <a:pt x="878" y="870"/>
                  </a:lnTo>
                  <a:lnTo>
                    <a:pt x="878" y="870"/>
                  </a:lnTo>
                  <a:lnTo>
                    <a:pt x="876" y="883"/>
                  </a:lnTo>
                  <a:lnTo>
                    <a:pt x="875" y="888"/>
                  </a:lnTo>
                  <a:lnTo>
                    <a:pt x="873" y="895"/>
                  </a:lnTo>
                  <a:lnTo>
                    <a:pt x="873" y="895"/>
                  </a:lnTo>
                  <a:lnTo>
                    <a:pt x="867" y="901"/>
                  </a:lnTo>
                  <a:lnTo>
                    <a:pt x="860" y="908"/>
                  </a:lnTo>
                  <a:lnTo>
                    <a:pt x="853" y="912"/>
                  </a:lnTo>
                  <a:lnTo>
                    <a:pt x="846" y="915"/>
                  </a:lnTo>
                  <a:lnTo>
                    <a:pt x="846" y="915"/>
                  </a:lnTo>
                  <a:lnTo>
                    <a:pt x="838" y="917"/>
                  </a:lnTo>
                  <a:lnTo>
                    <a:pt x="835" y="919"/>
                  </a:lnTo>
                  <a:lnTo>
                    <a:pt x="833" y="921"/>
                  </a:lnTo>
                  <a:lnTo>
                    <a:pt x="833" y="921"/>
                  </a:lnTo>
                  <a:lnTo>
                    <a:pt x="829" y="924"/>
                  </a:lnTo>
                  <a:lnTo>
                    <a:pt x="826" y="928"/>
                  </a:lnTo>
                  <a:lnTo>
                    <a:pt x="826" y="928"/>
                  </a:lnTo>
                  <a:lnTo>
                    <a:pt x="826" y="926"/>
                  </a:lnTo>
                  <a:lnTo>
                    <a:pt x="826" y="926"/>
                  </a:lnTo>
                  <a:lnTo>
                    <a:pt x="826" y="930"/>
                  </a:lnTo>
                  <a:lnTo>
                    <a:pt x="824" y="933"/>
                  </a:lnTo>
                  <a:lnTo>
                    <a:pt x="819" y="937"/>
                  </a:lnTo>
                  <a:lnTo>
                    <a:pt x="813" y="939"/>
                  </a:lnTo>
                  <a:lnTo>
                    <a:pt x="808" y="942"/>
                  </a:lnTo>
                  <a:lnTo>
                    <a:pt x="808" y="942"/>
                  </a:lnTo>
                  <a:lnTo>
                    <a:pt x="802" y="950"/>
                  </a:lnTo>
                  <a:lnTo>
                    <a:pt x="800" y="955"/>
                  </a:lnTo>
                  <a:lnTo>
                    <a:pt x="800" y="959"/>
                  </a:lnTo>
                  <a:lnTo>
                    <a:pt x="800" y="959"/>
                  </a:lnTo>
                  <a:lnTo>
                    <a:pt x="804" y="962"/>
                  </a:lnTo>
                  <a:lnTo>
                    <a:pt x="806" y="964"/>
                  </a:lnTo>
                  <a:lnTo>
                    <a:pt x="815" y="964"/>
                  </a:lnTo>
                  <a:lnTo>
                    <a:pt x="815" y="964"/>
                  </a:lnTo>
                  <a:lnTo>
                    <a:pt x="817" y="966"/>
                  </a:lnTo>
                  <a:lnTo>
                    <a:pt x="820" y="968"/>
                  </a:lnTo>
                  <a:lnTo>
                    <a:pt x="824" y="973"/>
                  </a:lnTo>
                  <a:lnTo>
                    <a:pt x="824" y="973"/>
                  </a:lnTo>
                  <a:lnTo>
                    <a:pt x="829" y="977"/>
                  </a:lnTo>
                  <a:lnTo>
                    <a:pt x="838" y="978"/>
                  </a:lnTo>
                  <a:lnTo>
                    <a:pt x="838" y="978"/>
                  </a:lnTo>
                  <a:lnTo>
                    <a:pt x="847" y="977"/>
                  </a:lnTo>
                  <a:lnTo>
                    <a:pt x="855" y="975"/>
                  </a:lnTo>
                  <a:lnTo>
                    <a:pt x="862" y="971"/>
                  </a:lnTo>
                  <a:lnTo>
                    <a:pt x="864" y="968"/>
                  </a:lnTo>
                  <a:lnTo>
                    <a:pt x="864" y="964"/>
                  </a:lnTo>
                  <a:lnTo>
                    <a:pt x="864" y="964"/>
                  </a:lnTo>
                  <a:lnTo>
                    <a:pt x="866" y="948"/>
                  </a:lnTo>
                  <a:lnTo>
                    <a:pt x="866" y="940"/>
                  </a:lnTo>
                  <a:lnTo>
                    <a:pt x="867" y="933"/>
                  </a:lnTo>
                  <a:lnTo>
                    <a:pt x="867" y="933"/>
                  </a:lnTo>
                  <a:lnTo>
                    <a:pt x="875" y="926"/>
                  </a:lnTo>
                  <a:lnTo>
                    <a:pt x="882" y="922"/>
                  </a:lnTo>
                  <a:lnTo>
                    <a:pt x="882" y="922"/>
                  </a:lnTo>
                  <a:lnTo>
                    <a:pt x="889" y="921"/>
                  </a:lnTo>
                  <a:lnTo>
                    <a:pt x="893" y="919"/>
                  </a:lnTo>
                  <a:lnTo>
                    <a:pt x="895" y="915"/>
                  </a:lnTo>
                  <a:lnTo>
                    <a:pt x="895" y="915"/>
                  </a:lnTo>
                  <a:lnTo>
                    <a:pt x="896" y="912"/>
                  </a:lnTo>
                  <a:lnTo>
                    <a:pt x="896" y="908"/>
                  </a:lnTo>
                  <a:lnTo>
                    <a:pt x="895" y="904"/>
                  </a:lnTo>
                  <a:lnTo>
                    <a:pt x="896" y="901"/>
                  </a:lnTo>
                  <a:lnTo>
                    <a:pt x="896" y="901"/>
                  </a:lnTo>
                  <a:lnTo>
                    <a:pt x="898" y="897"/>
                  </a:lnTo>
                  <a:lnTo>
                    <a:pt x="900" y="893"/>
                  </a:lnTo>
                  <a:lnTo>
                    <a:pt x="907" y="888"/>
                  </a:lnTo>
                  <a:lnTo>
                    <a:pt x="907" y="888"/>
                  </a:lnTo>
                  <a:lnTo>
                    <a:pt x="914" y="883"/>
                  </a:lnTo>
                  <a:lnTo>
                    <a:pt x="918" y="879"/>
                  </a:lnTo>
                  <a:lnTo>
                    <a:pt x="920" y="875"/>
                  </a:lnTo>
                  <a:lnTo>
                    <a:pt x="920" y="875"/>
                  </a:lnTo>
                  <a:lnTo>
                    <a:pt x="920" y="872"/>
                  </a:lnTo>
                  <a:lnTo>
                    <a:pt x="918" y="866"/>
                  </a:lnTo>
                  <a:lnTo>
                    <a:pt x="913" y="859"/>
                  </a:lnTo>
                  <a:lnTo>
                    <a:pt x="913" y="859"/>
                  </a:lnTo>
                  <a:lnTo>
                    <a:pt x="905" y="854"/>
                  </a:lnTo>
                  <a:lnTo>
                    <a:pt x="893" y="854"/>
                  </a:lnTo>
                  <a:lnTo>
                    <a:pt x="893" y="854"/>
                  </a:lnTo>
                  <a:close/>
                  <a:moveTo>
                    <a:pt x="147" y="68"/>
                  </a:moveTo>
                  <a:lnTo>
                    <a:pt x="147" y="68"/>
                  </a:lnTo>
                  <a:lnTo>
                    <a:pt x="151" y="67"/>
                  </a:lnTo>
                  <a:lnTo>
                    <a:pt x="152" y="61"/>
                  </a:lnTo>
                  <a:lnTo>
                    <a:pt x="152" y="57"/>
                  </a:lnTo>
                  <a:lnTo>
                    <a:pt x="151" y="54"/>
                  </a:lnTo>
                  <a:lnTo>
                    <a:pt x="151" y="54"/>
                  </a:lnTo>
                  <a:lnTo>
                    <a:pt x="147" y="50"/>
                  </a:lnTo>
                  <a:lnTo>
                    <a:pt x="140" y="48"/>
                  </a:lnTo>
                  <a:lnTo>
                    <a:pt x="129" y="50"/>
                  </a:lnTo>
                  <a:lnTo>
                    <a:pt x="129" y="50"/>
                  </a:lnTo>
                  <a:lnTo>
                    <a:pt x="120" y="48"/>
                  </a:lnTo>
                  <a:lnTo>
                    <a:pt x="114" y="47"/>
                  </a:lnTo>
                  <a:lnTo>
                    <a:pt x="114" y="45"/>
                  </a:lnTo>
                  <a:lnTo>
                    <a:pt x="114" y="43"/>
                  </a:lnTo>
                  <a:lnTo>
                    <a:pt x="114" y="43"/>
                  </a:lnTo>
                  <a:lnTo>
                    <a:pt x="116" y="39"/>
                  </a:lnTo>
                  <a:lnTo>
                    <a:pt x="123" y="38"/>
                  </a:lnTo>
                  <a:lnTo>
                    <a:pt x="134" y="36"/>
                  </a:lnTo>
                  <a:lnTo>
                    <a:pt x="134" y="36"/>
                  </a:lnTo>
                  <a:lnTo>
                    <a:pt x="143" y="36"/>
                  </a:lnTo>
                  <a:lnTo>
                    <a:pt x="151" y="36"/>
                  </a:lnTo>
                  <a:lnTo>
                    <a:pt x="151" y="36"/>
                  </a:lnTo>
                  <a:lnTo>
                    <a:pt x="160" y="36"/>
                  </a:lnTo>
                  <a:lnTo>
                    <a:pt x="167" y="34"/>
                  </a:lnTo>
                  <a:lnTo>
                    <a:pt x="174" y="29"/>
                  </a:lnTo>
                  <a:lnTo>
                    <a:pt x="176" y="27"/>
                  </a:lnTo>
                  <a:lnTo>
                    <a:pt x="178" y="21"/>
                  </a:lnTo>
                  <a:lnTo>
                    <a:pt x="178" y="21"/>
                  </a:lnTo>
                  <a:lnTo>
                    <a:pt x="176" y="18"/>
                  </a:lnTo>
                  <a:lnTo>
                    <a:pt x="174" y="16"/>
                  </a:lnTo>
                  <a:lnTo>
                    <a:pt x="174" y="16"/>
                  </a:lnTo>
                  <a:lnTo>
                    <a:pt x="171" y="18"/>
                  </a:lnTo>
                  <a:lnTo>
                    <a:pt x="165" y="19"/>
                  </a:lnTo>
                  <a:lnTo>
                    <a:pt x="165" y="19"/>
                  </a:lnTo>
                  <a:lnTo>
                    <a:pt x="160" y="23"/>
                  </a:lnTo>
                  <a:lnTo>
                    <a:pt x="154" y="25"/>
                  </a:lnTo>
                  <a:lnTo>
                    <a:pt x="154" y="25"/>
                  </a:lnTo>
                  <a:lnTo>
                    <a:pt x="143" y="25"/>
                  </a:lnTo>
                  <a:lnTo>
                    <a:pt x="134" y="23"/>
                  </a:lnTo>
                  <a:lnTo>
                    <a:pt x="134" y="23"/>
                  </a:lnTo>
                  <a:lnTo>
                    <a:pt x="123" y="23"/>
                  </a:lnTo>
                  <a:lnTo>
                    <a:pt x="123" y="23"/>
                  </a:lnTo>
                  <a:lnTo>
                    <a:pt x="120" y="19"/>
                  </a:lnTo>
                  <a:lnTo>
                    <a:pt x="116" y="18"/>
                  </a:lnTo>
                  <a:lnTo>
                    <a:pt x="114" y="18"/>
                  </a:lnTo>
                  <a:lnTo>
                    <a:pt x="114" y="18"/>
                  </a:lnTo>
                  <a:lnTo>
                    <a:pt x="109" y="19"/>
                  </a:lnTo>
                  <a:lnTo>
                    <a:pt x="104" y="21"/>
                  </a:lnTo>
                  <a:lnTo>
                    <a:pt x="100" y="27"/>
                  </a:lnTo>
                  <a:lnTo>
                    <a:pt x="98" y="32"/>
                  </a:lnTo>
                  <a:lnTo>
                    <a:pt x="98" y="32"/>
                  </a:lnTo>
                  <a:lnTo>
                    <a:pt x="98" y="38"/>
                  </a:lnTo>
                  <a:lnTo>
                    <a:pt x="100" y="41"/>
                  </a:lnTo>
                  <a:lnTo>
                    <a:pt x="100" y="47"/>
                  </a:lnTo>
                  <a:lnTo>
                    <a:pt x="98" y="52"/>
                  </a:lnTo>
                  <a:lnTo>
                    <a:pt x="98" y="52"/>
                  </a:lnTo>
                  <a:lnTo>
                    <a:pt x="95" y="57"/>
                  </a:lnTo>
                  <a:lnTo>
                    <a:pt x="93" y="65"/>
                  </a:lnTo>
                  <a:lnTo>
                    <a:pt x="93" y="65"/>
                  </a:lnTo>
                  <a:lnTo>
                    <a:pt x="95" y="72"/>
                  </a:lnTo>
                  <a:lnTo>
                    <a:pt x="95" y="77"/>
                  </a:lnTo>
                  <a:lnTo>
                    <a:pt x="95" y="77"/>
                  </a:lnTo>
                  <a:lnTo>
                    <a:pt x="91" y="88"/>
                  </a:lnTo>
                  <a:lnTo>
                    <a:pt x="89" y="92"/>
                  </a:lnTo>
                  <a:lnTo>
                    <a:pt x="91" y="97"/>
                  </a:lnTo>
                  <a:lnTo>
                    <a:pt x="91" y="97"/>
                  </a:lnTo>
                  <a:lnTo>
                    <a:pt x="91" y="103"/>
                  </a:lnTo>
                  <a:lnTo>
                    <a:pt x="91" y="108"/>
                  </a:lnTo>
                  <a:lnTo>
                    <a:pt x="91" y="108"/>
                  </a:lnTo>
                  <a:lnTo>
                    <a:pt x="91" y="123"/>
                  </a:lnTo>
                  <a:lnTo>
                    <a:pt x="93" y="132"/>
                  </a:lnTo>
                  <a:lnTo>
                    <a:pt x="95" y="139"/>
                  </a:lnTo>
                  <a:lnTo>
                    <a:pt x="95" y="139"/>
                  </a:lnTo>
                  <a:lnTo>
                    <a:pt x="98" y="141"/>
                  </a:lnTo>
                  <a:lnTo>
                    <a:pt x="102" y="141"/>
                  </a:lnTo>
                  <a:lnTo>
                    <a:pt x="105" y="141"/>
                  </a:lnTo>
                  <a:lnTo>
                    <a:pt x="107" y="137"/>
                  </a:lnTo>
                  <a:lnTo>
                    <a:pt x="114" y="130"/>
                  </a:lnTo>
                  <a:lnTo>
                    <a:pt x="116" y="123"/>
                  </a:lnTo>
                  <a:lnTo>
                    <a:pt x="116" y="123"/>
                  </a:lnTo>
                  <a:lnTo>
                    <a:pt x="114" y="115"/>
                  </a:lnTo>
                  <a:lnTo>
                    <a:pt x="114" y="110"/>
                  </a:lnTo>
                  <a:lnTo>
                    <a:pt x="114" y="106"/>
                  </a:lnTo>
                  <a:lnTo>
                    <a:pt x="114" y="106"/>
                  </a:lnTo>
                  <a:lnTo>
                    <a:pt x="116" y="103"/>
                  </a:lnTo>
                  <a:lnTo>
                    <a:pt x="118" y="101"/>
                  </a:lnTo>
                  <a:lnTo>
                    <a:pt x="122" y="101"/>
                  </a:lnTo>
                  <a:lnTo>
                    <a:pt x="123" y="103"/>
                  </a:lnTo>
                  <a:lnTo>
                    <a:pt x="123" y="103"/>
                  </a:lnTo>
                  <a:lnTo>
                    <a:pt x="125" y="106"/>
                  </a:lnTo>
                  <a:lnTo>
                    <a:pt x="127" y="110"/>
                  </a:lnTo>
                  <a:lnTo>
                    <a:pt x="129" y="115"/>
                  </a:lnTo>
                  <a:lnTo>
                    <a:pt x="131" y="119"/>
                  </a:lnTo>
                  <a:lnTo>
                    <a:pt x="131" y="119"/>
                  </a:lnTo>
                  <a:lnTo>
                    <a:pt x="133" y="123"/>
                  </a:lnTo>
                  <a:lnTo>
                    <a:pt x="134" y="123"/>
                  </a:lnTo>
                  <a:lnTo>
                    <a:pt x="136" y="124"/>
                  </a:lnTo>
                  <a:lnTo>
                    <a:pt x="136" y="124"/>
                  </a:lnTo>
                  <a:lnTo>
                    <a:pt x="138" y="123"/>
                  </a:lnTo>
                  <a:lnTo>
                    <a:pt x="138" y="119"/>
                  </a:lnTo>
                  <a:lnTo>
                    <a:pt x="138" y="119"/>
                  </a:lnTo>
                  <a:lnTo>
                    <a:pt x="145" y="115"/>
                  </a:lnTo>
                  <a:lnTo>
                    <a:pt x="147" y="114"/>
                  </a:lnTo>
                  <a:lnTo>
                    <a:pt x="149" y="112"/>
                  </a:lnTo>
                  <a:lnTo>
                    <a:pt x="149" y="112"/>
                  </a:lnTo>
                  <a:lnTo>
                    <a:pt x="149" y="108"/>
                  </a:lnTo>
                  <a:lnTo>
                    <a:pt x="147" y="105"/>
                  </a:lnTo>
                  <a:lnTo>
                    <a:pt x="142" y="99"/>
                  </a:lnTo>
                  <a:lnTo>
                    <a:pt x="142" y="99"/>
                  </a:lnTo>
                  <a:lnTo>
                    <a:pt x="134" y="94"/>
                  </a:lnTo>
                  <a:lnTo>
                    <a:pt x="131" y="92"/>
                  </a:lnTo>
                  <a:lnTo>
                    <a:pt x="129" y="88"/>
                  </a:lnTo>
                  <a:lnTo>
                    <a:pt x="129" y="88"/>
                  </a:lnTo>
                  <a:lnTo>
                    <a:pt x="127" y="85"/>
                  </a:lnTo>
                  <a:lnTo>
                    <a:pt x="127" y="81"/>
                  </a:lnTo>
                  <a:lnTo>
                    <a:pt x="129" y="76"/>
                  </a:lnTo>
                  <a:lnTo>
                    <a:pt x="131" y="72"/>
                  </a:lnTo>
                  <a:lnTo>
                    <a:pt x="131" y="72"/>
                  </a:lnTo>
                  <a:lnTo>
                    <a:pt x="134" y="70"/>
                  </a:lnTo>
                  <a:lnTo>
                    <a:pt x="140" y="70"/>
                  </a:lnTo>
                  <a:lnTo>
                    <a:pt x="143" y="70"/>
                  </a:lnTo>
                  <a:lnTo>
                    <a:pt x="147" y="68"/>
                  </a:lnTo>
                  <a:lnTo>
                    <a:pt x="147" y="68"/>
                  </a:lnTo>
                  <a:close/>
                  <a:moveTo>
                    <a:pt x="156" y="242"/>
                  </a:moveTo>
                  <a:lnTo>
                    <a:pt x="156" y="242"/>
                  </a:lnTo>
                  <a:lnTo>
                    <a:pt x="161" y="240"/>
                  </a:lnTo>
                  <a:lnTo>
                    <a:pt x="165" y="238"/>
                  </a:lnTo>
                  <a:lnTo>
                    <a:pt x="174" y="233"/>
                  </a:lnTo>
                  <a:lnTo>
                    <a:pt x="174" y="233"/>
                  </a:lnTo>
                  <a:lnTo>
                    <a:pt x="180" y="229"/>
                  </a:lnTo>
                  <a:lnTo>
                    <a:pt x="183" y="226"/>
                  </a:lnTo>
                  <a:lnTo>
                    <a:pt x="190" y="219"/>
                  </a:lnTo>
                  <a:lnTo>
                    <a:pt x="190" y="219"/>
                  </a:lnTo>
                  <a:lnTo>
                    <a:pt x="200" y="215"/>
                  </a:lnTo>
                  <a:lnTo>
                    <a:pt x="205" y="211"/>
                  </a:lnTo>
                  <a:lnTo>
                    <a:pt x="209" y="208"/>
                  </a:lnTo>
                  <a:lnTo>
                    <a:pt x="209" y="208"/>
                  </a:lnTo>
                  <a:lnTo>
                    <a:pt x="209" y="206"/>
                  </a:lnTo>
                  <a:lnTo>
                    <a:pt x="207" y="204"/>
                  </a:lnTo>
                  <a:lnTo>
                    <a:pt x="207" y="204"/>
                  </a:lnTo>
                  <a:lnTo>
                    <a:pt x="201" y="204"/>
                  </a:lnTo>
                  <a:lnTo>
                    <a:pt x="198" y="206"/>
                  </a:lnTo>
                  <a:lnTo>
                    <a:pt x="198" y="206"/>
                  </a:lnTo>
                  <a:lnTo>
                    <a:pt x="194" y="208"/>
                  </a:lnTo>
                  <a:lnTo>
                    <a:pt x="190" y="209"/>
                  </a:lnTo>
                  <a:lnTo>
                    <a:pt x="190" y="209"/>
                  </a:lnTo>
                  <a:lnTo>
                    <a:pt x="185" y="209"/>
                  </a:lnTo>
                  <a:lnTo>
                    <a:pt x="185" y="209"/>
                  </a:lnTo>
                  <a:lnTo>
                    <a:pt x="181" y="209"/>
                  </a:lnTo>
                  <a:lnTo>
                    <a:pt x="180" y="211"/>
                  </a:lnTo>
                  <a:lnTo>
                    <a:pt x="180" y="213"/>
                  </a:lnTo>
                  <a:lnTo>
                    <a:pt x="178" y="215"/>
                  </a:lnTo>
                  <a:lnTo>
                    <a:pt x="178" y="215"/>
                  </a:lnTo>
                  <a:lnTo>
                    <a:pt x="174" y="217"/>
                  </a:lnTo>
                  <a:lnTo>
                    <a:pt x="171" y="217"/>
                  </a:lnTo>
                  <a:lnTo>
                    <a:pt x="171" y="217"/>
                  </a:lnTo>
                  <a:lnTo>
                    <a:pt x="167" y="219"/>
                  </a:lnTo>
                  <a:lnTo>
                    <a:pt x="165" y="220"/>
                  </a:lnTo>
                  <a:lnTo>
                    <a:pt x="165" y="220"/>
                  </a:lnTo>
                  <a:lnTo>
                    <a:pt x="154" y="231"/>
                  </a:lnTo>
                  <a:lnTo>
                    <a:pt x="154" y="231"/>
                  </a:lnTo>
                  <a:lnTo>
                    <a:pt x="151" y="235"/>
                  </a:lnTo>
                  <a:lnTo>
                    <a:pt x="149" y="238"/>
                  </a:lnTo>
                  <a:lnTo>
                    <a:pt x="151" y="240"/>
                  </a:lnTo>
                  <a:lnTo>
                    <a:pt x="156" y="242"/>
                  </a:lnTo>
                  <a:lnTo>
                    <a:pt x="156" y="242"/>
                  </a:ln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9">
              <a:extLst>
                <a:ext uri="{FF2B5EF4-FFF2-40B4-BE49-F238E27FC236}">
                  <a16:creationId xmlns:a16="http://schemas.microsoft.com/office/drawing/2014/main" id="{93954B66-7A0A-470B-93BE-D0C4A8E668EF}"/>
                </a:ext>
              </a:extLst>
            </p:cNvPr>
            <p:cNvSpPr>
              <a:spLocks noEditPoints="1"/>
            </p:cNvSpPr>
            <p:nvPr/>
          </p:nvSpPr>
          <p:spPr bwMode="auto">
            <a:xfrm>
              <a:off x="250825" y="1412875"/>
              <a:ext cx="3741738" cy="2843213"/>
            </a:xfrm>
            <a:custGeom>
              <a:avLst/>
              <a:gdLst>
                <a:gd name="T0" fmla="*/ 1408 w 2357"/>
                <a:gd name="T1" fmla="*/ 487 h 1791"/>
                <a:gd name="T2" fmla="*/ 1207 w 2357"/>
                <a:gd name="T3" fmla="*/ 268 h 1791"/>
                <a:gd name="T4" fmla="*/ 1005 w 2357"/>
                <a:gd name="T5" fmla="*/ 246 h 1791"/>
                <a:gd name="T6" fmla="*/ 1095 w 2357"/>
                <a:gd name="T7" fmla="*/ 469 h 1791"/>
                <a:gd name="T8" fmla="*/ 1050 w 2357"/>
                <a:gd name="T9" fmla="*/ 391 h 1791"/>
                <a:gd name="T10" fmla="*/ 786 w 2357"/>
                <a:gd name="T11" fmla="*/ 313 h 1791"/>
                <a:gd name="T12" fmla="*/ 773 w 2357"/>
                <a:gd name="T13" fmla="*/ 223 h 1791"/>
                <a:gd name="T14" fmla="*/ 829 w 2357"/>
                <a:gd name="T15" fmla="*/ 273 h 1791"/>
                <a:gd name="T16" fmla="*/ 891 w 2357"/>
                <a:gd name="T17" fmla="*/ 255 h 1791"/>
                <a:gd name="T18" fmla="*/ 923 w 2357"/>
                <a:gd name="T19" fmla="*/ 353 h 1791"/>
                <a:gd name="T20" fmla="*/ 755 w 2357"/>
                <a:gd name="T21" fmla="*/ 364 h 1791"/>
                <a:gd name="T22" fmla="*/ 901 w 2357"/>
                <a:gd name="T23" fmla="*/ 447 h 1791"/>
                <a:gd name="T24" fmla="*/ 865 w 2357"/>
                <a:gd name="T25" fmla="*/ 221 h 1791"/>
                <a:gd name="T26" fmla="*/ 1531 w 2357"/>
                <a:gd name="T27" fmla="*/ 483 h 1791"/>
                <a:gd name="T28" fmla="*/ 1249 w 2357"/>
                <a:gd name="T29" fmla="*/ 380 h 1791"/>
                <a:gd name="T30" fmla="*/ 1435 w 2357"/>
                <a:gd name="T31" fmla="*/ 539 h 1791"/>
                <a:gd name="T32" fmla="*/ 1560 w 2357"/>
                <a:gd name="T33" fmla="*/ 592 h 1791"/>
                <a:gd name="T34" fmla="*/ 1146 w 2357"/>
                <a:gd name="T35" fmla="*/ 166 h 1791"/>
                <a:gd name="T36" fmla="*/ 1215 w 2357"/>
                <a:gd name="T37" fmla="*/ 208 h 1791"/>
                <a:gd name="T38" fmla="*/ 1392 w 2357"/>
                <a:gd name="T39" fmla="*/ 192 h 1791"/>
                <a:gd name="T40" fmla="*/ 1604 w 2357"/>
                <a:gd name="T41" fmla="*/ 67 h 1791"/>
                <a:gd name="T42" fmla="*/ 1381 w 2357"/>
                <a:gd name="T43" fmla="*/ 38 h 1791"/>
                <a:gd name="T44" fmla="*/ 1229 w 2357"/>
                <a:gd name="T45" fmla="*/ 71 h 1791"/>
                <a:gd name="T46" fmla="*/ 1274 w 2357"/>
                <a:gd name="T47" fmla="*/ 98 h 1791"/>
                <a:gd name="T48" fmla="*/ 1229 w 2357"/>
                <a:gd name="T49" fmla="*/ 128 h 1791"/>
                <a:gd name="T50" fmla="*/ 1307 w 2357"/>
                <a:gd name="T51" fmla="*/ 603 h 1791"/>
                <a:gd name="T52" fmla="*/ 1694 w 2357"/>
                <a:gd name="T53" fmla="*/ 910 h 1791"/>
                <a:gd name="T54" fmla="*/ 1419 w 2357"/>
                <a:gd name="T55" fmla="*/ 1596 h 1791"/>
                <a:gd name="T56" fmla="*/ 1394 w 2357"/>
                <a:gd name="T57" fmla="*/ 1552 h 1791"/>
                <a:gd name="T58" fmla="*/ 2246 w 2357"/>
                <a:gd name="T59" fmla="*/ 333 h 1791"/>
                <a:gd name="T60" fmla="*/ 2252 w 2357"/>
                <a:gd name="T61" fmla="*/ 195 h 1791"/>
                <a:gd name="T62" fmla="*/ 2232 w 2357"/>
                <a:gd name="T63" fmla="*/ 89 h 1791"/>
                <a:gd name="T64" fmla="*/ 2215 w 2357"/>
                <a:gd name="T65" fmla="*/ 36 h 1791"/>
                <a:gd name="T66" fmla="*/ 1949 w 2357"/>
                <a:gd name="T67" fmla="*/ 25 h 1791"/>
                <a:gd name="T68" fmla="*/ 1776 w 2357"/>
                <a:gd name="T69" fmla="*/ 81 h 1791"/>
                <a:gd name="T70" fmla="*/ 1528 w 2357"/>
                <a:gd name="T71" fmla="*/ 125 h 1791"/>
                <a:gd name="T72" fmla="*/ 1484 w 2357"/>
                <a:gd name="T73" fmla="*/ 246 h 1791"/>
                <a:gd name="T74" fmla="*/ 1718 w 2357"/>
                <a:gd name="T75" fmla="*/ 431 h 1791"/>
                <a:gd name="T76" fmla="*/ 1758 w 2357"/>
                <a:gd name="T77" fmla="*/ 577 h 1791"/>
                <a:gd name="T78" fmla="*/ 1924 w 2357"/>
                <a:gd name="T79" fmla="*/ 610 h 1791"/>
                <a:gd name="T80" fmla="*/ 1272 w 2357"/>
                <a:gd name="T81" fmla="*/ 1717 h 1791"/>
                <a:gd name="T82" fmla="*/ 1106 w 2357"/>
                <a:gd name="T83" fmla="*/ 1598 h 1791"/>
                <a:gd name="T84" fmla="*/ 1330 w 2357"/>
                <a:gd name="T85" fmla="*/ 1451 h 1791"/>
                <a:gd name="T86" fmla="*/ 1511 w 2357"/>
                <a:gd name="T87" fmla="*/ 1073 h 1791"/>
                <a:gd name="T88" fmla="*/ 1569 w 2357"/>
                <a:gd name="T89" fmla="*/ 966 h 1791"/>
                <a:gd name="T90" fmla="*/ 1642 w 2357"/>
                <a:gd name="T91" fmla="*/ 869 h 1791"/>
                <a:gd name="T92" fmla="*/ 1423 w 2357"/>
                <a:gd name="T93" fmla="*/ 626 h 1791"/>
                <a:gd name="T94" fmla="*/ 1316 w 2357"/>
                <a:gd name="T95" fmla="*/ 887 h 1791"/>
                <a:gd name="T96" fmla="*/ 1182 w 2357"/>
                <a:gd name="T97" fmla="*/ 565 h 1791"/>
                <a:gd name="T98" fmla="*/ 1267 w 2357"/>
                <a:gd name="T99" fmla="*/ 465 h 1791"/>
                <a:gd name="T100" fmla="*/ 1164 w 2357"/>
                <a:gd name="T101" fmla="*/ 414 h 1791"/>
                <a:gd name="T102" fmla="*/ 1097 w 2357"/>
                <a:gd name="T103" fmla="*/ 385 h 1791"/>
                <a:gd name="T104" fmla="*/ 1010 w 2357"/>
                <a:gd name="T105" fmla="*/ 496 h 1791"/>
                <a:gd name="T106" fmla="*/ 811 w 2357"/>
                <a:gd name="T107" fmla="*/ 476 h 1791"/>
                <a:gd name="T108" fmla="*/ 552 w 2357"/>
                <a:gd name="T109" fmla="*/ 458 h 1791"/>
                <a:gd name="T110" fmla="*/ 65 w 2357"/>
                <a:gd name="T111" fmla="*/ 445 h 1791"/>
                <a:gd name="T112" fmla="*/ 67 w 2357"/>
                <a:gd name="T113" fmla="*/ 572 h 1791"/>
                <a:gd name="T114" fmla="*/ 87 w 2357"/>
                <a:gd name="T115" fmla="*/ 720 h 1791"/>
                <a:gd name="T116" fmla="*/ 217 w 2357"/>
                <a:gd name="T117" fmla="*/ 697 h 1791"/>
                <a:gd name="T118" fmla="*/ 469 w 2357"/>
                <a:gd name="T119" fmla="*/ 733 h 1791"/>
                <a:gd name="T120" fmla="*/ 650 w 2357"/>
                <a:gd name="T121" fmla="*/ 977 h 1791"/>
                <a:gd name="T122" fmla="*/ 880 w 2357"/>
                <a:gd name="T123" fmla="*/ 1489 h 1791"/>
                <a:gd name="T124" fmla="*/ 1122 w 2357"/>
                <a:gd name="T125" fmla="*/ 1647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7" h="1791">
                  <a:moveTo>
                    <a:pt x="1086" y="284"/>
                  </a:moveTo>
                  <a:lnTo>
                    <a:pt x="1086" y="284"/>
                  </a:lnTo>
                  <a:lnTo>
                    <a:pt x="1086" y="279"/>
                  </a:lnTo>
                  <a:lnTo>
                    <a:pt x="1088" y="275"/>
                  </a:lnTo>
                  <a:lnTo>
                    <a:pt x="1093" y="268"/>
                  </a:lnTo>
                  <a:lnTo>
                    <a:pt x="1093" y="268"/>
                  </a:lnTo>
                  <a:lnTo>
                    <a:pt x="1102" y="261"/>
                  </a:lnTo>
                  <a:lnTo>
                    <a:pt x="1102" y="261"/>
                  </a:lnTo>
                  <a:lnTo>
                    <a:pt x="1111" y="259"/>
                  </a:lnTo>
                  <a:lnTo>
                    <a:pt x="1111" y="259"/>
                  </a:lnTo>
                  <a:lnTo>
                    <a:pt x="1115" y="261"/>
                  </a:lnTo>
                  <a:lnTo>
                    <a:pt x="1119" y="262"/>
                  </a:lnTo>
                  <a:lnTo>
                    <a:pt x="1124" y="268"/>
                  </a:lnTo>
                  <a:lnTo>
                    <a:pt x="1128" y="275"/>
                  </a:lnTo>
                  <a:lnTo>
                    <a:pt x="1128" y="282"/>
                  </a:lnTo>
                  <a:lnTo>
                    <a:pt x="1128" y="282"/>
                  </a:lnTo>
                  <a:lnTo>
                    <a:pt x="1126" y="290"/>
                  </a:lnTo>
                  <a:lnTo>
                    <a:pt x="1122" y="291"/>
                  </a:lnTo>
                  <a:lnTo>
                    <a:pt x="1117" y="293"/>
                  </a:lnTo>
                  <a:lnTo>
                    <a:pt x="1110" y="293"/>
                  </a:lnTo>
                  <a:lnTo>
                    <a:pt x="1110" y="293"/>
                  </a:lnTo>
                  <a:lnTo>
                    <a:pt x="1097" y="291"/>
                  </a:lnTo>
                  <a:lnTo>
                    <a:pt x="1090" y="290"/>
                  </a:lnTo>
                  <a:lnTo>
                    <a:pt x="1088" y="286"/>
                  </a:lnTo>
                  <a:lnTo>
                    <a:pt x="1086" y="284"/>
                  </a:lnTo>
                  <a:lnTo>
                    <a:pt x="1086" y="284"/>
                  </a:lnTo>
                  <a:close/>
                  <a:moveTo>
                    <a:pt x="1122" y="214"/>
                  </a:moveTo>
                  <a:lnTo>
                    <a:pt x="1122" y="214"/>
                  </a:lnTo>
                  <a:lnTo>
                    <a:pt x="1131" y="214"/>
                  </a:lnTo>
                  <a:lnTo>
                    <a:pt x="1137" y="210"/>
                  </a:lnTo>
                  <a:lnTo>
                    <a:pt x="1140" y="208"/>
                  </a:lnTo>
                  <a:lnTo>
                    <a:pt x="1142" y="204"/>
                  </a:lnTo>
                  <a:lnTo>
                    <a:pt x="1140" y="201"/>
                  </a:lnTo>
                  <a:lnTo>
                    <a:pt x="1137" y="197"/>
                  </a:lnTo>
                  <a:lnTo>
                    <a:pt x="1131" y="197"/>
                  </a:lnTo>
                  <a:lnTo>
                    <a:pt x="1122" y="197"/>
                  </a:lnTo>
                  <a:lnTo>
                    <a:pt x="1122" y="197"/>
                  </a:lnTo>
                  <a:lnTo>
                    <a:pt x="1115" y="201"/>
                  </a:lnTo>
                  <a:lnTo>
                    <a:pt x="1106" y="204"/>
                  </a:lnTo>
                  <a:lnTo>
                    <a:pt x="1100" y="204"/>
                  </a:lnTo>
                  <a:lnTo>
                    <a:pt x="1100" y="204"/>
                  </a:lnTo>
                  <a:lnTo>
                    <a:pt x="1099" y="203"/>
                  </a:lnTo>
                  <a:lnTo>
                    <a:pt x="1095" y="203"/>
                  </a:lnTo>
                  <a:lnTo>
                    <a:pt x="1091" y="208"/>
                  </a:lnTo>
                  <a:lnTo>
                    <a:pt x="1091" y="208"/>
                  </a:lnTo>
                  <a:lnTo>
                    <a:pt x="1095" y="208"/>
                  </a:lnTo>
                  <a:lnTo>
                    <a:pt x="1097" y="208"/>
                  </a:lnTo>
                  <a:lnTo>
                    <a:pt x="1099" y="206"/>
                  </a:lnTo>
                  <a:lnTo>
                    <a:pt x="1100" y="206"/>
                  </a:lnTo>
                  <a:lnTo>
                    <a:pt x="1100" y="206"/>
                  </a:lnTo>
                  <a:lnTo>
                    <a:pt x="1111" y="210"/>
                  </a:lnTo>
                  <a:lnTo>
                    <a:pt x="1117" y="212"/>
                  </a:lnTo>
                  <a:lnTo>
                    <a:pt x="1122" y="214"/>
                  </a:lnTo>
                  <a:lnTo>
                    <a:pt x="1122" y="214"/>
                  </a:lnTo>
                  <a:close/>
                  <a:moveTo>
                    <a:pt x="1403" y="481"/>
                  </a:moveTo>
                  <a:lnTo>
                    <a:pt x="1403" y="481"/>
                  </a:lnTo>
                  <a:lnTo>
                    <a:pt x="1401" y="481"/>
                  </a:lnTo>
                  <a:lnTo>
                    <a:pt x="1401" y="481"/>
                  </a:lnTo>
                  <a:lnTo>
                    <a:pt x="1397" y="483"/>
                  </a:lnTo>
                  <a:lnTo>
                    <a:pt x="1394" y="485"/>
                  </a:lnTo>
                  <a:lnTo>
                    <a:pt x="1392" y="487"/>
                  </a:lnTo>
                  <a:lnTo>
                    <a:pt x="1392" y="490"/>
                  </a:lnTo>
                  <a:lnTo>
                    <a:pt x="1392" y="499"/>
                  </a:lnTo>
                  <a:lnTo>
                    <a:pt x="1396" y="501"/>
                  </a:lnTo>
                  <a:lnTo>
                    <a:pt x="1397" y="505"/>
                  </a:lnTo>
                  <a:lnTo>
                    <a:pt x="1397" y="505"/>
                  </a:lnTo>
                  <a:lnTo>
                    <a:pt x="1403" y="505"/>
                  </a:lnTo>
                  <a:lnTo>
                    <a:pt x="1406" y="503"/>
                  </a:lnTo>
                  <a:lnTo>
                    <a:pt x="1408" y="499"/>
                  </a:lnTo>
                  <a:lnTo>
                    <a:pt x="1410" y="496"/>
                  </a:lnTo>
                  <a:lnTo>
                    <a:pt x="1410" y="490"/>
                  </a:lnTo>
                  <a:lnTo>
                    <a:pt x="1408" y="487"/>
                  </a:lnTo>
                  <a:lnTo>
                    <a:pt x="1406" y="483"/>
                  </a:lnTo>
                  <a:lnTo>
                    <a:pt x="1403" y="481"/>
                  </a:lnTo>
                  <a:lnTo>
                    <a:pt x="1403" y="481"/>
                  </a:lnTo>
                  <a:close/>
                  <a:moveTo>
                    <a:pt x="1153" y="268"/>
                  </a:moveTo>
                  <a:lnTo>
                    <a:pt x="1153" y="268"/>
                  </a:lnTo>
                  <a:lnTo>
                    <a:pt x="1155" y="275"/>
                  </a:lnTo>
                  <a:lnTo>
                    <a:pt x="1157" y="282"/>
                  </a:lnTo>
                  <a:lnTo>
                    <a:pt x="1160" y="286"/>
                  </a:lnTo>
                  <a:lnTo>
                    <a:pt x="1166" y="290"/>
                  </a:lnTo>
                  <a:lnTo>
                    <a:pt x="1166" y="290"/>
                  </a:lnTo>
                  <a:lnTo>
                    <a:pt x="1173" y="291"/>
                  </a:lnTo>
                  <a:lnTo>
                    <a:pt x="1182" y="291"/>
                  </a:lnTo>
                  <a:lnTo>
                    <a:pt x="1182" y="291"/>
                  </a:lnTo>
                  <a:lnTo>
                    <a:pt x="1187" y="290"/>
                  </a:lnTo>
                  <a:lnTo>
                    <a:pt x="1191" y="290"/>
                  </a:lnTo>
                  <a:lnTo>
                    <a:pt x="1191" y="290"/>
                  </a:lnTo>
                  <a:lnTo>
                    <a:pt x="1196" y="293"/>
                  </a:lnTo>
                  <a:lnTo>
                    <a:pt x="1200" y="295"/>
                  </a:lnTo>
                  <a:lnTo>
                    <a:pt x="1200" y="295"/>
                  </a:lnTo>
                  <a:lnTo>
                    <a:pt x="1204" y="295"/>
                  </a:lnTo>
                  <a:lnTo>
                    <a:pt x="1205" y="295"/>
                  </a:lnTo>
                  <a:lnTo>
                    <a:pt x="1213" y="290"/>
                  </a:lnTo>
                  <a:lnTo>
                    <a:pt x="1224" y="280"/>
                  </a:lnTo>
                  <a:lnTo>
                    <a:pt x="1224" y="280"/>
                  </a:lnTo>
                  <a:lnTo>
                    <a:pt x="1229" y="277"/>
                  </a:lnTo>
                  <a:lnTo>
                    <a:pt x="1236" y="277"/>
                  </a:lnTo>
                  <a:lnTo>
                    <a:pt x="1242" y="279"/>
                  </a:lnTo>
                  <a:lnTo>
                    <a:pt x="1247" y="282"/>
                  </a:lnTo>
                  <a:lnTo>
                    <a:pt x="1247" y="282"/>
                  </a:lnTo>
                  <a:lnTo>
                    <a:pt x="1254" y="288"/>
                  </a:lnTo>
                  <a:lnTo>
                    <a:pt x="1260" y="291"/>
                  </a:lnTo>
                  <a:lnTo>
                    <a:pt x="1265" y="291"/>
                  </a:lnTo>
                  <a:lnTo>
                    <a:pt x="1274" y="290"/>
                  </a:lnTo>
                  <a:lnTo>
                    <a:pt x="1274" y="290"/>
                  </a:lnTo>
                  <a:lnTo>
                    <a:pt x="1280" y="286"/>
                  </a:lnTo>
                  <a:lnTo>
                    <a:pt x="1283" y="284"/>
                  </a:lnTo>
                  <a:lnTo>
                    <a:pt x="1287" y="284"/>
                  </a:lnTo>
                  <a:lnTo>
                    <a:pt x="1287" y="284"/>
                  </a:lnTo>
                  <a:lnTo>
                    <a:pt x="1292" y="288"/>
                  </a:lnTo>
                  <a:lnTo>
                    <a:pt x="1298" y="291"/>
                  </a:lnTo>
                  <a:lnTo>
                    <a:pt x="1298" y="291"/>
                  </a:lnTo>
                  <a:lnTo>
                    <a:pt x="1307" y="293"/>
                  </a:lnTo>
                  <a:lnTo>
                    <a:pt x="1320" y="291"/>
                  </a:lnTo>
                  <a:lnTo>
                    <a:pt x="1330" y="288"/>
                  </a:lnTo>
                  <a:lnTo>
                    <a:pt x="1334" y="286"/>
                  </a:lnTo>
                  <a:lnTo>
                    <a:pt x="1336" y="282"/>
                  </a:lnTo>
                  <a:lnTo>
                    <a:pt x="1336" y="282"/>
                  </a:lnTo>
                  <a:lnTo>
                    <a:pt x="1338" y="273"/>
                  </a:lnTo>
                  <a:lnTo>
                    <a:pt x="1336" y="268"/>
                  </a:lnTo>
                  <a:lnTo>
                    <a:pt x="1330" y="262"/>
                  </a:lnTo>
                  <a:lnTo>
                    <a:pt x="1323" y="259"/>
                  </a:lnTo>
                  <a:lnTo>
                    <a:pt x="1323" y="259"/>
                  </a:lnTo>
                  <a:lnTo>
                    <a:pt x="1307" y="259"/>
                  </a:lnTo>
                  <a:lnTo>
                    <a:pt x="1307" y="259"/>
                  </a:lnTo>
                  <a:lnTo>
                    <a:pt x="1300" y="257"/>
                  </a:lnTo>
                  <a:lnTo>
                    <a:pt x="1292" y="255"/>
                  </a:lnTo>
                  <a:lnTo>
                    <a:pt x="1292" y="255"/>
                  </a:lnTo>
                  <a:lnTo>
                    <a:pt x="1287" y="255"/>
                  </a:lnTo>
                  <a:lnTo>
                    <a:pt x="1283" y="255"/>
                  </a:lnTo>
                  <a:lnTo>
                    <a:pt x="1276" y="257"/>
                  </a:lnTo>
                  <a:lnTo>
                    <a:pt x="1276" y="257"/>
                  </a:lnTo>
                  <a:lnTo>
                    <a:pt x="1271" y="259"/>
                  </a:lnTo>
                  <a:lnTo>
                    <a:pt x="1265" y="259"/>
                  </a:lnTo>
                  <a:lnTo>
                    <a:pt x="1253" y="257"/>
                  </a:lnTo>
                  <a:lnTo>
                    <a:pt x="1253" y="257"/>
                  </a:lnTo>
                  <a:lnTo>
                    <a:pt x="1247" y="257"/>
                  </a:lnTo>
                  <a:lnTo>
                    <a:pt x="1242" y="259"/>
                  </a:lnTo>
                  <a:lnTo>
                    <a:pt x="1231" y="264"/>
                  </a:lnTo>
                  <a:lnTo>
                    <a:pt x="1231" y="264"/>
                  </a:lnTo>
                  <a:lnTo>
                    <a:pt x="1224" y="266"/>
                  </a:lnTo>
                  <a:lnTo>
                    <a:pt x="1215" y="268"/>
                  </a:lnTo>
                  <a:lnTo>
                    <a:pt x="1207" y="268"/>
                  </a:lnTo>
                  <a:lnTo>
                    <a:pt x="1200" y="264"/>
                  </a:lnTo>
                  <a:lnTo>
                    <a:pt x="1200" y="264"/>
                  </a:lnTo>
                  <a:lnTo>
                    <a:pt x="1195" y="261"/>
                  </a:lnTo>
                  <a:lnTo>
                    <a:pt x="1195" y="261"/>
                  </a:lnTo>
                  <a:lnTo>
                    <a:pt x="1187" y="259"/>
                  </a:lnTo>
                  <a:lnTo>
                    <a:pt x="1187" y="259"/>
                  </a:lnTo>
                  <a:lnTo>
                    <a:pt x="1186" y="255"/>
                  </a:lnTo>
                  <a:lnTo>
                    <a:pt x="1184" y="252"/>
                  </a:lnTo>
                  <a:lnTo>
                    <a:pt x="1182" y="244"/>
                  </a:lnTo>
                  <a:lnTo>
                    <a:pt x="1182" y="244"/>
                  </a:lnTo>
                  <a:lnTo>
                    <a:pt x="1178" y="239"/>
                  </a:lnTo>
                  <a:lnTo>
                    <a:pt x="1175" y="237"/>
                  </a:lnTo>
                  <a:lnTo>
                    <a:pt x="1169" y="237"/>
                  </a:lnTo>
                  <a:lnTo>
                    <a:pt x="1164" y="235"/>
                  </a:lnTo>
                  <a:lnTo>
                    <a:pt x="1164" y="235"/>
                  </a:lnTo>
                  <a:lnTo>
                    <a:pt x="1158" y="230"/>
                  </a:lnTo>
                  <a:lnTo>
                    <a:pt x="1155" y="228"/>
                  </a:lnTo>
                  <a:lnTo>
                    <a:pt x="1151" y="228"/>
                  </a:lnTo>
                  <a:lnTo>
                    <a:pt x="1151" y="228"/>
                  </a:lnTo>
                  <a:lnTo>
                    <a:pt x="1146" y="228"/>
                  </a:lnTo>
                  <a:lnTo>
                    <a:pt x="1139" y="230"/>
                  </a:lnTo>
                  <a:lnTo>
                    <a:pt x="1139" y="230"/>
                  </a:lnTo>
                  <a:lnTo>
                    <a:pt x="1135" y="230"/>
                  </a:lnTo>
                  <a:lnTo>
                    <a:pt x="1133" y="228"/>
                  </a:lnTo>
                  <a:lnTo>
                    <a:pt x="1131" y="226"/>
                  </a:lnTo>
                  <a:lnTo>
                    <a:pt x="1129" y="223"/>
                  </a:lnTo>
                  <a:lnTo>
                    <a:pt x="1129" y="223"/>
                  </a:lnTo>
                  <a:lnTo>
                    <a:pt x="1122" y="221"/>
                  </a:lnTo>
                  <a:lnTo>
                    <a:pt x="1115" y="219"/>
                  </a:lnTo>
                  <a:lnTo>
                    <a:pt x="1106" y="221"/>
                  </a:lnTo>
                  <a:lnTo>
                    <a:pt x="1099" y="224"/>
                  </a:lnTo>
                  <a:lnTo>
                    <a:pt x="1099" y="224"/>
                  </a:lnTo>
                  <a:lnTo>
                    <a:pt x="1097" y="226"/>
                  </a:lnTo>
                  <a:lnTo>
                    <a:pt x="1097" y="226"/>
                  </a:lnTo>
                  <a:lnTo>
                    <a:pt x="1095" y="230"/>
                  </a:lnTo>
                  <a:lnTo>
                    <a:pt x="1097" y="232"/>
                  </a:lnTo>
                  <a:lnTo>
                    <a:pt x="1100" y="235"/>
                  </a:lnTo>
                  <a:lnTo>
                    <a:pt x="1106" y="237"/>
                  </a:lnTo>
                  <a:lnTo>
                    <a:pt x="1111" y="237"/>
                  </a:lnTo>
                  <a:lnTo>
                    <a:pt x="1111" y="237"/>
                  </a:lnTo>
                  <a:lnTo>
                    <a:pt x="1133" y="237"/>
                  </a:lnTo>
                  <a:lnTo>
                    <a:pt x="1144" y="241"/>
                  </a:lnTo>
                  <a:lnTo>
                    <a:pt x="1148" y="242"/>
                  </a:lnTo>
                  <a:lnTo>
                    <a:pt x="1151" y="246"/>
                  </a:lnTo>
                  <a:lnTo>
                    <a:pt x="1151" y="246"/>
                  </a:lnTo>
                  <a:lnTo>
                    <a:pt x="1153" y="250"/>
                  </a:lnTo>
                  <a:lnTo>
                    <a:pt x="1153" y="257"/>
                  </a:lnTo>
                  <a:lnTo>
                    <a:pt x="1153" y="268"/>
                  </a:lnTo>
                  <a:lnTo>
                    <a:pt x="1153" y="268"/>
                  </a:lnTo>
                  <a:close/>
                  <a:moveTo>
                    <a:pt x="1032" y="226"/>
                  </a:moveTo>
                  <a:lnTo>
                    <a:pt x="1032" y="226"/>
                  </a:lnTo>
                  <a:lnTo>
                    <a:pt x="1028" y="228"/>
                  </a:lnTo>
                  <a:lnTo>
                    <a:pt x="1026" y="232"/>
                  </a:lnTo>
                  <a:lnTo>
                    <a:pt x="1026" y="233"/>
                  </a:lnTo>
                  <a:lnTo>
                    <a:pt x="1026" y="237"/>
                  </a:lnTo>
                  <a:lnTo>
                    <a:pt x="1030" y="242"/>
                  </a:lnTo>
                  <a:lnTo>
                    <a:pt x="1030" y="250"/>
                  </a:lnTo>
                  <a:lnTo>
                    <a:pt x="1030" y="250"/>
                  </a:lnTo>
                  <a:lnTo>
                    <a:pt x="1030" y="253"/>
                  </a:lnTo>
                  <a:lnTo>
                    <a:pt x="1028" y="255"/>
                  </a:lnTo>
                  <a:lnTo>
                    <a:pt x="1026" y="253"/>
                  </a:lnTo>
                  <a:lnTo>
                    <a:pt x="1023" y="252"/>
                  </a:lnTo>
                  <a:lnTo>
                    <a:pt x="1015" y="239"/>
                  </a:lnTo>
                  <a:lnTo>
                    <a:pt x="1015" y="239"/>
                  </a:lnTo>
                  <a:lnTo>
                    <a:pt x="1014" y="237"/>
                  </a:lnTo>
                  <a:lnTo>
                    <a:pt x="1008" y="235"/>
                  </a:lnTo>
                  <a:lnTo>
                    <a:pt x="1005" y="235"/>
                  </a:lnTo>
                  <a:lnTo>
                    <a:pt x="1003" y="237"/>
                  </a:lnTo>
                  <a:lnTo>
                    <a:pt x="1003" y="237"/>
                  </a:lnTo>
                  <a:lnTo>
                    <a:pt x="1001" y="241"/>
                  </a:lnTo>
                  <a:lnTo>
                    <a:pt x="1003" y="242"/>
                  </a:lnTo>
                  <a:lnTo>
                    <a:pt x="1005" y="246"/>
                  </a:lnTo>
                  <a:lnTo>
                    <a:pt x="1010" y="250"/>
                  </a:lnTo>
                  <a:lnTo>
                    <a:pt x="1012" y="255"/>
                  </a:lnTo>
                  <a:lnTo>
                    <a:pt x="1012" y="255"/>
                  </a:lnTo>
                  <a:lnTo>
                    <a:pt x="1012" y="259"/>
                  </a:lnTo>
                  <a:lnTo>
                    <a:pt x="1008" y="261"/>
                  </a:lnTo>
                  <a:lnTo>
                    <a:pt x="1001" y="262"/>
                  </a:lnTo>
                  <a:lnTo>
                    <a:pt x="1001" y="262"/>
                  </a:lnTo>
                  <a:lnTo>
                    <a:pt x="996" y="262"/>
                  </a:lnTo>
                  <a:lnTo>
                    <a:pt x="992" y="266"/>
                  </a:lnTo>
                  <a:lnTo>
                    <a:pt x="990" y="268"/>
                  </a:lnTo>
                  <a:lnTo>
                    <a:pt x="992" y="273"/>
                  </a:lnTo>
                  <a:lnTo>
                    <a:pt x="992" y="273"/>
                  </a:lnTo>
                  <a:lnTo>
                    <a:pt x="996" y="275"/>
                  </a:lnTo>
                  <a:lnTo>
                    <a:pt x="997" y="275"/>
                  </a:lnTo>
                  <a:lnTo>
                    <a:pt x="1003" y="273"/>
                  </a:lnTo>
                  <a:lnTo>
                    <a:pt x="1012" y="270"/>
                  </a:lnTo>
                  <a:lnTo>
                    <a:pt x="1012" y="270"/>
                  </a:lnTo>
                  <a:lnTo>
                    <a:pt x="1019" y="266"/>
                  </a:lnTo>
                  <a:lnTo>
                    <a:pt x="1023" y="266"/>
                  </a:lnTo>
                  <a:lnTo>
                    <a:pt x="1026" y="266"/>
                  </a:lnTo>
                  <a:lnTo>
                    <a:pt x="1026" y="266"/>
                  </a:lnTo>
                  <a:lnTo>
                    <a:pt x="1028" y="268"/>
                  </a:lnTo>
                  <a:lnTo>
                    <a:pt x="1028" y="270"/>
                  </a:lnTo>
                  <a:lnTo>
                    <a:pt x="1026" y="273"/>
                  </a:lnTo>
                  <a:lnTo>
                    <a:pt x="1026" y="273"/>
                  </a:lnTo>
                  <a:lnTo>
                    <a:pt x="1026" y="277"/>
                  </a:lnTo>
                  <a:lnTo>
                    <a:pt x="1026" y="280"/>
                  </a:lnTo>
                  <a:lnTo>
                    <a:pt x="1030" y="284"/>
                  </a:lnTo>
                  <a:lnTo>
                    <a:pt x="1035" y="286"/>
                  </a:lnTo>
                  <a:lnTo>
                    <a:pt x="1035" y="286"/>
                  </a:lnTo>
                  <a:lnTo>
                    <a:pt x="1048" y="286"/>
                  </a:lnTo>
                  <a:lnTo>
                    <a:pt x="1061" y="284"/>
                  </a:lnTo>
                  <a:lnTo>
                    <a:pt x="1061" y="284"/>
                  </a:lnTo>
                  <a:lnTo>
                    <a:pt x="1066" y="282"/>
                  </a:lnTo>
                  <a:lnTo>
                    <a:pt x="1072" y="275"/>
                  </a:lnTo>
                  <a:lnTo>
                    <a:pt x="1072" y="275"/>
                  </a:lnTo>
                  <a:lnTo>
                    <a:pt x="1073" y="270"/>
                  </a:lnTo>
                  <a:lnTo>
                    <a:pt x="1072" y="266"/>
                  </a:lnTo>
                  <a:lnTo>
                    <a:pt x="1068" y="262"/>
                  </a:lnTo>
                  <a:lnTo>
                    <a:pt x="1066" y="257"/>
                  </a:lnTo>
                  <a:lnTo>
                    <a:pt x="1066" y="257"/>
                  </a:lnTo>
                  <a:lnTo>
                    <a:pt x="1064" y="253"/>
                  </a:lnTo>
                  <a:lnTo>
                    <a:pt x="1066" y="248"/>
                  </a:lnTo>
                  <a:lnTo>
                    <a:pt x="1066" y="242"/>
                  </a:lnTo>
                  <a:lnTo>
                    <a:pt x="1066" y="237"/>
                  </a:lnTo>
                  <a:lnTo>
                    <a:pt x="1066" y="237"/>
                  </a:lnTo>
                  <a:lnTo>
                    <a:pt x="1061" y="232"/>
                  </a:lnTo>
                  <a:lnTo>
                    <a:pt x="1052" y="226"/>
                  </a:lnTo>
                  <a:lnTo>
                    <a:pt x="1052" y="226"/>
                  </a:lnTo>
                  <a:lnTo>
                    <a:pt x="1044" y="224"/>
                  </a:lnTo>
                  <a:lnTo>
                    <a:pt x="1035" y="224"/>
                  </a:lnTo>
                  <a:lnTo>
                    <a:pt x="1035" y="224"/>
                  </a:lnTo>
                  <a:lnTo>
                    <a:pt x="1032" y="226"/>
                  </a:lnTo>
                  <a:lnTo>
                    <a:pt x="1032" y="226"/>
                  </a:lnTo>
                  <a:close/>
                  <a:moveTo>
                    <a:pt x="1061" y="434"/>
                  </a:moveTo>
                  <a:lnTo>
                    <a:pt x="1061" y="434"/>
                  </a:lnTo>
                  <a:lnTo>
                    <a:pt x="1055" y="432"/>
                  </a:lnTo>
                  <a:lnTo>
                    <a:pt x="1048" y="434"/>
                  </a:lnTo>
                  <a:lnTo>
                    <a:pt x="1044" y="438"/>
                  </a:lnTo>
                  <a:lnTo>
                    <a:pt x="1041" y="443"/>
                  </a:lnTo>
                  <a:lnTo>
                    <a:pt x="1041" y="443"/>
                  </a:lnTo>
                  <a:lnTo>
                    <a:pt x="1041" y="451"/>
                  </a:lnTo>
                  <a:lnTo>
                    <a:pt x="1044" y="458"/>
                  </a:lnTo>
                  <a:lnTo>
                    <a:pt x="1050" y="463"/>
                  </a:lnTo>
                  <a:lnTo>
                    <a:pt x="1057" y="469"/>
                  </a:lnTo>
                  <a:lnTo>
                    <a:pt x="1066" y="472"/>
                  </a:lnTo>
                  <a:lnTo>
                    <a:pt x="1075" y="474"/>
                  </a:lnTo>
                  <a:lnTo>
                    <a:pt x="1082" y="474"/>
                  </a:lnTo>
                  <a:lnTo>
                    <a:pt x="1090" y="472"/>
                  </a:lnTo>
                  <a:lnTo>
                    <a:pt x="1090" y="472"/>
                  </a:lnTo>
                  <a:lnTo>
                    <a:pt x="1093" y="470"/>
                  </a:lnTo>
                  <a:lnTo>
                    <a:pt x="1095" y="469"/>
                  </a:lnTo>
                  <a:lnTo>
                    <a:pt x="1097" y="461"/>
                  </a:lnTo>
                  <a:lnTo>
                    <a:pt x="1095" y="454"/>
                  </a:lnTo>
                  <a:lnTo>
                    <a:pt x="1095" y="447"/>
                  </a:lnTo>
                  <a:lnTo>
                    <a:pt x="1095" y="447"/>
                  </a:lnTo>
                  <a:lnTo>
                    <a:pt x="1090" y="443"/>
                  </a:lnTo>
                  <a:lnTo>
                    <a:pt x="1082" y="440"/>
                  </a:lnTo>
                  <a:lnTo>
                    <a:pt x="1068" y="434"/>
                  </a:lnTo>
                  <a:lnTo>
                    <a:pt x="1068" y="434"/>
                  </a:lnTo>
                  <a:lnTo>
                    <a:pt x="1061" y="434"/>
                  </a:lnTo>
                  <a:lnTo>
                    <a:pt x="1061" y="434"/>
                  </a:lnTo>
                  <a:close/>
                  <a:moveTo>
                    <a:pt x="1077" y="346"/>
                  </a:moveTo>
                  <a:lnTo>
                    <a:pt x="1077" y="346"/>
                  </a:lnTo>
                  <a:lnTo>
                    <a:pt x="1072" y="344"/>
                  </a:lnTo>
                  <a:lnTo>
                    <a:pt x="1064" y="340"/>
                  </a:lnTo>
                  <a:lnTo>
                    <a:pt x="1061" y="335"/>
                  </a:lnTo>
                  <a:lnTo>
                    <a:pt x="1061" y="333"/>
                  </a:lnTo>
                  <a:lnTo>
                    <a:pt x="1062" y="329"/>
                  </a:lnTo>
                  <a:lnTo>
                    <a:pt x="1062" y="329"/>
                  </a:lnTo>
                  <a:lnTo>
                    <a:pt x="1066" y="326"/>
                  </a:lnTo>
                  <a:lnTo>
                    <a:pt x="1072" y="324"/>
                  </a:lnTo>
                  <a:lnTo>
                    <a:pt x="1072" y="324"/>
                  </a:lnTo>
                  <a:lnTo>
                    <a:pt x="1073" y="320"/>
                  </a:lnTo>
                  <a:lnTo>
                    <a:pt x="1073" y="315"/>
                  </a:lnTo>
                  <a:lnTo>
                    <a:pt x="1072" y="311"/>
                  </a:lnTo>
                  <a:lnTo>
                    <a:pt x="1070" y="308"/>
                  </a:lnTo>
                  <a:lnTo>
                    <a:pt x="1070" y="308"/>
                  </a:lnTo>
                  <a:lnTo>
                    <a:pt x="1068" y="306"/>
                  </a:lnTo>
                  <a:lnTo>
                    <a:pt x="1064" y="304"/>
                  </a:lnTo>
                  <a:lnTo>
                    <a:pt x="1057" y="304"/>
                  </a:lnTo>
                  <a:lnTo>
                    <a:pt x="1057" y="304"/>
                  </a:lnTo>
                  <a:lnTo>
                    <a:pt x="1052" y="306"/>
                  </a:lnTo>
                  <a:lnTo>
                    <a:pt x="1048" y="308"/>
                  </a:lnTo>
                  <a:lnTo>
                    <a:pt x="1048" y="308"/>
                  </a:lnTo>
                  <a:lnTo>
                    <a:pt x="1039" y="313"/>
                  </a:lnTo>
                  <a:lnTo>
                    <a:pt x="1030" y="315"/>
                  </a:lnTo>
                  <a:lnTo>
                    <a:pt x="1030" y="315"/>
                  </a:lnTo>
                  <a:lnTo>
                    <a:pt x="1023" y="317"/>
                  </a:lnTo>
                  <a:lnTo>
                    <a:pt x="1017" y="320"/>
                  </a:lnTo>
                  <a:lnTo>
                    <a:pt x="1015" y="322"/>
                  </a:lnTo>
                  <a:lnTo>
                    <a:pt x="1015" y="324"/>
                  </a:lnTo>
                  <a:lnTo>
                    <a:pt x="1017" y="328"/>
                  </a:lnTo>
                  <a:lnTo>
                    <a:pt x="1021" y="331"/>
                  </a:lnTo>
                  <a:lnTo>
                    <a:pt x="1021" y="331"/>
                  </a:lnTo>
                  <a:lnTo>
                    <a:pt x="1024" y="335"/>
                  </a:lnTo>
                  <a:lnTo>
                    <a:pt x="1026" y="340"/>
                  </a:lnTo>
                  <a:lnTo>
                    <a:pt x="1026" y="342"/>
                  </a:lnTo>
                  <a:lnTo>
                    <a:pt x="1024" y="346"/>
                  </a:lnTo>
                  <a:lnTo>
                    <a:pt x="1023" y="346"/>
                  </a:lnTo>
                  <a:lnTo>
                    <a:pt x="1019" y="347"/>
                  </a:lnTo>
                  <a:lnTo>
                    <a:pt x="1019" y="347"/>
                  </a:lnTo>
                  <a:lnTo>
                    <a:pt x="1015" y="347"/>
                  </a:lnTo>
                  <a:lnTo>
                    <a:pt x="1010" y="346"/>
                  </a:lnTo>
                  <a:lnTo>
                    <a:pt x="1006" y="344"/>
                  </a:lnTo>
                  <a:lnTo>
                    <a:pt x="1003" y="342"/>
                  </a:lnTo>
                  <a:lnTo>
                    <a:pt x="1003" y="342"/>
                  </a:lnTo>
                  <a:lnTo>
                    <a:pt x="997" y="344"/>
                  </a:lnTo>
                  <a:lnTo>
                    <a:pt x="996" y="346"/>
                  </a:lnTo>
                  <a:lnTo>
                    <a:pt x="994" y="349"/>
                  </a:lnTo>
                  <a:lnTo>
                    <a:pt x="992" y="355"/>
                  </a:lnTo>
                  <a:lnTo>
                    <a:pt x="992" y="355"/>
                  </a:lnTo>
                  <a:lnTo>
                    <a:pt x="994" y="360"/>
                  </a:lnTo>
                  <a:lnTo>
                    <a:pt x="997" y="362"/>
                  </a:lnTo>
                  <a:lnTo>
                    <a:pt x="1008" y="362"/>
                  </a:lnTo>
                  <a:lnTo>
                    <a:pt x="1008" y="362"/>
                  </a:lnTo>
                  <a:lnTo>
                    <a:pt x="1015" y="364"/>
                  </a:lnTo>
                  <a:lnTo>
                    <a:pt x="1021" y="369"/>
                  </a:lnTo>
                  <a:lnTo>
                    <a:pt x="1030" y="380"/>
                  </a:lnTo>
                  <a:lnTo>
                    <a:pt x="1030" y="380"/>
                  </a:lnTo>
                  <a:lnTo>
                    <a:pt x="1039" y="387"/>
                  </a:lnTo>
                  <a:lnTo>
                    <a:pt x="1043" y="391"/>
                  </a:lnTo>
                  <a:lnTo>
                    <a:pt x="1050" y="391"/>
                  </a:lnTo>
                  <a:lnTo>
                    <a:pt x="1050" y="391"/>
                  </a:lnTo>
                  <a:lnTo>
                    <a:pt x="1055" y="389"/>
                  </a:lnTo>
                  <a:lnTo>
                    <a:pt x="1061" y="387"/>
                  </a:lnTo>
                  <a:lnTo>
                    <a:pt x="1072" y="384"/>
                  </a:lnTo>
                  <a:lnTo>
                    <a:pt x="1072" y="384"/>
                  </a:lnTo>
                  <a:lnTo>
                    <a:pt x="1077" y="382"/>
                  </a:lnTo>
                  <a:lnTo>
                    <a:pt x="1079" y="380"/>
                  </a:lnTo>
                  <a:lnTo>
                    <a:pt x="1084" y="373"/>
                  </a:lnTo>
                  <a:lnTo>
                    <a:pt x="1088" y="364"/>
                  </a:lnTo>
                  <a:lnTo>
                    <a:pt x="1090" y="355"/>
                  </a:lnTo>
                  <a:lnTo>
                    <a:pt x="1090" y="355"/>
                  </a:lnTo>
                  <a:lnTo>
                    <a:pt x="1088" y="349"/>
                  </a:lnTo>
                  <a:lnTo>
                    <a:pt x="1086" y="347"/>
                  </a:lnTo>
                  <a:lnTo>
                    <a:pt x="1077" y="346"/>
                  </a:lnTo>
                  <a:lnTo>
                    <a:pt x="1077" y="346"/>
                  </a:lnTo>
                  <a:close/>
                  <a:moveTo>
                    <a:pt x="1068" y="183"/>
                  </a:moveTo>
                  <a:lnTo>
                    <a:pt x="1068" y="183"/>
                  </a:lnTo>
                  <a:lnTo>
                    <a:pt x="1072" y="185"/>
                  </a:lnTo>
                  <a:lnTo>
                    <a:pt x="1072" y="186"/>
                  </a:lnTo>
                  <a:lnTo>
                    <a:pt x="1072" y="190"/>
                  </a:lnTo>
                  <a:lnTo>
                    <a:pt x="1073" y="194"/>
                  </a:lnTo>
                  <a:lnTo>
                    <a:pt x="1073" y="194"/>
                  </a:lnTo>
                  <a:lnTo>
                    <a:pt x="1077" y="197"/>
                  </a:lnTo>
                  <a:lnTo>
                    <a:pt x="1081" y="199"/>
                  </a:lnTo>
                  <a:lnTo>
                    <a:pt x="1090" y="201"/>
                  </a:lnTo>
                  <a:lnTo>
                    <a:pt x="1099" y="199"/>
                  </a:lnTo>
                  <a:lnTo>
                    <a:pt x="1106" y="195"/>
                  </a:lnTo>
                  <a:lnTo>
                    <a:pt x="1106" y="195"/>
                  </a:lnTo>
                  <a:lnTo>
                    <a:pt x="1108" y="192"/>
                  </a:lnTo>
                  <a:lnTo>
                    <a:pt x="1108" y="190"/>
                  </a:lnTo>
                  <a:lnTo>
                    <a:pt x="1106" y="186"/>
                  </a:lnTo>
                  <a:lnTo>
                    <a:pt x="1104" y="183"/>
                  </a:lnTo>
                  <a:lnTo>
                    <a:pt x="1090" y="174"/>
                  </a:lnTo>
                  <a:lnTo>
                    <a:pt x="1090" y="174"/>
                  </a:lnTo>
                  <a:lnTo>
                    <a:pt x="1084" y="168"/>
                  </a:lnTo>
                  <a:lnTo>
                    <a:pt x="1075" y="165"/>
                  </a:lnTo>
                  <a:lnTo>
                    <a:pt x="1068" y="163"/>
                  </a:lnTo>
                  <a:lnTo>
                    <a:pt x="1064" y="163"/>
                  </a:lnTo>
                  <a:lnTo>
                    <a:pt x="1061" y="165"/>
                  </a:lnTo>
                  <a:lnTo>
                    <a:pt x="1061" y="165"/>
                  </a:lnTo>
                  <a:lnTo>
                    <a:pt x="1057" y="168"/>
                  </a:lnTo>
                  <a:lnTo>
                    <a:pt x="1057" y="168"/>
                  </a:lnTo>
                  <a:lnTo>
                    <a:pt x="1055" y="170"/>
                  </a:lnTo>
                  <a:lnTo>
                    <a:pt x="1055" y="172"/>
                  </a:lnTo>
                  <a:lnTo>
                    <a:pt x="1059" y="177"/>
                  </a:lnTo>
                  <a:lnTo>
                    <a:pt x="1068" y="183"/>
                  </a:lnTo>
                  <a:lnTo>
                    <a:pt x="1068" y="183"/>
                  </a:lnTo>
                  <a:close/>
                  <a:moveTo>
                    <a:pt x="679" y="391"/>
                  </a:moveTo>
                  <a:lnTo>
                    <a:pt x="679" y="391"/>
                  </a:lnTo>
                  <a:lnTo>
                    <a:pt x="691" y="393"/>
                  </a:lnTo>
                  <a:lnTo>
                    <a:pt x="702" y="391"/>
                  </a:lnTo>
                  <a:lnTo>
                    <a:pt x="702" y="391"/>
                  </a:lnTo>
                  <a:lnTo>
                    <a:pt x="710" y="391"/>
                  </a:lnTo>
                  <a:lnTo>
                    <a:pt x="711" y="389"/>
                  </a:lnTo>
                  <a:lnTo>
                    <a:pt x="713" y="389"/>
                  </a:lnTo>
                  <a:lnTo>
                    <a:pt x="713" y="389"/>
                  </a:lnTo>
                  <a:lnTo>
                    <a:pt x="715" y="384"/>
                  </a:lnTo>
                  <a:lnTo>
                    <a:pt x="715" y="380"/>
                  </a:lnTo>
                  <a:lnTo>
                    <a:pt x="719" y="371"/>
                  </a:lnTo>
                  <a:lnTo>
                    <a:pt x="719" y="371"/>
                  </a:lnTo>
                  <a:lnTo>
                    <a:pt x="724" y="362"/>
                  </a:lnTo>
                  <a:lnTo>
                    <a:pt x="731" y="355"/>
                  </a:lnTo>
                  <a:lnTo>
                    <a:pt x="731" y="355"/>
                  </a:lnTo>
                  <a:lnTo>
                    <a:pt x="740" y="347"/>
                  </a:lnTo>
                  <a:lnTo>
                    <a:pt x="751" y="342"/>
                  </a:lnTo>
                  <a:lnTo>
                    <a:pt x="751" y="342"/>
                  </a:lnTo>
                  <a:lnTo>
                    <a:pt x="771" y="335"/>
                  </a:lnTo>
                  <a:lnTo>
                    <a:pt x="780" y="329"/>
                  </a:lnTo>
                  <a:lnTo>
                    <a:pt x="784" y="326"/>
                  </a:lnTo>
                  <a:lnTo>
                    <a:pt x="786" y="320"/>
                  </a:lnTo>
                  <a:lnTo>
                    <a:pt x="786" y="320"/>
                  </a:lnTo>
                  <a:lnTo>
                    <a:pt x="787" y="317"/>
                  </a:lnTo>
                  <a:lnTo>
                    <a:pt x="786" y="313"/>
                  </a:lnTo>
                  <a:lnTo>
                    <a:pt x="786" y="309"/>
                  </a:lnTo>
                  <a:lnTo>
                    <a:pt x="782" y="308"/>
                  </a:lnTo>
                  <a:lnTo>
                    <a:pt x="776" y="306"/>
                  </a:lnTo>
                  <a:lnTo>
                    <a:pt x="769" y="308"/>
                  </a:lnTo>
                  <a:lnTo>
                    <a:pt x="769" y="308"/>
                  </a:lnTo>
                  <a:lnTo>
                    <a:pt x="764" y="311"/>
                  </a:lnTo>
                  <a:lnTo>
                    <a:pt x="760" y="313"/>
                  </a:lnTo>
                  <a:lnTo>
                    <a:pt x="755" y="313"/>
                  </a:lnTo>
                  <a:lnTo>
                    <a:pt x="755" y="313"/>
                  </a:lnTo>
                  <a:lnTo>
                    <a:pt x="746" y="311"/>
                  </a:lnTo>
                  <a:lnTo>
                    <a:pt x="737" y="309"/>
                  </a:lnTo>
                  <a:lnTo>
                    <a:pt x="737" y="309"/>
                  </a:lnTo>
                  <a:lnTo>
                    <a:pt x="720" y="304"/>
                  </a:lnTo>
                  <a:lnTo>
                    <a:pt x="708" y="299"/>
                  </a:lnTo>
                  <a:lnTo>
                    <a:pt x="708" y="299"/>
                  </a:lnTo>
                  <a:lnTo>
                    <a:pt x="700" y="297"/>
                  </a:lnTo>
                  <a:lnTo>
                    <a:pt x="693" y="297"/>
                  </a:lnTo>
                  <a:lnTo>
                    <a:pt x="693" y="297"/>
                  </a:lnTo>
                  <a:lnTo>
                    <a:pt x="684" y="300"/>
                  </a:lnTo>
                  <a:lnTo>
                    <a:pt x="675" y="306"/>
                  </a:lnTo>
                  <a:lnTo>
                    <a:pt x="670" y="313"/>
                  </a:lnTo>
                  <a:lnTo>
                    <a:pt x="666" y="320"/>
                  </a:lnTo>
                  <a:lnTo>
                    <a:pt x="666" y="320"/>
                  </a:lnTo>
                  <a:lnTo>
                    <a:pt x="664" y="337"/>
                  </a:lnTo>
                  <a:lnTo>
                    <a:pt x="664" y="337"/>
                  </a:lnTo>
                  <a:lnTo>
                    <a:pt x="661" y="347"/>
                  </a:lnTo>
                  <a:lnTo>
                    <a:pt x="657" y="360"/>
                  </a:lnTo>
                  <a:lnTo>
                    <a:pt x="657" y="360"/>
                  </a:lnTo>
                  <a:lnTo>
                    <a:pt x="659" y="369"/>
                  </a:lnTo>
                  <a:lnTo>
                    <a:pt x="662" y="378"/>
                  </a:lnTo>
                  <a:lnTo>
                    <a:pt x="670" y="387"/>
                  </a:lnTo>
                  <a:lnTo>
                    <a:pt x="679" y="391"/>
                  </a:lnTo>
                  <a:lnTo>
                    <a:pt x="679" y="391"/>
                  </a:lnTo>
                  <a:close/>
                  <a:moveTo>
                    <a:pt x="690" y="257"/>
                  </a:moveTo>
                  <a:lnTo>
                    <a:pt x="690" y="257"/>
                  </a:lnTo>
                  <a:lnTo>
                    <a:pt x="693" y="255"/>
                  </a:lnTo>
                  <a:lnTo>
                    <a:pt x="697" y="255"/>
                  </a:lnTo>
                  <a:lnTo>
                    <a:pt x="706" y="257"/>
                  </a:lnTo>
                  <a:lnTo>
                    <a:pt x="706" y="257"/>
                  </a:lnTo>
                  <a:lnTo>
                    <a:pt x="708" y="257"/>
                  </a:lnTo>
                  <a:lnTo>
                    <a:pt x="711" y="255"/>
                  </a:lnTo>
                  <a:lnTo>
                    <a:pt x="717" y="253"/>
                  </a:lnTo>
                  <a:lnTo>
                    <a:pt x="717" y="253"/>
                  </a:lnTo>
                  <a:lnTo>
                    <a:pt x="720" y="252"/>
                  </a:lnTo>
                  <a:lnTo>
                    <a:pt x="724" y="253"/>
                  </a:lnTo>
                  <a:lnTo>
                    <a:pt x="724" y="253"/>
                  </a:lnTo>
                  <a:lnTo>
                    <a:pt x="728" y="252"/>
                  </a:lnTo>
                  <a:lnTo>
                    <a:pt x="731" y="250"/>
                  </a:lnTo>
                  <a:lnTo>
                    <a:pt x="735" y="248"/>
                  </a:lnTo>
                  <a:lnTo>
                    <a:pt x="738" y="244"/>
                  </a:lnTo>
                  <a:lnTo>
                    <a:pt x="738" y="244"/>
                  </a:lnTo>
                  <a:lnTo>
                    <a:pt x="738" y="237"/>
                  </a:lnTo>
                  <a:lnTo>
                    <a:pt x="740" y="230"/>
                  </a:lnTo>
                  <a:lnTo>
                    <a:pt x="740" y="230"/>
                  </a:lnTo>
                  <a:lnTo>
                    <a:pt x="742" y="228"/>
                  </a:lnTo>
                  <a:lnTo>
                    <a:pt x="744" y="228"/>
                  </a:lnTo>
                  <a:lnTo>
                    <a:pt x="748" y="230"/>
                  </a:lnTo>
                  <a:lnTo>
                    <a:pt x="748" y="230"/>
                  </a:lnTo>
                  <a:lnTo>
                    <a:pt x="751" y="224"/>
                  </a:lnTo>
                  <a:lnTo>
                    <a:pt x="753" y="223"/>
                  </a:lnTo>
                  <a:lnTo>
                    <a:pt x="755" y="224"/>
                  </a:lnTo>
                  <a:lnTo>
                    <a:pt x="755" y="224"/>
                  </a:lnTo>
                  <a:lnTo>
                    <a:pt x="755" y="228"/>
                  </a:lnTo>
                  <a:lnTo>
                    <a:pt x="753" y="232"/>
                  </a:lnTo>
                  <a:lnTo>
                    <a:pt x="751" y="235"/>
                  </a:lnTo>
                  <a:lnTo>
                    <a:pt x="753" y="237"/>
                  </a:lnTo>
                  <a:lnTo>
                    <a:pt x="755" y="239"/>
                  </a:lnTo>
                  <a:lnTo>
                    <a:pt x="755" y="239"/>
                  </a:lnTo>
                  <a:lnTo>
                    <a:pt x="757" y="239"/>
                  </a:lnTo>
                  <a:lnTo>
                    <a:pt x="760" y="239"/>
                  </a:lnTo>
                  <a:lnTo>
                    <a:pt x="766" y="233"/>
                  </a:lnTo>
                  <a:lnTo>
                    <a:pt x="773" y="223"/>
                  </a:lnTo>
                  <a:lnTo>
                    <a:pt x="773" y="223"/>
                  </a:lnTo>
                  <a:lnTo>
                    <a:pt x="778" y="219"/>
                  </a:lnTo>
                  <a:lnTo>
                    <a:pt x="786" y="217"/>
                  </a:lnTo>
                  <a:lnTo>
                    <a:pt x="789" y="214"/>
                  </a:lnTo>
                  <a:lnTo>
                    <a:pt x="791" y="210"/>
                  </a:lnTo>
                  <a:lnTo>
                    <a:pt x="791" y="206"/>
                  </a:lnTo>
                  <a:lnTo>
                    <a:pt x="791" y="206"/>
                  </a:lnTo>
                  <a:lnTo>
                    <a:pt x="791" y="199"/>
                  </a:lnTo>
                  <a:lnTo>
                    <a:pt x="787" y="194"/>
                  </a:lnTo>
                  <a:lnTo>
                    <a:pt x="787" y="194"/>
                  </a:lnTo>
                  <a:lnTo>
                    <a:pt x="780" y="190"/>
                  </a:lnTo>
                  <a:lnTo>
                    <a:pt x="776" y="190"/>
                  </a:lnTo>
                  <a:lnTo>
                    <a:pt x="773" y="190"/>
                  </a:lnTo>
                  <a:lnTo>
                    <a:pt x="773" y="190"/>
                  </a:lnTo>
                  <a:lnTo>
                    <a:pt x="773" y="190"/>
                  </a:lnTo>
                  <a:lnTo>
                    <a:pt x="773" y="190"/>
                  </a:lnTo>
                  <a:lnTo>
                    <a:pt x="771" y="192"/>
                  </a:lnTo>
                  <a:lnTo>
                    <a:pt x="769" y="195"/>
                  </a:lnTo>
                  <a:lnTo>
                    <a:pt x="766" y="199"/>
                  </a:lnTo>
                  <a:lnTo>
                    <a:pt x="766" y="199"/>
                  </a:lnTo>
                  <a:lnTo>
                    <a:pt x="764" y="203"/>
                  </a:lnTo>
                  <a:lnTo>
                    <a:pt x="762" y="203"/>
                  </a:lnTo>
                  <a:lnTo>
                    <a:pt x="755" y="203"/>
                  </a:lnTo>
                  <a:lnTo>
                    <a:pt x="742" y="201"/>
                  </a:lnTo>
                  <a:lnTo>
                    <a:pt x="742" y="201"/>
                  </a:lnTo>
                  <a:lnTo>
                    <a:pt x="735" y="201"/>
                  </a:lnTo>
                  <a:lnTo>
                    <a:pt x="728" y="201"/>
                  </a:lnTo>
                  <a:lnTo>
                    <a:pt x="720" y="204"/>
                  </a:lnTo>
                  <a:lnTo>
                    <a:pt x="715" y="208"/>
                  </a:lnTo>
                  <a:lnTo>
                    <a:pt x="715" y="208"/>
                  </a:lnTo>
                  <a:lnTo>
                    <a:pt x="711" y="212"/>
                  </a:lnTo>
                  <a:lnTo>
                    <a:pt x="708" y="215"/>
                  </a:lnTo>
                  <a:lnTo>
                    <a:pt x="708" y="215"/>
                  </a:lnTo>
                  <a:lnTo>
                    <a:pt x="702" y="219"/>
                  </a:lnTo>
                  <a:lnTo>
                    <a:pt x="697" y="221"/>
                  </a:lnTo>
                  <a:lnTo>
                    <a:pt x="697" y="221"/>
                  </a:lnTo>
                  <a:lnTo>
                    <a:pt x="690" y="223"/>
                  </a:lnTo>
                  <a:lnTo>
                    <a:pt x="682" y="226"/>
                  </a:lnTo>
                  <a:lnTo>
                    <a:pt x="677" y="232"/>
                  </a:lnTo>
                  <a:lnTo>
                    <a:pt x="672" y="237"/>
                  </a:lnTo>
                  <a:lnTo>
                    <a:pt x="672" y="237"/>
                  </a:lnTo>
                  <a:lnTo>
                    <a:pt x="670" y="242"/>
                  </a:lnTo>
                  <a:lnTo>
                    <a:pt x="670" y="248"/>
                  </a:lnTo>
                  <a:lnTo>
                    <a:pt x="672" y="253"/>
                  </a:lnTo>
                  <a:lnTo>
                    <a:pt x="673" y="259"/>
                  </a:lnTo>
                  <a:lnTo>
                    <a:pt x="673" y="259"/>
                  </a:lnTo>
                  <a:lnTo>
                    <a:pt x="677" y="261"/>
                  </a:lnTo>
                  <a:lnTo>
                    <a:pt x="681" y="261"/>
                  </a:lnTo>
                  <a:lnTo>
                    <a:pt x="690" y="257"/>
                  </a:lnTo>
                  <a:lnTo>
                    <a:pt x="690" y="257"/>
                  </a:lnTo>
                  <a:close/>
                  <a:moveTo>
                    <a:pt x="776" y="259"/>
                  </a:moveTo>
                  <a:lnTo>
                    <a:pt x="776" y="259"/>
                  </a:lnTo>
                  <a:lnTo>
                    <a:pt x="775" y="264"/>
                  </a:lnTo>
                  <a:lnTo>
                    <a:pt x="776" y="268"/>
                  </a:lnTo>
                  <a:lnTo>
                    <a:pt x="778" y="271"/>
                  </a:lnTo>
                  <a:lnTo>
                    <a:pt x="782" y="275"/>
                  </a:lnTo>
                  <a:lnTo>
                    <a:pt x="786" y="277"/>
                  </a:lnTo>
                  <a:lnTo>
                    <a:pt x="791" y="277"/>
                  </a:lnTo>
                  <a:lnTo>
                    <a:pt x="796" y="275"/>
                  </a:lnTo>
                  <a:lnTo>
                    <a:pt x="800" y="271"/>
                  </a:lnTo>
                  <a:lnTo>
                    <a:pt x="800" y="271"/>
                  </a:lnTo>
                  <a:lnTo>
                    <a:pt x="804" y="266"/>
                  </a:lnTo>
                  <a:lnTo>
                    <a:pt x="805" y="264"/>
                  </a:lnTo>
                  <a:lnTo>
                    <a:pt x="807" y="262"/>
                  </a:lnTo>
                  <a:lnTo>
                    <a:pt x="807" y="262"/>
                  </a:lnTo>
                  <a:lnTo>
                    <a:pt x="813" y="261"/>
                  </a:lnTo>
                  <a:lnTo>
                    <a:pt x="815" y="264"/>
                  </a:lnTo>
                  <a:lnTo>
                    <a:pt x="818" y="268"/>
                  </a:lnTo>
                  <a:lnTo>
                    <a:pt x="820" y="271"/>
                  </a:lnTo>
                  <a:lnTo>
                    <a:pt x="820" y="271"/>
                  </a:lnTo>
                  <a:lnTo>
                    <a:pt x="825" y="273"/>
                  </a:lnTo>
                  <a:lnTo>
                    <a:pt x="829" y="273"/>
                  </a:lnTo>
                  <a:lnTo>
                    <a:pt x="840" y="271"/>
                  </a:lnTo>
                  <a:lnTo>
                    <a:pt x="840" y="271"/>
                  </a:lnTo>
                  <a:lnTo>
                    <a:pt x="858" y="271"/>
                  </a:lnTo>
                  <a:lnTo>
                    <a:pt x="858" y="271"/>
                  </a:lnTo>
                  <a:lnTo>
                    <a:pt x="863" y="271"/>
                  </a:lnTo>
                  <a:lnTo>
                    <a:pt x="863" y="273"/>
                  </a:lnTo>
                  <a:lnTo>
                    <a:pt x="863" y="275"/>
                  </a:lnTo>
                  <a:lnTo>
                    <a:pt x="863" y="275"/>
                  </a:lnTo>
                  <a:lnTo>
                    <a:pt x="860" y="279"/>
                  </a:lnTo>
                  <a:lnTo>
                    <a:pt x="854" y="280"/>
                  </a:lnTo>
                  <a:lnTo>
                    <a:pt x="843" y="282"/>
                  </a:lnTo>
                  <a:lnTo>
                    <a:pt x="843" y="282"/>
                  </a:lnTo>
                  <a:lnTo>
                    <a:pt x="834" y="284"/>
                  </a:lnTo>
                  <a:lnTo>
                    <a:pt x="824" y="288"/>
                  </a:lnTo>
                  <a:lnTo>
                    <a:pt x="818" y="291"/>
                  </a:lnTo>
                  <a:lnTo>
                    <a:pt x="815" y="295"/>
                  </a:lnTo>
                  <a:lnTo>
                    <a:pt x="815" y="299"/>
                  </a:lnTo>
                  <a:lnTo>
                    <a:pt x="816" y="302"/>
                  </a:lnTo>
                  <a:lnTo>
                    <a:pt x="816" y="302"/>
                  </a:lnTo>
                  <a:lnTo>
                    <a:pt x="822" y="304"/>
                  </a:lnTo>
                  <a:lnTo>
                    <a:pt x="825" y="306"/>
                  </a:lnTo>
                  <a:lnTo>
                    <a:pt x="831" y="304"/>
                  </a:lnTo>
                  <a:lnTo>
                    <a:pt x="836" y="302"/>
                  </a:lnTo>
                  <a:lnTo>
                    <a:pt x="847" y="297"/>
                  </a:lnTo>
                  <a:lnTo>
                    <a:pt x="856" y="291"/>
                  </a:lnTo>
                  <a:lnTo>
                    <a:pt x="856" y="291"/>
                  </a:lnTo>
                  <a:lnTo>
                    <a:pt x="869" y="286"/>
                  </a:lnTo>
                  <a:lnTo>
                    <a:pt x="876" y="284"/>
                  </a:lnTo>
                  <a:lnTo>
                    <a:pt x="883" y="284"/>
                  </a:lnTo>
                  <a:lnTo>
                    <a:pt x="883" y="284"/>
                  </a:lnTo>
                  <a:lnTo>
                    <a:pt x="894" y="284"/>
                  </a:lnTo>
                  <a:lnTo>
                    <a:pt x="905" y="282"/>
                  </a:lnTo>
                  <a:lnTo>
                    <a:pt x="905" y="282"/>
                  </a:lnTo>
                  <a:lnTo>
                    <a:pt x="912" y="280"/>
                  </a:lnTo>
                  <a:lnTo>
                    <a:pt x="923" y="275"/>
                  </a:lnTo>
                  <a:lnTo>
                    <a:pt x="932" y="270"/>
                  </a:lnTo>
                  <a:lnTo>
                    <a:pt x="934" y="264"/>
                  </a:lnTo>
                  <a:lnTo>
                    <a:pt x="936" y="261"/>
                  </a:lnTo>
                  <a:lnTo>
                    <a:pt x="936" y="261"/>
                  </a:lnTo>
                  <a:lnTo>
                    <a:pt x="936" y="255"/>
                  </a:lnTo>
                  <a:lnTo>
                    <a:pt x="934" y="248"/>
                  </a:lnTo>
                  <a:lnTo>
                    <a:pt x="932" y="246"/>
                  </a:lnTo>
                  <a:lnTo>
                    <a:pt x="930" y="246"/>
                  </a:lnTo>
                  <a:lnTo>
                    <a:pt x="927" y="246"/>
                  </a:lnTo>
                  <a:lnTo>
                    <a:pt x="925" y="250"/>
                  </a:lnTo>
                  <a:lnTo>
                    <a:pt x="925" y="250"/>
                  </a:lnTo>
                  <a:lnTo>
                    <a:pt x="921" y="257"/>
                  </a:lnTo>
                  <a:lnTo>
                    <a:pt x="919" y="259"/>
                  </a:lnTo>
                  <a:lnTo>
                    <a:pt x="914" y="259"/>
                  </a:lnTo>
                  <a:lnTo>
                    <a:pt x="914" y="259"/>
                  </a:lnTo>
                  <a:lnTo>
                    <a:pt x="912" y="255"/>
                  </a:lnTo>
                  <a:lnTo>
                    <a:pt x="910" y="250"/>
                  </a:lnTo>
                  <a:lnTo>
                    <a:pt x="909" y="246"/>
                  </a:lnTo>
                  <a:lnTo>
                    <a:pt x="907" y="241"/>
                  </a:lnTo>
                  <a:lnTo>
                    <a:pt x="907" y="241"/>
                  </a:lnTo>
                  <a:lnTo>
                    <a:pt x="900" y="235"/>
                  </a:lnTo>
                  <a:lnTo>
                    <a:pt x="900" y="235"/>
                  </a:lnTo>
                  <a:lnTo>
                    <a:pt x="892" y="226"/>
                  </a:lnTo>
                  <a:lnTo>
                    <a:pt x="892" y="226"/>
                  </a:lnTo>
                  <a:lnTo>
                    <a:pt x="887" y="224"/>
                  </a:lnTo>
                  <a:lnTo>
                    <a:pt x="883" y="223"/>
                  </a:lnTo>
                  <a:lnTo>
                    <a:pt x="883" y="223"/>
                  </a:lnTo>
                  <a:lnTo>
                    <a:pt x="878" y="224"/>
                  </a:lnTo>
                  <a:lnTo>
                    <a:pt x="876" y="226"/>
                  </a:lnTo>
                  <a:lnTo>
                    <a:pt x="874" y="228"/>
                  </a:lnTo>
                  <a:lnTo>
                    <a:pt x="874" y="228"/>
                  </a:lnTo>
                  <a:lnTo>
                    <a:pt x="874" y="233"/>
                  </a:lnTo>
                  <a:lnTo>
                    <a:pt x="876" y="235"/>
                  </a:lnTo>
                  <a:lnTo>
                    <a:pt x="881" y="242"/>
                  </a:lnTo>
                  <a:lnTo>
                    <a:pt x="887" y="248"/>
                  </a:lnTo>
                  <a:lnTo>
                    <a:pt x="889" y="252"/>
                  </a:lnTo>
                  <a:lnTo>
                    <a:pt x="891" y="255"/>
                  </a:lnTo>
                  <a:lnTo>
                    <a:pt x="891" y="255"/>
                  </a:lnTo>
                  <a:lnTo>
                    <a:pt x="889" y="259"/>
                  </a:lnTo>
                  <a:lnTo>
                    <a:pt x="887" y="261"/>
                  </a:lnTo>
                  <a:lnTo>
                    <a:pt x="881" y="264"/>
                  </a:lnTo>
                  <a:lnTo>
                    <a:pt x="874" y="266"/>
                  </a:lnTo>
                  <a:lnTo>
                    <a:pt x="869" y="266"/>
                  </a:lnTo>
                  <a:lnTo>
                    <a:pt x="869" y="266"/>
                  </a:lnTo>
                  <a:lnTo>
                    <a:pt x="862" y="264"/>
                  </a:lnTo>
                  <a:lnTo>
                    <a:pt x="856" y="259"/>
                  </a:lnTo>
                  <a:lnTo>
                    <a:pt x="851" y="255"/>
                  </a:lnTo>
                  <a:lnTo>
                    <a:pt x="843" y="252"/>
                  </a:lnTo>
                  <a:lnTo>
                    <a:pt x="843" y="252"/>
                  </a:lnTo>
                  <a:lnTo>
                    <a:pt x="838" y="252"/>
                  </a:lnTo>
                  <a:lnTo>
                    <a:pt x="833" y="252"/>
                  </a:lnTo>
                  <a:lnTo>
                    <a:pt x="833" y="252"/>
                  </a:lnTo>
                  <a:lnTo>
                    <a:pt x="825" y="248"/>
                  </a:lnTo>
                  <a:lnTo>
                    <a:pt x="820" y="244"/>
                  </a:lnTo>
                  <a:lnTo>
                    <a:pt x="820" y="244"/>
                  </a:lnTo>
                  <a:lnTo>
                    <a:pt x="813" y="242"/>
                  </a:lnTo>
                  <a:lnTo>
                    <a:pt x="807" y="242"/>
                  </a:lnTo>
                  <a:lnTo>
                    <a:pt x="795" y="244"/>
                  </a:lnTo>
                  <a:lnTo>
                    <a:pt x="795" y="244"/>
                  </a:lnTo>
                  <a:lnTo>
                    <a:pt x="787" y="246"/>
                  </a:lnTo>
                  <a:lnTo>
                    <a:pt x="782" y="248"/>
                  </a:lnTo>
                  <a:lnTo>
                    <a:pt x="778" y="252"/>
                  </a:lnTo>
                  <a:lnTo>
                    <a:pt x="776" y="259"/>
                  </a:lnTo>
                  <a:lnTo>
                    <a:pt x="776" y="259"/>
                  </a:lnTo>
                  <a:close/>
                  <a:moveTo>
                    <a:pt x="952" y="166"/>
                  </a:moveTo>
                  <a:lnTo>
                    <a:pt x="952" y="166"/>
                  </a:lnTo>
                  <a:lnTo>
                    <a:pt x="956" y="170"/>
                  </a:lnTo>
                  <a:lnTo>
                    <a:pt x="959" y="176"/>
                  </a:lnTo>
                  <a:lnTo>
                    <a:pt x="959" y="176"/>
                  </a:lnTo>
                  <a:lnTo>
                    <a:pt x="965" y="179"/>
                  </a:lnTo>
                  <a:lnTo>
                    <a:pt x="972" y="179"/>
                  </a:lnTo>
                  <a:lnTo>
                    <a:pt x="985" y="177"/>
                  </a:lnTo>
                  <a:lnTo>
                    <a:pt x="985" y="177"/>
                  </a:lnTo>
                  <a:lnTo>
                    <a:pt x="990" y="177"/>
                  </a:lnTo>
                  <a:lnTo>
                    <a:pt x="996" y="177"/>
                  </a:lnTo>
                  <a:lnTo>
                    <a:pt x="999" y="179"/>
                  </a:lnTo>
                  <a:lnTo>
                    <a:pt x="1005" y="183"/>
                  </a:lnTo>
                  <a:lnTo>
                    <a:pt x="1005" y="183"/>
                  </a:lnTo>
                  <a:lnTo>
                    <a:pt x="1017" y="195"/>
                  </a:lnTo>
                  <a:lnTo>
                    <a:pt x="1024" y="201"/>
                  </a:lnTo>
                  <a:lnTo>
                    <a:pt x="1034" y="203"/>
                  </a:lnTo>
                  <a:lnTo>
                    <a:pt x="1034" y="203"/>
                  </a:lnTo>
                  <a:lnTo>
                    <a:pt x="1037" y="201"/>
                  </a:lnTo>
                  <a:lnTo>
                    <a:pt x="1039" y="197"/>
                  </a:lnTo>
                  <a:lnTo>
                    <a:pt x="1039" y="194"/>
                  </a:lnTo>
                  <a:lnTo>
                    <a:pt x="1037" y="190"/>
                  </a:lnTo>
                  <a:lnTo>
                    <a:pt x="1037" y="190"/>
                  </a:lnTo>
                  <a:lnTo>
                    <a:pt x="1034" y="185"/>
                  </a:lnTo>
                  <a:lnTo>
                    <a:pt x="1028" y="181"/>
                  </a:lnTo>
                  <a:lnTo>
                    <a:pt x="1015" y="176"/>
                  </a:lnTo>
                  <a:lnTo>
                    <a:pt x="1015" y="176"/>
                  </a:lnTo>
                  <a:lnTo>
                    <a:pt x="1008" y="170"/>
                  </a:lnTo>
                  <a:lnTo>
                    <a:pt x="1001" y="165"/>
                  </a:lnTo>
                  <a:lnTo>
                    <a:pt x="1001" y="165"/>
                  </a:lnTo>
                  <a:lnTo>
                    <a:pt x="992" y="161"/>
                  </a:lnTo>
                  <a:lnTo>
                    <a:pt x="976" y="156"/>
                  </a:lnTo>
                  <a:lnTo>
                    <a:pt x="959" y="154"/>
                  </a:lnTo>
                  <a:lnTo>
                    <a:pt x="952" y="154"/>
                  </a:lnTo>
                  <a:lnTo>
                    <a:pt x="947" y="156"/>
                  </a:lnTo>
                  <a:lnTo>
                    <a:pt x="947" y="156"/>
                  </a:lnTo>
                  <a:lnTo>
                    <a:pt x="945" y="157"/>
                  </a:lnTo>
                  <a:lnTo>
                    <a:pt x="945" y="161"/>
                  </a:lnTo>
                  <a:lnTo>
                    <a:pt x="945" y="161"/>
                  </a:lnTo>
                  <a:lnTo>
                    <a:pt x="947" y="165"/>
                  </a:lnTo>
                  <a:lnTo>
                    <a:pt x="952" y="166"/>
                  </a:lnTo>
                  <a:lnTo>
                    <a:pt x="952" y="166"/>
                  </a:lnTo>
                  <a:close/>
                  <a:moveTo>
                    <a:pt x="918" y="346"/>
                  </a:moveTo>
                  <a:lnTo>
                    <a:pt x="918" y="346"/>
                  </a:lnTo>
                  <a:lnTo>
                    <a:pt x="923" y="353"/>
                  </a:lnTo>
                  <a:lnTo>
                    <a:pt x="930" y="358"/>
                  </a:lnTo>
                  <a:lnTo>
                    <a:pt x="930" y="358"/>
                  </a:lnTo>
                  <a:lnTo>
                    <a:pt x="936" y="360"/>
                  </a:lnTo>
                  <a:lnTo>
                    <a:pt x="938" y="362"/>
                  </a:lnTo>
                  <a:lnTo>
                    <a:pt x="938" y="366"/>
                  </a:lnTo>
                  <a:lnTo>
                    <a:pt x="938" y="366"/>
                  </a:lnTo>
                  <a:lnTo>
                    <a:pt x="932" y="367"/>
                  </a:lnTo>
                  <a:lnTo>
                    <a:pt x="929" y="366"/>
                  </a:lnTo>
                  <a:lnTo>
                    <a:pt x="923" y="366"/>
                  </a:lnTo>
                  <a:lnTo>
                    <a:pt x="919" y="367"/>
                  </a:lnTo>
                  <a:lnTo>
                    <a:pt x="919" y="367"/>
                  </a:lnTo>
                  <a:lnTo>
                    <a:pt x="918" y="369"/>
                  </a:lnTo>
                  <a:lnTo>
                    <a:pt x="914" y="375"/>
                  </a:lnTo>
                  <a:lnTo>
                    <a:pt x="910" y="378"/>
                  </a:lnTo>
                  <a:lnTo>
                    <a:pt x="907" y="378"/>
                  </a:lnTo>
                  <a:lnTo>
                    <a:pt x="907" y="378"/>
                  </a:lnTo>
                  <a:lnTo>
                    <a:pt x="905" y="376"/>
                  </a:lnTo>
                  <a:lnTo>
                    <a:pt x="903" y="371"/>
                  </a:lnTo>
                  <a:lnTo>
                    <a:pt x="903" y="367"/>
                  </a:lnTo>
                  <a:lnTo>
                    <a:pt x="903" y="364"/>
                  </a:lnTo>
                  <a:lnTo>
                    <a:pt x="903" y="364"/>
                  </a:lnTo>
                  <a:lnTo>
                    <a:pt x="909" y="360"/>
                  </a:lnTo>
                  <a:lnTo>
                    <a:pt x="910" y="356"/>
                  </a:lnTo>
                  <a:lnTo>
                    <a:pt x="912" y="355"/>
                  </a:lnTo>
                  <a:lnTo>
                    <a:pt x="912" y="355"/>
                  </a:lnTo>
                  <a:lnTo>
                    <a:pt x="910" y="351"/>
                  </a:lnTo>
                  <a:lnTo>
                    <a:pt x="909" y="349"/>
                  </a:lnTo>
                  <a:lnTo>
                    <a:pt x="905" y="344"/>
                  </a:lnTo>
                  <a:lnTo>
                    <a:pt x="905" y="344"/>
                  </a:lnTo>
                  <a:lnTo>
                    <a:pt x="900" y="342"/>
                  </a:lnTo>
                  <a:lnTo>
                    <a:pt x="894" y="344"/>
                  </a:lnTo>
                  <a:lnTo>
                    <a:pt x="883" y="349"/>
                  </a:lnTo>
                  <a:lnTo>
                    <a:pt x="878" y="353"/>
                  </a:lnTo>
                  <a:lnTo>
                    <a:pt x="874" y="353"/>
                  </a:lnTo>
                  <a:lnTo>
                    <a:pt x="869" y="351"/>
                  </a:lnTo>
                  <a:lnTo>
                    <a:pt x="865" y="344"/>
                  </a:lnTo>
                  <a:lnTo>
                    <a:pt x="865" y="344"/>
                  </a:lnTo>
                  <a:lnTo>
                    <a:pt x="865" y="340"/>
                  </a:lnTo>
                  <a:lnTo>
                    <a:pt x="863" y="338"/>
                  </a:lnTo>
                  <a:lnTo>
                    <a:pt x="863" y="338"/>
                  </a:lnTo>
                  <a:lnTo>
                    <a:pt x="858" y="335"/>
                  </a:lnTo>
                  <a:lnTo>
                    <a:pt x="853" y="335"/>
                  </a:lnTo>
                  <a:lnTo>
                    <a:pt x="853" y="335"/>
                  </a:lnTo>
                  <a:lnTo>
                    <a:pt x="849" y="335"/>
                  </a:lnTo>
                  <a:lnTo>
                    <a:pt x="847" y="337"/>
                  </a:lnTo>
                  <a:lnTo>
                    <a:pt x="845" y="342"/>
                  </a:lnTo>
                  <a:lnTo>
                    <a:pt x="845" y="349"/>
                  </a:lnTo>
                  <a:lnTo>
                    <a:pt x="845" y="353"/>
                  </a:lnTo>
                  <a:lnTo>
                    <a:pt x="842" y="355"/>
                  </a:lnTo>
                  <a:lnTo>
                    <a:pt x="842" y="355"/>
                  </a:lnTo>
                  <a:lnTo>
                    <a:pt x="836" y="356"/>
                  </a:lnTo>
                  <a:lnTo>
                    <a:pt x="831" y="356"/>
                  </a:lnTo>
                  <a:lnTo>
                    <a:pt x="825" y="353"/>
                  </a:lnTo>
                  <a:lnTo>
                    <a:pt x="822" y="347"/>
                  </a:lnTo>
                  <a:lnTo>
                    <a:pt x="822" y="347"/>
                  </a:lnTo>
                  <a:lnTo>
                    <a:pt x="818" y="338"/>
                  </a:lnTo>
                  <a:lnTo>
                    <a:pt x="816" y="335"/>
                  </a:lnTo>
                  <a:lnTo>
                    <a:pt x="811" y="333"/>
                  </a:lnTo>
                  <a:lnTo>
                    <a:pt x="811" y="333"/>
                  </a:lnTo>
                  <a:lnTo>
                    <a:pt x="805" y="335"/>
                  </a:lnTo>
                  <a:lnTo>
                    <a:pt x="805" y="335"/>
                  </a:lnTo>
                  <a:lnTo>
                    <a:pt x="796" y="338"/>
                  </a:lnTo>
                  <a:lnTo>
                    <a:pt x="793" y="342"/>
                  </a:lnTo>
                  <a:lnTo>
                    <a:pt x="787" y="344"/>
                  </a:lnTo>
                  <a:lnTo>
                    <a:pt x="787" y="344"/>
                  </a:lnTo>
                  <a:lnTo>
                    <a:pt x="773" y="347"/>
                  </a:lnTo>
                  <a:lnTo>
                    <a:pt x="767" y="351"/>
                  </a:lnTo>
                  <a:lnTo>
                    <a:pt x="762" y="355"/>
                  </a:lnTo>
                  <a:lnTo>
                    <a:pt x="762" y="355"/>
                  </a:lnTo>
                  <a:lnTo>
                    <a:pt x="758" y="360"/>
                  </a:lnTo>
                  <a:lnTo>
                    <a:pt x="755" y="364"/>
                  </a:lnTo>
                  <a:lnTo>
                    <a:pt x="755" y="364"/>
                  </a:lnTo>
                  <a:lnTo>
                    <a:pt x="749" y="367"/>
                  </a:lnTo>
                  <a:lnTo>
                    <a:pt x="748" y="371"/>
                  </a:lnTo>
                  <a:lnTo>
                    <a:pt x="746" y="375"/>
                  </a:lnTo>
                  <a:lnTo>
                    <a:pt x="746" y="375"/>
                  </a:lnTo>
                  <a:lnTo>
                    <a:pt x="748" y="378"/>
                  </a:lnTo>
                  <a:lnTo>
                    <a:pt x="749" y="380"/>
                  </a:lnTo>
                  <a:lnTo>
                    <a:pt x="753" y="384"/>
                  </a:lnTo>
                  <a:lnTo>
                    <a:pt x="760" y="384"/>
                  </a:lnTo>
                  <a:lnTo>
                    <a:pt x="766" y="385"/>
                  </a:lnTo>
                  <a:lnTo>
                    <a:pt x="766" y="385"/>
                  </a:lnTo>
                  <a:lnTo>
                    <a:pt x="782" y="382"/>
                  </a:lnTo>
                  <a:lnTo>
                    <a:pt x="782" y="382"/>
                  </a:lnTo>
                  <a:lnTo>
                    <a:pt x="795" y="382"/>
                  </a:lnTo>
                  <a:lnTo>
                    <a:pt x="807" y="384"/>
                  </a:lnTo>
                  <a:lnTo>
                    <a:pt x="807" y="384"/>
                  </a:lnTo>
                  <a:lnTo>
                    <a:pt x="807" y="387"/>
                  </a:lnTo>
                  <a:lnTo>
                    <a:pt x="807" y="389"/>
                  </a:lnTo>
                  <a:lnTo>
                    <a:pt x="802" y="393"/>
                  </a:lnTo>
                  <a:lnTo>
                    <a:pt x="795" y="394"/>
                  </a:lnTo>
                  <a:lnTo>
                    <a:pt x="786" y="394"/>
                  </a:lnTo>
                  <a:lnTo>
                    <a:pt x="776" y="396"/>
                  </a:lnTo>
                  <a:lnTo>
                    <a:pt x="769" y="398"/>
                  </a:lnTo>
                  <a:lnTo>
                    <a:pt x="764" y="400"/>
                  </a:lnTo>
                  <a:lnTo>
                    <a:pt x="762" y="402"/>
                  </a:lnTo>
                  <a:lnTo>
                    <a:pt x="762" y="405"/>
                  </a:lnTo>
                  <a:lnTo>
                    <a:pt x="762" y="405"/>
                  </a:lnTo>
                  <a:lnTo>
                    <a:pt x="764" y="409"/>
                  </a:lnTo>
                  <a:lnTo>
                    <a:pt x="769" y="411"/>
                  </a:lnTo>
                  <a:lnTo>
                    <a:pt x="775" y="411"/>
                  </a:lnTo>
                  <a:lnTo>
                    <a:pt x="784" y="411"/>
                  </a:lnTo>
                  <a:lnTo>
                    <a:pt x="798" y="407"/>
                  </a:lnTo>
                  <a:lnTo>
                    <a:pt x="809" y="405"/>
                  </a:lnTo>
                  <a:lnTo>
                    <a:pt x="809" y="405"/>
                  </a:lnTo>
                  <a:lnTo>
                    <a:pt x="818" y="402"/>
                  </a:lnTo>
                  <a:lnTo>
                    <a:pt x="829" y="400"/>
                  </a:lnTo>
                  <a:lnTo>
                    <a:pt x="834" y="400"/>
                  </a:lnTo>
                  <a:lnTo>
                    <a:pt x="840" y="402"/>
                  </a:lnTo>
                  <a:lnTo>
                    <a:pt x="845" y="404"/>
                  </a:lnTo>
                  <a:lnTo>
                    <a:pt x="849" y="407"/>
                  </a:lnTo>
                  <a:lnTo>
                    <a:pt x="849" y="407"/>
                  </a:lnTo>
                  <a:lnTo>
                    <a:pt x="851" y="411"/>
                  </a:lnTo>
                  <a:lnTo>
                    <a:pt x="851" y="414"/>
                  </a:lnTo>
                  <a:lnTo>
                    <a:pt x="851" y="416"/>
                  </a:lnTo>
                  <a:lnTo>
                    <a:pt x="849" y="418"/>
                  </a:lnTo>
                  <a:lnTo>
                    <a:pt x="842" y="420"/>
                  </a:lnTo>
                  <a:lnTo>
                    <a:pt x="834" y="420"/>
                  </a:lnTo>
                  <a:lnTo>
                    <a:pt x="834" y="420"/>
                  </a:lnTo>
                  <a:lnTo>
                    <a:pt x="820" y="420"/>
                  </a:lnTo>
                  <a:lnTo>
                    <a:pt x="798" y="422"/>
                  </a:lnTo>
                  <a:lnTo>
                    <a:pt x="787" y="423"/>
                  </a:lnTo>
                  <a:lnTo>
                    <a:pt x="780" y="427"/>
                  </a:lnTo>
                  <a:lnTo>
                    <a:pt x="778" y="429"/>
                  </a:lnTo>
                  <a:lnTo>
                    <a:pt x="778" y="432"/>
                  </a:lnTo>
                  <a:lnTo>
                    <a:pt x="778" y="436"/>
                  </a:lnTo>
                  <a:lnTo>
                    <a:pt x="780" y="442"/>
                  </a:lnTo>
                  <a:lnTo>
                    <a:pt x="780" y="442"/>
                  </a:lnTo>
                  <a:lnTo>
                    <a:pt x="782" y="445"/>
                  </a:lnTo>
                  <a:lnTo>
                    <a:pt x="786" y="449"/>
                  </a:lnTo>
                  <a:lnTo>
                    <a:pt x="795" y="452"/>
                  </a:lnTo>
                  <a:lnTo>
                    <a:pt x="795" y="452"/>
                  </a:lnTo>
                  <a:lnTo>
                    <a:pt x="809" y="460"/>
                  </a:lnTo>
                  <a:lnTo>
                    <a:pt x="824" y="465"/>
                  </a:lnTo>
                  <a:lnTo>
                    <a:pt x="824" y="465"/>
                  </a:lnTo>
                  <a:lnTo>
                    <a:pt x="834" y="465"/>
                  </a:lnTo>
                  <a:lnTo>
                    <a:pt x="843" y="465"/>
                  </a:lnTo>
                  <a:lnTo>
                    <a:pt x="863" y="461"/>
                  </a:lnTo>
                  <a:lnTo>
                    <a:pt x="863" y="461"/>
                  </a:lnTo>
                  <a:lnTo>
                    <a:pt x="872" y="460"/>
                  </a:lnTo>
                  <a:lnTo>
                    <a:pt x="880" y="456"/>
                  </a:lnTo>
                  <a:lnTo>
                    <a:pt x="880" y="456"/>
                  </a:lnTo>
                  <a:lnTo>
                    <a:pt x="891" y="451"/>
                  </a:lnTo>
                  <a:lnTo>
                    <a:pt x="901" y="447"/>
                  </a:lnTo>
                  <a:lnTo>
                    <a:pt x="901" y="447"/>
                  </a:lnTo>
                  <a:lnTo>
                    <a:pt x="914" y="445"/>
                  </a:lnTo>
                  <a:lnTo>
                    <a:pt x="927" y="443"/>
                  </a:lnTo>
                  <a:lnTo>
                    <a:pt x="927" y="443"/>
                  </a:lnTo>
                  <a:lnTo>
                    <a:pt x="930" y="443"/>
                  </a:lnTo>
                  <a:lnTo>
                    <a:pt x="932" y="440"/>
                  </a:lnTo>
                  <a:lnTo>
                    <a:pt x="936" y="438"/>
                  </a:lnTo>
                  <a:lnTo>
                    <a:pt x="939" y="438"/>
                  </a:lnTo>
                  <a:lnTo>
                    <a:pt x="939" y="438"/>
                  </a:lnTo>
                  <a:lnTo>
                    <a:pt x="945" y="440"/>
                  </a:lnTo>
                  <a:lnTo>
                    <a:pt x="948" y="443"/>
                  </a:lnTo>
                  <a:lnTo>
                    <a:pt x="956" y="452"/>
                  </a:lnTo>
                  <a:lnTo>
                    <a:pt x="956" y="452"/>
                  </a:lnTo>
                  <a:lnTo>
                    <a:pt x="963" y="458"/>
                  </a:lnTo>
                  <a:lnTo>
                    <a:pt x="972" y="461"/>
                  </a:lnTo>
                  <a:lnTo>
                    <a:pt x="979" y="463"/>
                  </a:lnTo>
                  <a:lnTo>
                    <a:pt x="988" y="463"/>
                  </a:lnTo>
                  <a:lnTo>
                    <a:pt x="988" y="463"/>
                  </a:lnTo>
                  <a:lnTo>
                    <a:pt x="994" y="461"/>
                  </a:lnTo>
                  <a:lnTo>
                    <a:pt x="997" y="460"/>
                  </a:lnTo>
                  <a:lnTo>
                    <a:pt x="999" y="456"/>
                  </a:lnTo>
                  <a:lnTo>
                    <a:pt x="996" y="452"/>
                  </a:lnTo>
                  <a:lnTo>
                    <a:pt x="996" y="452"/>
                  </a:lnTo>
                  <a:lnTo>
                    <a:pt x="986" y="447"/>
                  </a:lnTo>
                  <a:lnTo>
                    <a:pt x="983" y="443"/>
                  </a:lnTo>
                  <a:lnTo>
                    <a:pt x="983" y="442"/>
                  </a:lnTo>
                  <a:lnTo>
                    <a:pt x="985" y="440"/>
                  </a:lnTo>
                  <a:lnTo>
                    <a:pt x="985" y="440"/>
                  </a:lnTo>
                  <a:lnTo>
                    <a:pt x="988" y="438"/>
                  </a:lnTo>
                  <a:lnTo>
                    <a:pt x="994" y="438"/>
                  </a:lnTo>
                  <a:lnTo>
                    <a:pt x="1006" y="438"/>
                  </a:lnTo>
                  <a:lnTo>
                    <a:pt x="1012" y="438"/>
                  </a:lnTo>
                  <a:lnTo>
                    <a:pt x="1015" y="436"/>
                  </a:lnTo>
                  <a:lnTo>
                    <a:pt x="1017" y="432"/>
                  </a:lnTo>
                  <a:lnTo>
                    <a:pt x="1015" y="427"/>
                  </a:lnTo>
                  <a:lnTo>
                    <a:pt x="1015" y="427"/>
                  </a:lnTo>
                  <a:lnTo>
                    <a:pt x="1010" y="422"/>
                  </a:lnTo>
                  <a:lnTo>
                    <a:pt x="1003" y="418"/>
                  </a:lnTo>
                  <a:lnTo>
                    <a:pt x="990" y="414"/>
                  </a:lnTo>
                  <a:lnTo>
                    <a:pt x="990" y="414"/>
                  </a:lnTo>
                  <a:lnTo>
                    <a:pt x="974" y="407"/>
                  </a:lnTo>
                  <a:lnTo>
                    <a:pt x="968" y="402"/>
                  </a:lnTo>
                  <a:lnTo>
                    <a:pt x="961" y="396"/>
                  </a:lnTo>
                  <a:lnTo>
                    <a:pt x="961" y="396"/>
                  </a:lnTo>
                  <a:lnTo>
                    <a:pt x="957" y="391"/>
                  </a:lnTo>
                  <a:lnTo>
                    <a:pt x="956" y="384"/>
                  </a:lnTo>
                  <a:lnTo>
                    <a:pt x="956" y="384"/>
                  </a:lnTo>
                  <a:lnTo>
                    <a:pt x="954" y="376"/>
                  </a:lnTo>
                  <a:lnTo>
                    <a:pt x="954" y="373"/>
                  </a:lnTo>
                  <a:lnTo>
                    <a:pt x="952" y="369"/>
                  </a:lnTo>
                  <a:lnTo>
                    <a:pt x="952" y="369"/>
                  </a:lnTo>
                  <a:lnTo>
                    <a:pt x="947" y="367"/>
                  </a:lnTo>
                  <a:lnTo>
                    <a:pt x="945" y="366"/>
                  </a:lnTo>
                  <a:lnTo>
                    <a:pt x="943" y="362"/>
                  </a:lnTo>
                  <a:lnTo>
                    <a:pt x="943" y="362"/>
                  </a:lnTo>
                  <a:lnTo>
                    <a:pt x="943" y="358"/>
                  </a:lnTo>
                  <a:lnTo>
                    <a:pt x="945" y="356"/>
                  </a:lnTo>
                  <a:lnTo>
                    <a:pt x="945" y="353"/>
                  </a:lnTo>
                  <a:lnTo>
                    <a:pt x="945" y="349"/>
                  </a:lnTo>
                  <a:lnTo>
                    <a:pt x="945" y="349"/>
                  </a:lnTo>
                  <a:lnTo>
                    <a:pt x="939" y="340"/>
                  </a:lnTo>
                  <a:lnTo>
                    <a:pt x="932" y="335"/>
                  </a:lnTo>
                  <a:lnTo>
                    <a:pt x="932" y="335"/>
                  </a:lnTo>
                  <a:lnTo>
                    <a:pt x="927" y="333"/>
                  </a:lnTo>
                  <a:lnTo>
                    <a:pt x="921" y="337"/>
                  </a:lnTo>
                  <a:lnTo>
                    <a:pt x="918" y="340"/>
                  </a:lnTo>
                  <a:lnTo>
                    <a:pt x="918" y="344"/>
                  </a:lnTo>
                  <a:lnTo>
                    <a:pt x="918" y="346"/>
                  </a:lnTo>
                  <a:lnTo>
                    <a:pt x="918" y="346"/>
                  </a:lnTo>
                  <a:close/>
                  <a:moveTo>
                    <a:pt x="858" y="223"/>
                  </a:moveTo>
                  <a:lnTo>
                    <a:pt x="858" y="223"/>
                  </a:lnTo>
                  <a:lnTo>
                    <a:pt x="865" y="221"/>
                  </a:lnTo>
                  <a:lnTo>
                    <a:pt x="869" y="219"/>
                  </a:lnTo>
                  <a:lnTo>
                    <a:pt x="871" y="217"/>
                  </a:lnTo>
                  <a:lnTo>
                    <a:pt x="871" y="217"/>
                  </a:lnTo>
                  <a:lnTo>
                    <a:pt x="872" y="212"/>
                  </a:lnTo>
                  <a:lnTo>
                    <a:pt x="874" y="208"/>
                  </a:lnTo>
                  <a:lnTo>
                    <a:pt x="874" y="203"/>
                  </a:lnTo>
                  <a:lnTo>
                    <a:pt x="876" y="199"/>
                  </a:lnTo>
                  <a:lnTo>
                    <a:pt x="876" y="199"/>
                  </a:lnTo>
                  <a:lnTo>
                    <a:pt x="880" y="195"/>
                  </a:lnTo>
                  <a:lnTo>
                    <a:pt x="881" y="194"/>
                  </a:lnTo>
                  <a:lnTo>
                    <a:pt x="883" y="192"/>
                  </a:lnTo>
                  <a:lnTo>
                    <a:pt x="883" y="192"/>
                  </a:lnTo>
                  <a:lnTo>
                    <a:pt x="881" y="190"/>
                  </a:lnTo>
                  <a:lnTo>
                    <a:pt x="878" y="186"/>
                  </a:lnTo>
                  <a:lnTo>
                    <a:pt x="869" y="185"/>
                  </a:lnTo>
                  <a:lnTo>
                    <a:pt x="869" y="185"/>
                  </a:lnTo>
                  <a:lnTo>
                    <a:pt x="863" y="186"/>
                  </a:lnTo>
                  <a:lnTo>
                    <a:pt x="858" y="190"/>
                  </a:lnTo>
                  <a:lnTo>
                    <a:pt x="858" y="190"/>
                  </a:lnTo>
                  <a:lnTo>
                    <a:pt x="851" y="195"/>
                  </a:lnTo>
                  <a:lnTo>
                    <a:pt x="843" y="199"/>
                  </a:lnTo>
                  <a:lnTo>
                    <a:pt x="843" y="199"/>
                  </a:lnTo>
                  <a:lnTo>
                    <a:pt x="838" y="201"/>
                  </a:lnTo>
                  <a:lnTo>
                    <a:pt x="834" y="201"/>
                  </a:lnTo>
                  <a:lnTo>
                    <a:pt x="833" y="203"/>
                  </a:lnTo>
                  <a:lnTo>
                    <a:pt x="833" y="203"/>
                  </a:lnTo>
                  <a:lnTo>
                    <a:pt x="831" y="208"/>
                  </a:lnTo>
                  <a:lnTo>
                    <a:pt x="831" y="212"/>
                  </a:lnTo>
                  <a:lnTo>
                    <a:pt x="833" y="215"/>
                  </a:lnTo>
                  <a:lnTo>
                    <a:pt x="838" y="219"/>
                  </a:lnTo>
                  <a:lnTo>
                    <a:pt x="849" y="221"/>
                  </a:lnTo>
                  <a:lnTo>
                    <a:pt x="858" y="223"/>
                  </a:lnTo>
                  <a:lnTo>
                    <a:pt x="858" y="223"/>
                  </a:lnTo>
                  <a:close/>
                  <a:moveTo>
                    <a:pt x="872" y="181"/>
                  </a:moveTo>
                  <a:lnTo>
                    <a:pt x="872" y="181"/>
                  </a:lnTo>
                  <a:lnTo>
                    <a:pt x="876" y="183"/>
                  </a:lnTo>
                  <a:lnTo>
                    <a:pt x="880" y="183"/>
                  </a:lnTo>
                  <a:lnTo>
                    <a:pt x="883" y="183"/>
                  </a:lnTo>
                  <a:lnTo>
                    <a:pt x="883" y="183"/>
                  </a:lnTo>
                  <a:lnTo>
                    <a:pt x="889" y="181"/>
                  </a:lnTo>
                  <a:lnTo>
                    <a:pt x="892" y="176"/>
                  </a:lnTo>
                  <a:lnTo>
                    <a:pt x="891" y="170"/>
                  </a:lnTo>
                  <a:lnTo>
                    <a:pt x="887" y="166"/>
                  </a:lnTo>
                  <a:lnTo>
                    <a:pt x="887" y="166"/>
                  </a:lnTo>
                  <a:lnTo>
                    <a:pt x="883" y="165"/>
                  </a:lnTo>
                  <a:lnTo>
                    <a:pt x="880" y="165"/>
                  </a:lnTo>
                  <a:lnTo>
                    <a:pt x="880" y="165"/>
                  </a:lnTo>
                  <a:lnTo>
                    <a:pt x="872" y="168"/>
                  </a:lnTo>
                  <a:lnTo>
                    <a:pt x="867" y="174"/>
                  </a:lnTo>
                  <a:lnTo>
                    <a:pt x="865" y="176"/>
                  </a:lnTo>
                  <a:lnTo>
                    <a:pt x="867" y="177"/>
                  </a:lnTo>
                  <a:lnTo>
                    <a:pt x="869" y="179"/>
                  </a:lnTo>
                  <a:lnTo>
                    <a:pt x="872" y="181"/>
                  </a:lnTo>
                  <a:lnTo>
                    <a:pt x="872" y="181"/>
                  </a:lnTo>
                  <a:close/>
                  <a:moveTo>
                    <a:pt x="1624" y="532"/>
                  </a:moveTo>
                  <a:lnTo>
                    <a:pt x="1624" y="532"/>
                  </a:lnTo>
                  <a:lnTo>
                    <a:pt x="1624" y="527"/>
                  </a:lnTo>
                  <a:lnTo>
                    <a:pt x="1624" y="521"/>
                  </a:lnTo>
                  <a:lnTo>
                    <a:pt x="1624" y="517"/>
                  </a:lnTo>
                  <a:lnTo>
                    <a:pt x="1620" y="514"/>
                  </a:lnTo>
                  <a:lnTo>
                    <a:pt x="1618" y="510"/>
                  </a:lnTo>
                  <a:lnTo>
                    <a:pt x="1613" y="508"/>
                  </a:lnTo>
                  <a:lnTo>
                    <a:pt x="1604" y="507"/>
                  </a:lnTo>
                  <a:lnTo>
                    <a:pt x="1604" y="507"/>
                  </a:lnTo>
                  <a:lnTo>
                    <a:pt x="1584" y="507"/>
                  </a:lnTo>
                  <a:lnTo>
                    <a:pt x="1575" y="505"/>
                  </a:lnTo>
                  <a:lnTo>
                    <a:pt x="1566" y="501"/>
                  </a:lnTo>
                  <a:lnTo>
                    <a:pt x="1566" y="501"/>
                  </a:lnTo>
                  <a:lnTo>
                    <a:pt x="1548" y="492"/>
                  </a:lnTo>
                  <a:lnTo>
                    <a:pt x="1539" y="489"/>
                  </a:lnTo>
                  <a:lnTo>
                    <a:pt x="1531" y="483"/>
                  </a:lnTo>
                  <a:lnTo>
                    <a:pt x="1531" y="483"/>
                  </a:lnTo>
                  <a:lnTo>
                    <a:pt x="1528" y="478"/>
                  </a:lnTo>
                  <a:lnTo>
                    <a:pt x="1524" y="472"/>
                  </a:lnTo>
                  <a:lnTo>
                    <a:pt x="1519" y="460"/>
                  </a:lnTo>
                  <a:lnTo>
                    <a:pt x="1513" y="447"/>
                  </a:lnTo>
                  <a:lnTo>
                    <a:pt x="1510" y="434"/>
                  </a:lnTo>
                  <a:lnTo>
                    <a:pt x="1510" y="434"/>
                  </a:lnTo>
                  <a:lnTo>
                    <a:pt x="1499" y="418"/>
                  </a:lnTo>
                  <a:lnTo>
                    <a:pt x="1493" y="411"/>
                  </a:lnTo>
                  <a:lnTo>
                    <a:pt x="1486" y="405"/>
                  </a:lnTo>
                  <a:lnTo>
                    <a:pt x="1486" y="405"/>
                  </a:lnTo>
                  <a:lnTo>
                    <a:pt x="1477" y="400"/>
                  </a:lnTo>
                  <a:lnTo>
                    <a:pt x="1466" y="396"/>
                  </a:lnTo>
                  <a:lnTo>
                    <a:pt x="1466" y="396"/>
                  </a:lnTo>
                  <a:lnTo>
                    <a:pt x="1455" y="393"/>
                  </a:lnTo>
                  <a:lnTo>
                    <a:pt x="1455" y="393"/>
                  </a:lnTo>
                  <a:lnTo>
                    <a:pt x="1450" y="391"/>
                  </a:lnTo>
                  <a:lnTo>
                    <a:pt x="1450" y="391"/>
                  </a:lnTo>
                  <a:lnTo>
                    <a:pt x="1450" y="387"/>
                  </a:lnTo>
                  <a:lnTo>
                    <a:pt x="1448" y="387"/>
                  </a:lnTo>
                  <a:lnTo>
                    <a:pt x="1450" y="389"/>
                  </a:lnTo>
                  <a:lnTo>
                    <a:pt x="1450" y="389"/>
                  </a:lnTo>
                  <a:lnTo>
                    <a:pt x="1444" y="385"/>
                  </a:lnTo>
                  <a:lnTo>
                    <a:pt x="1441" y="380"/>
                  </a:lnTo>
                  <a:lnTo>
                    <a:pt x="1432" y="369"/>
                  </a:lnTo>
                  <a:lnTo>
                    <a:pt x="1432" y="369"/>
                  </a:lnTo>
                  <a:lnTo>
                    <a:pt x="1426" y="364"/>
                  </a:lnTo>
                  <a:lnTo>
                    <a:pt x="1419" y="362"/>
                  </a:lnTo>
                  <a:lnTo>
                    <a:pt x="1403" y="358"/>
                  </a:lnTo>
                  <a:lnTo>
                    <a:pt x="1403" y="358"/>
                  </a:lnTo>
                  <a:lnTo>
                    <a:pt x="1390" y="356"/>
                  </a:lnTo>
                  <a:lnTo>
                    <a:pt x="1374" y="353"/>
                  </a:lnTo>
                  <a:lnTo>
                    <a:pt x="1367" y="351"/>
                  </a:lnTo>
                  <a:lnTo>
                    <a:pt x="1361" y="346"/>
                  </a:lnTo>
                  <a:lnTo>
                    <a:pt x="1359" y="340"/>
                  </a:lnTo>
                  <a:lnTo>
                    <a:pt x="1363" y="333"/>
                  </a:lnTo>
                  <a:lnTo>
                    <a:pt x="1363" y="333"/>
                  </a:lnTo>
                  <a:lnTo>
                    <a:pt x="1368" y="328"/>
                  </a:lnTo>
                  <a:lnTo>
                    <a:pt x="1370" y="324"/>
                  </a:lnTo>
                  <a:lnTo>
                    <a:pt x="1372" y="320"/>
                  </a:lnTo>
                  <a:lnTo>
                    <a:pt x="1372" y="320"/>
                  </a:lnTo>
                  <a:lnTo>
                    <a:pt x="1370" y="317"/>
                  </a:lnTo>
                  <a:lnTo>
                    <a:pt x="1368" y="315"/>
                  </a:lnTo>
                  <a:lnTo>
                    <a:pt x="1361" y="313"/>
                  </a:lnTo>
                  <a:lnTo>
                    <a:pt x="1354" y="313"/>
                  </a:lnTo>
                  <a:lnTo>
                    <a:pt x="1348" y="315"/>
                  </a:lnTo>
                  <a:lnTo>
                    <a:pt x="1348" y="315"/>
                  </a:lnTo>
                  <a:lnTo>
                    <a:pt x="1338" y="318"/>
                  </a:lnTo>
                  <a:lnTo>
                    <a:pt x="1325" y="320"/>
                  </a:lnTo>
                  <a:lnTo>
                    <a:pt x="1325" y="320"/>
                  </a:lnTo>
                  <a:lnTo>
                    <a:pt x="1316" y="320"/>
                  </a:lnTo>
                  <a:lnTo>
                    <a:pt x="1305" y="320"/>
                  </a:lnTo>
                  <a:lnTo>
                    <a:pt x="1305" y="320"/>
                  </a:lnTo>
                  <a:lnTo>
                    <a:pt x="1294" y="320"/>
                  </a:lnTo>
                  <a:lnTo>
                    <a:pt x="1281" y="322"/>
                  </a:lnTo>
                  <a:lnTo>
                    <a:pt x="1271" y="328"/>
                  </a:lnTo>
                  <a:lnTo>
                    <a:pt x="1265" y="329"/>
                  </a:lnTo>
                  <a:lnTo>
                    <a:pt x="1263" y="335"/>
                  </a:lnTo>
                  <a:lnTo>
                    <a:pt x="1263" y="335"/>
                  </a:lnTo>
                  <a:lnTo>
                    <a:pt x="1262" y="340"/>
                  </a:lnTo>
                  <a:lnTo>
                    <a:pt x="1263" y="347"/>
                  </a:lnTo>
                  <a:lnTo>
                    <a:pt x="1267" y="362"/>
                  </a:lnTo>
                  <a:lnTo>
                    <a:pt x="1267" y="362"/>
                  </a:lnTo>
                  <a:lnTo>
                    <a:pt x="1271" y="375"/>
                  </a:lnTo>
                  <a:lnTo>
                    <a:pt x="1271" y="382"/>
                  </a:lnTo>
                  <a:lnTo>
                    <a:pt x="1271" y="384"/>
                  </a:lnTo>
                  <a:lnTo>
                    <a:pt x="1269" y="385"/>
                  </a:lnTo>
                  <a:lnTo>
                    <a:pt x="1269" y="385"/>
                  </a:lnTo>
                  <a:lnTo>
                    <a:pt x="1263" y="387"/>
                  </a:lnTo>
                  <a:lnTo>
                    <a:pt x="1258" y="385"/>
                  </a:lnTo>
                  <a:lnTo>
                    <a:pt x="1253" y="384"/>
                  </a:lnTo>
                  <a:lnTo>
                    <a:pt x="1249" y="380"/>
                  </a:lnTo>
                  <a:lnTo>
                    <a:pt x="1249" y="380"/>
                  </a:lnTo>
                  <a:lnTo>
                    <a:pt x="1247" y="375"/>
                  </a:lnTo>
                  <a:lnTo>
                    <a:pt x="1245" y="367"/>
                  </a:lnTo>
                  <a:lnTo>
                    <a:pt x="1245" y="355"/>
                  </a:lnTo>
                  <a:lnTo>
                    <a:pt x="1245" y="355"/>
                  </a:lnTo>
                  <a:lnTo>
                    <a:pt x="1247" y="337"/>
                  </a:lnTo>
                  <a:lnTo>
                    <a:pt x="1247" y="326"/>
                  </a:lnTo>
                  <a:lnTo>
                    <a:pt x="1243" y="322"/>
                  </a:lnTo>
                  <a:lnTo>
                    <a:pt x="1242" y="318"/>
                  </a:lnTo>
                  <a:lnTo>
                    <a:pt x="1242" y="318"/>
                  </a:lnTo>
                  <a:lnTo>
                    <a:pt x="1236" y="317"/>
                  </a:lnTo>
                  <a:lnTo>
                    <a:pt x="1233" y="317"/>
                  </a:lnTo>
                  <a:lnTo>
                    <a:pt x="1227" y="317"/>
                  </a:lnTo>
                  <a:lnTo>
                    <a:pt x="1224" y="318"/>
                  </a:lnTo>
                  <a:lnTo>
                    <a:pt x="1218" y="326"/>
                  </a:lnTo>
                  <a:lnTo>
                    <a:pt x="1213" y="333"/>
                  </a:lnTo>
                  <a:lnTo>
                    <a:pt x="1213" y="333"/>
                  </a:lnTo>
                  <a:lnTo>
                    <a:pt x="1205" y="344"/>
                  </a:lnTo>
                  <a:lnTo>
                    <a:pt x="1202" y="347"/>
                  </a:lnTo>
                  <a:lnTo>
                    <a:pt x="1198" y="355"/>
                  </a:lnTo>
                  <a:lnTo>
                    <a:pt x="1198" y="355"/>
                  </a:lnTo>
                  <a:lnTo>
                    <a:pt x="1195" y="369"/>
                  </a:lnTo>
                  <a:lnTo>
                    <a:pt x="1195" y="376"/>
                  </a:lnTo>
                  <a:lnTo>
                    <a:pt x="1195" y="380"/>
                  </a:lnTo>
                  <a:lnTo>
                    <a:pt x="1198" y="382"/>
                  </a:lnTo>
                  <a:lnTo>
                    <a:pt x="1198" y="382"/>
                  </a:lnTo>
                  <a:lnTo>
                    <a:pt x="1205" y="387"/>
                  </a:lnTo>
                  <a:lnTo>
                    <a:pt x="1207" y="389"/>
                  </a:lnTo>
                  <a:lnTo>
                    <a:pt x="1211" y="393"/>
                  </a:lnTo>
                  <a:lnTo>
                    <a:pt x="1211" y="393"/>
                  </a:lnTo>
                  <a:lnTo>
                    <a:pt x="1215" y="398"/>
                  </a:lnTo>
                  <a:lnTo>
                    <a:pt x="1216" y="405"/>
                  </a:lnTo>
                  <a:lnTo>
                    <a:pt x="1218" y="411"/>
                  </a:lnTo>
                  <a:lnTo>
                    <a:pt x="1224" y="414"/>
                  </a:lnTo>
                  <a:lnTo>
                    <a:pt x="1224" y="414"/>
                  </a:lnTo>
                  <a:lnTo>
                    <a:pt x="1231" y="420"/>
                  </a:lnTo>
                  <a:lnTo>
                    <a:pt x="1238" y="420"/>
                  </a:lnTo>
                  <a:lnTo>
                    <a:pt x="1245" y="418"/>
                  </a:lnTo>
                  <a:lnTo>
                    <a:pt x="1254" y="418"/>
                  </a:lnTo>
                  <a:lnTo>
                    <a:pt x="1254" y="418"/>
                  </a:lnTo>
                  <a:lnTo>
                    <a:pt x="1262" y="420"/>
                  </a:lnTo>
                  <a:lnTo>
                    <a:pt x="1267" y="423"/>
                  </a:lnTo>
                  <a:lnTo>
                    <a:pt x="1267" y="423"/>
                  </a:lnTo>
                  <a:lnTo>
                    <a:pt x="1274" y="425"/>
                  </a:lnTo>
                  <a:lnTo>
                    <a:pt x="1281" y="427"/>
                  </a:lnTo>
                  <a:lnTo>
                    <a:pt x="1281" y="427"/>
                  </a:lnTo>
                  <a:lnTo>
                    <a:pt x="1296" y="427"/>
                  </a:lnTo>
                  <a:lnTo>
                    <a:pt x="1296" y="427"/>
                  </a:lnTo>
                  <a:lnTo>
                    <a:pt x="1303" y="429"/>
                  </a:lnTo>
                  <a:lnTo>
                    <a:pt x="1312" y="431"/>
                  </a:lnTo>
                  <a:lnTo>
                    <a:pt x="1312" y="431"/>
                  </a:lnTo>
                  <a:lnTo>
                    <a:pt x="1318" y="429"/>
                  </a:lnTo>
                  <a:lnTo>
                    <a:pt x="1323" y="427"/>
                  </a:lnTo>
                  <a:lnTo>
                    <a:pt x="1332" y="422"/>
                  </a:lnTo>
                  <a:lnTo>
                    <a:pt x="1332" y="422"/>
                  </a:lnTo>
                  <a:lnTo>
                    <a:pt x="1339" y="420"/>
                  </a:lnTo>
                  <a:lnTo>
                    <a:pt x="1347" y="420"/>
                  </a:lnTo>
                  <a:lnTo>
                    <a:pt x="1361" y="420"/>
                  </a:lnTo>
                  <a:lnTo>
                    <a:pt x="1374" y="425"/>
                  </a:lnTo>
                  <a:lnTo>
                    <a:pt x="1386" y="429"/>
                  </a:lnTo>
                  <a:lnTo>
                    <a:pt x="1386" y="429"/>
                  </a:lnTo>
                  <a:lnTo>
                    <a:pt x="1397" y="434"/>
                  </a:lnTo>
                  <a:lnTo>
                    <a:pt x="1406" y="442"/>
                  </a:lnTo>
                  <a:lnTo>
                    <a:pt x="1415" y="447"/>
                  </a:lnTo>
                  <a:lnTo>
                    <a:pt x="1424" y="456"/>
                  </a:lnTo>
                  <a:lnTo>
                    <a:pt x="1432" y="465"/>
                  </a:lnTo>
                  <a:lnTo>
                    <a:pt x="1437" y="474"/>
                  </a:lnTo>
                  <a:lnTo>
                    <a:pt x="1441" y="485"/>
                  </a:lnTo>
                  <a:lnTo>
                    <a:pt x="1444" y="496"/>
                  </a:lnTo>
                  <a:lnTo>
                    <a:pt x="1444" y="496"/>
                  </a:lnTo>
                  <a:lnTo>
                    <a:pt x="1443" y="507"/>
                  </a:lnTo>
                  <a:lnTo>
                    <a:pt x="1441" y="517"/>
                  </a:lnTo>
                  <a:lnTo>
                    <a:pt x="1435" y="539"/>
                  </a:lnTo>
                  <a:lnTo>
                    <a:pt x="1435" y="539"/>
                  </a:lnTo>
                  <a:lnTo>
                    <a:pt x="1434" y="545"/>
                  </a:lnTo>
                  <a:lnTo>
                    <a:pt x="1432" y="552"/>
                  </a:lnTo>
                  <a:lnTo>
                    <a:pt x="1432" y="552"/>
                  </a:lnTo>
                  <a:lnTo>
                    <a:pt x="1434" y="555"/>
                  </a:lnTo>
                  <a:lnTo>
                    <a:pt x="1435" y="561"/>
                  </a:lnTo>
                  <a:lnTo>
                    <a:pt x="1435" y="561"/>
                  </a:lnTo>
                  <a:lnTo>
                    <a:pt x="1434" y="566"/>
                  </a:lnTo>
                  <a:lnTo>
                    <a:pt x="1430" y="572"/>
                  </a:lnTo>
                  <a:lnTo>
                    <a:pt x="1424" y="577"/>
                  </a:lnTo>
                  <a:lnTo>
                    <a:pt x="1421" y="581"/>
                  </a:lnTo>
                  <a:lnTo>
                    <a:pt x="1421" y="581"/>
                  </a:lnTo>
                  <a:lnTo>
                    <a:pt x="1414" y="583"/>
                  </a:lnTo>
                  <a:lnTo>
                    <a:pt x="1405" y="583"/>
                  </a:lnTo>
                  <a:lnTo>
                    <a:pt x="1388" y="583"/>
                  </a:lnTo>
                  <a:lnTo>
                    <a:pt x="1388" y="583"/>
                  </a:lnTo>
                  <a:lnTo>
                    <a:pt x="1376" y="583"/>
                  </a:lnTo>
                  <a:lnTo>
                    <a:pt x="1368" y="583"/>
                  </a:lnTo>
                  <a:lnTo>
                    <a:pt x="1363" y="586"/>
                  </a:lnTo>
                  <a:lnTo>
                    <a:pt x="1363" y="586"/>
                  </a:lnTo>
                  <a:lnTo>
                    <a:pt x="1361" y="588"/>
                  </a:lnTo>
                  <a:lnTo>
                    <a:pt x="1359" y="592"/>
                  </a:lnTo>
                  <a:lnTo>
                    <a:pt x="1359" y="599"/>
                  </a:lnTo>
                  <a:lnTo>
                    <a:pt x="1365" y="606"/>
                  </a:lnTo>
                  <a:lnTo>
                    <a:pt x="1370" y="612"/>
                  </a:lnTo>
                  <a:lnTo>
                    <a:pt x="1370" y="612"/>
                  </a:lnTo>
                  <a:lnTo>
                    <a:pt x="1377" y="613"/>
                  </a:lnTo>
                  <a:lnTo>
                    <a:pt x="1385" y="613"/>
                  </a:lnTo>
                  <a:lnTo>
                    <a:pt x="1399" y="610"/>
                  </a:lnTo>
                  <a:lnTo>
                    <a:pt x="1414" y="606"/>
                  </a:lnTo>
                  <a:lnTo>
                    <a:pt x="1421" y="608"/>
                  </a:lnTo>
                  <a:lnTo>
                    <a:pt x="1428" y="610"/>
                  </a:lnTo>
                  <a:lnTo>
                    <a:pt x="1428" y="610"/>
                  </a:lnTo>
                  <a:lnTo>
                    <a:pt x="1437" y="619"/>
                  </a:lnTo>
                  <a:lnTo>
                    <a:pt x="1448" y="628"/>
                  </a:lnTo>
                  <a:lnTo>
                    <a:pt x="1448" y="628"/>
                  </a:lnTo>
                  <a:lnTo>
                    <a:pt x="1455" y="631"/>
                  </a:lnTo>
                  <a:lnTo>
                    <a:pt x="1462" y="635"/>
                  </a:lnTo>
                  <a:lnTo>
                    <a:pt x="1462" y="635"/>
                  </a:lnTo>
                  <a:lnTo>
                    <a:pt x="1470" y="635"/>
                  </a:lnTo>
                  <a:lnTo>
                    <a:pt x="1477" y="635"/>
                  </a:lnTo>
                  <a:lnTo>
                    <a:pt x="1491" y="633"/>
                  </a:lnTo>
                  <a:lnTo>
                    <a:pt x="1491" y="633"/>
                  </a:lnTo>
                  <a:lnTo>
                    <a:pt x="1506" y="635"/>
                  </a:lnTo>
                  <a:lnTo>
                    <a:pt x="1519" y="639"/>
                  </a:lnTo>
                  <a:lnTo>
                    <a:pt x="1519" y="639"/>
                  </a:lnTo>
                  <a:lnTo>
                    <a:pt x="1528" y="641"/>
                  </a:lnTo>
                  <a:lnTo>
                    <a:pt x="1537" y="644"/>
                  </a:lnTo>
                  <a:lnTo>
                    <a:pt x="1537" y="644"/>
                  </a:lnTo>
                  <a:lnTo>
                    <a:pt x="1544" y="642"/>
                  </a:lnTo>
                  <a:lnTo>
                    <a:pt x="1546" y="642"/>
                  </a:lnTo>
                  <a:lnTo>
                    <a:pt x="1546" y="639"/>
                  </a:lnTo>
                  <a:lnTo>
                    <a:pt x="1546" y="639"/>
                  </a:lnTo>
                  <a:lnTo>
                    <a:pt x="1546" y="635"/>
                  </a:lnTo>
                  <a:lnTo>
                    <a:pt x="1542" y="633"/>
                  </a:lnTo>
                  <a:lnTo>
                    <a:pt x="1535" y="630"/>
                  </a:lnTo>
                  <a:lnTo>
                    <a:pt x="1535" y="630"/>
                  </a:lnTo>
                  <a:lnTo>
                    <a:pt x="1517" y="624"/>
                  </a:lnTo>
                  <a:lnTo>
                    <a:pt x="1510" y="619"/>
                  </a:lnTo>
                  <a:lnTo>
                    <a:pt x="1508" y="615"/>
                  </a:lnTo>
                  <a:lnTo>
                    <a:pt x="1508" y="612"/>
                  </a:lnTo>
                  <a:lnTo>
                    <a:pt x="1508" y="612"/>
                  </a:lnTo>
                  <a:lnTo>
                    <a:pt x="1510" y="608"/>
                  </a:lnTo>
                  <a:lnTo>
                    <a:pt x="1515" y="606"/>
                  </a:lnTo>
                  <a:lnTo>
                    <a:pt x="1526" y="606"/>
                  </a:lnTo>
                  <a:lnTo>
                    <a:pt x="1526" y="606"/>
                  </a:lnTo>
                  <a:lnTo>
                    <a:pt x="1537" y="604"/>
                  </a:lnTo>
                  <a:lnTo>
                    <a:pt x="1548" y="603"/>
                  </a:lnTo>
                  <a:lnTo>
                    <a:pt x="1548" y="603"/>
                  </a:lnTo>
                  <a:lnTo>
                    <a:pt x="1557" y="599"/>
                  </a:lnTo>
                  <a:lnTo>
                    <a:pt x="1558" y="597"/>
                  </a:lnTo>
                  <a:lnTo>
                    <a:pt x="1560" y="592"/>
                  </a:lnTo>
                  <a:lnTo>
                    <a:pt x="1560" y="592"/>
                  </a:lnTo>
                  <a:lnTo>
                    <a:pt x="1558" y="586"/>
                  </a:lnTo>
                  <a:lnTo>
                    <a:pt x="1557" y="581"/>
                  </a:lnTo>
                  <a:lnTo>
                    <a:pt x="1548" y="574"/>
                  </a:lnTo>
                  <a:lnTo>
                    <a:pt x="1548" y="574"/>
                  </a:lnTo>
                  <a:lnTo>
                    <a:pt x="1540" y="568"/>
                  </a:lnTo>
                  <a:lnTo>
                    <a:pt x="1531" y="559"/>
                  </a:lnTo>
                  <a:lnTo>
                    <a:pt x="1528" y="555"/>
                  </a:lnTo>
                  <a:lnTo>
                    <a:pt x="1524" y="550"/>
                  </a:lnTo>
                  <a:lnTo>
                    <a:pt x="1524" y="545"/>
                  </a:lnTo>
                  <a:lnTo>
                    <a:pt x="1526" y="539"/>
                  </a:lnTo>
                  <a:lnTo>
                    <a:pt x="1526" y="539"/>
                  </a:lnTo>
                  <a:lnTo>
                    <a:pt x="1528" y="537"/>
                  </a:lnTo>
                  <a:lnTo>
                    <a:pt x="1531" y="536"/>
                  </a:lnTo>
                  <a:lnTo>
                    <a:pt x="1537" y="536"/>
                  </a:lnTo>
                  <a:lnTo>
                    <a:pt x="1542" y="536"/>
                  </a:lnTo>
                  <a:lnTo>
                    <a:pt x="1551" y="539"/>
                  </a:lnTo>
                  <a:lnTo>
                    <a:pt x="1560" y="543"/>
                  </a:lnTo>
                  <a:lnTo>
                    <a:pt x="1560" y="543"/>
                  </a:lnTo>
                  <a:lnTo>
                    <a:pt x="1575" y="555"/>
                  </a:lnTo>
                  <a:lnTo>
                    <a:pt x="1582" y="559"/>
                  </a:lnTo>
                  <a:lnTo>
                    <a:pt x="1591" y="563"/>
                  </a:lnTo>
                  <a:lnTo>
                    <a:pt x="1591" y="563"/>
                  </a:lnTo>
                  <a:lnTo>
                    <a:pt x="1596" y="561"/>
                  </a:lnTo>
                  <a:lnTo>
                    <a:pt x="1602" y="559"/>
                  </a:lnTo>
                  <a:lnTo>
                    <a:pt x="1611" y="552"/>
                  </a:lnTo>
                  <a:lnTo>
                    <a:pt x="1618" y="541"/>
                  </a:lnTo>
                  <a:lnTo>
                    <a:pt x="1624" y="532"/>
                  </a:lnTo>
                  <a:lnTo>
                    <a:pt x="1624" y="532"/>
                  </a:lnTo>
                  <a:close/>
                  <a:moveTo>
                    <a:pt x="1115" y="101"/>
                  </a:moveTo>
                  <a:lnTo>
                    <a:pt x="1115" y="101"/>
                  </a:lnTo>
                  <a:lnTo>
                    <a:pt x="1122" y="103"/>
                  </a:lnTo>
                  <a:lnTo>
                    <a:pt x="1129" y="107"/>
                  </a:lnTo>
                  <a:lnTo>
                    <a:pt x="1133" y="109"/>
                  </a:lnTo>
                  <a:lnTo>
                    <a:pt x="1133" y="112"/>
                  </a:lnTo>
                  <a:lnTo>
                    <a:pt x="1129" y="114"/>
                  </a:lnTo>
                  <a:lnTo>
                    <a:pt x="1129" y="114"/>
                  </a:lnTo>
                  <a:lnTo>
                    <a:pt x="1124" y="114"/>
                  </a:lnTo>
                  <a:lnTo>
                    <a:pt x="1119" y="114"/>
                  </a:lnTo>
                  <a:lnTo>
                    <a:pt x="1111" y="114"/>
                  </a:lnTo>
                  <a:lnTo>
                    <a:pt x="1110" y="116"/>
                  </a:lnTo>
                  <a:lnTo>
                    <a:pt x="1108" y="118"/>
                  </a:lnTo>
                  <a:lnTo>
                    <a:pt x="1108" y="118"/>
                  </a:lnTo>
                  <a:lnTo>
                    <a:pt x="1108" y="121"/>
                  </a:lnTo>
                  <a:lnTo>
                    <a:pt x="1110" y="123"/>
                  </a:lnTo>
                  <a:lnTo>
                    <a:pt x="1113" y="127"/>
                  </a:lnTo>
                  <a:lnTo>
                    <a:pt x="1126" y="127"/>
                  </a:lnTo>
                  <a:lnTo>
                    <a:pt x="1126" y="127"/>
                  </a:lnTo>
                  <a:lnTo>
                    <a:pt x="1133" y="128"/>
                  </a:lnTo>
                  <a:lnTo>
                    <a:pt x="1135" y="130"/>
                  </a:lnTo>
                  <a:lnTo>
                    <a:pt x="1133" y="134"/>
                  </a:lnTo>
                  <a:lnTo>
                    <a:pt x="1133" y="134"/>
                  </a:lnTo>
                  <a:lnTo>
                    <a:pt x="1131" y="136"/>
                  </a:lnTo>
                  <a:lnTo>
                    <a:pt x="1128" y="136"/>
                  </a:lnTo>
                  <a:lnTo>
                    <a:pt x="1124" y="136"/>
                  </a:lnTo>
                  <a:lnTo>
                    <a:pt x="1120" y="138"/>
                  </a:lnTo>
                  <a:lnTo>
                    <a:pt x="1120" y="138"/>
                  </a:lnTo>
                  <a:lnTo>
                    <a:pt x="1117" y="143"/>
                  </a:lnTo>
                  <a:lnTo>
                    <a:pt x="1119" y="147"/>
                  </a:lnTo>
                  <a:lnTo>
                    <a:pt x="1122" y="150"/>
                  </a:lnTo>
                  <a:lnTo>
                    <a:pt x="1128" y="150"/>
                  </a:lnTo>
                  <a:lnTo>
                    <a:pt x="1144" y="152"/>
                  </a:lnTo>
                  <a:lnTo>
                    <a:pt x="1153" y="152"/>
                  </a:lnTo>
                  <a:lnTo>
                    <a:pt x="1153" y="152"/>
                  </a:lnTo>
                  <a:lnTo>
                    <a:pt x="1160" y="156"/>
                  </a:lnTo>
                  <a:lnTo>
                    <a:pt x="1162" y="157"/>
                  </a:lnTo>
                  <a:lnTo>
                    <a:pt x="1160" y="159"/>
                  </a:lnTo>
                  <a:lnTo>
                    <a:pt x="1160" y="159"/>
                  </a:lnTo>
                  <a:lnTo>
                    <a:pt x="1158" y="161"/>
                  </a:lnTo>
                  <a:lnTo>
                    <a:pt x="1153" y="163"/>
                  </a:lnTo>
                  <a:lnTo>
                    <a:pt x="1149" y="163"/>
                  </a:lnTo>
                  <a:lnTo>
                    <a:pt x="1146" y="166"/>
                  </a:lnTo>
                  <a:lnTo>
                    <a:pt x="1146" y="166"/>
                  </a:lnTo>
                  <a:lnTo>
                    <a:pt x="1144" y="170"/>
                  </a:lnTo>
                  <a:lnTo>
                    <a:pt x="1142" y="176"/>
                  </a:lnTo>
                  <a:lnTo>
                    <a:pt x="1142" y="179"/>
                  </a:lnTo>
                  <a:lnTo>
                    <a:pt x="1144" y="181"/>
                  </a:lnTo>
                  <a:lnTo>
                    <a:pt x="1148" y="186"/>
                  </a:lnTo>
                  <a:lnTo>
                    <a:pt x="1157" y="190"/>
                  </a:lnTo>
                  <a:lnTo>
                    <a:pt x="1166" y="192"/>
                  </a:lnTo>
                  <a:lnTo>
                    <a:pt x="1175" y="190"/>
                  </a:lnTo>
                  <a:lnTo>
                    <a:pt x="1182" y="188"/>
                  </a:lnTo>
                  <a:lnTo>
                    <a:pt x="1189" y="183"/>
                  </a:lnTo>
                  <a:lnTo>
                    <a:pt x="1189" y="183"/>
                  </a:lnTo>
                  <a:lnTo>
                    <a:pt x="1195" y="174"/>
                  </a:lnTo>
                  <a:lnTo>
                    <a:pt x="1198" y="170"/>
                  </a:lnTo>
                  <a:lnTo>
                    <a:pt x="1202" y="168"/>
                  </a:lnTo>
                  <a:lnTo>
                    <a:pt x="1202" y="168"/>
                  </a:lnTo>
                  <a:lnTo>
                    <a:pt x="1213" y="165"/>
                  </a:lnTo>
                  <a:lnTo>
                    <a:pt x="1213" y="165"/>
                  </a:lnTo>
                  <a:lnTo>
                    <a:pt x="1225" y="161"/>
                  </a:lnTo>
                  <a:lnTo>
                    <a:pt x="1233" y="161"/>
                  </a:lnTo>
                  <a:lnTo>
                    <a:pt x="1236" y="163"/>
                  </a:lnTo>
                  <a:lnTo>
                    <a:pt x="1236" y="163"/>
                  </a:lnTo>
                  <a:lnTo>
                    <a:pt x="1238" y="165"/>
                  </a:lnTo>
                  <a:lnTo>
                    <a:pt x="1238" y="166"/>
                  </a:lnTo>
                  <a:lnTo>
                    <a:pt x="1231" y="172"/>
                  </a:lnTo>
                  <a:lnTo>
                    <a:pt x="1222" y="177"/>
                  </a:lnTo>
                  <a:lnTo>
                    <a:pt x="1216" y="179"/>
                  </a:lnTo>
                  <a:lnTo>
                    <a:pt x="1216" y="179"/>
                  </a:lnTo>
                  <a:lnTo>
                    <a:pt x="1215" y="183"/>
                  </a:lnTo>
                  <a:lnTo>
                    <a:pt x="1216" y="186"/>
                  </a:lnTo>
                  <a:lnTo>
                    <a:pt x="1225" y="188"/>
                  </a:lnTo>
                  <a:lnTo>
                    <a:pt x="1225" y="188"/>
                  </a:lnTo>
                  <a:lnTo>
                    <a:pt x="1233" y="188"/>
                  </a:lnTo>
                  <a:lnTo>
                    <a:pt x="1240" y="186"/>
                  </a:lnTo>
                  <a:lnTo>
                    <a:pt x="1240" y="186"/>
                  </a:lnTo>
                  <a:lnTo>
                    <a:pt x="1251" y="181"/>
                  </a:lnTo>
                  <a:lnTo>
                    <a:pt x="1258" y="179"/>
                  </a:lnTo>
                  <a:lnTo>
                    <a:pt x="1263" y="179"/>
                  </a:lnTo>
                  <a:lnTo>
                    <a:pt x="1263" y="179"/>
                  </a:lnTo>
                  <a:lnTo>
                    <a:pt x="1265" y="181"/>
                  </a:lnTo>
                  <a:lnTo>
                    <a:pt x="1265" y="183"/>
                  </a:lnTo>
                  <a:lnTo>
                    <a:pt x="1265" y="186"/>
                  </a:lnTo>
                  <a:lnTo>
                    <a:pt x="1265" y="192"/>
                  </a:lnTo>
                  <a:lnTo>
                    <a:pt x="1267" y="197"/>
                  </a:lnTo>
                  <a:lnTo>
                    <a:pt x="1267" y="197"/>
                  </a:lnTo>
                  <a:lnTo>
                    <a:pt x="1271" y="199"/>
                  </a:lnTo>
                  <a:lnTo>
                    <a:pt x="1274" y="199"/>
                  </a:lnTo>
                  <a:lnTo>
                    <a:pt x="1278" y="197"/>
                  </a:lnTo>
                  <a:lnTo>
                    <a:pt x="1283" y="199"/>
                  </a:lnTo>
                  <a:lnTo>
                    <a:pt x="1283" y="199"/>
                  </a:lnTo>
                  <a:lnTo>
                    <a:pt x="1287" y="201"/>
                  </a:lnTo>
                  <a:lnTo>
                    <a:pt x="1289" y="204"/>
                  </a:lnTo>
                  <a:lnTo>
                    <a:pt x="1287" y="210"/>
                  </a:lnTo>
                  <a:lnTo>
                    <a:pt x="1283" y="212"/>
                  </a:lnTo>
                  <a:lnTo>
                    <a:pt x="1283" y="212"/>
                  </a:lnTo>
                  <a:lnTo>
                    <a:pt x="1278" y="215"/>
                  </a:lnTo>
                  <a:lnTo>
                    <a:pt x="1272" y="214"/>
                  </a:lnTo>
                  <a:lnTo>
                    <a:pt x="1267" y="212"/>
                  </a:lnTo>
                  <a:lnTo>
                    <a:pt x="1260" y="208"/>
                  </a:lnTo>
                  <a:lnTo>
                    <a:pt x="1249" y="201"/>
                  </a:lnTo>
                  <a:lnTo>
                    <a:pt x="1243" y="197"/>
                  </a:lnTo>
                  <a:lnTo>
                    <a:pt x="1238" y="195"/>
                  </a:lnTo>
                  <a:lnTo>
                    <a:pt x="1238" y="195"/>
                  </a:lnTo>
                  <a:lnTo>
                    <a:pt x="1227" y="194"/>
                  </a:lnTo>
                  <a:lnTo>
                    <a:pt x="1222" y="194"/>
                  </a:lnTo>
                  <a:lnTo>
                    <a:pt x="1216" y="195"/>
                  </a:lnTo>
                  <a:lnTo>
                    <a:pt x="1216" y="195"/>
                  </a:lnTo>
                  <a:lnTo>
                    <a:pt x="1215" y="197"/>
                  </a:lnTo>
                  <a:lnTo>
                    <a:pt x="1213" y="201"/>
                  </a:lnTo>
                  <a:lnTo>
                    <a:pt x="1213" y="204"/>
                  </a:lnTo>
                  <a:lnTo>
                    <a:pt x="1215" y="208"/>
                  </a:lnTo>
                  <a:lnTo>
                    <a:pt x="1215" y="208"/>
                  </a:lnTo>
                  <a:lnTo>
                    <a:pt x="1222" y="212"/>
                  </a:lnTo>
                  <a:lnTo>
                    <a:pt x="1222" y="214"/>
                  </a:lnTo>
                  <a:lnTo>
                    <a:pt x="1220" y="217"/>
                  </a:lnTo>
                  <a:lnTo>
                    <a:pt x="1220" y="217"/>
                  </a:lnTo>
                  <a:lnTo>
                    <a:pt x="1216" y="219"/>
                  </a:lnTo>
                  <a:lnTo>
                    <a:pt x="1211" y="219"/>
                  </a:lnTo>
                  <a:lnTo>
                    <a:pt x="1202" y="221"/>
                  </a:lnTo>
                  <a:lnTo>
                    <a:pt x="1202" y="221"/>
                  </a:lnTo>
                  <a:lnTo>
                    <a:pt x="1196" y="223"/>
                  </a:lnTo>
                  <a:lnTo>
                    <a:pt x="1193" y="224"/>
                  </a:lnTo>
                  <a:lnTo>
                    <a:pt x="1189" y="230"/>
                  </a:lnTo>
                  <a:lnTo>
                    <a:pt x="1191" y="235"/>
                  </a:lnTo>
                  <a:lnTo>
                    <a:pt x="1191" y="235"/>
                  </a:lnTo>
                  <a:lnTo>
                    <a:pt x="1195" y="239"/>
                  </a:lnTo>
                  <a:lnTo>
                    <a:pt x="1202" y="242"/>
                  </a:lnTo>
                  <a:lnTo>
                    <a:pt x="1209" y="244"/>
                  </a:lnTo>
                  <a:lnTo>
                    <a:pt x="1215" y="244"/>
                  </a:lnTo>
                  <a:lnTo>
                    <a:pt x="1215" y="244"/>
                  </a:lnTo>
                  <a:lnTo>
                    <a:pt x="1218" y="242"/>
                  </a:lnTo>
                  <a:lnTo>
                    <a:pt x="1222" y="241"/>
                  </a:lnTo>
                  <a:lnTo>
                    <a:pt x="1222" y="241"/>
                  </a:lnTo>
                  <a:lnTo>
                    <a:pt x="1227" y="241"/>
                  </a:lnTo>
                  <a:lnTo>
                    <a:pt x="1233" y="242"/>
                  </a:lnTo>
                  <a:lnTo>
                    <a:pt x="1238" y="244"/>
                  </a:lnTo>
                  <a:lnTo>
                    <a:pt x="1243" y="244"/>
                  </a:lnTo>
                  <a:lnTo>
                    <a:pt x="1243" y="244"/>
                  </a:lnTo>
                  <a:lnTo>
                    <a:pt x="1249" y="241"/>
                  </a:lnTo>
                  <a:lnTo>
                    <a:pt x="1254" y="237"/>
                  </a:lnTo>
                  <a:lnTo>
                    <a:pt x="1260" y="232"/>
                  </a:lnTo>
                  <a:lnTo>
                    <a:pt x="1267" y="230"/>
                  </a:lnTo>
                  <a:lnTo>
                    <a:pt x="1267" y="230"/>
                  </a:lnTo>
                  <a:lnTo>
                    <a:pt x="1272" y="232"/>
                  </a:lnTo>
                  <a:lnTo>
                    <a:pt x="1278" y="233"/>
                  </a:lnTo>
                  <a:lnTo>
                    <a:pt x="1287" y="239"/>
                  </a:lnTo>
                  <a:lnTo>
                    <a:pt x="1287" y="239"/>
                  </a:lnTo>
                  <a:lnTo>
                    <a:pt x="1291" y="239"/>
                  </a:lnTo>
                  <a:lnTo>
                    <a:pt x="1294" y="239"/>
                  </a:lnTo>
                  <a:lnTo>
                    <a:pt x="1300" y="237"/>
                  </a:lnTo>
                  <a:lnTo>
                    <a:pt x="1305" y="233"/>
                  </a:lnTo>
                  <a:lnTo>
                    <a:pt x="1312" y="232"/>
                  </a:lnTo>
                  <a:lnTo>
                    <a:pt x="1312" y="232"/>
                  </a:lnTo>
                  <a:lnTo>
                    <a:pt x="1318" y="235"/>
                  </a:lnTo>
                  <a:lnTo>
                    <a:pt x="1321" y="239"/>
                  </a:lnTo>
                  <a:lnTo>
                    <a:pt x="1321" y="239"/>
                  </a:lnTo>
                  <a:lnTo>
                    <a:pt x="1329" y="244"/>
                  </a:lnTo>
                  <a:lnTo>
                    <a:pt x="1338" y="248"/>
                  </a:lnTo>
                  <a:lnTo>
                    <a:pt x="1338" y="248"/>
                  </a:lnTo>
                  <a:lnTo>
                    <a:pt x="1347" y="246"/>
                  </a:lnTo>
                  <a:lnTo>
                    <a:pt x="1354" y="242"/>
                  </a:lnTo>
                  <a:lnTo>
                    <a:pt x="1358" y="235"/>
                  </a:lnTo>
                  <a:lnTo>
                    <a:pt x="1359" y="232"/>
                  </a:lnTo>
                  <a:lnTo>
                    <a:pt x="1359" y="228"/>
                  </a:lnTo>
                  <a:lnTo>
                    <a:pt x="1359" y="228"/>
                  </a:lnTo>
                  <a:lnTo>
                    <a:pt x="1358" y="223"/>
                  </a:lnTo>
                  <a:lnTo>
                    <a:pt x="1352" y="219"/>
                  </a:lnTo>
                  <a:lnTo>
                    <a:pt x="1352" y="219"/>
                  </a:lnTo>
                  <a:lnTo>
                    <a:pt x="1347" y="215"/>
                  </a:lnTo>
                  <a:lnTo>
                    <a:pt x="1345" y="214"/>
                  </a:lnTo>
                  <a:lnTo>
                    <a:pt x="1347" y="210"/>
                  </a:lnTo>
                  <a:lnTo>
                    <a:pt x="1347" y="210"/>
                  </a:lnTo>
                  <a:lnTo>
                    <a:pt x="1348" y="208"/>
                  </a:lnTo>
                  <a:lnTo>
                    <a:pt x="1352" y="208"/>
                  </a:lnTo>
                  <a:lnTo>
                    <a:pt x="1359" y="206"/>
                  </a:lnTo>
                  <a:lnTo>
                    <a:pt x="1359" y="206"/>
                  </a:lnTo>
                  <a:lnTo>
                    <a:pt x="1367" y="201"/>
                  </a:lnTo>
                  <a:lnTo>
                    <a:pt x="1370" y="197"/>
                  </a:lnTo>
                  <a:lnTo>
                    <a:pt x="1374" y="195"/>
                  </a:lnTo>
                  <a:lnTo>
                    <a:pt x="1374" y="195"/>
                  </a:lnTo>
                  <a:lnTo>
                    <a:pt x="1381" y="195"/>
                  </a:lnTo>
                  <a:lnTo>
                    <a:pt x="1386" y="194"/>
                  </a:lnTo>
                  <a:lnTo>
                    <a:pt x="1386" y="194"/>
                  </a:lnTo>
                  <a:lnTo>
                    <a:pt x="1392" y="192"/>
                  </a:lnTo>
                  <a:lnTo>
                    <a:pt x="1396" y="190"/>
                  </a:lnTo>
                  <a:lnTo>
                    <a:pt x="1396" y="190"/>
                  </a:lnTo>
                  <a:lnTo>
                    <a:pt x="1401" y="186"/>
                  </a:lnTo>
                  <a:lnTo>
                    <a:pt x="1408" y="183"/>
                  </a:lnTo>
                  <a:lnTo>
                    <a:pt x="1408" y="183"/>
                  </a:lnTo>
                  <a:lnTo>
                    <a:pt x="1417" y="177"/>
                  </a:lnTo>
                  <a:lnTo>
                    <a:pt x="1423" y="174"/>
                  </a:lnTo>
                  <a:lnTo>
                    <a:pt x="1426" y="170"/>
                  </a:lnTo>
                  <a:lnTo>
                    <a:pt x="1426" y="170"/>
                  </a:lnTo>
                  <a:lnTo>
                    <a:pt x="1426" y="166"/>
                  </a:lnTo>
                  <a:lnTo>
                    <a:pt x="1426" y="165"/>
                  </a:lnTo>
                  <a:lnTo>
                    <a:pt x="1421" y="161"/>
                  </a:lnTo>
                  <a:lnTo>
                    <a:pt x="1415" y="159"/>
                  </a:lnTo>
                  <a:lnTo>
                    <a:pt x="1410" y="159"/>
                  </a:lnTo>
                  <a:lnTo>
                    <a:pt x="1410" y="159"/>
                  </a:lnTo>
                  <a:lnTo>
                    <a:pt x="1406" y="159"/>
                  </a:lnTo>
                  <a:lnTo>
                    <a:pt x="1401" y="161"/>
                  </a:lnTo>
                  <a:lnTo>
                    <a:pt x="1394" y="166"/>
                  </a:lnTo>
                  <a:lnTo>
                    <a:pt x="1394" y="166"/>
                  </a:lnTo>
                  <a:lnTo>
                    <a:pt x="1386" y="170"/>
                  </a:lnTo>
                  <a:lnTo>
                    <a:pt x="1379" y="172"/>
                  </a:lnTo>
                  <a:lnTo>
                    <a:pt x="1372" y="170"/>
                  </a:lnTo>
                  <a:lnTo>
                    <a:pt x="1367" y="166"/>
                  </a:lnTo>
                  <a:lnTo>
                    <a:pt x="1367" y="166"/>
                  </a:lnTo>
                  <a:lnTo>
                    <a:pt x="1363" y="165"/>
                  </a:lnTo>
                  <a:lnTo>
                    <a:pt x="1363" y="161"/>
                  </a:lnTo>
                  <a:lnTo>
                    <a:pt x="1365" y="159"/>
                  </a:lnTo>
                  <a:lnTo>
                    <a:pt x="1368" y="159"/>
                  </a:lnTo>
                  <a:lnTo>
                    <a:pt x="1385" y="157"/>
                  </a:lnTo>
                  <a:lnTo>
                    <a:pt x="1385" y="157"/>
                  </a:lnTo>
                  <a:lnTo>
                    <a:pt x="1388" y="154"/>
                  </a:lnTo>
                  <a:lnTo>
                    <a:pt x="1388" y="150"/>
                  </a:lnTo>
                  <a:lnTo>
                    <a:pt x="1390" y="147"/>
                  </a:lnTo>
                  <a:lnTo>
                    <a:pt x="1394" y="143"/>
                  </a:lnTo>
                  <a:lnTo>
                    <a:pt x="1394" y="143"/>
                  </a:lnTo>
                  <a:lnTo>
                    <a:pt x="1399" y="141"/>
                  </a:lnTo>
                  <a:lnTo>
                    <a:pt x="1405" y="141"/>
                  </a:lnTo>
                  <a:lnTo>
                    <a:pt x="1415" y="145"/>
                  </a:lnTo>
                  <a:lnTo>
                    <a:pt x="1415" y="145"/>
                  </a:lnTo>
                  <a:lnTo>
                    <a:pt x="1423" y="145"/>
                  </a:lnTo>
                  <a:lnTo>
                    <a:pt x="1430" y="145"/>
                  </a:lnTo>
                  <a:lnTo>
                    <a:pt x="1443" y="143"/>
                  </a:lnTo>
                  <a:lnTo>
                    <a:pt x="1443" y="143"/>
                  </a:lnTo>
                  <a:lnTo>
                    <a:pt x="1452" y="139"/>
                  </a:lnTo>
                  <a:lnTo>
                    <a:pt x="1459" y="136"/>
                  </a:lnTo>
                  <a:lnTo>
                    <a:pt x="1472" y="123"/>
                  </a:lnTo>
                  <a:lnTo>
                    <a:pt x="1472" y="123"/>
                  </a:lnTo>
                  <a:lnTo>
                    <a:pt x="1482" y="116"/>
                  </a:lnTo>
                  <a:lnTo>
                    <a:pt x="1493" y="112"/>
                  </a:lnTo>
                  <a:lnTo>
                    <a:pt x="1493" y="112"/>
                  </a:lnTo>
                  <a:lnTo>
                    <a:pt x="1502" y="109"/>
                  </a:lnTo>
                  <a:lnTo>
                    <a:pt x="1511" y="107"/>
                  </a:lnTo>
                  <a:lnTo>
                    <a:pt x="1511" y="107"/>
                  </a:lnTo>
                  <a:lnTo>
                    <a:pt x="1524" y="100"/>
                  </a:lnTo>
                  <a:lnTo>
                    <a:pt x="1529" y="96"/>
                  </a:lnTo>
                  <a:lnTo>
                    <a:pt x="1535" y="94"/>
                  </a:lnTo>
                  <a:lnTo>
                    <a:pt x="1535" y="94"/>
                  </a:lnTo>
                  <a:lnTo>
                    <a:pt x="1546" y="94"/>
                  </a:lnTo>
                  <a:lnTo>
                    <a:pt x="1557" y="94"/>
                  </a:lnTo>
                  <a:lnTo>
                    <a:pt x="1557" y="94"/>
                  </a:lnTo>
                  <a:lnTo>
                    <a:pt x="1564" y="90"/>
                  </a:lnTo>
                  <a:lnTo>
                    <a:pt x="1571" y="85"/>
                  </a:lnTo>
                  <a:lnTo>
                    <a:pt x="1571" y="85"/>
                  </a:lnTo>
                  <a:lnTo>
                    <a:pt x="1575" y="81"/>
                  </a:lnTo>
                  <a:lnTo>
                    <a:pt x="1577" y="76"/>
                  </a:lnTo>
                  <a:lnTo>
                    <a:pt x="1580" y="72"/>
                  </a:lnTo>
                  <a:lnTo>
                    <a:pt x="1587" y="71"/>
                  </a:lnTo>
                  <a:lnTo>
                    <a:pt x="1587" y="71"/>
                  </a:lnTo>
                  <a:lnTo>
                    <a:pt x="1595" y="69"/>
                  </a:lnTo>
                  <a:lnTo>
                    <a:pt x="1600" y="69"/>
                  </a:lnTo>
                  <a:lnTo>
                    <a:pt x="1604" y="67"/>
                  </a:lnTo>
                  <a:lnTo>
                    <a:pt x="1604" y="67"/>
                  </a:lnTo>
                  <a:lnTo>
                    <a:pt x="1607" y="63"/>
                  </a:lnTo>
                  <a:lnTo>
                    <a:pt x="1611" y="62"/>
                  </a:lnTo>
                  <a:lnTo>
                    <a:pt x="1611" y="62"/>
                  </a:lnTo>
                  <a:lnTo>
                    <a:pt x="1618" y="62"/>
                  </a:lnTo>
                  <a:lnTo>
                    <a:pt x="1620" y="60"/>
                  </a:lnTo>
                  <a:lnTo>
                    <a:pt x="1624" y="58"/>
                  </a:lnTo>
                  <a:lnTo>
                    <a:pt x="1624" y="58"/>
                  </a:lnTo>
                  <a:lnTo>
                    <a:pt x="1625" y="54"/>
                  </a:lnTo>
                  <a:lnTo>
                    <a:pt x="1625" y="51"/>
                  </a:lnTo>
                  <a:lnTo>
                    <a:pt x="1625" y="49"/>
                  </a:lnTo>
                  <a:lnTo>
                    <a:pt x="1622" y="45"/>
                  </a:lnTo>
                  <a:lnTo>
                    <a:pt x="1622" y="45"/>
                  </a:lnTo>
                  <a:lnTo>
                    <a:pt x="1616" y="45"/>
                  </a:lnTo>
                  <a:lnTo>
                    <a:pt x="1611" y="45"/>
                  </a:lnTo>
                  <a:lnTo>
                    <a:pt x="1607" y="45"/>
                  </a:lnTo>
                  <a:lnTo>
                    <a:pt x="1602" y="43"/>
                  </a:lnTo>
                  <a:lnTo>
                    <a:pt x="1602" y="43"/>
                  </a:lnTo>
                  <a:lnTo>
                    <a:pt x="1600" y="40"/>
                  </a:lnTo>
                  <a:lnTo>
                    <a:pt x="1598" y="36"/>
                  </a:lnTo>
                  <a:lnTo>
                    <a:pt x="1595" y="31"/>
                  </a:lnTo>
                  <a:lnTo>
                    <a:pt x="1595" y="31"/>
                  </a:lnTo>
                  <a:lnTo>
                    <a:pt x="1591" y="29"/>
                  </a:lnTo>
                  <a:lnTo>
                    <a:pt x="1587" y="27"/>
                  </a:lnTo>
                  <a:lnTo>
                    <a:pt x="1578" y="27"/>
                  </a:lnTo>
                  <a:lnTo>
                    <a:pt x="1558" y="29"/>
                  </a:lnTo>
                  <a:lnTo>
                    <a:pt x="1558" y="29"/>
                  </a:lnTo>
                  <a:lnTo>
                    <a:pt x="1553" y="31"/>
                  </a:lnTo>
                  <a:lnTo>
                    <a:pt x="1548" y="33"/>
                  </a:lnTo>
                  <a:lnTo>
                    <a:pt x="1539" y="38"/>
                  </a:lnTo>
                  <a:lnTo>
                    <a:pt x="1539" y="38"/>
                  </a:lnTo>
                  <a:lnTo>
                    <a:pt x="1535" y="40"/>
                  </a:lnTo>
                  <a:lnTo>
                    <a:pt x="1531" y="42"/>
                  </a:lnTo>
                  <a:lnTo>
                    <a:pt x="1528" y="42"/>
                  </a:lnTo>
                  <a:lnTo>
                    <a:pt x="1524" y="40"/>
                  </a:lnTo>
                  <a:lnTo>
                    <a:pt x="1524" y="40"/>
                  </a:lnTo>
                  <a:lnTo>
                    <a:pt x="1529" y="34"/>
                  </a:lnTo>
                  <a:lnTo>
                    <a:pt x="1531" y="33"/>
                  </a:lnTo>
                  <a:lnTo>
                    <a:pt x="1531" y="29"/>
                  </a:lnTo>
                  <a:lnTo>
                    <a:pt x="1531" y="29"/>
                  </a:lnTo>
                  <a:lnTo>
                    <a:pt x="1529" y="25"/>
                  </a:lnTo>
                  <a:lnTo>
                    <a:pt x="1526" y="25"/>
                  </a:lnTo>
                  <a:lnTo>
                    <a:pt x="1519" y="25"/>
                  </a:lnTo>
                  <a:lnTo>
                    <a:pt x="1504" y="29"/>
                  </a:lnTo>
                  <a:lnTo>
                    <a:pt x="1504" y="29"/>
                  </a:lnTo>
                  <a:lnTo>
                    <a:pt x="1497" y="29"/>
                  </a:lnTo>
                  <a:lnTo>
                    <a:pt x="1497" y="29"/>
                  </a:lnTo>
                  <a:lnTo>
                    <a:pt x="1488" y="27"/>
                  </a:lnTo>
                  <a:lnTo>
                    <a:pt x="1481" y="22"/>
                  </a:lnTo>
                  <a:lnTo>
                    <a:pt x="1473" y="20"/>
                  </a:lnTo>
                  <a:lnTo>
                    <a:pt x="1470" y="18"/>
                  </a:lnTo>
                  <a:lnTo>
                    <a:pt x="1464" y="20"/>
                  </a:lnTo>
                  <a:lnTo>
                    <a:pt x="1464" y="20"/>
                  </a:lnTo>
                  <a:lnTo>
                    <a:pt x="1461" y="22"/>
                  </a:lnTo>
                  <a:lnTo>
                    <a:pt x="1459" y="24"/>
                  </a:lnTo>
                  <a:lnTo>
                    <a:pt x="1455" y="29"/>
                  </a:lnTo>
                  <a:lnTo>
                    <a:pt x="1452" y="34"/>
                  </a:lnTo>
                  <a:lnTo>
                    <a:pt x="1446" y="38"/>
                  </a:lnTo>
                  <a:lnTo>
                    <a:pt x="1446" y="38"/>
                  </a:lnTo>
                  <a:lnTo>
                    <a:pt x="1443" y="38"/>
                  </a:lnTo>
                  <a:lnTo>
                    <a:pt x="1441" y="38"/>
                  </a:lnTo>
                  <a:lnTo>
                    <a:pt x="1434" y="36"/>
                  </a:lnTo>
                  <a:lnTo>
                    <a:pt x="1428" y="33"/>
                  </a:lnTo>
                  <a:lnTo>
                    <a:pt x="1423" y="29"/>
                  </a:lnTo>
                  <a:lnTo>
                    <a:pt x="1423" y="29"/>
                  </a:lnTo>
                  <a:lnTo>
                    <a:pt x="1415" y="29"/>
                  </a:lnTo>
                  <a:lnTo>
                    <a:pt x="1408" y="31"/>
                  </a:lnTo>
                  <a:lnTo>
                    <a:pt x="1403" y="33"/>
                  </a:lnTo>
                  <a:lnTo>
                    <a:pt x="1396" y="34"/>
                  </a:lnTo>
                  <a:lnTo>
                    <a:pt x="1396" y="34"/>
                  </a:lnTo>
                  <a:lnTo>
                    <a:pt x="1386" y="34"/>
                  </a:lnTo>
                  <a:lnTo>
                    <a:pt x="1383" y="36"/>
                  </a:lnTo>
                  <a:lnTo>
                    <a:pt x="1381" y="38"/>
                  </a:lnTo>
                  <a:lnTo>
                    <a:pt x="1383" y="42"/>
                  </a:lnTo>
                  <a:lnTo>
                    <a:pt x="1383" y="42"/>
                  </a:lnTo>
                  <a:lnTo>
                    <a:pt x="1386" y="47"/>
                  </a:lnTo>
                  <a:lnTo>
                    <a:pt x="1386" y="49"/>
                  </a:lnTo>
                  <a:lnTo>
                    <a:pt x="1383" y="51"/>
                  </a:lnTo>
                  <a:lnTo>
                    <a:pt x="1383" y="51"/>
                  </a:lnTo>
                  <a:lnTo>
                    <a:pt x="1381" y="51"/>
                  </a:lnTo>
                  <a:lnTo>
                    <a:pt x="1377" y="49"/>
                  </a:lnTo>
                  <a:lnTo>
                    <a:pt x="1374" y="45"/>
                  </a:lnTo>
                  <a:lnTo>
                    <a:pt x="1374" y="45"/>
                  </a:lnTo>
                  <a:lnTo>
                    <a:pt x="1370" y="43"/>
                  </a:lnTo>
                  <a:lnTo>
                    <a:pt x="1365" y="43"/>
                  </a:lnTo>
                  <a:lnTo>
                    <a:pt x="1365" y="43"/>
                  </a:lnTo>
                  <a:lnTo>
                    <a:pt x="1358" y="45"/>
                  </a:lnTo>
                  <a:lnTo>
                    <a:pt x="1350" y="49"/>
                  </a:lnTo>
                  <a:lnTo>
                    <a:pt x="1350" y="49"/>
                  </a:lnTo>
                  <a:lnTo>
                    <a:pt x="1348" y="51"/>
                  </a:lnTo>
                  <a:lnTo>
                    <a:pt x="1345" y="51"/>
                  </a:lnTo>
                  <a:lnTo>
                    <a:pt x="1338" y="49"/>
                  </a:lnTo>
                  <a:lnTo>
                    <a:pt x="1338" y="49"/>
                  </a:lnTo>
                  <a:lnTo>
                    <a:pt x="1334" y="49"/>
                  </a:lnTo>
                  <a:lnTo>
                    <a:pt x="1330" y="51"/>
                  </a:lnTo>
                  <a:lnTo>
                    <a:pt x="1327" y="52"/>
                  </a:lnTo>
                  <a:lnTo>
                    <a:pt x="1323" y="52"/>
                  </a:lnTo>
                  <a:lnTo>
                    <a:pt x="1323" y="52"/>
                  </a:lnTo>
                  <a:lnTo>
                    <a:pt x="1316" y="51"/>
                  </a:lnTo>
                  <a:lnTo>
                    <a:pt x="1312" y="51"/>
                  </a:lnTo>
                  <a:lnTo>
                    <a:pt x="1309" y="52"/>
                  </a:lnTo>
                  <a:lnTo>
                    <a:pt x="1309" y="52"/>
                  </a:lnTo>
                  <a:lnTo>
                    <a:pt x="1309" y="56"/>
                  </a:lnTo>
                  <a:lnTo>
                    <a:pt x="1309" y="60"/>
                  </a:lnTo>
                  <a:lnTo>
                    <a:pt x="1307" y="63"/>
                  </a:lnTo>
                  <a:lnTo>
                    <a:pt x="1301" y="65"/>
                  </a:lnTo>
                  <a:lnTo>
                    <a:pt x="1301" y="65"/>
                  </a:lnTo>
                  <a:lnTo>
                    <a:pt x="1298" y="63"/>
                  </a:lnTo>
                  <a:lnTo>
                    <a:pt x="1294" y="62"/>
                  </a:lnTo>
                  <a:lnTo>
                    <a:pt x="1291" y="58"/>
                  </a:lnTo>
                  <a:lnTo>
                    <a:pt x="1287" y="56"/>
                  </a:lnTo>
                  <a:lnTo>
                    <a:pt x="1287" y="56"/>
                  </a:lnTo>
                  <a:lnTo>
                    <a:pt x="1278" y="54"/>
                  </a:lnTo>
                  <a:lnTo>
                    <a:pt x="1269" y="52"/>
                  </a:lnTo>
                  <a:lnTo>
                    <a:pt x="1269" y="52"/>
                  </a:lnTo>
                  <a:lnTo>
                    <a:pt x="1260" y="47"/>
                  </a:lnTo>
                  <a:lnTo>
                    <a:pt x="1256" y="45"/>
                  </a:lnTo>
                  <a:lnTo>
                    <a:pt x="1251" y="49"/>
                  </a:lnTo>
                  <a:lnTo>
                    <a:pt x="1251" y="49"/>
                  </a:lnTo>
                  <a:lnTo>
                    <a:pt x="1249" y="51"/>
                  </a:lnTo>
                  <a:lnTo>
                    <a:pt x="1247" y="54"/>
                  </a:lnTo>
                  <a:lnTo>
                    <a:pt x="1247" y="54"/>
                  </a:lnTo>
                  <a:lnTo>
                    <a:pt x="1243" y="54"/>
                  </a:lnTo>
                  <a:lnTo>
                    <a:pt x="1240" y="54"/>
                  </a:lnTo>
                  <a:lnTo>
                    <a:pt x="1240" y="54"/>
                  </a:lnTo>
                  <a:lnTo>
                    <a:pt x="1236" y="56"/>
                  </a:lnTo>
                  <a:lnTo>
                    <a:pt x="1236" y="58"/>
                  </a:lnTo>
                  <a:lnTo>
                    <a:pt x="1238" y="62"/>
                  </a:lnTo>
                  <a:lnTo>
                    <a:pt x="1242" y="62"/>
                  </a:lnTo>
                  <a:lnTo>
                    <a:pt x="1242" y="62"/>
                  </a:lnTo>
                  <a:lnTo>
                    <a:pt x="1253" y="62"/>
                  </a:lnTo>
                  <a:lnTo>
                    <a:pt x="1258" y="62"/>
                  </a:lnTo>
                  <a:lnTo>
                    <a:pt x="1263" y="63"/>
                  </a:lnTo>
                  <a:lnTo>
                    <a:pt x="1263" y="63"/>
                  </a:lnTo>
                  <a:lnTo>
                    <a:pt x="1267" y="65"/>
                  </a:lnTo>
                  <a:lnTo>
                    <a:pt x="1269" y="69"/>
                  </a:lnTo>
                  <a:lnTo>
                    <a:pt x="1267" y="71"/>
                  </a:lnTo>
                  <a:lnTo>
                    <a:pt x="1265" y="74"/>
                  </a:lnTo>
                  <a:lnTo>
                    <a:pt x="1265" y="74"/>
                  </a:lnTo>
                  <a:lnTo>
                    <a:pt x="1260" y="76"/>
                  </a:lnTo>
                  <a:lnTo>
                    <a:pt x="1254" y="74"/>
                  </a:lnTo>
                  <a:lnTo>
                    <a:pt x="1243" y="71"/>
                  </a:lnTo>
                  <a:lnTo>
                    <a:pt x="1243" y="71"/>
                  </a:lnTo>
                  <a:lnTo>
                    <a:pt x="1234" y="71"/>
                  </a:lnTo>
                  <a:lnTo>
                    <a:pt x="1229" y="71"/>
                  </a:lnTo>
                  <a:lnTo>
                    <a:pt x="1225" y="71"/>
                  </a:lnTo>
                  <a:lnTo>
                    <a:pt x="1225" y="71"/>
                  </a:lnTo>
                  <a:lnTo>
                    <a:pt x="1220" y="67"/>
                  </a:lnTo>
                  <a:lnTo>
                    <a:pt x="1216" y="63"/>
                  </a:lnTo>
                  <a:lnTo>
                    <a:pt x="1216" y="63"/>
                  </a:lnTo>
                  <a:lnTo>
                    <a:pt x="1213" y="62"/>
                  </a:lnTo>
                  <a:lnTo>
                    <a:pt x="1209" y="62"/>
                  </a:lnTo>
                  <a:lnTo>
                    <a:pt x="1202" y="65"/>
                  </a:lnTo>
                  <a:lnTo>
                    <a:pt x="1196" y="71"/>
                  </a:lnTo>
                  <a:lnTo>
                    <a:pt x="1189" y="76"/>
                  </a:lnTo>
                  <a:lnTo>
                    <a:pt x="1189" y="76"/>
                  </a:lnTo>
                  <a:lnTo>
                    <a:pt x="1186" y="76"/>
                  </a:lnTo>
                  <a:lnTo>
                    <a:pt x="1182" y="74"/>
                  </a:lnTo>
                  <a:lnTo>
                    <a:pt x="1178" y="74"/>
                  </a:lnTo>
                  <a:lnTo>
                    <a:pt x="1175" y="74"/>
                  </a:lnTo>
                  <a:lnTo>
                    <a:pt x="1175" y="74"/>
                  </a:lnTo>
                  <a:lnTo>
                    <a:pt x="1173" y="78"/>
                  </a:lnTo>
                  <a:lnTo>
                    <a:pt x="1175" y="80"/>
                  </a:lnTo>
                  <a:lnTo>
                    <a:pt x="1182" y="81"/>
                  </a:lnTo>
                  <a:lnTo>
                    <a:pt x="1182" y="81"/>
                  </a:lnTo>
                  <a:lnTo>
                    <a:pt x="1187" y="81"/>
                  </a:lnTo>
                  <a:lnTo>
                    <a:pt x="1191" y="81"/>
                  </a:lnTo>
                  <a:lnTo>
                    <a:pt x="1191" y="85"/>
                  </a:lnTo>
                  <a:lnTo>
                    <a:pt x="1191" y="85"/>
                  </a:lnTo>
                  <a:lnTo>
                    <a:pt x="1182" y="85"/>
                  </a:lnTo>
                  <a:lnTo>
                    <a:pt x="1177" y="87"/>
                  </a:lnTo>
                  <a:lnTo>
                    <a:pt x="1177" y="89"/>
                  </a:lnTo>
                  <a:lnTo>
                    <a:pt x="1177" y="90"/>
                  </a:lnTo>
                  <a:lnTo>
                    <a:pt x="1177" y="90"/>
                  </a:lnTo>
                  <a:lnTo>
                    <a:pt x="1184" y="89"/>
                  </a:lnTo>
                  <a:lnTo>
                    <a:pt x="1195" y="87"/>
                  </a:lnTo>
                  <a:lnTo>
                    <a:pt x="1205" y="87"/>
                  </a:lnTo>
                  <a:lnTo>
                    <a:pt x="1207" y="89"/>
                  </a:lnTo>
                  <a:lnTo>
                    <a:pt x="1209" y="92"/>
                  </a:lnTo>
                  <a:lnTo>
                    <a:pt x="1209" y="92"/>
                  </a:lnTo>
                  <a:lnTo>
                    <a:pt x="1207" y="94"/>
                  </a:lnTo>
                  <a:lnTo>
                    <a:pt x="1204" y="96"/>
                  </a:lnTo>
                  <a:lnTo>
                    <a:pt x="1195" y="98"/>
                  </a:lnTo>
                  <a:lnTo>
                    <a:pt x="1186" y="98"/>
                  </a:lnTo>
                  <a:lnTo>
                    <a:pt x="1184" y="98"/>
                  </a:lnTo>
                  <a:lnTo>
                    <a:pt x="1182" y="101"/>
                  </a:lnTo>
                  <a:lnTo>
                    <a:pt x="1182" y="101"/>
                  </a:lnTo>
                  <a:lnTo>
                    <a:pt x="1184" y="103"/>
                  </a:lnTo>
                  <a:lnTo>
                    <a:pt x="1186" y="105"/>
                  </a:lnTo>
                  <a:lnTo>
                    <a:pt x="1193" y="103"/>
                  </a:lnTo>
                  <a:lnTo>
                    <a:pt x="1193" y="103"/>
                  </a:lnTo>
                  <a:lnTo>
                    <a:pt x="1200" y="101"/>
                  </a:lnTo>
                  <a:lnTo>
                    <a:pt x="1200" y="101"/>
                  </a:lnTo>
                  <a:lnTo>
                    <a:pt x="1209" y="101"/>
                  </a:lnTo>
                  <a:lnTo>
                    <a:pt x="1216" y="101"/>
                  </a:lnTo>
                  <a:lnTo>
                    <a:pt x="1216" y="101"/>
                  </a:lnTo>
                  <a:lnTo>
                    <a:pt x="1224" y="105"/>
                  </a:lnTo>
                  <a:lnTo>
                    <a:pt x="1227" y="105"/>
                  </a:lnTo>
                  <a:lnTo>
                    <a:pt x="1231" y="103"/>
                  </a:lnTo>
                  <a:lnTo>
                    <a:pt x="1231" y="103"/>
                  </a:lnTo>
                  <a:lnTo>
                    <a:pt x="1234" y="100"/>
                  </a:lnTo>
                  <a:lnTo>
                    <a:pt x="1238" y="101"/>
                  </a:lnTo>
                  <a:lnTo>
                    <a:pt x="1240" y="103"/>
                  </a:lnTo>
                  <a:lnTo>
                    <a:pt x="1240" y="103"/>
                  </a:lnTo>
                  <a:lnTo>
                    <a:pt x="1242" y="107"/>
                  </a:lnTo>
                  <a:lnTo>
                    <a:pt x="1243" y="109"/>
                  </a:lnTo>
                  <a:lnTo>
                    <a:pt x="1247" y="110"/>
                  </a:lnTo>
                  <a:lnTo>
                    <a:pt x="1247" y="110"/>
                  </a:lnTo>
                  <a:lnTo>
                    <a:pt x="1251" y="112"/>
                  </a:lnTo>
                  <a:lnTo>
                    <a:pt x="1256" y="110"/>
                  </a:lnTo>
                  <a:lnTo>
                    <a:pt x="1265" y="107"/>
                  </a:lnTo>
                  <a:lnTo>
                    <a:pt x="1265" y="107"/>
                  </a:lnTo>
                  <a:lnTo>
                    <a:pt x="1267" y="103"/>
                  </a:lnTo>
                  <a:lnTo>
                    <a:pt x="1269" y="101"/>
                  </a:lnTo>
                  <a:lnTo>
                    <a:pt x="1271" y="100"/>
                  </a:lnTo>
                  <a:lnTo>
                    <a:pt x="1274" y="98"/>
                  </a:lnTo>
                  <a:lnTo>
                    <a:pt x="1274" y="98"/>
                  </a:lnTo>
                  <a:lnTo>
                    <a:pt x="1281" y="100"/>
                  </a:lnTo>
                  <a:lnTo>
                    <a:pt x="1291" y="101"/>
                  </a:lnTo>
                  <a:lnTo>
                    <a:pt x="1291" y="101"/>
                  </a:lnTo>
                  <a:lnTo>
                    <a:pt x="1309" y="101"/>
                  </a:lnTo>
                  <a:lnTo>
                    <a:pt x="1325" y="101"/>
                  </a:lnTo>
                  <a:lnTo>
                    <a:pt x="1325" y="101"/>
                  </a:lnTo>
                  <a:lnTo>
                    <a:pt x="1336" y="100"/>
                  </a:lnTo>
                  <a:lnTo>
                    <a:pt x="1347" y="96"/>
                  </a:lnTo>
                  <a:lnTo>
                    <a:pt x="1347" y="96"/>
                  </a:lnTo>
                  <a:lnTo>
                    <a:pt x="1354" y="92"/>
                  </a:lnTo>
                  <a:lnTo>
                    <a:pt x="1363" y="89"/>
                  </a:lnTo>
                  <a:lnTo>
                    <a:pt x="1363" y="89"/>
                  </a:lnTo>
                  <a:lnTo>
                    <a:pt x="1368" y="87"/>
                  </a:lnTo>
                  <a:lnTo>
                    <a:pt x="1376" y="87"/>
                  </a:lnTo>
                  <a:lnTo>
                    <a:pt x="1383" y="87"/>
                  </a:lnTo>
                  <a:lnTo>
                    <a:pt x="1388" y="89"/>
                  </a:lnTo>
                  <a:lnTo>
                    <a:pt x="1388" y="89"/>
                  </a:lnTo>
                  <a:lnTo>
                    <a:pt x="1392" y="92"/>
                  </a:lnTo>
                  <a:lnTo>
                    <a:pt x="1394" y="96"/>
                  </a:lnTo>
                  <a:lnTo>
                    <a:pt x="1390" y="98"/>
                  </a:lnTo>
                  <a:lnTo>
                    <a:pt x="1386" y="100"/>
                  </a:lnTo>
                  <a:lnTo>
                    <a:pt x="1374" y="101"/>
                  </a:lnTo>
                  <a:lnTo>
                    <a:pt x="1367" y="103"/>
                  </a:lnTo>
                  <a:lnTo>
                    <a:pt x="1367" y="103"/>
                  </a:lnTo>
                  <a:lnTo>
                    <a:pt x="1376" y="105"/>
                  </a:lnTo>
                  <a:lnTo>
                    <a:pt x="1379" y="109"/>
                  </a:lnTo>
                  <a:lnTo>
                    <a:pt x="1379" y="109"/>
                  </a:lnTo>
                  <a:lnTo>
                    <a:pt x="1377" y="112"/>
                  </a:lnTo>
                  <a:lnTo>
                    <a:pt x="1377" y="112"/>
                  </a:lnTo>
                  <a:lnTo>
                    <a:pt x="1374" y="112"/>
                  </a:lnTo>
                  <a:lnTo>
                    <a:pt x="1368" y="112"/>
                  </a:lnTo>
                  <a:lnTo>
                    <a:pt x="1358" y="112"/>
                  </a:lnTo>
                  <a:lnTo>
                    <a:pt x="1358" y="112"/>
                  </a:lnTo>
                  <a:lnTo>
                    <a:pt x="1348" y="112"/>
                  </a:lnTo>
                  <a:lnTo>
                    <a:pt x="1332" y="112"/>
                  </a:lnTo>
                  <a:lnTo>
                    <a:pt x="1323" y="114"/>
                  </a:lnTo>
                  <a:lnTo>
                    <a:pt x="1318" y="116"/>
                  </a:lnTo>
                  <a:lnTo>
                    <a:pt x="1314" y="119"/>
                  </a:lnTo>
                  <a:lnTo>
                    <a:pt x="1312" y="121"/>
                  </a:lnTo>
                  <a:lnTo>
                    <a:pt x="1314" y="123"/>
                  </a:lnTo>
                  <a:lnTo>
                    <a:pt x="1314" y="123"/>
                  </a:lnTo>
                  <a:lnTo>
                    <a:pt x="1316" y="128"/>
                  </a:lnTo>
                  <a:lnTo>
                    <a:pt x="1320" y="132"/>
                  </a:lnTo>
                  <a:lnTo>
                    <a:pt x="1320" y="132"/>
                  </a:lnTo>
                  <a:lnTo>
                    <a:pt x="1327" y="134"/>
                  </a:lnTo>
                  <a:lnTo>
                    <a:pt x="1329" y="134"/>
                  </a:lnTo>
                  <a:lnTo>
                    <a:pt x="1330" y="136"/>
                  </a:lnTo>
                  <a:lnTo>
                    <a:pt x="1330" y="136"/>
                  </a:lnTo>
                  <a:lnTo>
                    <a:pt x="1330" y="139"/>
                  </a:lnTo>
                  <a:lnTo>
                    <a:pt x="1329" y="139"/>
                  </a:lnTo>
                  <a:lnTo>
                    <a:pt x="1321" y="139"/>
                  </a:lnTo>
                  <a:lnTo>
                    <a:pt x="1321" y="139"/>
                  </a:lnTo>
                  <a:lnTo>
                    <a:pt x="1310" y="136"/>
                  </a:lnTo>
                  <a:lnTo>
                    <a:pt x="1301" y="130"/>
                  </a:lnTo>
                  <a:lnTo>
                    <a:pt x="1292" y="123"/>
                  </a:lnTo>
                  <a:lnTo>
                    <a:pt x="1281" y="116"/>
                  </a:lnTo>
                  <a:lnTo>
                    <a:pt x="1281" y="116"/>
                  </a:lnTo>
                  <a:lnTo>
                    <a:pt x="1274" y="114"/>
                  </a:lnTo>
                  <a:lnTo>
                    <a:pt x="1267" y="114"/>
                  </a:lnTo>
                  <a:lnTo>
                    <a:pt x="1260" y="114"/>
                  </a:lnTo>
                  <a:lnTo>
                    <a:pt x="1254" y="116"/>
                  </a:lnTo>
                  <a:lnTo>
                    <a:pt x="1254" y="116"/>
                  </a:lnTo>
                  <a:lnTo>
                    <a:pt x="1249" y="118"/>
                  </a:lnTo>
                  <a:lnTo>
                    <a:pt x="1245" y="123"/>
                  </a:lnTo>
                  <a:lnTo>
                    <a:pt x="1245" y="123"/>
                  </a:lnTo>
                  <a:lnTo>
                    <a:pt x="1243" y="130"/>
                  </a:lnTo>
                  <a:lnTo>
                    <a:pt x="1242" y="132"/>
                  </a:lnTo>
                  <a:lnTo>
                    <a:pt x="1240" y="134"/>
                  </a:lnTo>
                  <a:lnTo>
                    <a:pt x="1240" y="134"/>
                  </a:lnTo>
                  <a:lnTo>
                    <a:pt x="1236" y="134"/>
                  </a:lnTo>
                  <a:lnTo>
                    <a:pt x="1233" y="132"/>
                  </a:lnTo>
                  <a:lnTo>
                    <a:pt x="1229" y="128"/>
                  </a:lnTo>
                  <a:lnTo>
                    <a:pt x="1220" y="118"/>
                  </a:lnTo>
                  <a:lnTo>
                    <a:pt x="1220" y="118"/>
                  </a:lnTo>
                  <a:lnTo>
                    <a:pt x="1216" y="116"/>
                  </a:lnTo>
                  <a:lnTo>
                    <a:pt x="1213" y="116"/>
                  </a:lnTo>
                  <a:lnTo>
                    <a:pt x="1204" y="116"/>
                  </a:lnTo>
                  <a:lnTo>
                    <a:pt x="1204" y="116"/>
                  </a:lnTo>
                  <a:lnTo>
                    <a:pt x="1191" y="118"/>
                  </a:lnTo>
                  <a:lnTo>
                    <a:pt x="1186" y="118"/>
                  </a:lnTo>
                  <a:lnTo>
                    <a:pt x="1180" y="116"/>
                  </a:lnTo>
                  <a:lnTo>
                    <a:pt x="1180" y="116"/>
                  </a:lnTo>
                  <a:lnTo>
                    <a:pt x="1171" y="110"/>
                  </a:lnTo>
                  <a:lnTo>
                    <a:pt x="1164" y="103"/>
                  </a:lnTo>
                  <a:lnTo>
                    <a:pt x="1158" y="94"/>
                  </a:lnTo>
                  <a:lnTo>
                    <a:pt x="1151" y="87"/>
                  </a:lnTo>
                  <a:lnTo>
                    <a:pt x="1151" y="87"/>
                  </a:lnTo>
                  <a:lnTo>
                    <a:pt x="1144" y="83"/>
                  </a:lnTo>
                  <a:lnTo>
                    <a:pt x="1137" y="81"/>
                  </a:lnTo>
                  <a:lnTo>
                    <a:pt x="1122" y="78"/>
                  </a:lnTo>
                  <a:lnTo>
                    <a:pt x="1122" y="78"/>
                  </a:lnTo>
                  <a:lnTo>
                    <a:pt x="1115" y="78"/>
                  </a:lnTo>
                  <a:lnTo>
                    <a:pt x="1106" y="81"/>
                  </a:lnTo>
                  <a:lnTo>
                    <a:pt x="1104" y="81"/>
                  </a:lnTo>
                  <a:lnTo>
                    <a:pt x="1104" y="83"/>
                  </a:lnTo>
                  <a:lnTo>
                    <a:pt x="1106" y="85"/>
                  </a:lnTo>
                  <a:lnTo>
                    <a:pt x="1110" y="87"/>
                  </a:lnTo>
                  <a:lnTo>
                    <a:pt x="1110" y="87"/>
                  </a:lnTo>
                  <a:lnTo>
                    <a:pt x="1115" y="87"/>
                  </a:lnTo>
                  <a:lnTo>
                    <a:pt x="1117" y="89"/>
                  </a:lnTo>
                  <a:lnTo>
                    <a:pt x="1117" y="92"/>
                  </a:lnTo>
                  <a:lnTo>
                    <a:pt x="1113" y="92"/>
                  </a:lnTo>
                  <a:lnTo>
                    <a:pt x="1113" y="92"/>
                  </a:lnTo>
                  <a:lnTo>
                    <a:pt x="1102" y="92"/>
                  </a:lnTo>
                  <a:lnTo>
                    <a:pt x="1099" y="94"/>
                  </a:lnTo>
                  <a:lnTo>
                    <a:pt x="1097" y="96"/>
                  </a:lnTo>
                  <a:lnTo>
                    <a:pt x="1097" y="98"/>
                  </a:lnTo>
                  <a:lnTo>
                    <a:pt x="1097" y="98"/>
                  </a:lnTo>
                  <a:lnTo>
                    <a:pt x="1100" y="101"/>
                  </a:lnTo>
                  <a:lnTo>
                    <a:pt x="1106" y="101"/>
                  </a:lnTo>
                  <a:lnTo>
                    <a:pt x="1115" y="101"/>
                  </a:lnTo>
                  <a:lnTo>
                    <a:pt x="1115" y="101"/>
                  </a:lnTo>
                  <a:close/>
                  <a:moveTo>
                    <a:pt x="1240" y="597"/>
                  </a:moveTo>
                  <a:lnTo>
                    <a:pt x="1240" y="597"/>
                  </a:lnTo>
                  <a:lnTo>
                    <a:pt x="1236" y="601"/>
                  </a:lnTo>
                  <a:lnTo>
                    <a:pt x="1236" y="604"/>
                  </a:lnTo>
                  <a:lnTo>
                    <a:pt x="1238" y="608"/>
                  </a:lnTo>
                  <a:lnTo>
                    <a:pt x="1242" y="612"/>
                  </a:lnTo>
                  <a:lnTo>
                    <a:pt x="1247" y="615"/>
                  </a:lnTo>
                  <a:lnTo>
                    <a:pt x="1251" y="615"/>
                  </a:lnTo>
                  <a:lnTo>
                    <a:pt x="1256" y="615"/>
                  </a:lnTo>
                  <a:lnTo>
                    <a:pt x="1260" y="613"/>
                  </a:lnTo>
                  <a:lnTo>
                    <a:pt x="1260" y="613"/>
                  </a:lnTo>
                  <a:lnTo>
                    <a:pt x="1263" y="610"/>
                  </a:lnTo>
                  <a:lnTo>
                    <a:pt x="1265" y="606"/>
                  </a:lnTo>
                  <a:lnTo>
                    <a:pt x="1265" y="597"/>
                  </a:lnTo>
                  <a:lnTo>
                    <a:pt x="1265" y="593"/>
                  </a:lnTo>
                  <a:lnTo>
                    <a:pt x="1267" y="590"/>
                  </a:lnTo>
                  <a:lnTo>
                    <a:pt x="1271" y="588"/>
                  </a:lnTo>
                  <a:lnTo>
                    <a:pt x="1276" y="588"/>
                  </a:lnTo>
                  <a:lnTo>
                    <a:pt x="1276" y="588"/>
                  </a:lnTo>
                  <a:lnTo>
                    <a:pt x="1278" y="590"/>
                  </a:lnTo>
                  <a:lnTo>
                    <a:pt x="1280" y="595"/>
                  </a:lnTo>
                  <a:lnTo>
                    <a:pt x="1281" y="603"/>
                  </a:lnTo>
                  <a:lnTo>
                    <a:pt x="1283" y="606"/>
                  </a:lnTo>
                  <a:lnTo>
                    <a:pt x="1283" y="606"/>
                  </a:lnTo>
                  <a:lnTo>
                    <a:pt x="1291" y="610"/>
                  </a:lnTo>
                  <a:lnTo>
                    <a:pt x="1298" y="610"/>
                  </a:lnTo>
                  <a:lnTo>
                    <a:pt x="1298" y="610"/>
                  </a:lnTo>
                  <a:lnTo>
                    <a:pt x="1301" y="610"/>
                  </a:lnTo>
                  <a:lnTo>
                    <a:pt x="1307" y="610"/>
                  </a:lnTo>
                  <a:lnTo>
                    <a:pt x="1307" y="610"/>
                  </a:lnTo>
                  <a:lnTo>
                    <a:pt x="1307" y="606"/>
                  </a:lnTo>
                  <a:lnTo>
                    <a:pt x="1307" y="603"/>
                  </a:lnTo>
                  <a:lnTo>
                    <a:pt x="1307" y="599"/>
                  </a:lnTo>
                  <a:lnTo>
                    <a:pt x="1303" y="597"/>
                  </a:lnTo>
                  <a:lnTo>
                    <a:pt x="1303" y="597"/>
                  </a:lnTo>
                  <a:lnTo>
                    <a:pt x="1301" y="597"/>
                  </a:lnTo>
                  <a:lnTo>
                    <a:pt x="1298" y="595"/>
                  </a:lnTo>
                  <a:lnTo>
                    <a:pt x="1298" y="595"/>
                  </a:lnTo>
                  <a:lnTo>
                    <a:pt x="1291" y="592"/>
                  </a:lnTo>
                  <a:lnTo>
                    <a:pt x="1287" y="586"/>
                  </a:lnTo>
                  <a:lnTo>
                    <a:pt x="1287" y="586"/>
                  </a:lnTo>
                  <a:lnTo>
                    <a:pt x="1278" y="575"/>
                  </a:lnTo>
                  <a:lnTo>
                    <a:pt x="1272" y="570"/>
                  </a:lnTo>
                  <a:lnTo>
                    <a:pt x="1267" y="566"/>
                  </a:lnTo>
                  <a:lnTo>
                    <a:pt x="1267" y="566"/>
                  </a:lnTo>
                  <a:lnTo>
                    <a:pt x="1260" y="566"/>
                  </a:lnTo>
                  <a:lnTo>
                    <a:pt x="1251" y="570"/>
                  </a:lnTo>
                  <a:lnTo>
                    <a:pt x="1251" y="570"/>
                  </a:lnTo>
                  <a:lnTo>
                    <a:pt x="1245" y="574"/>
                  </a:lnTo>
                  <a:lnTo>
                    <a:pt x="1245" y="574"/>
                  </a:lnTo>
                  <a:lnTo>
                    <a:pt x="1243" y="577"/>
                  </a:lnTo>
                  <a:lnTo>
                    <a:pt x="1245" y="581"/>
                  </a:lnTo>
                  <a:lnTo>
                    <a:pt x="1247" y="588"/>
                  </a:lnTo>
                  <a:lnTo>
                    <a:pt x="1247" y="588"/>
                  </a:lnTo>
                  <a:lnTo>
                    <a:pt x="1247" y="592"/>
                  </a:lnTo>
                  <a:lnTo>
                    <a:pt x="1245" y="593"/>
                  </a:lnTo>
                  <a:lnTo>
                    <a:pt x="1240" y="597"/>
                  </a:lnTo>
                  <a:lnTo>
                    <a:pt x="1240" y="597"/>
                  </a:lnTo>
                  <a:close/>
                  <a:moveTo>
                    <a:pt x="1577" y="631"/>
                  </a:moveTo>
                  <a:lnTo>
                    <a:pt x="1577" y="631"/>
                  </a:lnTo>
                  <a:lnTo>
                    <a:pt x="1580" y="633"/>
                  </a:lnTo>
                  <a:lnTo>
                    <a:pt x="1582" y="633"/>
                  </a:lnTo>
                  <a:lnTo>
                    <a:pt x="1584" y="630"/>
                  </a:lnTo>
                  <a:lnTo>
                    <a:pt x="1586" y="624"/>
                  </a:lnTo>
                  <a:lnTo>
                    <a:pt x="1584" y="621"/>
                  </a:lnTo>
                  <a:lnTo>
                    <a:pt x="1580" y="621"/>
                  </a:lnTo>
                  <a:lnTo>
                    <a:pt x="1580" y="621"/>
                  </a:lnTo>
                  <a:lnTo>
                    <a:pt x="1578" y="621"/>
                  </a:lnTo>
                  <a:lnTo>
                    <a:pt x="1577" y="621"/>
                  </a:lnTo>
                  <a:lnTo>
                    <a:pt x="1575" y="624"/>
                  </a:lnTo>
                  <a:lnTo>
                    <a:pt x="1575" y="628"/>
                  </a:lnTo>
                  <a:lnTo>
                    <a:pt x="1577" y="631"/>
                  </a:lnTo>
                  <a:lnTo>
                    <a:pt x="1577" y="631"/>
                  </a:lnTo>
                  <a:close/>
                  <a:moveTo>
                    <a:pt x="1354" y="434"/>
                  </a:moveTo>
                  <a:lnTo>
                    <a:pt x="1354" y="434"/>
                  </a:lnTo>
                  <a:lnTo>
                    <a:pt x="1350" y="434"/>
                  </a:lnTo>
                  <a:lnTo>
                    <a:pt x="1350" y="434"/>
                  </a:lnTo>
                  <a:lnTo>
                    <a:pt x="1343" y="434"/>
                  </a:lnTo>
                  <a:lnTo>
                    <a:pt x="1336" y="436"/>
                  </a:lnTo>
                  <a:lnTo>
                    <a:pt x="1332" y="440"/>
                  </a:lnTo>
                  <a:lnTo>
                    <a:pt x="1330" y="443"/>
                  </a:lnTo>
                  <a:lnTo>
                    <a:pt x="1330" y="445"/>
                  </a:lnTo>
                  <a:lnTo>
                    <a:pt x="1330" y="445"/>
                  </a:lnTo>
                  <a:lnTo>
                    <a:pt x="1334" y="451"/>
                  </a:lnTo>
                  <a:lnTo>
                    <a:pt x="1339" y="454"/>
                  </a:lnTo>
                  <a:lnTo>
                    <a:pt x="1347" y="456"/>
                  </a:lnTo>
                  <a:lnTo>
                    <a:pt x="1352" y="456"/>
                  </a:lnTo>
                  <a:lnTo>
                    <a:pt x="1352" y="456"/>
                  </a:lnTo>
                  <a:lnTo>
                    <a:pt x="1358" y="451"/>
                  </a:lnTo>
                  <a:lnTo>
                    <a:pt x="1361" y="445"/>
                  </a:lnTo>
                  <a:lnTo>
                    <a:pt x="1359" y="438"/>
                  </a:lnTo>
                  <a:lnTo>
                    <a:pt x="1358" y="436"/>
                  </a:lnTo>
                  <a:lnTo>
                    <a:pt x="1354" y="434"/>
                  </a:lnTo>
                  <a:lnTo>
                    <a:pt x="1354" y="434"/>
                  </a:lnTo>
                  <a:close/>
                  <a:moveTo>
                    <a:pt x="1709" y="919"/>
                  </a:moveTo>
                  <a:lnTo>
                    <a:pt x="1709" y="919"/>
                  </a:lnTo>
                  <a:lnTo>
                    <a:pt x="1710" y="912"/>
                  </a:lnTo>
                  <a:lnTo>
                    <a:pt x="1709" y="908"/>
                  </a:lnTo>
                  <a:lnTo>
                    <a:pt x="1705" y="907"/>
                  </a:lnTo>
                  <a:lnTo>
                    <a:pt x="1705" y="907"/>
                  </a:lnTo>
                  <a:lnTo>
                    <a:pt x="1700" y="907"/>
                  </a:lnTo>
                  <a:lnTo>
                    <a:pt x="1700" y="907"/>
                  </a:lnTo>
                  <a:lnTo>
                    <a:pt x="1696" y="908"/>
                  </a:lnTo>
                  <a:lnTo>
                    <a:pt x="1694" y="910"/>
                  </a:lnTo>
                  <a:lnTo>
                    <a:pt x="1691" y="917"/>
                  </a:lnTo>
                  <a:lnTo>
                    <a:pt x="1689" y="932"/>
                  </a:lnTo>
                  <a:lnTo>
                    <a:pt x="1689" y="932"/>
                  </a:lnTo>
                  <a:lnTo>
                    <a:pt x="1687" y="937"/>
                  </a:lnTo>
                  <a:lnTo>
                    <a:pt x="1683" y="943"/>
                  </a:lnTo>
                  <a:lnTo>
                    <a:pt x="1674" y="954"/>
                  </a:lnTo>
                  <a:lnTo>
                    <a:pt x="1665" y="964"/>
                  </a:lnTo>
                  <a:lnTo>
                    <a:pt x="1662" y="972"/>
                  </a:lnTo>
                  <a:lnTo>
                    <a:pt x="1662" y="977"/>
                  </a:lnTo>
                  <a:lnTo>
                    <a:pt x="1662" y="977"/>
                  </a:lnTo>
                  <a:lnTo>
                    <a:pt x="1662" y="984"/>
                  </a:lnTo>
                  <a:lnTo>
                    <a:pt x="1665" y="990"/>
                  </a:lnTo>
                  <a:lnTo>
                    <a:pt x="1669" y="995"/>
                  </a:lnTo>
                  <a:lnTo>
                    <a:pt x="1674" y="999"/>
                  </a:lnTo>
                  <a:lnTo>
                    <a:pt x="1680" y="1001"/>
                  </a:lnTo>
                  <a:lnTo>
                    <a:pt x="1685" y="1001"/>
                  </a:lnTo>
                  <a:lnTo>
                    <a:pt x="1700" y="1001"/>
                  </a:lnTo>
                  <a:lnTo>
                    <a:pt x="1700" y="1001"/>
                  </a:lnTo>
                  <a:lnTo>
                    <a:pt x="1712" y="1001"/>
                  </a:lnTo>
                  <a:lnTo>
                    <a:pt x="1727" y="1002"/>
                  </a:lnTo>
                  <a:lnTo>
                    <a:pt x="1727" y="1002"/>
                  </a:lnTo>
                  <a:lnTo>
                    <a:pt x="1732" y="1004"/>
                  </a:lnTo>
                  <a:lnTo>
                    <a:pt x="1738" y="1006"/>
                  </a:lnTo>
                  <a:lnTo>
                    <a:pt x="1743" y="1010"/>
                  </a:lnTo>
                  <a:lnTo>
                    <a:pt x="1748" y="1011"/>
                  </a:lnTo>
                  <a:lnTo>
                    <a:pt x="1748" y="1011"/>
                  </a:lnTo>
                  <a:lnTo>
                    <a:pt x="1754" y="1011"/>
                  </a:lnTo>
                  <a:lnTo>
                    <a:pt x="1758" y="1010"/>
                  </a:lnTo>
                  <a:lnTo>
                    <a:pt x="1763" y="1006"/>
                  </a:lnTo>
                  <a:lnTo>
                    <a:pt x="1765" y="1001"/>
                  </a:lnTo>
                  <a:lnTo>
                    <a:pt x="1765" y="1001"/>
                  </a:lnTo>
                  <a:lnTo>
                    <a:pt x="1767" y="995"/>
                  </a:lnTo>
                  <a:lnTo>
                    <a:pt x="1765" y="990"/>
                  </a:lnTo>
                  <a:lnTo>
                    <a:pt x="1761" y="984"/>
                  </a:lnTo>
                  <a:lnTo>
                    <a:pt x="1756" y="981"/>
                  </a:lnTo>
                  <a:lnTo>
                    <a:pt x="1756" y="981"/>
                  </a:lnTo>
                  <a:lnTo>
                    <a:pt x="1748" y="975"/>
                  </a:lnTo>
                  <a:lnTo>
                    <a:pt x="1743" y="968"/>
                  </a:lnTo>
                  <a:lnTo>
                    <a:pt x="1743" y="968"/>
                  </a:lnTo>
                  <a:lnTo>
                    <a:pt x="1739" y="961"/>
                  </a:lnTo>
                  <a:lnTo>
                    <a:pt x="1734" y="955"/>
                  </a:lnTo>
                  <a:lnTo>
                    <a:pt x="1729" y="952"/>
                  </a:lnTo>
                  <a:lnTo>
                    <a:pt x="1725" y="952"/>
                  </a:lnTo>
                  <a:lnTo>
                    <a:pt x="1721" y="954"/>
                  </a:lnTo>
                  <a:lnTo>
                    <a:pt x="1721" y="954"/>
                  </a:lnTo>
                  <a:lnTo>
                    <a:pt x="1716" y="955"/>
                  </a:lnTo>
                  <a:lnTo>
                    <a:pt x="1712" y="957"/>
                  </a:lnTo>
                  <a:lnTo>
                    <a:pt x="1712" y="957"/>
                  </a:lnTo>
                  <a:lnTo>
                    <a:pt x="1707" y="957"/>
                  </a:lnTo>
                  <a:lnTo>
                    <a:pt x="1701" y="954"/>
                  </a:lnTo>
                  <a:lnTo>
                    <a:pt x="1701" y="954"/>
                  </a:lnTo>
                  <a:lnTo>
                    <a:pt x="1700" y="950"/>
                  </a:lnTo>
                  <a:lnTo>
                    <a:pt x="1700" y="946"/>
                  </a:lnTo>
                  <a:lnTo>
                    <a:pt x="1703" y="939"/>
                  </a:lnTo>
                  <a:lnTo>
                    <a:pt x="1703" y="939"/>
                  </a:lnTo>
                  <a:lnTo>
                    <a:pt x="1709" y="919"/>
                  </a:lnTo>
                  <a:lnTo>
                    <a:pt x="1709" y="919"/>
                  </a:lnTo>
                  <a:close/>
                  <a:moveTo>
                    <a:pt x="1453" y="1581"/>
                  </a:moveTo>
                  <a:lnTo>
                    <a:pt x="1453" y="1581"/>
                  </a:lnTo>
                  <a:lnTo>
                    <a:pt x="1453" y="1587"/>
                  </a:lnTo>
                  <a:lnTo>
                    <a:pt x="1452" y="1592"/>
                  </a:lnTo>
                  <a:lnTo>
                    <a:pt x="1452" y="1592"/>
                  </a:lnTo>
                  <a:lnTo>
                    <a:pt x="1448" y="1594"/>
                  </a:lnTo>
                  <a:lnTo>
                    <a:pt x="1446" y="1594"/>
                  </a:lnTo>
                  <a:lnTo>
                    <a:pt x="1439" y="1592"/>
                  </a:lnTo>
                  <a:lnTo>
                    <a:pt x="1439" y="1592"/>
                  </a:lnTo>
                  <a:lnTo>
                    <a:pt x="1434" y="1590"/>
                  </a:lnTo>
                  <a:lnTo>
                    <a:pt x="1426" y="1590"/>
                  </a:lnTo>
                  <a:lnTo>
                    <a:pt x="1426" y="1590"/>
                  </a:lnTo>
                  <a:lnTo>
                    <a:pt x="1423" y="1590"/>
                  </a:lnTo>
                  <a:lnTo>
                    <a:pt x="1419" y="1592"/>
                  </a:lnTo>
                  <a:lnTo>
                    <a:pt x="1419" y="1596"/>
                  </a:lnTo>
                  <a:lnTo>
                    <a:pt x="1419" y="1600"/>
                  </a:lnTo>
                  <a:lnTo>
                    <a:pt x="1419" y="1600"/>
                  </a:lnTo>
                  <a:lnTo>
                    <a:pt x="1423" y="1601"/>
                  </a:lnTo>
                  <a:lnTo>
                    <a:pt x="1428" y="1603"/>
                  </a:lnTo>
                  <a:lnTo>
                    <a:pt x="1437" y="1603"/>
                  </a:lnTo>
                  <a:lnTo>
                    <a:pt x="1437" y="1603"/>
                  </a:lnTo>
                  <a:lnTo>
                    <a:pt x="1448" y="1600"/>
                  </a:lnTo>
                  <a:lnTo>
                    <a:pt x="1461" y="1600"/>
                  </a:lnTo>
                  <a:lnTo>
                    <a:pt x="1461" y="1600"/>
                  </a:lnTo>
                  <a:lnTo>
                    <a:pt x="1462" y="1600"/>
                  </a:lnTo>
                  <a:lnTo>
                    <a:pt x="1462" y="1600"/>
                  </a:lnTo>
                  <a:lnTo>
                    <a:pt x="1475" y="1603"/>
                  </a:lnTo>
                  <a:lnTo>
                    <a:pt x="1482" y="1603"/>
                  </a:lnTo>
                  <a:lnTo>
                    <a:pt x="1490" y="1603"/>
                  </a:lnTo>
                  <a:lnTo>
                    <a:pt x="1490" y="1603"/>
                  </a:lnTo>
                  <a:lnTo>
                    <a:pt x="1493" y="1600"/>
                  </a:lnTo>
                  <a:lnTo>
                    <a:pt x="1493" y="1596"/>
                  </a:lnTo>
                  <a:lnTo>
                    <a:pt x="1493" y="1590"/>
                  </a:lnTo>
                  <a:lnTo>
                    <a:pt x="1491" y="1587"/>
                  </a:lnTo>
                  <a:lnTo>
                    <a:pt x="1491" y="1587"/>
                  </a:lnTo>
                  <a:lnTo>
                    <a:pt x="1488" y="1581"/>
                  </a:lnTo>
                  <a:lnTo>
                    <a:pt x="1484" y="1578"/>
                  </a:lnTo>
                  <a:lnTo>
                    <a:pt x="1479" y="1576"/>
                  </a:lnTo>
                  <a:lnTo>
                    <a:pt x="1473" y="1574"/>
                  </a:lnTo>
                  <a:lnTo>
                    <a:pt x="1468" y="1572"/>
                  </a:lnTo>
                  <a:lnTo>
                    <a:pt x="1462" y="1574"/>
                  </a:lnTo>
                  <a:lnTo>
                    <a:pt x="1457" y="1578"/>
                  </a:lnTo>
                  <a:lnTo>
                    <a:pt x="1453" y="1581"/>
                  </a:lnTo>
                  <a:lnTo>
                    <a:pt x="1453" y="1581"/>
                  </a:lnTo>
                  <a:close/>
                  <a:moveTo>
                    <a:pt x="1381" y="1547"/>
                  </a:moveTo>
                  <a:lnTo>
                    <a:pt x="1381" y="1547"/>
                  </a:lnTo>
                  <a:lnTo>
                    <a:pt x="1367" y="1542"/>
                  </a:lnTo>
                  <a:lnTo>
                    <a:pt x="1354" y="1533"/>
                  </a:lnTo>
                  <a:lnTo>
                    <a:pt x="1327" y="1516"/>
                  </a:lnTo>
                  <a:lnTo>
                    <a:pt x="1327" y="1516"/>
                  </a:lnTo>
                  <a:lnTo>
                    <a:pt x="1316" y="1511"/>
                  </a:lnTo>
                  <a:lnTo>
                    <a:pt x="1310" y="1509"/>
                  </a:lnTo>
                  <a:lnTo>
                    <a:pt x="1305" y="1507"/>
                  </a:lnTo>
                  <a:lnTo>
                    <a:pt x="1305" y="1507"/>
                  </a:lnTo>
                  <a:lnTo>
                    <a:pt x="1289" y="1505"/>
                  </a:lnTo>
                  <a:lnTo>
                    <a:pt x="1289" y="1505"/>
                  </a:lnTo>
                  <a:lnTo>
                    <a:pt x="1283" y="1507"/>
                  </a:lnTo>
                  <a:lnTo>
                    <a:pt x="1278" y="1511"/>
                  </a:lnTo>
                  <a:lnTo>
                    <a:pt x="1278" y="1511"/>
                  </a:lnTo>
                  <a:lnTo>
                    <a:pt x="1276" y="1515"/>
                  </a:lnTo>
                  <a:lnTo>
                    <a:pt x="1276" y="1518"/>
                  </a:lnTo>
                  <a:lnTo>
                    <a:pt x="1278" y="1520"/>
                  </a:lnTo>
                  <a:lnTo>
                    <a:pt x="1281" y="1520"/>
                  </a:lnTo>
                  <a:lnTo>
                    <a:pt x="1289" y="1520"/>
                  </a:lnTo>
                  <a:lnTo>
                    <a:pt x="1294" y="1520"/>
                  </a:lnTo>
                  <a:lnTo>
                    <a:pt x="1294" y="1520"/>
                  </a:lnTo>
                  <a:lnTo>
                    <a:pt x="1303" y="1518"/>
                  </a:lnTo>
                  <a:lnTo>
                    <a:pt x="1312" y="1516"/>
                  </a:lnTo>
                  <a:lnTo>
                    <a:pt x="1312" y="1516"/>
                  </a:lnTo>
                  <a:lnTo>
                    <a:pt x="1321" y="1520"/>
                  </a:lnTo>
                  <a:lnTo>
                    <a:pt x="1332" y="1527"/>
                  </a:lnTo>
                  <a:lnTo>
                    <a:pt x="1332" y="1527"/>
                  </a:lnTo>
                  <a:lnTo>
                    <a:pt x="1350" y="1543"/>
                  </a:lnTo>
                  <a:lnTo>
                    <a:pt x="1370" y="1562"/>
                  </a:lnTo>
                  <a:lnTo>
                    <a:pt x="1370" y="1562"/>
                  </a:lnTo>
                  <a:lnTo>
                    <a:pt x="1376" y="1567"/>
                  </a:lnTo>
                  <a:lnTo>
                    <a:pt x="1383" y="1571"/>
                  </a:lnTo>
                  <a:lnTo>
                    <a:pt x="1390" y="1572"/>
                  </a:lnTo>
                  <a:lnTo>
                    <a:pt x="1397" y="1572"/>
                  </a:lnTo>
                  <a:lnTo>
                    <a:pt x="1397" y="1572"/>
                  </a:lnTo>
                  <a:lnTo>
                    <a:pt x="1403" y="1571"/>
                  </a:lnTo>
                  <a:lnTo>
                    <a:pt x="1406" y="1567"/>
                  </a:lnTo>
                  <a:lnTo>
                    <a:pt x="1406" y="1563"/>
                  </a:lnTo>
                  <a:lnTo>
                    <a:pt x="1403" y="1560"/>
                  </a:lnTo>
                  <a:lnTo>
                    <a:pt x="1403" y="1560"/>
                  </a:lnTo>
                  <a:lnTo>
                    <a:pt x="1399" y="1554"/>
                  </a:lnTo>
                  <a:lnTo>
                    <a:pt x="1394" y="1552"/>
                  </a:lnTo>
                  <a:lnTo>
                    <a:pt x="1381" y="1547"/>
                  </a:lnTo>
                  <a:lnTo>
                    <a:pt x="1381" y="1547"/>
                  </a:lnTo>
                  <a:close/>
                  <a:moveTo>
                    <a:pt x="2208" y="432"/>
                  </a:moveTo>
                  <a:lnTo>
                    <a:pt x="2208" y="432"/>
                  </a:lnTo>
                  <a:lnTo>
                    <a:pt x="2206" y="429"/>
                  </a:lnTo>
                  <a:lnTo>
                    <a:pt x="2203" y="427"/>
                  </a:lnTo>
                  <a:lnTo>
                    <a:pt x="2194" y="425"/>
                  </a:lnTo>
                  <a:lnTo>
                    <a:pt x="2185" y="425"/>
                  </a:lnTo>
                  <a:lnTo>
                    <a:pt x="2181" y="425"/>
                  </a:lnTo>
                  <a:lnTo>
                    <a:pt x="2177" y="423"/>
                  </a:lnTo>
                  <a:lnTo>
                    <a:pt x="2177" y="423"/>
                  </a:lnTo>
                  <a:lnTo>
                    <a:pt x="2174" y="422"/>
                  </a:lnTo>
                  <a:lnTo>
                    <a:pt x="2172" y="420"/>
                  </a:lnTo>
                  <a:lnTo>
                    <a:pt x="2172" y="413"/>
                  </a:lnTo>
                  <a:lnTo>
                    <a:pt x="2170" y="407"/>
                  </a:lnTo>
                  <a:lnTo>
                    <a:pt x="2168" y="402"/>
                  </a:lnTo>
                  <a:lnTo>
                    <a:pt x="2168" y="402"/>
                  </a:lnTo>
                  <a:lnTo>
                    <a:pt x="2165" y="400"/>
                  </a:lnTo>
                  <a:lnTo>
                    <a:pt x="2161" y="400"/>
                  </a:lnTo>
                  <a:lnTo>
                    <a:pt x="2154" y="400"/>
                  </a:lnTo>
                  <a:lnTo>
                    <a:pt x="2154" y="400"/>
                  </a:lnTo>
                  <a:lnTo>
                    <a:pt x="2154" y="394"/>
                  </a:lnTo>
                  <a:lnTo>
                    <a:pt x="2152" y="391"/>
                  </a:lnTo>
                  <a:lnTo>
                    <a:pt x="2152" y="391"/>
                  </a:lnTo>
                  <a:lnTo>
                    <a:pt x="2147" y="387"/>
                  </a:lnTo>
                  <a:lnTo>
                    <a:pt x="2145" y="385"/>
                  </a:lnTo>
                  <a:lnTo>
                    <a:pt x="2143" y="382"/>
                  </a:lnTo>
                  <a:lnTo>
                    <a:pt x="2143" y="382"/>
                  </a:lnTo>
                  <a:lnTo>
                    <a:pt x="2145" y="380"/>
                  </a:lnTo>
                  <a:lnTo>
                    <a:pt x="2147" y="378"/>
                  </a:lnTo>
                  <a:lnTo>
                    <a:pt x="2154" y="375"/>
                  </a:lnTo>
                  <a:lnTo>
                    <a:pt x="2154" y="375"/>
                  </a:lnTo>
                  <a:lnTo>
                    <a:pt x="2161" y="375"/>
                  </a:lnTo>
                  <a:lnTo>
                    <a:pt x="2168" y="376"/>
                  </a:lnTo>
                  <a:lnTo>
                    <a:pt x="2183" y="382"/>
                  </a:lnTo>
                  <a:lnTo>
                    <a:pt x="2183" y="382"/>
                  </a:lnTo>
                  <a:lnTo>
                    <a:pt x="2192" y="389"/>
                  </a:lnTo>
                  <a:lnTo>
                    <a:pt x="2201" y="396"/>
                  </a:lnTo>
                  <a:lnTo>
                    <a:pt x="2201" y="396"/>
                  </a:lnTo>
                  <a:lnTo>
                    <a:pt x="2206" y="404"/>
                  </a:lnTo>
                  <a:lnTo>
                    <a:pt x="2210" y="405"/>
                  </a:lnTo>
                  <a:lnTo>
                    <a:pt x="2214" y="407"/>
                  </a:lnTo>
                  <a:lnTo>
                    <a:pt x="2214" y="407"/>
                  </a:lnTo>
                  <a:lnTo>
                    <a:pt x="2217" y="407"/>
                  </a:lnTo>
                  <a:lnTo>
                    <a:pt x="2221" y="407"/>
                  </a:lnTo>
                  <a:lnTo>
                    <a:pt x="2223" y="405"/>
                  </a:lnTo>
                  <a:lnTo>
                    <a:pt x="2223" y="400"/>
                  </a:lnTo>
                  <a:lnTo>
                    <a:pt x="2223" y="400"/>
                  </a:lnTo>
                  <a:lnTo>
                    <a:pt x="2223" y="398"/>
                  </a:lnTo>
                  <a:lnTo>
                    <a:pt x="2221" y="394"/>
                  </a:lnTo>
                  <a:lnTo>
                    <a:pt x="2215" y="389"/>
                  </a:lnTo>
                  <a:lnTo>
                    <a:pt x="2215" y="389"/>
                  </a:lnTo>
                  <a:lnTo>
                    <a:pt x="2215" y="385"/>
                  </a:lnTo>
                  <a:lnTo>
                    <a:pt x="2214" y="382"/>
                  </a:lnTo>
                  <a:lnTo>
                    <a:pt x="2217" y="375"/>
                  </a:lnTo>
                  <a:lnTo>
                    <a:pt x="2217" y="375"/>
                  </a:lnTo>
                  <a:lnTo>
                    <a:pt x="2219" y="369"/>
                  </a:lnTo>
                  <a:lnTo>
                    <a:pt x="2221" y="362"/>
                  </a:lnTo>
                  <a:lnTo>
                    <a:pt x="2219" y="355"/>
                  </a:lnTo>
                  <a:lnTo>
                    <a:pt x="2215" y="349"/>
                  </a:lnTo>
                  <a:lnTo>
                    <a:pt x="2215" y="349"/>
                  </a:lnTo>
                  <a:lnTo>
                    <a:pt x="2208" y="344"/>
                  </a:lnTo>
                  <a:lnTo>
                    <a:pt x="2206" y="340"/>
                  </a:lnTo>
                  <a:lnTo>
                    <a:pt x="2208" y="338"/>
                  </a:lnTo>
                  <a:lnTo>
                    <a:pt x="2208" y="338"/>
                  </a:lnTo>
                  <a:lnTo>
                    <a:pt x="2212" y="337"/>
                  </a:lnTo>
                  <a:lnTo>
                    <a:pt x="2215" y="335"/>
                  </a:lnTo>
                  <a:lnTo>
                    <a:pt x="2225" y="335"/>
                  </a:lnTo>
                  <a:lnTo>
                    <a:pt x="2234" y="335"/>
                  </a:lnTo>
                  <a:lnTo>
                    <a:pt x="2241" y="335"/>
                  </a:lnTo>
                  <a:lnTo>
                    <a:pt x="2241" y="335"/>
                  </a:lnTo>
                  <a:lnTo>
                    <a:pt x="2246" y="333"/>
                  </a:lnTo>
                  <a:lnTo>
                    <a:pt x="2248" y="331"/>
                  </a:lnTo>
                  <a:lnTo>
                    <a:pt x="2248" y="329"/>
                  </a:lnTo>
                  <a:lnTo>
                    <a:pt x="2248" y="329"/>
                  </a:lnTo>
                  <a:lnTo>
                    <a:pt x="2246" y="326"/>
                  </a:lnTo>
                  <a:lnTo>
                    <a:pt x="2244" y="324"/>
                  </a:lnTo>
                  <a:lnTo>
                    <a:pt x="2239" y="320"/>
                  </a:lnTo>
                  <a:lnTo>
                    <a:pt x="2239" y="320"/>
                  </a:lnTo>
                  <a:lnTo>
                    <a:pt x="2228" y="317"/>
                  </a:lnTo>
                  <a:lnTo>
                    <a:pt x="2223" y="315"/>
                  </a:lnTo>
                  <a:lnTo>
                    <a:pt x="2217" y="311"/>
                  </a:lnTo>
                  <a:lnTo>
                    <a:pt x="2217" y="311"/>
                  </a:lnTo>
                  <a:lnTo>
                    <a:pt x="2215" y="308"/>
                  </a:lnTo>
                  <a:lnTo>
                    <a:pt x="2215" y="304"/>
                  </a:lnTo>
                  <a:lnTo>
                    <a:pt x="2217" y="302"/>
                  </a:lnTo>
                  <a:lnTo>
                    <a:pt x="2221" y="300"/>
                  </a:lnTo>
                  <a:lnTo>
                    <a:pt x="2232" y="299"/>
                  </a:lnTo>
                  <a:lnTo>
                    <a:pt x="2241" y="299"/>
                  </a:lnTo>
                  <a:lnTo>
                    <a:pt x="2241" y="299"/>
                  </a:lnTo>
                  <a:lnTo>
                    <a:pt x="2252" y="300"/>
                  </a:lnTo>
                  <a:lnTo>
                    <a:pt x="2257" y="302"/>
                  </a:lnTo>
                  <a:lnTo>
                    <a:pt x="2261" y="300"/>
                  </a:lnTo>
                  <a:lnTo>
                    <a:pt x="2263" y="300"/>
                  </a:lnTo>
                  <a:lnTo>
                    <a:pt x="2263" y="300"/>
                  </a:lnTo>
                  <a:lnTo>
                    <a:pt x="2263" y="297"/>
                  </a:lnTo>
                  <a:lnTo>
                    <a:pt x="2261" y="295"/>
                  </a:lnTo>
                  <a:lnTo>
                    <a:pt x="2253" y="290"/>
                  </a:lnTo>
                  <a:lnTo>
                    <a:pt x="2246" y="286"/>
                  </a:lnTo>
                  <a:lnTo>
                    <a:pt x="2244" y="282"/>
                  </a:lnTo>
                  <a:lnTo>
                    <a:pt x="2246" y="279"/>
                  </a:lnTo>
                  <a:lnTo>
                    <a:pt x="2246" y="279"/>
                  </a:lnTo>
                  <a:lnTo>
                    <a:pt x="2250" y="273"/>
                  </a:lnTo>
                  <a:lnTo>
                    <a:pt x="2255" y="270"/>
                  </a:lnTo>
                  <a:lnTo>
                    <a:pt x="2261" y="264"/>
                  </a:lnTo>
                  <a:lnTo>
                    <a:pt x="2261" y="261"/>
                  </a:lnTo>
                  <a:lnTo>
                    <a:pt x="2259" y="255"/>
                  </a:lnTo>
                  <a:lnTo>
                    <a:pt x="2259" y="255"/>
                  </a:lnTo>
                  <a:lnTo>
                    <a:pt x="2257" y="252"/>
                  </a:lnTo>
                  <a:lnTo>
                    <a:pt x="2253" y="250"/>
                  </a:lnTo>
                  <a:lnTo>
                    <a:pt x="2244" y="250"/>
                  </a:lnTo>
                  <a:lnTo>
                    <a:pt x="2235" y="250"/>
                  </a:lnTo>
                  <a:lnTo>
                    <a:pt x="2232" y="248"/>
                  </a:lnTo>
                  <a:lnTo>
                    <a:pt x="2230" y="244"/>
                  </a:lnTo>
                  <a:lnTo>
                    <a:pt x="2230" y="244"/>
                  </a:lnTo>
                  <a:lnTo>
                    <a:pt x="2228" y="235"/>
                  </a:lnTo>
                  <a:lnTo>
                    <a:pt x="2228" y="230"/>
                  </a:lnTo>
                  <a:lnTo>
                    <a:pt x="2230" y="228"/>
                  </a:lnTo>
                  <a:lnTo>
                    <a:pt x="2234" y="226"/>
                  </a:lnTo>
                  <a:lnTo>
                    <a:pt x="2241" y="226"/>
                  </a:lnTo>
                  <a:lnTo>
                    <a:pt x="2241" y="226"/>
                  </a:lnTo>
                  <a:lnTo>
                    <a:pt x="2250" y="230"/>
                  </a:lnTo>
                  <a:lnTo>
                    <a:pt x="2263" y="237"/>
                  </a:lnTo>
                  <a:lnTo>
                    <a:pt x="2270" y="239"/>
                  </a:lnTo>
                  <a:lnTo>
                    <a:pt x="2275" y="241"/>
                  </a:lnTo>
                  <a:lnTo>
                    <a:pt x="2281" y="241"/>
                  </a:lnTo>
                  <a:lnTo>
                    <a:pt x="2284" y="237"/>
                  </a:lnTo>
                  <a:lnTo>
                    <a:pt x="2284" y="237"/>
                  </a:lnTo>
                  <a:lnTo>
                    <a:pt x="2286" y="233"/>
                  </a:lnTo>
                  <a:lnTo>
                    <a:pt x="2286" y="230"/>
                  </a:lnTo>
                  <a:lnTo>
                    <a:pt x="2284" y="226"/>
                  </a:lnTo>
                  <a:lnTo>
                    <a:pt x="2282" y="223"/>
                  </a:lnTo>
                  <a:lnTo>
                    <a:pt x="2275" y="217"/>
                  </a:lnTo>
                  <a:lnTo>
                    <a:pt x="2270" y="214"/>
                  </a:lnTo>
                  <a:lnTo>
                    <a:pt x="2270" y="214"/>
                  </a:lnTo>
                  <a:lnTo>
                    <a:pt x="2264" y="214"/>
                  </a:lnTo>
                  <a:lnTo>
                    <a:pt x="2261" y="212"/>
                  </a:lnTo>
                  <a:lnTo>
                    <a:pt x="2261" y="212"/>
                  </a:lnTo>
                  <a:lnTo>
                    <a:pt x="2257" y="208"/>
                  </a:lnTo>
                  <a:lnTo>
                    <a:pt x="2257" y="206"/>
                  </a:lnTo>
                  <a:lnTo>
                    <a:pt x="2259" y="203"/>
                  </a:lnTo>
                  <a:lnTo>
                    <a:pt x="2259" y="203"/>
                  </a:lnTo>
                  <a:lnTo>
                    <a:pt x="2255" y="199"/>
                  </a:lnTo>
                  <a:lnTo>
                    <a:pt x="2252" y="195"/>
                  </a:lnTo>
                  <a:lnTo>
                    <a:pt x="2248" y="194"/>
                  </a:lnTo>
                  <a:lnTo>
                    <a:pt x="2244" y="188"/>
                  </a:lnTo>
                  <a:lnTo>
                    <a:pt x="2244" y="188"/>
                  </a:lnTo>
                  <a:lnTo>
                    <a:pt x="2246" y="185"/>
                  </a:lnTo>
                  <a:lnTo>
                    <a:pt x="2248" y="181"/>
                  </a:lnTo>
                  <a:lnTo>
                    <a:pt x="2257" y="176"/>
                  </a:lnTo>
                  <a:lnTo>
                    <a:pt x="2257" y="176"/>
                  </a:lnTo>
                  <a:lnTo>
                    <a:pt x="2263" y="170"/>
                  </a:lnTo>
                  <a:lnTo>
                    <a:pt x="2266" y="161"/>
                  </a:lnTo>
                  <a:lnTo>
                    <a:pt x="2266" y="161"/>
                  </a:lnTo>
                  <a:lnTo>
                    <a:pt x="2268" y="156"/>
                  </a:lnTo>
                  <a:lnTo>
                    <a:pt x="2270" y="154"/>
                  </a:lnTo>
                  <a:lnTo>
                    <a:pt x="2277" y="150"/>
                  </a:lnTo>
                  <a:lnTo>
                    <a:pt x="2277" y="150"/>
                  </a:lnTo>
                  <a:lnTo>
                    <a:pt x="2282" y="147"/>
                  </a:lnTo>
                  <a:lnTo>
                    <a:pt x="2284" y="141"/>
                  </a:lnTo>
                  <a:lnTo>
                    <a:pt x="2282" y="136"/>
                  </a:lnTo>
                  <a:lnTo>
                    <a:pt x="2277" y="132"/>
                  </a:lnTo>
                  <a:lnTo>
                    <a:pt x="2277" y="132"/>
                  </a:lnTo>
                  <a:lnTo>
                    <a:pt x="2270" y="130"/>
                  </a:lnTo>
                  <a:lnTo>
                    <a:pt x="2264" y="128"/>
                  </a:lnTo>
                  <a:lnTo>
                    <a:pt x="2264" y="128"/>
                  </a:lnTo>
                  <a:lnTo>
                    <a:pt x="2264" y="127"/>
                  </a:lnTo>
                  <a:lnTo>
                    <a:pt x="2266" y="125"/>
                  </a:lnTo>
                  <a:lnTo>
                    <a:pt x="2272" y="125"/>
                  </a:lnTo>
                  <a:lnTo>
                    <a:pt x="2272" y="125"/>
                  </a:lnTo>
                  <a:lnTo>
                    <a:pt x="2282" y="128"/>
                  </a:lnTo>
                  <a:lnTo>
                    <a:pt x="2291" y="130"/>
                  </a:lnTo>
                  <a:lnTo>
                    <a:pt x="2291" y="130"/>
                  </a:lnTo>
                  <a:lnTo>
                    <a:pt x="2299" y="130"/>
                  </a:lnTo>
                  <a:lnTo>
                    <a:pt x="2304" y="128"/>
                  </a:lnTo>
                  <a:lnTo>
                    <a:pt x="2308" y="123"/>
                  </a:lnTo>
                  <a:lnTo>
                    <a:pt x="2310" y="121"/>
                  </a:lnTo>
                  <a:lnTo>
                    <a:pt x="2310" y="118"/>
                  </a:lnTo>
                  <a:lnTo>
                    <a:pt x="2310" y="118"/>
                  </a:lnTo>
                  <a:lnTo>
                    <a:pt x="2308" y="114"/>
                  </a:lnTo>
                  <a:lnTo>
                    <a:pt x="2302" y="112"/>
                  </a:lnTo>
                  <a:lnTo>
                    <a:pt x="2293" y="114"/>
                  </a:lnTo>
                  <a:lnTo>
                    <a:pt x="2293" y="114"/>
                  </a:lnTo>
                  <a:lnTo>
                    <a:pt x="2290" y="112"/>
                  </a:lnTo>
                  <a:lnTo>
                    <a:pt x="2286" y="109"/>
                  </a:lnTo>
                  <a:lnTo>
                    <a:pt x="2286" y="105"/>
                  </a:lnTo>
                  <a:lnTo>
                    <a:pt x="2291" y="101"/>
                  </a:lnTo>
                  <a:lnTo>
                    <a:pt x="2291" y="101"/>
                  </a:lnTo>
                  <a:lnTo>
                    <a:pt x="2299" y="100"/>
                  </a:lnTo>
                  <a:lnTo>
                    <a:pt x="2306" y="101"/>
                  </a:lnTo>
                  <a:lnTo>
                    <a:pt x="2322" y="103"/>
                  </a:lnTo>
                  <a:lnTo>
                    <a:pt x="2322" y="103"/>
                  </a:lnTo>
                  <a:lnTo>
                    <a:pt x="2335" y="100"/>
                  </a:lnTo>
                  <a:lnTo>
                    <a:pt x="2344" y="98"/>
                  </a:lnTo>
                  <a:lnTo>
                    <a:pt x="2349" y="94"/>
                  </a:lnTo>
                  <a:lnTo>
                    <a:pt x="2355" y="89"/>
                  </a:lnTo>
                  <a:lnTo>
                    <a:pt x="2357" y="83"/>
                  </a:lnTo>
                  <a:lnTo>
                    <a:pt x="2357" y="78"/>
                  </a:lnTo>
                  <a:lnTo>
                    <a:pt x="2349" y="72"/>
                  </a:lnTo>
                  <a:lnTo>
                    <a:pt x="2349" y="72"/>
                  </a:lnTo>
                  <a:lnTo>
                    <a:pt x="2340" y="69"/>
                  </a:lnTo>
                  <a:lnTo>
                    <a:pt x="2328" y="67"/>
                  </a:lnTo>
                  <a:lnTo>
                    <a:pt x="2315" y="67"/>
                  </a:lnTo>
                  <a:lnTo>
                    <a:pt x="2304" y="69"/>
                  </a:lnTo>
                  <a:lnTo>
                    <a:pt x="2304" y="69"/>
                  </a:lnTo>
                  <a:lnTo>
                    <a:pt x="2297" y="71"/>
                  </a:lnTo>
                  <a:lnTo>
                    <a:pt x="2290" y="74"/>
                  </a:lnTo>
                  <a:lnTo>
                    <a:pt x="2282" y="78"/>
                  </a:lnTo>
                  <a:lnTo>
                    <a:pt x="2275" y="80"/>
                  </a:lnTo>
                  <a:lnTo>
                    <a:pt x="2275" y="80"/>
                  </a:lnTo>
                  <a:lnTo>
                    <a:pt x="2268" y="80"/>
                  </a:lnTo>
                  <a:lnTo>
                    <a:pt x="2259" y="80"/>
                  </a:lnTo>
                  <a:lnTo>
                    <a:pt x="2250" y="80"/>
                  </a:lnTo>
                  <a:lnTo>
                    <a:pt x="2241" y="81"/>
                  </a:lnTo>
                  <a:lnTo>
                    <a:pt x="2241" y="81"/>
                  </a:lnTo>
                  <a:lnTo>
                    <a:pt x="2232" y="89"/>
                  </a:lnTo>
                  <a:lnTo>
                    <a:pt x="2226" y="90"/>
                  </a:lnTo>
                  <a:lnTo>
                    <a:pt x="2221" y="92"/>
                  </a:lnTo>
                  <a:lnTo>
                    <a:pt x="2221" y="92"/>
                  </a:lnTo>
                  <a:lnTo>
                    <a:pt x="2206" y="94"/>
                  </a:lnTo>
                  <a:lnTo>
                    <a:pt x="2199" y="96"/>
                  </a:lnTo>
                  <a:lnTo>
                    <a:pt x="2196" y="94"/>
                  </a:lnTo>
                  <a:lnTo>
                    <a:pt x="2196" y="94"/>
                  </a:lnTo>
                  <a:lnTo>
                    <a:pt x="2192" y="92"/>
                  </a:lnTo>
                  <a:lnTo>
                    <a:pt x="2192" y="90"/>
                  </a:lnTo>
                  <a:lnTo>
                    <a:pt x="2194" y="89"/>
                  </a:lnTo>
                  <a:lnTo>
                    <a:pt x="2203" y="85"/>
                  </a:lnTo>
                  <a:lnTo>
                    <a:pt x="2203" y="85"/>
                  </a:lnTo>
                  <a:lnTo>
                    <a:pt x="2212" y="81"/>
                  </a:lnTo>
                  <a:lnTo>
                    <a:pt x="2215" y="76"/>
                  </a:lnTo>
                  <a:lnTo>
                    <a:pt x="2215" y="74"/>
                  </a:lnTo>
                  <a:lnTo>
                    <a:pt x="2215" y="71"/>
                  </a:lnTo>
                  <a:lnTo>
                    <a:pt x="2215" y="71"/>
                  </a:lnTo>
                  <a:lnTo>
                    <a:pt x="2214" y="69"/>
                  </a:lnTo>
                  <a:lnTo>
                    <a:pt x="2210" y="67"/>
                  </a:lnTo>
                  <a:lnTo>
                    <a:pt x="2203" y="65"/>
                  </a:lnTo>
                  <a:lnTo>
                    <a:pt x="2196" y="67"/>
                  </a:lnTo>
                  <a:lnTo>
                    <a:pt x="2190" y="69"/>
                  </a:lnTo>
                  <a:lnTo>
                    <a:pt x="2190" y="69"/>
                  </a:lnTo>
                  <a:lnTo>
                    <a:pt x="2181" y="74"/>
                  </a:lnTo>
                  <a:lnTo>
                    <a:pt x="2176" y="76"/>
                  </a:lnTo>
                  <a:lnTo>
                    <a:pt x="2170" y="76"/>
                  </a:lnTo>
                  <a:lnTo>
                    <a:pt x="2170" y="76"/>
                  </a:lnTo>
                  <a:lnTo>
                    <a:pt x="2165" y="74"/>
                  </a:lnTo>
                  <a:lnTo>
                    <a:pt x="2159" y="72"/>
                  </a:lnTo>
                  <a:lnTo>
                    <a:pt x="2159" y="72"/>
                  </a:lnTo>
                  <a:lnTo>
                    <a:pt x="2159" y="67"/>
                  </a:lnTo>
                  <a:lnTo>
                    <a:pt x="2158" y="65"/>
                  </a:lnTo>
                  <a:lnTo>
                    <a:pt x="2158" y="63"/>
                  </a:lnTo>
                  <a:lnTo>
                    <a:pt x="2158" y="63"/>
                  </a:lnTo>
                  <a:lnTo>
                    <a:pt x="2150" y="63"/>
                  </a:lnTo>
                  <a:lnTo>
                    <a:pt x="2145" y="62"/>
                  </a:lnTo>
                  <a:lnTo>
                    <a:pt x="2132" y="63"/>
                  </a:lnTo>
                  <a:lnTo>
                    <a:pt x="2132" y="63"/>
                  </a:lnTo>
                  <a:lnTo>
                    <a:pt x="2123" y="67"/>
                  </a:lnTo>
                  <a:lnTo>
                    <a:pt x="2123" y="67"/>
                  </a:lnTo>
                  <a:lnTo>
                    <a:pt x="2116" y="67"/>
                  </a:lnTo>
                  <a:lnTo>
                    <a:pt x="2109" y="65"/>
                  </a:lnTo>
                  <a:lnTo>
                    <a:pt x="2109" y="65"/>
                  </a:lnTo>
                  <a:lnTo>
                    <a:pt x="2103" y="63"/>
                  </a:lnTo>
                  <a:lnTo>
                    <a:pt x="2101" y="62"/>
                  </a:lnTo>
                  <a:lnTo>
                    <a:pt x="2101" y="60"/>
                  </a:lnTo>
                  <a:lnTo>
                    <a:pt x="2101" y="60"/>
                  </a:lnTo>
                  <a:lnTo>
                    <a:pt x="2105" y="58"/>
                  </a:lnTo>
                  <a:lnTo>
                    <a:pt x="2109" y="56"/>
                  </a:lnTo>
                  <a:lnTo>
                    <a:pt x="2118" y="56"/>
                  </a:lnTo>
                  <a:lnTo>
                    <a:pt x="2118" y="56"/>
                  </a:lnTo>
                  <a:lnTo>
                    <a:pt x="2132" y="56"/>
                  </a:lnTo>
                  <a:lnTo>
                    <a:pt x="2148" y="56"/>
                  </a:lnTo>
                  <a:lnTo>
                    <a:pt x="2148" y="56"/>
                  </a:lnTo>
                  <a:lnTo>
                    <a:pt x="2159" y="52"/>
                  </a:lnTo>
                  <a:lnTo>
                    <a:pt x="2172" y="52"/>
                  </a:lnTo>
                  <a:lnTo>
                    <a:pt x="2172" y="52"/>
                  </a:lnTo>
                  <a:lnTo>
                    <a:pt x="2190" y="54"/>
                  </a:lnTo>
                  <a:lnTo>
                    <a:pt x="2210" y="56"/>
                  </a:lnTo>
                  <a:lnTo>
                    <a:pt x="2210" y="56"/>
                  </a:lnTo>
                  <a:lnTo>
                    <a:pt x="2215" y="56"/>
                  </a:lnTo>
                  <a:lnTo>
                    <a:pt x="2221" y="56"/>
                  </a:lnTo>
                  <a:lnTo>
                    <a:pt x="2226" y="54"/>
                  </a:lnTo>
                  <a:lnTo>
                    <a:pt x="2230" y="51"/>
                  </a:lnTo>
                  <a:lnTo>
                    <a:pt x="2230" y="51"/>
                  </a:lnTo>
                  <a:lnTo>
                    <a:pt x="2230" y="45"/>
                  </a:lnTo>
                  <a:lnTo>
                    <a:pt x="2230" y="43"/>
                  </a:lnTo>
                  <a:lnTo>
                    <a:pt x="2226" y="40"/>
                  </a:lnTo>
                  <a:lnTo>
                    <a:pt x="2223" y="38"/>
                  </a:lnTo>
                  <a:lnTo>
                    <a:pt x="2223" y="38"/>
                  </a:lnTo>
                  <a:lnTo>
                    <a:pt x="2219" y="38"/>
                  </a:lnTo>
                  <a:lnTo>
                    <a:pt x="2215" y="36"/>
                  </a:lnTo>
                  <a:lnTo>
                    <a:pt x="2215" y="36"/>
                  </a:lnTo>
                  <a:lnTo>
                    <a:pt x="2212" y="34"/>
                  </a:lnTo>
                  <a:lnTo>
                    <a:pt x="2206" y="31"/>
                  </a:lnTo>
                  <a:lnTo>
                    <a:pt x="2206" y="31"/>
                  </a:lnTo>
                  <a:lnTo>
                    <a:pt x="2201" y="33"/>
                  </a:lnTo>
                  <a:lnTo>
                    <a:pt x="2194" y="33"/>
                  </a:lnTo>
                  <a:lnTo>
                    <a:pt x="2188" y="34"/>
                  </a:lnTo>
                  <a:lnTo>
                    <a:pt x="2183" y="34"/>
                  </a:lnTo>
                  <a:lnTo>
                    <a:pt x="2183" y="34"/>
                  </a:lnTo>
                  <a:lnTo>
                    <a:pt x="2183" y="29"/>
                  </a:lnTo>
                  <a:lnTo>
                    <a:pt x="2185" y="24"/>
                  </a:lnTo>
                  <a:lnTo>
                    <a:pt x="2185" y="24"/>
                  </a:lnTo>
                  <a:lnTo>
                    <a:pt x="2183" y="22"/>
                  </a:lnTo>
                  <a:lnTo>
                    <a:pt x="2181" y="18"/>
                  </a:lnTo>
                  <a:lnTo>
                    <a:pt x="2176" y="16"/>
                  </a:lnTo>
                  <a:lnTo>
                    <a:pt x="2170" y="16"/>
                  </a:lnTo>
                  <a:lnTo>
                    <a:pt x="2165" y="18"/>
                  </a:lnTo>
                  <a:lnTo>
                    <a:pt x="2165" y="18"/>
                  </a:lnTo>
                  <a:lnTo>
                    <a:pt x="2158" y="24"/>
                  </a:lnTo>
                  <a:lnTo>
                    <a:pt x="2154" y="25"/>
                  </a:lnTo>
                  <a:lnTo>
                    <a:pt x="2152" y="25"/>
                  </a:lnTo>
                  <a:lnTo>
                    <a:pt x="2152" y="25"/>
                  </a:lnTo>
                  <a:lnTo>
                    <a:pt x="2150" y="24"/>
                  </a:lnTo>
                  <a:lnTo>
                    <a:pt x="2150" y="22"/>
                  </a:lnTo>
                  <a:lnTo>
                    <a:pt x="2152" y="16"/>
                  </a:lnTo>
                  <a:lnTo>
                    <a:pt x="2154" y="11"/>
                  </a:lnTo>
                  <a:lnTo>
                    <a:pt x="2154" y="9"/>
                  </a:lnTo>
                  <a:lnTo>
                    <a:pt x="2150" y="7"/>
                  </a:lnTo>
                  <a:lnTo>
                    <a:pt x="2150" y="7"/>
                  </a:lnTo>
                  <a:lnTo>
                    <a:pt x="2147" y="7"/>
                  </a:lnTo>
                  <a:lnTo>
                    <a:pt x="2145" y="9"/>
                  </a:lnTo>
                  <a:lnTo>
                    <a:pt x="2145" y="9"/>
                  </a:lnTo>
                  <a:lnTo>
                    <a:pt x="2139" y="9"/>
                  </a:lnTo>
                  <a:lnTo>
                    <a:pt x="2136" y="9"/>
                  </a:lnTo>
                  <a:lnTo>
                    <a:pt x="2127" y="5"/>
                  </a:lnTo>
                  <a:lnTo>
                    <a:pt x="2127" y="5"/>
                  </a:lnTo>
                  <a:lnTo>
                    <a:pt x="2121" y="5"/>
                  </a:lnTo>
                  <a:lnTo>
                    <a:pt x="2118" y="5"/>
                  </a:lnTo>
                  <a:lnTo>
                    <a:pt x="2109" y="7"/>
                  </a:lnTo>
                  <a:lnTo>
                    <a:pt x="2109" y="7"/>
                  </a:lnTo>
                  <a:lnTo>
                    <a:pt x="2096" y="11"/>
                  </a:lnTo>
                  <a:lnTo>
                    <a:pt x="2089" y="11"/>
                  </a:lnTo>
                  <a:lnTo>
                    <a:pt x="2082" y="11"/>
                  </a:lnTo>
                  <a:lnTo>
                    <a:pt x="2082" y="11"/>
                  </a:lnTo>
                  <a:lnTo>
                    <a:pt x="2072" y="5"/>
                  </a:lnTo>
                  <a:lnTo>
                    <a:pt x="2067" y="2"/>
                  </a:lnTo>
                  <a:lnTo>
                    <a:pt x="2062" y="2"/>
                  </a:lnTo>
                  <a:lnTo>
                    <a:pt x="2062" y="2"/>
                  </a:lnTo>
                  <a:lnTo>
                    <a:pt x="2034" y="0"/>
                  </a:lnTo>
                  <a:lnTo>
                    <a:pt x="2034" y="0"/>
                  </a:lnTo>
                  <a:lnTo>
                    <a:pt x="2024" y="0"/>
                  </a:lnTo>
                  <a:lnTo>
                    <a:pt x="2015" y="0"/>
                  </a:lnTo>
                  <a:lnTo>
                    <a:pt x="2015" y="0"/>
                  </a:lnTo>
                  <a:lnTo>
                    <a:pt x="2005" y="4"/>
                  </a:lnTo>
                  <a:lnTo>
                    <a:pt x="1996" y="7"/>
                  </a:lnTo>
                  <a:lnTo>
                    <a:pt x="1996" y="7"/>
                  </a:lnTo>
                  <a:lnTo>
                    <a:pt x="1989" y="7"/>
                  </a:lnTo>
                  <a:lnTo>
                    <a:pt x="1982" y="7"/>
                  </a:lnTo>
                  <a:lnTo>
                    <a:pt x="1982" y="7"/>
                  </a:lnTo>
                  <a:lnTo>
                    <a:pt x="1978" y="7"/>
                  </a:lnTo>
                  <a:lnTo>
                    <a:pt x="1977" y="9"/>
                  </a:lnTo>
                  <a:lnTo>
                    <a:pt x="1973" y="13"/>
                  </a:lnTo>
                  <a:lnTo>
                    <a:pt x="1973" y="13"/>
                  </a:lnTo>
                  <a:lnTo>
                    <a:pt x="1969" y="14"/>
                  </a:lnTo>
                  <a:lnTo>
                    <a:pt x="1966" y="14"/>
                  </a:lnTo>
                  <a:lnTo>
                    <a:pt x="1960" y="14"/>
                  </a:lnTo>
                  <a:lnTo>
                    <a:pt x="1957" y="13"/>
                  </a:lnTo>
                  <a:lnTo>
                    <a:pt x="1957" y="13"/>
                  </a:lnTo>
                  <a:lnTo>
                    <a:pt x="1953" y="14"/>
                  </a:lnTo>
                  <a:lnTo>
                    <a:pt x="1951" y="18"/>
                  </a:lnTo>
                  <a:lnTo>
                    <a:pt x="1949" y="22"/>
                  </a:lnTo>
                  <a:lnTo>
                    <a:pt x="1949" y="25"/>
                  </a:lnTo>
                  <a:lnTo>
                    <a:pt x="1949" y="25"/>
                  </a:lnTo>
                  <a:lnTo>
                    <a:pt x="1946" y="27"/>
                  </a:lnTo>
                  <a:lnTo>
                    <a:pt x="1942" y="27"/>
                  </a:lnTo>
                  <a:lnTo>
                    <a:pt x="1937" y="25"/>
                  </a:lnTo>
                  <a:lnTo>
                    <a:pt x="1937" y="25"/>
                  </a:lnTo>
                  <a:lnTo>
                    <a:pt x="1931" y="27"/>
                  </a:lnTo>
                  <a:lnTo>
                    <a:pt x="1928" y="31"/>
                  </a:lnTo>
                  <a:lnTo>
                    <a:pt x="1928" y="31"/>
                  </a:lnTo>
                  <a:lnTo>
                    <a:pt x="1924" y="29"/>
                  </a:lnTo>
                  <a:lnTo>
                    <a:pt x="1922" y="27"/>
                  </a:lnTo>
                  <a:lnTo>
                    <a:pt x="1919" y="24"/>
                  </a:lnTo>
                  <a:lnTo>
                    <a:pt x="1919" y="24"/>
                  </a:lnTo>
                  <a:lnTo>
                    <a:pt x="1913" y="20"/>
                  </a:lnTo>
                  <a:lnTo>
                    <a:pt x="1906" y="18"/>
                  </a:lnTo>
                  <a:lnTo>
                    <a:pt x="1906" y="18"/>
                  </a:lnTo>
                  <a:lnTo>
                    <a:pt x="1895" y="16"/>
                  </a:lnTo>
                  <a:lnTo>
                    <a:pt x="1891" y="18"/>
                  </a:lnTo>
                  <a:lnTo>
                    <a:pt x="1886" y="20"/>
                  </a:lnTo>
                  <a:lnTo>
                    <a:pt x="1886" y="20"/>
                  </a:lnTo>
                  <a:lnTo>
                    <a:pt x="1882" y="24"/>
                  </a:lnTo>
                  <a:lnTo>
                    <a:pt x="1881" y="29"/>
                  </a:lnTo>
                  <a:lnTo>
                    <a:pt x="1881" y="29"/>
                  </a:lnTo>
                  <a:lnTo>
                    <a:pt x="1882" y="34"/>
                  </a:lnTo>
                  <a:lnTo>
                    <a:pt x="1881" y="36"/>
                  </a:lnTo>
                  <a:lnTo>
                    <a:pt x="1879" y="38"/>
                  </a:lnTo>
                  <a:lnTo>
                    <a:pt x="1879" y="38"/>
                  </a:lnTo>
                  <a:lnTo>
                    <a:pt x="1873" y="40"/>
                  </a:lnTo>
                  <a:lnTo>
                    <a:pt x="1866" y="38"/>
                  </a:lnTo>
                  <a:lnTo>
                    <a:pt x="1861" y="36"/>
                  </a:lnTo>
                  <a:lnTo>
                    <a:pt x="1855" y="38"/>
                  </a:lnTo>
                  <a:lnTo>
                    <a:pt x="1855" y="38"/>
                  </a:lnTo>
                  <a:lnTo>
                    <a:pt x="1850" y="40"/>
                  </a:lnTo>
                  <a:lnTo>
                    <a:pt x="1846" y="43"/>
                  </a:lnTo>
                  <a:lnTo>
                    <a:pt x="1846" y="43"/>
                  </a:lnTo>
                  <a:lnTo>
                    <a:pt x="1841" y="43"/>
                  </a:lnTo>
                  <a:lnTo>
                    <a:pt x="1835" y="47"/>
                  </a:lnTo>
                  <a:lnTo>
                    <a:pt x="1835" y="47"/>
                  </a:lnTo>
                  <a:lnTo>
                    <a:pt x="1834" y="49"/>
                  </a:lnTo>
                  <a:lnTo>
                    <a:pt x="1834" y="52"/>
                  </a:lnTo>
                  <a:lnTo>
                    <a:pt x="1835" y="56"/>
                  </a:lnTo>
                  <a:lnTo>
                    <a:pt x="1837" y="58"/>
                  </a:lnTo>
                  <a:lnTo>
                    <a:pt x="1837" y="58"/>
                  </a:lnTo>
                  <a:lnTo>
                    <a:pt x="1852" y="67"/>
                  </a:lnTo>
                  <a:lnTo>
                    <a:pt x="1859" y="72"/>
                  </a:lnTo>
                  <a:lnTo>
                    <a:pt x="1861" y="76"/>
                  </a:lnTo>
                  <a:lnTo>
                    <a:pt x="1859" y="80"/>
                  </a:lnTo>
                  <a:lnTo>
                    <a:pt x="1859" y="80"/>
                  </a:lnTo>
                  <a:lnTo>
                    <a:pt x="1855" y="81"/>
                  </a:lnTo>
                  <a:lnTo>
                    <a:pt x="1852" y="81"/>
                  </a:lnTo>
                  <a:lnTo>
                    <a:pt x="1843" y="81"/>
                  </a:lnTo>
                  <a:lnTo>
                    <a:pt x="1843" y="81"/>
                  </a:lnTo>
                  <a:lnTo>
                    <a:pt x="1839" y="80"/>
                  </a:lnTo>
                  <a:lnTo>
                    <a:pt x="1835" y="76"/>
                  </a:lnTo>
                  <a:lnTo>
                    <a:pt x="1830" y="69"/>
                  </a:lnTo>
                  <a:lnTo>
                    <a:pt x="1830" y="69"/>
                  </a:lnTo>
                  <a:lnTo>
                    <a:pt x="1823" y="60"/>
                  </a:lnTo>
                  <a:lnTo>
                    <a:pt x="1817" y="54"/>
                  </a:lnTo>
                  <a:lnTo>
                    <a:pt x="1812" y="52"/>
                  </a:lnTo>
                  <a:lnTo>
                    <a:pt x="1812" y="52"/>
                  </a:lnTo>
                  <a:lnTo>
                    <a:pt x="1806" y="51"/>
                  </a:lnTo>
                  <a:lnTo>
                    <a:pt x="1799" y="51"/>
                  </a:lnTo>
                  <a:lnTo>
                    <a:pt x="1794" y="52"/>
                  </a:lnTo>
                  <a:lnTo>
                    <a:pt x="1790" y="56"/>
                  </a:lnTo>
                  <a:lnTo>
                    <a:pt x="1790" y="56"/>
                  </a:lnTo>
                  <a:lnTo>
                    <a:pt x="1788" y="60"/>
                  </a:lnTo>
                  <a:lnTo>
                    <a:pt x="1788" y="63"/>
                  </a:lnTo>
                  <a:lnTo>
                    <a:pt x="1790" y="71"/>
                  </a:lnTo>
                  <a:lnTo>
                    <a:pt x="1790" y="71"/>
                  </a:lnTo>
                  <a:lnTo>
                    <a:pt x="1790" y="76"/>
                  </a:lnTo>
                  <a:lnTo>
                    <a:pt x="1786" y="80"/>
                  </a:lnTo>
                  <a:lnTo>
                    <a:pt x="1786" y="80"/>
                  </a:lnTo>
                  <a:lnTo>
                    <a:pt x="1776" y="81"/>
                  </a:lnTo>
                  <a:lnTo>
                    <a:pt x="1770" y="81"/>
                  </a:lnTo>
                  <a:lnTo>
                    <a:pt x="1765" y="81"/>
                  </a:lnTo>
                  <a:lnTo>
                    <a:pt x="1765" y="81"/>
                  </a:lnTo>
                  <a:lnTo>
                    <a:pt x="1761" y="78"/>
                  </a:lnTo>
                  <a:lnTo>
                    <a:pt x="1758" y="74"/>
                  </a:lnTo>
                  <a:lnTo>
                    <a:pt x="1758" y="74"/>
                  </a:lnTo>
                  <a:lnTo>
                    <a:pt x="1754" y="72"/>
                  </a:lnTo>
                  <a:lnTo>
                    <a:pt x="1750" y="72"/>
                  </a:lnTo>
                  <a:lnTo>
                    <a:pt x="1750" y="72"/>
                  </a:lnTo>
                  <a:lnTo>
                    <a:pt x="1748" y="74"/>
                  </a:lnTo>
                  <a:lnTo>
                    <a:pt x="1747" y="76"/>
                  </a:lnTo>
                  <a:lnTo>
                    <a:pt x="1747" y="76"/>
                  </a:lnTo>
                  <a:lnTo>
                    <a:pt x="1741" y="78"/>
                  </a:lnTo>
                  <a:lnTo>
                    <a:pt x="1739" y="76"/>
                  </a:lnTo>
                  <a:lnTo>
                    <a:pt x="1736" y="74"/>
                  </a:lnTo>
                  <a:lnTo>
                    <a:pt x="1734" y="71"/>
                  </a:lnTo>
                  <a:lnTo>
                    <a:pt x="1730" y="63"/>
                  </a:lnTo>
                  <a:lnTo>
                    <a:pt x="1727" y="58"/>
                  </a:lnTo>
                  <a:lnTo>
                    <a:pt x="1727" y="58"/>
                  </a:lnTo>
                  <a:lnTo>
                    <a:pt x="1723" y="56"/>
                  </a:lnTo>
                  <a:lnTo>
                    <a:pt x="1720" y="58"/>
                  </a:lnTo>
                  <a:lnTo>
                    <a:pt x="1712" y="62"/>
                  </a:lnTo>
                  <a:lnTo>
                    <a:pt x="1712" y="62"/>
                  </a:lnTo>
                  <a:lnTo>
                    <a:pt x="1705" y="62"/>
                  </a:lnTo>
                  <a:lnTo>
                    <a:pt x="1698" y="62"/>
                  </a:lnTo>
                  <a:lnTo>
                    <a:pt x="1698" y="62"/>
                  </a:lnTo>
                  <a:lnTo>
                    <a:pt x="1691" y="63"/>
                  </a:lnTo>
                  <a:lnTo>
                    <a:pt x="1685" y="65"/>
                  </a:lnTo>
                  <a:lnTo>
                    <a:pt x="1685" y="65"/>
                  </a:lnTo>
                  <a:lnTo>
                    <a:pt x="1674" y="63"/>
                  </a:lnTo>
                  <a:lnTo>
                    <a:pt x="1663" y="62"/>
                  </a:lnTo>
                  <a:lnTo>
                    <a:pt x="1663" y="62"/>
                  </a:lnTo>
                  <a:lnTo>
                    <a:pt x="1651" y="63"/>
                  </a:lnTo>
                  <a:lnTo>
                    <a:pt x="1645" y="65"/>
                  </a:lnTo>
                  <a:lnTo>
                    <a:pt x="1642" y="69"/>
                  </a:lnTo>
                  <a:lnTo>
                    <a:pt x="1642" y="69"/>
                  </a:lnTo>
                  <a:lnTo>
                    <a:pt x="1642" y="72"/>
                  </a:lnTo>
                  <a:lnTo>
                    <a:pt x="1642" y="78"/>
                  </a:lnTo>
                  <a:lnTo>
                    <a:pt x="1643" y="81"/>
                  </a:lnTo>
                  <a:lnTo>
                    <a:pt x="1642" y="85"/>
                  </a:lnTo>
                  <a:lnTo>
                    <a:pt x="1642" y="85"/>
                  </a:lnTo>
                  <a:lnTo>
                    <a:pt x="1640" y="87"/>
                  </a:lnTo>
                  <a:lnTo>
                    <a:pt x="1640" y="87"/>
                  </a:lnTo>
                  <a:lnTo>
                    <a:pt x="1636" y="85"/>
                  </a:lnTo>
                  <a:lnTo>
                    <a:pt x="1633" y="78"/>
                  </a:lnTo>
                  <a:lnTo>
                    <a:pt x="1633" y="78"/>
                  </a:lnTo>
                  <a:lnTo>
                    <a:pt x="1629" y="72"/>
                  </a:lnTo>
                  <a:lnTo>
                    <a:pt x="1624" y="72"/>
                  </a:lnTo>
                  <a:lnTo>
                    <a:pt x="1618" y="74"/>
                  </a:lnTo>
                  <a:lnTo>
                    <a:pt x="1613" y="78"/>
                  </a:lnTo>
                  <a:lnTo>
                    <a:pt x="1613" y="78"/>
                  </a:lnTo>
                  <a:lnTo>
                    <a:pt x="1611" y="81"/>
                  </a:lnTo>
                  <a:lnTo>
                    <a:pt x="1611" y="83"/>
                  </a:lnTo>
                  <a:lnTo>
                    <a:pt x="1615" y="90"/>
                  </a:lnTo>
                  <a:lnTo>
                    <a:pt x="1615" y="90"/>
                  </a:lnTo>
                  <a:lnTo>
                    <a:pt x="1616" y="94"/>
                  </a:lnTo>
                  <a:lnTo>
                    <a:pt x="1615" y="96"/>
                  </a:lnTo>
                  <a:lnTo>
                    <a:pt x="1611" y="96"/>
                  </a:lnTo>
                  <a:lnTo>
                    <a:pt x="1602" y="96"/>
                  </a:lnTo>
                  <a:lnTo>
                    <a:pt x="1602" y="96"/>
                  </a:lnTo>
                  <a:lnTo>
                    <a:pt x="1589" y="98"/>
                  </a:lnTo>
                  <a:lnTo>
                    <a:pt x="1577" y="101"/>
                  </a:lnTo>
                  <a:lnTo>
                    <a:pt x="1566" y="105"/>
                  </a:lnTo>
                  <a:lnTo>
                    <a:pt x="1553" y="107"/>
                  </a:lnTo>
                  <a:lnTo>
                    <a:pt x="1553" y="107"/>
                  </a:lnTo>
                  <a:lnTo>
                    <a:pt x="1542" y="109"/>
                  </a:lnTo>
                  <a:lnTo>
                    <a:pt x="1531" y="110"/>
                  </a:lnTo>
                  <a:lnTo>
                    <a:pt x="1531" y="110"/>
                  </a:lnTo>
                  <a:lnTo>
                    <a:pt x="1528" y="114"/>
                  </a:lnTo>
                  <a:lnTo>
                    <a:pt x="1524" y="118"/>
                  </a:lnTo>
                  <a:lnTo>
                    <a:pt x="1524" y="121"/>
                  </a:lnTo>
                  <a:lnTo>
                    <a:pt x="1528" y="125"/>
                  </a:lnTo>
                  <a:lnTo>
                    <a:pt x="1528" y="125"/>
                  </a:lnTo>
                  <a:lnTo>
                    <a:pt x="1537" y="127"/>
                  </a:lnTo>
                  <a:lnTo>
                    <a:pt x="1544" y="128"/>
                  </a:lnTo>
                  <a:lnTo>
                    <a:pt x="1551" y="127"/>
                  </a:lnTo>
                  <a:lnTo>
                    <a:pt x="1560" y="125"/>
                  </a:lnTo>
                  <a:lnTo>
                    <a:pt x="1560" y="125"/>
                  </a:lnTo>
                  <a:lnTo>
                    <a:pt x="1564" y="123"/>
                  </a:lnTo>
                  <a:lnTo>
                    <a:pt x="1569" y="123"/>
                  </a:lnTo>
                  <a:lnTo>
                    <a:pt x="1573" y="125"/>
                  </a:lnTo>
                  <a:lnTo>
                    <a:pt x="1577" y="128"/>
                  </a:lnTo>
                  <a:lnTo>
                    <a:pt x="1577" y="128"/>
                  </a:lnTo>
                  <a:lnTo>
                    <a:pt x="1577" y="136"/>
                  </a:lnTo>
                  <a:lnTo>
                    <a:pt x="1577" y="143"/>
                  </a:lnTo>
                  <a:lnTo>
                    <a:pt x="1573" y="150"/>
                  </a:lnTo>
                  <a:lnTo>
                    <a:pt x="1567" y="156"/>
                  </a:lnTo>
                  <a:lnTo>
                    <a:pt x="1567" y="156"/>
                  </a:lnTo>
                  <a:lnTo>
                    <a:pt x="1557" y="157"/>
                  </a:lnTo>
                  <a:lnTo>
                    <a:pt x="1544" y="157"/>
                  </a:lnTo>
                  <a:lnTo>
                    <a:pt x="1544" y="157"/>
                  </a:lnTo>
                  <a:lnTo>
                    <a:pt x="1535" y="157"/>
                  </a:lnTo>
                  <a:lnTo>
                    <a:pt x="1535" y="157"/>
                  </a:lnTo>
                  <a:lnTo>
                    <a:pt x="1531" y="159"/>
                  </a:lnTo>
                  <a:lnTo>
                    <a:pt x="1528" y="163"/>
                  </a:lnTo>
                  <a:lnTo>
                    <a:pt x="1528" y="163"/>
                  </a:lnTo>
                  <a:lnTo>
                    <a:pt x="1519" y="166"/>
                  </a:lnTo>
                  <a:lnTo>
                    <a:pt x="1508" y="168"/>
                  </a:lnTo>
                  <a:lnTo>
                    <a:pt x="1497" y="170"/>
                  </a:lnTo>
                  <a:lnTo>
                    <a:pt x="1486" y="168"/>
                  </a:lnTo>
                  <a:lnTo>
                    <a:pt x="1486" y="168"/>
                  </a:lnTo>
                  <a:lnTo>
                    <a:pt x="1477" y="168"/>
                  </a:lnTo>
                  <a:lnTo>
                    <a:pt x="1470" y="172"/>
                  </a:lnTo>
                  <a:lnTo>
                    <a:pt x="1470" y="172"/>
                  </a:lnTo>
                  <a:lnTo>
                    <a:pt x="1466" y="176"/>
                  </a:lnTo>
                  <a:lnTo>
                    <a:pt x="1464" y="179"/>
                  </a:lnTo>
                  <a:lnTo>
                    <a:pt x="1462" y="183"/>
                  </a:lnTo>
                  <a:lnTo>
                    <a:pt x="1462" y="188"/>
                  </a:lnTo>
                  <a:lnTo>
                    <a:pt x="1464" y="194"/>
                  </a:lnTo>
                  <a:lnTo>
                    <a:pt x="1466" y="197"/>
                  </a:lnTo>
                  <a:lnTo>
                    <a:pt x="1468" y="203"/>
                  </a:lnTo>
                  <a:lnTo>
                    <a:pt x="1473" y="204"/>
                  </a:lnTo>
                  <a:lnTo>
                    <a:pt x="1473" y="204"/>
                  </a:lnTo>
                  <a:lnTo>
                    <a:pt x="1481" y="208"/>
                  </a:lnTo>
                  <a:lnTo>
                    <a:pt x="1488" y="208"/>
                  </a:lnTo>
                  <a:lnTo>
                    <a:pt x="1497" y="206"/>
                  </a:lnTo>
                  <a:lnTo>
                    <a:pt x="1504" y="203"/>
                  </a:lnTo>
                  <a:lnTo>
                    <a:pt x="1504" y="203"/>
                  </a:lnTo>
                  <a:lnTo>
                    <a:pt x="1510" y="201"/>
                  </a:lnTo>
                  <a:lnTo>
                    <a:pt x="1515" y="201"/>
                  </a:lnTo>
                  <a:lnTo>
                    <a:pt x="1515" y="201"/>
                  </a:lnTo>
                  <a:lnTo>
                    <a:pt x="1522" y="199"/>
                  </a:lnTo>
                  <a:lnTo>
                    <a:pt x="1531" y="199"/>
                  </a:lnTo>
                  <a:lnTo>
                    <a:pt x="1531" y="199"/>
                  </a:lnTo>
                  <a:lnTo>
                    <a:pt x="1537" y="203"/>
                  </a:lnTo>
                  <a:lnTo>
                    <a:pt x="1539" y="204"/>
                  </a:lnTo>
                  <a:lnTo>
                    <a:pt x="1539" y="208"/>
                  </a:lnTo>
                  <a:lnTo>
                    <a:pt x="1539" y="208"/>
                  </a:lnTo>
                  <a:lnTo>
                    <a:pt x="1537" y="212"/>
                  </a:lnTo>
                  <a:lnTo>
                    <a:pt x="1535" y="214"/>
                  </a:lnTo>
                  <a:lnTo>
                    <a:pt x="1524" y="215"/>
                  </a:lnTo>
                  <a:lnTo>
                    <a:pt x="1513" y="214"/>
                  </a:lnTo>
                  <a:lnTo>
                    <a:pt x="1506" y="214"/>
                  </a:lnTo>
                  <a:lnTo>
                    <a:pt x="1506" y="214"/>
                  </a:lnTo>
                  <a:lnTo>
                    <a:pt x="1488" y="215"/>
                  </a:lnTo>
                  <a:lnTo>
                    <a:pt x="1481" y="219"/>
                  </a:lnTo>
                  <a:lnTo>
                    <a:pt x="1477" y="221"/>
                  </a:lnTo>
                  <a:lnTo>
                    <a:pt x="1473" y="224"/>
                  </a:lnTo>
                  <a:lnTo>
                    <a:pt x="1473" y="224"/>
                  </a:lnTo>
                  <a:lnTo>
                    <a:pt x="1473" y="230"/>
                  </a:lnTo>
                  <a:lnTo>
                    <a:pt x="1475" y="237"/>
                  </a:lnTo>
                  <a:lnTo>
                    <a:pt x="1479" y="241"/>
                  </a:lnTo>
                  <a:lnTo>
                    <a:pt x="1484" y="246"/>
                  </a:lnTo>
                  <a:lnTo>
                    <a:pt x="1484" y="246"/>
                  </a:lnTo>
                  <a:lnTo>
                    <a:pt x="1490" y="248"/>
                  </a:lnTo>
                  <a:lnTo>
                    <a:pt x="1497" y="252"/>
                  </a:lnTo>
                  <a:lnTo>
                    <a:pt x="1502" y="252"/>
                  </a:lnTo>
                  <a:lnTo>
                    <a:pt x="1510" y="252"/>
                  </a:lnTo>
                  <a:lnTo>
                    <a:pt x="1510" y="252"/>
                  </a:lnTo>
                  <a:lnTo>
                    <a:pt x="1517" y="248"/>
                  </a:lnTo>
                  <a:lnTo>
                    <a:pt x="1522" y="244"/>
                  </a:lnTo>
                  <a:lnTo>
                    <a:pt x="1529" y="241"/>
                  </a:lnTo>
                  <a:lnTo>
                    <a:pt x="1535" y="237"/>
                  </a:lnTo>
                  <a:lnTo>
                    <a:pt x="1535" y="237"/>
                  </a:lnTo>
                  <a:lnTo>
                    <a:pt x="1546" y="235"/>
                  </a:lnTo>
                  <a:lnTo>
                    <a:pt x="1555" y="235"/>
                  </a:lnTo>
                  <a:lnTo>
                    <a:pt x="1575" y="235"/>
                  </a:lnTo>
                  <a:lnTo>
                    <a:pt x="1596" y="239"/>
                  </a:lnTo>
                  <a:lnTo>
                    <a:pt x="1615" y="244"/>
                  </a:lnTo>
                  <a:lnTo>
                    <a:pt x="1615" y="244"/>
                  </a:lnTo>
                  <a:lnTo>
                    <a:pt x="1631" y="250"/>
                  </a:lnTo>
                  <a:lnTo>
                    <a:pt x="1645" y="259"/>
                  </a:lnTo>
                  <a:lnTo>
                    <a:pt x="1645" y="259"/>
                  </a:lnTo>
                  <a:lnTo>
                    <a:pt x="1660" y="268"/>
                  </a:lnTo>
                  <a:lnTo>
                    <a:pt x="1671" y="277"/>
                  </a:lnTo>
                  <a:lnTo>
                    <a:pt x="1671" y="277"/>
                  </a:lnTo>
                  <a:lnTo>
                    <a:pt x="1685" y="291"/>
                  </a:lnTo>
                  <a:lnTo>
                    <a:pt x="1696" y="306"/>
                  </a:lnTo>
                  <a:lnTo>
                    <a:pt x="1696" y="306"/>
                  </a:lnTo>
                  <a:lnTo>
                    <a:pt x="1703" y="318"/>
                  </a:lnTo>
                  <a:lnTo>
                    <a:pt x="1710" y="329"/>
                  </a:lnTo>
                  <a:lnTo>
                    <a:pt x="1714" y="337"/>
                  </a:lnTo>
                  <a:lnTo>
                    <a:pt x="1714" y="342"/>
                  </a:lnTo>
                  <a:lnTo>
                    <a:pt x="1714" y="349"/>
                  </a:lnTo>
                  <a:lnTo>
                    <a:pt x="1712" y="356"/>
                  </a:lnTo>
                  <a:lnTo>
                    <a:pt x="1712" y="356"/>
                  </a:lnTo>
                  <a:lnTo>
                    <a:pt x="1709" y="360"/>
                  </a:lnTo>
                  <a:lnTo>
                    <a:pt x="1707" y="362"/>
                  </a:lnTo>
                  <a:lnTo>
                    <a:pt x="1707" y="364"/>
                  </a:lnTo>
                  <a:lnTo>
                    <a:pt x="1707" y="364"/>
                  </a:lnTo>
                  <a:lnTo>
                    <a:pt x="1709" y="369"/>
                  </a:lnTo>
                  <a:lnTo>
                    <a:pt x="1712" y="373"/>
                  </a:lnTo>
                  <a:lnTo>
                    <a:pt x="1716" y="375"/>
                  </a:lnTo>
                  <a:lnTo>
                    <a:pt x="1721" y="375"/>
                  </a:lnTo>
                  <a:lnTo>
                    <a:pt x="1721" y="375"/>
                  </a:lnTo>
                  <a:lnTo>
                    <a:pt x="1734" y="375"/>
                  </a:lnTo>
                  <a:lnTo>
                    <a:pt x="1747" y="376"/>
                  </a:lnTo>
                  <a:lnTo>
                    <a:pt x="1752" y="378"/>
                  </a:lnTo>
                  <a:lnTo>
                    <a:pt x="1758" y="382"/>
                  </a:lnTo>
                  <a:lnTo>
                    <a:pt x="1761" y="385"/>
                  </a:lnTo>
                  <a:lnTo>
                    <a:pt x="1765" y="391"/>
                  </a:lnTo>
                  <a:lnTo>
                    <a:pt x="1765" y="391"/>
                  </a:lnTo>
                  <a:lnTo>
                    <a:pt x="1765" y="400"/>
                  </a:lnTo>
                  <a:lnTo>
                    <a:pt x="1765" y="404"/>
                  </a:lnTo>
                  <a:lnTo>
                    <a:pt x="1761" y="405"/>
                  </a:lnTo>
                  <a:lnTo>
                    <a:pt x="1761" y="405"/>
                  </a:lnTo>
                  <a:lnTo>
                    <a:pt x="1758" y="405"/>
                  </a:lnTo>
                  <a:lnTo>
                    <a:pt x="1752" y="404"/>
                  </a:lnTo>
                  <a:lnTo>
                    <a:pt x="1747" y="402"/>
                  </a:lnTo>
                  <a:lnTo>
                    <a:pt x="1741" y="400"/>
                  </a:lnTo>
                  <a:lnTo>
                    <a:pt x="1741" y="400"/>
                  </a:lnTo>
                  <a:lnTo>
                    <a:pt x="1729" y="400"/>
                  </a:lnTo>
                  <a:lnTo>
                    <a:pt x="1721" y="400"/>
                  </a:lnTo>
                  <a:lnTo>
                    <a:pt x="1720" y="402"/>
                  </a:lnTo>
                  <a:lnTo>
                    <a:pt x="1718" y="404"/>
                  </a:lnTo>
                  <a:lnTo>
                    <a:pt x="1718" y="404"/>
                  </a:lnTo>
                  <a:lnTo>
                    <a:pt x="1716" y="409"/>
                  </a:lnTo>
                  <a:lnTo>
                    <a:pt x="1720" y="411"/>
                  </a:lnTo>
                  <a:lnTo>
                    <a:pt x="1725" y="416"/>
                  </a:lnTo>
                  <a:lnTo>
                    <a:pt x="1725" y="416"/>
                  </a:lnTo>
                  <a:lnTo>
                    <a:pt x="1729" y="420"/>
                  </a:lnTo>
                  <a:lnTo>
                    <a:pt x="1730" y="423"/>
                  </a:lnTo>
                  <a:lnTo>
                    <a:pt x="1730" y="423"/>
                  </a:lnTo>
                  <a:lnTo>
                    <a:pt x="1725" y="427"/>
                  </a:lnTo>
                  <a:lnTo>
                    <a:pt x="1720" y="429"/>
                  </a:lnTo>
                  <a:lnTo>
                    <a:pt x="1718" y="431"/>
                  </a:lnTo>
                  <a:lnTo>
                    <a:pt x="1718" y="431"/>
                  </a:lnTo>
                  <a:lnTo>
                    <a:pt x="1718" y="436"/>
                  </a:lnTo>
                  <a:lnTo>
                    <a:pt x="1720" y="440"/>
                  </a:lnTo>
                  <a:lnTo>
                    <a:pt x="1723" y="442"/>
                  </a:lnTo>
                  <a:lnTo>
                    <a:pt x="1727" y="445"/>
                  </a:lnTo>
                  <a:lnTo>
                    <a:pt x="1727" y="445"/>
                  </a:lnTo>
                  <a:lnTo>
                    <a:pt x="1727" y="449"/>
                  </a:lnTo>
                  <a:lnTo>
                    <a:pt x="1725" y="451"/>
                  </a:lnTo>
                  <a:lnTo>
                    <a:pt x="1721" y="452"/>
                  </a:lnTo>
                  <a:lnTo>
                    <a:pt x="1721" y="456"/>
                  </a:lnTo>
                  <a:lnTo>
                    <a:pt x="1721" y="456"/>
                  </a:lnTo>
                  <a:lnTo>
                    <a:pt x="1723" y="461"/>
                  </a:lnTo>
                  <a:lnTo>
                    <a:pt x="1727" y="463"/>
                  </a:lnTo>
                  <a:lnTo>
                    <a:pt x="1732" y="465"/>
                  </a:lnTo>
                  <a:lnTo>
                    <a:pt x="1736" y="465"/>
                  </a:lnTo>
                  <a:lnTo>
                    <a:pt x="1736" y="465"/>
                  </a:lnTo>
                  <a:lnTo>
                    <a:pt x="1743" y="463"/>
                  </a:lnTo>
                  <a:lnTo>
                    <a:pt x="1745" y="460"/>
                  </a:lnTo>
                  <a:lnTo>
                    <a:pt x="1747" y="454"/>
                  </a:lnTo>
                  <a:lnTo>
                    <a:pt x="1745" y="449"/>
                  </a:lnTo>
                  <a:lnTo>
                    <a:pt x="1743" y="438"/>
                  </a:lnTo>
                  <a:lnTo>
                    <a:pt x="1743" y="432"/>
                  </a:lnTo>
                  <a:lnTo>
                    <a:pt x="1745" y="429"/>
                  </a:lnTo>
                  <a:lnTo>
                    <a:pt x="1745" y="429"/>
                  </a:lnTo>
                  <a:lnTo>
                    <a:pt x="1750" y="425"/>
                  </a:lnTo>
                  <a:lnTo>
                    <a:pt x="1756" y="423"/>
                  </a:lnTo>
                  <a:lnTo>
                    <a:pt x="1765" y="425"/>
                  </a:lnTo>
                  <a:lnTo>
                    <a:pt x="1772" y="427"/>
                  </a:lnTo>
                  <a:lnTo>
                    <a:pt x="1788" y="431"/>
                  </a:lnTo>
                  <a:lnTo>
                    <a:pt x="1797" y="436"/>
                  </a:lnTo>
                  <a:lnTo>
                    <a:pt x="1797" y="436"/>
                  </a:lnTo>
                  <a:lnTo>
                    <a:pt x="1803" y="440"/>
                  </a:lnTo>
                  <a:lnTo>
                    <a:pt x="1805" y="445"/>
                  </a:lnTo>
                  <a:lnTo>
                    <a:pt x="1805" y="451"/>
                  </a:lnTo>
                  <a:lnTo>
                    <a:pt x="1801" y="458"/>
                  </a:lnTo>
                  <a:lnTo>
                    <a:pt x="1801" y="458"/>
                  </a:lnTo>
                  <a:lnTo>
                    <a:pt x="1796" y="463"/>
                  </a:lnTo>
                  <a:lnTo>
                    <a:pt x="1790" y="467"/>
                  </a:lnTo>
                  <a:lnTo>
                    <a:pt x="1785" y="472"/>
                  </a:lnTo>
                  <a:lnTo>
                    <a:pt x="1783" y="480"/>
                  </a:lnTo>
                  <a:lnTo>
                    <a:pt x="1783" y="480"/>
                  </a:lnTo>
                  <a:lnTo>
                    <a:pt x="1783" y="483"/>
                  </a:lnTo>
                  <a:lnTo>
                    <a:pt x="1779" y="487"/>
                  </a:lnTo>
                  <a:lnTo>
                    <a:pt x="1777" y="490"/>
                  </a:lnTo>
                  <a:lnTo>
                    <a:pt x="1772" y="492"/>
                  </a:lnTo>
                  <a:lnTo>
                    <a:pt x="1772" y="492"/>
                  </a:lnTo>
                  <a:lnTo>
                    <a:pt x="1765" y="494"/>
                  </a:lnTo>
                  <a:lnTo>
                    <a:pt x="1759" y="494"/>
                  </a:lnTo>
                  <a:lnTo>
                    <a:pt x="1752" y="494"/>
                  </a:lnTo>
                  <a:lnTo>
                    <a:pt x="1747" y="496"/>
                  </a:lnTo>
                  <a:lnTo>
                    <a:pt x="1747" y="496"/>
                  </a:lnTo>
                  <a:lnTo>
                    <a:pt x="1741" y="499"/>
                  </a:lnTo>
                  <a:lnTo>
                    <a:pt x="1738" y="503"/>
                  </a:lnTo>
                  <a:lnTo>
                    <a:pt x="1738" y="503"/>
                  </a:lnTo>
                  <a:lnTo>
                    <a:pt x="1738" y="507"/>
                  </a:lnTo>
                  <a:lnTo>
                    <a:pt x="1738" y="510"/>
                  </a:lnTo>
                  <a:lnTo>
                    <a:pt x="1741" y="517"/>
                  </a:lnTo>
                  <a:lnTo>
                    <a:pt x="1741" y="517"/>
                  </a:lnTo>
                  <a:lnTo>
                    <a:pt x="1743" y="525"/>
                  </a:lnTo>
                  <a:lnTo>
                    <a:pt x="1743" y="532"/>
                  </a:lnTo>
                  <a:lnTo>
                    <a:pt x="1743" y="532"/>
                  </a:lnTo>
                  <a:lnTo>
                    <a:pt x="1739" y="537"/>
                  </a:lnTo>
                  <a:lnTo>
                    <a:pt x="1738" y="539"/>
                  </a:lnTo>
                  <a:lnTo>
                    <a:pt x="1738" y="543"/>
                  </a:lnTo>
                  <a:lnTo>
                    <a:pt x="1738" y="543"/>
                  </a:lnTo>
                  <a:lnTo>
                    <a:pt x="1739" y="548"/>
                  </a:lnTo>
                  <a:lnTo>
                    <a:pt x="1745" y="554"/>
                  </a:lnTo>
                  <a:lnTo>
                    <a:pt x="1750" y="557"/>
                  </a:lnTo>
                  <a:lnTo>
                    <a:pt x="1754" y="563"/>
                  </a:lnTo>
                  <a:lnTo>
                    <a:pt x="1754" y="563"/>
                  </a:lnTo>
                  <a:lnTo>
                    <a:pt x="1756" y="570"/>
                  </a:lnTo>
                  <a:lnTo>
                    <a:pt x="1758" y="577"/>
                  </a:lnTo>
                  <a:lnTo>
                    <a:pt x="1758" y="577"/>
                  </a:lnTo>
                  <a:lnTo>
                    <a:pt x="1761" y="581"/>
                  </a:lnTo>
                  <a:lnTo>
                    <a:pt x="1763" y="581"/>
                  </a:lnTo>
                  <a:lnTo>
                    <a:pt x="1770" y="583"/>
                  </a:lnTo>
                  <a:lnTo>
                    <a:pt x="1770" y="583"/>
                  </a:lnTo>
                  <a:lnTo>
                    <a:pt x="1776" y="584"/>
                  </a:lnTo>
                  <a:lnTo>
                    <a:pt x="1776" y="586"/>
                  </a:lnTo>
                  <a:lnTo>
                    <a:pt x="1776" y="590"/>
                  </a:lnTo>
                  <a:lnTo>
                    <a:pt x="1776" y="590"/>
                  </a:lnTo>
                  <a:lnTo>
                    <a:pt x="1774" y="592"/>
                  </a:lnTo>
                  <a:lnTo>
                    <a:pt x="1770" y="593"/>
                  </a:lnTo>
                  <a:lnTo>
                    <a:pt x="1768" y="595"/>
                  </a:lnTo>
                  <a:lnTo>
                    <a:pt x="1767" y="599"/>
                  </a:lnTo>
                  <a:lnTo>
                    <a:pt x="1767" y="599"/>
                  </a:lnTo>
                  <a:lnTo>
                    <a:pt x="1770" y="606"/>
                  </a:lnTo>
                  <a:lnTo>
                    <a:pt x="1776" y="612"/>
                  </a:lnTo>
                  <a:lnTo>
                    <a:pt x="1776" y="612"/>
                  </a:lnTo>
                  <a:lnTo>
                    <a:pt x="1779" y="613"/>
                  </a:lnTo>
                  <a:lnTo>
                    <a:pt x="1783" y="615"/>
                  </a:lnTo>
                  <a:lnTo>
                    <a:pt x="1783" y="615"/>
                  </a:lnTo>
                  <a:lnTo>
                    <a:pt x="1783" y="619"/>
                  </a:lnTo>
                  <a:lnTo>
                    <a:pt x="1783" y="621"/>
                  </a:lnTo>
                  <a:lnTo>
                    <a:pt x="1785" y="628"/>
                  </a:lnTo>
                  <a:lnTo>
                    <a:pt x="1785" y="628"/>
                  </a:lnTo>
                  <a:lnTo>
                    <a:pt x="1788" y="633"/>
                  </a:lnTo>
                  <a:lnTo>
                    <a:pt x="1792" y="635"/>
                  </a:lnTo>
                  <a:lnTo>
                    <a:pt x="1803" y="635"/>
                  </a:lnTo>
                  <a:lnTo>
                    <a:pt x="1803" y="635"/>
                  </a:lnTo>
                  <a:lnTo>
                    <a:pt x="1808" y="639"/>
                  </a:lnTo>
                  <a:lnTo>
                    <a:pt x="1812" y="642"/>
                  </a:lnTo>
                  <a:lnTo>
                    <a:pt x="1815" y="653"/>
                  </a:lnTo>
                  <a:lnTo>
                    <a:pt x="1815" y="653"/>
                  </a:lnTo>
                  <a:lnTo>
                    <a:pt x="1819" y="660"/>
                  </a:lnTo>
                  <a:lnTo>
                    <a:pt x="1824" y="666"/>
                  </a:lnTo>
                  <a:lnTo>
                    <a:pt x="1832" y="671"/>
                  </a:lnTo>
                  <a:lnTo>
                    <a:pt x="1834" y="671"/>
                  </a:lnTo>
                  <a:lnTo>
                    <a:pt x="1837" y="671"/>
                  </a:lnTo>
                  <a:lnTo>
                    <a:pt x="1837" y="671"/>
                  </a:lnTo>
                  <a:lnTo>
                    <a:pt x="1846" y="669"/>
                  </a:lnTo>
                  <a:lnTo>
                    <a:pt x="1850" y="669"/>
                  </a:lnTo>
                  <a:lnTo>
                    <a:pt x="1853" y="671"/>
                  </a:lnTo>
                  <a:lnTo>
                    <a:pt x="1853" y="671"/>
                  </a:lnTo>
                  <a:lnTo>
                    <a:pt x="1864" y="679"/>
                  </a:lnTo>
                  <a:lnTo>
                    <a:pt x="1872" y="686"/>
                  </a:lnTo>
                  <a:lnTo>
                    <a:pt x="1872" y="686"/>
                  </a:lnTo>
                  <a:lnTo>
                    <a:pt x="1881" y="691"/>
                  </a:lnTo>
                  <a:lnTo>
                    <a:pt x="1884" y="693"/>
                  </a:lnTo>
                  <a:lnTo>
                    <a:pt x="1888" y="693"/>
                  </a:lnTo>
                  <a:lnTo>
                    <a:pt x="1888" y="693"/>
                  </a:lnTo>
                  <a:lnTo>
                    <a:pt x="1891" y="691"/>
                  </a:lnTo>
                  <a:lnTo>
                    <a:pt x="1891" y="689"/>
                  </a:lnTo>
                  <a:lnTo>
                    <a:pt x="1891" y="682"/>
                  </a:lnTo>
                  <a:lnTo>
                    <a:pt x="1891" y="682"/>
                  </a:lnTo>
                  <a:lnTo>
                    <a:pt x="1893" y="679"/>
                  </a:lnTo>
                  <a:lnTo>
                    <a:pt x="1897" y="677"/>
                  </a:lnTo>
                  <a:lnTo>
                    <a:pt x="1901" y="671"/>
                  </a:lnTo>
                  <a:lnTo>
                    <a:pt x="1901" y="671"/>
                  </a:lnTo>
                  <a:lnTo>
                    <a:pt x="1904" y="668"/>
                  </a:lnTo>
                  <a:lnTo>
                    <a:pt x="1904" y="664"/>
                  </a:lnTo>
                  <a:lnTo>
                    <a:pt x="1904" y="655"/>
                  </a:lnTo>
                  <a:lnTo>
                    <a:pt x="1904" y="655"/>
                  </a:lnTo>
                  <a:lnTo>
                    <a:pt x="1906" y="650"/>
                  </a:lnTo>
                  <a:lnTo>
                    <a:pt x="1908" y="648"/>
                  </a:lnTo>
                  <a:lnTo>
                    <a:pt x="1911" y="641"/>
                  </a:lnTo>
                  <a:lnTo>
                    <a:pt x="1911" y="641"/>
                  </a:lnTo>
                  <a:lnTo>
                    <a:pt x="1913" y="631"/>
                  </a:lnTo>
                  <a:lnTo>
                    <a:pt x="1915" y="626"/>
                  </a:lnTo>
                  <a:lnTo>
                    <a:pt x="1919" y="622"/>
                  </a:lnTo>
                  <a:lnTo>
                    <a:pt x="1919" y="622"/>
                  </a:lnTo>
                  <a:lnTo>
                    <a:pt x="1922" y="617"/>
                  </a:lnTo>
                  <a:lnTo>
                    <a:pt x="1924" y="610"/>
                  </a:lnTo>
                  <a:lnTo>
                    <a:pt x="1924" y="610"/>
                  </a:lnTo>
                  <a:lnTo>
                    <a:pt x="1924" y="604"/>
                  </a:lnTo>
                  <a:lnTo>
                    <a:pt x="1924" y="597"/>
                  </a:lnTo>
                  <a:lnTo>
                    <a:pt x="1922" y="590"/>
                  </a:lnTo>
                  <a:lnTo>
                    <a:pt x="1924" y="584"/>
                  </a:lnTo>
                  <a:lnTo>
                    <a:pt x="1924" y="584"/>
                  </a:lnTo>
                  <a:lnTo>
                    <a:pt x="1928" y="579"/>
                  </a:lnTo>
                  <a:lnTo>
                    <a:pt x="1935" y="577"/>
                  </a:lnTo>
                  <a:lnTo>
                    <a:pt x="1948" y="572"/>
                  </a:lnTo>
                  <a:lnTo>
                    <a:pt x="1948" y="572"/>
                  </a:lnTo>
                  <a:lnTo>
                    <a:pt x="1953" y="566"/>
                  </a:lnTo>
                  <a:lnTo>
                    <a:pt x="1958" y="561"/>
                  </a:lnTo>
                  <a:lnTo>
                    <a:pt x="1958" y="561"/>
                  </a:lnTo>
                  <a:lnTo>
                    <a:pt x="1962" y="554"/>
                  </a:lnTo>
                  <a:lnTo>
                    <a:pt x="1964" y="550"/>
                  </a:lnTo>
                  <a:lnTo>
                    <a:pt x="1969" y="546"/>
                  </a:lnTo>
                  <a:lnTo>
                    <a:pt x="1977" y="546"/>
                  </a:lnTo>
                  <a:lnTo>
                    <a:pt x="1977" y="546"/>
                  </a:lnTo>
                  <a:lnTo>
                    <a:pt x="1991" y="546"/>
                  </a:lnTo>
                  <a:lnTo>
                    <a:pt x="1998" y="546"/>
                  </a:lnTo>
                  <a:lnTo>
                    <a:pt x="2005" y="545"/>
                  </a:lnTo>
                  <a:lnTo>
                    <a:pt x="2005" y="545"/>
                  </a:lnTo>
                  <a:lnTo>
                    <a:pt x="2013" y="539"/>
                  </a:lnTo>
                  <a:lnTo>
                    <a:pt x="2018" y="534"/>
                  </a:lnTo>
                  <a:lnTo>
                    <a:pt x="2027" y="521"/>
                  </a:lnTo>
                  <a:lnTo>
                    <a:pt x="2027" y="521"/>
                  </a:lnTo>
                  <a:lnTo>
                    <a:pt x="2031" y="516"/>
                  </a:lnTo>
                  <a:lnTo>
                    <a:pt x="2036" y="512"/>
                  </a:lnTo>
                  <a:lnTo>
                    <a:pt x="2036" y="512"/>
                  </a:lnTo>
                  <a:lnTo>
                    <a:pt x="2045" y="508"/>
                  </a:lnTo>
                  <a:lnTo>
                    <a:pt x="2053" y="503"/>
                  </a:lnTo>
                  <a:lnTo>
                    <a:pt x="2053" y="503"/>
                  </a:lnTo>
                  <a:lnTo>
                    <a:pt x="2058" y="498"/>
                  </a:lnTo>
                  <a:lnTo>
                    <a:pt x="2062" y="492"/>
                  </a:lnTo>
                  <a:lnTo>
                    <a:pt x="2062" y="492"/>
                  </a:lnTo>
                  <a:lnTo>
                    <a:pt x="2065" y="489"/>
                  </a:lnTo>
                  <a:lnTo>
                    <a:pt x="2069" y="487"/>
                  </a:lnTo>
                  <a:lnTo>
                    <a:pt x="2080" y="483"/>
                  </a:lnTo>
                  <a:lnTo>
                    <a:pt x="2100" y="483"/>
                  </a:lnTo>
                  <a:lnTo>
                    <a:pt x="2100" y="483"/>
                  </a:lnTo>
                  <a:lnTo>
                    <a:pt x="2116" y="483"/>
                  </a:lnTo>
                  <a:lnTo>
                    <a:pt x="2129" y="480"/>
                  </a:lnTo>
                  <a:lnTo>
                    <a:pt x="2143" y="474"/>
                  </a:lnTo>
                  <a:lnTo>
                    <a:pt x="2156" y="469"/>
                  </a:lnTo>
                  <a:lnTo>
                    <a:pt x="2156" y="469"/>
                  </a:lnTo>
                  <a:lnTo>
                    <a:pt x="2167" y="461"/>
                  </a:lnTo>
                  <a:lnTo>
                    <a:pt x="2176" y="456"/>
                  </a:lnTo>
                  <a:lnTo>
                    <a:pt x="2176" y="456"/>
                  </a:lnTo>
                  <a:lnTo>
                    <a:pt x="2187" y="451"/>
                  </a:lnTo>
                  <a:lnTo>
                    <a:pt x="2197" y="447"/>
                  </a:lnTo>
                  <a:lnTo>
                    <a:pt x="2197" y="447"/>
                  </a:lnTo>
                  <a:lnTo>
                    <a:pt x="2201" y="445"/>
                  </a:lnTo>
                  <a:lnTo>
                    <a:pt x="2206" y="442"/>
                  </a:lnTo>
                  <a:lnTo>
                    <a:pt x="2210" y="436"/>
                  </a:lnTo>
                  <a:lnTo>
                    <a:pt x="2210" y="434"/>
                  </a:lnTo>
                  <a:lnTo>
                    <a:pt x="2208" y="432"/>
                  </a:lnTo>
                  <a:lnTo>
                    <a:pt x="2208" y="432"/>
                  </a:lnTo>
                  <a:close/>
                  <a:moveTo>
                    <a:pt x="1318" y="1775"/>
                  </a:moveTo>
                  <a:lnTo>
                    <a:pt x="1318" y="1775"/>
                  </a:lnTo>
                  <a:lnTo>
                    <a:pt x="1310" y="1775"/>
                  </a:lnTo>
                  <a:lnTo>
                    <a:pt x="1303" y="1773"/>
                  </a:lnTo>
                  <a:lnTo>
                    <a:pt x="1296" y="1771"/>
                  </a:lnTo>
                  <a:lnTo>
                    <a:pt x="1291" y="1766"/>
                  </a:lnTo>
                  <a:lnTo>
                    <a:pt x="1291" y="1766"/>
                  </a:lnTo>
                  <a:lnTo>
                    <a:pt x="1289" y="1761"/>
                  </a:lnTo>
                  <a:lnTo>
                    <a:pt x="1287" y="1753"/>
                  </a:lnTo>
                  <a:lnTo>
                    <a:pt x="1285" y="1741"/>
                  </a:lnTo>
                  <a:lnTo>
                    <a:pt x="1285" y="1741"/>
                  </a:lnTo>
                  <a:lnTo>
                    <a:pt x="1283" y="1735"/>
                  </a:lnTo>
                  <a:lnTo>
                    <a:pt x="1280" y="1732"/>
                  </a:lnTo>
                  <a:lnTo>
                    <a:pt x="1274" y="1723"/>
                  </a:lnTo>
                  <a:lnTo>
                    <a:pt x="1274" y="1723"/>
                  </a:lnTo>
                  <a:lnTo>
                    <a:pt x="1272" y="1717"/>
                  </a:lnTo>
                  <a:lnTo>
                    <a:pt x="1272" y="1712"/>
                  </a:lnTo>
                  <a:lnTo>
                    <a:pt x="1271" y="1701"/>
                  </a:lnTo>
                  <a:lnTo>
                    <a:pt x="1271" y="1701"/>
                  </a:lnTo>
                  <a:lnTo>
                    <a:pt x="1271" y="1688"/>
                  </a:lnTo>
                  <a:lnTo>
                    <a:pt x="1272" y="1679"/>
                  </a:lnTo>
                  <a:lnTo>
                    <a:pt x="1272" y="1668"/>
                  </a:lnTo>
                  <a:lnTo>
                    <a:pt x="1269" y="1657"/>
                  </a:lnTo>
                  <a:lnTo>
                    <a:pt x="1269" y="1657"/>
                  </a:lnTo>
                  <a:lnTo>
                    <a:pt x="1263" y="1650"/>
                  </a:lnTo>
                  <a:lnTo>
                    <a:pt x="1254" y="1645"/>
                  </a:lnTo>
                  <a:lnTo>
                    <a:pt x="1254" y="1645"/>
                  </a:lnTo>
                  <a:lnTo>
                    <a:pt x="1249" y="1643"/>
                  </a:lnTo>
                  <a:lnTo>
                    <a:pt x="1242" y="1643"/>
                  </a:lnTo>
                  <a:lnTo>
                    <a:pt x="1227" y="1647"/>
                  </a:lnTo>
                  <a:lnTo>
                    <a:pt x="1227" y="1647"/>
                  </a:lnTo>
                  <a:lnTo>
                    <a:pt x="1216" y="1648"/>
                  </a:lnTo>
                  <a:lnTo>
                    <a:pt x="1205" y="1650"/>
                  </a:lnTo>
                  <a:lnTo>
                    <a:pt x="1205" y="1650"/>
                  </a:lnTo>
                  <a:lnTo>
                    <a:pt x="1200" y="1648"/>
                  </a:lnTo>
                  <a:lnTo>
                    <a:pt x="1196" y="1647"/>
                  </a:lnTo>
                  <a:lnTo>
                    <a:pt x="1195" y="1643"/>
                  </a:lnTo>
                  <a:lnTo>
                    <a:pt x="1196" y="1638"/>
                  </a:lnTo>
                  <a:lnTo>
                    <a:pt x="1196" y="1638"/>
                  </a:lnTo>
                  <a:lnTo>
                    <a:pt x="1205" y="1627"/>
                  </a:lnTo>
                  <a:lnTo>
                    <a:pt x="1209" y="1621"/>
                  </a:lnTo>
                  <a:lnTo>
                    <a:pt x="1211" y="1614"/>
                  </a:lnTo>
                  <a:lnTo>
                    <a:pt x="1211" y="1614"/>
                  </a:lnTo>
                  <a:lnTo>
                    <a:pt x="1211" y="1610"/>
                  </a:lnTo>
                  <a:lnTo>
                    <a:pt x="1211" y="1607"/>
                  </a:lnTo>
                  <a:lnTo>
                    <a:pt x="1207" y="1601"/>
                  </a:lnTo>
                  <a:lnTo>
                    <a:pt x="1207" y="1601"/>
                  </a:lnTo>
                  <a:lnTo>
                    <a:pt x="1204" y="1596"/>
                  </a:lnTo>
                  <a:lnTo>
                    <a:pt x="1204" y="1594"/>
                  </a:lnTo>
                  <a:lnTo>
                    <a:pt x="1205" y="1592"/>
                  </a:lnTo>
                  <a:lnTo>
                    <a:pt x="1205" y="1592"/>
                  </a:lnTo>
                  <a:lnTo>
                    <a:pt x="1209" y="1594"/>
                  </a:lnTo>
                  <a:lnTo>
                    <a:pt x="1213" y="1596"/>
                  </a:lnTo>
                  <a:lnTo>
                    <a:pt x="1213" y="1596"/>
                  </a:lnTo>
                  <a:lnTo>
                    <a:pt x="1220" y="1596"/>
                  </a:lnTo>
                  <a:lnTo>
                    <a:pt x="1220" y="1596"/>
                  </a:lnTo>
                  <a:lnTo>
                    <a:pt x="1220" y="1592"/>
                  </a:lnTo>
                  <a:lnTo>
                    <a:pt x="1220" y="1589"/>
                  </a:lnTo>
                  <a:lnTo>
                    <a:pt x="1220" y="1580"/>
                  </a:lnTo>
                  <a:lnTo>
                    <a:pt x="1220" y="1580"/>
                  </a:lnTo>
                  <a:lnTo>
                    <a:pt x="1225" y="1565"/>
                  </a:lnTo>
                  <a:lnTo>
                    <a:pt x="1225" y="1565"/>
                  </a:lnTo>
                  <a:lnTo>
                    <a:pt x="1227" y="1554"/>
                  </a:lnTo>
                  <a:lnTo>
                    <a:pt x="1227" y="1547"/>
                  </a:lnTo>
                  <a:lnTo>
                    <a:pt x="1225" y="1542"/>
                  </a:lnTo>
                  <a:lnTo>
                    <a:pt x="1225" y="1542"/>
                  </a:lnTo>
                  <a:lnTo>
                    <a:pt x="1222" y="1538"/>
                  </a:lnTo>
                  <a:lnTo>
                    <a:pt x="1218" y="1536"/>
                  </a:lnTo>
                  <a:lnTo>
                    <a:pt x="1211" y="1534"/>
                  </a:lnTo>
                  <a:lnTo>
                    <a:pt x="1211" y="1534"/>
                  </a:lnTo>
                  <a:lnTo>
                    <a:pt x="1202" y="1534"/>
                  </a:lnTo>
                  <a:lnTo>
                    <a:pt x="1195" y="1538"/>
                  </a:lnTo>
                  <a:lnTo>
                    <a:pt x="1186" y="1543"/>
                  </a:lnTo>
                  <a:lnTo>
                    <a:pt x="1180" y="1549"/>
                  </a:lnTo>
                  <a:lnTo>
                    <a:pt x="1180" y="1549"/>
                  </a:lnTo>
                  <a:lnTo>
                    <a:pt x="1175" y="1554"/>
                  </a:lnTo>
                  <a:lnTo>
                    <a:pt x="1171" y="1562"/>
                  </a:lnTo>
                  <a:lnTo>
                    <a:pt x="1164" y="1576"/>
                  </a:lnTo>
                  <a:lnTo>
                    <a:pt x="1164" y="1576"/>
                  </a:lnTo>
                  <a:lnTo>
                    <a:pt x="1162" y="1581"/>
                  </a:lnTo>
                  <a:lnTo>
                    <a:pt x="1158" y="1585"/>
                  </a:lnTo>
                  <a:lnTo>
                    <a:pt x="1148" y="1589"/>
                  </a:lnTo>
                  <a:lnTo>
                    <a:pt x="1137" y="1592"/>
                  </a:lnTo>
                  <a:lnTo>
                    <a:pt x="1128" y="1594"/>
                  </a:lnTo>
                  <a:lnTo>
                    <a:pt x="1128" y="1594"/>
                  </a:lnTo>
                  <a:lnTo>
                    <a:pt x="1117" y="1598"/>
                  </a:lnTo>
                  <a:lnTo>
                    <a:pt x="1111" y="1598"/>
                  </a:lnTo>
                  <a:lnTo>
                    <a:pt x="1106" y="1598"/>
                  </a:lnTo>
                  <a:lnTo>
                    <a:pt x="1106" y="1598"/>
                  </a:lnTo>
                  <a:lnTo>
                    <a:pt x="1100" y="1594"/>
                  </a:lnTo>
                  <a:lnTo>
                    <a:pt x="1097" y="1589"/>
                  </a:lnTo>
                  <a:lnTo>
                    <a:pt x="1091" y="1578"/>
                  </a:lnTo>
                  <a:lnTo>
                    <a:pt x="1091" y="1578"/>
                  </a:lnTo>
                  <a:lnTo>
                    <a:pt x="1086" y="1569"/>
                  </a:lnTo>
                  <a:lnTo>
                    <a:pt x="1081" y="1562"/>
                  </a:lnTo>
                  <a:lnTo>
                    <a:pt x="1081" y="1562"/>
                  </a:lnTo>
                  <a:lnTo>
                    <a:pt x="1073" y="1551"/>
                  </a:lnTo>
                  <a:lnTo>
                    <a:pt x="1070" y="1536"/>
                  </a:lnTo>
                  <a:lnTo>
                    <a:pt x="1066" y="1524"/>
                  </a:lnTo>
                  <a:lnTo>
                    <a:pt x="1066" y="1511"/>
                  </a:lnTo>
                  <a:lnTo>
                    <a:pt x="1066" y="1511"/>
                  </a:lnTo>
                  <a:lnTo>
                    <a:pt x="1066" y="1496"/>
                  </a:lnTo>
                  <a:lnTo>
                    <a:pt x="1070" y="1482"/>
                  </a:lnTo>
                  <a:lnTo>
                    <a:pt x="1070" y="1482"/>
                  </a:lnTo>
                  <a:lnTo>
                    <a:pt x="1073" y="1473"/>
                  </a:lnTo>
                  <a:lnTo>
                    <a:pt x="1073" y="1467"/>
                  </a:lnTo>
                  <a:lnTo>
                    <a:pt x="1075" y="1462"/>
                  </a:lnTo>
                  <a:lnTo>
                    <a:pt x="1075" y="1462"/>
                  </a:lnTo>
                  <a:lnTo>
                    <a:pt x="1073" y="1449"/>
                  </a:lnTo>
                  <a:lnTo>
                    <a:pt x="1073" y="1444"/>
                  </a:lnTo>
                  <a:lnTo>
                    <a:pt x="1073" y="1437"/>
                  </a:lnTo>
                  <a:lnTo>
                    <a:pt x="1073" y="1437"/>
                  </a:lnTo>
                  <a:lnTo>
                    <a:pt x="1075" y="1428"/>
                  </a:lnTo>
                  <a:lnTo>
                    <a:pt x="1079" y="1420"/>
                  </a:lnTo>
                  <a:lnTo>
                    <a:pt x="1088" y="1406"/>
                  </a:lnTo>
                  <a:lnTo>
                    <a:pt x="1088" y="1406"/>
                  </a:lnTo>
                  <a:lnTo>
                    <a:pt x="1090" y="1402"/>
                  </a:lnTo>
                  <a:lnTo>
                    <a:pt x="1093" y="1399"/>
                  </a:lnTo>
                  <a:lnTo>
                    <a:pt x="1093" y="1399"/>
                  </a:lnTo>
                  <a:lnTo>
                    <a:pt x="1102" y="1393"/>
                  </a:lnTo>
                  <a:lnTo>
                    <a:pt x="1111" y="1388"/>
                  </a:lnTo>
                  <a:lnTo>
                    <a:pt x="1111" y="1388"/>
                  </a:lnTo>
                  <a:lnTo>
                    <a:pt x="1131" y="1377"/>
                  </a:lnTo>
                  <a:lnTo>
                    <a:pt x="1140" y="1375"/>
                  </a:lnTo>
                  <a:lnTo>
                    <a:pt x="1151" y="1373"/>
                  </a:lnTo>
                  <a:lnTo>
                    <a:pt x="1151" y="1373"/>
                  </a:lnTo>
                  <a:lnTo>
                    <a:pt x="1160" y="1377"/>
                  </a:lnTo>
                  <a:lnTo>
                    <a:pt x="1171" y="1382"/>
                  </a:lnTo>
                  <a:lnTo>
                    <a:pt x="1182" y="1386"/>
                  </a:lnTo>
                  <a:lnTo>
                    <a:pt x="1187" y="1386"/>
                  </a:lnTo>
                  <a:lnTo>
                    <a:pt x="1193" y="1386"/>
                  </a:lnTo>
                  <a:lnTo>
                    <a:pt x="1193" y="1386"/>
                  </a:lnTo>
                  <a:lnTo>
                    <a:pt x="1195" y="1382"/>
                  </a:lnTo>
                  <a:lnTo>
                    <a:pt x="1196" y="1379"/>
                  </a:lnTo>
                  <a:lnTo>
                    <a:pt x="1196" y="1375"/>
                  </a:lnTo>
                  <a:lnTo>
                    <a:pt x="1196" y="1370"/>
                  </a:lnTo>
                  <a:lnTo>
                    <a:pt x="1196" y="1370"/>
                  </a:lnTo>
                  <a:lnTo>
                    <a:pt x="1200" y="1366"/>
                  </a:lnTo>
                  <a:lnTo>
                    <a:pt x="1207" y="1363"/>
                  </a:lnTo>
                  <a:lnTo>
                    <a:pt x="1222" y="1363"/>
                  </a:lnTo>
                  <a:lnTo>
                    <a:pt x="1222" y="1363"/>
                  </a:lnTo>
                  <a:lnTo>
                    <a:pt x="1234" y="1363"/>
                  </a:lnTo>
                  <a:lnTo>
                    <a:pt x="1249" y="1364"/>
                  </a:lnTo>
                  <a:lnTo>
                    <a:pt x="1260" y="1370"/>
                  </a:lnTo>
                  <a:lnTo>
                    <a:pt x="1271" y="1379"/>
                  </a:lnTo>
                  <a:lnTo>
                    <a:pt x="1271" y="1379"/>
                  </a:lnTo>
                  <a:lnTo>
                    <a:pt x="1276" y="1384"/>
                  </a:lnTo>
                  <a:lnTo>
                    <a:pt x="1280" y="1390"/>
                  </a:lnTo>
                  <a:lnTo>
                    <a:pt x="1283" y="1402"/>
                  </a:lnTo>
                  <a:lnTo>
                    <a:pt x="1291" y="1428"/>
                  </a:lnTo>
                  <a:lnTo>
                    <a:pt x="1291" y="1428"/>
                  </a:lnTo>
                  <a:lnTo>
                    <a:pt x="1294" y="1437"/>
                  </a:lnTo>
                  <a:lnTo>
                    <a:pt x="1300" y="1446"/>
                  </a:lnTo>
                  <a:lnTo>
                    <a:pt x="1307" y="1455"/>
                  </a:lnTo>
                  <a:lnTo>
                    <a:pt x="1318" y="1458"/>
                  </a:lnTo>
                  <a:lnTo>
                    <a:pt x="1318" y="1458"/>
                  </a:lnTo>
                  <a:lnTo>
                    <a:pt x="1323" y="1460"/>
                  </a:lnTo>
                  <a:lnTo>
                    <a:pt x="1327" y="1458"/>
                  </a:lnTo>
                  <a:lnTo>
                    <a:pt x="1329" y="1455"/>
                  </a:lnTo>
                  <a:lnTo>
                    <a:pt x="1330" y="1451"/>
                  </a:lnTo>
                  <a:lnTo>
                    <a:pt x="1332" y="1442"/>
                  </a:lnTo>
                  <a:lnTo>
                    <a:pt x="1332" y="1433"/>
                  </a:lnTo>
                  <a:lnTo>
                    <a:pt x="1332" y="1433"/>
                  </a:lnTo>
                  <a:lnTo>
                    <a:pt x="1329" y="1422"/>
                  </a:lnTo>
                  <a:lnTo>
                    <a:pt x="1325" y="1411"/>
                  </a:lnTo>
                  <a:lnTo>
                    <a:pt x="1316" y="1390"/>
                  </a:lnTo>
                  <a:lnTo>
                    <a:pt x="1316" y="1390"/>
                  </a:lnTo>
                  <a:lnTo>
                    <a:pt x="1312" y="1379"/>
                  </a:lnTo>
                  <a:lnTo>
                    <a:pt x="1310" y="1366"/>
                  </a:lnTo>
                  <a:lnTo>
                    <a:pt x="1312" y="1355"/>
                  </a:lnTo>
                  <a:lnTo>
                    <a:pt x="1318" y="1343"/>
                  </a:lnTo>
                  <a:lnTo>
                    <a:pt x="1318" y="1343"/>
                  </a:lnTo>
                  <a:lnTo>
                    <a:pt x="1323" y="1334"/>
                  </a:lnTo>
                  <a:lnTo>
                    <a:pt x="1332" y="1323"/>
                  </a:lnTo>
                  <a:lnTo>
                    <a:pt x="1350" y="1305"/>
                  </a:lnTo>
                  <a:lnTo>
                    <a:pt x="1350" y="1305"/>
                  </a:lnTo>
                  <a:lnTo>
                    <a:pt x="1365" y="1294"/>
                  </a:lnTo>
                  <a:lnTo>
                    <a:pt x="1372" y="1287"/>
                  </a:lnTo>
                  <a:lnTo>
                    <a:pt x="1379" y="1279"/>
                  </a:lnTo>
                  <a:lnTo>
                    <a:pt x="1379" y="1279"/>
                  </a:lnTo>
                  <a:lnTo>
                    <a:pt x="1383" y="1268"/>
                  </a:lnTo>
                  <a:lnTo>
                    <a:pt x="1385" y="1258"/>
                  </a:lnTo>
                  <a:lnTo>
                    <a:pt x="1385" y="1258"/>
                  </a:lnTo>
                  <a:lnTo>
                    <a:pt x="1383" y="1245"/>
                  </a:lnTo>
                  <a:lnTo>
                    <a:pt x="1383" y="1245"/>
                  </a:lnTo>
                  <a:lnTo>
                    <a:pt x="1383" y="1229"/>
                  </a:lnTo>
                  <a:lnTo>
                    <a:pt x="1383" y="1229"/>
                  </a:lnTo>
                  <a:lnTo>
                    <a:pt x="1379" y="1212"/>
                  </a:lnTo>
                  <a:lnTo>
                    <a:pt x="1379" y="1203"/>
                  </a:lnTo>
                  <a:lnTo>
                    <a:pt x="1381" y="1196"/>
                  </a:lnTo>
                  <a:lnTo>
                    <a:pt x="1381" y="1196"/>
                  </a:lnTo>
                  <a:lnTo>
                    <a:pt x="1383" y="1191"/>
                  </a:lnTo>
                  <a:lnTo>
                    <a:pt x="1386" y="1185"/>
                  </a:lnTo>
                  <a:lnTo>
                    <a:pt x="1390" y="1182"/>
                  </a:lnTo>
                  <a:lnTo>
                    <a:pt x="1392" y="1182"/>
                  </a:lnTo>
                  <a:lnTo>
                    <a:pt x="1396" y="1183"/>
                  </a:lnTo>
                  <a:lnTo>
                    <a:pt x="1396" y="1183"/>
                  </a:lnTo>
                  <a:lnTo>
                    <a:pt x="1396" y="1187"/>
                  </a:lnTo>
                  <a:lnTo>
                    <a:pt x="1396" y="1189"/>
                  </a:lnTo>
                  <a:lnTo>
                    <a:pt x="1394" y="1196"/>
                  </a:lnTo>
                  <a:lnTo>
                    <a:pt x="1394" y="1196"/>
                  </a:lnTo>
                  <a:lnTo>
                    <a:pt x="1394" y="1203"/>
                  </a:lnTo>
                  <a:lnTo>
                    <a:pt x="1394" y="1205"/>
                  </a:lnTo>
                  <a:lnTo>
                    <a:pt x="1396" y="1209"/>
                  </a:lnTo>
                  <a:lnTo>
                    <a:pt x="1396" y="1209"/>
                  </a:lnTo>
                  <a:lnTo>
                    <a:pt x="1399" y="1212"/>
                  </a:lnTo>
                  <a:lnTo>
                    <a:pt x="1405" y="1212"/>
                  </a:lnTo>
                  <a:lnTo>
                    <a:pt x="1408" y="1212"/>
                  </a:lnTo>
                  <a:lnTo>
                    <a:pt x="1412" y="1209"/>
                  </a:lnTo>
                  <a:lnTo>
                    <a:pt x="1412" y="1209"/>
                  </a:lnTo>
                  <a:lnTo>
                    <a:pt x="1414" y="1203"/>
                  </a:lnTo>
                  <a:lnTo>
                    <a:pt x="1412" y="1200"/>
                  </a:lnTo>
                  <a:lnTo>
                    <a:pt x="1412" y="1191"/>
                  </a:lnTo>
                  <a:lnTo>
                    <a:pt x="1412" y="1191"/>
                  </a:lnTo>
                  <a:lnTo>
                    <a:pt x="1412" y="1185"/>
                  </a:lnTo>
                  <a:lnTo>
                    <a:pt x="1414" y="1182"/>
                  </a:lnTo>
                  <a:lnTo>
                    <a:pt x="1414" y="1182"/>
                  </a:lnTo>
                  <a:lnTo>
                    <a:pt x="1421" y="1173"/>
                  </a:lnTo>
                  <a:lnTo>
                    <a:pt x="1428" y="1163"/>
                  </a:lnTo>
                  <a:lnTo>
                    <a:pt x="1428" y="1163"/>
                  </a:lnTo>
                  <a:lnTo>
                    <a:pt x="1430" y="1160"/>
                  </a:lnTo>
                  <a:lnTo>
                    <a:pt x="1430" y="1154"/>
                  </a:lnTo>
                  <a:lnTo>
                    <a:pt x="1430" y="1154"/>
                  </a:lnTo>
                  <a:lnTo>
                    <a:pt x="1437" y="1142"/>
                  </a:lnTo>
                  <a:lnTo>
                    <a:pt x="1437" y="1142"/>
                  </a:lnTo>
                  <a:lnTo>
                    <a:pt x="1455" y="1120"/>
                  </a:lnTo>
                  <a:lnTo>
                    <a:pt x="1473" y="1098"/>
                  </a:lnTo>
                  <a:lnTo>
                    <a:pt x="1473" y="1098"/>
                  </a:lnTo>
                  <a:lnTo>
                    <a:pt x="1491" y="1082"/>
                  </a:lnTo>
                  <a:lnTo>
                    <a:pt x="1501" y="1077"/>
                  </a:lnTo>
                  <a:lnTo>
                    <a:pt x="1511" y="1073"/>
                  </a:lnTo>
                  <a:lnTo>
                    <a:pt x="1511" y="1073"/>
                  </a:lnTo>
                  <a:lnTo>
                    <a:pt x="1522" y="1071"/>
                  </a:lnTo>
                  <a:lnTo>
                    <a:pt x="1526" y="1069"/>
                  </a:lnTo>
                  <a:lnTo>
                    <a:pt x="1529" y="1066"/>
                  </a:lnTo>
                  <a:lnTo>
                    <a:pt x="1529" y="1066"/>
                  </a:lnTo>
                  <a:lnTo>
                    <a:pt x="1533" y="1059"/>
                  </a:lnTo>
                  <a:lnTo>
                    <a:pt x="1535" y="1057"/>
                  </a:lnTo>
                  <a:lnTo>
                    <a:pt x="1539" y="1055"/>
                  </a:lnTo>
                  <a:lnTo>
                    <a:pt x="1539" y="1055"/>
                  </a:lnTo>
                  <a:lnTo>
                    <a:pt x="1544" y="1051"/>
                  </a:lnTo>
                  <a:lnTo>
                    <a:pt x="1553" y="1049"/>
                  </a:lnTo>
                  <a:lnTo>
                    <a:pt x="1557" y="1049"/>
                  </a:lnTo>
                  <a:lnTo>
                    <a:pt x="1560" y="1051"/>
                  </a:lnTo>
                  <a:lnTo>
                    <a:pt x="1562" y="1053"/>
                  </a:lnTo>
                  <a:lnTo>
                    <a:pt x="1562" y="1057"/>
                  </a:lnTo>
                  <a:lnTo>
                    <a:pt x="1562" y="1057"/>
                  </a:lnTo>
                  <a:lnTo>
                    <a:pt x="1562" y="1059"/>
                  </a:lnTo>
                  <a:lnTo>
                    <a:pt x="1558" y="1062"/>
                  </a:lnTo>
                  <a:lnTo>
                    <a:pt x="1553" y="1068"/>
                  </a:lnTo>
                  <a:lnTo>
                    <a:pt x="1553" y="1068"/>
                  </a:lnTo>
                  <a:lnTo>
                    <a:pt x="1549" y="1069"/>
                  </a:lnTo>
                  <a:lnTo>
                    <a:pt x="1548" y="1073"/>
                  </a:lnTo>
                  <a:lnTo>
                    <a:pt x="1548" y="1078"/>
                  </a:lnTo>
                  <a:lnTo>
                    <a:pt x="1549" y="1082"/>
                  </a:lnTo>
                  <a:lnTo>
                    <a:pt x="1549" y="1082"/>
                  </a:lnTo>
                  <a:lnTo>
                    <a:pt x="1553" y="1086"/>
                  </a:lnTo>
                  <a:lnTo>
                    <a:pt x="1558" y="1087"/>
                  </a:lnTo>
                  <a:lnTo>
                    <a:pt x="1567" y="1089"/>
                  </a:lnTo>
                  <a:lnTo>
                    <a:pt x="1567" y="1089"/>
                  </a:lnTo>
                  <a:lnTo>
                    <a:pt x="1573" y="1089"/>
                  </a:lnTo>
                  <a:lnTo>
                    <a:pt x="1578" y="1087"/>
                  </a:lnTo>
                  <a:lnTo>
                    <a:pt x="1586" y="1080"/>
                  </a:lnTo>
                  <a:lnTo>
                    <a:pt x="1586" y="1080"/>
                  </a:lnTo>
                  <a:lnTo>
                    <a:pt x="1591" y="1071"/>
                  </a:lnTo>
                  <a:lnTo>
                    <a:pt x="1598" y="1064"/>
                  </a:lnTo>
                  <a:lnTo>
                    <a:pt x="1598" y="1064"/>
                  </a:lnTo>
                  <a:lnTo>
                    <a:pt x="1607" y="1059"/>
                  </a:lnTo>
                  <a:lnTo>
                    <a:pt x="1613" y="1057"/>
                  </a:lnTo>
                  <a:lnTo>
                    <a:pt x="1616" y="1053"/>
                  </a:lnTo>
                  <a:lnTo>
                    <a:pt x="1616" y="1053"/>
                  </a:lnTo>
                  <a:lnTo>
                    <a:pt x="1616" y="1049"/>
                  </a:lnTo>
                  <a:lnTo>
                    <a:pt x="1615" y="1046"/>
                  </a:lnTo>
                  <a:lnTo>
                    <a:pt x="1611" y="1044"/>
                  </a:lnTo>
                  <a:lnTo>
                    <a:pt x="1605" y="1044"/>
                  </a:lnTo>
                  <a:lnTo>
                    <a:pt x="1589" y="1044"/>
                  </a:lnTo>
                  <a:lnTo>
                    <a:pt x="1589" y="1044"/>
                  </a:lnTo>
                  <a:lnTo>
                    <a:pt x="1580" y="1040"/>
                  </a:lnTo>
                  <a:lnTo>
                    <a:pt x="1575" y="1033"/>
                  </a:lnTo>
                  <a:lnTo>
                    <a:pt x="1569" y="1028"/>
                  </a:lnTo>
                  <a:lnTo>
                    <a:pt x="1567" y="1019"/>
                  </a:lnTo>
                  <a:lnTo>
                    <a:pt x="1567" y="1019"/>
                  </a:lnTo>
                  <a:lnTo>
                    <a:pt x="1566" y="1008"/>
                  </a:lnTo>
                  <a:lnTo>
                    <a:pt x="1564" y="1002"/>
                  </a:lnTo>
                  <a:lnTo>
                    <a:pt x="1560" y="997"/>
                  </a:lnTo>
                  <a:lnTo>
                    <a:pt x="1560" y="997"/>
                  </a:lnTo>
                  <a:lnTo>
                    <a:pt x="1555" y="995"/>
                  </a:lnTo>
                  <a:lnTo>
                    <a:pt x="1549" y="992"/>
                  </a:lnTo>
                  <a:lnTo>
                    <a:pt x="1549" y="992"/>
                  </a:lnTo>
                  <a:lnTo>
                    <a:pt x="1548" y="990"/>
                  </a:lnTo>
                  <a:lnTo>
                    <a:pt x="1548" y="986"/>
                  </a:lnTo>
                  <a:lnTo>
                    <a:pt x="1549" y="984"/>
                  </a:lnTo>
                  <a:lnTo>
                    <a:pt x="1551" y="983"/>
                  </a:lnTo>
                  <a:lnTo>
                    <a:pt x="1551" y="983"/>
                  </a:lnTo>
                  <a:lnTo>
                    <a:pt x="1555" y="981"/>
                  </a:lnTo>
                  <a:lnTo>
                    <a:pt x="1558" y="981"/>
                  </a:lnTo>
                  <a:lnTo>
                    <a:pt x="1562" y="981"/>
                  </a:lnTo>
                  <a:lnTo>
                    <a:pt x="1566" y="979"/>
                  </a:lnTo>
                  <a:lnTo>
                    <a:pt x="1566" y="979"/>
                  </a:lnTo>
                  <a:lnTo>
                    <a:pt x="1567" y="977"/>
                  </a:lnTo>
                  <a:lnTo>
                    <a:pt x="1569" y="973"/>
                  </a:lnTo>
                  <a:lnTo>
                    <a:pt x="1569" y="970"/>
                  </a:lnTo>
                  <a:lnTo>
                    <a:pt x="1569" y="966"/>
                  </a:lnTo>
                  <a:lnTo>
                    <a:pt x="1569" y="966"/>
                  </a:lnTo>
                  <a:lnTo>
                    <a:pt x="1564" y="959"/>
                  </a:lnTo>
                  <a:lnTo>
                    <a:pt x="1558" y="954"/>
                  </a:lnTo>
                  <a:lnTo>
                    <a:pt x="1549" y="954"/>
                  </a:lnTo>
                  <a:lnTo>
                    <a:pt x="1542" y="955"/>
                  </a:lnTo>
                  <a:lnTo>
                    <a:pt x="1542" y="955"/>
                  </a:lnTo>
                  <a:lnTo>
                    <a:pt x="1531" y="961"/>
                  </a:lnTo>
                  <a:lnTo>
                    <a:pt x="1531" y="961"/>
                  </a:lnTo>
                  <a:lnTo>
                    <a:pt x="1517" y="968"/>
                  </a:lnTo>
                  <a:lnTo>
                    <a:pt x="1510" y="973"/>
                  </a:lnTo>
                  <a:lnTo>
                    <a:pt x="1504" y="981"/>
                  </a:lnTo>
                  <a:lnTo>
                    <a:pt x="1504" y="981"/>
                  </a:lnTo>
                  <a:lnTo>
                    <a:pt x="1501" y="984"/>
                  </a:lnTo>
                  <a:lnTo>
                    <a:pt x="1499" y="986"/>
                  </a:lnTo>
                  <a:lnTo>
                    <a:pt x="1497" y="986"/>
                  </a:lnTo>
                  <a:lnTo>
                    <a:pt x="1497" y="986"/>
                  </a:lnTo>
                  <a:lnTo>
                    <a:pt x="1495" y="983"/>
                  </a:lnTo>
                  <a:lnTo>
                    <a:pt x="1495" y="979"/>
                  </a:lnTo>
                  <a:lnTo>
                    <a:pt x="1499" y="972"/>
                  </a:lnTo>
                  <a:lnTo>
                    <a:pt x="1499" y="972"/>
                  </a:lnTo>
                  <a:lnTo>
                    <a:pt x="1513" y="955"/>
                  </a:lnTo>
                  <a:lnTo>
                    <a:pt x="1513" y="955"/>
                  </a:lnTo>
                  <a:lnTo>
                    <a:pt x="1520" y="948"/>
                  </a:lnTo>
                  <a:lnTo>
                    <a:pt x="1528" y="943"/>
                  </a:lnTo>
                  <a:lnTo>
                    <a:pt x="1537" y="939"/>
                  </a:lnTo>
                  <a:lnTo>
                    <a:pt x="1548" y="935"/>
                  </a:lnTo>
                  <a:lnTo>
                    <a:pt x="1548" y="935"/>
                  </a:lnTo>
                  <a:lnTo>
                    <a:pt x="1562" y="935"/>
                  </a:lnTo>
                  <a:lnTo>
                    <a:pt x="1562" y="935"/>
                  </a:lnTo>
                  <a:lnTo>
                    <a:pt x="1600" y="935"/>
                  </a:lnTo>
                  <a:lnTo>
                    <a:pt x="1600" y="935"/>
                  </a:lnTo>
                  <a:lnTo>
                    <a:pt x="1615" y="935"/>
                  </a:lnTo>
                  <a:lnTo>
                    <a:pt x="1629" y="934"/>
                  </a:lnTo>
                  <a:lnTo>
                    <a:pt x="1629" y="934"/>
                  </a:lnTo>
                  <a:lnTo>
                    <a:pt x="1642" y="928"/>
                  </a:lnTo>
                  <a:lnTo>
                    <a:pt x="1642" y="928"/>
                  </a:lnTo>
                  <a:lnTo>
                    <a:pt x="1649" y="925"/>
                  </a:lnTo>
                  <a:lnTo>
                    <a:pt x="1658" y="919"/>
                  </a:lnTo>
                  <a:lnTo>
                    <a:pt x="1658" y="919"/>
                  </a:lnTo>
                  <a:lnTo>
                    <a:pt x="1660" y="916"/>
                  </a:lnTo>
                  <a:lnTo>
                    <a:pt x="1662" y="910"/>
                  </a:lnTo>
                  <a:lnTo>
                    <a:pt x="1662" y="907"/>
                  </a:lnTo>
                  <a:lnTo>
                    <a:pt x="1663" y="901"/>
                  </a:lnTo>
                  <a:lnTo>
                    <a:pt x="1663" y="901"/>
                  </a:lnTo>
                  <a:lnTo>
                    <a:pt x="1669" y="897"/>
                  </a:lnTo>
                  <a:lnTo>
                    <a:pt x="1674" y="896"/>
                  </a:lnTo>
                  <a:lnTo>
                    <a:pt x="1685" y="897"/>
                  </a:lnTo>
                  <a:lnTo>
                    <a:pt x="1696" y="899"/>
                  </a:lnTo>
                  <a:lnTo>
                    <a:pt x="1701" y="897"/>
                  </a:lnTo>
                  <a:lnTo>
                    <a:pt x="1707" y="896"/>
                  </a:lnTo>
                  <a:lnTo>
                    <a:pt x="1707" y="896"/>
                  </a:lnTo>
                  <a:lnTo>
                    <a:pt x="1710" y="890"/>
                  </a:lnTo>
                  <a:lnTo>
                    <a:pt x="1714" y="885"/>
                  </a:lnTo>
                  <a:lnTo>
                    <a:pt x="1716" y="879"/>
                  </a:lnTo>
                  <a:lnTo>
                    <a:pt x="1716" y="874"/>
                  </a:lnTo>
                  <a:lnTo>
                    <a:pt x="1716" y="874"/>
                  </a:lnTo>
                  <a:lnTo>
                    <a:pt x="1714" y="869"/>
                  </a:lnTo>
                  <a:lnTo>
                    <a:pt x="1712" y="865"/>
                  </a:lnTo>
                  <a:lnTo>
                    <a:pt x="1703" y="863"/>
                  </a:lnTo>
                  <a:lnTo>
                    <a:pt x="1703" y="863"/>
                  </a:lnTo>
                  <a:lnTo>
                    <a:pt x="1698" y="859"/>
                  </a:lnTo>
                  <a:lnTo>
                    <a:pt x="1694" y="858"/>
                  </a:lnTo>
                  <a:lnTo>
                    <a:pt x="1691" y="858"/>
                  </a:lnTo>
                  <a:lnTo>
                    <a:pt x="1691" y="858"/>
                  </a:lnTo>
                  <a:lnTo>
                    <a:pt x="1683" y="859"/>
                  </a:lnTo>
                  <a:lnTo>
                    <a:pt x="1678" y="863"/>
                  </a:lnTo>
                  <a:lnTo>
                    <a:pt x="1678" y="863"/>
                  </a:lnTo>
                  <a:lnTo>
                    <a:pt x="1665" y="870"/>
                  </a:lnTo>
                  <a:lnTo>
                    <a:pt x="1658" y="872"/>
                  </a:lnTo>
                  <a:lnTo>
                    <a:pt x="1651" y="872"/>
                  </a:lnTo>
                  <a:lnTo>
                    <a:pt x="1651" y="872"/>
                  </a:lnTo>
                  <a:lnTo>
                    <a:pt x="1645" y="872"/>
                  </a:lnTo>
                  <a:lnTo>
                    <a:pt x="1642" y="869"/>
                  </a:lnTo>
                  <a:lnTo>
                    <a:pt x="1640" y="865"/>
                  </a:lnTo>
                  <a:lnTo>
                    <a:pt x="1638" y="859"/>
                  </a:lnTo>
                  <a:lnTo>
                    <a:pt x="1638" y="859"/>
                  </a:lnTo>
                  <a:lnTo>
                    <a:pt x="1642" y="854"/>
                  </a:lnTo>
                  <a:lnTo>
                    <a:pt x="1645" y="850"/>
                  </a:lnTo>
                  <a:lnTo>
                    <a:pt x="1656" y="843"/>
                  </a:lnTo>
                  <a:lnTo>
                    <a:pt x="1656" y="843"/>
                  </a:lnTo>
                  <a:lnTo>
                    <a:pt x="1660" y="840"/>
                  </a:lnTo>
                  <a:lnTo>
                    <a:pt x="1662" y="836"/>
                  </a:lnTo>
                  <a:lnTo>
                    <a:pt x="1662" y="832"/>
                  </a:lnTo>
                  <a:lnTo>
                    <a:pt x="1658" y="829"/>
                  </a:lnTo>
                  <a:lnTo>
                    <a:pt x="1658" y="829"/>
                  </a:lnTo>
                  <a:lnTo>
                    <a:pt x="1651" y="827"/>
                  </a:lnTo>
                  <a:lnTo>
                    <a:pt x="1645" y="825"/>
                  </a:lnTo>
                  <a:lnTo>
                    <a:pt x="1633" y="823"/>
                  </a:lnTo>
                  <a:lnTo>
                    <a:pt x="1633" y="823"/>
                  </a:lnTo>
                  <a:lnTo>
                    <a:pt x="1625" y="821"/>
                  </a:lnTo>
                  <a:lnTo>
                    <a:pt x="1622" y="816"/>
                  </a:lnTo>
                  <a:lnTo>
                    <a:pt x="1622" y="811"/>
                  </a:lnTo>
                  <a:lnTo>
                    <a:pt x="1622" y="803"/>
                  </a:lnTo>
                  <a:lnTo>
                    <a:pt x="1622" y="803"/>
                  </a:lnTo>
                  <a:lnTo>
                    <a:pt x="1620" y="791"/>
                  </a:lnTo>
                  <a:lnTo>
                    <a:pt x="1620" y="791"/>
                  </a:lnTo>
                  <a:lnTo>
                    <a:pt x="1616" y="783"/>
                  </a:lnTo>
                  <a:lnTo>
                    <a:pt x="1615" y="776"/>
                  </a:lnTo>
                  <a:lnTo>
                    <a:pt x="1615" y="776"/>
                  </a:lnTo>
                  <a:lnTo>
                    <a:pt x="1613" y="758"/>
                  </a:lnTo>
                  <a:lnTo>
                    <a:pt x="1613" y="758"/>
                  </a:lnTo>
                  <a:lnTo>
                    <a:pt x="1611" y="751"/>
                  </a:lnTo>
                  <a:lnTo>
                    <a:pt x="1609" y="747"/>
                  </a:lnTo>
                  <a:lnTo>
                    <a:pt x="1607" y="742"/>
                  </a:lnTo>
                  <a:lnTo>
                    <a:pt x="1607" y="742"/>
                  </a:lnTo>
                  <a:lnTo>
                    <a:pt x="1596" y="733"/>
                  </a:lnTo>
                  <a:lnTo>
                    <a:pt x="1586" y="724"/>
                  </a:lnTo>
                  <a:lnTo>
                    <a:pt x="1586" y="724"/>
                  </a:lnTo>
                  <a:lnTo>
                    <a:pt x="1582" y="718"/>
                  </a:lnTo>
                  <a:lnTo>
                    <a:pt x="1582" y="715"/>
                  </a:lnTo>
                  <a:lnTo>
                    <a:pt x="1580" y="706"/>
                  </a:lnTo>
                  <a:lnTo>
                    <a:pt x="1580" y="706"/>
                  </a:lnTo>
                  <a:lnTo>
                    <a:pt x="1577" y="700"/>
                  </a:lnTo>
                  <a:lnTo>
                    <a:pt x="1573" y="695"/>
                  </a:lnTo>
                  <a:lnTo>
                    <a:pt x="1567" y="695"/>
                  </a:lnTo>
                  <a:lnTo>
                    <a:pt x="1562" y="697"/>
                  </a:lnTo>
                  <a:lnTo>
                    <a:pt x="1562" y="697"/>
                  </a:lnTo>
                  <a:lnTo>
                    <a:pt x="1558" y="700"/>
                  </a:lnTo>
                  <a:lnTo>
                    <a:pt x="1555" y="704"/>
                  </a:lnTo>
                  <a:lnTo>
                    <a:pt x="1549" y="715"/>
                  </a:lnTo>
                  <a:lnTo>
                    <a:pt x="1549" y="715"/>
                  </a:lnTo>
                  <a:lnTo>
                    <a:pt x="1542" y="720"/>
                  </a:lnTo>
                  <a:lnTo>
                    <a:pt x="1533" y="724"/>
                  </a:lnTo>
                  <a:lnTo>
                    <a:pt x="1522" y="724"/>
                  </a:lnTo>
                  <a:lnTo>
                    <a:pt x="1513" y="722"/>
                  </a:lnTo>
                  <a:lnTo>
                    <a:pt x="1513" y="722"/>
                  </a:lnTo>
                  <a:lnTo>
                    <a:pt x="1506" y="717"/>
                  </a:lnTo>
                  <a:lnTo>
                    <a:pt x="1499" y="711"/>
                  </a:lnTo>
                  <a:lnTo>
                    <a:pt x="1495" y="702"/>
                  </a:lnTo>
                  <a:lnTo>
                    <a:pt x="1493" y="695"/>
                  </a:lnTo>
                  <a:lnTo>
                    <a:pt x="1493" y="695"/>
                  </a:lnTo>
                  <a:lnTo>
                    <a:pt x="1491" y="679"/>
                  </a:lnTo>
                  <a:lnTo>
                    <a:pt x="1488" y="671"/>
                  </a:lnTo>
                  <a:lnTo>
                    <a:pt x="1482" y="664"/>
                  </a:lnTo>
                  <a:lnTo>
                    <a:pt x="1482" y="664"/>
                  </a:lnTo>
                  <a:lnTo>
                    <a:pt x="1475" y="659"/>
                  </a:lnTo>
                  <a:lnTo>
                    <a:pt x="1466" y="655"/>
                  </a:lnTo>
                  <a:lnTo>
                    <a:pt x="1459" y="650"/>
                  </a:lnTo>
                  <a:lnTo>
                    <a:pt x="1452" y="644"/>
                  </a:lnTo>
                  <a:lnTo>
                    <a:pt x="1452" y="644"/>
                  </a:lnTo>
                  <a:lnTo>
                    <a:pt x="1441" y="635"/>
                  </a:lnTo>
                  <a:lnTo>
                    <a:pt x="1435" y="630"/>
                  </a:lnTo>
                  <a:lnTo>
                    <a:pt x="1430" y="628"/>
                  </a:lnTo>
                  <a:lnTo>
                    <a:pt x="1430" y="628"/>
                  </a:lnTo>
                  <a:lnTo>
                    <a:pt x="1423" y="626"/>
                  </a:lnTo>
                  <a:lnTo>
                    <a:pt x="1414" y="628"/>
                  </a:lnTo>
                  <a:lnTo>
                    <a:pt x="1399" y="635"/>
                  </a:lnTo>
                  <a:lnTo>
                    <a:pt x="1399" y="635"/>
                  </a:lnTo>
                  <a:lnTo>
                    <a:pt x="1394" y="637"/>
                  </a:lnTo>
                  <a:lnTo>
                    <a:pt x="1386" y="639"/>
                  </a:lnTo>
                  <a:lnTo>
                    <a:pt x="1379" y="639"/>
                  </a:lnTo>
                  <a:lnTo>
                    <a:pt x="1374" y="641"/>
                  </a:lnTo>
                  <a:lnTo>
                    <a:pt x="1374" y="641"/>
                  </a:lnTo>
                  <a:lnTo>
                    <a:pt x="1370" y="642"/>
                  </a:lnTo>
                  <a:lnTo>
                    <a:pt x="1367" y="646"/>
                  </a:lnTo>
                  <a:lnTo>
                    <a:pt x="1367" y="650"/>
                  </a:lnTo>
                  <a:lnTo>
                    <a:pt x="1367" y="655"/>
                  </a:lnTo>
                  <a:lnTo>
                    <a:pt x="1368" y="666"/>
                  </a:lnTo>
                  <a:lnTo>
                    <a:pt x="1368" y="669"/>
                  </a:lnTo>
                  <a:lnTo>
                    <a:pt x="1367" y="675"/>
                  </a:lnTo>
                  <a:lnTo>
                    <a:pt x="1367" y="675"/>
                  </a:lnTo>
                  <a:lnTo>
                    <a:pt x="1365" y="679"/>
                  </a:lnTo>
                  <a:lnTo>
                    <a:pt x="1363" y="680"/>
                  </a:lnTo>
                  <a:lnTo>
                    <a:pt x="1365" y="684"/>
                  </a:lnTo>
                  <a:lnTo>
                    <a:pt x="1365" y="684"/>
                  </a:lnTo>
                  <a:lnTo>
                    <a:pt x="1367" y="688"/>
                  </a:lnTo>
                  <a:lnTo>
                    <a:pt x="1368" y="691"/>
                  </a:lnTo>
                  <a:lnTo>
                    <a:pt x="1368" y="691"/>
                  </a:lnTo>
                  <a:lnTo>
                    <a:pt x="1368" y="695"/>
                  </a:lnTo>
                  <a:lnTo>
                    <a:pt x="1367" y="698"/>
                  </a:lnTo>
                  <a:lnTo>
                    <a:pt x="1363" y="704"/>
                  </a:lnTo>
                  <a:lnTo>
                    <a:pt x="1363" y="704"/>
                  </a:lnTo>
                  <a:lnTo>
                    <a:pt x="1359" y="709"/>
                  </a:lnTo>
                  <a:lnTo>
                    <a:pt x="1354" y="713"/>
                  </a:lnTo>
                  <a:lnTo>
                    <a:pt x="1350" y="717"/>
                  </a:lnTo>
                  <a:lnTo>
                    <a:pt x="1348" y="722"/>
                  </a:lnTo>
                  <a:lnTo>
                    <a:pt x="1348" y="722"/>
                  </a:lnTo>
                  <a:lnTo>
                    <a:pt x="1348" y="726"/>
                  </a:lnTo>
                  <a:lnTo>
                    <a:pt x="1350" y="729"/>
                  </a:lnTo>
                  <a:lnTo>
                    <a:pt x="1356" y="733"/>
                  </a:lnTo>
                  <a:lnTo>
                    <a:pt x="1361" y="736"/>
                  </a:lnTo>
                  <a:lnTo>
                    <a:pt x="1367" y="740"/>
                  </a:lnTo>
                  <a:lnTo>
                    <a:pt x="1367" y="740"/>
                  </a:lnTo>
                  <a:lnTo>
                    <a:pt x="1370" y="747"/>
                  </a:lnTo>
                  <a:lnTo>
                    <a:pt x="1372" y="753"/>
                  </a:lnTo>
                  <a:lnTo>
                    <a:pt x="1372" y="753"/>
                  </a:lnTo>
                  <a:lnTo>
                    <a:pt x="1377" y="764"/>
                  </a:lnTo>
                  <a:lnTo>
                    <a:pt x="1381" y="773"/>
                  </a:lnTo>
                  <a:lnTo>
                    <a:pt x="1381" y="773"/>
                  </a:lnTo>
                  <a:lnTo>
                    <a:pt x="1383" y="785"/>
                  </a:lnTo>
                  <a:lnTo>
                    <a:pt x="1385" y="791"/>
                  </a:lnTo>
                  <a:lnTo>
                    <a:pt x="1383" y="796"/>
                  </a:lnTo>
                  <a:lnTo>
                    <a:pt x="1383" y="796"/>
                  </a:lnTo>
                  <a:lnTo>
                    <a:pt x="1377" y="807"/>
                  </a:lnTo>
                  <a:lnTo>
                    <a:pt x="1374" y="812"/>
                  </a:lnTo>
                  <a:lnTo>
                    <a:pt x="1368" y="816"/>
                  </a:lnTo>
                  <a:lnTo>
                    <a:pt x="1368" y="816"/>
                  </a:lnTo>
                  <a:lnTo>
                    <a:pt x="1359" y="821"/>
                  </a:lnTo>
                  <a:lnTo>
                    <a:pt x="1354" y="825"/>
                  </a:lnTo>
                  <a:lnTo>
                    <a:pt x="1350" y="831"/>
                  </a:lnTo>
                  <a:lnTo>
                    <a:pt x="1350" y="831"/>
                  </a:lnTo>
                  <a:lnTo>
                    <a:pt x="1347" y="836"/>
                  </a:lnTo>
                  <a:lnTo>
                    <a:pt x="1347" y="843"/>
                  </a:lnTo>
                  <a:lnTo>
                    <a:pt x="1350" y="859"/>
                  </a:lnTo>
                  <a:lnTo>
                    <a:pt x="1350" y="859"/>
                  </a:lnTo>
                  <a:lnTo>
                    <a:pt x="1350" y="865"/>
                  </a:lnTo>
                  <a:lnTo>
                    <a:pt x="1350" y="870"/>
                  </a:lnTo>
                  <a:lnTo>
                    <a:pt x="1348" y="878"/>
                  </a:lnTo>
                  <a:lnTo>
                    <a:pt x="1347" y="881"/>
                  </a:lnTo>
                  <a:lnTo>
                    <a:pt x="1347" y="881"/>
                  </a:lnTo>
                  <a:lnTo>
                    <a:pt x="1341" y="887"/>
                  </a:lnTo>
                  <a:lnTo>
                    <a:pt x="1336" y="888"/>
                  </a:lnTo>
                  <a:lnTo>
                    <a:pt x="1329" y="890"/>
                  </a:lnTo>
                  <a:lnTo>
                    <a:pt x="1323" y="890"/>
                  </a:lnTo>
                  <a:lnTo>
                    <a:pt x="1323" y="890"/>
                  </a:lnTo>
                  <a:lnTo>
                    <a:pt x="1318" y="888"/>
                  </a:lnTo>
                  <a:lnTo>
                    <a:pt x="1316" y="887"/>
                  </a:lnTo>
                  <a:lnTo>
                    <a:pt x="1310" y="879"/>
                  </a:lnTo>
                  <a:lnTo>
                    <a:pt x="1307" y="870"/>
                  </a:lnTo>
                  <a:lnTo>
                    <a:pt x="1305" y="863"/>
                  </a:lnTo>
                  <a:lnTo>
                    <a:pt x="1305" y="863"/>
                  </a:lnTo>
                  <a:lnTo>
                    <a:pt x="1303" y="854"/>
                  </a:lnTo>
                  <a:lnTo>
                    <a:pt x="1303" y="843"/>
                  </a:lnTo>
                  <a:lnTo>
                    <a:pt x="1303" y="832"/>
                  </a:lnTo>
                  <a:lnTo>
                    <a:pt x="1301" y="829"/>
                  </a:lnTo>
                  <a:lnTo>
                    <a:pt x="1298" y="825"/>
                  </a:lnTo>
                  <a:lnTo>
                    <a:pt x="1298" y="825"/>
                  </a:lnTo>
                  <a:lnTo>
                    <a:pt x="1291" y="820"/>
                  </a:lnTo>
                  <a:lnTo>
                    <a:pt x="1281" y="816"/>
                  </a:lnTo>
                  <a:lnTo>
                    <a:pt x="1263" y="812"/>
                  </a:lnTo>
                  <a:lnTo>
                    <a:pt x="1263" y="812"/>
                  </a:lnTo>
                  <a:lnTo>
                    <a:pt x="1253" y="811"/>
                  </a:lnTo>
                  <a:lnTo>
                    <a:pt x="1243" y="805"/>
                  </a:lnTo>
                  <a:lnTo>
                    <a:pt x="1225" y="793"/>
                  </a:lnTo>
                  <a:lnTo>
                    <a:pt x="1225" y="793"/>
                  </a:lnTo>
                  <a:lnTo>
                    <a:pt x="1216" y="785"/>
                  </a:lnTo>
                  <a:lnTo>
                    <a:pt x="1205" y="780"/>
                  </a:lnTo>
                  <a:lnTo>
                    <a:pt x="1205" y="780"/>
                  </a:lnTo>
                  <a:lnTo>
                    <a:pt x="1193" y="776"/>
                  </a:lnTo>
                  <a:lnTo>
                    <a:pt x="1180" y="773"/>
                  </a:lnTo>
                  <a:lnTo>
                    <a:pt x="1180" y="773"/>
                  </a:lnTo>
                  <a:lnTo>
                    <a:pt x="1166" y="769"/>
                  </a:lnTo>
                  <a:lnTo>
                    <a:pt x="1151" y="760"/>
                  </a:lnTo>
                  <a:lnTo>
                    <a:pt x="1146" y="756"/>
                  </a:lnTo>
                  <a:lnTo>
                    <a:pt x="1140" y="749"/>
                  </a:lnTo>
                  <a:lnTo>
                    <a:pt x="1137" y="742"/>
                  </a:lnTo>
                  <a:lnTo>
                    <a:pt x="1135" y="735"/>
                  </a:lnTo>
                  <a:lnTo>
                    <a:pt x="1135" y="735"/>
                  </a:lnTo>
                  <a:lnTo>
                    <a:pt x="1131" y="727"/>
                  </a:lnTo>
                  <a:lnTo>
                    <a:pt x="1126" y="720"/>
                  </a:lnTo>
                  <a:lnTo>
                    <a:pt x="1122" y="713"/>
                  </a:lnTo>
                  <a:lnTo>
                    <a:pt x="1117" y="706"/>
                  </a:lnTo>
                  <a:lnTo>
                    <a:pt x="1117" y="706"/>
                  </a:lnTo>
                  <a:lnTo>
                    <a:pt x="1115" y="695"/>
                  </a:lnTo>
                  <a:lnTo>
                    <a:pt x="1115" y="684"/>
                  </a:lnTo>
                  <a:lnTo>
                    <a:pt x="1119" y="675"/>
                  </a:lnTo>
                  <a:lnTo>
                    <a:pt x="1124" y="666"/>
                  </a:lnTo>
                  <a:lnTo>
                    <a:pt x="1124" y="666"/>
                  </a:lnTo>
                  <a:lnTo>
                    <a:pt x="1133" y="655"/>
                  </a:lnTo>
                  <a:lnTo>
                    <a:pt x="1144" y="648"/>
                  </a:lnTo>
                  <a:lnTo>
                    <a:pt x="1144" y="648"/>
                  </a:lnTo>
                  <a:lnTo>
                    <a:pt x="1153" y="641"/>
                  </a:lnTo>
                  <a:lnTo>
                    <a:pt x="1160" y="633"/>
                  </a:lnTo>
                  <a:lnTo>
                    <a:pt x="1160" y="633"/>
                  </a:lnTo>
                  <a:lnTo>
                    <a:pt x="1164" y="628"/>
                  </a:lnTo>
                  <a:lnTo>
                    <a:pt x="1166" y="622"/>
                  </a:lnTo>
                  <a:lnTo>
                    <a:pt x="1167" y="617"/>
                  </a:lnTo>
                  <a:lnTo>
                    <a:pt x="1169" y="613"/>
                  </a:lnTo>
                  <a:lnTo>
                    <a:pt x="1169" y="613"/>
                  </a:lnTo>
                  <a:lnTo>
                    <a:pt x="1173" y="610"/>
                  </a:lnTo>
                  <a:lnTo>
                    <a:pt x="1178" y="606"/>
                  </a:lnTo>
                  <a:lnTo>
                    <a:pt x="1178" y="606"/>
                  </a:lnTo>
                  <a:lnTo>
                    <a:pt x="1195" y="601"/>
                  </a:lnTo>
                  <a:lnTo>
                    <a:pt x="1209" y="595"/>
                  </a:lnTo>
                  <a:lnTo>
                    <a:pt x="1209" y="595"/>
                  </a:lnTo>
                  <a:lnTo>
                    <a:pt x="1216" y="592"/>
                  </a:lnTo>
                  <a:lnTo>
                    <a:pt x="1218" y="590"/>
                  </a:lnTo>
                  <a:lnTo>
                    <a:pt x="1220" y="586"/>
                  </a:lnTo>
                  <a:lnTo>
                    <a:pt x="1220" y="586"/>
                  </a:lnTo>
                  <a:lnTo>
                    <a:pt x="1216" y="579"/>
                  </a:lnTo>
                  <a:lnTo>
                    <a:pt x="1213" y="574"/>
                  </a:lnTo>
                  <a:lnTo>
                    <a:pt x="1213" y="574"/>
                  </a:lnTo>
                  <a:lnTo>
                    <a:pt x="1209" y="570"/>
                  </a:lnTo>
                  <a:lnTo>
                    <a:pt x="1205" y="568"/>
                  </a:lnTo>
                  <a:lnTo>
                    <a:pt x="1196" y="566"/>
                  </a:lnTo>
                  <a:lnTo>
                    <a:pt x="1196" y="566"/>
                  </a:lnTo>
                  <a:lnTo>
                    <a:pt x="1191" y="566"/>
                  </a:lnTo>
                  <a:lnTo>
                    <a:pt x="1184" y="566"/>
                  </a:lnTo>
                  <a:lnTo>
                    <a:pt x="1182" y="565"/>
                  </a:lnTo>
                  <a:lnTo>
                    <a:pt x="1180" y="563"/>
                  </a:lnTo>
                  <a:lnTo>
                    <a:pt x="1180" y="561"/>
                  </a:lnTo>
                  <a:lnTo>
                    <a:pt x="1182" y="557"/>
                  </a:lnTo>
                  <a:lnTo>
                    <a:pt x="1182" y="557"/>
                  </a:lnTo>
                  <a:lnTo>
                    <a:pt x="1184" y="555"/>
                  </a:lnTo>
                  <a:lnTo>
                    <a:pt x="1186" y="554"/>
                  </a:lnTo>
                  <a:lnTo>
                    <a:pt x="1193" y="552"/>
                  </a:lnTo>
                  <a:lnTo>
                    <a:pt x="1205" y="554"/>
                  </a:lnTo>
                  <a:lnTo>
                    <a:pt x="1205" y="554"/>
                  </a:lnTo>
                  <a:lnTo>
                    <a:pt x="1215" y="557"/>
                  </a:lnTo>
                  <a:lnTo>
                    <a:pt x="1220" y="559"/>
                  </a:lnTo>
                  <a:lnTo>
                    <a:pt x="1224" y="559"/>
                  </a:lnTo>
                  <a:lnTo>
                    <a:pt x="1224" y="559"/>
                  </a:lnTo>
                  <a:lnTo>
                    <a:pt x="1227" y="557"/>
                  </a:lnTo>
                  <a:lnTo>
                    <a:pt x="1231" y="555"/>
                  </a:lnTo>
                  <a:lnTo>
                    <a:pt x="1234" y="550"/>
                  </a:lnTo>
                  <a:lnTo>
                    <a:pt x="1238" y="543"/>
                  </a:lnTo>
                  <a:lnTo>
                    <a:pt x="1242" y="539"/>
                  </a:lnTo>
                  <a:lnTo>
                    <a:pt x="1245" y="537"/>
                  </a:lnTo>
                  <a:lnTo>
                    <a:pt x="1245" y="537"/>
                  </a:lnTo>
                  <a:lnTo>
                    <a:pt x="1249" y="537"/>
                  </a:lnTo>
                  <a:lnTo>
                    <a:pt x="1253" y="537"/>
                  </a:lnTo>
                  <a:lnTo>
                    <a:pt x="1258" y="541"/>
                  </a:lnTo>
                  <a:lnTo>
                    <a:pt x="1258" y="541"/>
                  </a:lnTo>
                  <a:lnTo>
                    <a:pt x="1263" y="541"/>
                  </a:lnTo>
                  <a:lnTo>
                    <a:pt x="1267" y="541"/>
                  </a:lnTo>
                  <a:lnTo>
                    <a:pt x="1276" y="539"/>
                  </a:lnTo>
                  <a:lnTo>
                    <a:pt x="1291" y="530"/>
                  </a:lnTo>
                  <a:lnTo>
                    <a:pt x="1291" y="530"/>
                  </a:lnTo>
                  <a:lnTo>
                    <a:pt x="1305" y="525"/>
                  </a:lnTo>
                  <a:lnTo>
                    <a:pt x="1320" y="521"/>
                  </a:lnTo>
                  <a:lnTo>
                    <a:pt x="1320" y="521"/>
                  </a:lnTo>
                  <a:lnTo>
                    <a:pt x="1325" y="519"/>
                  </a:lnTo>
                  <a:lnTo>
                    <a:pt x="1329" y="516"/>
                  </a:lnTo>
                  <a:lnTo>
                    <a:pt x="1330" y="512"/>
                  </a:lnTo>
                  <a:lnTo>
                    <a:pt x="1330" y="507"/>
                  </a:lnTo>
                  <a:lnTo>
                    <a:pt x="1330" y="507"/>
                  </a:lnTo>
                  <a:lnTo>
                    <a:pt x="1329" y="499"/>
                  </a:lnTo>
                  <a:lnTo>
                    <a:pt x="1323" y="496"/>
                  </a:lnTo>
                  <a:lnTo>
                    <a:pt x="1320" y="492"/>
                  </a:lnTo>
                  <a:lnTo>
                    <a:pt x="1314" y="487"/>
                  </a:lnTo>
                  <a:lnTo>
                    <a:pt x="1314" y="487"/>
                  </a:lnTo>
                  <a:lnTo>
                    <a:pt x="1312" y="480"/>
                  </a:lnTo>
                  <a:lnTo>
                    <a:pt x="1312" y="480"/>
                  </a:lnTo>
                  <a:lnTo>
                    <a:pt x="1312" y="472"/>
                  </a:lnTo>
                  <a:lnTo>
                    <a:pt x="1312" y="465"/>
                  </a:lnTo>
                  <a:lnTo>
                    <a:pt x="1312" y="465"/>
                  </a:lnTo>
                  <a:lnTo>
                    <a:pt x="1314" y="460"/>
                  </a:lnTo>
                  <a:lnTo>
                    <a:pt x="1314" y="458"/>
                  </a:lnTo>
                  <a:lnTo>
                    <a:pt x="1314" y="456"/>
                  </a:lnTo>
                  <a:lnTo>
                    <a:pt x="1314" y="456"/>
                  </a:lnTo>
                  <a:lnTo>
                    <a:pt x="1312" y="452"/>
                  </a:lnTo>
                  <a:lnTo>
                    <a:pt x="1309" y="451"/>
                  </a:lnTo>
                  <a:lnTo>
                    <a:pt x="1301" y="447"/>
                  </a:lnTo>
                  <a:lnTo>
                    <a:pt x="1301" y="447"/>
                  </a:lnTo>
                  <a:lnTo>
                    <a:pt x="1298" y="442"/>
                  </a:lnTo>
                  <a:lnTo>
                    <a:pt x="1292" y="438"/>
                  </a:lnTo>
                  <a:lnTo>
                    <a:pt x="1292" y="438"/>
                  </a:lnTo>
                  <a:lnTo>
                    <a:pt x="1280" y="438"/>
                  </a:lnTo>
                  <a:lnTo>
                    <a:pt x="1267" y="438"/>
                  </a:lnTo>
                  <a:lnTo>
                    <a:pt x="1267" y="438"/>
                  </a:lnTo>
                  <a:lnTo>
                    <a:pt x="1263" y="440"/>
                  </a:lnTo>
                  <a:lnTo>
                    <a:pt x="1260" y="443"/>
                  </a:lnTo>
                  <a:lnTo>
                    <a:pt x="1258" y="447"/>
                  </a:lnTo>
                  <a:lnTo>
                    <a:pt x="1260" y="451"/>
                  </a:lnTo>
                  <a:lnTo>
                    <a:pt x="1260" y="451"/>
                  </a:lnTo>
                  <a:lnTo>
                    <a:pt x="1262" y="454"/>
                  </a:lnTo>
                  <a:lnTo>
                    <a:pt x="1265" y="458"/>
                  </a:lnTo>
                  <a:lnTo>
                    <a:pt x="1269" y="461"/>
                  </a:lnTo>
                  <a:lnTo>
                    <a:pt x="1269" y="463"/>
                  </a:lnTo>
                  <a:lnTo>
                    <a:pt x="1267" y="465"/>
                  </a:lnTo>
                  <a:lnTo>
                    <a:pt x="1267" y="465"/>
                  </a:lnTo>
                  <a:lnTo>
                    <a:pt x="1263" y="465"/>
                  </a:lnTo>
                  <a:lnTo>
                    <a:pt x="1260" y="467"/>
                  </a:lnTo>
                  <a:lnTo>
                    <a:pt x="1260" y="467"/>
                  </a:lnTo>
                  <a:lnTo>
                    <a:pt x="1256" y="469"/>
                  </a:lnTo>
                  <a:lnTo>
                    <a:pt x="1254" y="474"/>
                  </a:lnTo>
                  <a:lnTo>
                    <a:pt x="1254" y="474"/>
                  </a:lnTo>
                  <a:lnTo>
                    <a:pt x="1253" y="476"/>
                  </a:lnTo>
                  <a:lnTo>
                    <a:pt x="1253" y="480"/>
                  </a:lnTo>
                  <a:lnTo>
                    <a:pt x="1254" y="487"/>
                  </a:lnTo>
                  <a:lnTo>
                    <a:pt x="1254" y="487"/>
                  </a:lnTo>
                  <a:lnTo>
                    <a:pt x="1253" y="490"/>
                  </a:lnTo>
                  <a:lnTo>
                    <a:pt x="1249" y="494"/>
                  </a:lnTo>
                  <a:lnTo>
                    <a:pt x="1249" y="494"/>
                  </a:lnTo>
                  <a:lnTo>
                    <a:pt x="1240" y="507"/>
                  </a:lnTo>
                  <a:lnTo>
                    <a:pt x="1234" y="510"/>
                  </a:lnTo>
                  <a:lnTo>
                    <a:pt x="1231" y="512"/>
                  </a:lnTo>
                  <a:lnTo>
                    <a:pt x="1227" y="512"/>
                  </a:lnTo>
                  <a:lnTo>
                    <a:pt x="1227" y="512"/>
                  </a:lnTo>
                  <a:lnTo>
                    <a:pt x="1224" y="510"/>
                  </a:lnTo>
                  <a:lnTo>
                    <a:pt x="1220" y="508"/>
                  </a:lnTo>
                  <a:lnTo>
                    <a:pt x="1216" y="501"/>
                  </a:lnTo>
                  <a:lnTo>
                    <a:pt x="1216" y="501"/>
                  </a:lnTo>
                  <a:lnTo>
                    <a:pt x="1213" y="492"/>
                  </a:lnTo>
                  <a:lnTo>
                    <a:pt x="1213" y="483"/>
                  </a:lnTo>
                  <a:lnTo>
                    <a:pt x="1215" y="465"/>
                  </a:lnTo>
                  <a:lnTo>
                    <a:pt x="1215" y="465"/>
                  </a:lnTo>
                  <a:lnTo>
                    <a:pt x="1213" y="460"/>
                  </a:lnTo>
                  <a:lnTo>
                    <a:pt x="1211" y="454"/>
                  </a:lnTo>
                  <a:lnTo>
                    <a:pt x="1207" y="452"/>
                  </a:lnTo>
                  <a:lnTo>
                    <a:pt x="1205" y="451"/>
                  </a:lnTo>
                  <a:lnTo>
                    <a:pt x="1202" y="452"/>
                  </a:lnTo>
                  <a:lnTo>
                    <a:pt x="1198" y="454"/>
                  </a:lnTo>
                  <a:lnTo>
                    <a:pt x="1198" y="454"/>
                  </a:lnTo>
                  <a:lnTo>
                    <a:pt x="1196" y="458"/>
                  </a:lnTo>
                  <a:lnTo>
                    <a:pt x="1196" y="461"/>
                  </a:lnTo>
                  <a:lnTo>
                    <a:pt x="1195" y="470"/>
                  </a:lnTo>
                  <a:lnTo>
                    <a:pt x="1193" y="474"/>
                  </a:lnTo>
                  <a:lnTo>
                    <a:pt x="1191" y="476"/>
                  </a:lnTo>
                  <a:lnTo>
                    <a:pt x="1189" y="478"/>
                  </a:lnTo>
                  <a:lnTo>
                    <a:pt x="1184" y="476"/>
                  </a:lnTo>
                  <a:lnTo>
                    <a:pt x="1184" y="476"/>
                  </a:lnTo>
                  <a:lnTo>
                    <a:pt x="1180" y="472"/>
                  </a:lnTo>
                  <a:lnTo>
                    <a:pt x="1178" y="467"/>
                  </a:lnTo>
                  <a:lnTo>
                    <a:pt x="1178" y="467"/>
                  </a:lnTo>
                  <a:lnTo>
                    <a:pt x="1175" y="456"/>
                  </a:lnTo>
                  <a:lnTo>
                    <a:pt x="1173" y="452"/>
                  </a:lnTo>
                  <a:lnTo>
                    <a:pt x="1167" y="451"/>
                  </a:lnTo>
                  <a:lnTo>
                    <a:pt x="1167" y="451"/>
                  </a:lnTo>
                  <a:lnTo>
                    <a:pt x="1164" y="449"/>
                  </a:lnTo>
                  <a:lnTo>
                    <a:pt x="1160" y="445"/>
                  </a:lnTo>
                  <a:lnTo>
                    <a:pt x="1155" y="438"/>
                  </a:lnTo>
                  <a:lnTo>
                    <a:pt x="1155" y="438"/>
                  </a:lnTo>
                  <a:lnTo>
                    <a:pt x="1155" y="434"/>
                  </a:lnTo>
                  <a:lnTo>
                    <a:pt x="1155" y="431"/>
                  </a:lnTo>
                  <a:lnTo>
                    <a:pt x="1155" y="431"/>
                  </a:lnTo>
                  <a:lnTo>
                    <a:pt x="1157" y="427"/>
                  </a:lnTo>
                  <a:lnTo>
                    <a:pt x="1157" y="425"/>
                  </a:lnTo>
                  <a:lnTo>
                    <a:pt x="1157" y="423"/>
                  </a:lnTo>
                  <a:lnTo>
                    <a:pt x="1157" y="423"/>
                  </a:lnTo>
                  <a:lnTo>
                    <a:pt x="1155" y="422"/>
                  </a:lnTo>
                  <a:lnTo>
                    <a:pt x="1151" y="422"/>
                  </a:lnTo>
                  <a:lnTo>
                    <a:pt x="1151" y="422"/>
                  </a:lnTo>
                  <a:lnTo>
                    <a:pt x="1149" y="420"/>
                  </a:lnTo>
                  <a:lnTo>
                    <a:pt x="1149" y="418"/>
                  </a:lnTo>
                  <a:lnTo>
                    <a:pt x="1151" y="416"/>
                  </a:lnTo>
                  <a:lnTo>
                    <a:pt x="1151" y="416"/>
                  </a:lnTo>
                  <a:lnTo>
                    <a:pt x="1155" y="416"/>
                  </a:lnTo>
                  <a:lnTo>
                    <a:pt x="1157" y="416"/>
                  </a:lnTo>
                  <a:lnTo>
                    <a:pt x="1160" y="418"/>
                  </a:lnTo>
                  <a:lnTo>
                    <a:pt x="1162" y="416"/>
                  </a:lnTo>
                  <a:lnTo>
                    <a:pt x="1162" y="416"/>
                  </a:lnTo>
                  <a:lnTo>
                    <a:pt x="1164" y="414"/>
                  </a:lnTo>
                  <a:lnTo>
                    <a:pt x="1164" y="411"/>
                  </a:lnTo>
                  <a:lnTo>
                    <a:pt x="1160" y="405"/>
                  </a:lnTo>
                  <a:lnTo>
                    <a:pt x="1160" y="405"/>
                  </a:lnTo>
                  <a:lnTo>
                    <a:pt x="1157" y="402"/>
                  </a:lnTo>
                  <a:lnTo>
                    <a:pt x="1151" y="400"/>
                  </a:lnTo>
                  <a:lnTo>
                    <a:pt x="1142" y="396"/>
                  </a:lnTo>
                  <a:lnTo>
                    <a:pt x="1142" y="396"/>
                  </a:lnTo>
                  <a:lnTo>
                    <a:pt x="1128" y="385"/>
                  </a:lnTo>
                  <a:lnTo>
                    <a:pt x="1128" y="385"/>
                  </a:lnTo>
                  <a:lnTo>
                    <a:pt x="1124" y="384"/>
                  </a:lnTo>
                  <a:lnTo>
                    <a:pt x="1120" y="378"/>
                  </a:lnTo>
                  <a:lnTo>
                    <a:pt x="1117" y="373"/>
                  </a:lnTo>
                  <a:lnTo>
                    <a:pt x="1117" y="369"/>
                  </a:lnTo>
                  <a:lnTo>
                    <a:pt x="1117" y="369"/>
                  </a:lnTo>
                  <a:lnTo>
                    <a:pt x="1120" y="366"/>
                  </a:lnTo>
                  <a:lnTo>
                    <a:pt x="1124" y="364"/>
                  </a:lnTo>
                  <a:lnTo>
                    <a:pt x="1124" y="362"/>
                  </a:lnTo>
                  <a:lnTo>
                    <a:pt x="1124" y="362"/>
                  </a:lnTo>
                  <a:lnTo>
                    <a:pt x="1124" y="356"/>
                  </a:lnTo>
                  <a:lnTo>
                    <a:pt x="1122" y="353"/>
                  </a:lnTo>
                  <a:lnTo>
                    <a:pt x="1122" y="353"/>
                  </a:lnTo>
                  <a:lnTo>
                    <a:pt x="1122" y="351"/>
                  </a:lnTo>
                  <a:lnTo>
                    <a:pt x="1126" y="349"/>
                  </a:lnTo>
                  <a:lnTo>
                    <a:pt x="1135" y="347"/>
                  </a:lnTo>
                  <a:lnTo>
                    <a:pt x="1135" y="347"/>
                  </a:lnTo>
                  <a:lnTo>
                    <a:pt x="1142" y="346"/>
                  </a:lnTo>
                  <a:lnTo>
                    <a:pt x="1149" y="344"/>
                  </a:lnTo>
                  <a:lnTo>
                    <a:pt x="1149" y="344"/>
                  </a:lnTo>
                  <a:lnTo>
                    <a:pt x="1157" y="346"/>
                  </a:lnTo>
                  <a:lnTo>
                    <a:pt x="1160" y="346"/>
                  </a:lnTo>
                  <a:lnTo>
                    <a:pt x="1164" y="344"/>
                  </a:lnTo>
                  <a:lnTo>
                    <a:pt x="1164" y="344"/>
                  </a:lnTo>
                  <a:lnTo>
                    <a:pt x="1169" y="340"/>
                  </a:lnTo>
                  <a:lnTo>
                    <a:pt x="1173" y="335"/>
                  </a:lnTo>
                  <a:lnTo>
                    <a:pt x="1175" y="328"/>
                  </a:lnTo>
                  <a:lnTo>
                    <a:pt x="1175" y="324"/>
                  </a:lnTo>
                  <a:lnTo>
                    <a:pt x="1173" y="320"/>
                  </a:lnTo>
                  <a:lnTo>
                    <a:pt x="1173" y="320"/>
                  </a:lnTo>
                  <a:lnTo>
                    <a:pt x="1169" y="317"/>
                  </a:lnTo>
                  <a:lnTo>
                    <a:pt x="1162" y="311"/>
                  </a:lnTo>
                  <a:lnTo>
                    <a:pt x="1151" y="306"/>
                  </a:lnTo>
                  <a:lnTo>
                    <a:pt x="1151" y="306"/>
                  </a:lnTo>
                  <a:lnTo>
                    <a:pt x="1135" y="304"/>
                  </a:lnTo>
                  <a:lnTo>
                    <a:pt x="1126" y="304"/>
                  </a:lnTo>
                  <a:lnTo>
                    <a:pt x="1119" y="304"/>
                  </a:lnTo>
                  <a:lnTo>
                    <a:pt x="1119" y="304"/>
                  </a:lnTo>
                  <a:lnTo>
                    <a:pt x="1108" y="309"/>
                  </a:lnTo>
                  <a:lnTo>
                    <a:pt x="1108" y="309"/>
                  </a:lnTo>
                  <a:lnTo>
                    <a:pt x="1102" y="311"/>
                  </a:lnTo>
                  <a:lnTo>
                    <a:pt x="1099" y="313"/>
                  </a:lnTo>
                  <a:lnTo>
                    <a:pt x="1099" y="313"/>
                  </a:lnTo>
                  <a:lnTo>
                    <a:pt x="1095" y="318"/>
                  </a:lnTo>
                  <a:lnTo>
                    <a:pt x="1095" y="326"/>
                  </a:lnTo>
                  <a:lnTo>
                    <a:pt x="1097" y="331"/>
                  </a:lnTo>
                  <a:lnTo>
                    <a:pt x="1099" y="337"/>
                  </a:lnTo>
                  <a:lnTo>
                    <a:pt x="1099" y="337"/>
                  </a:lnTo>
                  <a:lnTo>
                    <a:pt x="1100" y="340"/>
                  </a:lnTo>
                  <a:lnTo>
                    <a:pt x="1102" y="346"/>
                  </a:lnTo>
                  <a:lnTo>
                    <a:pt x="1102" y="346"/>
                  </a:lnTo>
                  <a:lnTo>
                    <a:pt x="1102" y="351"/>
                  </a:lnTo>
                  <a:lnTo>
                    <a:pt x="1100" y="355"/>
                  </a:lnTo>
                  <a:lnTo>
                    <a:pt x="1102" y="356"/>
                  </a:lnTo>
                  <a:lnTo>
                    <a:pt x="1102" y="356"/>
                  </a:lnTo>
                  <a:lnTo>
                    <a:pt x="1106" y="360"/>
                  </a:lnTo>
                  <a:lnTo>
                    <a:pt x="1108" y="362"/>
                  </a:lnTo>
                  <a:lnTo>
                    <a:pt x="1110" y="364"/>
                  </a:lnTo>
                  <a:lnTo>
                    <a:pt x="1110" y="364"/>
                  </a:lnTo>
                  <a:lnTo>
                    <a:pt x="1110" y="369"/>
                  </a:lnTo>
                  <a:lnTo>
                    <a:pt x="1108" y="373"/>
                  </a:lnTo>
                  <a:lnTo>
                    <a:pt x="1100" y="378"/>
                  </a:lnTo>
                  <a:lnTo>
                    <a:pt x="1100" y="378"/>
                  </a:lnTo>
                  <a:lnTo>
                    <a:pt x="1097" y="385"/>
                  </a:lnTo>
                  <a:lnTo>
                    <a:pt x="1095" y="394"/>
                  </a:lnTo>
                  <a:lnTo>
                    <a:pt x="1095" y="394"/>
                  </a:lnTo>
                  <a:lnTo>
                    <a:pt x="1093" y="398"/>
                  </a:lnTo>
                  <a:lnTo>
                    <a:pt x="1090" y="402"/>
                  </a:lnTo>
                  <a:lnTo>
                    <a:pt x="1090" y="402"/>
                  </a:lnTo>
                  <a:lnTo>
                    <a:pt x="1086" y="407"/>
                  </a:lnTo>
                  <a:lnTo>
                    <a:pt x="1082" y="416"/>
                  </a:lnTo>
                  <a:lnTo>
                    <a:pt x="1082" y="416"/>
                  </a:lnTo>
                  <a:lnTo>
                    <a:pt x="1082" y="420"/>
                  </a:lnTo>
                  <a:lnTo>
                    <a:pt x="1084" y="425"/>
                  </a:lnTo>
                  <a:lnTo>
                    <a:pt x="1086" y="427"/>
                  </a:lnTo>
                  <a:lnTo>
                    <a:pt x="1090" y="431"/>
                  </a:lnTo>
                  <a:lnTo>
                    <a:pt x="1090" y="431"/>
                  </a:lnTo>
                  <a:lnTo>
                    <a:pt x="1095" y="432"/>
                  </a:lnTo>
                  <a:lnTo>
                    <a:pt x="1100" y="432"/>
                  </a:lnTo>
                  <a:lnTo>
                    <a:pt x="1111" y="432"/>
                  </a:lnTo>
                  <a:lnTo>
                    <a:pt x="1111" y="432"/>
                  </a:lnTo>
                  <a:lnTo>
                    <a:pt x="1120" y="434"/>
                  </a:lnTo>
                  <a:lnTo>
                    <a:pt x="1124" y="438"/>
                  </a:lnTo>
                  <a:lnTo>
                    <a:pt x="1128" y="442"/>
                  </a:lnTo>
                  <a:lnTo>
                    <a:pt x="1128" y="442"/>
                  </a:lnTo>
                  <a:lnTo>
                    <a:pt x="1129" y="445"/>
                  </a:lnTo>
                  <a:lnTo>
                    <a:pt x="1129" y="447"/>
                  </a:lnTo>
                  <a:lnTo>
                    <a:pt x="1128" y="451"/>
                  </a:lnTo>
                  <a:lnTo>
                    <a:pt x="1124" y="452"/>
                  </a:lnTo>
                  <a:lnTo>
                    <a:pt x="1124" y="452"/>
                  </a:lnTo>
                  <a:lnTo>
                    <a:pt x="1117" y="454"/>
                  </a:lnTo>
                  <a:lnTo>
                    <a:pt x="1115" y="458"/>
                  </a:lnTo>
                  <a:lnTo>
                    <a:pt x="1115" y="461"/>
                  </a:lnTo>
                  <a:lnTo>
                    <a:pt x="1115" y="461"/>
                  </a:lnTo>
                  <a:lnTo>
                    <a:pt x="1117" y="465"/>
                  </a:lnTo>
                  <a:lnTo>
                    <a:pt x="1120" y="467"/>
                  </a:lnTo>
                  <a:lnTo>
                    <a:pt x="1122" y="469"/>
                  </a:lnTo>
                  <a:lnTo>
                    <a:pt x="1124" y="472"/>
                  </a:lnTo>
                  <a:lnTo>
                    <a:pt x="1124" y="472"/>
                  </a:lnTo>
                  <a:lnTo>
                    <a:pt x="1124" y="474"/>
                  </a:lnTo>
                  <a:lnTo>
                    <a:pt x="1122" y="478"/>
                  </a:lnTo>
                  <a:lnTo>
                    <a:pt x="1113" y="483"/>
                  </a:lnTo>
                  <a:lnTo>
                    <a:pt x="1104" y="487"/>
                  </a:lnTo>
                  <a:lnTo>
                    <a:pt x="1099" y="492"/>
                  </a:lnTo>
                  <a:lnTo>
                    <a:pt x="1099" y="492"/>
                  </a:lnTo>
                  <a:lnTo>
                    <a:pt x="1097" y="498"/>
                  </a:lnTo>
                  <a:lnTo>
                    <a:pt x="1097" y="501"/>
                  </a:lnTo>
                  <a:lnTo>
                    <a:pt x="1097" y="507"/>
                  </a:lnTo>
                  <a:lnTo>
                    <a:pt x="1095" y="512"/>
                  </a:lnTo>
                  <a:lnTo>
                    <a:pt x="1095" y="512"/>
                  </a:lnTo>
                  <a:lnTo>
                    <a:pt x="1093" y="514"/>
                  </a:lnTo>
                  <a:lnTo>
                    <a:pt x="1090" y="514"/>
                  </a:lnTo>
                  <a:lnTo>
                    <a:pt x="1086" y="514"/>
                  </a:lnTo>
                  <a:lnTo>
                    <a:pt x="1084" y="510"/>
                  </a:lnTo>
                  <a:lnTo>
                    <a:pt x="1084" y="510"/>
                  </a:lnTo>
                  <a:lnTo>
                    <a:pt x="1081" y="507"/>
                  </a:lnTo>
                  <a:lnTo>
                    <a:pt x="1079" y="503"/>
                  </a:lnTo>
                  <a:lnTo>
                    <a:pt x="1077" y="492"/>
                  </a:lnTo>
                  <a:lnTo>
                    <a:pt x="1075" y="483"/>
                  </a:lnTo>
                  <a:lnTo>
                    <a:pt x="1072" y="481"/>
                  </a:lnTo>
                  <a:lnTo>
                    <a:pt x="1066" y="480"/>
                  </a:lnTo>
                  <a:lnTo>
                    <a:pt x="1066" y="480"/>
                  </a:lnTo>
                  <a:lnTo>
                    <a:pt x="1061" y="478"/>
                  </a:lnTo>
                  <a:lnTo>
                    <a:pt x="1059" y="480"/>
                  </a:lnTo>
                  <a:lnTo>
                    <a:pt x="1055" y="483"/>
                  </a:lnTo>
                  <a:lnTo>
                    <a:pt x="1055" y="489"/>
                  </a:lnTo>
                  <a:lnTo>
                    <a:pt x="1055" y="489"/>
                  </a:lnTo>
                  <a:lnTo>
                    <a:pt x="1052" y="494"/>
                  </a:lnTo>
                  <a:lnTo>
                    <a:pt x="1046" y="498"/>
                  </a:lnTo>
                  <a:lnTo>
                    <a:pt x="1039" y="501"/>
                  </a:lnTo>
                  <a:lnTo>
                    <a:pt x="1034" y="501"/>
                  </a:lnTo>
                  <a:lnTo>
                    <a:pt x="1034" y="501"/>
                  </a:lnTo>
                  <a:lnTo>
                    <a:pt x="1021" y="498"/>
                  </a:lnTo>
                  <a:lnTo>
                    <a:pt x="1015" y="496"/>
                  </a:lnTo>
                  <a:lnTo>
                    <a:pt x="1010" y="496"/>
                  </a:lnTo>
                  <a:lnTo>
                    <a:pt x="1010" y="496"/>
                  </a:lnTo>
                  <a:lnTo>
                    <a:pt x="1005" y="498"/>
                  </a:lnTo>
                  <a:lnTo>
                    <a:pt x="999" y="498"/>
                  </a:lnTo>
                  <a:lnTo>
                    <a:pt x="999" y="498"/>
                  </a:lnTo>
                  <a:lnTo>
                    <a:pt x="996" y="494"/>
                  </a:lnTo>
                  <a:lnTo>
                    <a:pt x="992" y="490"/>
                  </a:lnTo>
                  <a:lnTo>
                    <a:pt x="988" y="487"/>
                  </a:lnTo>
                  <a:lnTo>
                    <a:pt x="985" y="483"/>
                  </a:lnTo>
                  <a:lnTo>
                    <a:pt x="985" y="483"/>
                  </a:lnTo>
                  <a:lnTo>
                    <a:pt x="979" y="483"/>
                  </a:lnTo>
                  <a:lnTo>
                    <a:pt x="972" y="483"/>
                  </a:lnTo>
                  <a:lnTo>
                    <a:pt x="972" y="483"/>
                  </a:lnTo>
                  <a:lnTo>
                    <a:pt x="965" y="483"/>
                  </a:lnTo>
                  <a:lnTo>
                    <a:pt x="957" y="480"/>
                  </a:lnTo>
                  <a:lnTo>
                    <a:pt x="945" y="469"/>
                  </a:lnTo>
                  <a:lnTo>
                    <a:pt x="945" y="469"/>
                  </a:lnTo>
                  <a:lnTo>
                    <a:pt x="939" y="467"/>
                  </a:lnTo>
                  <a:lnTo>
                    <a:pt x="936" y="465"/>
                  </a:lnTo>
                  <a:lnTo>
                    <a:pt x="925" y="465"/>
                  </a:lnTo>
                  <a:lnTo>
                    <a:pt x="925" y="465"/>
                  </a:lnTo>
                  <a:lnTo>
                    <a:pt x="918" y="465"/>
                  </a:lnTo>
                  <a:lnTo>
                    <a:pt x="907" y="465"/>
                  </a:lnTo>
                  <a:lnTo>
                    <a:pt x="901" y="467"/>
                  </a:lnTo>
                  <a:lnTo>
                    <a:pt x="898" y="469"/>
                  </a:lnTo>
                  <a:lnTo>
                    <a:pt x="896" y="472"/>
                  </a:lnTo>
                  <a:lnTo>
                    <a:pt x="898" y="478"/>
                  </a:lnTo>
                  <a:lnTo>
                    <a:pt x="898" y="478"/>
                  </a:lnTo>
                  <a:lnTo>
                    <a:pt x="900" y="481"/>
                  </a:lnTo>
                  <a:lnTo>
                    <a:pt x="903" y="481"/>
                  </a:lnTo>
                  <a:lnTo>
                    <a:pt x="912" y="480"/>
                  </a:lnTo>
                  <a:lnTo>
                    <a:pt x="912" y="480"/>
                  </a:lnTo>
                  <a:lnTo>
                    <a:pt x="916" y="478"/>
                  </a:lnTo>
                  <a:lnTo>
                    <a:pt x="919" y="480"/>
                  </a:lnTo>
                  <a:lnTo>
                    <a:pt x="921" y="483"/>
                  </a:lnTo>
                  <a:lnTo>
                    <a:pt x="919" y="487"/>
                  </a:lnTo>
                  <a:lnTo>
                    <a:pt x="919" y="487"/>
                  </a:lnTo>
                  <a:lnTo>
                    <a:pt x="916" y="490"/>
                  </a:lnTo>
                  <a:lnTo>
                    <a:pt x="912" y="492"/>
                  </a:lnTo>
                  <a:lnTo>
                    <a:pt x="903" y="496"/>
                  </a:lnTo>
                  <a:lnTo>
                    <a:pt x="903" y="496"/>
                  </a:lnTo>
                  <a:lnTo>
                    <a:pt x="900" y="499"/>
                  </a:lnTo>
                  <a:lnTo>
                    <a:pt x="900" y="507"/>
                  </a:lnTo>
                  <a:lnTo>
                    <a:pt x="900" y="512"/>
                  </a:lnTo>
                  <a:lnTo>
                    <a:pt x="901" y="517"/>
                  </a:lnTo>
                  <a:lnTo>
                    <a:pt x="901" y="517"/>
                  </a:lnTo>
                  <a:lnTo>
                    <a:pt x="901" y="523"/>
                  </a:lnTo>
                  <a:lnTo>
                    <a:pt x="901" y="525"/>
                  </a:lnTo>
                  <a:lnTo>
                    <a:pt x="900" y="525"/>
                  </a:lnTo>
                  <a:lnTo>
                    <a:pt x="900" y="525"/>
                  </a:lnTo>
                  <a:lnTo>
                    <a:pt x="894" y="525"/>
                  </a:lnTo>
                  <a:lnTo>
                    <a:pt x="889" y="523"/>
                  </a:lnTo>
                  <a:lnTo>
                    <a:pt x="889" y="523"/>
                  </a:lnTo>
                  <a:lnTo>
                    <a:pt x="887" y="517"/>
                  </a:lnTo>
                  <a:lnTo>
                    <a:pt x="885" y="512"/>
                  </a:lnTo>
                  <a:lnTo>
                    <a:pt x="885" y="507"/>
                  </a:lnTo>
                  <a:lnTo>
                    <a:pt x="883" y="501"/>
                  </a:lnTo>
                  <a:lnTo>
                    <a:pt x="883" y="501"/>
                  </a:lnTo>
                  <a:lnTo>
                    <a:pt x="880" y="496"/>
                  </a:lnTo>
                  <a:lnTo>
                    <a:pt x="876" y="494"/>
                  </a:lnTo>
                  <a:lnTo>
                    <a:pt x="865" y="490"/>
                  </a:lnTo>
                  <a:lnTo>
                    <a:pt x="865" y="490"/>
                  </a:lnTo>
                  <a:lnTo>
                    <a:pt x="853" y="490"/>
                  </a:lnTo>
                  <a:lnTo>
                    <a:pt x="842" y="494"/>
                  </a:lnTo>
                  <a:lnTo>
                    <a:pt x="842" y="494"/>
                  </a:lnTo>
                  <a:lnTo>
                    <a:pt x="834" y="494"/>
                  </a:lnTo>
                  <a:lnTo>
                    <a:pt x="827" y="496"/>
                  </a:lnTo>
                  <a:lnTo>
                    <a:pt x="827" y="496"/>
                  </a:lnTo>
                  <a:lnTo>
                    <a:pt x="822" y="496"/>
                  </a:lnTo>
                  <a:lnTo>
                    <a:pt x="818" y="494"/>
                  </a:lnTo>
                  <a:lnTo>
                    <a:pt x="816" y="492"/>
                  </a:lnTo>
                  <a:lnTo>
                    <a:pt x="816" y="492"/>
                  </a:lnTo>
                  <a:lnTo>
                    <a:pt x="813" y="483"/>
                  </a:lnTo>
                  <a:lnTo>
                    <a:pt x="811" y="476"/>
                  </a:lnTo>
                  <a:lnTo>
                    <a:pt x="811" y="476"/>
                  </a:lnTo>
                  <a:lnTo>
                    <a:pt x="805" y="470"/>
                  </a:lnTo>
                  <a:lnTo>
                    <a:pt x="800" y="467"/>
                  </a:lnTo>
                  <a:lnTo>
                    <a:pt x="800" y="467"/>
                  </a:lnTo>
                  <a:lnTo>
                    <a:pt x="793" y="467"/>
                  </a:lnTo>
                  <a:lnTo>
                    <a:pt x="786" y="467"/>
                  </a:lnTo>
                  <a:lnTo>
                    <a:pt x="778" y="467"/>
                  </a:lnTo>
                  <a:lnTo>
                    <a:pt x="771" y="467"/>
                  </a:lnTo>
                  <a:lnTo>
                    <a:pt x="771" y="467"/>
                  </a:lnTo>
                  <a:lnTo>
                    <a:pt x="760" y="463"/>
                  </a:lnTo>
                  <a:lnTo>
                    <a:pt x="751" y="458"/>
                  </a:lnTo>
                  <a:lnTo>
                    <a:pt x="751" y="458"/>
                  </a:lnTo>
                  <a:lnTo>
                    <a:pt x="742" y="449"/>
                  </a:lnTo>
                  <a:lnTo>
                    <a:pt x="729" y="442"/>
                  </a:lnTo>
                  <a:lnTo>
                    <a:pt x="717" y="436"/>
                  </a:lnTo>
                  <a:lnTo>
                    <a:pt x="704" y="434"/>
                  </a:lnTo>
                  <a:lnTo>
                    <a:pt x="704" y="434"/>
                  </a:lnTo>
                  <a:lnTo>
                    <a:pt x="697" y="436"/>
                  </a:lnTo>
                  <a:lnTo>
                    <a:pt x="691" y="438"/>
                  </a:lnTo>
                  <a:lnTo>
                    <a:pt x="681" y="442"/>
                  </a:lnTo>
                  <a:lnTo>
                    <a:pt x="681" y="442"/>
                  </a:lnTo>
                  <a:lnTo>
                    <a:pt x="677" y="442"/>
                  </a:lnTo>
                  <a:lnTo>
                    <a:pt x="675" y="440"/>
                  </a:lnTo>
                  <a:lnTo>
                    <a:pt x="673" y="432"/>
                  </a:lnTo>
                  <a:lnTo>
                    <a:pt x="673" y="432"/>
                  </a:lnTo>
                  <a:lnTo>
                    <a:pt x="670" y="429"/>
                  </a:lnTo>
                  <a:lnTo>
                    <a:pt x="668" y="427"/>
                  </a:lnTo>
                  <a:lnTo>
                    <a:pt x="666" y="427"/>
                  </a:lnTo>
                  <a:lnTo>
                    <a:pt x="666" y="427"/>
                  </a:lnTo>
                  <a:lnTo>
                    <a:pt x="662" y="427"/>
                  </a:lnTo>
                  <a:lnTo>
                    <a:pt x="662" y="429"/>
                  </a:lnTo>
                  <a:lnTo>
                    <a:pt x="661" y="434"/>
                  </a:lnTo>
                  <a:lnTo>
                    <a:pt x="661" y="434"/>
                  </a:lnTo>
                  <a:lnTo>
                    <a:pt x="661" y="445"/>
                  </a:lnTo>
                  <a:lnTo>
                    <a:pt x="659" y="447"/>
                  </a:lnTo>
                  <a:lnTo>
                    <a:pt x="655" y="451"/>
                  </a:lnTo>
                  <a:lnTo>
                    <a:pt x="655" y="451"/>
                  </a:lnTo>
                  <a:lnTo>
                    <a:pt x="646" y="451"/>
                  </a:lnTo>
                  <a:lnTo>
                    <a:pt x="639" y="449"/>
                  </a:lnTo>
                  <a:lnTo>
                    <a:pt x="639" y="449"/>
                  </a:lnTo>
                  <a:lnTo>
                    <a:pt x="634" y="443"/>
                  </a:lnTo>
                  <a:lnTo>
                    <a:pt x="632" y="438"/>
                  </a:lnTo>
                  <a:lnTo>
                    <a:pt x="630" y="423"/>
                  </a:lnTo>
                  <a:lnTo>
                    <a:pt x="630" y="423"/>
                  </a:lnTo>
                  <a:lnTo>
                    <a:pt x="626" y="414"/>
                  </a:lnTo>
                  <a:lnTo>
                    <a:pt x="626" y="414"/>
                  </a:lnTo>
                  <a:lnTo>
                    <a:pt x="623" y="407"/>
                  </a:lnTo>
                  <a:lnTo>
                    <a:pt x="617" y="402"/>
                  </a:lnTo>
                  <a:lnTo>
                    <a:pt x="617" y="402"/>
                  </a:lnTo>
                  <a:lnTo>
                    <a:pt x="612" y="400"/>
                  </a:lnTo>
                  <a:lnTo>
                    <a:pt x="606" y="398"/>
                  </a:lnTo>
                  <a:lnTo>
                    <a:pt x="601" y="402"/>
                  </a:lnTo>
                  <a:lnTo>
                    <a:pt x="597" y="405"/>
                  </a:lnTo>
                  <a:lnTo>
                    <a:pt x="597" y="405"/>
                  </a:lnTo>
                  <a:lnTo>
                    <a:pt x="595" y="413"/>
                  </a:lnTo>
                  <a:lnTo>
                    <a:pt x="594" y="420"/>
                  </a:lnTo>
                  <a:lnTo>
                    <a:pt x="592" y="427"/>
                  </a:lnTo>
                  <a:lnTo>
                    <a:pt x="590" y="432"/>
                  </a:lnTo>
                  <a:lnTo>
                    <a:pt x="590" y="432"/>
                  </a:lnTo>
                  <a:lnTo>
                    <a:pt x="585" y="432"/>
                  </a:lnTo>
                  <a:lnTo>
                    <a:pt x="579" y="432"/>
                  </a:lnTo>
                  <a:lnTo>
                    <a:pt x="579" y="432"/>
                  </a:lnTo>
                  <a:lnTo>
                    <a:pt x="570" y="436"/>
                  </a:lnTo>
                  <a:lnTo>
                    <a:pt x="567" y="438"/>
                  </a:lnTo>
                  <a:lnTo>
                    <a:pt x="563" y="442"/>
                  </a:lnTo>
                  <a:lnTo>
                    <a:pt x="563" y="442"/>
                  </a:lnTo>
                  <a:lnTo>
                    <a:pt x="561" y="445"/>
                  </a:lnTo>
                  <a:lnTo>
                    <a:pt x="561" y="449"/>
                  </a:lnTo>
                  <a:lnTo>
                    <a:pt x="559" y="456"/>
                  </a:lnTo>
                  <a:lnTo>
                    <a:pt x="559" y="456"/>
                  </a:lnTo>
                  <a:lnTo>
                    <a:pt x="556" y="458"/>
                  </a:lnTo>
                  <a:lnTo>
                    <a:pt x="552" y="458"/>
                  </a:lnTo>
                  <a:lnTo>
                    <a:pt x="545" y="460"/>
                  </a:lnTo>
                  <a:lnTo>
                    <a:pt x="545" y="460"/>
                  </a:lnTo>
                  <a:lnTo>
                    <a:pt x="541" y="461"/>
                  </a:lnTo>
                  <a:lnTo>
                    <a:pt x="538" y="461"/>
                  </a:lnTo>
                  <a:lnTo>
                    <a:pt x="534" y="461"/>
                  </a:lnTo>
                  <a:lnTo>
                    <a:pt x="534" y="456"/>
                  </a:lnTo>
                  <a:lnTo>
                    <a:pt x="534" y="456"/>
                  </a:lnTo>
                  <a:lnTo>
                    <a:pt x="534" y="449"/>
                  </a:lnTo>
                  <a:lnTo>
                    <a:pt x="538" y="443"/>
                  </a:lnTo>
                  <a:lnTo>
                    <a:pt x="543" y="438"/>
                  </a:lnTo>
                  <a:lnTo>
                    <a:pt x="548" y="434"/>
                  </a:lnTo>
                  <a:lnTo>
                    <a:pt x="548" y="434"/>
                  </a:lnTo>
                  <a:lnTo>
                    <a:pt x="561" y="431"/>
                  </a:lnTo>
                  <a:lnTo>
                    <a:pt x="567" y="429"/>
                  </a:lnTo>
                  <a:lnTo>
                    <a:pt x="570" y="425"/>
                  </a:lnTo>
                  <a:lnTo>
                    <a:pt x="570" y="425"/>
                  </a:lnTo>
                  <a:lnTo>
                    <a:pt x="570" y="422"/>
                  </a:lnTo>
                  <a:lnTo>
                    <a:pt x="568" y="420"/>
                  </a:lnTo>
                  <a:lnTo>
                    <a:pt x="565" y="418"/>
                  </a:lnTo>
                  <a:lnTo>
                    <a:pt x="559" y="416"/>
                  </a:lnTo>
                  <a:lnTo>
                    <a:pt x="556" y="418"/>
                  </a:lnTo>
                  <a:lnTo>
                    <a:pt x="556" y="418"/>
                  </a:lnTo>
                  <a:lnTo>
                    <a:pt x="548" y="422"/>
                  </a:lnTo>
                  <a:lnTo>
                    <a:pt x="543" y="425"/>
                  </a:lnTo>
                  <a:lnTo>
                    <a:pt x="536" y="431"/>
                  </a:lnTo>
                  <a:lnTo>
                    <a:pt x="529" y="432"/>
                  </a:lnTo>
                  <a:lnTo>
                    <a:pt x="529" y="432"/>
                  </a:lnTo>
                  <a:lnTo>
                    <a:pt x="519" y="432"/>
                  </a:lnTo>
                  <a:lnTo>
                    <a:pt x="512" y="432"/>
                  </a:lnTo>
                  <a:lnTo>
                    <a:pt x="512" y="432"/>
                  </a:lnTo>
                  <a:lnTo>
                    <a:pt x="507" y="434"/>
                  </a:lnTo>
                  <a:lnTo>
                    <a:pt x="503" y="436"/>
                  </a:lnTo>
                  <a:lnTo>
                    <a:pt x="496" y="442"/>
                  </a:lnTo>
                  <a:lnTo>
                    <a:pt x="496" y="442"/>
                  </a:lnTo>
                  <a:lnTo>
                    <a:pt x="487" y="451"/>
                  </a:lnTo>
                  <a:lnTo>
                    <a:pt x="481" y="454"/>
                  </a:lnTo>
                  <a:lnTo>
                    <a:pt x="476" y="454"/>
                  </a:lnTo>
                  <a:lnTo>
                    <a:pt x="476" y="454"/>
                  </a:lnTo>
                  <a:lnTo>
                    <a:pt x="463" y="451"/>
                  </a:lnTo>
                  <a:lnTo>
                    <a:pt x="451" y="445"/>
                  </a:lnTo>
                  <a:lnTo>
                    <a:pt x="451" y="445"/>
                  </a:lnTo>
                  <a:lnTo>
                    <a:pt x="443" y="442"/>
                  </a:lnTo>
                  <a:lnTo>
                    <a:pt x="434" y="438"/>
                  </a:lnTo>
                  <a:lnTo>
                    <a:pt x="434" y="438"/>
                  </a:lnTo>
                  <a:lnTo>
                    <a:pt x="414" y="432"/>
                  </a:lnTo>
                  <a:lnTo>
                    <a:pt x="395" y="431"/>
                  </a:lnTo>
                  <a:lnTo>
                    <a:pt x="375" y="429"/>
                  </a:lnTo>
                  <a:lnTo>
                    <a:pt x="355" y="429"/>
                  </a:lnTo>
                  <a:lnTo>
                    <a:pt x="355" y="429"/>
                  </a:lnTo>
                  <a:lnTo>
                    <a:pt x="338" y="429"/>
                  </a:lnTo>
                  <a:lnTo>
                    <a:pt x="324" y="427"/>
                  </a:lnTo>
                  <a:lnTo>
                    <a:pt x="293" y="422"/>
                  </a:lnTo>
                  <a:lnTo>
                    <a:pt x="293" y="422"/>
                  </a:lnTo>
                  <a:lnTo>
                    <a:pt x="264" y="416"/>
                  </a:lnTo>
                  <a:lnTo>
                    <a:pt x="235" y="409"/>
                  </a:lnTo>
                  <a:lnTo>
                    <a:pt x="235" y="409"/>
                  </a:lnTo>
                  <a:lnTo>
                    <a:pt x="212" y="405"/>
                  </a:lnTo>
                  <a:lnTo>
                    <a:pt x="190" y="402"/>
                  </a:lnTo>
                  <a:lnTo>
                    <a:pt x="190" y="402"/>
                  </a:lnTo>
                  <a:lnTo>
                    <a:pt x="168" y="402"/>
                  </a:lnTo>
                  <a:lnTo>
                    <a:pt x="168" y="402"/>
                  </a:lnTo>
                  <a:lnTo>
                    <a:pt x="148" y="402"/>
                  </a:lnTo>
                  <a:lnTo>
                    <a:pt x="139" y="404"/>
                  </a:lnTo>
                  <a:lnTo>
                    <a:pt x="130" y="405"/>
                  </a:lnTo>
                  <a:lnTo>
                    <a:pt x="130" y="405"/>
                  </a:lnTo>
                  <a:lnTo>
                    <a:pt x="107" y="414"/>
                  </a:lnTo>
                  <a:lnTo>
                    <a:pt x="96" y="420"/>
                  </a:lnTo>
                  <a:lnTo>
                    <a:pt x="83" y="425"/>
                  </a:lnTo>
                  <a:lnTo>
                    <a:pt x="83" y="425"/>
                  </a:lnTo>
                  <a:lnTo>
                    <a:pt x="72" y="434"/>
                  </a:lnTo>
                  <a:lnTo>
                    <a:pt x="69" y="440"/>
                  </a:lnTo>
                  <a:lnTo>
                    <a:pt x="65" y="445"/>
                  </a:lnTo>
                  <a:lnTo>
                    <a:pt x="65" y="445"/>
                  </a:lnTo>
                  <a:lnTo>
                    <a:pt x="63" y="449"/>
                  </a:lnTo>
                  <a:lnTo>
                    <a:pt x="63" y="454"/>
                  </a:lnTo>
                  <a:lnTo>
                    <a:pt x="63" y="454"/>
                  </a:lnTo>
                  <a:lnTo>
                    <a:pt x="62" y="458"/>
                  </a:lnTo>
                  <a:lnTo>
                    <a:pt x="58" y="458"/>
                  </a:lnTo>
                  <a:lnTo>
                    <a:pt x="51" y="458"/>
                  </a:lnTo>
                  <a:lnTo>
                    <a:pt x="34" y="451"/>
                  </a:lnTo>
                  <a:lnTo>
                    <a:pt x="34" y="451"/>
                  </a:lnTo>
                  <a:lnTo>
                    <a:pt x="25" y="449"/>
                  </a:lnTo>
                  <a:lnTo>
                    <a:pt x="20" y="451"/>
                  </a:lnTo>
                  <a:lnTo>
                    <a:pt x="14" y="452"/>
                  </a:lnTo>
                  <a:lnTo>
                    <a:pt x="14" y="452"/>
                  </a:lnTo>
                  <a:lnTo>
                    <a:pt x="11" y="458"/>
                  </a:lnTo>
                  <a:lnTo>
                    <a:pt x="7" y="463"/>
                  </a:lnTo>
                  <a:lnTo>
                    <a:pt x="2" y="476"/>
                  </a:lnTo>
                  <a:lnTo>
                    <a:pt x="2" y="476"/>
                  </a:lnTo>
                  <a:lnTo>
                    <a:pt x="0" y="483"/>
                  </a:lnTo>
                  <a:lnTo>
                    <a:pt x="2" y="490"/>
                  </a:lnTo>
                  <a:lnTo>
                    <a:pt x="4" y="498"/>
                  </a:lnTo>
                  <a:lnTo>
                    <a:pt x="7" y="503"/>
                  </a:lnTo>
                  <a:lnTo>
                    <a:pt x="13" y="508"/>
                  </a:lnTo>
                  <a:lnTo>
                    <a:pt x="20" y="510"/>
                  </a:lnTo>
                  <a:lnTo>
                    <a:pt x="25" y="514"/>
                  </a:lnTo>
                  <a:lnTo>
                    <a:pt x="34" y="514"/>
                  </a:lnTo>
                  <a:lnTo>
                    <a:pt x="34" y="514"/>
                  </a:lnTo>
                  <a:lnTo>
                    <a:pt x="45" y="512"/>
                  </a:lnTo>
                  <a:lnTo>
                    <a:pt x="58" y="510"/>
                  </a:lnTo>
                  <a:lnTo>
                    <a:pt x="71" y="508"/>
                  </a:lnTo>
                  <a:lnTo>
                    <a:pt x="76" y="510"/>
                  </a:lnTo>
                  <a:lnTo>
                    <a:pt x="83" y="512"/>
                  </a:lnTo>
                  <a:lnTo>
                    <a:pt x="83" y="512"/>
                  </a:lnTo>
                  <a:lnTo>
                    <a:pt x="91" y="514"/>
                  </a:lnTo>
                  <a:lnTo>
                    <a:pt x="98" y="517"/>
                  </a:lnTo>
                  <a:lnTo>
                    <a:pt x="101" y="523"/>
                  </a:lnTo>
                  <a:lnTo>
                    <a:pt x="103" y="527"/>
                  </a:lnTo>
                  <a:lnTo>
                    <a:pt x="101" y="530"/>
                  </a:lnTo>
                  <a:lnTo>
                    <a:pt x="101" y="530"/>
                  </a:lnTo>
                  <a:lnTo>
                    <a:pt x="100" y="536"/>
                  </a:lnTo>
                  <a:lnTo>
                    <a:pt x="94" y="539"/>
                  </a:lnTo>
                  <a:lnTo>
                    <a:pt x="89" y="541"/>
                  </a:lnTo>
                  <a:lnTo>
                    <a:pt x="81" y="541"/>
                  </a:lnTo>
                  <a:lnTo>
                    <a:pt x="81" y="541"/>
                  </a:lnTo>
                  <a:lnTo>
                    <a:pt x="76" y="541"/>
                  </a:lnTo>
                  <a:lnTo>
                    <a:pt x="72" y="537"/>
                  </a:lnTo>
                  <a:lnTo>
                    <a:pt x="63" y="532"/>
                  </a:lnTo>
                  <a:lnTo>
                    <a:pt x="63" y="532"/>
                  </a:lnTo>
                  <a:lnTo>
                    <a:pt x="54" y="530"/>
                  </a:lnTo>
                  <a:lnTo>
                    <a:pt x="47" y="530"/>
                  </a:lnTo>
                  <a:lnTo>
                    <a:pt x="47" y="530"/>
                  </a:lnTo>
                  <a:lnTo>
                    <a:pt x="43" y="532"/>
                  </a:lnTo>
                  <a:lnTo>
                    <a:pt x="40" y="534"/>
                  </a:lnTo>
                  <a:lnTo>
                    <a:pt x="33" y="537"/>
                  </a:lnTo>
                  <a:lnTo>
                    <a:pt x="33" y="537"/>
                  </a:lnTo>
                  <a:lnTo>
                    <a:pt x="24" y="537"/>
                  </a:lnTo>
                  <a:lnTo>
                    <a:pt x="14" y="537"/>
                  </a:lnTo>
                  <a:lnTo>
                    <a:pt x="14" y="537"/>
                  </a:lnTo>
                  <a:lnTo>
                    <a:pt x="9" y="541"/>
                  </a:lnTo>
                  <a:lnTo>
                    <a:pt x="5" y="545"/>
                  </a:lnTo>
                  <a:lnTo>
                    <a:pt x="4" y="552"/>
                  </a:lnTo>
                  <a:lnTo>
                    <a:pt x="4" y="557"/>
                  </a:lnTo>
                  <a:lnTo>
                    <a:pt x="4" y="557"/>
                  </a:lnTo>
                  <a:lnTo>
                    <a:pt x="7" y="565"/>
                  </a:lnTo>
                  <a:lnTo>
                    <a:pt x="11" y="570"/>
                  </a:lnTo>
                  <a:lnTo>
                    <a:pt x="18" y="572"/>
                  </a:lnTo>
                  <a:lnTo>
                    <a:pt x="25" y="574"/>
                  </a:lnTo>
                  <a:lnTo>
                    <a:pt x="40" y="574"/>
                  </a:lnTo>
                  <a:lnTo>
                    <a:pt x="52" y="572"/>
                  </a:lnTo>
                  <a:lnTo>
                    <a:pt x="52" y="572"/>
                  </a:lnTo>
                  <a:lnTo>
                    <a:pt x="60" y="572"/>
                  </a:lnTo>
                  <a:lnTo>
                    <a:pt x="67" y="572"/>
                  </a:lnTo>
                  <a:lnTo>
                    <a:pt x="67" y="572"/>
                  </a:lnTo>
                  <a:lnTo>
                    <a:pt x="72" y="577"/>
                  </a:lnTo>
                  <a:lnTo>
                    <a:pt x="72" y="577"/>
                  </a:lnTo>
                  <a:lnTo>
                    <a:pt x="78" y="577"/>
                  </a:lnTo>
                  <a:lnTo>
                    <a:pt x="85" y="577"/>
                  </a:lnTo>
                  <a:lnTo>
                    <a:pt x="85" y="577"/>
                  </a:lnTo>
                  <a:lnTo>
                    <a:pt x="92" y="577"/>
                  </a:lnTo>
                  <a:lnTo>
                    <a:pt x="100" y="577"/>
                  </a:lnTo>
                  <a:lnTo>
                    <a:pt x="107" y="581"/>
                  </a:lnTo>
                  <a:lnTo>
                    <a:pt x="110" y="584"/>
                  </a:lnTo>
                  <a:lnTo>
                    <a:pt x="110" y="584"/>
                  </a:lnTo>
                  <a:lnTo>
                    <a:pt x="114" y="590"/>
                  </a:lnTo>
                  <a:lnTo>
                    <a:pt x="112" y="595"/>
                  </a:lnTo>
                  <a:lnTo>
                    <a:pt x="110" y="601"/>
                  </a:lnTo>
                  <a:lnTo>
                    <a:pt x="107" y="604"/>
                  </a:lnTo>
                  <a:lnTo>
                    <a:pt x="107" y="604"/>
                  </a:lnTo>
                  <a:lnTo>
                    <a:pt x="103" y="608"/>
                  </a:lnTo>
                  <a:lnTo>
                    <a:pt x="100" y="612"/>
                  </a:lnTo>
                  <a:lnTo>
                    <a:pt x="100" y="612"/>
                  </a:lnTo>
                  <a:lnTo>
                    <a:pt x="96" y="612"/>
                  </a:lnTo>
                  <a:lnTo>
                    <a:pt x="92" y="612"/>
                  </a:lnTo>
                  <a:lnTo>
                    <a:pt x="83" y="612"/>
                  </a:lnTo>
                  <a:lnTo>
                    <a:pt x="83" y="612"/>
                  </a:lnTo>
                  <a:lnTo>
                    <a:pt x="78" y="613"/>
                  </a:lnTo>
                  <a:lnTo>
                    <a:pt x="74" y="613"/>
                  </a:lnTo>
                  <a:lnTo>
                    <a:pt x="74" y="613"/>
                  </a:lnTo>
                  <a:lnTo>
                    <a:pt x="63" y="612"/>
                  </a:lnTo>
                  <a:lnTo>
                    <a:pt x="58" y="610"/>
                  </a:lnTo>
                  <a:lnTo>
                    <a:pt x="52" y="613"/>
                  </a:lnTo>
                  <a:lnTo>
                    <a:pt x="52" y="613"/>
                  </a:lnTo>
                  <a:lnTo>
                    <a:pt x="51" y="617"/>
                  </a:lnTo>
                  <a:lnTo>
                    <a:pt x="51" y="621"/>
                  </a:lnTo>
                  <a:lnTo>
                    <a:pt x="52" y="624"/>
                  </a:lnTo>
                  <a:lnTo>
                    <a:pt x="52" y="630"/>
                  </a:lnTo>
                  <a:lnTo>
                    <a:pt x="52" y="630"/>
                  </a:lnTo>
                  <a:lnTo>
                    <a:pt x="51" y="633"/>
                  </a:lnTo>
                  <a:lnTo>
                    <a:pt x="47" y="635"/>
                  </a:lnTo>
                  <a:lnTo>
                    <a:pt x="40" y="637"/>
                  </a:lnTo>
                  <a:lnTo>
                    <a:pt x="40" y="637"/>
                  </a:lnTo>
                  <a:lnTo>
                    <a:pt x="31" y="642"/>
                  </a:lnTo>
                  <a:lnTo>
                    <a:pt x="29" y="646"/>
                  </a:lnTo>
                  <a:lnTo>
                    <a:pt x="27" y="651"/>
                  </a:lnTo>
                  <a:lnTo>
                    <a:pt x="27" y="651"/>
                  </a:lnTo>
                  <a:lnTo>
                    <a:pt x="29" y="655"/>
                  </a:lnTo>
                  <a:lnTo>
                    <a:pt x="33" y="659"/>
                  </a:lnTo>
                  <a:lnTo>
                    <a:pt x="42" y="662"/>
                  </a:lnTo>
                  <a:lnTo>
                    <a:pt x="42" y="662"/>
                  </a:lnTo>
                  <a:lnTo>
                    <a:pt x="49" y="664"/>
                  </a:lnTo>
                  <a:lnTo>
                    <a:pt x="54" y="664"/>
                  </a:lnTo>
                  <a:lnTo>
                    <a:pt x="56" y="666"/>
                  </a:lnTo>
                  <a:lnTo>
                    <a:pt x="56" y="666"/>
                  </a:lnTo>
                  <a:lnTo>
                    <a:pt x="54" y="669"/>
                  </a:lnTo>
                  <a:lnTo>
                    <a:pt x="52" y="673"/>
                  </a:lnTo>
                  <a:lnTo>
                    <a:pt x="47" y="679"/>
                  </a:lnTo>
                  <a:lnTo>
                    <a:pt x="47" y="679"/>
                  </a:lnTo>
                  <a:lnTo>
                    <a:pt x="45" y="688"/>
                  </a:lnTo>
                  <a:lnTo>
                    <a:pt x="47" y="695"/>
                  </a:lnTo>
                  <a:lnTo>
                    <a:pt x="51" y="698"/>
                  </a:lnTo>
                  <a:lnTo>
                    <a:pt x="54" y="700"/>
                  </a:lnTo>
                  <a:lnTo>
                    <a:pt x="58" y="700"/>
                  </a:lnTo>
                  <a:lnTo>
                    <a:pt x="62" y="700"/>
                  </a:lnTo>
                  <a:lnTo>
                    <a:pt x="62" y="700"/>
                  </a:lnTo>
                  <a:lnTo>
                    <a:pt x="67" y="697"/>
                  </a:lnTo>
                  <a:lnTo>
                    <a:pt x="74" y="693"/>
                  </a:lnTo>
                  <a:lnTo>
                    <a:pt x="76" y="693"/>
                  </a:lnTo>
                  <a:lnTo>
                    <a:pt x="78" y="693"/>
                  </a:lnTo>
                  <a:lnTo>
                    <a:pt x="80" y="695"/>
                  </a:lnTo>
                  <a:lnTo>
                    <a:pt x="81" y="698"/>
                  </a:lnTo>
                  <a:lnTo>
                    <a:pt x="81" y="698"/>
                  </a:lnTo>
                  <a:lnTo>
                    <a:pt x="83" y="711"/>
                  </a:lnTo>
                  <a:lnTo>
                    <a:pt x="85" y="717"/>
                  </a:lnTo>
                  <a:lnTo>
                    <a:pt x="87" y="720"/>
                  </a:lnTo>
                  <a:lnTo>
                    <a:pt x="87" y="720"/>
                  </a:lnTo>
                  <a:lnTo>
                    <a:pt x="92" y="724"/>
                  </a:lnTo>
                  <a:lnTo>
                    <a:pt x="98" y="722"/>
                  </a:lnTo>
                  <a:lnTo>
                    <a:pt x="101" y="720"/>
                  </a:lnTo>
                  <a:lnTo>
                    <a:pt x="105" y="718"/>
                  </a:lnTo>
                  <a:lnTo>
                    <a:pt x="105" y="718"/>
                  </a:lnTo>
                  <a:lnTo>
                    <a:pt x="110" y="718"/>
                  </a:lnTo>
                  <a:lnTo>
                    <a:pt x="114" y="720"/>
                  </a:lnTo>
                  <a:lnTo>
                    <a:pt x="121" y="726"/>
                  </a:lnTo>
                  <a:lnTo>
                    <a:pt x="121" y="726"/>
                  </a:lnTo>
                  <a:lnTo>
                    <a:pt x="127" y="727"/>
                  </a:lnTo>
                  <a:lnTo>
                    <a:pt x="132" y="729"/>
                  </a:lnTo>
                  <a:lnTo>
                    <a:pt x="132" y="729"/>
                  </a:lnTo>
                  <a:lnTo>
                    <a:pt x="138" y="726"/>
                  </a:lnTo>
                  <a:lnTo>
                    <a:pt x="145" y="722"/>
                  </a:lnTo>
                  <a:lnTo>
                    <a:pt x="145" y="722"/>
                  </a:lnTo>
                  <a:lnTo>
                    <a:pt x="152" y="720"/>
                  </a:lnTo>
                  <a:lnTo>
                    <a:pt x="152" y="720"/>
                  </a:lnTo>
                  <a:lnTo>
                    <a:pt x="159" y="720"/>
                  </a:lnTo>
                  <a:lnTo>
                    <a:pt x="163" y="720"/>
                  </a:lnTo>
                  <a:lnTo>
                    <a:pt x="165" y="722"/>
                  </a:lnTo>
                  <a:lnTo>
                    <a:pt x="165" y="722"/>
                  </a:lnTo>
                  <a:lnTo>
                    <a:pt x="167" y="726"/>
                  </a:lnTo>
                  <a:lnTo>
                    <a:pt x="167" y="729"/>
                  </a:lnTo>
                  <a:lnTo>
                    <a:pt x="165" y="736"/>
                  </a:lnTo>
                  <a:lnTo>
                    <a:pt x="165" y="736"/>
                  </a:lnTo>
                  <a:lnTo>
                    <a:pt x="161" y="740"/>
                  </a:lnTo>
                  <a:lnTo>
                    <a:pt x="157" y="742"/>
                  </a:lnTo>
                  <a:lnTo>
                    <a:pt x="157" y="742"/>
                  </a:lnTo>
                  <a:lnTo>
                    <a:pt x="150" y="749"/>
                  </a:lnTo>
                  <a:lnTo>
                    <a:pt x="148" y="756"/>
                  </a:lnTo>
                  <a:lnTo>
                    <a:pt x="148" y="756"/>
                  </a:lnTo>
                  <a:lnTo>
                    <a:pt x="145" y="765"/>
                  </a:lnTo>
                  <a:lnTo>
                    <a:pt x="139" y="771"/>
                  </a:lnTo>
                  <a:lnTo>
                    <a:pt x="132" y="776"/>
                  </a:lnTo>
                  <a:lnTo>
                    <a:pt x="123" y="782"/>
                  </a:lnTo>
                  <a:lnTo>
                    <a:pt x="123" y="782"/>
                  </a:lnTo>
                  <a:lnTo>
                    <a:pt x="98" y="794"/>
                  </a:lnTo>
                  <a:lnTo>
                    <a:pt x="87" y="800"/>
                  </a:lnTo>
                  <a:lnTo>
                    <a:pt x="76" y="809"/>
                  </a:lnTo>
                  <a:lnTo>
                    <a:pt x="76" y="809"/>
                  </a:lnTo>
                  <a:lnTo>
                    <a:pt x="72" y="811"/>
                  </a:lnTo>
                  <a:lnTo>
                    <a:pt x="72" y="814"/>
                  </a:lnTo>
                  <a:lnTo>
                    <a:pt x="72" y="821"/>
                  </a:lnTo>
                  <a:lnTo>
                    <a:pt x="74" y="825"/>
                  </a:lnTo>
                  <a:lnTo>
                    <a:pt x="76" y="827"/>
                  </a:lnTo>
                  <a:lnTo>
                    <a:pt x="80" y="829"/>
                  </a:lnTo>
                  <a:lnTo>
                    <a:pt x="83" y="827"/>
                  </a:lnTo>
                  <a:lnTo>
                    <a:pt x="83" y="827"/>
                  </a:lnTo>
                  <a:lnTo>
                    <a:pt x="89" y="825"/>
                  </a:lnTo>
                  <a:lnTo>
                    <a:pt x="91" y="820"/>
                  </a:lnTo>
                  <a:lnTo>
                    <a:pt x="96" y="811"/>
                  </a:lnTo>
                  <a:lnTo>
                    <a:pt x="96" y="811"/>
                  </a:lnTo>
                  <a:lnTo>
                    <a:pt x="101" y="805"/>
                  </a:lnTo>
                  <a:lnTo>
                    <a:pt x="109" y="800"/>
                  </a:lnTo>
                  <a:lnTo>
                    <a:pt x="125" y="793"/>
                  </a:lnTo>
                  <a:lnTo>
                    <a:pt x="141" y="785"/>
                  </a:lnTo>
                  <a:lnTo>
                    <a:pt x="156" y="776"/>
                  </a:lnTo>
                  <a:lnTo>
                    <a:pt x="156" y="776"/>
                  </a:lnTo>
                  <a:lnTo>
                    <a:pt x="161" y="769"/>
                  </a:lnTo>
                  <a:lnTo>
                    <a:pt x="167" y="762"/>
                  </a:lnTo>
                  <a:lnTo>
                    <a:pt x="167" y="762"/>
                  </a:lnTo>
                  <a:lnTo>
                    <a:pt x="172" y="755"/>
                  </a:lnTo>
                  <a:lnTo>
                    <a:pt x="177" y="749"/>
                  </a:lnTo>
                  <a:lnTo>
                    <a:pt x="190" y="740"/>
                  </a:lnTo>
                  <a:lnTo>
                    <a:pt x="190" y="740"/>
                  </a:lnTo>
                  <a:lnTo>
                    <a:pt x="203" y="727"/>
                  </a:lnTo>
                  <a:lnTo>
                    <a:pt x="206" y="720"/>
                  </a:lnTo>
                  <a:lnTo>
                    <a:pt x="210" y="711"/>
                  </a:lnTo>
                  <a:lnTo>
                    <a:pt x="210" y="711"/>
                  </a:lnTo>
                  <a:lnTo>
                    <a:pt x="210" y="706"/>
                  </a:lnTo>
                  <a:lnTo>
                    <a:pt x="214" y="700"/>
                  </a:lnTo>
                  <a:lnTo>
                    <a:pt x="217" y="697"/>
                  </a:lnTo>
                  <a:lnTo>
                    <a:pt x="223" y="693"/>
                  </a:lnTo>
                  <a:lnTo>
                    <a:pt x="223" y="693"/>
                  </a:lnTo>
                  <a:lnTo>
                    <a:pt x="223" y="689"/>
                  </a:lnTo>
                  <a:lnTo>
                    <a:pt x="224" y="688"/>
                  </a:lnTo>
                  <a:lnTo>
                    <a:pt x="232" y="686"/>
                  </a:lnTo>
                  <a:lnTo>
                    <a:pt x="232" y="686"/>
                  </a:lnTo>
                  <a:lnTo>
                    <a:pt x="235" y="684"/>
                  </a:lnTo>
                  <a:lnTo>
                    <a:pt x="237" y="680"/>
                  </a:lnTo>
                  <a:lnTo>
                    <a:pt x="239" y="675"/>
                  </a:lnTo>
                  <a:lnTo>
                    <a:pt x="239" y="675"/>
                  </a:lnTo>
                  <a:lnTo>
                    <a:pt x="241" y="669"/>
                  </a:lnTo>
                  <a:lnTo>
                    <a:pt x="244" y="666"/>
                  </a:lnTo>
                  <a:lnTo>
                    <a:pt x="250" y="662"/>
                  </a:lnTo>
                  <a:lnTo>
                    <a:pt x="252" y="664"/>
                  </a:lnTo>
                  <a:lnTo>
                    <a:pt x="253" y="666"/>
                  </a:lnTo>
                  <a:lnTo>
                    <a:pt x="253" y="666"/>
                  </a:lnTo>
                  <a:lnTo>
                    <a:pt x="255" y="669"/>
                  </a:lnTo>
                  <a:lnTo>
                    <a:pt x="253" y="677"/>
                  </a:lnTo>
                  <a:lnTo>
                    <a:pt x="250" y="686"/>
                  </a:lnTo>
                  <a:lnTo>
                    <a:pt x="250" y="686"/>
                  </a:lnTo>
                  <a:lnTo>
                    <a:pt x="241" y="698"/>
                  </a:lnTo>
                  <a:lnTo>
                    <a:pt x="237" y="707"/>
                  </a:lnTo>
                  <a:lnTo>
                    <a:pt x="235" y="715"/>
                  </a:lnTo>
                  <a:lnTo>
                    <a:pt x="235" y="715"/>
                  </a:lnTo>
                  <a:lnTo>
                    <a:pt x="235" y="718"/>
                  </a:lnTo>
                  <a:lnTo>
                    <a:pt x="237" y="720"/>
                  </a:lnTo>
                  <a:lnTo>
                    <a:pt x="239" y="722"/>
                  </a:lnTo>
                  <a:lnTo>
                    <a:pt x="241" y="724"/>
                  </a:lnTo>
                  <a:lnTo>
                    <a:pt x="248" y="722"/>
                  </a:lnTo>
                  <a:lnTo>
                    <a:pt x="253" y="720"/>
                  </a:lnTo>
                  <a:lnTo>
                    <a:pt x="253" y="720"/>
                  </a:lnTo>
                  <a:lnTo>
                    <a:pt x="262" y="715"/>
                  </a:lnTo>
                  <a:lnTo>
                    <a:pt x="272" y="709"/>
                  </a:lnTo>
                  <a:lnTo>
                    <a:pt x="272" y="709"/>
                  </a:lnTo>
                  <a:lnTo>
                    <a:pt x="286" y="697"/>
                  </a:lnTo>
                  <a:lnTo>
                    <a:pt x="286" y="697"/>
                  </a:lnTo>
                  <a:lnTo>
                    <a:pt x="291" y="693"/>
                  </a:lnTo>
                  <a:lnTo>
                    <a:pt x="293" y="693"/>
                  </a:lnTo>
                  <a:lnTo>
                    <a:pt x="293" y="689"/>
                  </a:lnTo>
                  <a:lnTo>
                    <a:pt x="293" y="689"/>
                  </a:lnTo>
                  <a:lnTo>
                    <a:pt x="293" y="686"/>
                  </a:lnTo>
                  <a:lnTo>
                    <a:pt x="291" y="682"/>
                  </a:lnTo>
                  <a:lnTo>
                    <a:pt x="291" y="679"/>
                  </a:lnTo>
                  <a:lnTo>
                    <a:pt x="290" y="677"/>
                  </a:lnTo>
                  <a:lnTo>
                    <a:pt x="290" y="677"/>
                  </a:lnTo>
                  <a:lnTo>
                    <a:pt x="291" y="673"/>
                  </a:lnTo>
                  <a:lnTo>
                    <a:pt x="295" y="671"/>
                  </a:lnTo>
                  <a:lnTo>
                    <a:pt x="302" y="671"/>
                  </a:lnTo>
                  <a:lnTo>
                    <a:pt x="302" y="671"/>
                  </a:lnTo>
                  <a:lnTo>
                    <a:pt x="313" y="669"/>
                  </a:lnTo>
                  <a:lnTo>
                    <a:pt x="324" y="669"/>
                  </a:lnTo>
                  <a:lnTo>
                    <a:pt x="324" y="669"/>
                  </a:lnTo>
                  <a:lnTo>
                    <a:pt x="335" y="671"/>
                  </a:lnTo>
                  <a:lnTo>
                    <a:pt x="344" y="675"/>
                  </a:lnTo>
                  <a:lnTo>
                    <a:pt x="353" y="682"/>
                  </a:lnTo>
                  <a:lnTo>
                    <a:pt x="358" y="689"/>
                  </a:lnTo>
                  <a:lnTo>
                    <a:pt x="358" y="689"/>
                  </a:lnTo>
                  <a:lnTo>
                    <a:pt x="362" y="693"/>
                  </a:lnTo>
                  <a:lnTo>
                    <a:pt x="366" y="695"/>
                  </a:lnTo>
                  <a:lnTo>
                    <a:pt x="373" y="695"/>
                  </a:lnTo>
                  <a:lnTo>
                    <a:pt x="380" y="693"/>
                  </a:lnTo>
                  <a:lnTo>
                    <a:pt x="387" y="693"/>
                  </a:lnTo>
                  <a:lnTo>
                    <a:pt x="387" y="693"/>
                  </a:lnTo>
                  <a:lnTo>
                    <a:pt x="396" y="695"/>
                  </a:lnTo>
                  <a:lnTo>
                    <a:pt x="404" y="698"/>
                  </a:lnTo>
                  <a:lnTo>
                    <a:pt x="418" y="706"/>
                  </a:lnTo>
                  <a:lnTo>
                    <a:pt x="418" y="706"/>
                  </a:lnTo>
                  <a:lnTo>
                    <a:pt x="434" y="711"/>
                  </a:lnTo>
                  <a:lnTo>
                    <a:pt x="449" y="718"/>
                  </a:lnTo>
                  <a:lnTo>
                    <a:pt x="449" y="718"/>
                  </a:lnTo>
                  <a:lnTo>
                    <a:pt x="458" y="726"/>
                  </a:lnTo>
                  <a:lnTo>
                    <a:pt x="469" y="733"/>
                  </a:lnTo>
                  <a:lnTo>
                    <a:pt x="469" y="733"/>
                  </a:lnTo>
                  <a:lnTo>
                    <a:pt x="474" y="740"/>
                  </a:lnTo>
                  <a:lnTo>
                    <a:pt x="478" y="747"/>
                  </a:lnTo>
                  <a:lnTo>
                    <a:pt x="487" y="762"/>
                  </a:lnTo>
                  <a:lnTo>
                    <a:pt x="487" y="762"/>
                  </a:lnTo>
                  <a:lnTo>
                    <a:pt x="491" y="769"/>
                  </a:lnTo>
                  <a:lnTo>
                    <a:pt x="496" y="776"/>
                  </a:lnTo>
                  <a:lnTo>
                    <a:pt x="496" y="776"/>
                  </a:lnTo>
                  <a:lnTo>
                    <a:pt x="503" y="783"/>
                  </a:lnTo>
                  <a:lnTo>
                    <a:pt x="503" y="783"/>
                  </a:lnTo>
                  <a:lnTo>
                    <a:pt x="507" y="787"/>
                  </a:lnTo>
                  <a:lnTo>
                    <a:pt x="510" y="789"/>
                  </a:lnTo>
                  <a:lnTo>
                    <a:pt x="514" y="789"/>
                  </a:lnTo>
                  <a:lnTo>
                    <a:pt x="514" y="789"/>
                  </a:lnTo>
                  <a:lnTo>
                    <a:pt x="516" y="789"/>
                  </a:lnTo>
                  <a:lnTo>
                    <a:pt x="518" y="785"/>
                  </a:lnTo>
                  <a:lnTo>
                    <a:pt x="519" y="782"/>
                  </a:lnTo>
                  <a:lnTo>
                    <a:pt x="518" y="778"/>
                  </a:lnTo>
                  <a:lnTo>
                    <a:pt x="518" y="778"/>
                  </a:lnTo>
                  <a:lnTo>
                    <a:pt x="512" y="771"/>
                  </a:lnTo>
                  <a:lnTo>
                    <a:pt x="507" y="764"/>
                  </a:lnTo>
                  <a:lnTo>
                    <a:pt x="507" y="764"/>
                  </a:lnTo>
                  <a:lnTo>
                    <a:pt x="503" y="758"/>
                  </a:lnTo>
                  <a:lnTo>
                    <a:pt x="503" y="755"/>
                  </a:lnTo>
                  <a:lnTo>
                    <a:pt x="503" y="751"/>
                  </a:lnTo>
                  <a:lnTo>
                    <a:pt x="503" y="751"/>
                  </a:lnTo>
                  <a:lnTo>
                    <a:pt x="507" y="749"/>
                  </a:lnTo>
                  <a:lnTo>
                    <a:pt x="510" y="749"/>
                  </a:lnTo>
                  <a:lnTo>
                    <a:pt x="514" y="749"/>
                  </a:lnTo>
                  <a:lnTo>
                    <a:pt x="518" y="753"/>
                  </a:lnTo>
                  <a:lnTo>
                    <a:pt x="518" y="753"/>
                  </a:lnTo>
                  <a:lnTo>
                    <a:pt x="529" y="771"/>
                  </a:lnTo>
                  <a:lnTo>
                    <a:pt x="529" y="771"/>
                  </a:lnTo>
                  <a:lnTo>
                    <a:pt x="543" y="798"/>
                  </a:lnTo>
                  <a:lnTo>
                    <a:pt x="543" y="798"/>
                  </a:lnTo>
                  <a:lnTo>
                    <a:pt x="554" y="821"/>
                  </a:lnTo>
                  <a:lnTo>
                    <a:pt x="565" y="843"/>
                  </a:lnTo>
                  <a:lnTo>
                    <a:pt x="565" y="843"/>
                  </a:lnTo>
                  <a:lnTo>
                    <a:pt x="574" y="854"/>
                  </a:lnTo>
                  <a:lnTo>
                    <a:pt x="581" y="865"/>
                  </a:lnTo>
                  <a:lnTo>
                    <a:pt x="590" y="876"/>
                  </a:lnTo>
                  <a:lnTo>
                    <a:pt x="595" y="888"/>
                  </a:lnTo>
                  <a:lnTo>
                    <a:pt x="595" y="888"/>
                  </a:lnTo>
                  <a:lnTo>
                    <a:pt x="608" y="917"/>
                  </a:lnTo>
                  <a:lnTo>
                    <a:pt x="608" y="917"/>
                  </a:lnTo>
                  <a:lnTo>
                    <a:pt x="612" y="928"/>
                  </a:lnTo>
                  <a:lnTo>
                    <a:pt x="614" y="934"/>
                  </a:lnTo>
                  <a:lnTo>
                    <a:pt x="617" y="939"/>
                  </a:lnTo>
                  <a:lnTo>
                    <a:pt x="617" y="939"/>
                  </a:lnTo>
                  <a:lnTo>
                    <a:pt x="623" y="943"/>
                  </a:lnTo>
                  <a:lnTo>
                    <a:pt x="628" y="943"/>
                  </a:lnTo>
                  <a:lnTo>
                    <a:pt x="634" y="941"/>
                  </a:lnTo>
                  <a:lnTo>
                    <a:pt x="641" y="937"/>
                  </a:lnTo>
                  <a:lnTo>
                    <a:pt x="641" y="937"/>
                  </a:lnTo>
                  <a:lnTo>
                    <a:pt x="644" y="935"/>
                  </a:lnTo>
                  <a:lnTo>
                    <a:pt x="652" y="934"/>
                  </a:lnTo>
                  <a:lnTo>
                    <a:pt x="657" y="934"/>
                  </a:lnTo>
                  <a:lnTo>
                    <a:pt x="664" y="935"/>
                  </a:lnTo>
                  <a:lnTo>
                    <a:pt x="670" y="937"/>
                  </a:lnTo>
                  <a:lnTo>
                    <a:pt x="675" y="941"/>
                  </a:lnTo>
                  <a:lnTo>
                    <a:pt x="681" y="945"/>
                  </a:lnTo>
                  <a:lnTo>
                    <a:pt x="684" y="950"/>
                  </a:lnTo>
                  <a:lnTo>
                    <a:pt x="684" y="950"/>
                  </a:lnTo>
                  <a:lnTo>
                    <a:pt x="686" y="957"/>
                  </a:lnTo>
                  <a:lnTo>
                    <a:pt x="684" y="964"/>
                  </a:lnTo>
                  <a:lnTo>
                    <a:pt x="682" y="972"/>
                  </a:lnTo>
                  <a:lnTo>
                    <a:pt x="677" y="975"/>
                  </a:lnTo>
                  <a:lnTo>
                    <a:pt x="677" y="975"/>
                  </a:lnTo>
                  <a:lnTo>
                    <a:pt x="672" y="979"/>
                  </a:lnTo>
                  <a:lnTo>
                    <a:pt x="664" y="979"/>
                  </a:lnTo>
                  <a:lnTo>
                    <a:pt x="657" y="977"/>
                  </a:lnTo>
                  <a:lnTo>
                    <a:pt x="650" y="977"/>
                  </a:lnTo>
                  <a:lnTo>
                    <a:pt x="650" y="977"/>
                  </a:lnTo>
                  <a:lnTo>
                    <a:pt x="646" y="979"/>
                  </a:lnTo>
                  <a:lnTo>
                    <a:pt x="644" y="981"/>
                  </a:lnTo>
                  <a:lnTo>
                    <a:pt x="641" y="986"/>
                  </a:lnTo>
                  <a:lnTo>
                    <a:pt x="639" y="995"/>
                  </a:lnTo>
                  <a:lnTo>
                    <a:pt x="639" y="1002"/>
                  </a:lnTo>
                  <a:lnTo>
                    <a:pt x="639" y="1002"/>
                  </a:lnTo>
                  <a:lnTo>
                    <a:pt x="643" y="1013"/>
                  </a:lnTo>
                  <a:lnTo>
                    <a:pt x="648" y="1022"/>
                  </a:lnTo>
                  <a:lnTo>
                    <a:pt x="662" y="1039"/>
                  </a:lnTo>
                  <a:lnTo>
                    <a:pt x="662" y="1039"/>
                  </a:lnTo>
                  <a:lnTo>
                    <a:pt x="672" y="1049"/>
                  </a:lnTo>
                  <a:lnTo>
                    <a:pt x="673" y="1057"/>
                  </a:lnTo>
                  <a:lnTo>
                    <a:pt x="675" y="1064"/>
                  </a:lnTo>
                  <a:lnTo>
                    <a:pt x="675" y="1064"/>
                  </a:lnTo>
                  <a:lnTo>
                    <a:pt x="677" y="1082"/>
                  </a:lnTo>
                  <a:lnTo>
                    <a:pt x="675" y="1098"/>
                  </a:lnTo>
                  <a:lnTo>
                    <a:pt x="672" y="1133"/>
                  </a:lnTo>
                  <a:lnTo>
                    <a:pt x="672" y="1133"/>
                  </a:lnTo>
                  <a:lnTo>
                    <a:pt x="670" y="1149"/>
                  </a:lnTo>
                  <a:lnTo>
                    <a:pt x="670" y="1156"/>
                  </a:lnTo>
                  <a:lnTo>
                    <a:pt x="672" y="1165"/>
                  </a:lnTo>
                  <a:lnTo>
                    <a:pt x="672" y="1165"/>
                  </a:lnTo>
                  <a:lnTo>
                    <a:pt x="682" y="1191"/>
                  </a:lnTo>
                  <a:lnTo>
                    <a:pt x="686" y="1201"/>
                  </a:lnTo>
                  <a:lnTo>
                    <a:pt x="690" y="1216"/>
                  </a:lnTo>
                  <a:lnTo>
                    <a:pt x="690" y="1216"/>
                  </a:lnTo>
                  <a:lnTo>
                    <a:pt x="695" y="1229"/>
                  </a:lnTo>
                  <a:lnTo>
                    <a:pt x="700" y="1239"/>
                  </a:lnTo>
                  <a:lnTo>
                    <a:pt x="700" y="1239"/>
                  </a:lnTo>
                  <a:lnTo>
                    <a:pt x="713" y="1268"/>
                  </a:lnTo>
                  <a:lnTo>
                    <a:pt x="713" y="1268"/>
                  </a:lnTo>
                  <a:lnTo>
                    <a:pt x="726" y="1287"/>
                  </a:lnTo>
                  <a:lnTo>
                    <a:pt x="740" y="1303"/>
                  </a:lnTo>
                  <a:lnTo>
                    <a:pt x="740" y="1303"/>
                  </a:lnTo>
                  <a:lnTo>
                    <a:pt x="751" y="1310"/>
                  </a:lnTo>
                  <a:lnTo>
                    <a:pt x="760" y="1317"/>
                  </a:lnTo>
                  <a:lnTo>
                    <a:pt x="771" y="1323"/>
                  </a:lnTo>
                  <a:lnTo>
                    <a:pt x="778" y="1332"/>
                  </a:lnTo>
                  <a:lnTo>
                    <a:pt x="778" y="1332"/>
                  </a:lnTo>
                  <a:lnTo>
                    <a:pt x="784" y="1339"/>
                  </a:lnTo>
                  <a:lnTo>
                    <a:pt x="786" y="1346"/>
                  </a:lnTo>
                  <a:lnTo>
                    <a:pt x="793" y="1361"/>
                  </a:lnTo>
                  <a:lnTo>
                    <a:pt x="793" y="1361"/>
                  </a:lnTo>
                  <a:lnTo>
                    <a:pt x="804" y="1375"/>
                  </a:lnTo>
                  <a:lnTo>
                    <a:pt x="813" y="1390"/>
                  </a:lnTo>
                  <a:lnTo>
                    <a:pt x="813" y="1390"/>
                  </a:lnTo>
                  <a:lnTo>
                    <a:pt x="815" y="1395"/>
                  </a:lnTo>
                  <a:lnTo>
                    <a:pt x="815" y="1402"/>
                  </a:lnTo>
                  <a:lnTo>
                    <a:pt x="809" y="1413"/>
                  </a:lnTo>
                  <a:lnTo>
                    <a:pt x="809" y="1413"/>
                  </a:lnTo>
                  <a:lnTo>
                    <a:pt x="809" y="1417"/>
                  </a:lnTo>
                  <a:lnTo>
                    <a:pt x="811" y="1420"/>
                  </a:lnTo>
                  <a:lnTo>
                    <a:pt x="815" y="1428"/>
                  </a:lnTo>
                  <a:lnTo>
                    <a:pt x="827" y="1437"/>
                  </a:lnTo>
                  <a:lnTo>
                    <a:pt x="827" y="1437"/>
                  </a:lnTo>
                  <a:lnTo>
                    <a:pt x="836" y="1448"/>
                  </a:lnTo>
                  <a:lnTo>
                    <a:pt x="845" y="1458"/>
                  </a:lnTo>
                  <a:lnTo>
                    <a:pt x="845" y="1458"/>
                  </a:lnTo>
                  <a:lnTo>
                    <a:pt x="853" y="1473"/>
                  </a:lnTo>
                  <a:lnTo>
                    <a:pt x="858" y="1487"/>
                  </a:lnTo>
                  <a:lnTo>
                    <a:pt x="858" y="1487"/>
                  </a:lnTo>
                  <a:lnTo>
                    <a:pt x="862" y="1493"/>
                  </a:lnTo>
                  <a:lnTo>
                    <a:pt x="863" y="1496"/>
                  </a:lnTo>
                  <a:lnTo>
                    <a:pt x="867" y="1500"/>
                  </a:lnTo>
                  <a:lnTo>
                    <a:pt x="872" y="1500"/>
                  </a:lnTo>
                  <a:lnTo>
                    <a:pt x="872" y="1500"/>
                  </a:lnTo>
                  <a:lnTo>
                    <a:pt x="876" y="1500"/>
                  </a:lnTo>
                  <a:lnTo>
                    <a:pt x="880" y="1496"/>
                  </a:lnTo>
                  <a:lnTo>
                    <a:pt x="880" y="1493"/>
                  </a:lnTo>
                  <a:lnTo>
                    <a:pt x="880" y="1489"/>
                  </a:lnTo>
                  <a:lnTo>
                    <a:pt x="880" y="1489"/>
                  </a:lnTo>
                  <a:lnTo>
                    <a:pt x="876" y="1482"/>
                  </a:lnTo>
                  <a:lnTo>
                    <a:pt x="872" y="1475"/>
                  </a:lnTo>
                  <a:lnTo>
                    <a:pt x="872" y="1475"/>
                  </a:lnTo>
                  <a:lnTo>
                    <a:pt x="860" y="1457"/>
                  </a:lnTo>
                  <a:lnTo>
                    <a:pt x="860" y="1457"/>
                  </a:lnTo>
                  <a:lnTo>
                    <a:pt x="854" y="1449"/>
                  </a:lnTo>
                  <a:lnTo>
                    <a:pt x="847" y="1440"/>
                  </a:lnTo>
                  <a:lnTo>
                    <a:pt x="847" y="1440"/>
                  </a:lnTo>
                  <a:lnTo>
                    <a:pt x="840" y="1428"/>
                  </a:lnTo>
                  <a:lnTo>
                    <a:pt x="833" y="1413"/>
                  </a:lnTo>
                  <a:lnTo>
                    <a:pt x="833" y="1413"/>
                  </a:lnTo>
                  <a:lnTo>
                    <a:pt x="827" y="1399"/>
                  </a:lnTo>
                  <a:lnTo>
                    <a:pt x="822" y="1382"/>
                  </a:lnTo>
                  <a:lnTo>
                    <a:pt x="822" y="1382"/>
                  </a:lnTo>
                  <a:lnTo>
                    <a:pt x="818" y="1370"/>
                  </a:lnTo>
                  <a:lnTo>
                    <a:pt x="818" y="1357"/>
                  </a:lnTo>
                  <a:lnTo>
                    <a:pt x="818" y="1357"/>
                  </a:lnTo>
                  <a:lnTo>
                    <a:pt x="820" y="1353"/>
                  </a:lnTo>
                  <a:lnTo>
                    <a:pt x="820" y="1350"/>
                  </a:lnTo>
                  <a:lnTo>
                    <a:pt x="824" y="1346"/>
                  </a:lnTo>
                  <a:lnTo>
                    <a:pt x="825" y="1344"/>
                  </a:lnTo>
                  <a:lnTo>
                    <a:pt x="833" y="1344"/>
                  </a:lnTo>
                  <a:lnTo>
                    <a:pt x="840" y="1348"/>
                  </a:lnTo>
                  <a:lnTo>
                    <a:pt x="840" y="1348"/>
                  </a:lnTo>
                  <a:lnTo>
                    <a:pt x="845" y="1353"/>
                  </a:lnTo>
                  <a:lnTo>
                    <a:pt x="851" y="1361"/>
                  </a:lnTo>
                  <a:lnTo>
                    <a:pt x="858" y="1375"/>
                  </a:lnTo>
                  <a:lnTo>
                    <a:pt x="858" y="1375"/>
                  </a:lnTo>
                  <a:lnTo>
                    <a:pt x="878" y="1406"/>
                  </a:lnTo>
                  <a:lnTo>
                    <a:pt x="878" y="1406"/>
                  </a:lnTo>
                  <a:lnTo>
                    <a:pt x="923" y="1484"/>
                  </a:lnTo>
                  <a:lnTo>
                    <a:pt x="923" y="1484"/>
                  </a:lnTo>
                  <a:lnTo>
                    <a:pt x="936" y="1502"/>
                  </a:lnTo>
                  <a:lnTo>
                    <a:pt x="936" y="1502"/>
                  </a:lnTo>
                  <a:lnTo>
                    <a:pt x="943" y="1515"/>
                  </a:lnTo>
                  <a:lnTo>
                    <a:pt x="943" y="1515"/>
                  </a:lnTo>
                  <a:lnTo>
                    <a:pt x="950" y="1525"/>
                  </a:lnTo>
                  <a:lnTo>
                    <a:pt x="952" y="1531"/>
                  </a:lnTo>
                  <a:lnTo>
                    <a:pt x="954" y="1536"/>
                  </a:lnTo>
                  <a:lnTo>
                    <a:pt x="954" y="1536"/>
                  </a:lnTo>
                  <a:lnTo>
                    <a:pt x="954" y="1552"/>
                  </a:lnTo>
                  <a:lnTo>
                    <a:pt x="954" y="1567"/>
                  </a:lnTo>
                  <a:lnTo>
                    <a:pt x="954" y="1567"/>
                  </a:lnTo>
                  <a:lnTo>
                    <a:pt x="957" y="1585"/>
                  </a:lnTo>
                  <a:lnTo>
                    <a:pt x="961" y="1592"/>
                  </a:lnTo>
                  <a:lnTo>
                    <a:pt x="965" y="1600"/>
                  </a:lnTo>
                  <a:lnTo>
                    <a:pt x="965" y="1600"/>
                  </a:lnTo>
                  <a:lnTo>
                    <a:pt x="972" y="1603"/>
                  </a:lnTo>
                  <a:lnTo>
                    <a:pt x="979" y="1605"/>
                  </a:lnTo>
                  <a:lnTo>
                    <a:pt x="985" y="1609"/>
                  </a:lnTo>
                  <a:lnTo>
                    <a:pt x="992" y="1610"/>
                  </a:lnTo>
                  <a:lnTo>
                    <a:pt x="992" y="1610"/>
                  </a:lnTo>
                  <a:lnTo>
                    <a:pt x="999" y="1618"/>
                  </a:lnTo>
                  <a:lnTo>
                    <a:pt x="1003" y="1621"/>
                  </a:lnTo>
                  <a:lnTo>
                    <a:pt x="1008" y="1623"/>
                  </a:lnTo>
                  <a:lnTo>
                    <a:pt x="1008" y="1623"/>
                  </a:lnTo>
                  <a:lnTo>
                    <a:pt x="1017" y="1625"/>
                  </a:lnTo>
                  <a:lnTo>
                    <a:pt x="1021" y="1625"/>
                  </a:lnTo>
                  <a:lnTo>
                    <a:pt x="1024" y="1627"/>
                  </a:lnTo>
                  <a:lnTo>
                    <a:pt x="1024" y="1627"/>
                  </a:lnTo>
                  <a:lnTo>
                    <a:pt x="1032" y="1634"/>
                  </a:lnTo>
                  <a:lnTo>
                    <a:pt x="1032" y="1634"/>
                  </a:lnTo>
                  <a:lnTo>
                    <a:pt x="1043" y="1643"/>
                  </a:lnTo>
                  <a:lnTo>
                    <a:pt x="1053" y="1650"/>
                  </a:lnTo>
                  <a:lnTo>
                    <a:pt x="1053" y="1650"/>
                  </a:lnTo>
                  <a:lnTo>
                    <a:pt x="1064" y="1654"/>
                  </a:lnTo>
                  <a:lnTo>
                    <a:pt x="1075" y="1656"/>
                  </a:lnTo>
                  <a:lnTo>
                    <a:pt x="1088" y="1654"/>
                  </a:lnTo>
                  <a:lnTo>
                    <a:pt x="1099" y="1652"/>
                  </a:lnTo>
                  <a:lnTo>
                    <a:pt x="1099" y="1652"/>
                  </a:lnTo>
                  <a:lnTo>
                    <a:pt x="1113" y="1647"/>
                  </a:lnTo>
                  <a:lnTo>
                    <a:pt x="1122" y="1647"/>
                  </a:lnTo>
                  <a:lnTo>
                    <a:pt x="1129" y="1648"/>
                  </a:lnTo>
                  <a:lnTo>
                    <a:pt x="1129" y="1648"/>
                  </a:lnTo>
                  <a:lnTo>
                    <a:pt x="1140" y="1657"/>
                  </a:lnTo>
                  <a:lnTo>
                    <a:pt x="1151" y="1666"/>
                  </a:lnTo>
                  <a:lnTo>
                    <a:pt x="1151" y="1666"/>
                  </a:lnTo>
                  <a:lnTo>
                    <a:pt x="1157" y="1672"/>
                  </a:lnTo>
                  <a:lnTo>
                    <a:pt x="1164" y="1679"/>
                  </a:lnTo>
                  <a:lnTo>
                    <a:pt x="1169" y="1686"/>
                  </a:lnTo>
                  <a:lnTo>
                    <a:pt x="1177" y="1692"/>
                  </a:lnTo>
                  <a:lnTo>
                    <a:pt x="1177" y="1692"/>
                  </a:lnTo>
                  <a:lnTo>
                    <a:pt x="1182" y="1694"/>
                  </a:lnTo>
                  <a:lnTo>
                    <a:pt x="1189" y="1695"/>
                  </a:lnTo>
                  <a:lnTo>
                    <a:pt x="1189" y="1695"/>
                  </a:lnTo>
                  <a:lnTo>
                    <a:pt x="1198" y="1697"/>
                  </a:lnTo>
                  <a:lnTo>
                    <a:pt x="1205" y="1701"/>
                  </a:lnTo>
                  <a:lnTo>
                    <a:pt x="1213" y="1704"/>
                  </a:lnTo>
                  <a:lnTo>
                    <a:pt x="1220" y="1712"/>
                  </a:lnTo>
                  <a:lnTo>
                    <a:pt x="1220" y="1712"/>
                  </a:lnTo>
                  <a:lnTo>
                    <a:pt x="1224" y="1715"/>
                  </a:lnTo>
                  <a:lnTo>
                    <a:pt x="1225" y="1721"/>
                  </a:lnTo>
                  <a:lnTo>
                    <a:pt x="1229" y="1733"/>
                  </a:lnTo>
                  <a:lnTo>
                    <a:pt x="1233" y="1744"/>
                  </a:lnTo>
                  <a:lnTo>
                    <a:pt x="1234" y="1750"/>
                  </a:lnTo>
                  <a:lnTo>
                    <a:pt x="1238" y="1755"/>
                  </a:lnTo>
                  <a:lnTo>
                    <a:pt x="1238" y="1755"/>
                  </a:lnTo>
                  <a:lnTo>
                    <a:pt x="1243" y="1759"/>
                  </a:lnTo>
                  <a:lnTo>
                    <a:pt x="1249" y="1762"/>
                  </a:lnTo>
                  <a:lnTo>
                    <a:pt x="1258" y="1766"/>
                  </a:lnTo>
                  <a:lnTo>
                    <a:pt x="1258" y="1766"/>
                  </a:lnTo>
                  <a:lnTo>
                    <a:pt x="1263" y="1771"/>
                  </a:lnTo>
                  <a:lnTo>
                    <a:pt x="1269" y="1777"/>
                  </a:lnTo>
                  <a:lnTo>
                    <a:pt x="1272" y="1782"/>
                  </a:lnTo>
                  <a:lnTo>
                    <a:pt x="1278" y="1788"/>
                  </a:lnTo>
                  <a:lnTo>
                    <a:pt x="1278" y="1788"/>
                  </a:lnTo>
                  <a:lnTo>
                    <a:pt x="1287" y="1790"/>
                  </a:lnTo>
                  <a:lnTo>
                    <a:pt x="1296" y="1791"/>
                  </a:lnTo>
                  <a:lnTo>
                    <a:pt x="1316" y="1788"/>
                  </a:lnTo>
                  <a:lnTo>
                    <a:pt x="1316" y="1788"/>
                  </a:lnTo>
                  <a:lnTo>
                    <a:pt x="1330" y="1784"/>
                  </a:lnTo>
                  <a:lnTo>
                    <a:pt x="1338" y="1784"/>
                  </a:lnTo>
                  <a:lnTo>
                    <a:pt x="1345" y="1784"/>
                  </a:lnTo>
                  <a:lnTo>
                    <a:pt x="1345" y="1784"/>
                  </a:lnTo>
                  <a:lnTo>
                    <a:pt x="1348" y="1770"/>
                  </a:lnTo>
                  <a:lnTo>
                    <a:pt x="1348" y="1770"/>
                  </a:lnTo>
                  <a:lnTo>
                    <a:pt x="1341" y="1770"/>
                  </a:lnTo>
                  <a:lnTo>
                    <a:pt x="1334" y="1771"/>
                  </a:lnTo>
                  <a:lnTo>
                    <a:pt x="1325" y="1773"/>
                  </a:lnTo>
                  <a:lnTo>
                    <a:pt x="1318" y="1775"/>
                  </a:lnTo>
                  <a:lnTo>
                    <a:pt x="1318" y="1775"/>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0">
              <a:extLst>
                <a:ext uri="{FF2B5EF4-FFF2-40B4-BE49-F238E27FC236}">
                  <a16:creationId xmlns:a16="http://schemas.microsoft.com/office/drawing/2014/main" id="{93FF4ED4-861F-4101-B8EC-6D57B8671C23}"/>
                </a:ext>
              </a:extLst>
            </p:cNvPr>
            <p:cNvSpPr>
              <a:spLocks/>
            </p:cNvSpPr>
            <p:nvPr/>
          </p:nvSpPr>
          <p:spPr bwMode="auto">
            <a:xfrm>
              <a:off x="2343150" y="4178300"/>
              <a:ext cx="1117600" cy="2103438"/>
            </a:xfrm>
            <a:custGeom>
              <a:avLst/>
              <a:gdLst>
                <a:gd name="T0" fmla="*/ 644 w 704"/>
                <a:gd name="T1" fmla="*/ 283 h 1325"/>
                <a:gd name="T2" fmla="*/ 561 w 704"/>
                <a:gd name="T3" fmla="*/ 256 h 1325"/>
                <a:gd name="T4" fmla="*/ 512 w 704"/>
                <a:gd name="T5" fmla="*/ 227 h 1325"/>
                <a:gd name="T6" fmla="*/ 449 w 704"/>
                <a:gd name="T7" fmla="*/ 152 h 1325"/>
                <a:gd name="T8" fmla="*/ 394 w 704"/>
                <a:gd name="T9" fmla="*/ 95 h 1325"/>
                <a:gd name="T10" fmla="*/ 291 w 704"/>
                <a:gd name="T11" fmla="*/ 24 h 1325"/>
                <a:gd name="T12" fmla="*/ 211 w 704"/>
                <a:gd name="T13" fmla="*/ 4 h 1325"/>
                <a:gd name="T14" fmla="*/ 143 w 704"/>
                <a:gd name="T15" fmla="*/ 11 h 1325"/>
                <a:gd name="T16" fmla="*/ 146 w 704"/>
                <a:gd name="T17" fmla="*/ 42 h 1325"/>
                <a:gd name="T18" fmla="*/ 119 w 704"/>
                <a:gd name="T19" fmla="*/ 4 h 1325"/>
                <a:gd name="T20" fmla="*/ 79 w 704"/>
                <a:gd name="T21" fmla="*/ 38 h 1325"/>
                <a:gd name="T22" fmla="*/ 32 w 704"/>
                <a:gd name="T23" fmla="*/ 28 h 1325"/>
                <a:gd name="T24" fmla="*/ 40 w 704"/>
                <a:gd name="T25" fmla="*/ 51 h 1325"/>
                <a:gd name="T26" fmla="*/ 56 w 704"/>
                <a:gd name="T27" fmla="*/ 96 h 1325"/>
                <a:gd name="T28" fmla="*/ 50 w 704"/>
                <a:gd name="T29" fmla="*/ 178 h 1325"/>
                <a:gd name="T30" fmla="*/ 0 w 704"/>
                <a:gd name="T31" fmla="*/ 299 h 1325"/>
                <a:gd name="T32" fmla="*/ 49 w 704"/>
                <a:gd name="T33" fmla="*/ 382 h 1325"/>
                <a:gd name="T34" fmla="*/ 74 w 704"/>
                <a:gd name="T35" fmla="*/ 473 h 1325"/>
                <a:gd name="T36" fmla="*/ 119 w 704"/>
                <a:gd name="T37" fmla="*/ 518 h 1325"/>
                <a:gd name="T38" fmla="*/ 164 w 704"/>
                <a:gd name="T39" fmla="*/ 580 h 1325"/>
                <a:gd name="T40" fmla="*/ 159 w 704"/>
                <a:gd name="T41" fmla="*/ 652 h 1325"/>
                <a:gd name="T42" fmla="*/ 154 w 704"/>
                <a:gd name="T43" fmla="*/ 715 h 1325"/>
                <a:gd name="T44" fmla="*/ 144 w 704"/>
                <a:gd name="T45" fmla="*/ 779 h 1325"/>
                <a:gd name="T46" fmla="*/ 146 w 704"/>
                <a:gd name="T47" fmla="*/ 817 h 1325"/>
                <a:gd name="T48" fmla="*/ 130 w 704"/>
                <a:gd name="T49" fmla="*/ 885 h 1325"/>
                <a:gd name="T50" fmla="*/ 123 w 704"/>
                <a:gd name="T51" fmla="*/ 954 h 1325"/>
                <a:gd name="T52" fmla="*/ 121 w 704"/>
                <a:gd name="T53" fmla="*/ 1025 h 1325"/>
                <a:gd name="T54" fmla="*/ 126 w 704"/>
                <a:gd name="T55" fmla="*/ 1073 h 1325"/>
                <a:gd name="T56" fmla="*/ 117 w 704"/>
                <a:gd name="T57" fmla="*/ 1124 h 1325"/>
                <a:gd name="T58" fmla="*/ 110 w 704"/>
                <a:gd name="T59" fmla="*/ 1238 h 1325"/>
                <a:gd name="T60" fmla="*/ 186 w 704"/>
                <a:gd name="T61" fmla="*/ 1325 h 1325"/>
                <a:gd name="T62" fmla="*/ 179 w 704"/>
                <a:gd name="T63" fmla="*/ 1282 h 1325"/>
                <a:gd name="T64" fmla="*/ 188 w 704"/>
                <a:gd name="T65" fmla="*/ 1225 h 1325"/>
                <a:gd name="T66" fmla="*/ 202 w 704"/>
                <a:gd name="T67" fmla="*/ 1211 h 1325"/>
                <a:gd name="T68" fmla="*/ 221 w 704"/>
                <a:gd name="T69" fmla="*/ 1173 h 1325"/>
                <a:gd name="T70" fmla="*/ 211 w 704"/>
                <a:gd name="T71" fmla="*/ 1128 h 1325"/>
                <a:gd name="T72" fmla="*/ 239 w 704"/>
                <a:gd name="T73" fmla="*/ 1090 h 1325"/>
                <a:gd name="T74" fmla="*/ 244 w 704"/>
                <a:gd name="T75" fmla="*/ 1054 h 1325"/>
                <a:gd name="T76" fmla="*/ 255 w 704"/>
                <a:gd name="T77" fmla="*/ 1043 h 1325"/>
                <a:gd name="T78" fmla="*/ 257 w 704"/>
                <a:gd name="T79" fmla="*/ 1016 h 1325"/>
                <a:gd name="T80" fmla="*/ 284 w 704"/>
                <a:gd name="T81" fmla="*/ 981 h 1325"/>
                <a:gd name="T82" fmla="*/ 313 w 704"/>
                <a:gd name="T83" fmla="*/ 963 h 1325"/>
                <a:gd name="T84" fmla="*/ 360 w 704"/>
                <a:gd name="T85" fmla="*/ 940 h 1325"/>
                <a:gd name="T86" fmla="*/ 353 w 704"/>
                <a:gd name="T87" fmla="*/ 907 h 1325"/>
                <a:gd name="T88" fmla="*/ 338 w 704"/>
                <a:gd name="T89" fmla="*/ 880 h 1325"/>
                <a:gd name="T90" fmla="*/ 347 w 704"/>
                <a:gd name="T91" fmla="*/ 860 h 1325"/>
                <a:gd name="T92" fmla="*/ 382 w 704"/>
                <a:gd name="T93" fmla="*/ 883 h 1325"/>
                <a:gd name="T94" fmla="*/ 429 w 704"/>
                <a:gd name="T95" fmla="*/ 842 h 1325"/>
                <a:gd name="T96" fmla="*/ 438 w 704"/>
                <a:gd name="T97" fmla="*/ 818 h 1325"/>
                <a:gd name="T98" fmla="*/ 468 w 704"/>
                <a:gd name="T99" fmla="*/ 786 h 1325"/>
                <a:gd name="T100" fmla="*/ 485 w 704"/>
                <a:gd name="T101" fmla="*/ 706 h 1325"/>
                <a:gd name="T102" fmla="*/ 559 w 704"/>
                <a:gd name="T103" fmla="*/ 648 h 1325"/>
                <a:gd name="T104" fmla="*/ 604 w 704"/>
                <a:gd name="T105" fmla="*/ 603 h 1325"/>
                <a:gd name="T106" fmla="*/ 626 w 704"/>
                <a:gd name="T107" fmla="*/ 551 h 1325"/>
                <a:gd name="T108" fmla="*/ 628 w 704"/>
                <a:gd name="T109" fmla="*/ 480 h 1325"/>
                <a:gd name="T110" fmla="*/ 653 w 704"/>
                <a:gd name="T111" fmla="*/ 446 h 1325"/>
                <a:gd name="T112" fmla="*/ 680 w 704"/>
                <a:gd name="T113" fmla="*/ 400 h 1325"/>
                <a:gd name="T114" fmla="*/ 702 w 704"/>
                <a:gd name="T115" fmla="*/ 342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4" h="1325">
                  <a:moveTo>
                    <a:pt x="702" y="342"/>
                  </a:moveTo>
                  <a:lnTo>
                    <a:pt x="702" y="342"/>
                  </a:lnTo>
                  <a:lnTo>
                    <a:pt x="695" y="324"/>
                  </a:lnTo>
                  <a:lnTo>
                    <a:pt x="695" y="324"/>
                  </a:lnTo>
                  <a:lnTo>
                    <a:pt x="687" y="317"/>
                  </a:lnTo>
                  <a:lnTo>
                    <a:pt x="680" y="310"/>
                  </a:lnTo>
                  <a:lnTo>
                    <a:pt x="680" y="310"/>
                  </a:lnTo>
                  <a:lnTo>
                    <a:pt x="662" y="295"/>
                  </a:lnTo>
                  <a:lnTo>
                    <a:pt x="655" y="290"/>
                  </a:lnTo>
                  <a:lnTo>
                    <a:pt x="644" y="283"/>
                  </a:lnTo>
                  <a:lnTo>
                    <a:pt x="644" y="283"/>
                  </a:lnTo>
                  <a:lnTo>
                    <a:pt x="628" y="276"/>
                  </a:lnTo>
                  <a:lnTo>
                    <a:pt x="610" y="270"/>
                  </a:lnTo>
                  <a:lnTo>
                    <a:pt x="610" y="270"/>
                  </a:lnTo>
                  <a:lnTo>
                    <a:pt x="599" y="268"/>
                  </a:lnTo>
                  <a:lnTo>
                    <a:pt x="586" y="266"/>
                  </a:lnTo>
                  <a:lnTo>
                    <a:pt x="586" y="266"/>
                  </a:lnTo>
                  <a:lnTo>
                    <a:pt x="577" y="265"/>
                  </a:lnTo>
                  <a:lnTo>
                    <a:pt x="568" y="261"/>
                  </a:lnTo>
                  <a:lnTo>
                    <a:pt x="561" y="256"/>
                  </a:lnTo>
                  <a:lnTo>
                    <a:pt x="554" y="248"/>
                  </a:lnTo>
                  <a:lnTo>
                    <a:pt x="554" y="248"/>
                  </a:lnTo>
                  <a:lnTo>
                    <a:pt x="548" y="241"/>
                  </a:lnTo>
                  <a:lnTo>
                    <a:pt x="539" y="236"/>
                  </a:lnTo>
                  <a:lnTo>
                    <a:pt x="539" y="236"/>
                  </a:lnTo>
                  <a:lnTo>
                    <a:pt x="530" y="230"/>
                  </a:lnTo>
                  <a:lnTo>
                    <a:pt x="525" y="227"/>
                  </a:lnTo>
                  <a:lnTo>
                    <a:pt x="519" y="227"/>
                  </a:lnTo>
                  <a:lnTo>
                    <a:pt x="519" y="227"/>
                  </a:lnTo>
                  <a:lnTo>
                    <a:pt x="512" y="227"/>
                  </a:lnTo>
                  <a:lnTo>
                    <a:pt x="503" y="225"/>
                  </a:lnTo>
                  <a:lnTo>
                    <a:pt x="503" y="225"/>
                  </a:lnTo>
                  <a:lnTo>
                    <a:pt x="492" y="219"/>
                  </a:lnTo>
                  <a:lnTo>
                    <a:pt x="481" y="210"/>
                  </a:lnTo>
                  <a:lnTo>
                    <a:pt x="481" y="210"/>
                  </a:lnTo>
                  <a:lnTo>
                    <a:pt x="468" y="198"/>
                  </a:lnTo>
                  <a:lnTo>
                    <a:pt x="463" y="190"/>
                  </a:lnTo>
                  <a:lnTo>
                    <a:pt x="458" y="181"/>
                  </a:lnTo>
                  <a:lnTo>
                    <a:pt x="458" y="181"/>
                  </a:lnTo>
                  <a:lnTo>
                    <a:pt x="449" y="152"/>
                  </a:lnTo>
                  <a:lnTo>
                    <a:pt x="449" y="152"/>
                  </a:lnTo>
                  <a:lnTo>
                    <a:pt x="443" y="140"/>
                  </a:lnTo>
                  <a:lnTo>
                    <a:pt x="438" y="127"/>
                  </a:lnTo>
                  <a:lnTo>
                    <a:pt x="434" y="120"/>
                  </a:lnTo>
                  <a:lnTo>
                    <a:pt x="430" y="114"/>
                  </a:lnTo>
                  <a:lnTo>
                    <a:pt x="425" y="111"/>
                  </a:lnTo>
                  <a:lnTo>
                    <a:pt x="420" y="107"/>
                  </a:lnTo>
                  <a:lnTo>
                    <a:pt x="420" y="107"/>
                  </a:lnTo>
                  <a:lnTo>
                    <a:pt x="407" y="102"/>
                  </a:lnTo>
                  <a:lnTo>
                    <a:pt x="394" y="95"/>
                  </a:lnTo>
                  <a:lnTo>
                    <a:pt x="394" y="95"/>
                  </a:lnTo>
                  <a:lnTo>
                    <a:pt x="378" y="89"/>
                  </a:lnTo>
                  <a:lnTo>
                    <a:pt x="362" y="84"/>
                  </a:lnTo>
                  <a:lnTo>
                    <a:pt x="362" y="84"/>
                  </a:lnTo>
                  <a:lnTo>
                    <a:pt x="345" y="75"/>
                  </a:lnTo>
                  <a:lnTo>
                    <a:pt x="327" y="64"/>
                  </a:lnTo>
                  <a:lnTo>
                    <a:pt x="313" y="49"/>
                  </a:lnTo>
                  <a:lnTo>
                    <a:pt x="300" y="35"/>
                  </a:lnTo>
                  <a:lnTo>
                    <a:pt x="300" y="35"/>
                  </a:lnTo>
                  <a:lnTo>
                    <a:pt x="291" y="24"/>
                  </a:lnTo>
                  <a:lnTo>
                    <a:pt x="286" y="19"/>
                  </a:lnTo>
                  <a:lnTo>
                    <a:pt x="280" y="15"/>
                  </a:lnTo>
                  <a:lnTo>
                    <a:pt x="280" y="15"/>
                  </a:lnTo>
                  <a:lnTo>
                    <a:pt x="266" y="10"/>
                  </a:lnTo>
                  <a:lnTo>
                    <a:pt x="251" y="6"/>
                  </a:lnTo>
                  <a:lnTo>
                    <a:pt x="251" y="6"/>
                  </a:lnTo>
                  <a:lnTo>
                    <a:pt x="240" y="4"/>
                  </a:lnTo>
                  <a:lnTo>
                    <a:pt x="231" y="4"/>
                  </a:lnTo>
                  <a:lnTo>
                    <a:pt x="211" y="4"/>
                  </a:lnTo>
                  <a:lnTo>
                    <a:pt x="211" y="4"/>
                  </a:lnTo>
                  <a:lnTo>
                    <a:pt x="193" y="4"/>
                  </a:lnTo>
                  <a:lnTo>
                    <a:pt x="173" y="2"/>
                  </a:lnTo>
                  <a:lnTo>
                    <a:pt x="173" y="2"/>
                  </a:lnTo>
                  <a:lnTo>
                    <a:pt x="163" y="0"/>
                  </a:lnTo>
                  <a:lnTo>
                    <a:pt x="152" y="2"/>
                  </a:lnTo>
                  <a:lnTo>
                    <a:pt x="152" y="2"/>
                  </a:lnTo>
                  <a:lnTo>
                    <a:pt x="146" y="4"/>
                  </a:lnTo>
                  <a:lnTo>
                    <a:pt x="143" y="8"/>
                  </a:lnTo>
                  <a:lnTo>
                    <a:pt x="143" y="8"/>
                  </a:lnTo>
                  <a:lnTo>
                    <a:pt x="143" y="11"/>
                  </a:lnTo>
                  <a:lnTo>
                    <a:pt x="144" y="15"/>
                  </a:lnTo>
                  <a:lnTo>
                    <a:pt x="144" y="15"/>
                  </a:lnTo>
                  <a:lnTo>
                    <a:pt x="144" y="22"/>
                  </a:lnTo>
                  <a:lnTo>
                    <a:pt x="144" y="22"/>
                  </a:lnTo>
                  <a:lnTo>
                    <a:pt x="150" y="33"/>
                  </a:lnTo>
                  <a:lnTo>
                    <a:pt x="150" y="33"/>
                  </a:lnTo>
                  <a:lnTo>
                    <a:pt x="150" y="38"/>
                  </a:lnTo>
                  <a:lnTo>
                    <a:pt x="148" y="40"/>
                  </a:lnTo>
                  <a:lnTo>
                    <a:pt x="146" y="42"/>
                  </a:lnTo>
                  <a:lnTo>
                    <a:pt x="146" y="42"/>
                  </a:lnTo>
                  <a:lnTo>
                    <a:pt x="139" y="42"/>
                  </a:lnTo>
                  <a:lnTo>
                    <a:pt x="135" y="38"/>
                  </a:lnTo>
                  <a:lnTo>
                    <a:pt x="132" y="35"/>
                  </a:lnTo>
                  <a:lnTo>
                    <a:pt x="128" y="29"/>
                  </a:lnTo>
                  <a:lnTo>
                    <a:pt x="128" y="29"/>
                  </a:lnTo>
                  <a:lnTo>
                    <a:pt x="126" y="19"/>
                  </a:lnTo>
                  <a:lnTo>
                    <a:pt x="125" y="13"/>
                  </a:lnTo>
                  <a:lnTo>
                    <a:pt x="123" y="8"/>
                  </a:lnTo>
                  <a:lnTo>
                    <a:pt x="123" y="8"/>
                  </a:lnTo>
                  <a:lnTo>
                    <a:pt x="119" y="4"/>
                  </a:lnTo>
                  <a:lnTo>
                    <a:pt x="116" y="2"/>
                  </a:lnTo>
                  <a:lnTo>
                    <a:pt x="110" y="2"/>
                  </a:lnTo>
                  <a:lnTo>
                    <a:pt x="105" y="6"/>
                  </a:lnTo>
                  <a:lnTo>
                    <a:pt x="105" y="6"/>
                  </a:lnTo>
                  <a:lnTo>
                    <a:pt x="94" y="13"/>
                  </a:lnTo>
                  <a:lnTo>
                    <a:pt x="90" y="17"/>
                  </a:lnTo>
                  <a:lnTo>
                    <a:pt x="87" y="22"/>
                  </a:lnTo>
                  <a:lnTo>
                    <a:pt x="87" y="22"/>
                  </a:lnTo>
                  <a:lnTo>
                    <a:pt x="83" y="33"/>
                  </a:lnTo>
                  <a:lnTo>
                    <a:pt x="79" y="38"/>
                  </a:lnTo>
                  <a:lnTo>
                    <a:pt x="78" y="44"/>
                  </a:lnTo>
                  <a:lnTo>
                    <a:pt x="78" y="44"/>
                  </a:lnTo>
                  <a:lnTo>
                    <a:pt x="72" y="46"/>
                  </a:lnTo>
                  <a:lnTo>
                    <a:pt x="65" y="48"/>
                  </a:lnTo>
                  <a:lnTo>
                    <a:pt x="59" y="46"/>
                  </a:lnTo>
                  <a:lnTo>
                    <a:pt x="54" y="44"/>
                  </a:lnTo>
                  <a:lnTo>
                    <a:pt x="54" y="44"/>
                  </a:lnTo>
                  <a:lnTo>
                    <a:pt x="43" y="35"/>
                  </a:lnTo>
                  <a:lnTo>
                    <a:pt x="40" y="31"/>
                  </a:lnTo>
                  <a:lnTo>
                    <a:pt x="32" y="28"/>
                  </a:lnTo>
                  <a:lnTo>
                    <a:pt x="32" y="28"/>
                  </a:lnTo>
                  <a:lnTo>
                    <a:pt x="30" y="28"/>
                  </a:lnTo>
                  <a:lnTo>
                    <a:pt x="30" y="28"/>
                  </a:lnTo>
                  <a:lnTo>
                    <a:pt x="27" y="42"/>
                  </a:lnTo>
                  <a:lnTo>
                    <a:pt x="27" y="42"/>
                  </a:lnTo>
                  <a:lnTo>
                    <a:pt x="29" y="44"/>
                  </a:lnTo>
                  <a:lnTo>
                    <a:pt x="29" y="44"/>
                  </a:lnTo>
                  <a:lnTo>
                    <a:pt x="32" y="44"/>
                  </a:lnTo>
                  <a:lnTo>
                    <a:pt x="38" y="48"/>
                  </a:lnTo>
                  <a:lnTo>
                    <a:pt x="40" y="51"/>
                  </a:lnTo>
                  <a:lnTo>
                    <a:pt x="41" y="55"/>
                  </a:lnTo>
                  <a:lnTo>
                    <a:pt x="41" y="55"/>
                  </a:lnTo>
                  <a:lnTo>
                    <a:pt x="43" y="66"/>
                  </a:lnTo>
                  <a:lnTo>
                    <a:pt x="43" y="69"/>
                  </a:lnTo>
                  <a:lnTo>
                    <a:pt x="47" y="73"/>
                  </a:lnTo>
                  <a:lnTo>
                    <a:pt x="47" y="73"/>
                  </a:lnTo>
                  <a:lnTo>
                    <a:pt x="52" y="78"/>
                  </a:lnTo>
                  <a:lnTo>
                    <a:pt x="56" y="84"/>
                  </a:lnTo>
                  <a:lnTo>
                    <a:pt x="56" y="91"/>
                  </a:lnTo>
                  <a:lnTo>
                    <a:pt x="56" y="96"/>
                  </a:lnTo>
                  <a:lnTo>
                    <a:pt x="54" y="111"/>
                  </a:lnTo>
                  <a:lnTo>
                    <a:pt x="50" y="124"/>
                  </a:lnTo>
                  <a:lnTo>
                    <a:pt x="50" y="124"/>
                  </a:lnTo>
                  <a:lnTo>
                    <a:pt x="49" y="134"/>
                  </a:lnTo>
                  <a:lnTo>
                    <a:pt x="47" y="145"/>
                  </a:lnTo>
                  <a:lnTo>
                    <a:pt x="47" y="145"/>
                  </a:lnTo>
                  <a:lnTo>
                    <a:pt x="50" y="167"/>
                  </a:lnTo>
                  <a:lnTo>
                    <a:pt x="50" y="167"/>
                  </a:lnTo>
                  <a:lnTo>
                    <a:pt x="50" y="172"/>
                  </a:lnTo>
                  <a:lnTo>
                    <a:pt x="50" y="178"/>
                  </a:lnTo>
                  <a:lnTo>
                    <a:pt x="45" y="190"/>
                  </a:lnTo>
                  <a:lnTo>
                    <a:pt x="45" y="190"/>
                  </a:lnTo>
                  <a:lnTo>
                    <a:pt x="36" y="205"/>
                  </a:lnTo>
                  <a:lnTo>
                    <a:pt x="27" y="218"/>
                  </a:lnTo>
                  <a:lnTo>
                    <a:pt x="9" y="245"/>
                  </a:lnTo>
                  <a:lnTo>
                    <a:pt x="9" y="245"/>
                  </a:lnTo>
                  <a:lnTo>
                    <a:pt x="3" y="257"/>
                  </a:lnTo>
                  <a:lnTo>
                    <a:pt x="0" y="272"/>
                  </a:lnTo>
                  <a:lnTo>
                    <a:pt x="0" y="286"/>
                  </a:lnTo>
                  <a:lnTo>
                    <a:pt x="0" y="299"/>
                  </a:lnTo>
                  <a:lnTo>
                    <a:pt x="0" y="299"/>
                  </a:lnTo>
                  <a:lnTo>
                    <a:pt x="2" y="308"/>
                  </a:lnTo>
                  <a:lnTo>
                    <a:pt x="3" y="317"/>
                  </a:lnTo>
                  <a:lnTo>
                    <a:pt x="11" y="332"/>
                  </a:lnTo>
                  <a:lnTo>
                    <a:pt x="21" y="346"/>
                  </a:lnTo>
                  <a:lnTo>
                    <a:pt x="32" y="359"/>
                  </a:lnTo>
                  <a:lnTo>
                    <a:pt x="32" y="359"/>
                  </a:lnTo>
                  <a:lnTo>
                    <a:pt x="38" y="364"/>
                  </a:lnTo>
                  <a:lnTo>
                    <a:pt x="43" y="370"/>
                  </a:lnTo>
                  <a:lnTo>
                    <a:pt x="49" y="382"/>
                  </a:lnTo>
                  <a:lnTo>
                    <a:pt x="54" y="411"/>
                  </a:lnTo>
                  <a:lnTo>
                    <a:pt x="54" y="411"/>
                  </a:lnTo>
                  <a:lnTo>
                    <a:pt x="59" y="424"/>
                  </a:lnTo>
                  <a:lnTo>
                    <a:pt x="65" y="437"/>
                  </a:lnTo>
                  <a:lnTo>
                    <a:pt x="65" y="437"/>
                  </a:lnTo>
                  <a:lnTo>
                    <a:pt x="72" y="446"/>
                  </a:lnTo>
                  <a:lnTo>
                    <a:pt x="74" y="451"/>
                  </a:lnTo>
                  <a:lnTo>
                    <a:pt x="74" y="458"/>
                  </a:lnTo>
                  <a:lnTo>
                    <a:pt x="74" y="458"/>
                  </a:lnTo>
                  <a:lnTo>
                    <a:pt x="74" y="473"/>
                  </a:lnTo>
                  <a:lnTo>
                    <a:pt x="74" y="473"/>
                  </a:lnTo>
                  <a:lnTo>
                    <a:pt x="76" y="480"/>
                  </a:lnTo>
                  <a:lnTo>
                    <a:pt x="78" y="489"/>
                  </a:lnTo>
                  <a:lnTo>
                    <a:pt x="81" y="498"/>
                  </a:lnTo>
                  <a:lnTo>
                    <a:pt x="87" y="505"/>
                  </a:lnTo>
                  <a:lnTo>
                    <a:pt x="87" y="505"/>
                  </a:lnTo>
                  <a:lnTo>
                    <a:pt x="96" y="509"/>
                  </a:lnTo>
                  <a:lnTo>
                    <a:pt x="105" y="513"/>
                  </a:lnTo>
                  <a:lnTo>
                    <a:pt x="105" y="513"/>
                  </a:lnTo>
                  <a:lnTo>
                    <a:pt x="119" y="518"/>
                  </a:lnTo>
                  <a:lnTo>
                    <a:pt x="126" y="522"/>
                  </a:lnTo>
                  <a:lnTo>
                    <a:pt x="132" y="527"/>
                  </a:lnTo>
                  <a:lnTo>
                    <a:pt x="132" y="527"/>
                  </a:lnTo>
                  <a:lnTo>
                    <a:pt x="144" y="536"/>
                  </a:lnTo>
                  <a:lnTo>
                    <a:pt x="154" y="547"/>
                  </a:lnTo>
                  <a:lnTo>
                    <a:pt x="154" y="547"/>
                  </a:lnTo>
                  <a:lnTo>
                    <a:pt x="159" y="554"/>
                  </a:lnTo>
                  <a:lnTo>
                    <a:pt x="163" y="563"/>
                  </a:lnTo>
                  <a:lnTo>
                    <a:pt x="163" y="563"/>
                  </a:lnTo>
                  <a:lnTo>
                    <a:pt x="164" y="580"/>
                  </a:lnTo>
                  <a:lnTo>
                    <a:pt x="164" y="594"/>
                  </a:lnTo>
                  <a:lnTo>
                    <a:pt x="164" y="594"/>
                  </a:lnTo>
                  <a:lnTo>
                    <a:pt x="164" y="610"/>
                  </a:lnTo>
                  <a:lnTo>
                    <a:pt x="164" y="610"/>
                  </a:lnTo>
                  <a:lnTo>
                    <a:pt x="164" y="616"/>
                  </a:lnTo>
                  <a:lnTo>
                    <a:pt x="164" y="623"/>
                  </a:lnTo>
                  <a:lnTo>
                    <a:pt x="164" y="623"/>
                  </a:lnTo>
                  <a:lnTo>
                    <a:pt x="163" y="637"/>
                  </a:lnTo>
                  <a:lnTo>
                    <a:pt x="163" y="637"/>
                  </a:lnTo>
                  <a:lnTo>
                    <a:pt x="159" y="652"/>
                  </a:lnTo>
                  <a:lnTo>
                    <a:pt x="157" y="661"/>
                  </a:lnTo>
                  <a:lnTo>
                    <a:pt x="157" y="668"/>
                  </a:lnTo>
                  <a:lnTo>
                    <a:pt x="157" y="668"/>
                  </a:lnTo>
                  <a:lnTo>
                    <a:pt x="157" y="681"/>
                  </a:lnTo>
                  <a:lnTo>
                    <a:pt x="159" y="688"/>
                  </a:lnTo>
                  <a:lnTo>
                    <a:pt x="157" y="694"/>
                  </a:lnTo>
                  <a:lnTo>
                    <a:pt x="157" y="694"/>
                  </a:lnTo>
                  <a:lnTo>
                    <a:pt x="154" y="704"/>
                  </a:lnTo>
                  <a:lnTo>
                    <a:pt x="154" y="715"/>
                  </a:lnTo>
                  <a:lnTo>
                    <a:pt x="154" y="715"/>
                  </a:lnTo>
                  <a:lnTo>
                    <a:pt x="155" y="722"/>
                  </a:lnTo>
                  <a:lnTo>
                    <a:pt x="155" y="732"/>
                  </a:lnTo>
                  <a:lnTo>
                    <a:pt x="155" y="732"/>
                  </a:lnTo>
                  <a:lnTo>
                    <a:pt x="154" y="739"/>
                  </a:lnTo>
                  <a:lnTo>
                    <a:pt x="152" y="748"/>
                  </a:lnTo>
                  <a:lnTo>
                    <a:pt x="152" y="748"/>
                  </a:lnTo>
                  <a:lnTo>
                    <a:pt x="148" y="762"/>
                  </a:lnTo>
                  <a:lnTo>
                    <a:pt x="148" y="762"/>
                  </a:lnTo>
                  <a:lnTo>
                    <a:pt x="146" y="770"/>
                  </a:lnTo>
                  <a:lnTo>
                    <a:pt x="144" y="779"/>
                  </a:lnTo>
                  <a:lnTo>
                    <a:pt x="144" y="779"/>
                  </a:lnTo>
                  <a:lnTo>
                    <a:pt x="146" y="786"/>
                  </a:lnTo>
                  <a:lnTo>
                    <a:pt x="148" y="791"/>
                  </a:lnTo>
                  <a:lnTo>
                    <a:pt x="148" y="791"/>
                  </a:lnTo>
                  <a:lnTo>
                    <a:pt x="144" y="800"/>
                  </a:lnTo>
                  <a:lnTo>
                    <a:pt x="144" y="804"/>
                  </a:lnTo>
                  <a:lnTo>
                    <a:pt x="144" y="809"/>
                  </a:lnTo>
                  <a:lnTo>
                    <a:pt x="144" y="809"/>
                  </a:lnTo>
                  <a:lnTo>
                    <a:pt x="144" y="813"/>
                  </a:lnTo>
                  <a:lnTo>
                    <a:pt x="146" y="817"/>
                  </a:lnTo>
                  <a:lnTo>
                    <a:pt x="150" y="824"/>
                  </a:lnTo>
                  <a:lnTo>
                    <a:pt x="150" y="824"/>
                  </a:lnTo>
                  <a:lnTo>
                    <a:pt x="152" y="831"/>
                  </a:lnTo>
                  <a:lnTo>
                    <a:pt x="152" y="836"/>
                  </a:lnTo>
                  <a:lnTo>
                    <a:pt x="150" y="842"/>
                  </a:lnTo>
                  <a:lnTo>
                    <a:pt x="148" y="847"/>
                  </a:lnTo>
                  <a:lnTo>
                    <a:pt x="141" y="858"/>
                  </a:lnTo>
                  <a:lnTo>
                    <a:pt x="137" y="869"/>
                  </a:lnTo>
                  <a:lnTo>
                    <a:pt x="137" y="869"/>
                  </a:lnTo>
                  <a:lnTo>
                    <a:pt x="130" y="885"/>
                  </a:lnTo>
                  <a:lnTo>
                    <a:pt x="128" y="894"/>
                  </a:lnTo>
                  <a:lnTo>
                    <a:pt x="126" y="903"/>
                  </a:lnTo>
                  <a:lnTo>
                    <a:pt x="126" y="903"/>
                  </a:lnTo>
                  <a:lnTo>
                    <a:pt x="125" y="920"/>
                  </a:lnTo>
                  <a:lnTo>
                    <a:pt x="119" y="934"/>
                  </a:lnTo>
                  <a:lnTo>
                    <a:pt x="119" y="934"/>
                  </a:lnTo>
                  <a:lnTo>
                    <a:pt x="119" y="940"/>
                  </a:lnTo>
                  <a:lnTo>
                    <a:pt x="119" y="945"/>
                  </a:lnTo>
                  <a:lnTo>
                    <a:pt x="123" y="954"/>
                  </a:lnTo>
                  <a:lnTo>
                    <a:pt x="123" y="954"/>
                  </a:lnTo>
                  <a:lnTo>
                    <a:pt x="126" y="965"/>
                  </a:lnTo>
                  <a:lnTo>
                    <a:pt x="128" y="978"/>
                  </a:lnTo>
                  <a:lnTo>
                    <a:pt x="128" y="978"/>
                  </a:lnTo>
                  <a:lnTo>
                    <a:pt x="126" y="987"/>
                  </a:lnTo>
                  <a:lnTo>
                    <a:pt x="125" y="994"/>
                  </a:lnTo>
                  <a:lnTo>
                    <a:pt x="121" y="1003"/>
                  </a:lnTo>
                  <a:lnTo>
                    <a:pt x="121" y="1012"/>
                  </a:lnTo>
                  <a:lnTo>
                    <a:pt x="121" y="1012"/>
                  </a:lnTo>
                  <a:lnTo>
                    <a:pt x="121" y="1019"/>
                  </a:lnTo>
                  <a:lnTo>
                    <a:pt x="121" y="1025"/>
                  </a:lnTo>
                  <a:lnTo>
                    <a:pt x="121" y="1025"/>
                  </a:lnTo>
                  <a:lnTo>
                    <a:pt x="125" y="1030"/>
                  </a:lnTo>
                  <a:lnTo>
                    <a:pt x="128" y="1034"/>
                  </a:lnTo>
                  <a:lnTo>
                    <a:pt x="128" y="1034"/>
                  </a:lnTo>
                  <a:lnTo>
                    <a:pt x="130" y="1037"/>
                  </a:lnTo>
                  <a:lnTo>
                    <a:pt x="128" y="1045"/>
                  </a:lnTo>
                  <a:lnTo>
                    <a:pt x="128" y="1045"/>
                  </a:lnTo>
                  <a:lnTo>
                    <a:pt x="126" y="1064"/>
                  </a:lnTo>
                  <a:lnTo>
                    <a:pt x="126" y="1064"/>
                  </a:lnTo>
                  <a:lnTo>
                    <a:pt x="126" y="1073"/>
                  </a:lnTo>
                  <a:lnTo>
                    <a:pt x="126" y="1077"/>
                  </a:lnTo>
                  <a:lnTo>
                    <a:pt x="125" y="1081"/>
                  </a:lnTo>
                  <a:lnTo>
                    <a:pt x="125" y="1081"/>
                  </a:lnTo>
                  <a:lnTo>
                    <a:pt x="117" y="1088"/>
                  </a:lnTo>
                  <a:lnTo>
                    <a:pt x="116" y="1092"/>
                  </a:lnTo>
                  <a:lnTo>
                    <a:pt x="112" y="1097"/>
                  </a:lnTo>
                  <a:lnTo>
                    <a:pt x="112" y="1097"/>
                  </a:lnTo>
                  <a:lnTo>
                    <a:pt x="112" y="1106"/>
                  </a:lnTo>
                  <a:lnTo>
                    <a:pt x="116" y="1115"/>
                  </a:lnTo>
                  <a:lnTo>
                    <a:pt x="117" y="1124"/>
                  </a:lnTo>
                  <a:lnTo>
                    <a:pt x="117" y="1135"/>
                  </a:lnTo>
                  <a:lnTo>
                    <a:pt x="117" y="1135"/>
                  </a:lnTo>
                  <a:lnTo>
                    <a:pt x="116" y="1144"/>
                  </a:lnTo>
                  <a:lnTo>
                    <a:pt x="112" y="1153"/>
                  </a:lnTo>
                  <a:lnTo>
                    <a:pt x="108" y="1162"/>
                  </a:lnTo>
                  <a:lnTo>
                    <a:pt x="106" y="1173"/>
                  </a:lnTo>
                  <a:lnTo>
                    <a:pt x="106" y="1173"/>
                  </a:lnTo>
                  <a:lnTo>
                    <a:pt x="105" y="1195"/>
                  </a:lnTo>
                  <a:lnTo>
                    <a:pt x="106" y="1216"/>
                  </a:lnTo>
                  <a:lnTo>
                    <a:pt x="110" y="1238"/>
                  </a:lnTo>
                  <a:lnTo>
                    <a:pt x="116" y="1258"/>
                  </a:lnTo>
                  <a:lnTo>
                    <a:pt x="116" y="1258"/>
                  </a:lnTo>
                  <a:lnTo>
                    <a:pt x="123" y="1273"/>
                  </a:lnTo>
                  <a:lnTo>
                    <a:pt x="130" y="1287"/>
                  </a:lnTo>
                  <a:lnTo>
                    <a:pt x="141" y="1298"/>
                  </a:lnTo>
                  <a:lnTo>
                    <a:pt x="154" y="1309"/>
                  </a:lnTo>
                  <a:lnTo>
                    <a:pt x="154" y="1309"/>
                  </a:lnTo>
                  <a:lnTo>
                    <a:pt x="164" y="1316"/>
                  </a:lnTo>
                  <a:lnTo>
                    <a:pt x="179" y="1323"/>
                  </a:lnTo>
                  <a:lnTo>
                    <a:pt x="186" y="1325"/>
                  </a:lnTo>
                  <a:lnTo>
                    <a:pt x="192" y="1325"/>
                  </a:lnTo>
                  <a:lnTo>
                    <a:pt x="197" y="1321"/>
                  </a:lnTo>
                  <a:lnTo>
                    <a:pt x="199" y="1314"/>
                  </a:lnTo>
                  <a:lnTo>
                    <a:pt x="199" y="1314"/>
                  </a:lnTo>
                  <a:lnTo>
                    <a:pt x="199" y="1311"/>
                  </a:lnTo>
                  <a:lnTo>
                    <a:pt x="197" y="1305"/>
                  </a:lnTo>
                  <a:lnTo>
                    <a:pt x="192" y="1298"/>
                  </a:lnTo>
                  <a:lnTo>
                    <a:pt x="184" y="1289"/>
                  </a:lnTo>
                  <a:lnTo>
                    <a:pt x="179" y="1282"/>
                  </a:lnTo>
                  <a:lnTo>
                    <a:pt x="179" y="1282"/>
                  </a:lnTo>
                  <a:lnTo>
                    <a:pt x="177" y="1274"/>
                  </a:lnTo>
                  <a:lnTo>
                    <a:pt x="177" y="1265"/>
                  </a:lnTo>
                  <a:lnTo>
                    <a:pt x="177" y="1251"/>
                  </a:lnTo>
                  <a:lnTo>
                    <a:pt x="177" y="1251"/>
                  </a:lnTo>
                  <a:lnTo>
                    <a:pt x="177" y="1244"/>
                  </a:lnTo>
                  <a:lnTo>
                    <a:pt x="177" y="1236"/>
                  </a:lnTo>
                  <a:lnTo>
                    <a:pt x="177" y="1236"/>
                  </a:lnTo>
                  <a:lnTo>
                    <a:pt x="183" y="1231"/>
                  </a:lnTo>
                  <a:lnTo>
                    <a:pt x="188" y="1225"/>
                  </a:lnTo>
                  <a:lnTo>
                    <a:pt x="188" y="1225"/>
                  </a:lnTo>
                  <a:lnTo>
                    <a:pt x="186" y="1216"/>
                  </a:lnTo>
                  <a:lnTo>
                    <a:pt x="186" y="1215"/>
                  </a:lnTo>
                  <a:lnTo>
                    <a:pt x="188" y="1215"/>
                  </a:lnTo>
                  <a:lnTo>
                    <a:pt x="190" y="1215"/>
                  </a:lnTo>
                  <a:lnTo>
                    <a:pt x="190" y="1215"/>
                  </a:lnTo>
                  <a:lnTo>
                    <a:pt x="195" y="1220"/>
                  </a:lnTo>
                  <a:lnTo>
                    <a:pt x="197" y="1220"/>
                  </a:lnTo>
                  <a:lnTo>
                    <a:pt x="201" y="1216"/>
                  </a:lnTo>
                  <a:lnTo>
                    <a:pt x="201" y="1216"/>
                  </a:lnTo>
                  <a:lnTo>
                    <a:pt x="202" y="1211"/>
                  </a:lnTo>
                  <a:lnTo>
                    <a:pt x="202" y="1207"/>
                  </a:lnTo>
                  <a:lnTo>
                    <a:pt x="204" y="1197"/>
                  </a:lnTo>
                  <a:lnTo>
                    <a:pt x="204" y="1197"/>
                  </a:lnTo>
                  <a:lnTo>
                    <a:pt x="208" y="1191"/>
                  </a:lnTo>
                  <a:lnTo>
                    <a:pt x="213" y="1184"/>
                  </a:lnTo>
                  <a:lnTo>
                    <a:pt x="213" y="1184"/>
                  </a:lnTo>
                  <a:lnTo>
                    <a:pt x="215" y="1178"/>
                  </a:lnTo>
                  <a:lnTo>
                    <a:pt x="217" y="1175"/>
                  </a:lnTo>
                  <a:lnTo>
                    <a:pt x="221" y="1173"/>
                  </a:lnTo>
                  <a:lnTo>
                    <a:pt x="221" y="1173"/>
                  </a:lnTo>
                  <a:lnTo>
                    <a:pt x="226" y="1169"/>
                  </a:lnTo>
                  <a:lnTo>
                    <a:pt x="231" y="1164"/>
                  </a:lnTo>
                  <a:lnTo>
                    <a:pt x="231" y="1164"/>
                  </a:lnTo>
                  <a:lnTo>
                    <a:pt x="231" y="1160"/>
                  </a:lnTo>
                  <a:lnTo>
                    <a:pt x="231" y="1157"/>
                  </a:lnTo>
                  <a:lnTo>
                    <a:pt x="228" y="1148"/>
                  </a:lnTo>
                  <a:lnTo>
                    <a:pt x="222" y="1140"/>
                  </a:lnTo>
                  <a:lnTo>
                    <a:pt x="217" y="1135"/>
                  </a:lnTo>
                  <a:lnTo>
                    <a:pt x="217" y="1135"/>
                  </a:lnTo>
                  <a:lnTo>
                    <a:pt x="211" y="1128"/>
                  </a:lnTo>
                  <a:lnTo>
                    <a:pt x="211" y="1121"/>
                  </a:lnTo>
                  <a:lnTo>
                    <a:pt x="213" y="1113"/>
                  </a:lnTo>
                  <a:lnTo>
                    <a:pt x="217" y="1106"/>
                  </a:lnTo>
                  <a:lnTo>
                    <a:pt x="217" y="1106"/>
                  </a:lnTo>
                  <a:lnTo>
                    <a:pt x="222" y="1102"/>
                  </a:lnTo>
                  <a:lnTo>
                    <a:pt x="230" y="1099"/>
                  </a:lnTo>
                  <a:lnTo>
                    <a:pt x="235" y="1095"/>
                  </a:lnTo>
                  <a:lnTo>
                    <a:pt x="239" y="1093"/>
                  </a:lnTo>
                  <a:lnTo>
                    <a:pt x="239" y="1090"/>
                  </a:lnTo>
                  <a:lnTo>
                    <a:pt x="239" y="1090"/>
                  </a:lnTo>
                  <a:lnTo>
                    <a:pt x="240" y="1081"/>
                  </a:lnTo>
                  <a:lnTo>
                    <a:pt x="239" y="1072"/>
                  </a:lnTo>
                  <a:lnTo>
                    <a:pt x="239" y="1072"/>
                  </a:lnTo>
                  <a:lnTo>
                    <a:pt x="239" y="1068"/>
                  </a:lnTo>
                  <a:lnTo>
                    <a:pt x="240" y="1066"/>
                  </a:lnTo>
                  <a:lnTo>
                    <a:pt x="244" y="1061"/>
                  </a:lnTo>
                  <a:lnTo>
                    <a:pt x="244" y="1061"/>
                  </a:lnTo>
                  <a:lnTo>
                    <a:pt x="246" y="1057"/>
                  </a:lnTo>
                  <a:lnTo>
                    <a:pt x="246" y="1055"/>
                  </a:lnTo>
                  <a:lnTo>
                    <a:pt x="244" y="1054"/>
                  </a:lnTo>
                  <a:lnTo>
                    <a:pt x="246" y="1050"/>
                  </a:lnTo>
                  <a:lnTo>
                    <a:pt x="246" y="1050"/>
                  </a:lnTo>
                  <a:lnTo>
                    <a:pt x="248" y="1050"/>
                  </a:lnTo>
                  <a:lnTo>
                    <a:pt x="253" y="1050"/>
                  </a:lnTo>
                  <a:lnTo>
                    <a:pt x="257" y="1050"/>
                  </a:lnTo>
                  <a:lnTo>
                    <a:pt x="259" y="1048"/>
                  </a:lnTo>
                  <a:lnTo>
                    <a:pt x="259" y="1048"/>
                  </a:lnTo>
                  <a:lnTo>
                    <a:pt x="260" y="1046"/>
                  </a:lnTo>
                  <a:lnTo>
                    <a:pt x="259" y="1046"/>
                  </a:lnTo>
                  <a:lnTo>
                    <a:pt x="255" y="1043"/>
                  </a:lnTo>
                  <a:lnTo>
                    <a:pt x="249" y="1041"/>
                  </a:lnTo>
                  <a:lnTo>
                    <a:pt x="246" y="1037"/>
                  </a:lnTo>
                  <a:lnTo>
                    <a:pt x="246" y="1037"/>
                  </a:lnTo>
                  <a:lnTo>
                    <a:pt x="244" y="1032"/>
                  </a:lnTo>
                  <a:lnTo>
                    <a:pt x="244" y="1026"/>
                  </a:lnTo>
                  <a:lnTo>
                    <a:pt x="246" y="1023"/>
                  </a:lnTo>
                  <a:lnTo>
                    <a:pt x="249" y="1017"/>
                  </a:lnTo>
                  <a:lnTo>
                    <a:pt x="249" y="1017"/>
                  </a:lnTo>
                  <a:lnTo>
                    <a:pt x="253" y="1016"/>
                  </a:lnTo>
                  <a:lnTo>
                    <a:pt x="257" y="1016"/>
                  </a:lnTo>
                  <a:lnTo>
                    <a:pt x="266" y="1016"/>
                  </a:lnTo>
                  <a:lnTo>
                    <a:pt x="266" y="1016"/>
                  </a:lnTo>
                  <a:lnTo>
                    <a:pt x="271" y="1014"/>
                  </a:lnTo>
                  <a:lnTo>
                    <a:pt x="275" y="1012"/>
                  </a:lnTo>
                  <a:lnTo>
                    <a:pt x="282" y="1005"/>
                  </a:lnTo>
                  <a:lnTo>
                    <a:pt x="287" y="994"/>
                  </a:lnTo>
                  <a:lnTo>
                    <a:pt x="287" y="990"/>
                  </a:lnTo>
                  <a:lnTo>
                    <a:pt x="286" y="985"/>
                  </a:lnTo>
                  <a:lnTo>
                    <a:pt x="286" y="985"/>
                  </a:lnTo>
                  <a:lnTo>
                    <a:pt x="284" y="981"/>
                  </a:lnTo>
                  <a:lnTo>
                    <a:pt x="280" y="978"/>
                  </a:lnTo>
                  <a:lnTo>
                    <a:pt x="280" y="978"/>
                  </a:lnTo>
                  <a:lnTo>
                    <a:pt x="278" y="972"/>
                  </a:lnTo>
                  <a:lnTo>
                    <a:pt x="278" y="970"/>
                  </a:lnTo>
                  <a:lnTo>
                    <a:pt x="280" y="970"/>
                  </a:lnTo>
                  <a:lnTo>
                    <a:pt x="291" y="970"/>
                  </a:lnTo>
                  <a:lnTo>
                    <a:pt x="291" y="970"/>
                  </a:lnTo>
                  <a:lnTo>
                    <a:pt x="298" y="969"/>
                  </a:lnTo>
                  <a:lnTo>
                    <a:pt x="306" y="965"/>
                  </a:lnTo>
                  <a:lnTo>
                    <a:pt x="313" y="963"/>
                  </a:lnTo>
                  <a:lnTo>
                    <a:pt x="320" y="959"/>
                  </a:lnTo>
                  <a:lnTo>
                    <a:pt x="320" y="959"/>
                  </a:lnTo>
                  <a:lnTo>
                    <a:pt x="333" y="959"/>
                  </a:lnTo>
                  <a:lnTo>
                    <a:pt x="338" y="959"/>
                  </a:lnTo>
                  <a:lnTo>
                    <a:pt x="345" y="958"/>
                  </a:lnTo>
                  <a:lnTo>
                    <a:pt x="345" y="958"/>
                  </a:lnTo>
                  <a:lnTo>
                    <a:pt x="349" y="954"/>
                  </a:lnTo>
                  <a:lnTo>
                    <a:pt x="353" y="949"/>
                  </a:lnTo>
                  <a:lnTo>
                    <a:pt x="360" y="940"/>
                  </a:lnTo>
                  <a:lnTo>
                    <a:pt x="360" y="940"/>
                  </a:lnTo>
                  <a:lnTo>
                    <a:pt x="365" y="932"/>
                  </a:lnTo>
                  <a:lnTo>
                    <a:pt x="365" y="927"/>
                  </a:lnTo>
                  <a:lnTo>
                    <a:pt x="365" y="923"/>
                  </a:lnTo>
                  <a:lnTo>
                    <a:pt x="365" y="923"/>
                  </a:lnTo>
                  <a:lnTo>
                    <a:pt x="364" y="920"/>
                  </a:lnTo>
                  <a:lnTo>
                    <a:pt x="360" y="916"/>
                  </a:lnTo>
                  <a:lnTo>
                    <a:pt x="356" y="914"/>
                  </a:lnTo>
                  <a:lnTo>
                    <a:pt x="354" y="911"/>
                  </a:lnTo>
                  <a:lnTo>
                    <a:pt x="354" y="911"/>
                  </a:lnTo>
                  <a:lnTo>
                    <a:pt x="353" y="907"/>
                  </a:lnTo>
                  <a:lnTo>
                    <a:pt x="354" y="903"/>
                  </a:lnTo>
                  <a:lnTo>
                    <a:pt x="356" y="900"/>
                  </a:lnTo>
                  <a:lnTo>
                    <a:pt x="356" y="896"/>
                  </a:lnTo>
                  <a:lnTo>
                    <a:pt x="356" y="896"/>
                  </a:lnTo>
                  <a:lnTo>
                    <a:pt x="356" y="893"/>
                  </a:lnTo>
                  <a:lnTo>
                    <a:pt x="353" y="891"/>
                  </a:lnTo>
                  <a:lnTo>
                    <a:pt x="349" y="887"/>
                  </a:lnTo>
                  <a:lnTo>
                    <a:pt x="342" y="885"/>
                  </a:lnTo>
                  <a:lnTo>
                    <a:pt x="338" y="880"/>
                  </a:lnTo>
                  <a:lnTo>
                    <a:pt x="338" y="880"/>
                  </a:lnTo>
                  <a:lnTo>
                    <a:pt x="335" y="874"/>
                  </a:lnTo>
                  <a:lnTo>
                    <a:pt x="333" y="869"/>
                  </a:lnTo>
                  <a:lnTo>
                    <a:pt x="331" y="856"/>
                  </a:lnTo>
                  <a:lnTo>
                    <a:pt x="331" y="856"/>
                  </a:lnTo>
                  <a:lnTo>
                    <a:pt x="333" y="851"/>
                  </a:lnTo>
                  <a:lnTo>
                    <a:pt x="336" y="847"/>
                  </a:lnTo>
                  <a:lnTo>
                    <a:pt x="340" y="849"/>
                  </a:lnTo>
                  <a:lnTo>
                    <a:pt x="345" y="855"/>
                  </a:lnTo>
                  <a:lnTo>
                    <a:pt x="345" y="855"/>
                  </a:lnTo>
                  <a:lnTo>
                    <a:pt x="347" y="860"/>
                  </a:lnTo>
                  <a:lnTo>
                    <a:pt x="349" y="867"/>
                  </a:lnTo>
                  <a:lnTo>
                    <a:pt x="353" y="873"/>
                  </a:lnTo>
                  <a:lnTo>
                    <a:pt x="354" y="878"/>
                  </a:lnTo>
                  <a:lnTo>
                    <a:pt x="354" y="878"/>
                  </a:lnTo>
                  <a:lnTo>
                    <a:pt x="360" y="883"/>
                  </a:lnTo>
                  <a:lnTo>
                    <a:pt x="364" y="885"/>
                  </a:lnTo>
                  <a:lnTo>
                    <a:pt x="369" y="885"/>
                  </a:lnTo>
                  <a:lnTo>
                    <a:pt x="374" y="885"/>
                  </a:lnTo>
                  <a:lnTo>
                    <a:pt x="374" y="885"/>
                  </a:lnTo>
                  <a:lnTo>
                    <a:pt x="382" y="883"/>
                  </a:lnTo>
                  <a:lnTo>
                    <a:pt x="387" y="883"/>
                  </a:lnTo>
                  <a:lnTo>
                    <a:pt x="387" y="883"/>
                  </a:lnTo>
                  <a:lnTo>
                    <a:pt x="392" y="883"/>
                  </a:lnTo>
                  <a:lnTo>
                    <a:pt x="400" y="883"/>
                  </a:lnTo>
                  <a:lnTo>
                    <a:pt x="400" y="883"/>
                  </a:lnTo>
                  <a:lnTo>
                    <a:pt x="403" y="882"/>
                  </a:lnTo>
                  <a:lnTo>
                    <a:pt x="409" y="874"/>
                  </a:lnTo>
                  <a:lnTo>
                    <a:pt x="421" y="856"/>
                  </a:lnTo>
                  <a:lnTo>
                    <a:pt x="421" y="856"/>
                  </a:lnTo>
                  <a:lnTo>
                    <a:pt x="429" y="842"/>
                  </a:lnTo>
                  <a:lnTo>
                    <a:pt x="429" y="842"/>
                  </a:lnTo>
                  <a:lnTo>
                    <a:pt x="429" y="838"/>
                  </a:lnTo>
                  <a:lnTo>
                    <a:pt x="429" y="836"/>
                  </a:lnTo>
                  <a:lnTo>
                    <a:pt x="427" y="835"/>
                  </a:lnTo>
                  <a:lnTo>
                    <a:pt x="427" y="831"/>
                  </a:lnTo>
                  <a:lnTo>
                    <a:pt x="427" y="831"/>
                  </a:lnTo>
                  <a:lnTo>
                    <a:pt x="429" y="827"/>
                  </a:lnTo>
                  <a:lnTo>
                    <a:pt x="432" y="824"/>
                  </a:lnTo>
                  <a:lnTo>
                    <a:pt x="438" y="818"/>
                  </a:lnTo>
                  <a:lnTo>
                    <a:pt x="438" y="818"/>
                  </a:lnTo>
                  <a:lnTo>
                    <a:pt x="443" y="809"/>
                  </a:lnTo>
                  <a:lnTo>
                    <a:pt x="450" y="802"/>
                  </a:lnTo>
                  <a:lnTo>
                    <a:pt x="450" y="802"/>
                  </a:lnTo>
                  <a:lnTo>
                    <a:pt x="456" y="800"/>
                  </a:lnTo>
                  <a:lnTo>
                    <a:pt x="461" y="800"/>
                  </a:lnTo>
                  <a:lnTo>
                    <a:pt x="461" y="800"/>
                  </a:lnTo>
                  <a:lnTo>
                    <a:pt x="463" y="797"/>
                  </a:lnTo>
                  <a:lnTo>
                    <a:pt x="465" y="793"/>
                  </a:lnTo>
                  <a:lnTo>
                    <a:pt x="468" y="786"/>
                  </a:lnTo>
                  <a:lnTo>
                    <a:pt x="468" y="786"/>
                  </a:lnTo>
                  <a:lnTo>
                    <a:pt x="474" y="775"/>
                  </a:lnTo>
                  <a:lnTo>
                    <a:pt x="481" y="768"/>
                  </a:lnTo>
                  <a:lnTo>
                    <a:pt x="481" y="768"/>
                  </a:lnTo>
                  <a:lnTo>
                    <a:pt x="487" y="760"/>
                  </a:lnTo>
                  <a:lnTo>
                    <a:pt x="488" y="753"/>
                  </a:lnTo>
                  <a:lnTo>
                    <a:pt x="490" y="746"/>
                  </a:lnTo>
                  <a:lnTo>
                    <a:pt x="488" y="739"/>
                  </a:lnTo>
                  <a:lnTo>
                    <a:pt x="485" y="722"/>
                  </a:lnTo>
                  <a:lnTo>
                    <a:pt x="485" y="715"/>
                  </a:lnTo>
                  <a:lnTo>
                    <a:pt x="485" y="706"/>
                  </a:lnTo>
                  <a:lnTo>
                    <a:pt x="485" y="706"/>
                  </a:lnTo>
                  <a:lnTo>
                    <a:pt x="488" y="697"/>
                  </a:lnTo>
                  <a:lnTo>
                    <a:pt x="496" y="690"/>
                  </a:lnTo>
                  <a:lnTo>
                    <a:pt x="510" y="679"/>
                  </a:lnTo>
                  <a:lnTo>
                    <a:pt x="510" y="679"/>
                  </a:lnTo>
                  <a:lnTo>
                    <a:pt x="530" y="666"/>
                  </a:lnTo>
                  <a:lnTo>
                    <a:pt x="530" y="666"/>
                  </a:lnTo>
                  <a:lnTo>
                    <a:pt x="541" y="657"/>
                  </a:lnTo>
                  <a:lnTo>
                    <a:pt x="541" y="657"/>
                  </a:lnTo>
                  <a:lnTo>
                    <a:pt x="559" y="648"/>
                  </a:lnTo>
                  <a:lnTo>
                    <a:pt x="579" y="641"/>
                  </a:lnTo>
                  <a:lnTo>
                    <a:pt x="579" y="641"/>
                  </a:lnTo>
                  <a:lnTo>
                    <a:pt x="592" y="636"/>
                  </a:lnTo>
                  <a:lnTo>
                    <a:pt x="597" y="632"/>
                  </a:lnTo>
                  <a:lnTo>
                    <a:pt x="599" y="625"/>
                  </a:lnTo>
                  <a:lnTo>
                    <a:pt x="599" y="625"/>
                  </a:lnTo>
                  <a:lnTo>
                    <a:pt x="601" y="618"/>
                  </a:lnTo>
                  <a:lnTo>
                    <a:pt x="601" y="608"/>
                  </a:lnTo>
                  <a:lnTo>
                    <a:pt x="601" y="608"/>
                  </a:lnTo>
                  <a:lnTo>
                    <a:pt x="604" y="603"/>
                  </a:lnTo>
                  <a:lnTo>
                    <a:pt x="608" y="596"/>
                  </a:lnTo>
                  <a:lnTo>
                    <a:pt x="608" y="596"/>
                  </a:lnTo>
                  <a:lnTo>
                    <a:pt x="617" y="587"/>
                  </a:lnTo>
                  <a:lnTo>
                    <a:pt x="624" y="578"/>
                  </a:lnTo>
                  <a:lnTo>
                    <a:pt x="624" y="578"/>
                  </a:lnTo>
                  <a:lnTo>
                    <a:pt x="626" y="572"/>
                  </a:lnTo>
                  <a:lnTo>
                    <a:pt x="626" y="567"/>
                  </a:lnTo>
                  <a:lnTo>
                    <a:pt x="624" y="556"/>
                  </a:lnTo>
                  <a:lnTo>
                    <a:pt x="624" y="556"/>
                  </a:lnTo>
                  <a:lnTo>
                    <a:pt x="626" y="551"/>
                  </a:lnTo>
                  <a:lnTo>
                    <a:pt x="628" y="547"/>
                  </a:lnTo>
                  <a:lnTo>
                    <a:pt x="631" y="538"/>
                  </a:lnTo>
                  <a:lnTo>
                    <a:pt x="631" y="538"/>
                  </a:lnTo>
                  <a:lnTo>
                    <a:pt x="633" y="532"/>
                  </a:lnTo>
                  <a:lnTo>
                    <a:pt x="635" y="525"/>
                  </a:lnTo>
                  <a:lnTo>
                    <a:pt x="635" y="513"/>
                  </a:lnTo>
                  <a:lnTo>
                    <a:pt x="635" y="513"/>
                  </a:lnTo>
                  <a:lnTo>
                    <a:pt x="631" y="496"/>
                  </a:lnTo>
                  <a:lnTo>
                    <a:pt x="630" y="489"/>
                  </a:lnTo>
                  <a:lnTo>
                    <a:pt x="628" y="480"/>
                  </a:lnTo>
                  <a:lnTo>
                    <a:pt x="628" y="480"/>
                  </a:lnTo>
                  <a:lnTo>
                    <a:pt x="628" y="473"/>
                  </a:lnTo>
                  <a:lnTo>
                    <a:pt x="630" y="464"/>
                  </a:lnTo>
                  <a:lnTo>
                    <a:pt x="630" y="464"/>
                  </a:lnTo>
                  <a:lnTo>
                    <a:pt x="635" y="455"/>
                  </a:lnTo>
                  <a:lnTo>
                    <a:pt x="639" y="449"/>
                  </a:lnTo>
                  <a:lnTo>
                    <a:pt x="642" y="447"/>
                  </a:lnTo>
                  <a:lnTo>
                    <a:pt x="642" y="447"/>
                  </a:lnTo>
                  <a:lnTo>
                    <a:pt x="649" y="446"/>
                  </a:lnTo>
                  <a:lnTo>
                    <a:pt x="653" y="446"/>
                  </a:lnTo>
                  <a:lnTo>
                    <a:pt x="655" y="444"/>
                  </a:lnTo>
                  <a:lnTo>
                    <a:pt x="655" y="444"/>
                  </a:lnTo>
                  <a:lnTo>
                    <a:pt x="660" y="438"/>
                  </a:lnTo>
                  <a:lnTo>
                    <a:pt x="664" y="431"/>
                  </a:lnTo>
                  <a:lnTo>
                    <a:pt x="669" y="418"/>
                  </a:lnTo>
                  <a:lnTo>
                    <a:pt x="669" y="418"/>
                  </a:lnTo>
                  <a:lnTo>
                    <a:pt x="671" y="411"/>
                  </a:lnTo>
                  <a:lnTo>
                    <a:pt x="675" y="406"/>
                  </a:lnTo>
                  <a:lnTo>
                    <a:pt x="675" y="406"/>
                  </a:lnTo>
                  <a:lnTo>
                    <a:pt x="680" y="400"/>
                  </a:lnTo>
                  <a:lnTo>
                    <a:pt x="686" y="397"/>
                  </a:lnTo>
                  <a:lnTo>
                    <a:pt x="686" y="397"/>
                  </a:lnTo>
                  <a:lnTo>
                    <a:pt x="693" y="390"/>
                  </a:lnTo>
                  <a:lnTo>
                    <a:pt x="697" y="380"/>
                  </a:lnTo>
                  <a:lnTo>
                    <a:pt x="697" y="380"/>
                  </a:lnTo>
                  <a:lnTo>
                    <a:pt x="700" y="371"/>
                  </a:lnTo>
                  <a:lnTo>
                    <a:pt x="704" y="362"/>
                  </a:lnTo>
                  <a:lnTo>
                    <a:pt x="704" y="352"/>
                  </a:lnTo>
                  <a:lnTo>
                    <a:pt x="702" y="342"/>
                  </a:lnTo>
                  <a:lnTo>
                    <a:pt x="702" y="342"/>
                  </a:lnTo>
                  <a:close/>
                </a:path>
              </a:pathLst>
            </a:custGeom>
            <a:solidFill>
              <a:srgbClr val="00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1">
              <a:extLst>
                <a:ext uri="{FF2B5EF4-FFF2-40B4-BE49-F238E27FC236}">
                  <a16:creationId xmlns:a16="http://schemas.microsoft.com/office/drawing/2014/main" id="{F91E96D3-3989-462A-8B47-28A5A12908B9}"/>
                </a:ext>
              </a:extLst>
            </p:cNvPr>
            <p:cNvSpPr>
              <a:spLocks noEditPoints="1"/>
            </p:cNvSpPr>
            <p:nvPr/>
          </p:nvSpPr>
          <p:spPr bwMode="auto">
            <a:xfrm>
              <a:off x="5060950" y="1565275"/>
              <a:ext cx="3795713" cy="3197225"/>
            </a:xfrm>
            <a:custGeom>
              <a:avLst/>
              <a:gdLst>
                <a:gd name="T0" fmla="*/ 1671 w 2391"/>
                <a:gd name="T1" fmla="*/ 222 h 2014"/>
                <a:gd name="T2" fmla="*/ 990 w 2391"/>
                <a:gd name="T3" fmla="*/ 72 h 2014"/>
                <a:gd name="T4" fmla="*/ 1090 w 2391"/>
                <a:gd name="T5" fmla="*/ 89 h 2014"/>
                <a:gd name="T6" fmla="*/ 2255 w 2391"/>
                <a:gd name="T7" fmla="*/ 311 h 2014"/>
                <a:gd name="T8" fmla="*/ 1558 w 2391"/>
                <a:gd name="T9" fmla="*/ 1198 h 2014"/>
                <a:gd name="T10" fmla="*/ 1705 w 2391"/>
                <a:gd name="T11" fmla="*/ 1013 h 2014"/>
                <a:gd name="T12" fmla="*/ 1687 w 2391"/>
                <a:gd name="T13" fmla="*/ 925 h 2014"/>
                <a:gd name="T14" fmla="*/ 1681 w 2391"/>
                <a:gd name="T15" fmla="*/ 762 h 2014"/>
                <a:gd name="T16" fmla="*/ 1504 w 2391"/>
                <a:gd name="T17" fmla="*/ 1230 h 2014"/>
                <a:gd name="T18" fmla="*/ 1560 w 2391"/>
                <a:gd name="T19" fmla="*/ 1172 h 2014"/>
                <a:gd name="T20" fmla="*/ 1631 w 2391"/>
                <a:gd name="T21" fmla="*/ 1181 h 2014"/>
                <a:gd name="T22" fmla="*/ 1640 w 2391"/>
                <a:gd name="T23" fmla="*/ 1095 h 2014"/>
                <a:gd name="T24" fmla="*/ 1117 w 2391"/>
                <a:gd name="T25" fmla="*/ 1900 h 2014"/>
                <a:gd name="T26" fmla="*/ 1057 w 2391"/>
                <a:gd name="T27" fmla="*/ 1894 h 2014"/>
                <a:gd name="T28" fmla="*/ 758 w 2391"/>
                <a:gd name="T29" fmla="*/ 1732 h 2014"/>
                <a:gd name="T30" fmla="*/ 1423 w 2391"/>
                <a:gd name="T31" fmla="*/ 1690 h 2014"/>
                <a:gd name="T32" fmla="*/ 1432 w 2391"/>
                <a:gd name="T33" fmla="*/ 1692 h 2014"/>
                <a:gd name="T34" fmla="*/ 1196 w 2391"/>
                <a:gd name="T35" fmla="*/ 1902 h 2014"/>
                <a:gd name="T36" fmla="*/ 1303 w 2391"/>
                <a:gd name="T37" fmla="*/ 1813 h 2014"/>
                <a:gd name="T38" fmla="*/ 1236 w 2391"/>
                <a:gd name="T39" fmla="*/ 1802 h 2014"/>
                <a:gd name="T40" fmla="*/ 1202 w 2391"/>
                <a:gd name="T41" fmla="*/ 1970 h 2014"/>
                <a:gd name="T42" fmla="*/ 1236 w 2391"/>
                <a:gd name="T43" fmla="*/ 2005 h 2014"/>
                <a:gd name="T44" fmla="*/ 2342 w 2391"/>
                <a:gd name="T45" fmla="*/ 431 h 2014"/>
                <a:gd name="T46" fmla="*/ 1929 w 2391"/>
                <a:gd name="T47" fmla="*/ 324 h 2014"/>
                <a:gd name="T48" fmla="*/ 1685 w 2391"/>
                <a:gd name="T49" fmla="*/ 268 h 2014"/>
                <a:gd name="T50" fmla="*/ 1564 w 2391"/>
                <a:gd name="T51" fmla="*/ 298 h 2014"/>
                <a:gd name="T52" fmla="*/ 1453 w 2391"/>
                <a:gd name="T53" fmla="*/ 277 h 2014"/>
                <a:gd name="T54" fmla="*/ 1356 w 2391"/>
                <a:gd name="T55" fmla="*/ 253 h 2014"/>
                <a:gd name="T56" fmla="*/ 1186 w 2391"/>
                <a:gd name="T57" fmla="*/ 237 h 2014"/>
                <a:gd name="T58" fmla="*/ 1243 w 2391"/>
                <a:gd name="T59" fmla="*/ 161 h 2014"/>
                <a:gd name="T60" fmla="*/ 1061 w 2391"/>
                <a:gd name="T61" fmla="*/ 148 h 2014"/>
                <a:gd name="T62" fmla="*/ 842 w 2391"/>
                <a:gd name="T63" fmla="*/ 184 h 2014"/>
                <a:gd name="T64" fmla="*/ 791 w 2391"/>
                <a:gd name="T65" fmla="*/ 289 h 2014"/>
                <a:gd name="T66" fmla="*/ 751 w 2391"/>
                <a:gd name="T67" fmla="*/ 279 h 2014"/>
                <a:gd name="T68" fmla="*/ 664 w 2391"/>
                <a:gd name="T69" fmla="*/ 311 h 2014"/>
                <a:gd name="T70" fmla="*/ 713 w 2391"/>
                <a:gd name="T71" fmla="*/ 418 h 2014"/>
                <a:gd name="T72" fmla="*/ 628 w 2391"/>
                <a:gd name="T73" fmla="*/ 409 h 2014"/>
                <a:gd name="T74" fmla="*/ 541 w 2391"/>
                <a:gd name="T75" fmla="*/ 304 h 2014"/>
                <a:gd name="T76" fmla="*/ 451 w 2391"/>
                <a:gd name="T77" fmla="*/ 633 h 2014"/>
                <a:gd name="T78" fmla="*/ 490 w 2391"/>
                <a:gd name="T79" fmla="*/ 738 h 2014"/>
                <a:gd name="T80" fmla="*/ 309 w 2391"/>
                <a:gd name="T81" fmla="*/ 801 h 2014"/>
                <a:gd name="T82" fmla="*/ 293 w 2391"/>
                <a:gd name="T83" fmla="*/ 1044 h 2014"/>
                <a:gd name="T84" fmla="*/ 396 w 2391"/>
                <a:gd name="T85" fmla="*/ 1214 h 2014"/>
                <a:gd name="T86" fmla="*/ 23 w 2391"/>
                <a:gd name="T87" fmla="*/ 1239 h 2014"/>
                <a:gd name="T88" fmla="*/ 143 w 2391"/>
                <a:gd name="T89" fmla="*/ 1496 h 2014"/>
                <a:gd name="T90" fmla="*/ 313 w 2391"/>
                <a:gd name="T91" fmla="*/ 1542 h 2014"/>
                <a:gd name="T92" fmla="*/ 304 w 2391"/>
                <a:gd name="T93" fmla="*/ 1388 h 2014"/>
                <a:gd name="T94" fmla="*/ 384 w 2391"/>
                <a:gd name="T95" fmla="*/ 1343 h 2014"/>
                <a:gd name="T96" fmla="*/ 590 w 2391"/>
                <a:gd name="T97" fmla="*/ 1460 h 2014"/>
                <a:gd name="T98" fmla="*/ 728 w 2391"/>
                <a:gd name="T99" fmla="*/ 1637 h 2014"/>
                <a:gd name="T100" fmla="*/ 894 w 2391"/>
                <a:gd name="T101" fmla="*/ 1429 h 2014"/>
                <a:gd name="T102" fmla="*/ 1010 w 2391"/>
                <a:gd name="T103" fmla="*/ 1589 h 2014"/>
                <a:gd name="T104" fmla="*/ 1064 w 2391"/>
                <a:gd name="T105" fmla="*/ 1722 h 2014"/>
                <a:gd name="T106" fmla="*/ 1171 w 2391"/>
                <a:gd name="T107" fmla="*/ 1552 h 2014"/>
                <a:gd name="T108" fmla="*/ 1352 w 2391"/>
                <a:gd name="T109" fmla="*/ 1315 h 2014"/>
                <a:gd name="T110" fmla="*/ 1325 w 2391"/>
                <a:gd name="T111" fmla="*/ 1116 h 2014"/>
                <a:gd name="T112" fmla="*/ 1446 w 2391"/>
                <a:gd name="T113" fmla="*/ 1156 h 2014"/>
                <a:gd name="T114" fmla="*/ 1593 w 2391"/>
                <a:gd name="T115" fmla="*/ 963 h 2014"/>
                <a:gd name="T116" fmla="*/ 1643 w 2391"/>
                <a:gd name="T117" fmla="*/ 668 h 2014"/>
                <a:gd name="T118" fmla="*/ 1937 w 2391"/>
                <a:gd name="T119" fmla="*/ 570 h 2014"/>
                <a:gd name="T120" fmla="*/ 1888 w 2391"/>
                <a:gd name="T121" fmla="*/ 796 h 2014"/>
                <a:gd name="T122" fmla="*/ 2033 w 2391"/>
                <a:gd name="T123" fmla="*/ 606 h 2014"/>
                <a:gd name="T124" fmla="*/ 2244 w 2391"/>
                <a:gd name="T125" fmla="*/ 481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1" h="2014">
                  <a:moveTo>
                    <a:pt x="1605" y="168"/>
                  </a:moveTo>
                  <a:lnTo>
                    <a:pt x="1605" y="168"/>
                  </a:lnTo>
                  <a:lnTo>
                    <a:pt x="1615" y="163"/>
                  </a:lnTo>
                  <a:lnTo>
                    <a:pt x="1620" y="161"/>
                  </a:lnTo>
                  <a:lnTo>
                    <a:pt x="1627" y="161"/>
                  </a:lnTo>
                  <a:lnTo>
                    <a:pt x="1627" y="161"/>
                  </a:lnTo>
                  <a:lnTo>
                    <a:pt x="1634" y="163"/>
                  </a:lnTo>
                  <a:lnTo>
                    <a:pt x="1636" y="165"/>
                  </a:lnTo>
                  <a:lnTo>
                    <a:pt x="1640" y="168"/>
                  </a:lnTo>
                  <a:lnTo>
                    <a:pt x="1640" y="168"/>
                  </a:lnTo>
                  <a:lnTo>
                    <a:pt x="1642" y="175"/>
                  </a:lnTo>
                  <a:lnTo>
                    <a:pt x="1643" y="183"/>
                  </a:lnTo>
                  <a:lnTo>
                    <a:pt x="1643" y="183"/>
                  </a:lnTo>
                  <a:lnTo>
                    <a:pt x="1647" y="192"/>
                  </a:lnTo>
                  <a:lnTo>
                    <a:pt x="1647" y="197"/>
                  </a:lnTo>
                  <a:lnTo>
                    <a:pt x="1647" y="201"/>
                  </a:lnTo>
                  <a:lnTo>
                    <a:pt x="1647" y="201"/>
                  </a:lnTo>
                  <a:lnTo>
                    <a:pt x="1643" y="208"/>
                  </a:lnTo>
                  <a:lnTo>
                    <a:pt x="1640" y="212"/>
                  </a:lnTo>
                  <a:lnTo>
                    <a:pt x="1634" y="213"/>
                  </a:lnTo>
                  <a:lnTo>
                    <a:pt x="1629" y="213"/>
                  </a:lnTo>
                  <a:lnTo>
                    <a:pt x="1624" y="213"/>
                  </a:lnTo>
                  <a:lnTo>
                    <a:pt x="1618" y="210"/>
                  </a:lnTo>
                  <a:lnTo>
                    <a:pt x="1607" y="204"/>
                  </a:lnTo>
                  <a:lnTo>
                    <a:pt x="1607" y="204"/>
                  </a:lnTo>
                  <a:lnTo>
                    <a:pt x="1600" y="195"/>
                  </a:lnTo>
                  <a:lnTo>
                    <a:pt x="1598" y="192"/>
                  </a:lnTo>
                  <a:lnTo>
                    <a:pt x="1596" y="188"/>
                  </a:lnTo>
                  <a:lnTo>
                    <a:pt x="1596" y="183"/>
                  </a:lnTo>
                  <a:lnTo>
                    <a:pt x="1598" y="179"/>
                  </a:lnTo>
                  <a:lnTo>
                    <a:pt x="1602" y="174"/>
                  </a:lnTo>
                  <a:lnTo>
                    <a:pt x="1605" y="168"/>
                  </a:lnTo>
                  <a:lnTo>
                    <a:pt x="1605" y="168"/>
                  </a:lnTo>
                  <a:close/>
                  <a:moveTo>
                    <a:pt x="1687" y="251"/>
                  </a:moveTo>
                  <a:lnTo>
                    <a:pt x="1687" y="251"/>
                  </a:lnTo>
                  <a:lnTo>
                    <a:pt x="1692" y="250"/>
                  </a:lnTo>
                  <a:lnTo>
                    <a:pt x="1696" y="244"/>
                  </a:lnTo>
                  <a:lnTo>
                    <a:pt x="1698" y="237"/>
                  </a:lnTo>
                  <a:lnTo>
                    <a:pt x="1696" y="232"/>
                  </a:lnTo>
                  <a:lnTo>
                    <a:pt x="1696" y="232"/>
                  </a:lnTo>
                  <a:lnTo>
                    <a:pt x="1692" y="228"/>
                  </a:lnTo>
                  <a:lnTo>
                    <a:pt x="1685" y="224"/>
                  </a:lnTo>
                  <a:lnTo>
                    <a:pt x="1678" y="222"/>
                  </a:lnTo>
                  <a:lnTo>
                    <a:pt x="1671" y="222"/>
                  </a:lnTo>
                  <a:lnTo>
                    <a:pt x="1671" y="222"/>
                  </a:lnTo>
                  <a:lnTo>
                    <a:pt x="1663" y="222"/>
                  </a:lnTo>
                  <a:lnTo>
                    <a:pt x="1663" y="222"/>
                  </a:lnTo>
                  <a:lnTo>
                    <a:pt x="1658" y="224"/>
                  </a:lnTo>
                  <a:lnTo>
                    <a:pt x="1653" y="228"/>
                  </a:lnTo>
                  <a:lnTo>
                    <a:pt x="1651" y="232"/>
                  </a:lnTo>
                  <a:lnTo>
                    <a:pt x="1651" y="233"/>
                  </a:lnTo>
                  <a:lnTo>
                    <a:pt x="1651" y="237"/>
                  </a:lnTo>
                  <a:lnTo>
                    <a:pt x="1653" y="241"/>
                  </a:lnTo>
                  <a:lnTo>
                    <a:pt x="1653" y="241"/>
                  </a:lnTo>
                  <a:lnTo>
                    <a:pt x="1660" y="246"/>
                  </a:lnTo>
                  <a:lnTo>
                    <a:pt x="1669" y="250"/>
                  </a:lnTo>
                  <a:lnTo>
                    <a:pt x="1680" y="251"/>
                  </a:lnTo>
                  <a:lnTo>
                    <a:pt x="1687" y="251"/>
                  </a:lnTo>
                  <a:lnTo>
                    <a:pt x="1687" y="251"/>
                  </a:lnTo>
                  <a:close/>
                  <a:moveTo>
                    <a:pt x="1812" y="308"/>
                  </a:moveTo>
                  <a:lnTo>
                    <a:pt x="1812" y="308"/>
                  </a:lnTo>
                  <a:lnTo>
                    <a:pt x="1810" y="306"/>
                  </a:lnTo>
                  <a:lnTo>
                    <a:pt x="1810" y="306"/>
                  </a:lnTo>
                  <a:lnTo>
                    <a:pt x="1806" y="306"/>
                  </a:lnTo>
                  <a:lnTo>
                    <a:pt x="1803" y="309"/>
                  </a:lnTo>
                  <a:lnTo>
                    <a:pt x="1803" y="311"/>
                  </a:lnTo>
                  <a:lnTo>
                    <a:pt x="1805" y="315"/>
                  </a:lnTo>
                  <a:lnTo>
                    <a:pt x="1805" y="315"/>
                  </a:lnTo>
                  <a:lnTo>
                    <a:pt x="1808" y="317"/>
                  </a:lnTo>
                  <a:lnTo>
                    <a:pt x="1812" y="315"/>
                  </a:lnTo>
                  <a:lnTo>
                    <a:pt x="1814" y="311"/>
                  </a:lnTo>
                  <a:lnTo>
                    <a:pt x="1812" y="308"/>
                  </a:lnTo>
                  <a:lnTo>
                    <a:pt x="1812" y="308"/>
                  </a:lnTo>
                  <a:close/>
                  <a:moveTo>
                    <a:pt x="985" y="40"/>
                  </a:moveTo>
                  <a:lnTo>
                    <a:pt x="985" y="40"/>
                  </a:lnTo>
                  <a:lnTo>
                    <a:pt x="985" y="43"/>
                  </a:lnTo>
                  <a:lnTo>
                    <a:pt x="985" y="45"/>
                  </a:lnTo>
                  <a:lnTo>
                    <a:pt x="979" y="47"/>
                  </a:lnTo>
                  <a:lnTo>
                    <a:pt x="972" y="49"/>
                  </a:lnTo>
                  <a:lnTo>
                    <a:pt x="967" y="52"/>
                  </a:lnTo>
                  <a:lnTo>
                    <a:pt x="967" y="52"/>
                  </a:lnTo>
                  <a:lnTo>
                    <a:pt x="965" y="56"/>
                  </a:lnTo>
                  <a:lnTo>
                    <a:pt x="965" y="60"/>
                  </a:lnTo>
                  <a:lnTo>
                    <a:pt x="967" y="63"/>
                  </a:lnTo>
                  <a:lnTo>
                    <a:pt x="970" y="65"/>
                  </a:lnTo>
                  <a:lnTo>
                    <a:pt x="970" y="65"/>
                  </a:lnTo>
                  <a:lnTo>
                    <a:pt x="977" y="70"/>
                  </a:lnTo>
                  <a:lnTo>
                    <a:pt x="990" y="72"/>
                  </a:lnTo>
                  <a:lnTo>
                    <a:pt x="1003" y="72"/>
                  </a:lnTo>
                  <a:lnTo>
                    <a:pt x="1014" y="70"/>
                  </a:lnTo>
                  <a:lnTo>
                    <a:pt x="1024" y="67"/>
                  </a:lnTo>
                  <a:lnTo>
                    <a:pt x="1028" y="63"/>
                  </a:lnTo>
                  <a:lnTo>
                    <a:pt x="1032" y="60"/>
                  </a:lnTo>
                  <a:lnTo>
                    <a:pt x="1032" y="56"/>
                  </a:lnTo>
                  <a:lnTo>
                    <a:pt x="1032" y="52"/>
                  </a:lnTo>
                  <a:lnTo>
                    <a:pt x="1030" y="47"/>
                  </a:lnTo>
                  <a:lnTo>
                    <a:pt x="1024" y="42"/>
                  </a:lnTo>
                  <a:lnTo>
                    <a:pt x="1024" y="42"/>
                  </a:lnTo>
                  <a:lnTo>
                    <a:pt x="1019" y="38"/>
                  </a:lnTo>
                  <a:lnTo>
                    <a:pt x="1014" y="32"/>
                  </a:lnTo>
                  <a:lnTo>
                    <a:pt x="1014" y="32"/>
                  </a:lnTo>
                  <a:lnTo>
                    <a:pt x="1010" y="25"/>
                  </a:lnTo>
                  <a:lnTo>
                    <a:pt x="1006" y="18"/>
                  </a:lnTo>
                  <a:lnTo>
                    <a:pt x="1006" y="18"/>
                  </a:lnTo>
                  <a:lnTo>
                    <a:pt x="1003" y="11"/>
                  </a:lnTo>
                  <a:lnTo>
                    <a:pt x="997" y="5"/>
                  </a:lnTo>
                  <a:lnTo>
                    <a:pt x="990" y="2"/>
                  </a:lnTo>
                  <a:lnTo>
                    <a:pt x="983" y="0"/>
                  </a:lnTo>
                  <a:lnTo>
                    <a:pt x="983" y="0"/>
                  </a:lnTo>
                  <a:lnTo>
                    <a:pt x="976" y="2"/>
                  </a:lnTo>
                  <a:lnTo>
                    <a:pt x="968" y="5"/>
                  </a:lnTo>
                  <a:lnTo>
                    <a:pt x="968" y="5"/>
                  </a:lnTo>
                  <a:lnTo>
                    <a:pt x="963" y="11"/>
                  </a:lnTo>
                  <a:lnTo>
                    <a:pt x="959" y="18"/>
                  </a:lnTo>
                  <a:lnTo>
                    <a:pt x="959" y="18"/>
                  </a:lnTo>
                  <a:lnTo>
                    <a:pt x="959" y="23"/>
                  </a:lnTo>
                  <a:lnTo>
                    <a:pt x="961" y="27"/>
                  </a:lnTo>
                  <a:lnTo>
                    <a:pt x="965" y="29"/>
                  </a:lnTo>
                  <a:lnTo>
                    <a:pt x="970" y="31"/>
                  </a:lnTo>
                  <a:lnTo>
                    <a:pt x="979" y="34"/>
                  </a:lnTo>
                  <a:lnTo>
                    <a:pt x="983" y="38"/>
                  </a:lnTo>
                  <a:lnTo>
                    <a:pt x="985" y="40"/>
                  </a:lnTo>
                  <a:lnTo>
                    <a:pt x="985" y="40"/>
                  </a:lnTo>
                  <a:close/>
                  <a:moveTo>
                    <a:pt x="1043" y="99"/>
                  </a:moveTo>
                  <a:lnTo>
                    <a:pt x="1043" y="99"/>
                  </a:lnTo>
                  <a:lnTo>
                    <a:pt x="1050" y="99"/>
                  </a:lnTo>
                  <a:lnTo>
                    <a:pt x="1055" y="98"/>
                  </a:lnTo>
                  <a:lnTo>
                    <a:pt x="1068" y="92"/>
                  </a:lnTo>
                  <a:lnTo>
                    <a:pt x="1068" y="92"/>
                  </a:lnTo>
                  <a:lnTo>
                    <a:pt x="1073" y="89"/>
                  </a:lnTo>
                  <a:lnTo>
                    <a:pt x="1079" y="89"/>
                  </a:lnTo>
                  <a:lnTo>
                    <a:pt x="1090" y="89"/>
                  </a:lnTo>
                  <a:lnTo>
                    <a:pt x="1090" y="89"/>
                  </a:lnTo>
                  <a:lnTo>
                    <a:pt x="1095" y="87"/>
                  </a:lnTo>
                  <a:lnTo>
                    <a:pt x="1100" y="83"/>
                  </a:lnTo>
                  <a:lnTo>
                    <a:pt x="1102" y="78"/>
                  </a:lnTo>
                  <a:lnTo>
                    <a:pt x="1102" y="74"/>
                  </a:lnTo>
                  <a:lnTo>
                    <a:pt x="1100" y="69"/>
                  </a:lnTo>
                  <a:lnTo>
                    <a:pt x="1097" y="63"/>
                  </a:lnTo>
                  <a:lnTo>
                    <a:pt x="1093" y="60"/>
                  </a:lnTo>
                  <a:lnTo>
                    <a:pt x="1088" y="58"/>
                  </a:lnTo>
                  <a:lnTo>
                    <a:pt x="1088" y="58"/>
                  </a:lnTo>
                  <a:lnTo>
                    <a:pt x="1079" y="54"/>
                  </a:lnTo>
                  <a:lnTo>
                    <a:pt x="1068" y="54"/>
                  </a:lnTo>
                  <a:lnTo>
                    <a:pt x="1068" y="54"/>
                  </a:lnTo>
                  <a:lnTo>
                    <a:pt x="1061" y="56"/>
                  </a:lnTo>
                  <a:lnTo>
                    <a:pt x="1057" y="58"/>
                  </a:lnTo>
                  <a:lnTo>
                    <a:pt x="1057" y="58"/>
                  </a:lnTo>
                  <a:lnTo>
                    <a:pt x="1053" y="61"/>
                  </a:lnTo>
                  <a:lnTo>
                    <a:pt x="1053" y="65"/>
                  </a:lnTo>
                  <a:lnTo>
                    <a:pt x="1052" y="70"/>
                  </a:lnTo>
                  <a:lnTo>
                    <a:pt x="1052" y="70"/>
                  </a:lnTo>
                  <a:lnTo>
                    <a:pt x="1046" y="78"/>
                  </a:lnTo>
                  <a:lnTo>
                    <a:pt x="1039" y="87"/>
                  </a:lnTo>
                  <a:lnTo>
                    <a:pt x="1037" y="90"/>
                  </a:lnTo>
                  <a:lnTo>
                    <a:pt x="1037" y="94"/>
                  </a:lnTo>
                  <a:lnTo>
                    <a:pt x="1037" y="98"/>
                  </a:lnTo>
                  <a:lnTo>
                    <a:pt x="1043" y="99"/>
                  </a:lnTo>
                  <a:lnTo>
                    <a:pt x="1043" y="99"/>
                  </a:lnTo>
                  <a:close/>
                  <a:moveTo>
                    <a:pt x="2275" y="322"/>
                  </a:moveTo>
                  <a:lnTo>
                    <a:pt x="2275" y="322"/>
                  </a:lnTo>
                  <a:lnTo>
                    <a:pt x="2282" y="320"/>
                  </a:lnTo>
                  <a:lnTo>
                    <a:pt x="2286" y="317"/>
                  </a:lnTo>
                  <a:lnTo>
                    <a:pt x="2288" y="313"/>
                  </a:lnTo>
                  <a:lnTo>
                    <a:pt x="2288" y="313"/>
                  </a:lnTo>
                  <a:lnTo>
                    <a:pt x="2286" y="309"/>
                  </a:lnTo>
                  <a:lnTo>
                    <a:pt x="2284" y="306"/>
                  </a:lnTo>
                  <a:lnTo>
                    <a:pt x="2275" y="304"/>
                  </a:lnTo>
                  <a:lnTo>
                    <a:pt x="2275" y="304"/>
                  </a:lnTo>
                  <a:lnTo>
                    <a:pt x="2266" y="302"/>
                  </a:lnTo>
                  <a:lnTo>
                    <a:pt x="2262" y="302"/>
                  </a:lnTo>
                  <a:lnTo>
                    <a:pt x="2257" y="302"/>
                  </a:lnTo>
                  <a:lnTo>
                    <a:pt x="2257" y="302"/>
                  </a:lnTo>
                  <a:lnTo>
                    <a:pt x="2255" y="306"/>
                  </a:lnTo>
                  <a:lnTo>
                    <a:pt x="2255" y="311"/>
                  </a:lnTo>
                  <a:lnTo>
                    <a:pt x="2255" y="311"/>
                  </a:lnTo>
                  <a:lnTo>
                    <a:pt x="2259" y="315"/>
                  </a:lnTo>
                  <a:lnTo>
                    <a:pt x="2264" y="318"/>
                  </a:lnTo>
                  <a:lnTo>
                    <a:pt x="2275" y="322"/>
                  </a:lnTo>
                  <a:lnTo>
                    <a:pt x="2275" y="322"/>
                  </a:lnTo>
                  <a:close/>
                  <a:moveTo>
                    <a:pt x="2091" y="340"/>
                  </a:moveTo>
                  <a:lnTo>
                    <a:pt x="2091" y="340"/>
                  </a:lnTo>
                  <a:lnTo>
                    <a:pt x="2091" y="336"/>
                  </a:lnTo>
                  <a:lnTo>
                    <a:pt x="2089" y="335"/>
                  </a:lnTo>
                  <a:lnTo>
                    <a:pt x="2087" y="333"/>
                  </a:lnTo>
                  <a:lnTo>
                    <a:pt x="2083" y="333"/>
                  </a:lnTo>
                  <a:lnTo>
                    <a:pt x="2083" y="333"/>
                  </a:lnTo>
                  <a:lnTo>
                    <a:pt x="2078" y="333"/>
                  </a:lnTo>
                  <a:lnTo>
                    <a:pt x="2078" y="336"/>
                  </a:lnTo>
                  <a:lnTo>
                    <a:pt x="2078" y="338"/>
                  </a:lnTo>
                  <a:lnTo>
                    <a:pt x="2078" y="338"/>
                  </a:lnTo>
                  <a:lnTo>
                    <a:pt x="2080" y="344"/>
                  </a:lnTo>
                  <a:lnTo>
                    <a:pt x="2083" y="346"/>
                  </a:lnTo>
                  <a:lnTo>
                    <a:pt x="2089" y="346"/>
                  </a:lnTo>
                  <a:lnTo>
                    <a:pt x="2091" y="340"/>
                  </a:lnTo>
                  <a:lnTo>
                    <a:pt x="2091" y="340"/>
                  </a:lnTo>
                  <a:close/>
                  <a:moveTo>
                    <a:pt x="1823" y="318"/>
                  </a:moveTo>
                  <a:lnTo>
                    <a:pt x="1823" y="318"/>
                  </a:lnTo>
                  <a:lnTo>
                    <a:pt x="1826" y="320"/>
                  </a:lnTo>
                  <a:lnTo>
                    <a:pt x="1830" y="318"/>
                  </a:lnTo>
                  <a:lnTo>
                    <a:pt x="1832" y="317"/>
                  </a:lnTo>
                  <a:lnTo>
                    <a:pt x="1834" y="313"/>
                  </a:lnTo>
                  <a:lnTo>
                    <a:pt x="1834" y="309"/>
                  </a:lnTo>
                  <a:lnTo>
                    <a:pt x="1832" y="308"/>
                  </a:lnTo>
                  <a:lnTo>
                    <a:pt x="1830" y="304"/>
                  </a:lnTo>
                  <a:lnTo>
                    <a:pt x="1826" y="302"/>
                  </a:lnTo>
                  <a:lnTo>
                    <a:pt x="1826" y="302"/>
                  </a:lnTo>
                  <a:lnTo>
                    <a:pt x="1823" y="302"/>
                  </a:lnTo>
                  <a:lnTo>
                    <a:pt x="1821" y="304"/>
                  </a:lnTo>
                  <a:lnTo>
                    <a:pt x="1821" y="304"/>
                  </a:lnTo>
                  <a:lnTo>
                    <a:pt x="1819" y="308"/>
                  </a:lnTo>
                  <a:lnTo>
                    <a:pt x="1817" y="313"/>
                  </a:lnTo>
                  <a:lnTo>
                    <a:pt x="1819" y="317"/>
                  </a:lnTo>
                  <a:lnTo>
                    <a:pt x="1823" y="318"/>
                  </a:lnTo>
                  <a:lnTo>
                    <a:pt x="1823" y="318"/>
                  </a:lnTo>
                  <a:close/>
                  <a:moveTo>
                    <a:pt x="1557" y="1207"/>
                  </a:moveTo>
                  <a:lnTo>
                    <a:pt x="1557" y="1207"/>
                  </a:lnTo>
                  <a:lnTo>
                    <a:pt x="1558" y="1203"/>
                  </a:lnTo>
                  <a:lnTo>
                    <a:pt x="1558" y="1198"/>
                  </a:lnTo>
                  <a:lnTo>
                    <a:pt x="1558" y="1198"/>
                  </a:lnTo>
                  <a:lnTo>
                    <a:pt x="1557" y="1194"/>
                  </a:lnTo>
                  <a:lnTo>
                    <a:pt x="1551" y="1192"/>
                  </a:lnTo>
                  <a:lnTo>
                    <a:pt x="1551" y="1192"/>
                  </a:lnTo>
                  <a:lnTo>
                    <a:pt x="1548" y="1192"/>
                  </a:lnTo>
                  <a:lnTo>
                    <a:pt x="1542" y="1194"/>
                  </a:lnTo>
                  <a:lnTo>
                    <a:pt x="1533" y="1201"/>
                  </a:lnTo>
                  <a:lnTo>
                    <a:pt x="1529" y="1205"/>
                  </a:lnTo>
                  <a:lnTo>
                    <a:pt x="1529" y="1209"/>
                  </a:lnTo>
                  <a:lnTo>
                    <a:pt x="1529" y="1212"/>
                  </a:lnTo>
                  <a:lnTo>
                    <a:pt x="1533" y="1216"/>
                  </a:lnTo>
                  <a:lnTo>
                    <a:pt x="1533" y="1216"/>
                  </a:lnTo>
                  <a:lnTo>
                    <a:pt x="1540" y="1218"/>
                  </a:lnTo>
                  <a:lnTo>
                    <a:pt x="1546" y="1216"/>
                  </a:lnTo>
                  <a:lnTo>
                    <a:pt x="1553" y="1212"/>
                  </a:lnTo>
                  <a:lnTo>
                    <a:pt x="1557" y="1207"/>
                  </a:lnTo>
                  <a:lnTo>
                    <a:pt x="1557" y="1207"/>
                  </a:lnTo>
                  <a:close/>
                  <a:moveTo>
                    <a:pt x="1647" y="1004"/>
                  </a:moveTo>
                  <a:lnTo>
                    <a:pt x="1647" y="1004"/>
                  </a:lnTo>
                  <a:lnTo>
                    <a:pt x="1643" y="1006"/>
                  </a:lnTo>
                  <a:lnTo>
                    <a:pt x="1642" y="1008"/>
                  </a:lnTo>
                  <a:lnTo>
                    <a:pt x="1638" y="1017"/>
                  </a:lnTo>
                  <a:lnTo>
                    <a:pt x="1640" y="1024"/>
                  </a:lnTo>
                  <a:lnTo>
                    <a:pt x="1640" y="1028"/>
                  </a:lnTo>
                  <a:lnTo>
                    <a:pt x="1643" y="1031"/>
                  </a:lnTo>
                  <a:lnTo>
                    <a:pt x="1643" y="1031"/>
                  </a:lnTo>
                  <a:lnTo>
                    <a:pt x="1649" y="1033"/>
                  </a:lnTo>
                  <a:lnTo>
                    <a:pt x="1653" y="1033"/>
                  </a:lnTo>
                  <a:lnTo>
                    <a:pt x="1654" y="1031"/>
                  </a:lnTo>
                  <a:lnTo>
                    <a:pt x="1654" y="1031"/>
                  </a:lnTo>
                  <a:lnTo>
                    <a:pt x="1656" y="1029"/>
                  </a:lnTo>
                  <a:lnTo>
                    <a:pt x="1656" y="1026"/>
                  </a:lnTo>
                  <a:lnTo>
                    <a:pt x="1656" y="1022"/>
                  </a:lnTo>
                  <a:lnTo>
                    <a:pt x="1656" y="1020"/>
                  </a:lnTo>
                  <a:lnTo>
                    <a:pt x="1656" y="1020"/>
                  </a:lnTo>
                  <a:lnTo>
                    <a:pt x="1660" y="1015"/>
                  </a:lnTo>
                  <a:lnTo>
                    <a:pt x="1662" y="1013"/>
                  </a:lnTo>
                  <a:lnTo>
                    <a:pt x="1665" y="1013"/>
                  </a:lnTo>
                  <a:lnTo>
                    <a:pt x="1669" y="1013"/>
                  </a:lnTo>
                  <a:lnTo>
                    <a:pt x="1676" y="1017"/>
                  </a:lnTo>
                  <a:lnTo>
                    <a:pt x="1683" y="1019"/>
                  </a:lnTo>
                  <a:lnTo>
                    <a:pt x="1683" y="1019"/>
                  </a:lnTo>
                  <a:lnTo>
                    <a:pt x="1691" y="1019"/>
                  </a:lnTo>
                  <a:lnTo>
                    <a:pt x="1698" y="1017"/>
                  </a:lnTo>
                  <a:lnTo>
                    <a:pt x="1705" y="1013"/>
                  </a:lnTo>
                  <a:lnTo>
                    <a:pt x="1710" y="1008"/>
                  </a:lnTo>
                  <a:lnTo>
                    <a:pt x="1710" y="1008"/>
                  </a:lnTo>
                  <a:lnTo>
                    <a:pt x="1714" y="1002"/>
                  </a:lnTo>
                  <a:lnTo>
                    <a:pt x="1716" y="995"/>
                  </a:lnTo>
                  <a:lnTo>
                    <a:pt x="1716" y="990"/>
                  </a:lnTo>
                  <a:lnTo>
                    <a:pt x="1716" y="986"/>
                  </a:lnTo>
                  <a:lnTo>
                    <a:pt x="1712" y="984"/>
                  </a:lnTo>
                  <a:lnTo>
                    <a:pt x="1712" y="984"/>
                  </a:lnTo>
                  <a:lnTo>
                    <a:pt x="1707" y="982"/>
                  </a:lnTo>
                  <a:lnTo>
                    <a:pt x="1701" y="982"/>
                  </a:lnTo>
                  <a:lnTo>
                    <a:pt x="1694" y="981"/>
                  </a:lnTo>
                  <a:lnTo>
                    <a:pt x="1689" y="979"/>
                  </a:lnTo>
                  <a:lnTo>
                    <a:pt x="1689" y="979"/>
                  </a:lnTo>
                  <a:lnTo>
                    <a:pt x="1687" y="975"/>
                  </a:lnTo>
                  <a:lnTo>
                    <a:pt x="1685" y="972"/>
                  </a:lnTo>
                  <a:lnTo>
                    <a:pt x="1683" y="963"/>
                  </a:lnTo>
                  <a:lnTo>
                    <a:pt x="1683" y="963"/>
                  </a:lnTo>
                  <a:lnTo>
                    <a:pt x="1676" y="955"/>
                  </a:lnTo>
                  <a:lnTo>
                    <a:pt x="1669" y="948"/>
                  </a:lnTo>
                  <a:lnTo>
                    <a:pt x="1669" y="948"/>
                  </a:lnTo>
                  <a:lnTo>
                    <a:pt x="1665" y="950"/>
                  </a:lnTo>
                  <a:lnTo>
                    <a:pt x="1663" y="952"/>
                  </a:lnTo>
                  <a:lnTo>
                    <a:pt x="1665" y="959"/>
                  </a:lnTo>
                  <a:lnTo>
                    <a:pt x="1671" y="970"/>
                  </a:lnTo>
                  <a:lnTo>
                    <a:pt x="1671" y="970"/>
                  </a:lnTo>
                  <a:lnTo>
                    <a:pt x="1671" y="977"/>
                  </a:lnTo>
                  <a:lnTo>
                    <a:pt x="1671" y="986"/>
                  </a:lnTo>
                  <a:lnTo>
                    <a:pt x="1667" y="993"/>
                  </a:lnTo>
                  <a:lnTo>
                    <a:pt x="1663" y="999"/>
                  </a:lnTo>
                  <a:lnTo>
                    <a:pt x="1663" y="999"/>
                  </a:lnTo>
                  <a:lnTo>
                    <a:pt x="1658" y="1002"/>
                  </a:lnTo>
                  <a:lnTo>
                    <a:pt x="1656" y="1002"/>
                  </a:lnTo>
                  <a:lnTo>
                    <a:pt x="1647" y="1004"/>
                  </a:lnTo>
                  <a:lnTo>
                    <a:pt x="1647" y="1004"/>
                  </a:lnTo>
                  <a:close/>
                  <a:moveTo>
                    <a:pt x="1669" y="925"/>
                  </a:moveTo>
                  <a:lnTo>
                    <a:pt x="1669" y="925"/>
                  </a:lnTo>
                  <a:lnTo>
                    <a:pt x="1669" y="926"/>
                  </a:lnTo>
                  <a:lnTo>
                    <a:pt x="1672" y="930"/>
                  </a:lnTo>
                  <a:lnTo>
                    <a:pt x="1674" y="932"/>
                  </a:lnTo>
                  <a:lnTo>
                    <a:pt x="1678" y="934"/>
                  </a:lnTo>
                  <a:lnTo>
                    <a:pt x="1678" y="934"/>
                  </a:lnTo>
                  <a:lnTo>
                    <a:pt x="1683" y="934"/>
                  </a:lnTo>
                  <a:lnTo>
                    <a:pt x="1685" y="932"/>
                  </a:lnTo>
                  <a:lnTo>
                    <a:pt x="1687" y="925"/>
                  </a:lnTo>
                  <a:lnTo>
                    <a:pt x="1687" y="925"/>
                  </a:lnTo>
                  <a:lnTo>
                    <a:pt x="1687" y="917"/>
                  </a:lnTo>
                  <a:lnTo>
                    <a:pt x="1685" y="912"/>
                  </a:lnTo>
                  <a:lnTo>
                    <a:pt x="1683" y="905"/>
                  </a:lnTo>
                  <a:lnTo>
                    <a:pt x="1681" y="897"/>
                  </a:lnTo>
                  <a:lnTo>
                    <a:pt x="1681" y="897"/>
                  </a:lnTo>
                  <a:lnTo>
                    <a:pt x="1683" y="890"/>
                  </a:lnTo>
                  <a:lnTo>
                    <a:pt x="1687" y="881"/>
                  </a:lnTo>
                  <a:lnTo>
                    <a:pt x="1687" y="881"/>
                  </a:lnTo>
                  <a:lnTo>
                    <a:pt x="1687" y="872"/>
                  </a:lnTo>
                  <a:lnTo>
                    <a:pt x="1687" y="872"/>
                  </a:lnTo>
                  <a:lnTo>
                    <a:pt x="1689" y="870"/>
                  </a:lnTo>
                  <a:lnTo>
                    <a:pt x="1691" y="870"/>
                  </a:lnTo>
                  <a:lnTo>
                    <a:pt x="1696" y="870"/>
                  </a:lnTo>
                  <a:lnTo>
                    <a:pt x="1696" y="870"/>
                  </a:lnTo>
                  <a:lnTo>
                    <a:pt x="1709" y="874"/>
                  </a:lnTo>
                  <a:lnTo>
                    <a:pt x="1710" y="872"/>
                  </a:lnTo>
                  <a:lnTo>
                    <a:pt x="1712" y="872"/>
                  </a:lnTo>
                  <a:lnTo>
                    <a:pt x="1714" y="868"/>
                  </a:lnTo>
                  <a:lnTo>
                    <a:pt x="1714" y="865"/>
                  </a:lnTo>
                  <a:lnTo>
                    <a:pt x="1714" y="865"/>
                  </a:lnTo>
                  <a:lnTo>
                    <a:pt x="1712" y="861"/>
                  </a:lnTo>
                  <a:lnTo>
                    <a:pt x="1709" y="858"/>
                  </a:lnTo>
                  <a:lnTo>
                    <a:pt x="1701" y="852"/>
                  </a:lnTo>
                  <a:lnTo>
                    <a:pt x="1701" y="852"/>
                  </a:lnTo>
                  <a:lnTo>
                    <a:pt x="1698" y="847"/>
                  </a:lnTo>
                  <a:lnTo>
                    <a:pt x="1694" y="841"/>
                  </a:lnTo>
                  <a:lnTo>
                    <a:pt x="1694" y="834"/>
                  </a:lnTo>
                  <a:lnTo>
                    <a:pt x="1694" y="827"/>
                  </a:lnTo>
                  <a:lnTo>
                    <a:pt x="1698" y="800"/>
                  </a:lnTo>
                  <a:lnTo>
                    <a:pt x="1698" y="800"/>
                  </a:lnTo>
                  <a:lnTo>
                    <a:pt x="1698" y="796"/>
                  </a:lnTo>
                  <a:lnTo>
                    <a:pt x="1696" y="791"/>
                  </a:lnTo>
                  <a:lnTo>
                    <a:pt x="1692" y="783"/>
                  </a:lnTo>
                  <a:lnTo>
                    <a:pt x="1692" y="783"/>
                  </a:lnTo>
                  <a:lnTo>
                    <a:pt x="1691" y="778"/>
                  </a:lnTo>
                  <a:lnTo>
                    <a:pt x="1691" y="771"/>
                  </a:lnTo>
                  <a:lnTo>
                    <a:pt x="1692" y="765"/>
                  </a:lnTo>
                  <a:lnTo>
                    <a:pt x="1691" y="758"/>
                  </a:lnTo>
                  <a:lnTo>
                    <a:pt x="1691" y="758"/>
                  </a:lnTo>
                  <a:lnTo>
                    <a:pt x="1687" y="758"/>
                  </a:lnTo>
                  <a:lnTo>
                    <a:pt x="1687" y="758"/>
                  </a:lnTo>
                  <a:lnTo>
                    <a:pt x="1683" y="758"/>
                  </a:lnTo>
                  <a:lnTo>
                    <a:pt x="1681" y="762"/>
                  </a:lnTo>
                  <a:lnTo>
                    <a:pt x="1681" y="769"/>
                  </a:lnTo>
                  <a:lnTo>
                    <a:pt x="1681" y="769"/>
                  </a:lnTo>
                  <a:lnTo>
                    <a:pt x="1680" y="776"/>
                  </a:lnTo>
                  <a:lnTo>
                    <a:pt x="1678" y="783"/>
                  </a:lnTo>
                  <a:lnTo>
                    <a:pt x="1674" y="789"/>
                  </a:lnTo>
                  <a:lnTo>
                    <a:pt x="1672" y="796"/>
                  </a:lnTo>
                  <a:lnTo>
                    <a:pt x="1672" y="796"/>
                  </a:lnTo>
                  <a:lnTo>
                    <a:pt x="1672" y="811"/>
                  </a:lnTo>
                  <a:lnTo>
                    <a:pt x="1674" y="825"/>
                  </a:lnTo>
                  <a:lnTo>
                    <a:pt x="1674" y="825"/>
                  </a:lnTo>
                  <a:lnTo>
                    <a:pt x="1676" y="843"/>
                  </a:lnTo>
                  <a:lnTo>
                    <a:pt x="1676" y="863"/>
                  </a:lnTo>
                  <a:lnTo>
                    <a:pt x="1676" y="863"/>
                  </a:lnTo>
                  <a:lnTo>
                    <a:pt x="1674" y="876"/>
                  </a:lnTo>
                  <a:lnTo>
                    <a:pt x="1672" y="881"/>
                  </a:lnTo>
                  <a:lnTo>
                    <a:pt x="1672" y="888"/>
                  </a:lnTo>
                  <a:lnTo>
                    <a:pt x="1672" y="888"/>
                  </a:lnTo>
                  <a:lnTo>
                    <a:pt x="1676" y="901"/>
                  </a:lnTo>
                  <a:lnTo>
                    <a:pt x="1676" y="908"/>
                  </a:lnTo>
                  <a:lnTo>
                    <a:pt x="1674" y="914"/>
                  </a:lnTo>
                  <a:lnTo>
                    <a:pt x="1674" y="914"/>
                  </a:lnTo>
                  <a:lnTo>
                    <a:pt x="1672" y="917"/>
                  </a:lnTo>
                  <a:lnTo>
                    <a:pt x="1671" y="917"/>
                  </a:lnTo>
                  <a:lnTo>
                    <a:pt x="1669" y="921"/>
                  </a:lnTo>
                  <a:lnTo>
                    <a:pt x="1669" y="925"/>
                  </a:lnTo>
                  <a:lnTo>
                    <a:pt x="1669" y="925"/>
                  </a:lnTo>
                  <a:close/>
                  <a:moveTo>
                    <a:pt x="1508" y="1203"/>
                  </a:moveTo>
                  <a:lnTo>
                    <a:pt x="1508" y="1203"/>
                  </a:lnTo>
                  <a:lnTo>
                    <a:pt x="1500" y="1201"/>
                  </a:lnTo>
                  <a:lnTo>
                    <a:pt x="1500" y="1201"/>
                  </a:lnTo>
                  <a:lnTo>
                    <a:pt x="1491" y="1201"/>
                  </a:lnTo>
                  <a:lnTo>
                    <a:pt x="1491" y="1201"/>
                  </a:lnTo>
                  <a:lnTo>
                    <a:pt x="1488" y="1203"/>
                  </a:lnTo>
                  <a:lnTo>
                    <a:pt x="1486" y="1207"/>
                  </a:lnTo>
                  <a:lnTo>
                    <a:pt x="1484" y="1214"/>
                  </a:lnTo>
                  <a:lnTo>
                    <a:pt x="1484" y="1214"/>
                  </a:lnTo>
                  <a:lnTo>
                    <a:pt x="1484" y="1221"/>
                  </a:lnTo>
                  <a:lnTo>
                    <a:pt x="1486" y="1225"/>
                  </a:lnTo>
                  <a:lnTo>
                    <a:pt x="1490" y="1227"/>
                  </a:lnTo>
                  <a:lnTo>
                    <a:pt x="1493" y="1227"/>
                  </a:lnTo>
                  <a:lnTo>
                    <a:pt x="1500" y="1225"/>
                  </a:lnTo>
                  <a:lnTo>
                    <a:pt x="1502" y="1227"/>
                  </a:lnTo>
                  <a:lnTo>
                    <a:pt x="1504" y="1230"/>
                  </a:lnTo>
                  <a:lnTo>
                    <a:pt x="1504" y="1230"/>
                  </a:lnTo>
                  <a:lnTo>
                    <a:pt x="1502" y="1234"/>
                  </a:lnTo>
                  <a:lnTo>
                    <a:pt x="1500" y="1238"/>
                  </a:lnTo>
                  <a:lnTo>
                    <a:pt x="1499" y="1241"/>
                  </a:lnTo>
                  <a:lnTo>
                    <a:pt x="1497" y="1247"/>
                  </a:lnTo>
                  <a:lnTo>
                    <a:pt x="1497" y="1247"/>
                  </a:lnTo>
                  <a:lnTo>
                    <a:pt x="1499" y="1250"/>
                  </a:lnTo>
                  <a:lnTo>
                    <a:pt x="1502" y="1252"/>
                  </a:lnTo>
                  <a:lnTo>
                    <a:pt x="1506" y="1254"/>
                  </a:lnTo>
                  <a:lnTo>
                    <a:pt x="1511" y="1252"/>
                  </a:lnTo>
                  <a:lnTo>
                    <a:pt x="1511" y="1252"/>
                  </a:lnTo>
                  <a:lnTo>
                    <a:pt x="1515" y="1248"/>
                  </a:lnTo>
                  <a:lnTo>
                    <a:pt x="1517" y="1245"/>
                  </a:lnTo>
                  <a:lnTo>
                    <a:pt x="1519" y="1234"/>
                  </a:lnTo>
                  <a:lnTo>
                    <a:pt x="1517" y="1223"/>
                  </a:lnTo>
                  <a:lnTo>
                    <a:pt x="1517" y="1214"/>
                  </a:lnTo>
                  <a:lnTo>
                    <a:pt x="1517" y="1214"/>
                  </a:lnTo>
                  <a:lnTo>
                    <a:pt x="1515" y="1207"/>
                  </a:lnTo>
                  <a:lnTo>
                    <a:pt x="1511" y="1205"/>
                  </a:lnTo>
                  <a:lnTo>
                    <a:pt x="1508" y="1203"/>
                  </a:lnTo>
                  <a:lnTo>
                    <a:pt x="1508" y="1203"/>
                  </a:lnTo>
                  <a:close/>
                  <a:moveTo>
                    <a:pt x="1620" y="1122"/>
                  </a:moveTo>
                  <a:lnTo>
                    <a:pt x="1620" y="1122"/>
                  </a:lnTo>
                  <a:lnTo>
                    <a:pt x="1618" y="1125"/>
                  </a:lnTo>
                  <a:lnTo>
                    <a:pt x="1615" y="1131"/>
                  </a:lnTo>
                  <a:lnTo>
                    <a:pt x="1611" y="1138"/>
                  </a:lnTo>
                  <a:lnTo>
                    <a:pt x="1607" y="1140"/>
                  </a:lnTo>
                  <a:lnTo>
                    <a:pt x="1605" y="1142"/>
                  </a:lnTo>
                  <a:lnTo>
                    <a:pt x="1605" y="1142"/>
                  </a:lnTo>
                  <a:lnTo>
                    <a:pt x="1600" y="1140"/>
                  </a:lnTo>
                  <a:lnTo>
                    <a:pt x="1598" y="1138"/>
                  </a:lnTo>
                  <a:lnTo>
                    <a:pt x="1598" y="1134"/>
                  </a:lnTo>
                  <a:lnTo>
                    <a:pt x="1596" y="1131"/>
                  </a:lnTo>
                  <a:lnTo>
                    <a:pt x="1596" y="1131"/>
                  </a:lnTo>
                  <a:lnTo>
                    <a:pt x="1593" y="1131"/>
                  </a:lnTo>
                  <a:lnTo>
                    <a:pt x="1591" y="1131"/>
                  </a:lnTo>
                  <a:lnTo>
                    <a:pt x="1589" y="1134"/>
                  </a:lnTo>
                  <a:lnTo>
                    <a:pt x="1587" y="1143"/>
                  </a:lnTo>
                  <a:lnTo>
                    <a:pt x="1587" y="1143"/>
                  </a:lnTo>
                  <a:lnTo>
                    <a:pt x="1582" y="1154"/>
                  </a:lnTo>
                  <a:lnTo>
                    <a:pt x="1576" y="1165"/>
                  </a:lnTo>
                  <a:lnTo>
                    <a:pt x="1576" y="1165"/>
                  </a:lnTo>
                  <a:lnTo>
                    <a:pt x="1573" y="1169"/>
                  </a:lnTo>
                  <a:lnTo>
                    <a:pt x="1569" y="1171"/>
                  </a:lnTo>
                  <a:lnTo>
                    <a:pt x="1560" y="1172"/>
                  </a:lnTo>
                  <a:lnTo>
                    <a:pt x="1560" y="1172"/>
                  </a:lnTo>
                  <a:lnTo>
                    <a:pt x="1546" y="1172"/>
                  </a:lnTo>
                  <a:lnTo>
                    <a:pt x="1538" y="1174"/>
                  </a:lnTo>
                  <a:lnTo>
                    <a:pt x="1537" y="1178"/>
                  </a:lnTo>
                  <a:lnTo>
                    <a:pt x="1535" y="1180"/>
                  </a:lnTo>
                  <a:lnTo>
                    <a:pt x="1535" y="1180"/>
                  </a:lnTo>
                  <a:lnTo>
                    <a:pt x="1526" y="1185"/>
                  </a:lnTo>
                  <a:lnTo>
                    <a:pt x="1519" y="1191"/>
                  </a:lnTo>
                  <a:lnTo>
                    <a:pt x="1517" y="1192"/>
                  </a:lnTo>
                  <a:lnTo>
                    <a:pt x="1517" y="1196"/>
                  </a:lnTo>
                  <a:lnTo>
                    <a:pt x="1520" y="1196"/>
                  </a:lnTo>
                  <a:lnTo>
                    <a:pt x="1526" y="1198"/>
                  </a:lnTo>
                  <a:lnTo>
                    <a:pt x="1526" y="1198"/>
                  </a:lnTo>
                  <a:lnTo>
                    <a:pt x="1531" y="1196"/>
                  </a:lnTo>
                  <a:lnTo>
                    <a:pt x="1537" y="1194"/>
                  </a:lnTo>
                  <a:lnTo>
                    <a:pt x="1546" y="1189"/>
                  </a:lnTo>
                  <a:lnTo>
                    <a:pt x="1551" y="1185"/>
                  </a:lnTo>
                  <a:lnTo>
                    <a:pt x="1555" y="1185"/>
                  </a:lnTo>
                  <a:lnTo>
                    <a:pt x="1560" y="1187"/>
                  </a:lnTo>
                  <a:lnTo>
                    <a:pt x="1566" y="1191"/>
                  </a:lnTo>
                  <a:lnTo>
                    <a:pt x="1566" y="1191"/>
                  </a:lnTo>
                  <a:lnTo>
                    <a:pt x="1571" y="1201"/>
                  </a:lnTo>
                  <a:lnTo>
                    <a:pt x="1575" y="1207"/>
                  </a:lnTo>
                  <a:lnTo>
                    <a:pt x="1576" y="1207"/>
                  </a:lnTo>
                  <a:lnTo>
                    <a:pt x="1580" y="1209"/>
                  </a:lnTo>
                  <a:lnTo>
                    <a:pt x="1580" y="1209"/>
                  </a:lnTo>
                  <a:lnTo>
                    <a:pt x="1584" y="1207"/>
                  </a:lnTo>
                  <a:lnTo>
                    <a:pt x="1586" y="1203"/>
                  </a:lnTo>
                  <a:lnTo>
                    <a:pt x="1587" y="1194"/>
                  </a:lnTo>
                  <a:lnTo>
                    <a:pt x="1587" y="1194"/>
                  </a:lnTo>
                  <a:lnTo>
                    <a:pt x="1589" y="1189"/>
                  </a:lnTo>
                  <a:lnTo>
                    <a:pt x="1591" y="1187"/>
                  </a:lnTo>
                  <a:lnTo>
                    <a:pt x="1595" y="1185"/>
                  </a:lnTo>
                  <a:lnTo>
                    <a:pt x="1595" y="1185"/>
                  </a:lnTo>
                  <a:lnTo>
                    <a:pt x="1602" y="1185"/>
                  </a:lnTo>
                  <a:lnTo>
                    <a:pt x="1609" y="1187"/>
                  </a:lnTo>
                  <a:lnTo>
                    <a:pt x="1609" y="1187"/>
                  </a:lnTo>
                  <a:lnTo>
                    <a:pt x="1618" y="1191"/>
                  </a:lnTo>
                  <a:lnTo>
                    <a:pt x="1622" y="1192"/>
                  </a:lnTo>
                  <a:lnTo>
                    <a:pt x="1625" y="1191"/>
                  </a:lnTo>
                  <a:lnTo>
                    <a:pt x="1625" y="1191"/>
                  </a:lnTo>
                  <a:lnTo>
                    <a:pt x="1629" y="1187"/>
                  </a:lnTo>
                  <a:lnTo>
                    <a:pt x="1629" y="1185"/>
                  </a:lnTo>
                  <a:lnTo>
                    <a:pt x="1631" y="1181"/>
                  </a:lnTo>
                  <a:lnTo>
                    <a:pt x="1636" y="1181"/>
                  </a:lnTo>
                  <a:lnTo>
                    <a:pt x="1636" y="1181"/>
                  </a:lnTo>
                  <a:lnTo>
                    <a:pt x="1636" y="1176"/>
                  </a:lnTo>
                  <a:lnTo>
                    <a:pt x="1636" y="1172"/>
                  </a:lnTo>
                  <a:lnTo>
                    <a:pt x="1638" y="1171"/>
                  </a:lnTo>
                  <a:lnTo>
                    <a:pt x="1638" y="1171"/>
                  </a:lnTo>
                  <a:lnTo>
                    <a:pt x="1642" y="1169"/>
                  </a:lnTo>
                  <a:lnTo>
                    <a:pt x="1645" y="1171"/>
                  </a:lnTo>
                  <a:lnTo>
                    <a:pt x="1645" y="1174"/>
                  </a:lnTo>
                  <a:lnTo>
                    <a:pt x="1647" y="1178"/>
                  </a:lnTo>
                  <a:lnTo>
                    <a:pt x="1647" y="1178"/>
                  </a:lnTo>
                  <a:lnTo>
                    <a:pt x="1651" y="1178"/>
                  </a:lnTo>
                  <a:lnTo>
                    <a:pt x="1654" y="1176"/>
                  </a:lnTo>
                  <a:lnTo>
                    <a:pt x="1656" y="1172"/>
                  </a:lnTo>
                  <a:lnTo>
                    <a:pt x="1658" y="1169"/>
                  </a:lnTo>
                  <a:lnTo>
                    <a:pt x="1658" y="1160"/>
                  </a:lnTo>
                  <a:lnTo>
                    <a:pt x="1656" y="1153"/>
                  </a:lnTo>
                  <a:lnTo>
                    <a:pt x="1656" y="1153"/>
                  </a:lnTo>
                  <a:lnTo>
                    <a:pt x="1654" y="1142"/>
                  </a:lnTo>
                  <a:lnTo>
                    <a:pt x="1654" y="1136"/>
                  </a:lnTo>
                  <a:lnTo>
                    <a:pt x="1656" y="1129"/>
                  </a:lnTo>
                  <a:lnTo>
                    <a:pt x="1656" y="1129"/>
                  </a:lnTo>
                  <a:lnTo>
                    <a:pt x="1658" y="1124"/>
                  </a:lnTo>
                  <a:lnTo>
                    <a:pt x="1662" y="1118"/>
                  </a:lnTo>
                  <a:lnTo>
                    <a:pt x="1665" y="1111"/>
                  </a:lnTo>
                  <a:lnTo>
                    <a:pt x="1667" y="1105"/>
                  </a:lnTo>
                  <a:lnTo>
                    <a:pt x="1667" y="1105"/>
                  </a:lnTo>
                  <a:lnTo>
                    <a:pt x="1669" y="1093"/>
                  </a:lnTo>
                  <a:lnTo>
                    <a:pt x="1669" y="1077"/>
                  </a:lnTo>
                  <a:lnTo>
                    <a:pt x="1669" y="1069"/>
                  </a:lnTo>
                  <a:lnTo>
                    <a:pt x="1665" y="1062"/>
                  </a:lnTo>
                  <a:lnTo>
                    <a:pt x="1662" y="1057"/>
                  </a:lnTo>
                  <a:lnTo>
                    <a:pt x="1656" y="1053"/>
                  </a:lnTo>
                  <a:lnTo>
                    <a:pt x="1656" y="1053"/>
                  </a:lnTo>
                  <a:lnTo>
                    <a:pt x="1651" y="1053"/>
                  </a:lnTo>
                  <a:lnTo>
                    <a:pt x="1651" y="1053"/>
                  </a:lnTo>
                  <a:lnTo>
                    <a:pt x="1643" y="1055"/>
                  </a:lnTo>
                  <a:lnTo>
                    <a:pt x="1640" y="1058"/>
                  </a:lnTo>
                  <a:lnTo>
                    <a:pt x="1640" y="1058"/>
                  </a:lnTo>
                  <a:lnTo>
                    <a:pt x="1636" y="1064"/>
                  </a:lnTo>
                  <a:lnTo>
                    <a:pt x="1638" y="1071"/>
                  </a:lnTo>
                  <a:lnTo>
                    <a:pt x="1640" y="1084"/>
                  </a:lnTo>
                  <a:lnTo>
                    <a:pt x="1640" y="1084"/>
                  </a:lnTo>
                  <a:lnTo>
                    <a:pt x="1640" y="1095"/>
                  </a:lnTo>
                  <a:lnTo>
                    <a:pt x="1636" y="1104"/>
                  </a:lnTo>
                  <a:lnTo>
                    <a:pt x="1631" y="1113"/>
                  </a:lnTo>
                  <a:lnTo>
                    <a:pt x="1624" y="1122"/>
                  </a:lnTo>
                  <a:lnTo>
                    <a:pt x="1620" y="1122"/>
                  </a:lnTo>
                  <a:close/>
                  <a:moveTo>
                    <a:pt x="1609" y="736"/>
                  </a:moveTo>
                  <a:lnTo>
                    <a:pt x="1609" y="736"/>
                  </a:lnTo>
                  <a:lnTo>
                    <a:pt x="1609" y="736"/>
                  </a:lnTo>
                  <a:lnTo>
                    <a:pt x="1609" y="736"/>
                  </a:lnTo>
                  <a:lnTo>
                    <a:pt x="1604" y="740"/>
                  </a:lnTo>
                  <a:lnTo>
                    <a:pt x="1604" y="744"/>
                  </a:lnTo>
                  <a:lnTo>
                    <a:pt x="1604" y="745"/>
                  </a:lnTo>
                  <a:lnTo>
                    <a:pt x="1604" y="745"/>
                  </a:lnTo>
                  <a:lnTo>
                    <a:pt x="1604" y="745"/>
                  </a:lnTo>
                  <a:lnTo>
                    <a:pt x="1604" y="745"/>
                  </a:lnTo>
                  <a:lnTo>
                    <a:pt x="1604" y="745"/>
                  </a:lnTo>
                  <a:lnTo>
                    <a:pt x="1604" y="745"/>
                  </a:lnTo>
                  <a:lnTo>
                    <a:pt x="1604" y="745"/>
                  </a:lnTo>
                  <a:lnTo>
                    <a:pt x="1604" y="745"/>
                  </a:lnTo>
                  <a:lnTo>
                    <a:pt x="1604" y="745"/>
                  </a:lnTo>
                  <a:lnTo>
                    <a:pt x="1604" y="745"/>
                  </a:lnTo>
                  <a:lnTo>
                    <a:pt x="1605" y="747"/>
                  </a:lnTo>
                  <a:lnTo>
                    <a:pt x="1605" y="747"/>
                  </a:lnTo>
                  <a:lnTo>
                    <a:pt x="1605" y="747"/>
                  </a:lnTo>
                  <a:lnTo>
                    <a:pt x="1605" y="747"/>
                  </a:lnTo>
                  <a:lnTo>
                    <a:pt x="1607" y="747"/>
                  </a:lnTo>
                  <a:lnTo>
                    <a:pt x="1607" y="747"/>
                  </a:lnTo>
                  <a:lnTo>
                    <a:pt x="1609" y="747"/>
                  </a:lnTo>
                  <a:lnTo>
                    <a:pt x="1609" y="747"/>
                  </a:lnTo>
                  <a:lnTo>
                    <a:pt x="1613" y="747"/>
                  </a:lnTo>
                  <a:lnTo>
                    <a:pt x="1613" y="747"/>
                  </a:lnTo>
                  <a:lnTo>
                    <a:pt x="1611" y="747"/>
                  </a:lnTo>
                  <a:lnTo>
                    <a:pt x="1611" y="747"/>
                  </a:lnTo>
                  <a:lnTo>
                    <a:pt x="1611" y="745"/>
                  </a:lnTo>
                  <a:lnTo>
                    <a:pt x="1611" y="745"/>
                  </a:lnTo>
                  <a:lnTo>
                    <a:pt x="1613" y="744"/>
                  </a:lnTo>
                  <a:lnTo>
                    <a:pt x="1613" y="740"/>
                  </a:lnTo>
                  <a:lnTo>
                    <a:pt x="1611" y="738"/>
                  </a:lnTo>
                  <a:lnTo>
                    <a:pt x="1609" y="736"/>
                  </a:lnTo>
                  <a:lnTo>
                    <a:pt x="1609" y="736"/>
                  </a:lnTo>
                  <a:close/>
                  <a:moveTo>
                    <a:pt x="1124" y="1922"/>
                  </a:moveTo>
                  <a:lnTo>
                    <a:pt x="1124" y="1922"/>
                  </a:lnTo>
                  <a:lnTo>
                    <a:pt x="1124" y="1912"/>
                  </a:lnTo>
                  <a:lnTo>
                    <a:pt x="1120" y="1905"/>
                  </a:lnTo>
                  <a:lnTo>
                    <a:pt x="1117" y="1900"/>
                  </a:lnTo>
                  <a:lnTo>
                    <a:pt x="1111" y="1894"/>
                  </a:lnTo>
                  <a:lnTo>
                    <a:pt x="1111" y="1894"/>
                  </a:lnTo>
                  <a:lnTo>
                    <a:pt x="1097" y="1885"/>
                  </a:lnTo>
                  <a:lnTo>
                    <a:pt x="1091" y="1878"/>
                  </a:lnTo>
                  <a:lnTo>
                    <a:pt x="1088" y="1869"/>
                  </a:lnTo>
                  <a:lnTo>
                    <a:pt x="1088" y="1869"/>
                  </a:lnTo>
                  <a:lnTo>
                    <a:pt x="1084" y="1856"/>
                  </a:lnTo>
                  <a:lnTo>
                    <a:pt x="1082" y="1849"/>
                  </a:lnTo>
                  <a:lnTo>
                    <a:pt x="1079" y="1844"/>
                  </a:lnTo>
                  <a:lnTo>
                    <a:pt x="1079" y="1844"/>
                  </a:lnTo>
                  <a:lnTo>
                    <a:pt x="1068" y="1836"/>
                  </a:lnTo>
                  <a:lnTo>
                    <a:pt x="1057" y="1829"/>
                  </a:lnTo>
                  <a:lnTo>
                    <a:pt x="1048" y="1824"/>
                  </a:lnTo>
                  <a:lnTo>
                    <a:pt x="1039" y="1817"/>
                  </a:lnTo>
                  <a:lnTo>
                    <a:pt x="1039" y="1817"/>
                  </a:lnTo>
                  <a:lnTo>
                    <a:pt x="1033" y="1809"/>
                  </a:lnTo>
                  <a:lnTo>
                    <a:pt x="1030" y="1800"/>
                  </a:lnTo>
                  <a:lnTo>
                    <a:pt x="1026" y="1784"/>
                  </a:lnTo>
                  <a:lnTo>
                    <a:pt x="1026" y="1784"/>
                  </a:lnTo>
                  <a:lnTo>
                    <a:pt x="1021" y="1770"/>
                  </a:lnTo>
                  <a:lnTo>
                    <a:pt x="1014" y="1760"/>
                  </a:lnTo>
                  <a:lnTo>
                    <a:pt x="1003" y="1755"/>
                  </a:lnTo>
                  <a:lnTo>
                    <a:pt x="990" y="1750"/>
                  </a:lnTo>
                  <a:lnTo>
                    <a:pt x="990" y="1750"/>
                  </a:lnTo>
                  <a:lnTo>
                    <a:pt x="979" y="1748"/>
                  </a:lnTo>
                  <a:lnTo>
                    <a:pt x="974" y="1746"/>
                  </a:lnTo>
                  <a:lnTo>
                    <a:pt x="968" y="1746"/>
                  </a:lnTo>
                  <a:lnTo>
                    <a:pt x="968" y="1746"/>
                  </a:lnTo>
                  <a:lnTo>
                    <a:pt x="967" y="1748"/>
                  </a:lnTo>
                  <a:lnTo>
                    <a:pt x="967" y="1748"/>
                  </a:lnTo>
                  <a:lnTo>
                    <a:pt x="965" y="1750"/>
                  </a:lnTo>
                  <a:lnTo>
                    <a:pt x="965" y="1753"/>
                  </a:lnTo>
                  <a:lnTo>
                    <a:pt x="968" y="1760"/>
                  </a:lnTo>
                  <a:lnTo>
                    <a:pt x="977" y="1771"/>
                  </a:lnTo>
                  <a:lnTo>
                    <a:pt x="977" y="1771"/>
                  </a:lnTo>
                  <a:lnTo>
                    <a:pt x="997" y="1795"/>
                  </a:lnTo>
                  <a:lnTo>
                    <a:pt x="1006" y="1808"/>
                  </a:lnTo>
                  <a:lnTo>
                    <a:pt x="1014" y="1822"/>
                  </a:lnTo>
                  <a:lnTo>
                    <a:pt x="1014" y="1822"/>
                  </a:lnTo>
                  <a:lnTo>
                    <a:pt x="1024" y="1844"/>
                  </a:lnTo>
                  <a:lnTo>
                    <a:pt x="1039" y="1865"/>
                  </a:lnTo>
                  <a:lnTo>
                    <a:pt x="1039" y="1865"/>
                  </a:lnTo>
                  <a:lnTo>
                    <a:pt x="1048" y="1880"/>
                  </a:lnTo>
                  <a:lnTo>
                    <a:pt x="1057" y="1894"/>
                  </a:lnTo>
                  <a:lnTo>
                    <a:pt x="1073" y="1925"/>
                  </a:lnTo>
                  <a:lnTo>
                    <a:pt x="1073" y="1925"/>
                  </a:lnTo>
                  <a:lnTo>
                    <a:pt x="1082" y="1938"/>
                  </a:lnTo>
                  <a:lnTo>
                    <a:pt x="1088" y="1941"/>
                  </a:lnTo>
                  <a:lnTo>
                    <a:pt x="1095" y="1947"/>
                  </a:lnTo>
                  <a:lnTo>
                    <a:pt x="1095" y="1947"/>
                  </a:lnTo>
                  <a:lnTo>
                    <a:pt x="1100" y="1949"/>
                  </a:lnTo>
                  <a:lnTo>
                    <a:pt x="1108" y="1952"/>
                  </a:lnTo>
                  <a:lnTo>
                    <a:pt x="1115" y="1952"/>
                  </a:lnTo>
                  <a:lnTo>
                    <a:pt x="1119" y="1952"/>
                  </a:lnTo>
                  <a:lnTo>
                    <a:pt x="1122" y="1950"/>
                  </a:lnTo>
                  <a:lnTo>
                    <a:pt x="1122" y="1950"/>
                  </a:lnTo>
                  <a:lnTo>
                    <a:pt x="1126" y="1943"/>
                  </a:lnTo>
                  <a:lnTo>
                    <a:pt x="1126" y="1936"/>
                  </a:lnTo>
                  <a:lnTo>
                    <a:pt x="1124" y="1922"/>
                  </a:lnTo>
                  <a:lnTo>
                    <a:pt x="1124" y="1922"/>
                  </a:lnTo>
                  <a:close/>
                  <a:moveTo>
                    <a:pt x="729" y="1674"/>
                  </a:moveTo>
                  <a:lnTo>
                    <a:pt x="729" y="1674"/>
                  </a:lnTo>
                  <a:lnTo>
                    <a:pt x="728" y="1677"/>
                  </a:lnTo>
                  <a:lnTo>
                    <a:pt x="728" y="1677"/>
                  </a:lnTo>
                  <a:lnTo>
                    <a:pt x="726" y="1679"/>
                  </a:lnTo>
                  <a:lnTo>
                    <a:pt x="726" y="1679"/>
                  </a:lnTo>
                  <a:lnTo>
                    <a:pt x="728" y="1681"/>
                  </a:lnTo>
                  <a:lnTo>
                    <a:pt x="728" y="1683"/>
                  </a:lnTo>
                  <a:lnTo>
                    <a:pt x="728" y="1683"/>
                  </a:lnTo>
                  <a:lnTo>
                    <a:pt x="729" y="1684"/>
                  </a:lnTo>
                  <a:lnTo>
                    <a:pt x="729" y="1688"/>
                  </a:lnTo>
                  <a:lnTo>
                    <a:pt x="729" y="1688"/>
                  </a:lnTo>
                  <a:lnTo>
                    <a:pt x="722" y="1706"/>
                  </a:lnTo>
                  <a:lnTo>
                    <a:pt x="722" y="1706"/>
                  </a:lnTo>
                  <a:lnTo>
                    <a:pt x="724" y="1715"/>
                  </a:lnTo>
                  <a:lnTo>
                    <a:pt x="728" y="1726"/>
                  </a:lnTo>
                  <a:lnTo>
                    <a:pt x="728" y="1726"/>
                  </a:lnTo>
                  <a:lnTo>
                    <a:pt x="729" y="1737"/>
                  </a:lnTo>
                  <a:lnTo>
                    <a:pt x="731" y="1744"/>
                  </a:lnTo>
                  <a:lnTo>
                    <a:pt x="733" y="1746"/>
                  </a:lnTo>
                  <a:lnTo>
                    <a:pt x="737" y="1746"/>
                  </a:lnTo>
                  <a:lnTo>
                    <a:pt x="746" y="1742"/>
                  </a:lnTo>
                  <a:lnTo>
                    <a:pt x="746" y="1742"/>
                  </a:lnTo>
                  <a:lnTo>
                    <a:pt x="751" y="1741"/>
                  </a:lnTo>
                  <a:lnTo>
                    <a:pt x="755" y="1739"/>
                  </a:lnTo>
                  <a:lnTo>
                    <a:pt x="757" y="1737"/>
                  </a:lnTo>
                  <a:lnTo>
                    <a:pt x="757" y="1737"/>
                  </a:lnTo>
                  <a:lnTo>
                    <a:pt x="758" y="1732"/>
                  </a:lnTo>
                  <a:lnTo>
                    <a:pt x="758" y="1724"/>
                  </a:lnTo>
                  <a:lnTo>
                    <a:pt x="758" y="1717"/>
                  </a:lnTo>
                  <a:lnTo>
                    <a:pt x="757" y="1712"/>
                  </a:lnTo>
                  <a:lnTo>
                    <a:pt x="757" y="1712"/>
                  </a:lnTo>
                  <a:lnTo>
                    <a:pt x="749" y="1699"/>
                  </a:lnTo>
                  <a:lnTo>
                    <a:pt x="740" y="1688"/>
                  </a:lnTo>
                  <a:lnTo>
                    <a:pt x="729" y="1674"/>
                  </a:lnTo>
                  <a:lnTo>
                    <a:pt x="729" y="1674"/>
                  </a:lnTo>
                  <a:close/>
                  <a:moveTo>
                    <a:pt x="1330" y="1656"/>
                  </a:moveTo>
                  <a:lnTo>
                    <a:pt x="1330" y="1656"/>
                  </a:lnTo>
                  <a:lnTo>
                    <a:pt x="1325" y="1656"/>
                  </a:lnTo>
                  <a:lnTo>
                    <a:pt x="1321" y="1659"/>
                  </a:lnTo>
                  <a:lnTo>
                    <a:pt x="1321" y="1659"/>
                  </a:lnTo>
                  <a:lnTo>
                    <a:pt x="1319" y="1661"/>
                  </a:lnTo>
                  <a:lnTo>
                    <a:pt x="1318" y="1665"/>
                  </a:lnTo>
                  <a:lnTo>
                    <a:pt x="1316" y="1672"/>
                  </a:lnTo>
                  <a:lnTo>
                    <a:pt x="1316" y="1672"/>
                  </a:lnTo>
                  <a:lnTo>
                    <a:pt x="1316" y="1675"/>
                  </a:lnTo>
                  <a:lnTo>
                    <a:pt x="1314" y="1679"/>
                  </a:lnTo>
                  <a:lnTo>
                    <a:pt x="1307" y="1683"/>
                  </a:lnTo>
                  <a:lnTo>
                    <a:pt x="1307" y="1683"/>
                  </a:lnTo>
                  <a:lnTo>
                    <a:pt x="1301" y="1688"/>
                  </a:lnTo>
                  <a:lnTo>
                    <a:pt x="1300" y="1690"/>
                  </a:lnTo>
                  <a:lnTo>
                    <a:pt x="1301" y="1694"/>
                  </a:lnTo>
                  <a:lnTo>
                    <a:pt x="1301" y="1694"/>
                  </a:lnTo>
                  <a:lnTo>
                    <a:pt x="1309" y="1694"/>
                  </a:lnTo>
                  <a:lnTo>
                    <a:pt x="1314" y="1692"/>
                  </a:lnTo>
                  <a:lnTo>
                    <a:pt x="1318" y="1688"/>
                  </a:lnTo>
                  <a:lnTo>
                    <a:pt x="1321" y="1683"/>
                  </a:lnTo>
                  <a:lnTo>
                    <a:pt x="1321" y="1683"/>
                  </a:lnTo>
                  <a:lnTo>
                    <a:pt x="1327" y="1677"/>
                  </a:lnTo>
                  <a:lnTo>
                    <a:pt x="1332" y="1672"/>
                  </a:lnTo>
                  <a:lnTo>
                    <a:pt x="1334" y="1666"/>
                  </a:lnTo>
                  <a:lnTo>
                    <a:pt x="1336" y="1663"/>
                  </a:lnTo>
                  <a:lnTo>
                    <a:pt x="1334" y="1659"/>
                  </a:lnTo>
                  <a:lnTo>
                    <a:pt x="1334" y="1659"/>
                  </a:lnTo>
                  <a:lnTo>
                    <a:pt x="1332" y="1656"/>
                  </a:lnTo>
                  <a:lnTo>
                    <a:pt x="1330" y="1656"/>
                  </a:lnTo>
                  <a:lnTo>
                    <a:pt x="1330" y="1656"/>
                  </a:lnTo>
                  <a:close/>
                  <a:moveTo>
                    <a:pt x="1428" y="1688"/>
                  </a:moveTo>
                  <a:lnTo>
                    <a:pt x="1428" y="1688"/>
                  </a:lnTo>
                  <a:lnTo>
                    <a:pt x="1424" y="1688"/>
                  </a:lnTo>
                  <a:lnTo>
                    <a:pt x="1424" y="1688"/>
                  </a:lnTo>
                  <a:lnTo>
                    <a:pt x="1423" y="1690"/>
                  </a:lnTo>
                  <a:lnTo>
                    <a:pt x="1421" y="1694"/>
                  </a:lnTo>
                  <a:lnTo>
                    <a:pt x="1417" y="1699"/>
                  </a:lnTo>
                  <a:lnTo>
                    <a:pt x="1417" y="1699"/>
                  </a:lnTo>
                  <a:lnTo>
                    <a:pt x="1412" y="1703"/>
                  </a:lnTo>
                  <a:lnTo>
                    <a:pt x="1403" y="1704"/>
                  </a:lnTo>
                  <a:lnTo>
                    <a:pt x="1386" y="1704"/>
                  </a:lnTo>
                  <a:lnTo>
                    <a:pt x="1386" y="1704"/>
                  </a:lnTo>
                  <a:lnTo>
                    <a:pt x="1381" y="1704"/>
                  </a:lnTo>
                  <a:lnTo>
                    <a:pt x="1377" y="1706"/>
                  </a:lnTo>
                  <a:lnTo>
                    <a:pt x="1374" y="1710"/>
                  </a:lnTo>
                  <a:lnTo>
                    <a:pt x="1374" y="1715"/>
                  </a:lnTo>
                  <a:lnTo>
                    <a:pt x="1374" y="1715"/>
                  </a:lnTo>
                  <a:lnTo>
                    <a:pt x="1376" y="1719"/>
                  </a:lnTo>
                  <a:lnTo>
                    <a:pt x="1377" y="1721"/>
                  </a:lnTo>
                  <a:lnTo>
                    <a:pt x="1386" y="1721"/>
                  </a:lnTo>
                  <a:lnTo>
                    <a:pt x="1386" y="1721"/>
                  </a:lnTo>
                  <a:lnTo>
                    <a:pt x="1395" y="1721"/>
                  </a:lnTo>
                  <a:lnTo>
                    <a:pt x="1401" y="1722"/>
                  </a:lnTo>
                  <a:lnTo>
                    <a:pt x="1405" y="1724"/>
                  </a:lnTo>
                  <a:lnTo>
                    <a:pt x="1405" y="1724"/>
                  </a:lnTo>
                  <a:lnTo>
                    <a:pt x="1406" y="1728"/>
                  </a:lnTo>
                  <a:lnTo>
                    <a:pt x="1406" y="1732"/>
                  </a:lnTo>
                  <a:lnTo>
                    <a:pt x="1406" y="1735"/>
                  </a:lnTo>
                  <a:lnTo>
                    <a:pt x="1406" y="1739"/>
                  </a:lnTo>
                  <a:lnTo>
                    <a:pt x="1406" y="1739"/>
                  </a:lnTo>
                  <a:lnTo>
                    <a:pt x="1408" y="1742"/>
                  </a:lnTo>
                  <a:lnTo>
                    <a:pt x="1414" y="1746"/>
                  </a:lnTo>
                  <a:lnTo>
                    <a:pt x="1419" y="1748"/>
                  </a:lnTo>
                  <a:lnTo>
                    <a:pt x="1424" y="1748"/>
                  </a:lnTo>
                  <a:lnTo>
                    <a:pt x="1424" y="1748"/>
                  </a:lnTo>
                  <a:lnTo>
                    <a:pt x="1428" y="1744"/>
                  </a:lnTo>
                  <a:lnTo>
                    <a:pt x="1428" y="1741"/>
                  </a:lnTo>
                  <a:lnTo>
                    <a:pt x="1428" y="1735"/>
                  </a:lnTo>
                  <a:lnTo>
                    <a:pt x="1426" y="1730"/>
                  </a:lnTo>
                  <a:lnTo>
                    <a:pt x="1426" y="1730"/>
                  </a:lnTo>
                  <a:lnTo>
                    <a:pt x="1424" y="1724"/>
                  </a:lnTo>
                  <a:lnTo>
                    <a:pt x="1426" y="1721"/>
                  </a:lnTo>
                  <a:lnTo>
                    <a:pt x="1434" y="1713"/>
                  </a:lnTo>
                  <a:lnTo>
                    <a:pt x="1434" y="1713"/>
                  </a:lnTo>
                  <a:lnTo>
                    <a:pt x="1437" y="1710"/>
                  </a:lnTo>
                  <a:lnTo>
                    <a:pt x="1437" y="1706"/>
                  </a:lnTo>
                  <a:lnTo>
                    <a:pt x="1437" y="1706"/>
                  </a:lnTo>
                  <a:lnTo>
                    <a:pt x="1434" y="1697"/>
                  </a:lnTo>
                  <a:lnTo>
                    <a:pt x="1432" y="1692"/>
                  </a:lnTo>
                  <a:lnTo>
                    <a:pt x="1428" y="1688"/>
                  </a:lnTo>
                  <a:lnTo>
                    <a:pt x="1428" y="1688"/>
                  </a:lnTo>
                  <a:close/>
                  <a:moveTo>
                    <a:pt x="1359" y="1373"/>
                  </a:moveTo>
                  <a:lnTo>
                    <a:pt x="1359" y="1373"/>
                  </a:lnTo>
                  <a:lnTo>
                    <a:pt x="1356" y="1377"/>
                  </a:lnTo>
                  <a:lnTo>
                    <a:pt x="1350" y="1382"/>
                  </a:lnTo>
                  <a:lnTo>
                    <a:pt x="1350" y="1382"/>
                  </a:lnTo>
                  <a:lnTo>
                    <a:pt x="1343" y="1393"/>
                  </a:lnTo>
                  <a:lnTo>
                    <a:pt x="1336" y="1406"/>
                  </a:lnTo>
                  <a:lnTo>
                    <a:pt x="1336" y="1413"/>
                  </a:lnTo>
                  <a:lnTo>
                    <a:pt x="1336" y="1420"/>
                  </a:lnTo>
                  <a:lnTo>
                    <a:pt x="1338" y="1426"/>
                  </a:lnTo>
                  <a:lnTo>
                    <a:pt x="1343" y="1431"/>
                  </a:lnTo>
                  <a:lnTo>
                    <a:pt x="1343" y="1431"/>
                  </a:lnTo>
                  <a:lnTo>
                    <a:pt x="1348" y="1431"/>
                  </a:lnTo>
                  <a:lnTo>
                    <a:pt x="1354" y="1431"/>
                  </a:lnTo>
                  <a:lnTo>
                    <a:pt x="1359" y="1428"/>
                  </a:lnTo>
                  <a:lnTo>
                    <a:pt x="1365" y="1424"/>
                  </a:lnTo>
                  <a:lnTo>
                    <a:pt x="1374" y="1413"/>
                  </a:lnTo>
                  <a:lnTo>
                    <a:pt x="1377" y="1404"/>
                  </a:lnTo>
                  <a:lnTo>
                    <a:pt x="1377" y="1404"/>
                  </a:lnTo>
                  <a:lnTo>
                    <a:pt x="1377" y="1397"/>
                  </a:lnTo>
                  <a:lnTo>
                    <a:pt x="1376" y="1390"/>
                  </a:lnTo>
                  <a:lnTo>
                    <a:pt x="1370" y="1379"/>
                  </a:lnTo>
                  <a:lnTo>
                    <a:pt x="1370" y="1379"/>
                  </a:lnTo>
                  <a:lnTo>
                    <a:pt x="1368" y="1375"/>
                  </a:lnTo>
                  <a:lnTo>
                    <a:pt x="1365" y="1373"/>
                  </a:lnTo>
                  <a:lnTo>
                    <a:pt x="1363" y="1373"/>
                  </a:lnTo>
                  <a:lnTo>
                    <a:pt x="1359" y="1373"/>
                  </a:lnTo>
                  <a:lnTo>
                    <a:pt x="1359" y="1373"/>
                  </a:lnTo>
                  <a:close/>
                  <a:moveTo>
                    <a:pt x="1175" y="1829"/>
                  </a:moveTo>
                  <a:lnTo>
                    <a:pt x="1175" y="1829"/>
                  </a:lnTo>
                  <a:lnTo>
                    <a:pt x="1173" y="1836"/>
                  </a:lnTo>
                  <a:lnTo>
                    <a:pt x="1171" y="1844"/>
                  </a:lnTo>
                  <a:lnTo>
                    <a:pt x="1173" y="1851"/>
                  </a:lnTo>
                  <a:lnTo>
                    <a:pt x="1175" y="1858"/>
                  </a:lnTo>
                  <a:lnTo>
                    <a:pt x="1175" y="1858"/>
                  </a:lnTo>
                  <a:lnTo>
                    <a:pt x="1176" y="1865"/>
                  </a:lnTo>
                  <a:lnTo>
                    <a:pt x="1180" y="1871"/>
                  </a:lnTo>
                  <a:lnTo>
                    <a:pt x="1189" y="1880"/>
                  </a:lnTo>
                  <a:lnTo>
                    <a:pt x="1189" y="1880"/>
                  </a:lnTo>
                  <a:lnTo>
                    <a:pt x="1191" y="1887"/>
                  </a:lnTo>
                  <a:lnTo>
                    <a:pt x="1193" y="1894"/>
                  </a:lnTo>
                  <a:lnTo>
                    <a:pt x="1196" y="1902"/>
                  </a:lnTo>
                  <a:lnTo>
                    <a:pt x="1200" y="1909"/>
                  </a:lnTo>
                  <a:lnTo>
                    <a:pt x="1200" y="1909"/>
                  </a:lnTo>
                  <a:lnTo>
                    <a:pt x="1204" y="1912"/>
                  </a:lnTo>
                  <a:lnTo>
                    <a:pt x="1209" y="1914"/>
                  </a:lnTo>
                  <a:lnTo>
                    <a:pt x="1222" y="1918"/>
                  </a:lnTo>
                  <a:lnTo>
                    <a:pt x="1234" y="1918"/>
                  </a:lnTo>
                  <a:lnTo>
                    <a:pt x="1245" y="1916"/>
                  </a:lnTo>
                  <a:lnTo>
                    <a:pt x="1245" y="1916"/>
                  </a:lnTo>
                  <a:lnTo>
                    <a:pt x="1251" y="1914"/>
                  </a:lnTo>
                  <a:lnTo>
                    <a:pt x="1256" y="1914"/>
                  </a:lnTo>
                  <a:lnTo>
                    <a:pt x="1256" y="1914"/>
                  </a:lnTo>
                  <a:lnTo>
                    <a:pt x="1260" y="1914"/>
                  </a:lnTo>
                  <a:lnTo>
                    <a:pt x="1263" y="1916"/>
                  </a:lnTo>
                  <a:lnTo>
                    <a:pt x="1263" y="1916"/>
                  </a:lnTo>
                  <a:lnTo>
                    <a:pt x="1269" y="1918"/>
                  </a:lnTo>
                  <a:lnTo>
                    <a:pt x="1274" y="1918"/>
                  </a:lnTo>
                  <a:lnTo>
                    <a:pt x="1285" y="1914"/>
                  </a:lnTo>
                  <a:lnTo>
                    <a:pt x="1285" y="1914"/>
                  </a:lnTo>
                  <a:lnTo>
                    <a:pt x="1289" y="1912"/>
                  </a:lnTo>
                  <a:lnTo>
                    <a:pt x="1291" y="1909"/>
                  </a:lnTo>
                  <a:lnTo>
                    <a:pt x="1294" y="1902"/>
                  </a:lnTo>
                  <a:lnTo>
                    <a:pt x="1294" y="1902"/>
                  </a:lnTo>
                  <a:lnTo>
                    <a:pt x="1298" y="1893"/>
                  </a:lnTo>
                  <a:lnTo>
                    <a:pt x="1300" y="1884"/>
                  </a:lnTo>
                  <a:lnTo>
                    <a:pt x="1300" y="1873"/>
                  </a:lnTo>
                  <a:lnTo>
                    <a:pt x="1300" y="1864"/>
                  </a:lnTo>
                  <a:lnTo>
                    <a:pt x="1300" y="1864"/>
                  </a:lnTo>
                  <a:lnTo>
                    <a:pt x="1298" y="1858"/>
                  </a:lnTo>
                  <a:lnTo>
                    <a:pt x="1298" y="1855"/>
                  </a:lnTo>
                  <a:lnTo>
                    <a:pt x="1298" y="1851"/>
                  </a:lnTo>
                  <a:lnTo>
                    <a:pt x="1298" y="1851"/>
                  </a:lnTo>
                  <a:lnTo>
                    <a:pt x="1303" y="1846"/>
                  </a:lnTo>
                  <a:lnTo>
                    <a:pt x="1309" y="1844"/>
                  </a:lnTo>
                  <a:lnTo>
                    <a:pt x="1309" y="1844"/>
                  </a:lnTo>
                  <a:lnTo>
                    <a:pt x="1318" y="1842"/>
                  </a:lnTo>
                  <a:lnTo>
                    <a:pt x="1319" y="1840"/>
                  </a:lnTo>
                  <a:lnTo>
                    <a:pt x="1321" y="1836"/>
                  </a:lnTo>
                  <a:lnTo>
                    <a:pt x="1321" y="1836"/>
                  </a:lnTo>
                  <a:lnTo>
                    <a:pt x="1321" y="1833"/>
                  </a:lnTo>
                  <a:lnTo>
                    <a:pt x="1319" y="1831"/>
                  </a:lnTo>
                  <a:lnTo>
                    <a:pt x="1314" y="1826"/>
                  </a:lnTo>
                  <a:lnTo>
                    <a:pt x="1314" y="1826"/>
                  </a:lnTo>
                  <a:lnTo>
                    <a:pt x="1307" y="1820"/>
                  </a:lnTo>
                  <a:lnTo>
                    <a:pt x="1303" y="1813"/>
                  </a:lnTo>
                  <a:lnTo>
                    <a:pt x="1303" y="1813"/>
                  </a:lnTo>
                  <a:lnTo>
                    <a:pt x="1301" y="1804"/>
                  </a:lnTo>
                  <a:lnTo>
                    <a:pt x="1300" y="1800"/>
                  </a:lnTo>
                  <a:lnTo>
                    <a:pt x="1300" y="1795"/>
                  </a:lnTo>
                  <a:lnTo>
                    <a:pt x="1300" y="1795"/>
                  </a:lnTo>
                  <a:lnTo>
                    <a:pt x="1301" y="1786"/>
                  </a:lnTo>
                  <a:lnTo>
                    <a:pt x="1307" y="1775"/>
                  </a:lnTo>
                  <a:lnTo>
                    <a:pt x="1307" y="1775"/>
                  </a:lnTo>
                  <a:lnTo>
                    <a:pt x="1312" y="1771"/>
                  </a:lnTo>
                  <a:lnTo>
                    <a:pt x="1318" y="1768"/>
                  </a:lnTo>
                  <a:lnTo>
                    <a:pt x="1323" y="1764"/>
                  </a:lnTo>
                  <a:lnTo>
                    <a:pt x="1327" y="1759"/>
                  </a:lnTo>
                  <a:lnTo>
                    <a:pt x="1327" y="1759"/>
                  </a:lnTo>
                  <a:lnTo>
                    <a:pt x="1329" y="1757"/>
                  </a:lnTo>
                  <a:lnTo>
                    <a:pt x="1327" y="1753"/>
                  </a:lnTo>
                  <a:lnTo>
                    <a:pt x="1323" y="1751"/>
                  </a:lnTo>
                  <a:lnTo>
                    <a:pt x="1314" y="1746"/>
                  </a:lnTo>
                  <a:lnTo>
                    <a:pt x="1314" y="1746"/>
                  </a:lnTo>
                  <a:lnTo>
                    <a:pt x="1310" y="1742"/>
                  </a:lnTo>
                  <a:lnTo>
                    <a:pt x="1309" y="1737"/>
                  </a:lnTo>
                  <a:lnTo>
                    <a:pt x="1305" y="1732"/>
                  </a:lnTo>
                  <a:lnTo>
                    <a:pt x="1301" y="1728"/>
                  </a:lnTo>
                  <a:lnTo>
                    <a:pt x="1301" y="1728"/>
                  </a:lnTo>
                  <a:lnTo>
                    <a:pt x="1298" y="1728"/>
                  </a:lnTo>
                  <a:lnTo>
                    <a:pt x="1294" y="1728"/>
                  </a:lnTo>
                  <a:lnTo>
                    <a:pt x="1291" y="1730"/>
                  </a:lnTo>
                  <a:lnTo>
                    <a:pt x="1287" y="1732"/>
                  </a:lnTo>
                  <a:lnTo>
                    <a:pt x="1287" y="1732"/>
                  </a:lnTo>
                  <a:lnTo>
                    <a:pt x="1280" y="1741"/>
                  </a:lnTo>
                  <a:lnTo>
                    <a:pt x="1274" y="1751"/>
                  </a:lnTo>
                  <a:lnTo>
                    <a:pt x="1274" y="1751"/>
                  </a:lnTo>
                  <a:lnTo>
                    <a:pt x="1272" y="1759"/>
                  </a:lnTo>
                  <a:lnTo>
                    <a:pt x="1271" y="1764"/>
                  </a:lnTo>
                  <a:lnTo>
                    <a:pt x="1269" y="1768"/>
                  </a:lnTo>
                  <a:lnTo>
                    <a:pt x="1269" y="1768"/>
                  </a:lnTo>
                  <a:lnTo>
                    <a:pt x="1263" y="1773"/>
                  </a:lnTo>
                  <a:lnTo>
                    <a:pt x="1256" y="1775"/>
                  </a:lnTo>
                  <a:lnTo>
                    <a:pt x="1256" y="1775"/>
                  </a:lnTo>
                  <a:lnTo>
                    <a:pt x="1249" y="1779"/>
                  </a:lnTo>
                  <a:lnTo>
                    <a:pt x="1242" y="1782"/>
                  </a:lnTo>
                  <a:lnTo>
                    <a:pt x="1238" y="1788"/>
                  </a:lnTo>
                  <a:lnTo>
                    <a:pt x="1236" y="1795"/>
                  </a:lnTo>
                  <a:lnTo>
                    <a:pt x="1236" y="1795"/>
                  </a:lnTo>
                  <a:lnTo>
                    <a:pt x="1236" y="1802"/>
                  </a:lnTo>
                  <a:lnTo>
                    <a:pt x="1234" y="1806"/>
                  </a:lnTo>
                  <a:lnTo>
                    <a:pt x="1231" y="1811"/>
                  </a:lnTo>
                  <a:lnTo>
                    <a:pt x="1225" y="1813"/>
                  </a:lnTo>
                  <a:lnTo>
                    <a:pt x="1225" y="1813"/>
                  </a:lnTo>
                  <a:lnTo>
                    <a:pt x="1213" y="1818"/>
                  </a:lnTo>
                  <a:lnTo>
                    <a:pt x="1213" y="1818"/>
                  </a:lnTo>
                  <a:lnTo>
                    <a:pt x="1207" y="1822"/>
                  </a:lnTo>
                  <a:lnTo>
                    <a:pt x="1204" y="1824"/>
                  </a:lnTo>
                  <a:lnTo>
                    <a:pt x="1200" y="1824"/>
                  </a:lnTo>
                  <a:lnTo>
                    <a:pt x="1200" y="1824"/>
                  </a:lnTo>
                  <a:lnTo>
                    <a:pt x="1186" y="1822"/>
                  </a:lnTo>
                  <a:lnTo>
                    <a:pt x="1180" y="1824"/>
                  </a:lnTo>
                  <a:lnTo>
                    <a:pt x="1176" y="1826"/>
                  </a:lnTo>
                  <a:lnTo>
                    <a:pt x="1175" y="1829"/>
                  </a:lnTo>
                  <a:lnTo>
                    <a:pt x="1175" y="1829"/>
                  </a:lnTo>
                  <a:close/>
                  <a:moveTo>
                    <a:pt x="1258" y="2012"/>
                  </a:moveTo>
                  <a:lnTo>
                    <a:pt x="1258" y="2012"/>
                  </a:lnTo>
                  <a:lnTo>
                    <a:pt x="1260" y="2010"/>
                  </a:lnTo>
                  <a:lnTo>
                    <a:pt x="1260" y="2007"/>
                  </a:lnTo>
                  <a:lnTo>
                    <a:pt x="1258" y="1999"/>
                  </a:lnTo>
                  <a:lnTo>
                    <a:pt x="1258" y="1999"/>
                  </a:lnTo>
                  <a:lnTo>
                    <a:pt x="1258" y="1996"/>
                  </a:lnTo>
                  <a:lnTo>
                    <a:pt x="1256" y="1994"/>
                  </a:lnTo>
                  <a:lnTo>
                    <a:pt x="1256" y="1994"/>
                  </a:lnTo>
                  <a:lnTo>
                    <a:pt x="1254" y="1992"/>
                  </a:lnTo>
                  <a:lnTo>
                    <a:pt x="1251" y="1992"/>
                  </a:lnTo>
                  <a:lnTo>
                    <a:pt x="1245" y="1994"/>
                  </a:lnTo>
                  <a:lnTo>
                    <a:pt x="1245" y="1994"/>
                  </a:lnTo>
                  <a:lnTo>
                    <a:pt x="1242" y="1992"/>
                  </a:lnTo>
                  <a:lnTo>
                    <a:pt x="1238" y="1988"/>
                  </a:lnTo>
                  <a:lnTo>
                    <a:pt x="1234" y="1981"/>
                  </a:lnTo>
                  <a:lnTo>
                    <a:pt x="1234" y="1981"/>
                  </a:lnTo>
                  <a:lnTo>
                    <a:pt x="1231" y="1974"/>
                  </a:lnTo>
                  <a:lnTo>
                    <a:pt x="1227" y="1972"/>
                  </a:lnTo>
                  <a:lnTo>
                    <a:pt x="1224" y="1970"/>
                  </a:lnTo>
                  <a:lnTo>
                    <a:pt x="1224" y="1970"/>
                  </a:lnTo>
                  <a:lnTo>
                    <a:pt x="1216" y="1970"/>
                  </a:lnTo>
                  <a:lnTo>
                    <a:pt x="1211" y="1970"/>
                  </a:lnTo>
                  <a:lnTo>
                    <a:pt x="1211" y="1970"/>
                  </a:lnTo>
                  <a:lnTo>
                    <a:pt x="1207" y="1969"/>
                  </a:lnTo>
                  <a:lnTo>
                    <a:pt x="1205" y="1969"/>
                  </a:lnTo>
                  <a:lnTo>
                    <a:pt x="1205" y="1969"/>
                  </a:lnTo>
                  <a:lnTo>
                    <a:pt x="1204" y="1969"/>
                  </a:lnTo>
                  <a:lnTo>
                    <a:pt x="1202" y="1970"/>
                  </a:lnTo>
                  <a:lnTo>
                    <a:pt x="1200" y="1972"/>
                  </a:lnTo>
                  <a:lnTo>
                    <a:pt x="1198" y="1974"/>
                  </a:lnTo>
                  <a:lnTo>
                    <a:pt x="1198" y="1974"/>
                  </a:lnTo>
                  <a:lnTo>
                    <a:pt x="1193" y="1974"/>
                  </a:lnTo>
                  <a:lnTo>
                    <a:pt x="1187" y="1972"/>
                  </a:lnTo>
                  <a:lnTo>
                    <a:pt x="1178" y="1969"/>
                  </a:lnTo>
                  <a:lnTo>
                    <a:pt x="1178" y="1969"/>
                  </a:lnTo>
                  <a:lnTo>
                    <a:pt x="1175" y="1967"/>
                  </a:lnTo>
                  <a:lnTo>
                    <a:pt x="1171" y="1965"/>
                  </a:lnTo>
                  <a:lnTo>
                    <a:pt x="1171" y="1965"/>
                  </a:lnTo>
                  <a:lnTo>
                    <a:pt x="1166" y="1961"/>
                  </a:lnTo>
                  <a:lnTo>
                    <a:pt x="1160" y="1960"/>
                  </a:lnTo>
                  <a:lnTo>
                    <a:pt x="1160" y="1960"/>
                  </a:lnTo>
                  <a:lnTo>
                    <a:pt x="1157" y="1960"/>
                  </a:lnTo>
                  <a:lnTo>
                    <a:pt x="1155" y="1960"/>
                  </a:lnTo>
                  <a:lnTo>
                    <a:pt x="1148" y="1963"/>
                  </a:lnTo>
                  <a:lnTo>
                    <a:pt x="1148" y="1963"/>
                  </a:lnTo>
                  <a:lnTo>
                    <a:pt x="1142" y="1963"/>
                  </a:lnTo>
                  <a:lnTo>
                    <a:pt x="1138" y="1963"/>
                  </a:lnTo>
                  <a:lnTo>
                    <a:pt x="1138" y="1963"/>
                  </a:lnTo>
                  <a:lnTo>
                    <a:pt x="1129" y="1965"/>
                  </a:lnTo>
                  <a:lnTo>
                    <a:pt x="1129" y="1965"/>
                  </a:lnTo>
                  <a:lnTo>
                    <a:pt x="1126" y="1967"/>
                  </a:lnTo>
                  <a:lnTo>
                    <a:pt x="1124" y="1972"/>
                  </a:lnTo>
                  <a:lnTo>
                    <a:pt x="1124" y="1972"/>
                  </a:lnTo>
                  <a:lnTo>
                    <a:pt x="1124" y="1978"/>
                  </a:lnTo>
                  <a:lnTo>
                    <a:pt x="1128" y="1979"/>
                  </a:lnTo>
                  <a:lnTo>
                    <a:pt x="1137" y="1983"/>
                  </a:lnTo>
                  <a:lnTo>
                    <a:pt x="1137" y="1983"/>
                  </a:lnTo>
                  <a:lnTo>
                    <a:pt x="1148" y="1988"/>
                  </a:lnTo>
                  <a:lnTo>
                    <a:pt x="1153" y="1990"/>
                  </a:lnTo>
                  <a:lnTo>
                    <a:pt x="1160" y="1992"/>
                  </a:lnTo>
                  <a:lnTo>
                    <a:pt x="1160" y="1992"/>
                  </a:lnTo>
                  <a:lnTo>
                    <a:pt x="1173" y="1994"/>
                  </a:lnTo>
                  <a:lnTo>
                    <a:pt x="1186" y="1999"/>
                  </a:lnTo>
                  <a:lnTo>
                    <a:pt x="1186" y="1999"/>
                  </a:lnTo>
                  <a:lnTo>
                    <a:pt x="1193" y="2001"/>
                  </a:lnTo>
                  <a:lnTo>
                    <a:pt x="1198" y="2003"/>
                  </a:lnTo>
                  <a:lnTo>
                    <a:pt x="1213" y="2003"/>
                  </a:lnTo>
                  <a:lnTo>
                    <a:pt x="1213" y="2003"/>
                  </a:lnTo>
                  <a:lnTo>
                    <a:pt x="1225" y="2003"/>
                  </a:lnTo>
                  <a:lnTo>
                    <a:pt x="1231" y="2003"/>
                  </a:lnTo>
                  <a:lnTo>
                    <a:pt x="1236" y="2005"/>
                  </a:lnTo>
                  <a:lnTo>
                    <a:pt x="1236" y="2005"/>
                  </a:lnTo>
                  <a:lnTo>
                    <a:pt x="1247" y="2012"/>
                  </a:lnTo>
                  <a:lnTo>
                    <a:pt x="1252" y="2014"/>
                  </a:lnTo>
                  <a:lnTo>
                    <a:pt x="1256" y="2014"/>
                  </a:lnTo>
                  <a:lnTo>
                    <a:pt x="1258" y="2012"/>
                  </a:lnTo>
                  <a:lnTo>
                    <a:pt x="1258" y="2012"/>
                  </a:lnTo>
                  <a:close/>
                  <a:moveTo>
                    <a:pt x="1204" y="1505"/>
                  </a:moveTo>
                  <a:lnTo>
                    <a:pt x="1204" y="1505"/>
                  </a:lnTo>
                  <a:lnTo>
                    <a:pt x="1207" y="1500"/>
                  </a:lnTo>
                  <a:lnTo>
                    <a:pt x="1207" y="1493"/>
                  </a:lnTo>
                  <a:lnTo>
                    <a:pt x="1207" y="1493"/>
                  </a:lnTo>
                  <a:lnTo>
                    <a:pt x="1207" y="1485"/>
                  </a:lnTo>
                  <a:lnTo>
                    <a:pt x="1207" y="1485"/>
                  </a:lnTo>
                  <a:lnTo>
                    <a:pt x="1209" y="1482"/>
                  </a:lnTo>
                  <a:lnTo>
                    <a:pt x="1209" y="1478"/>
                  </a:lnTo>
                  <a:lnTo>
                    <a:pt x="1207" y="1476"/>
                  </a:lnTo>
                  <a:lnTo>
                    <a:pt x="1207" y="1476"/>
                  </a:lnTo>
                  <a:lnTo>
                    <a:pt x="1205" y="1475"/>
                  </a:lnTo>
                  <a:lnTo>
                    <a:pt x="1202" y="1475"/>
                  </a:lnTo>
                  <a:lnTo>
                    <a:pt x="1195" y="1476"/>
                  </a:lnTo>
                  <a:lnTo>
                    <a:pt x="1195" y="1476"/>
                  </a:lnTo>
                  <a:lnTo>
                    <a:pt x="1191" y="1478"/>
                  </a:lnTo>
                  <a:lnTo>
                    <a:pt x="1191" y="1478"/>
                  </a:lnTo>
                  <a:lnTo>
                    <a:pt x="1182" y="1482"/>
                  </a:lnTo>
                  <a:lnTo>
                    <a:pt x="1178" y="1485"/>
                  </a:lnTo>
                  <a:lnTo>
                    <a:pt x="1175" y="1489"/>
                  </a:lnTo>
                  <a:lnTo>
                    <a:pt x="1173" y="1494"/>
                  </a:lnTo>
                  <a:lnTo>
                    <a:pt x="1173" y="1498"/>
                  </a:lnTo>
                  <a:lnTo>
                    <a:pt x="1175" y="1504"/>
                  </a:lnTo>
                  <a:lnTo>
                    <a:pt x="1178" y="1509"/>
                  </a:lnTo>
                  <a:lnTo>
                    <a:pt x="1178" y="1509"/>
                  </a:lnTo>
                  <a:lnTo>
                    <a:pt x="1180" y="1511"/>
                  </a:lnTo>
                  <a:lnTo>
                    <a:pt x="1184" y="1513"/>
                  </a:lnTo>
                  <a:lnTo>
                    <a:pt x="1191" y="1514"/>
                  </a:lnTo>
                  <a:lnTo>
                    <a:pt x="1198" y="1511"/>
                  </a:lnTo>
                  <a:lnTo>
                    <a:pt x="1204" y="1505"/>
                  </a:lnTo>
                  <a:lnTo>
                    <a:pt x="1204" y="1505"/>
                  </a:lnTo>
                  <a:close/>
                  <a:moveTo>
                    <a:pt x="2389" y="458"/>
                  </a:moveTo>
                  <a:lnTo>
                    <a:pt x="2389" y="458"/>
                  </a:lnTo>
                  <a:lnTo>
                    <a:pt x="2382" y="447"/>
                  </a:lnTo>
                  <a:lnTo>
                    <a:pt x="2373" y="440"/>
                  </a:lnTo>
                  <a:lnTo>
                    <a:pt x="2364" y="434"/>
                  </a:lnTo>
                  <a:lnTo>
                    <a:pt x="2351" y="432"/>
                  </a:lnTo>
                  <a:lnTo>
                    <a:pt x="2351" y="432"/>
                  </a:lnTo>
                  <a:lnTo>
                    <a:pt x="2342" y="431"/>
                  </a:lnTo>
                  <a:lnTo>
                    <a:pt x="2333" y="427"/>
                  </a:lnTo>
                  <a:lnTo>
                    <a:pt x="2324" y="423"/>
                  </a:lnTo>
                  <a:lnTo>
                    <a:pt x="2315" y="418"/>
                  </a:lnTo>
                  <a:lnTo>
                    <a:pt x="2315" y="418"/>
                  </a:lnTo>
                  <a:lnTo>
                    <a:pt x="2275" y="385"/>
                  </a:lnTo>
                  <a:lnTo>
                    <a:pt x="2275" y="385"/>
                  </a:lnTo>
                  <a:lnTo>
                    <a:pt x="2262" y="376"/>
                  </a:lnTo>
                  <a:lnTo>
                    <a:pt x="2250" y="369"/>
                  </a:lnTo>
                  <a:lnTo>
                    <a:pt x="2250" y="369"/>
                  </a:lnTo>
                  <a:lnTo>
                    <a:pt x="2244" y="365"/>
                  </a:lnTo>
                  <a:lnTo>
                    <a:pt x="2241" y="364"/>
                  </a:lnTo>
                  <a:lnTo>
                    <a:pt x="2228" y="362"/>
                  </a:lnTo>
                  <a:lnTo>
                    <a:pt x="2228" y="362"/>
                  </a:lnTo>
                  <a:lnTo>
                    <a:pt x="2210" y="355"/>
                  </a:lnTo>
                  <a:lnTo>
                    <a:pt x="2194" y="349"/>
                  </a:lnTo>
                  <a:lnTo>
                    <a:pt x="2194" y="349"/>
                  </a:lnTo>
                  <a:lnTo>
                    <a:pt x="2177" y="340"/>
                  </a:lnTo>
                  <a:lnTo>
                    <a:pt x="2159" y="335"/>
                  </a:lnTo>
                  <a:lnTo>
                    <a:pt x="2159" y="335"/>
                  </a:lnTo>
                  <a:lnTo>
                    <a:pt x="2150" y="331"/>
                  </a:lnTo>
                  <a:lnTo>
                    <a:pt x="2139" y="331"/>
                  </a:lnTo>
                  <a:lnTo>
                    <a:pt x="2130" y="331"/>
                  </a:lnTo>
                  <a:lnTo>
                    <a:pt x="2121" y="335"/>
                  </a:lnTo>
                  <a:lnTo>
                    <a:pt x="2121" y="335"/>
                  </a:lnTo>
                  <a:lnTo>
                    <a:pt x="2107" y="347"/>
                  </a:lnTo>
                  <a:lnTo>
                    <a:pt x="2098" y="351"/>
                  </a:lnTo>
                  <a:lnTo>
                    <a:pt x="2089" y="353"/>
                  </a:lnTo>
                  <a:lnTo>
                    <a:pt x="2089" y="353"/>
                  </a:lnTo>
                  <a:lnTo>
                    <a:pt x="2081" y="351"/>
                  </a:lnTo>
                  <a:lnTo>
                    <a:pt x="2076" y="349"/>
                  </a:lnTo>
                  <a:lnTo>
                    <a:pt x="2065" y="346"/>
                  </a:lnTo>
                  <a:lnTo>
                    <a:pt x="2065" y="346"/>
                  </a:lnTo>
                  <a:lnTo>
                    <a:pt x="2054" y="344"/>
                  </a:lnTo>
                  <a:lnTo>
                    <a:pt x="2043" y="344"/>
                  </a:lnTo>
                  <a:lnTo>
                    <a:pt x="2024" y="347"/>
                  </a:lnTo>
                  <a:lnTo>
                    <a:pt x="2002" y="353"/>
                  </a:lnTo>
                  <a:lnTo>
                    <a:pt x="1991" y="355"/>
                  </a:lnTo>
                  <a:lnTo>
                    <a:pt x="1982" y="355"/>
                  </a:lnTo>
                  <a:lnTo>
                    <a:pt x="1982" y="355"/>
                  </a:lnTo>
                  <a:lnTo>
                    <a:pt x="1971" y="351"/>
                  </a:lnTo>
                  <a:lnTo>
                    <a:pt x="1964" y="347"/>
                  </a:lnTo>
                  <a:lnTo>
                    <a:pt x="1946" y="335"/>
                  </a:lnTo>
                  <a:lnTo>
                    <a:pt x="1946" y="335"/>
                  </a:lnTo>
                  <a:lnTo>
                    <a:pt x="1929" y="324"/>
                  </a:lnTo>
                  <a:lnTo>
                    <a:pt x="1910" y="317"/>
                  </a:lnTo>
                  <a:lnTo>
                    <a:pt x="1910" y="317"/>
                  </a:lnTo>
                  <a:lnTo>
                    <a:pt x="1900" y="315"/>
                  </a:lnTo>
                  <a:lnTo>
                    <a:pt x="1893" y="313"/>
                  </a:lnTo>
                  <a:lnTo>
                    <a:pt x="1877" y="315"/>
                  </a:lnTo>
                  <a:lnTo>
                    <a:pt x="1861" y="318"/>
                  </a:lnTo>
                  <a:lnTo>
                    <a:pt x="1844" y="322"/>
                  </a:lnTo>
                  <a:lnTo>
                    <a:pt x="1844" y="322"/>
                  </a:lnTo>
                  <a:lnTo>
                    <a:pt x="1824" y="322"/>
                  </a:lnTo>
                  <a:lnTo>
                    <a:pt x="1814" y="322"/>
                  </a:lnTo>
                  <a:lnTo>
                    <a:pt x="1805" y="320"/>
                  </a:lnTo>
                  <a:lnTo>
                    <a:pt x="1805" y="320"/>
                  </a:lnTo>
                  <a:lnTo>
                    <a:pt x="1799" y="318"/>
                  </a:lnTo>
                  <a:lnTo>
                    <a:pt x="1796" y="315"/>
                  </a:lnTo>
                  <a:lnTo>
                    <a:pt x="1794" y="313"/>
                  </a:lnTo>
                  <a:lnTo>
                    <a:pt x="1794" y="309"/>
                  </a:lnTo>
                  <a:lnTo>
                    <a:pt x="1796" y="304"/>
                  </a:lnTo>
                  <a:lnTo>
                    <a:pt x="1796" y="295"/>
                  </a:lnTo>
                  <a:lnTo>
                    <a:pt x="1796" y="295"/>
                  </a:lnTo>
                  <a:lnTo>
                    <a:pt x="1794" y="289"/>
                  </a:lnTo>
                  <a:lnTo>
                    <a:pt x="1788" y="286"/>
                  </a:lnTo>
                  <a:lnTo>
                    <a:pt x="1781" y="282"/>
                  </a:lnTo>
                  <a:lnTo>
                    <a:pt x="1776" y="282"/>
                  </a:lnTo>
                  <a:lnTo>
                    <a:pt x="1776" y="282"/>
                  </a:lnTo>
                  <a:lnTo>
                    <a:pt x="1768" y="282"/>
                  </a:lnTo>
                  <a:lnTo>
                    <a:pt x="1763" y="282"/>
                  </a:lnTo>
                  <a:lnTo>
                    <a:pt x="1759" y="286"/>
                  </a:lnTo>
                  <a:lnTo>
                    <a:pt x="1754" y="291"/>
                  </a:lnTo>
                  <a:lnTo>
                    <a:pt x="1754" y="291"/>
                  </a:lnTo>
                  <a:lnTo>
                    <a:pt x="1748" y="297"/>
                  </a:lnTo>
                  <a:lnTo>
                    <a:pt x="1743" y="298"/>
                  </a:lnTo>
                  <a:lnTo>
                    <a:pt x="1736" y="300"/>
                  </a:lnTo>
                  <a:lnTo>
                    <a:pt x="1729" y="300"/>
                  </a:lnTo>
                  <a:lnTo>
                    <a:pt x="1729" y="300"/>
                  </a:lnTo>
                  <a:lnTo>
                    <a:pt x="1721" y="298"/>
                  </a:lnTo>
                  <a:lnTo>
                    <a:pt x="1718" y="295"/>
                  </a:lnTo>
                  <a:lnTo>
                    <a:pt x="1716" y="288"/>
                  </a:lnTo>
                  <a:lnTo>
                    <a:pt x="1714" y="282"/>
                  </a:lnTo>
                  <a:lnTo>
                    <a:pt x="1714" y="282"/>
                  </a:lnTo>
                  <a:lnTo>
                    <a:pt x="1712" y="277"/>
                  </a:lnTo>
                  <a:lnTo>
                    <a:pt x="1710" y="275"/>
                  </a:lnTo>
                  <a:lnTo>
                    <a:pt x="1703" y="271"/>
                  </a:lnTo>
                  <a:lnTo>
                    <a:pt x="1694" y="268"/>
                  </a:lnTo>
                  <a:lnTo>
                    <a:pt x="1685" y="268"/>
                  </a:lnTo>
                  <a:lnTo>
                    <a:pt x="1685" y="268"/>
                  </a:lnTo>
                  <a:lnTo>
                    <a:pt x="1671" y="266"/>
                  </a:lnTo>
                  <a:lnTo>
                    <a:pt x="1662" y="266"/>
                  </a:lnTo>
                  <a:lnTo>
                    <a:pt x="1654" y="270"/>
                  </a:lnTo>
                  <a:lnTo>
                    <a:pt x="1654" y="270"/>
                  </a:lnTo>
                  <a:lnTo>
                    <a:pt x="1651" y="271"/>
                  </a:lnTo>
                  <a:lnTo>
                    <a:pt x="1651" y="275"/>
                  </a:lnTo>
                  <a:lnTo>
                    <a:pt x="1651" y="275"/>
                  </a:lnTo>
                  <a:lnTo>
                    <a:pt x="1649" y="275"/>
                  </a:lnTo>
                  <a:lnTo>
                    <a:pt x="1651" y="277"/>
                  </a:lnTo>
                  <a:lnTo>
                    <a:pt x="1651" y="277"/>
                  </a:lnTo>
                  <a:lnTo>
                    <a:pt x="1651" y="280"/>
                  </a:lnTo>
                  <a:lnTo>
                    <a:pt x="1651" y="284"/>
                  </a:lnTo>
                  <a:lnTo>
                    <a:pt x="1651" y="284"/>
                  </a:lnTo>
                  <a:lnTo>
                    <a:pt x="1647" y="291"/>
                  </a:lnTo>
                  <a:lnTo>
                    <a:pt x="1645" y="297"/>
                  </a:lnTo>
                  <a:lnTo>
                    <a:pt x="1645" y="297"/>
                  </a:lnTo>
                  <a:lnTo>
                    <a:pt x="1645" y="304"/>
                  </a:lnTo>
                  <a:lnTo>
                    <a:pt x="1643" y="304"/>
                  </a:lnTo>
                  <a:lnTo>
                    <a:pt x="1638" y="304"/>
                  </a:lnTo>
                  <a:lnTo>
                    <a:pt x="1638" y="304"/>
                  </a:lnTo>
                  <a:lnTo>
                    <a:pt x="1633" y="304"/>
                  </a:lnTo>
                  <a:lnTo>
                    <a:pt x="1629" y="302"/>
                  </a:lnTo>
                  <a:lnTo>
                    <a:pt x="1627" y="298"/>
                  </a:lnTo>
                  <a:lnTo>
                    <a:pt x="1624" y="297"/>
                  </a:lnTo>
                  <a:lnTo>
                    <a:pt x="1624" y="297"/>
                  </a:lnTo>
                  <a:lnTo>
                    <a:pt x="1618" y="298"/>
                  </a:lnTo>
                  <a:lnTo>
                    <a:pt x="1616" y="300"/>
                  </a:lnTo>
                  <a:lnTo>
                    <a:pt x="1616" y="304"/>
                  </a:lnTo>
                  <a:lnTo>
                    <a:pt x="1615" y="308"/>
                  </a:lnTo>
                  <a:lnTo>
                    <a:pt x="1615" y="308"/>
                  </a:lnTo>
                  <a:lnTo>
                    <a:pt x="1611" y="309"/>
                  </a:lnTo>
                  <a:lnTo>
                    <a:pt x="1607" y="311"/>
                  </a:lnTo>
                  <a:lnTo>
                    <a:pt x="1604" y="309"/>
                  </a:lnTo>
                  <a:lnTo>
                    <a:pt x="1600" y="308"/>
                  </a:lnTo>
                  <a:lnTo>
                    <a:pt x="1586" y="298"/>
                  </a:lnTo>
                  <a:lnTo>
                    <a:pt x="1586" y="298"/>
                  </a:lnTo>
                  <a:lnTo>
                    <a:pt x="1580" y="295"/>
                  </a:lnTo>
                  <a:lnTo>
                    <a:pt x="1576" y="293"/>
                  </a:lnTo>
                  <a:lnTo>
                    <a:pt x="1573" y="293"/>
                  </a:lnTo>
                  <a:lnTo>
                    <a:pt x="1573" y="293"/>
                  </a:lnTo>
                  <a:lnTo>
                    <a:pt x="1569" y="293"/>
                  </a:lnTo>
                  <a:lnTo>
                    <a:pt x="1567" y="295"/>
                  </a:lnTo>
                  <a:lnTo>
                    <a:pt x="1564" y="298"/>
                  </a:lnTo>
                  <a:lnTo>
                    <a:pt x="1564" y="298"/>
                  </a:lnTo>
                  <a:lnTo>
                    <a:pt x="1557" y="298"/>
                  </a:lnTo>
                  <a:lnTo>
                    <a:pt x="1551" y="297"/>
                  </a:lnTo>
                  <a:lnTo>
                    <a:pt x="1538" y="289"/>
                  </a:lnTo>
                  <a:lnTo>
                    <a:pt x="1538" y="289"/>
                  </a:lnTo>
                  <a:lnTo>
                    <a:pt x="1531" y="288"/>
                  </a:lnTo>
                  <a:lnTo>
                    <a:pt x="1526" y="289"/>
                  </a:lnTo>
                  <a:lnTo>
                    <a:pt x="1522" y="293"/>
                  </a:lnTo>
                  <a:lnTo>
                    <a:pt x="1522" y="297"/>
                  </a:lnTo>
                  <a:lnTo>
                    <a:pt x="1522" y="300"/>
                  </a:lnTo>
                  <a:lnTo>
                    <a:pt x="1522" y="300"/>
                  </a:lnTo>
                  <a:lnTo>
                    <a:pt x="1526" y="306"/>
                  </a:lnTo>
                  <a:lnTo>
                    <a:pt x="1529" y="311"/>
                  </a:lnTo>
                  <a:lnTo>
                    <a:pt x="1531" y="315"/>
                  </a:lnTo>
                  <a:lnTo>
                    <a:pt x="1531" y="317"/>
                  </a:lnTo>
                  <a:lnTo>
                    <a:pt x="1529" y="320"/>
                  </a:lnTo>
                  <a:lnTo>
                    <a:pt x="1528" y="324"/>
                  </a:lnTo>
                  <a:lnTo>
                    <a:pt x="1528" y="324"/>
                  </a:lnTo>
                  <a:lnTo>
                    <a:pt x="1524" y="326"/>
                  </a:lnTo>
                  <a:lnTo>
                    <a:pt x="1520" y="326"/>
                  </a:lnTo>
                  <a:lnTo>
                    <a:pt x="1515" y="324"/>
                  </a:lnTo>
                  <a:lnTo>
                    <a:pt x="1510" y="320"/>
                  </a:lnTo>
                  <a:lnTo>
                    <a:pt x="1506" y="315"/>
                  </a:lnTo>
                  <a:lnTo>
                    <a:pt x="1506" y="315"/>
                  </a:lnTo>
                  <a:lnTo>
                    <a:pt x="1500" y="311"/>
                  </a:lnTo>
                  <a:lnTo>
                    <a:pt x="1495" y="309"/>
                  </a:lnTo>
                  <a:lnTo>
                    <a:pt x="1495" y="309"/>
                  </a:lnTo>
                  <a:lnTo>
                    <a:pt x="1490" y="309"/>
                  </a:lnTo>
                  <a:lnTo>
                    <a:pt x="1486" y="309"/>
                  </a:lnTo>
                  <a:lnTo>
                    <a:pt x="1484" y="306"/>
                  </a:lnTo>
                  <a:lnTo>
                    <a:pt x="1484" y="306"/>
                  </a:lnTo>
                  <a:lnTo>
                    <a:pt x="1484" y="302"/>
                  </a:lnTo>
                  <a:lnTo>
                    <a:pt x="1482" y="297"/>
                  </a:lnTo>
                  <a:lnTo>
                    <a:pt x="1482" y="297"/>
                  </a:lnTo>
                  <a:lnTo>
                    <a:pt x="1479" y="295"/>
                  </a:lnTo>
                  <a:lnTo>
                    <a:pt x="1477" y="293"/>
                  </a:lnTo>
                  <a:lnTo>
                    <a:pt x="1470" y="293"/>
                  </a:lnTo>
                  <a:lnTo>
                    <a:pt x="1470" y="293"/>
                  </a:lnTo>
                  <a:lnTo>
                    <a:pt x="1464" y="291"/>
                  </a:lnTo>
                  <a:lnTo>
                    <a:pt x="1462" y="288"/>
                  </a:lnTo>
                  <a:lnTo>
                    <a:pt x="1461" y="284"/>
                  </a:lnTo>
                  <a:lnTo>
                    <a:pt x="1459" y="279"/>
                  </a:lnTo>
                  <a:lnTo>
                    <a:pt x="1459" y="279"/>
                  </a:lnTo>
                  <a:lnTo>
                    <a:pt x="1453" y="277"/>
                  </a:lnTo>
                  <a:lnTo>
                    <a:pt x="1448" y="275"/>
                  </a:lnTo>
                  <a:lnTo>
                    <a:pt x="1434" y="275"/>
                  </a:lnTo>
                  <a:lnTo>
                    <a:pt x="1426" y="275"/>
                  </a:lnTo>
                  <a:lnTo>
                    <a:pt x="1421" y="273"/>
                  </a:lnTo>
                  <a:lnTo>
                    <a:pt x="1417" y="268"/>
                  </a:lnTo>
                  <a:lnTo>
                    <a:pt x="1417" y="260"/>
                  </a:lnTo>
                  <a:lnTo>
                    <a:pt x="1417" y="260"/>
                  </a:lnTo>
                  <a:lnTo>
                    <a:pt x="1419" y="257"/>
                  </a:lnTo>
                  <a:lnTo>
                    <a:pt x="1421" y="255"/>
                  </a:lnTo>
                  <a:lnTo>
                    <a:pt x="1424" y="253"/>
                  </a:lnTo>
                  <a:lnTo>
                    <a:pt x="1430" y="250"/>
                  </a:lnTo>
                  <a:lnTo>
                    <a:pt x="1432" y="248"/>
                  </a:lnTo>
                  <a:lnTo>
                    <a:pt x="1434" y="246"/>
                  </a:lnTo>
                  <a:lnTo>
                    <a:pt x="1434" y="246"/>
                  </a:lnTo>
                  <a:lnTo>
                    <a:pt x="1434" y="241"/>
                  </a:lnTo>
                  <a:lnTo>
                    <a:pt x="1430" y="235"/>
                  </a:lnTo>
                  <a:lnTo>
                    <a:pt x="1424" y="230"/>
                  </a:lnTo>
                  <a:lnTo>
                    <a:pt x="1419" y="226"/>
                  </a:lnTo>
                  <a:lnTo>
                    <a:pt x="1412" y="222"/>
                  </a:lnTo>
                  <a:lnTo>
                    <a:pt x="1403" y="221"/>
                  </a:lnTo>
                  <a:lnTo>
                    <a:pt x="1397" y="221"/>
                  </a:lnTo>
                  <a:lnTo>
                    <a:pt x="1392" y="222"/>
                  </a:lnTo>
                  <a:lnTo>
                    <a:pt x="1392" y="222"/>
                  </a:lnTo>
                  <a:lnTo>
                    <a:pt x="1388" y="224"/>
                  </a:lnTo>
                  <a:lnTo>
                    <a:pt x="1385" y="228"/>
                  </a:lnTo>
                  <a:lnTo>
                    <a:pt x="1383" y="233"/>
                  </a:lnTo>
                  <a:lnTo>
                    <a:pt x="1381" y="237"/>
                  </a:lnTo>
                  <a:lnTo>
                    <a:pt x="1381" y="237"/>
                  </a:lnTo>
                  <a:lnTo>
                    <a:pt x="1383" y="241"/>
                  </a:lnTo>
                  <a:lnTo>
                    <a:pt x="1385" y="242"/>
                  </a:lnTo>
                  <a:lnTo>
                    <a:pt x="1390" y="244"/>
                  </a:lnTo>
                  <a:lnTo>
                    <a:pt x="1395" y="244"/>
                  </a:lnTo>
                  <a:lnTo>
                    <a:pt x="1401" y="248"/>
                  </a:lnTo>
                  <a:lnTo>
                    <a:pt x="1401" y="248"/>
                  </a:lnTo>
                  <a:lnTo>
                    <a:pt x="1405" y="251"/>
                  </a:lnTo>
                  <a:lnTo>
                    <a:pt x="1403" y="257"/>
                  </a:lnTo>
                  <a:lnTo>
                    <a:pt x="1399" y="260"/>
                  </a:lnTo>
                  <a:lnTo>
                    <a:pt x="1394" y="262"/>
                  </a:lnTo>
                  <a:lnTo>
                    <a:pt x="1394" y="262"/>
                  </a:lnTo>
                  <a:lnTo>
                    <a:pt x="1386" y="262"/>
                  </a:lnTo>
                  <a:lnTo>
                    <a:pt x="1381" y="260"/>
                  </a:lnTo>
                  <a:lnTo>
                    <a:pt x="1367" y="255"/>
                  </a:lnTo>
                  <a:lnTo>
                    <a:pt x="1367" y="255"/>
                  </a:lnTo>
                  <a:lnTo>
                    <a:pt x="1356" y="253"/>
                  </a:lnTo>
                  <a:lnTo>
                    <a:pt x="1345" y="255"/>
                  </a:lnTo>
                  <a:lnTo>
                    <a:pt x="1334" y="255"/>
                  </a:lnTo>
                  <a:lnTo>
                    <a:pt x="1325" y="253"/>
                  </a:lnTo>
                  <a:lnTo>
                    <a:pt x="1325" y="253"/>
                  </a:lnTo>
                  <a:lnTo>
                    <a:pt x="1321" y="251"/>
                  </a:lnTo>
                  <a:lnTo>
                    <a:pt x="1319" y="248"/>
                  </a:lnTo>
                  <a:lnTo>
                    <a:pt x="1316" y="242"/>
                  </a:lnTo>
                  <a:lnTo>
                    <a:pt x="1316" y="242"/>
                  </a:lnTo>
                  <a:lnTo>
                    <a:pt x="1310" y="235"/>
                  </a:lnTo>
                  <a:lnTo>
                    <a:pt x="1303" y="232"/>
                  </a:lnTo>
                  <a:lnTo>
                    <a:pt x="1303" y="232"/>
                  </a:lnTo>
                  <a:lnTo>
                    <a:pt x="1292" y="228"/>
                  </a:lnTo>
                  <a:lnTo>
                    <a:pt x="1281" y="226"/>
                  </a:lnTo>
                  <a:lnTo>
                    <a:pt x="1272" y="226"/>
                  </a:lnTo>
                  <a:lnTo>
                    <a:pt x="1262" y="230"/>
                  </a:lnTo>
                  <a:lnTo>
                    <a:pt x="1262" y="230"/>
                  </a:lnTo>
                  <a:lnTo>
                    <a:pt x="1254" y="232"/>
                  </a:lnTo>
                  <a:lnTo>
                    <a:pt x="1251" y="233"/>
                  </a:lnTo>
                  <a:lnTo>
                    <a:pt x="1243" y="244"/>
                  </a:lnTo>
                  <a:lnTo>
                    <a:pt x="1243" y="244"/>
                  </a:lnTo>
                  <a:lnTo>
                    <a:pt x="1240" y="248"/>
                  </a:lnTo>
                  <a:lnTo>
                    <a:pt x="1236" y="250"/>
                  </a:lnTo>
                  <a:lnTo>
                    <a:pt x="1233" y="248"/>
                  </a:lnTo>
                  <a:lnTo>
                    <a:pt x="1229" y="244"/>
                  </a:lnTo>
                  <a:lnTo>
                    <a:pt x="1229" y="244"/>
                  </a:lnTo>
                  <a:lnTo>
                    <a:pt x="1229" y="241"/>
                  </a:lnTo>
                  <a:lnTo>
                    <a:pt x="1229" y="237"/>
                  </a:lnTo>
                  <a:lnTo>
                    <a:pt x="1227" y="233"/>
                  </a:lnTo>
                  <a:lnTo>
                    <a:pt x="1222" y="233"/>
                  </a:lnTo>
                  <a:lnTo>
                    <a:pt x="1222" y="233"/>
                  </a:lnTo>
                  <a:lnTo>
                    <a:pt x="1220" y="235"/>
                  </a:lnTo>
                  <a:lnTo>
                    <a:pt x="1218" y="237"/>
                  </a:lnTo>
                  <a:lnTo>
                    <a:pt x="1214" y="239"/>
                  </a:lnTo>
                  <a:lnTo>
                    <a:pt x="1213" y="239"/>
                  </a:lnTo>
                  <a:lnTo>
                    <a:pt x="1213" y="239"/>
                  </a:lnTo>
                  <a:lnTo>
                    <a:pt x="1209" y="237"/>
                  </a:lnTo>
                  <a:lnTo>
                    <a:pt x="1207" y="235"/>
                  </a:lnTo>
                  <a:lnTo>
                    <a:pt x="1204" y="232"/>
                  </a:lnTo>
                  <a:lnTo>
                    <a:pt x="1204" y="232"/>
                  </a:lnTo>
                  <a:lnTo>
                    <a:pt x="1198" y="230"/>
                  </a:lnTo>
                  <a:lnTo>
                    <a:pt x="1195" y="232"/>
                  </a:lnTo>
                  <a:lnTo>
                    <a:pt x="1189" y="233"/>
                  </a:lnTo>
                  <a:lnTo>
                    <a:pt x="1186" y="237"/>
                  </a:lnTo>
                  <a:lnTo>
                    <a:pt x="1186" y="237"/>
                  </a:lnTo>
                  <a:lnTo>
                    <a:pt x="1184" y="242"/>
                  </a:lnTo>
                  <a:lnTo>
                    <a:pt x="1186" y="246"/>
                  </a:lnTo>
                  <a:lnTo>
                    <a:pt x="1187" y="250"/>
                  </a:lnTo>
                  <a:lnTo>
                    <a:pt x="1187" y="255"/>
                  </a:lnTo>
                  <a:lnTo>
                    <a:pt x="1187" y="255"/>
                  </a:lnTo>
                  <a:lnTo>
                    <a:pt x="1178" y="253"/>
                  </a:lnTo>
                  <a:lnTo>
                    <a:pt x="1173" y="251"/>
                  </a:lnTo>
                  <a:lnTo>
                    <a:pt x="1173" y="251"/>
                  </a:lnTo>
                  <a:lnTo>
                    <a:pt x="1167" y="253"/>
                  </a:lnTo>
                  <a:lnTo>
                    <a:pt x="1164" y="255"/>
                  </a:lnTo>
                  <a:lnTo>
                    <a:pt x="1160" y="259"/>
                  </a:lnTo>
                  <a:lnTo>
                    <a:pt x="1157" y="259"/>
                  </a:lnTo>
                  <a:lnTo>
                    <a:pt x="1157" y="259"/>
                  </a:lnTo>
                  <a:lnTo>
                    <a:pt x="1153" y="259"/>
                  </a:lnTo>
                  <a:lnTo>
                    <a:pt x="1151" y="257"/>
                  </a:lnTo>
                  <a:lnTo>
                    <a:pt x="1149" y="255"/>
                  </a:lnTo>
                  <a:lnTo>
                    <a:pt x="1149" y="253"/>
                  </a:lnTo>
                  <a:lnTo>
                    <a:pt x="1153" y="248"/>
                  </a:lnTo>
                  <a:lnTo>
                    <a:pt x="1157" y="244"/>
                  </a:lnTo>
                  <a:lnTo>
                    <a:pt x="1157" y="244"/>
                  </a:lnTo>
                  <a:lnTo>
                    <a:pt x="1169" y="239"/>
                  </a:lnTo>
                  <a:lnTo>
                    <a:pt x="1173" y="235"/>
                  </a:lnTo>
                  <a:lnTo>
                    <a:pt x="1178" y="230"/>
                  </a:lnTo>
                  <a:lnTo>
                    <a:pt x="1178" y="230"/>
                  </a:lnTo>
                  <a:lnTo>
                    <a:pt x="1189" y="219"/>
                  </a:lnTo>
                  <a:lnTo>
                    <a:pt x="1195" y="213"/>
                  </a:lnTo>
                  <a:lnTo>
                    <a:pt x="1202" y="210"/>
                  </a:lnTo>
                  <a:lnTo>
                    <a:pt x="1202" y="210"/>
                  </a:lnTo>
                  <a:lnTo>
                    <a:pt x="1211" y="208"/>
                  </a:lnTo>
                  <a:lnTo>
                    <a:pt x="1220" y="208"/>
                  </a:lnTo>
                  <a:lnTo>
                    <a:pt x="1229" y="208"/>
                  </a:lnTo>
                  <a:lnTo>
                    <a:pt x="1238" y="204"/>
                  </a:lnTo>
                  <a:lnTo>
                    <a:pt x="1238" y="204"/>
                  </a:lnTo>
                  <a:lnTo>
                    <a:pt x="1247" y="201"/>
                  </a:lnTo>
                  <a:lnTo>
                    <a:pt x="1251" y="195"/>
                  </a:lnTo>
                  <a:lnTo>
                    <a:pt x="1251" y="190"/>
                  </a:lnTo>
                  <a:lnTo>
                    <a:pt x="1247" y="183"/>
                  </a:lnTo>
                  <a:lnTo>
                    <a:pt x="1247" y="183"/>
                  </a:lnTo>
                  <a:lnTo>
                    <a:pt x="1243" y="177"/>
                  </a:lnTo>
                  <a:lnTo>
                    <a:pt x="1242" y="175"/>
                  </a:lnTo>
                  <a:lnTo>
                    <a:pt x="1242" y="172"/>
                  </a:lnTo>
                  <a:lnTo>
                    <a:pt x="1242" y="172"/>
                  </a:lnTo>
                  <a:lnTo>
                    <a:pt x="1243" y="165"/>
                  </a:lnTo>
                  <a:lnTo>
                    <a:pt x="1243" y="161"/>
                  </a:lnTo>
                  <a:lnTo>
                    <a:pt x="1240" y="156"/>
                  </a:lnTo>
                  <a:lnTo>
                    <a:pt x="1240" y="156"/>
                  </a:lnTo>
                  <a:lnTo>
                    <a:pt x="1234" y="154"/>
                  </a:lnTo>
                  <a:lnTo>
                    <a:pt x="1227" y="150"/>
                  </a:lnTo>
                  <a:lnTo>
                    <a:pt x="1227" y="150"/>
                  </a:lnTo>
                  <a:lnTo>
                    <a:pt x="1225" y="146"/>
                  </a:lnTo>
                  <a:lnTo>
                    <a:pt x="1224" y="143"/>
                  </a:lnTo>
                  <a:lnTo>
                    <a:pt x="1222" y="137"/>
                  </a:lnTo>
                  <a:lnTo>
                    <a:pt x="1218" y="134"/>
                  </a:lnTo>
                  <a:lnTo>
                    <a:pt x="1218" y="134"/>
                  </a:lnTo>
                  <a:lnTo>
                    <a:pt x="1214" y="132"/>
                  </a:lnTo>
                  <a:lnTo>
                    <a:pt x="1211" y="132"/>
                  </a:lnTo>
                  <a:lnTo>
                    <a:pt x="1202" y="136"/>
                  </a:lnTo>
                  <a:lnTo>
                    <a:pt x="1202" y="136"/>
                  </a:lnTo>
                  <a:lnTo>
                    <a:pt x="1191" y="136"/>
                  </a:lnTo>
                  <a:lnTo>
                    <a:pt x="1180" y="137"/>
                  </a:lnTo>
                  <a:lnTo>
                    <a:pt x="1180" y="137"/>
                  </a:lnTo>
                  <a:lnTo>
                    <a:pt x="1175" y="139"/>
                  </a:lnTo>
                  <a:lnTo>
                    <a:pt x="1167" y="143"/>
                  </a:lnTo>
                  <a:lnTo>
                    <a:pt x="1167" y="143"/>
                  </a:lnTo>
                  <a:lnTo>
                    <a:pt x="1162" y="143"/>
                  </a:lnTo>
                  <a:lnTo>
                    <a:pt x="1157" y="141"/>
                  </a:lnTo>
                  <a:lnTo>
                    <a:pt x="1146" y="134"/>
                  </a:lnTo>
                  <a:lnTo>
                    <a:pt x="1129" y="116"/>
                  </a:lnTo>
                  <a:lnTo>
                    <a:pt x="1129" y="116"/>
                  </a:lnTo>
                  <a:lnTo>
                    <a:pt x="1122" y="112"/>
                  </a:lnTo>
                  <a:lnTo>
                    <a:pt x="1115" y="108"/>
                  </a:lnTo>
                  <a:lnTo>
                    <a:pt x="1115" y="108"/>
                  </a:lnTo>
                  <a:lnTo>
                    <a:pt x="1108" y="107"/>
                  </a:lnTo>
                  <a:lnTo>
                    <a:pt x="1099" y="107"/>
                  </a:lnTo>
                  <a:lnTo>
                    <a:pt x="1082" y="110"/>
                  </a:lnTo>
                  <a:lnTo>
                    <a:pt x="1082" y="110"/>
                  </a:lnTo>
                  <a:lnTo>
                    <a:pt x="1066" y="116"/>
                  </a:lnTo>
                  <a:lnTo>
                    <a:pt x="1059" y="119"/>
                  </a:lnTo>
                  <a:lnTo>
                    <a:pt x="1057" y="123"/>
                  </a:lnTo>
                  <a:lnTo>
                    <a:pt x="1057" y="128"/>
                  </a:lnTo>
                  <a:lnTo>
                    <a:pt x="1057" y="128"/>
                  </a:lnTo>
                  <a:lnTo>
                    <a:pt x="1055" y="134"/>
                  </a:lnTo>
                  <a:lnTo>
                    <a:pt x="1057" y="139"/>
                  </a:lnTo>
                  <a:lnTo>
                    <a:pt x="1057" y="139"/>
                  </a:lnTo>
                  <a:lnTo>
                    <a:pt x="1061" y="145"/>
                  </a:lnTo>
                  <a:lnTo>
                    <a:pt x="1061" y="146"/>
                  </a:lnTo>
                  <a:lnTo>
                    <a:pt x="1061" y="148"/>
                  </a:lnTo>
                  <a:lnTo>
                    <a:pt x="1061" y="148"/>
                  </a:lnTo>
                  <a:lnTo>
                    <a:pt x="1057" y="150"/>
                  </a:lnTo>
                  <a:lnTo>
                    <a:pt x="1053" y="150"/>
                  </a:lnTo>
                  <a:lnTo>
                    <a:pt x="1044" y="146"/>
                  </a:lnTo>
                  <a:lnTo>
                    <a:pt x="1035" y="143"/>
                  </a:lnTo>
                  <a:lnTo>
                    <a:pt x="1032" y="141"/>
                  </a:lnTo>
                  <a:lnTo>
                    <a:pt x="1026" y="143"/>
                  </a:lnTo>
                  <a:lnTo>
                    <a:pt x="1026" y="143"/>
                  </a:lnTo>
                  <a:lnTo>
                    <a:pt x="1024" y="145"/>
                  </a:lnTo>
                  <a:lnTo>
                    <a:pt x="1023" y="146"/>
                  </a:lnTo>
                  <a:lnTo>
                    <a:pt x="1021" y="152"/>
                  </a:lnTo>
                  <a:lnTo>
                    <a:pt x="1017" y="156"/>
                  </a:lnTo>
                  <a:lnTo>
                    <a:pt x="1015" y="159"/>
                  </a:lnTo>
                  <a:lnTo>
                    <a:pt x="1012" y="159"/>
                  </a:lnTo>
                  <a:lnTo>
                    <a:pt x="1012" y="159"/>
                  </a:lnTo>
                  <a:lnTo>
                    <a:pt x="1003" y="161"/>
                  </a:lnTo>
                  <a:lnTo>
                    <a:pt x="999" y="157"/>
                  </a:lnTo>
                  <a:lnTo>
                    <a:pt x="995" y="154"/>
                  </a:lnTo>
                  <a:lnTo>
                    <a:pt x="992" y="148"/>
                  </a:lnTo>
                  <a:lnTo>
                    <a:pt x="992" y="148"/>
                  </a:lnTo>
                  <a:lnTo>
                    <a:pt x="986" y="148"/>
                  </a:lnTo>
                  <a:lnTo>
                    <a:pt x="983" y="148"/>
                  </a:lnTo>
                  <a:lnTo>
                    <a:pt x="976" y="156"/>
                  </a:lnTo>
                  <a:lnTo>
                    <a:pt x="976" y="156"/>
                  </a:lnTo>
                  <a:lnTo>
                    <a:pt x="972" y="159"/>
                  </a:lnTo>
                  <a:lnTo>
                    <a:pt x="968" y="159"/>
                  </a:lnTo>
                  <a:lnTo>
                    <a:pt x="959" y="159"/>
                  </a:lnTo>
                  <a:lnTo>
                    <a:pt x="950" y="157"/>
                  </a:lnTo>
                  <a:lnTo>
                    <a:pt x="947" y="157"/>
                  </a:lnTo>
                  <a:lnTo>
                    <a:pt x="941" y="159"/>
                  </a:lnTo>
                  <a:lnTo>
                    <a:pt x="941" y="159"/>
                  </a:lnTo>
                  <a:lnTo>
                    <a:pt x="938" y="163"/>
                  </a:lnTo>
                  <a:lnTo>
                    <a:pt x="932" y="165"/>
                  </a:lnTo>
                  <a:lnTo>
                    <a:pt x="932" y="165"/>
                  </a:lnTo>
                  <a:lnTo>
                    <a:pt x="925" y="163"/>
                  </a:lnTo>
                  <a:lnTo>
                    <a:pt x="916" y="161"/>
                  </a:lnTo>
                  <a:lnTo>
                    <a:pt x="916" y="161"/>
                  </a:lnTo>
                  <a:lnTo>
                    <a:pt x="900" y="159"/>
                  </a:lnTo>
                  <a:lnTo>
                    <a:pt x="881" y="161"/>
                  </a:lnTo>
                  <a:lnTo>
                    <a:pt x="863" y="166"/>
                  </a:lnTo>
                  <a:lnTo>
                    <a:pt x="856" y="170"/>
                  </a:lnTo>
                  <a:lnTo>
                    <a:pt x="849" y="174"/>
                  </a:lnTo>
                  <a:lnTo>
                    <a:pt x="849" y="174"/>
                  </a:lnTo>
                  <a:lnTo>
                    <a:pt x="843" y="179"/>
                  </a:lnTo>
                  <a:lnTo>
                    <a:pt x="842" y="184"/>
                  </a:lnTo>
                  <a:lnTo>
                    <a:pt x="840" y="190"/>
                  </a:lnTo>
                  <a:lnTo>
                    <a:pt x="842" y="195"/>
                  </a:lnTo>
                  <a:lnTo>
                    <a:pt x="847" y="208"/>
                  </a:lnTo>
                  <a:lnTo>
                    <a:pt x="854" y="219"/>
                  </a:lnTo>
                  <a:lnTo>
                    <a:pt x="854" y="219"/>
                  </a:lnTo>
                  <a:lnTo>
                    <a:pt x="856" y="224"/>
                  </a:lnTo>
                  <a:lnTo>
                    <a:pt x="858" y="230"/>
                  </a:lnTo>
                  <a:lnTo>
                    <a:pt x="858" y="232"/>
                  </a:lnTo>
                  <a:lnTo>
                    <a:pt x="856" y="233"/>
                  </a:lnTo>
                  <a:lnTo>
                    <a:pt x="854" y="233"/>
                  </a:lnTo>
                  <a:lnTo>
                    <a:pt x="849" y="233"/>
                  </a:lnTo>
                  <a:lnTo>
                    <a:pt x="849" y="233"/>
                  </a:lnTo>
                  <a:lnTo>
                    <a:pt x="847" y="233"/>
                  </a:lnTo>
                  <a:lnTo>
                    <a:pt x="843" y="232"/>
                  </a:lnTo>
                  <a:lnTo>
                    <a:pt x="840" y="226"/>
                  </a:lnTo>
                  <a:lnTo>
                    <a:pt x="836" y="221"/>
                  </a:lnTo>
                  <a:lnTo>
                    <a:pt x="833" y="219"/>
                  </a:lnTo>
                  <a:lnTo>
                    <a:pt x="831" y="217"/>
                  </a:lnTo>
                  <a:lnTo>
                    <a:pt x="831" y="217"/>
                  </a:lnTo>
                  <a:lnTo>
                    <a:pt x="827" y="217"/>
                  </a:lnTo>
                  <a:lnTo>
                    <a:pt x="824" y="219"/>
                  </a:lnTo>
                  <a:lnTo>
                    <a:pt x="818" y="222"/>
                  </a:lnTo>
                  <a:lnTo>
                    <a:pt x="818" y="222"/>
                  </a:lnTo>
                  <a:lnTo>
                    <a:pt x="809" y="226"/>
                  </a:lnTo>
                  <a:lnTo>
                    <a:pt x="798" y="226"/>
                  </a:lnTo>
                  <a:lnTo>
                    <a:pt x="798" y="226"/>
                  </a:lnTo>
                  <a:lnTo>
                    <a:pt x="787" y="224"/>
                  </a:lnTo>
                  <a:lnTo>
                    <a:pt x="782" y="224"/>
                  </a:lnTo>
                  <a:lnTo>
                    <a:pt x="776" y="226"/>
                  </a:lnTo>
                  <a:lnTo>
                    <a:pt x="776" y="226"/>
                  </a:lnTo>
                  <a:lnTo>
                    <a:pt x="771" y="228"/>
                  </a:lnTo>
                  <a:lnTo>
                    <a:pt x="767" y="232"/>
                  </a:lnTo>
                  <a:lnTo>
                    <a:pt x="764" y="237"/>
                  </a:lnTo>
                  <a:lnTo>
                    <a:pt x="760" y="242"/>
                  </a:lnTo>
                  <a:lnTo>
                    <a:pt x="760" y="248"/>
                  </a:lnTo>
                  <a:lnTo>
                    <a:pt x="760" y="253"/>
                  </a:lnTo>
                  <a:lnTo>
                    <a:pt x="760" y="259"/>
                  </a:lnTo>
                  <a:lnTo>
                    <a:pt x="764" y="264"/>
                  </a:lnTo>
                  <a:lnTo>
                    <a:pt x="764" y="264"/>
                  </a:lnTo>
                  <a:lnTo>
                    <a:pt x="769" y="271"/>
                  </a:lnTo>
                  <a:lnTo>
                    <a:pt x="778" y="277"/>
                  </a:lnTo>
                  <a:lnTo>
                    <a:pt x="786" y="282"/>
                  </a:lnTo>
                  <a:lnTo>
                    <a:pt x="789" y="286"/>
                  </a:lnTo>
                  <a:lnTo>
                    <a:pt x="791" y="289"/>
                  </a:lnTo>
                  <a:lnTo>
                    <a:pt x="791" y="289"/>
                  </a:lnTo>
                  <a:lnTo>
                    <a:pt x="793" y="297"/>
                  </a:lnTo>
                  <a:lnTo>
                    <a:pt x="793" y="304"/>
                  </a:lnTo>
                  <a:lnTo>
                    <a:pt x="795" y="320"/>
                  </a:lnTo>
                  <a:lnTo>
                    <a:pt x="795" y="327"/>
                  </a:lnTo>
                  <a:lnTo>
                    <a:pt x="798" y="333"/>
                  </a:lnTo>
                  <a:lnTo>
                    <a:pt x="804" y="338"/>
                  </a:lnTo>
                  <a:lnTo>
                    <a:pt x="811" y="340"/>
                  </a:lnTo>
                  <a:lnTo>
                    <a:pt x="811" y="340"/>
                  </a:lnTo>
                  <a:lnTo>
                    <a:pt x="818" y="344"/>
                  </a:lnTo>
                  <a:lnTo>
                    <a:pt x="822" y="346"/>
                  </a:lnTo>
                  <a:lnTo>
                    <a:pt x="825" y="349"/>
                  </a:lnTo>
                  <a:lnTo>
                    <a:pt x="825" y="349"/>
                  </a:lnTo>
                  <a:lnTo>
                    <a:pt x="827" y="355"/>
                  </a:lnTo>
                  <a:lnTo>
                    <a:pt x="827" y="358"/>
                  </a:lnTo>
                  <a:lnTo>
                    <a:pt x="825" y="360"/>
                  </a:lnTo>
                  <a:lnTo>
                    <a:pt x="822" y="362"/>
                  </a:lnTo>
                  <a:lnTo>
                    <a:pt x="822" y="362"/>
                  </a:lnTo>
                  <a:lnTo>
                    <a:pt x="818" y="362"/>
                  </a:lnTo>
                  <a:lnTo>
                    <a:pt x="814" y="360"/>
                  </a:lnTo>
                  <a:lnTo>
                    <a:pt x="809" y="356"/>
                  </a:lnTo>
                  <a:lnTo>
                    <a:pt x="804" y="351"/>
                  </a:lnTo>
                  <a:lnTo>
                    <a:pt x="796" y="347"/>
                  </a:lnTo>
                  <a:lnTo>
                    <a:pt x="796" y="347"/>
                  </a:lnTo>
                  <a:lnTo>
                    <a:pt x="786" y="344"/>
                  </a:lnTo>
                  <a:lnTo>
                    <a:pt x="778" y="336"/>
                  </a:lnTo>
                  <a:lnTo>
                    <a:pt x="776" y="331"/>
                  </a:lnTo>
                  <a:lnTo>
                    <a:pt x="775" y="327"/>
                  </a:lnTo>
                  <a:lnTo>
                    <a:pt x="773" y="322"/>
                  </a:lnTo>
                  <a:lnTo>
                    <a:pt x="775" y="315"/>
                  </a:lnTo>
                  <a:lnTo>
                    <a:pt x="775" y="315"/>
                  </a:lnTo>
                  <a:lnTo>
                    <a:pt x="776" y="302"/>
                  </a:lnTo>
                  <a:lnTo>
                    <a:pt x="776" y="295"/>
                  </a:lnTo>
                  <a:lnTo>
                    <a:pt x="775" y="291"/>
                  </a:lnTo>
                  <a:lnTo>
                    <a:pt x="773" y="289"/>
                  </a:lnTo>
                  <a:lnTo>
                    <a:pt x="773" y="289"/>
                  </a:lnTo>
                  <a:lnTo>
                    <a:pt x="769" y="288"/>
                  </a:lnTo>
                  <a:lnTo>
                    <a:pt x="766" y="288"/>
                  </a:lnTo>
                  <a:lnTo>
                    <a:pt x="764" y="288"/>
                  </a:lnTo>
                  <a:lnTo>
                    <a:pt x="760" y="288"/>
                  </a:lnTo>
                  <a:lnTo>
                    <a:pt x="760" y="288"/>
                  </a:lnTo>
                  <a:lnTo>
                    <a:pt x="757" y="286"/>
                  </a:lnTo>
                  <a:lnTo>
                    <a:pt x="755" y="284"/>
                  </a:lnTo>
                  <a:lnTo>
                    <a:pt x="751" y="279"/>
                  </a:lnTo>
                  <a:lnTo>
                    <a:pt x="751" y="279"/>
                  </a:lnTo>
                  <a:lnTo>
                    <a:pt x="746" y="275"/>
                  </a:lnTo>
                  <a:lnTo>
                    <a:pt x="740" y="273"/>
                  </a:lnTo>
                  <a:lnTo>
                    <a:pt x="729" y="271"/>
                  </a:lnTo>
                  <a:lnTo>
                    <a:pt x="729" y="271"/>
                  </a:lnTo>
                  <a:lnTo>
                    <a:pt x="719" y="271"/>
                  </a:lnTo>
                  <a:lnTo>
                    <a:pt x="715" y="273"/>
                  </a:lnTo>
                  <a:lnTo>
                    <a:pt x="713" y="277"/>
                  </a:lnTo>
                  <a:lnTo>
                    <a:pt x="713" y="277"/>
                  </a:lnTo>
                  <a:lnTo>
                    <a:pt x="713" y="280"/>
                  </a:lnTo>
                  <a:lnTo>
                    <a:pt x="715" y="284"/>
                  </a:lnTo>
                  <a:lnTo>
                    <a:pt x="717" y="288"/>
                  </a:lnTo>
                  <a:lnTo>
                    <a:pt x="717" y="291"/>
                  </a:lnTo>
                  <a:lnTo>
                    <a:pt x="717" y="291"/>
                  </a:lnTo>
                  <a:lnTo>
                    <a:pt x="708" y="291"/>
                  </a:lnTo>
                  <a:lnTo>
                    <a:pt x="708" y="291"/>
                  </a:lnTo>
                  <a:lnTo>
                    <a:pt x="704" y="291"/>
                  </a:lnTo>
                  <a:lnTo>
                    <a:pt x="699" y="289"/>
                  </a:lnTo>
                  <a:lnTo>
                    <a:pt x="695" y="288"/>
                  </a:lnTo>
                  <a:lnTo>
                    <a:pt x="691" y="288"/>
                  </a:lnTo>
                  <a:lnTo>
                    <a:pt x="691" y="288"/>
                  </a:lnTo>
                  <a:lnTo>
                    <a:pt x="688" y="288"/>
                  </a:lnTo>
                  <a:lnTo>
                    <a:pt x="684" y="291"/>
                  </a:lnTo>
                  <a:lnTo>
                    <a:pt x="681" y="297"/>
                  </a:lnTo>
                  <a:lnTo>
                    <a:pt x="681" y="300"/>
                  </a:lnTo>
                  <a:lnTo>
                    <a:pt x="681" y="300"/>
                  </a:lnTo>
                  <a:lnTo>
                    <a:pt x="684" y="304"/>
                  </a:lnTo>
                  <a:lnTo>
                    <a:pt x="690" y="306"/>
                  </a:lnTo>
                  <a:lnTo>
                    <a:pt x="695" y="308"/>
                  </a:lnTo>
                  <a:lnTo>
                    <a:pt x="700" y="309"/>
                  </a:lnTo>
                  <a:lnTo>
                    <a:pt x="700" y="309"/>
                  </a:lnTo>
                  <a:lnTo>
                    <a:pt x="704" y="315"/>
                  </a:lnTo>
                  <a:lnTo>
                    <a:pt x="704" y="317"/>
                  </a:lnTo>
                  <a:lnTo>
                    <a:pt x="704" y="318"/>
                  </a:lnTo>
                  <a:lnTo>
                    <a:pt x="699" y="318"/>
                  </a:lnTo>
                  <a:lnTo>
                    <a:pt x="691" y="318"/>
                  </a:lnTo>
                  <a:lnTo>
                    <a:pt x="691" y="318"/>
                  </a:lnTo>
                  <a:lnTo>
                    <a:pt x="686" y="317"/>
                  </a:lnTo>
                  <a:lnTo>
                    <a:pt x="679" y="318"/>
                  </a:lnTo>
                  <a:lnTo>
                    <a:pt x="673" y="318"/>
                  </a:lnTo>
                  <a:lnTo>
                    <a:pt x="668" y="317"/>
                  </a:lnTo>
                  <a:lnTo>
                    <a:pt x="668" y="317"/>
                  </a:lnTo>
                  <a:lnTo>
                    <a:pt x="666" y="315"/>
                  </a:lnTo>
                  <a:lnTo>
                    <a:pt x="664" y="311"/>
                  </a:lnTo>
                  <a:lnTo>
                    <a:pt x="664" y="304"/>
                  </a:lnTo>
                  <a:lnTo>
                    <a:pt x="668" y="286"/>
                  </a:lnTo>
                  <a:lnTo>
                    <a:pt x="670" y="277"/>
                  </a:lnTo>
                  <a:lnTo>
                    <a:pt x="670" y="270"/>
                  </a:lnTo>
                  <a:lnTo>
                    <a:pt x="668" y="264"/>
                  </a:lnTo>
                  <a:lnTo>
                    <a:pt x="666" y="262"/>
                  </a:lnTo>
                  <a:lnTo>
                    <a:pt x="662" y="260"/>
                  </a:lnTo>
                  <a:lnTo>
                    <a:pt x="662" y="260"/>
                  </a:lnTo>
                  <a:lnTo>
                    <a:pt x="659" y="262"/>
                  </a:lnTo>
                  <a:lnTo>
                    <a:pt x="657" y="264"/>
                  </a:lnTo>
                  <a:lnTo>
                    <a:pt x="653" y="270"/>
                  </a:lnTo>
                  <a:lnTo>
                    <a:pt x="653" y="282"/>
                  </a:lnTo>
                  <a:lnTo>
                    <a:pt x="653" y="282"/>
                  </a:lnTo>
                  <a:lnTo>
                    <a:pt x="652" y="291"/>
                  </a:lnTo>
                  <a:lnTo>
                    <a:pt x="650" y="297"/>
                  </a:lnTo>
                  <a:lnTo>
                    <a:pt x="646" y="304"/>
                  </a:lnTo>
                  <a:lnTo>
                    <a:pt x="643" y="311"/>
                  </a:lnTo>
                  <a:lnTo>
                    <a:pt x="643" y="311"/>
                  </a:lnTo>
                  <a:lnTo>
                    <a:pt x="643" y="317"/>
                  </a:lnTo>
                  <a:lnTo>
                    <a:pt x="644" y="322"/>
                  </a:lnTo>
                  <a:lnTo>
                    <a:pt x="646" y="327"/>
                  </a:lnTo>
                  <a:lnTo>
                    <a:pt x="650" y="333"/>
                  </a:lnTo>
                  <a:lnTo>
                    <a:pt x="650" y="333"/>
                  </a:lnTo>
                  <a:lnTo>
                    <a:pt x="650" y="338"/>
                  </a:lnTo>
                  <a:lnTo>
                    <a:pt x="648" y="344"/>
                  </a:lnTo>
                  <a:lnTo>
                    <a:pt x="648" y="349"/>
                  </a:lnTo>
                  <a:lnTo>
                    <a:pt x="650" y="355"/>
                  </a:lnTo>
                  <a:lnTo>
                    <a:pt x="650" y="355"/>
                  </a:lnTo>
                  <a:lnTo>
                    <a:pt x="657" y="358"/>
                  </a:lnTo>
                  <a:lnTo>
                    <a:pt x="662" y="360"/>
                  </a:lnTo>
                  <a:lnTo>
                    <a:pt x="677" y="360"/>
                  </a:lnTo>
                  <a:lnTo>
                    <a:pt x="677" y="360"/>
                  </a:lnTo>
                  <a:lnTo>
                    <a:pt x="684" y="362"/>
                  </a:lnTo>
                  <a:lnTo>
                    <a:pt x="691" y="367"/>
                  </a:lnTo>
                  <a:lnTo>
                    <a:pt x="700" y="374"/>
                  </a:lnTo>
                  <a:lnTo>
                    <a:pt x="709" y="384"/>
                  </a:lnTo>
                  <a:lnTo>
                    <a:pt x="719" y="393"/>
                  </a:lnTo>
                  <a:lnTo>
                    <a:pt x="722" y="402"/>
                  </a:lnTo>
                  <a:lnTo>
                    <a:pt x="722" y="407"/>
                  </a:lnTo>
                  <a:lnTo>
                    <a:pt x="722" y="411"/>
                  </a:lnTo>
                  <a:lnTo>
                    <a:pt x="720" y="414"/>
                  </a:lnTo>
                  <a:lnTo>
                    <a:pt x="717" y="416"/>
                  </a:lnTo>
                  <a:lnTo>
                    <a:pt x="717" y="416"/>
                  </a:lnTo>
                  <a:lnTo>
                    <a:pt x="713" y="418"/>
                  </a:lnTo>
                  <a:lnTo>
                    <a:pt x="711" y="418"/>
                  </a:lnTo>
                  <a:lnTo>
                    <a:pt x="706" y="414"/>
                  </a:lnTo>
                  <a:lnTo>
                    <a:pt x="702" y="409"/>
                  </a:lnTo>
                  <a:lnTo>
                    <a:pt x="700" y="403"/>
                  </a:lnTo>
                  <a:lnTo>
                    <a:pt x="700" y="403"/>
                  </a:lnTo>
                  <a:lnTo>
                    <a:pt x="697" y="396"/>
                  </a:lnTo>
                  <a:lnTo>
                    <a:pt x="693" y="389"/>
                  </a:lnTo>
                  <a:lnTo>
                    <a:pt x="690" y="384"/>
                  </a:lnTo>
                  <a:lnTo>
                    <a:pt x="682" y="380"/>
                  </a:lnTo>
                  <a:lnTo>
                    <a:pt x="682" y="380"/>
                  </a:lnTo>
                  <a:lnTo>
                    <a:pt x="677" y="378"/>
                  </a:lnTo>
                  <a:lnTo>
                    <a:pt x="671" y="380"/>
                  </a:lnTo>
                  <a:lnTo>
                    <a:pt x="666" y="382"/>
                  </a:lnTo>
                  <a:lnTo>
                    <a:pt x="662" y="387"/>
                  </a:lnTo>
                  <a:lnTo>
                    <a:pt x="662" y="387"/>
                  </a:lnTo>
                  <a:lnTo>
                    <a:pt x="661" y="393"/>
                  </a:lnTo>
                  <a:lnTo>
                    <a:pt x="661" y="398"/>
                  </a:lnTo>
                  <a:lnTo>
                    <a:pt x="661" y="411"/>
                  </a:lnTo>
                  <a:lnTo>
                    <a:pt x="661" y="411"/>
                  </a:lnTo>
                  <a:lnTo>
                    <a:pt x="661" y="414"/>
                  </a:lnTo>
                  <a:lnTo>
                    <a:pt x="659" y="420"/>
                  </a:lnTo>
                  <a:lnTo>
                    <a:pt x="652" y="427"/>
                  </a:lnTo>
                  <a:lnTo>
                    <a:pt x="646" y="432"/>
                  </a:lnTo>
                  <a:lnTo>
                    <a:pt x="641" y="441"/>
                  </a:lnTo>
                  <a:lnTo>
                    <a:pt x="641" y="441"/>
                  </a:lnTo>
                  <a:lnTo>
                    <a:pt x="637" y="449"/>
                  </a:lnTo>
                  <a:lnTo>
                    <a:pt x="637" y="452"/>
                  </a:lnTo>
                  <a:lnTo>
                    <a:pt x="633" y="454"/>
                  </a:lnTo>
                  <a:lnTo>
                    <a:pt x="633" y="454"/>
                  </a:lnTo>
                  <a:lnTo>
                    <a:pt x="628" y="458"/>
                  </a:lnTo>
                  <a:lnTo>
                    <a:pt x="621" y="459"/>
                  </a:lnTo>
                  <a:lnTo>
                    <a:pt x="621" y="459"/>
                  </a:lnTo>
                  <a:lnTo>
                    <a:pt x="615" y="459"/>
                  </a:lnTo>
                  <a:lnTo>
                    <a:pt x="608" y="458"/>
                  </a:lnTo>
                  <a:lnTo>
                    <a:pt x="603" y="456"/>
                  </a:lnTo>
                  <a:lnTo>
                    <a:pt x="599" y="450"/>
                  </a:lnTo>
                  <a:lnTo>
                    <a:pt x="599" y="450"/>
                  </a:lnTo>
                  <a:lnTo>
                    <a:pt x="599" y="447"/>
                  </a:lnTo>
                  <a:lnTo>
                    <a:pt x="603" y="441"/>
                  </a:lnTo>
                  <a:lnTo>
                    <a:pt x="610" y="434"/>
                  </a:lnTo>
                  <a:lnTo>
                    <a:pt x="610" y="434"/>
                  </a:lnTo>
                  <a:lnTo>
                    <a:pt x="617" y="425"/>
                  </a:lnTo>
                  <a:lnTo>
                    <a:pt x="624" y="418"/>
                  </a:lnTo>
                  <a:lnTo>
                    <a:pt x="628" y="409"/>
                  </a:lnTo>
                  <a:lnTo>
                    <a:pt x="630" y="398"/>
                  </a:lnTo>
                  <a:lnTo>
                    <a:pt x="630" y="398"/>
                  </a:lnTo>
                  <a:lnTo>
                    <a:pt x="626" y="382"/>
                  </a:lnTo>
                  <a:lnTo>
                    <a:pt x="624" y="367"/>
                  </a:lnTo>
                  <a:lnTo>
                    <a:pt x="624" y="367"/>
                  </a:lnTo>
                  <a:lnTo>
                    <a:pt x="624" y="358"/>
                  </a:lnTo>
                  <a:lnTo>
                    <a:pt x="626" y="347"/>
                  </a:lnTo>
                  <a:lnTo>
                    <a:pt x="628" y="338"/>
                  </a:lnTo>
                  <a:lnTo>
                    <a:pt x="628" y="327"/>
                  </a:lnTo>
                  <a:lnTo>
                    <a:pt x="628" y="327"/>
                  </a:lnTo>
                  <a:lnTo>
                    <a:pt x="623" y="320"/>
                  </a:lnTo>
                  <a:lnTo>
                    <a:pt x="621" y="315"/>
                  </a:lnTo>
                  <a:lnTo>
                    <a:pt x="621" y="311"/>
                  </a:lnTo>
                  <a:lnTo>
                    <a:pt x="621" y="311"/>
                  </a:lnTo>
                  <a:lnTo>
                    <a:pt x="624" y="306"/>
                  </a:lnTo>
                  <a:lnTo>
                    <a:pt x="624" y="306"/>
                  </a:lnTo>
                  <a:lnTo>
                    <a:pt x="628" y="291"/>
                  </a:lnTo>
                  <a:lnTo>
                    <a:pt x="628" y="291"/>
                  </a:lnTo>
                  <a:lnTo>
                    <a:pt x="630" y="277"/>
                  </a:lnTo>
                  <a:lnTo>
                    <a:pt x="630" y="270"/>
                  </a:lnTo>
                  <a:lnTo>
                    <a:pt x="626" y="262"/>
                  </a:lnTo>
                  <a:lnTo>
                    <a:pt x="626" y="262"/>
                  </a:lnTo>
                  <a:lnTo>
                    <a:pt x="623" y="257"/>
                  </a:lnTo>
                  <a:lnTo>
                    <a:pt x="617" y="253"/>
                  </a:lnTo>
                  <a:lnTo>
                    <a:pt x="610" y="251"/>
                  </a:lnTo>
                  <a:lnTo>
                    <a:pt x="603" y="250"/>
                  </a:lnTo>
                  <a:lnTo>
                    <a:pt x="595" y="248"/>
                  </a:lnTo>
                  <a:lnTo>
                    <a:pt x="588" y="250"/>
                  </a:lnTo>
                  <a:lnTo>
                    <a:pt x="581" y="251"/>
                  </a:lnTo>
                  <a:lnTo>
                    <a:pt x="574" y="253"/>
                  </a:lnTo>
                  <a:lnTo>
                    <a:pt x="574" y="253"/>
                  </a:lnTo>
                  <a:lnTo>
                    <a:pt x="570" y="257"/>
                  </a:lnTo>
                  <a:lnTo>
                    <a:pt x="567" y="260"/>
                  </a:lnTo>
                  <a:lnTo>
                    <a:pt x="565" y="266"/>
                  </a:lnTo>
                  <a:lnTo>
                    <a:pt x="563" y="271"/>
                  </a:lnTo>
                  <a:lnTo>
                    <a:pt x="563" y="282"/>
                  </a:lnTo>
                  <a:lnTo>
                    <a:pt x="563" y="293"/>
                  </a:lnTo>
                  <a:lnTo>
                    <a:pt x="563" y="293"/>
                  </a:lnTo>
                  <a:lnTo>
                    <a:pt x="557" y="293"/>
                  </a:lnTo>
                  <a:lnTo>
                    <a:pt x="552" y="295"/>
                  </a:lnTo>
                  <a:lnTo>
                    <a:pt x="548" y="295"/>
                  </a:lnTo>
                  <a:lnTo>
                    <a:pt x="543" y="298"/>
                  </a:lnTo>
                  <a:lnTo>
                    <a:pt x="543" y="298"/>
                  </a:lnTo>
                  <a:lnTo>
                    <a:pt x="541" y="304"/>
                  </a:lnTo>
                  <a:lnTo>
                    <a:pt x="539" y="309"/>
                  </a:lnTo>
                  <a:lnTo>
                    <a:pt x="541" y="315"/>
                  </a:lnTo>
                  <a:lnTo>
                    <a:pt x="545" y="322"/>
                  </a:lnTo>
                  <a:lnTo>
                    <a:pt x="545" y="322"/>
                  </a:lnTo>
                  <a:lnTo>
                    <a:pt x="547" y="329"/>
                  </a:lnTo>
                  <a:lnTo>
                    <a:pt x="548" y="338"/>
                  </a:lnTo>
                  <a:lnTo>
                    <a:pt x="548" y="338"/>
                  </a:lnTo>
                  <a:lnTo>
                    <a:pt x="550" y="346"/>
                  </a:lnTo>
                  <a:lnTo>
                    <a:pt x="554" y="351"/>
                  </a:lnTo>
                  <a:lnTo>
                    <a:pt x="559" y="355"/>
                  </a:lnTo>
                  <a:lnTo>
                    <a:pt x="563" y="360"/>
                  </a:lnTo>
                  <a:lnTo>
                    <a:pt x="563" y="360"/>
                  </a:lnTo>
                  <a:lnTo>
                    <a:pt x="565" y="365"/>
                  </a:lnTo>
                  <a:lnTo>
                    <a:pt x="565" y="373"/>
                  </a:lnTo>
                  <a:lnTo>
                    <a:pt x="565" y="378"/>
                  </a:lnTo>
                  <a:lnTo>
                    <a:pt x="561" y="384"/>
                  </a:lnTo>
                  <a:lnTo>
                    <a:pt x="561" y="384"/>
                  </a:lnTo>
                  <a:lnTo>
                    <a:pt x="557" y="385"/>
                  </a:lnTo>
                  <a:lnTo>
                    <a:pt x="552" y="385"/>
                  </a:lnTo>
                  <a:lnTo>
                    <a:pt x="543" y="384"/>
                  </a:lnTo>
                  <a:lnTo>
                    <a:pt x="543" y="384"/>
                  </a:lnTo>
                  <a:lnTo>
                    <a:pt x="534" y="380"/>
                  </a:lnTo>
                  <a:lnTo>
                    <a:pt x="534" y="380"/>
                  </a:lnTo>
                  <a:lnTo>
                    <a:pt x="532" y="391"/>
                  </a:lnTo>
                  <a:lnTo>
                    <a:pt x="525" y="398"/>
                  </a:lnTo>
                  <a:lnTo>
                    <a:pt x="514" y="405"/>
                  </a:lnTo>
                  <a:lnTo>
                    <a:pt x="500" y="412"/>
                  </a:lnTo>
                  <a:lnTo>
                    <a:pt x="500" y="412"/>
                  </a:lnTo>
                  <a:lnTo>
                    <a:pt x="472" y="420"/>
                  </a:lnTo>
                  <a:lnTo>
                    <a:pt x="462" y="425"/>
                  </a:lnTo>
                  <a:lnTo>
                    <a:pt x="451" y="431"/>
                  </a:lnTo>
                  <a:lnTo>
                    <a:pt x="443" y="440"/>
                  </a:lnTo>
                  <a:lnTo>
                    <a:pt x="438" y="449"/>
                  </a:lnTo>
                  <a:lnTo>
                    <a:pt x="436" y="461"/>
                  </a:lnTo>
                  <a:lnTo>
                    <a:pt x="440" y="474"/>
                  </a:lnTo>
                  <a:lnTo>
                    <a:pt x="440" y="474"/>
                  </a:lnTo>
                  <a:lnTo>
                    <a:pt x="445" y="497"/>
                  </a:lnTo>
                  <a:lnTo>
                    <a:pt x="451" y="521"/>
                  </a:lnTo>
                  <a:lnTo>
                    <a:pt x="452" y="545"/>
                  </a:lnTo>
                  <a:lnTo>
                    <a:pt x="452" y="568"/>
                  </a:lnTo>
                  <a:lnTo>
                    <a:pt x="452" y="568"/>
                  </a:lnTo>
                  <a:lnTo>
                    <a:pt x="449" y="601"/>
                  </a:lnTo>
                  <a:lnTo>
                    <a:pt x="449" y="615"/>
                  </a:lnTo>
                  <a:lnTo>
                    <a:pt x="451" y="633"/>
                  </a:lnTo>
                  <a:lnTo>
                    <a:pt x="451" y="633"/>
                  </a:lnTo>
                  <a:lnTo>
                    <a:pt x="449" y="637"/>
                  </a:lnTo>
                  <a:lnTo>
                    <a:pt x="447" y="640"/>
                  </a:lnTo>
                  <a:lnTo>
                    <a:pt x="445" y="644"/>
                  </a:lnTo>
                  <a:lnTo>
                    <a:pt x="447" y="649"/>
                  </a:lnTo>
                  <a:lnTo>
                    <a:pt x="447" y="649"/>
                  </a:lnTo>
                  <a:lnTo>
                    <a:pt x="451" y="653"/>
                  </a:lnTo>
                  <a:lnTo>
                    <a:pt x="458" y="655"/>
                  </a:lnTo>
                  <a:lnTo>
                    <a:pt x="463" y="657"/>
                  </a:lnTo>
                  <a:lnTo>
                    <a:pt x="465" y="659"/>
                  </a:lnTo>
                  <a:lnTo>
                    <a:pt x="467" y="662"/>
                  </a:lnTo>
                  <a:lnTo>
                    <a:pt x="467" y="662"/>
                  </a:lnTo>
                  <a:lnTo>
                    <a:pt x="469" y="668"/>
                  </a:lnTo>
                  <a:lnTo>
                    <a:pt x="467" y="673"/>
                  </a:lnTo>
                  <a:lnTo>
                    <a:pt x="463" y="678"/>
                  </a:lnTo>
                  <a:lnTo>
                    <a:pt x="460" y="686"/>
                  </a:lnTo>
                  <a:lnTo>
                    <a:pt x="449" y="697"/>
                  </a:lnTo>
                  <a:lnTo>
                    <a:pt x="440" y="704"/>
                  </a:lnTo>
                  <a:lnTo>
                    <a:pt x="440" y="704"/>
                  </a:lnTo>
                  <a:lnTo>
                    <a:pt x="433" y="706"/>
                  </a:lnTo>
                  <a:lnTo>
                    <a:pt x="425" y="707"/>
                  </a:lnTo>
                  <a:lnTo>
                    <a:pt x="418" y="709"/>
                  </a:lnTo>
                  <a:lnTo>
                    <a:pt x="416" y="711"/>
                  </a:lnTo>
                  <a:lnTo>
                    <a:pt x="416" y="715"/>
                  </a:lnTo>
                  <a:lnTo>
                    <a:pt x="422" y="729"/>
                  </a:lnTo>
                  <a:lnTo>
                    <a:pt x="422" y="729"/>
                  </a:lnTo>
                  <a:lnTo>
                    <a:pt x="425" y="740"/>
                  </a:lnTo>
                  <a:lnTo>
                    <a:pt x="431" y="753"/>
                  </a:lnTo>
                  <a:lnTo>
                    <a:pt x="434" y="758"/>
                  </a:lnTo>
                  <a:lnTo>
                    <a:pt x="438" y="762"/>
                  </a:lnTo>
                  <a:lnTo>
                    <a:pt x="443" y="762"/>
                  </a:lnTo>
                  <a:lnTo>
                    <a:pt x="451" y="762"/>
                  </a:lnTo>
                  <a:lnTo>
                    <a:pt x="451" y="762"/>
                  </a:lnTo>
                  <a:lnTo>
                    <a:pt x="454" y="758"/>
                  </a:lnTo>
                  <a:lnTo>
                    <a:pt x="456" y="753"/>
                  </a:lnTo>
                  <a:lnTo>
                    <a:pt x="460" y="744"/>
                  </a:lnTo>
                  <a:lnTo>
                    <a:pt x="462" y="738"/>
                  </a:lnTo>
                  <a:lnTo>
                    <a:pt x="465" y="735"/>
                  </a:lnTo>
                  <a:lnTo>
                    <a:pt x="471" y="731"/>
                  </a:lnTo>
                  <a:lnTo>
                    <a:pt x="478" y="731"/>
                  </a:lnTo>
                  <a:lnTo>
                    <a:pt x="478" y="731"/>
                  </a:lnTo>
                  <a:lnTo>
                    <a:pt x="483" y="733"/>
                  </a:lnTo>
                  <a:lnTo>
                    <a:pt x="489" y="735"/>
                  </a:lnTo>
                  <a:lnTo>
                    <a:pt x="490" y="738"/>
                  </a:lnTo>
                  <a:lnTo>
                    <a:pt x="490" y="742"/>
                  </a:lnTo>
                  <a:lnTo>
                    <a:pt x="490" y="753"/>
                  </a:lnTo>
                  <a:lnTo>
                    <a:pt x="489" y="762"/>
                  </a:lnTo>
                  <a:lnTo>
                    <a:pt x="489" y="762"/>
                  </a:lnTo>
                  <a:lnTo>
                    <a:pt x="483" y="782"/>
                  </a:lnTo>
                  <a:lnTo>
                    <a:pt x="481" y="792"/>
                  </a:lnTo>
                  <a:lnTo>
                    <a:pt x="481" y="801"/>
                  </a:lnTo>
                  <a:lnTo>
                    <a:pt x="481" y="801"/>
                  </a:lnTo>
                  <a:lnTo>
                    <a:pt x="483" y="805"/>
                  </a:lnTo>
                  <a:lnTo>
                    <a:pt x="485" y="807"/>
                  </a:lnTo>
                  <a:lnTo>
                    <a:pt x="492" y="809"/>
                  </a:lnTo>
                  <a:lnTo>
                    <a:pt x="494" y="811"/>
                  </a:lnTo>
                  <a:lnTo>
                    <a:pt x="496" y="812"/>
                  </a:lnTo>
                  <a:lnTo>
                    <a:pt x="496" y="814"/>
                  </a:lnTo>
                  <a:lnTo>
                    <a:pt x="494" y="820"/>
                  </a:lnTo>
                  <a:lnTo>
                    <a:pt x="494" y="820"/>
                  </a:lnTo>
                  <a:lnTo>
                    <a:pt x="490" y="821"/>
                  </a:lnTo>
                  <a:lnTo>
                    <a:pt x="485" y="823"/>
                  </a:lnTo>
                  <a:lnTo>
                    <a:pt x="478" y="825"/>
                  </a:lnTo>
                  <a:lnTo>
                    <a:pt x="474" y="829"/>
                  </a:lnTo>
                  <a:lnTo>
                    <a:pt x="474" y="829"/>
                  </a:lnTo>
                  <a:lnTo>
                    <a:pt x="469" y="834"/>
                  </a:lnTo>
                  <a:lnTo>
                    <a:pt x="465" y="839"/>
                  </a:lnTo>
                  <a:lnTo>
                    <a:pt x="462" y="849"/>
                  </a:lnTo>
                  <a:lnTo>
                    <a:pt x="458" y="850"/>
                  </a:lnTo>
                  <a:lnTo>
                    <a:pt x="452" y="850"/>
                  </a:lnTo>
                  <a:lnTo>
                    <a:pt x="447" y="849"/>
                  </a:lnTo>
                  <a:lnTo>
                    <a:pt x="436" y="843"/>
                  </a:lnTo>
                  <a:lnTo>
                    <a:pt x="436" y="843"/>
                  </a:lnTo>
                  <a:lnTo>
                    <a:pt x="424" y="834"/>
                  </a:lnTo>
                  <a:lnTo>
                    <a:pt x="413" y="823"/>
                  </a:lnTo>
                  <a:lnTo>
                    <a:pt x="400" y="814"/>
                  </a:lnTo>
                  <a:lnTo>
                    <a:pt x="395" y="811"/>
                  </a:lnTo>
                  <a:lnTo>
                    <a:pt x="387" y="807"/>
                  </a:lnTo>
                  <a:lnTo>
                    <a:pt x="387" y="807"/>
                  </a:lnTo>
                  <a:lnTo>
                    <a:pt x="380" y="807"/>
                  </a:lnTo>
                  <a:lnTo>
                    <a:pt x="375" y="807"/>
                  </a:lnTo>
                  <a:lnTo>
                    <a:pt x="362" y="807"/>
                  </a:lnTo>
                  <a:lnTo>
                    <a:pt x="347" y="809"/>
                  </a:lnTo>
                  <a:lnTo>
                    <a:pt x="342" y="809"/>
                  </a:lnTo>
                  <a:lnTo>
                    <a:pt x="333" y="807"/>
                  </a:lnTo>
                  <a:lnTo>
                    <a:pt x="333" y="807"/>
                  </a:lnTo>
                  <a:lnTo>
                    <a:pt x="320" y="803"/>
                  </a:lnTo>
                  <a:lnTo>
                    <a:pt x="309" y="801"/>
                  </a:lnTo>
                  <a:lnTo>
                    <a:pt x="306" y="801"/>
                  </a:lnTo>
                  <a:lnTo>
                    <a:pt x="302" y="803"/>
                  </a:lnTo>
                  <a:lnTo>
                    <a:pt x="299" y="807"/>
                  </a:lnTo>
                  <a:lnTo>
                    <a:pt x="295" y="814"/>
                  </a:lnTo>
                  <a:lnTo>
                    <a:pt x="295" y="814"/>
                  </a:lnTo>
                  <a:lnTo>
                    <a:pt x="293" y="825"/>
                  </a:lnTo>
                  <a:lnTo>
                    <a:pt x="293" y="834"/>
                  </a:lnTo>
                  <a:lnTo>
                    <a:pt x="300" y="852"/>
                  </a:lnTo>
                  <a:lnTo>
                    <a:pt x="300" y="852"/>
                  </a:lnTo>
                  <a:lnTo>
                    <a:pt x="300" y="863"/>
                  </a:lnTo>
                  <a:lnTo>
                    <a:pt x="299" y="872"/>
                  </a:lnTo>
                  <a:lnTo>
                    <a:pt x="299" y="883"/>
                  </a:lnTo>
                  <a:lnTo>
                    <a:pt x="299" y="892"/>
                  </a:lnTo>
                  <a:lnTo>
                    <a:pt x="299" y="892"/>
                  </a:lnTo>
                  <a:lnTo>
                    <a:pt x="302" y="901"/>
                  </a:lnTo>
                  <a:lnTo>
                    <a:pt x="306" y="910"/>
                  </a:lnTo>
                  <a:lnTo>
                    <a:pt x="309" y="917"/>
                  </a:lnTo>
                  <a:lnTo>
                    <a:pt x="311" y="928"/>
                  </a:lnTo>
                  <a:lnTo>
                    <a:pt x="311" y="928"/>
                  </a:lnTo>
                  <a:lnTo>
                    <a:pt x="309" y="943"/>
                  </a:lnTo>
                  <a:lnTo>
                    <a:pt x="309" y="959"/>
                  </a:lnTo>
                  <a:lnTo>
                    <a:pt x="309" y="959"/>
                  </a:lnTo>
                  <a:lnTo>
                    <a:pt x="320" y="964"/>
                  </a:lnTo>
                  <a:lnTo>
                    <a:pt x="331" y="973"/>
                  </a:lnTo>
                  <a:lnTo>
                    <a:pt x="340" y="984"/>
                  </a:lnTo>
                  <a:lnTo>
                    <a:pt x="349" y="993"/>
                  </a:lnTo>
                  <a:lnTo>
                    <a:pt x="353" y="999"/>
                  </a:lnTo>
                  <a:lnTo>
                    <a:pt x="353" y="999"/>
                  </a:lnTo>
                  <a:lnTo>
                    <a:pt x="349" y="1002"/>
                  </a:lnTo>
                  <a:lnTo>
                    <a:pt x="346" y="1004"/>
                  </a:lnTo>
                  <a:lnTo>
                    <a:pt x="340" y="1004"/>
                  </a:lnTo>
                  <a:lnTo>
                    <a:pt x="333" y="1004"/>
                  </a:lnTo>
                  <a:lnTo>
                    <a:pt x="319" y="1002"/>
                  </a:lnTo>
                  <a:lnTo>
                    <a:pt x="313" y="1001"/>
                  </a:lnTo>
                  <a:lnTo>
                    <a:pt x="308" y="1002"/>
                  </a:lnTo>
                  <a:lnTo>
                    <a:pt x="308" y="1002"/>
                  </a:lnTo>
                  <a:lnTo>
                    <a:pt x="300" y="1006"/>
                  </a:lnTo>
                  <a:lnTo>
                    <a:pt x="295" y="1013"/>
                  </a:lnTo>
                  <a:lnTo>
                    <a:pt x="291" y="1022"/>
                  </a:lnTo>
                  <a:lnTo>
                    <a:pt x="291" y="1029"/>
                  </a:lnTo>
                  <a:lnTo>
                    <a:pt x="291" y="1029"/>
                  </a:lnTo>
                  <a:lnTo>
                    <a:pt x="290" y="1037"/>
                  </a:lnTo>
                  <a:lnTo>
                    <a:pt x="291" y="1040"/>
                  </a:lnTo>
                  <a:lnTo>
                    <a:pt x="293" y="1044"/>
                  </a:lnTo>
                  <a:lnTo>
                    <a:pt x="297" y="1048"/>
                  </a:lnTo>
                  <a:lnTo>
                    <a:pt x="306" y="1051"/>
                  </a:lnTo>
                  <a:lnTo>
                    <a:pt x="319" y="1053"/>
                  </a:lnTo>
                  <a:lnTo>
                    <a:pt x="319" y="1053"/>
                  </a:lnTo>
                  <a:lnTo>
                    <a:pt x="331" y="1058"/>
                  </a:lnTo>
                  <a:lnTo>
                    <a:pt x="340" y="1064"/>
                  </a:lnTo>
                  <a:lnTo>
                    <a:pt x="355" y="1080"/>
                  </a:lnTo>
                  <a:lnTo>
                    <a:pt x="355" y="1080"/>
                  </a:lnTo>
                  <a:lnTo>
                    <a:pt x="360" y="1073"/>
                  </a:lnTo>
                  <a:lnTo>
                    <a:pt x="364" y="1066"/>
                  </a:lnTo>
                  <a:lnTo>
                    <a:pt x="367" y="1064"/>
                  </a:lnTo>
                  <a:lnTo>
                    <a:pt x="369" y="1064"/>
                  </a:lnTo>
                  <a:lnTo>
                    <a:pt x="373" y="1064"/>
                  </a:lnTo>
                  <a:lnTo>
                    <a:pt x="378" y="1069"/>
                  </a:lnTo>
                  <a:lnTo>
                    <a:pt x="378" y="1069"/>
                  </a:lnTo>
                  <a:lnTo>
                    <a:pt x="380" y="1073"/>
                  </a:lnTo>
                  <a:lnTo>
                    <a:pt x="382" y="1078"/>
                  </a:lnTo>
                  <a:lnTo>
                    <a:pt x="386" y="1089"/>
                  </a:lnTo>
                  <a:lnTo>
                    <a:pt x="386" y="1089"/>
                  </a:lnTo>
                  <a:lnTo>
                    <a:pt x="389" y="1096"/>
                  </a:lnTo>
                  <a:lnTo>
                    <a:pt x="395" y="1104"/>
                  </a:lnTo>
                  <a:lnTo>
                    <a:pt x="396" y="1107"/>
                  </a:lnTo>
                  <a:lnTo>
                    <a:pt x="396" y="1111"/>
                  </a:lnTo>
                  <a:lnTo>
                    <a:pt x="395" y="1115"/>
                  </a:lnTo>
                  <a:lnTo>
                    <a:pt x="391" y="1118"/>
                  </a:lnTo>
                  <a:lnTo>
                    <a:pt x="391" y="1118"/>
                  </a:lnTo>
                  <a:lnTo>
                    <a:pt x="386" y="1118"/>
                  </a:lnTo>
                  <a:lnTo>
                    <a:pt x="376" y="1116"/>
                  </a:lnTo>
                  <a:lnTo>
                    <a:pt x="367" y="1115"/>
                  </a:lnTo>
                  <a:lnTo>
                    <a:pt x="360" y="1115"/>
                  </a:lnTo>
                  <a:lnTo>
                    <a:pt x="360" y="1115"/>
                  </a:lnTo>
                  <a:lnTo>
                    <a:pt x="362" y="1122"/>
                  </a:lnTo>
                  <a:lnTo>
                    <a:pt x="366" y="1129"/>
                  </a:lnTo>
                  <a:lnTo>
                    <a:pt x="371" y="1134"/>
                  </a:lnTo>
                  <a:lnTo>
                    <a:pt x="378" y="1140"/>
                  </a:lnTo>
                  <a:lnTo>
                    <a:pt x="386" y="1145"/>
                  </a:lnTo>
                  <a:lnTo>
                    <a:pt x="391" y="1151"/>
                  </a:lnTo>
                  <a:lnTo>
                    <a:pt x="395" y="1156"/>
                  </a:lnTo>
                  <a:lnTo>
                    <a:pt x="398" y="1165"/>
                  </a:lnTo>
                  <a:lnTo>
                    <a:pt x="398" y="1165"/>
                  </a:lnTo>
                  <a:lnTo>
                    <a:pt x="398" y="1180"/>
                  </a:lnTo>
                  <a:lnTo>
                    <a:pt x="400" y="1198"/>
                  </a:lnTo>
                  <a:lnTo>
                    <a:pt x="398" y="1207"/>
                  </a:lnTo>
                  <a:lnTo>
                    <a:pt x="396" y="1214"/>
                  </a:lnTo>
                  <a:lnTo>
                    <a:pt x="393" y="1221"/>
                  </a:lnTo>
                  <a:lnTo>
                    <a:pt x="387" y="1225"/>
                  </a:lnTo>
                  <a:lnTo>
                    <a:pt x="387" y="1225"/>
                  </a:lnTo>
                  <a:lnTo>
                    <a:pt x="376" y="1229"/>
                  </a:lnTo>
                  <a:lnTo>
                    <a:pt x="369" y="1229"/>
                  </a:lnTo>
                  <a:lnTo>
                    <a:pt x="355" y="1221"/>
                  </a:lnTo>
                  <a:lnTo>
                    <a:pt x="355" y="1221"/>
                  </a:lnTo>
                  <a:lnTo>
                    <a:pt x="344" y="1216"/>
                  </a:lnTo>
                  <a:lnTo>
                    <a:pt x="331" y="1212"/>
                  </a:lnTo>
                  <a:lnTo>
                    <a:pt x="319" y="1209"/>
                  </a:lnTo>
                  <a:lnTo>
                    <a:pt x="308" y="1205"/>
                  </a:lnTo>
                  <a:lnTo>
                    <a:pt x="308" y="1205"/>
                  </a:lnTo>
                  <a:lnTo>
                    <a:pt x="299" y="1201"/>
                  </a:lnTo>
                  <a:lnTo>
                    <a:pt x="293" y="1196"/>
                  </a:lnTo>
                  <a:lnTo>
                    <a:pt x="288" y="1192"/>
                  </a:lnTo>
                  <a:lnTo>
                    <a:pt x="284" y="1187"/>
                  </a:lnTo>
                  <a:lnTo>
                    <a:pt x="284" y="1187"/>
                  </a:lnTo>
                  <a:lnTo>
                    <a:pt x="270" y="1191"/>
                  </a:lnTo>
                  <a:lnTo>
                    <a:pt x="253" y="1192"/>
                  </a:lnTo>
                  <a:lnTo>
                    <a:pt x="239" y="1192"/>
                  </a:lnTo>
                  <a:lnTo>
                    <a:pt x="224" y="1192"/>
                  </a:lnTo>
                  <a:lnTo>
                    <a:pt x="197" y="1189"/>
                  </a:lnTo>
                  <a:lnTo>
                    <a:pt x="170" y="1183"/>
                  </a:lnTo>
                  <a:lnTo>
                    <a:pt x="143" y="1178"/>
                  </a:lnTo>
                  <a:lnTo>
                    <a:pt x="130" y="1178"/>
                  </a:lnTo>
                  <a:lnTo>
                    <a:pt x="116" y="1176"/>
                  </a:lnTo>
                  <a:lnTo>
                    <a:pt x="103" y="1178"/>
                  </a:lnTo>
                  <a:lnTo>
                    <a:pt x="89" y="1180"/>
                  </a:lnTo>
                  <a:lnTo>
                    <a:pt x="74" y="1185"/>
                  </a:lnTo>
                  <a:lnTo>
                    <a:pt x="60" y="1191"/>
                  </a:lnTo>
                  <a:lnTo>
                    <a:pt x="60" y="1191"/>
                  </a:lnTo>
                  <a:lnTo>
                    <a:pt x="56" y="1200"/>
                  </a:lnTo>
                  <a:lnTo>
                    <a:pt x="54" y="1209"/>
                  </a:lnTo>
                  <a:lnTo>
                    <a:pt x="54" y="1209"/>
                  </a:lnTo>
                  <a:lnTo>
                    <a:pt x="56" y="1216"/>
                  </a:lnTo>
                  <a:lnTo>
                    <a:pt x="60" y="1223"/>
                  </a:lnTo>
                  <a:lnTo>
                    <a:pt x="60" y="1227"/>
                  </a:lnTo>
                  <a:lnTo>
                    <a:pt x="58" y="1230"/>
                  </a:lnTo>
                  <a:lnTo>
                    <a:pt x="56" y="1232"/>
                  </a:lnTo>
                  <a:lnTo>
                    <a:pt x="51" y="1236"/>
                  </a:lnTo>
                  <a:lnTo>
                    <a:pt x="51" y="1236"/>
                  </a:lnTo>
                  <a:lnTo>
                    <a:pt x="43" y="1238"/>
                  </a:lnTo>
                  <a:lnTo>
                    <a:pt x="33" y="1239"/>
                  </a:lnTo>
                  <a:lnTo>
                    <a:pt x="23" y="1239"/>
                  </a:lnTo>
                  <a:lnTo>
                    <a:pt x="14" y="1239"/>
                  </a:lnTo>
                  <a:lnTo>
                    <a:pt x="14" y="1239"/>
                  </a:lnTo>
                  <a:lnTo>
                    <a:pt x="7" y="1241"/>
                  </a:lnTo>
                  <a:lnTo>
                    <a:pt x="2" y="1245"/>
                  </a:lnTo>
                  <a:lnTo>
                    <a:pt x="2" y="1245"/>
                  </a:lnTo>
                  <a:lnTo>
                    <a:pt x="0" y="1250"/>
                  </a:lnTo>
                  <a:lnTo>
                    <a:pt x="2" y="1257"/>
                  </a:lnTo>
                  <a:lnTo>
                    <a:pt x="5" y="1270"/>
                  </a:lnTo>
                  <a:lnTo>
                    <a:pt x="14" y="1285"/>
                  </a:lnTo>
                  <a:lnTo>
                    <a:pt x="23" y="1297"/>
                  </a:lnTo>
                  <a:lnTo>
                    <a:pt x="23" y="1297"/>
                  </a:lnTo>
                  <a:lnTo>
                    <a:pt x="29" y="1295"/>
                  </a:lnTo>
                  <a:lnTo>
                    <a:pt x="36" y="1295"/>
                  </a:lnTo>
                  <a:lnTo>
                    <a:pt x="47" y="1299"/>
                  </a:lnTo>
                  <a:lnTo>
                    <a:pt x="47" y="1299"/>
                  </a:lnTo>
                  <a:lnTo>
                    <a:pt x="54" y="1305"/>
                  </a:lnTo>
                  <a:lnTo>
                    <a:pt x="63" y="1312"/>
                  </a:lnTo>
                  <a:lnTo>
                    <a:pt x="69" y="1319"/>
                  </a:lnTo>
                  <a:lnTo>
                    <a:pt x="72" y="1326"/>
                  </a:lnTo>
                  <a:lnTo>
                    <a:pt x="72" y="1326"/>
                  </a:lnTo>
                  <a:lnTo>
                    <a:pt x="76" y="1341"/>
                  </a:lnTo>
                  <a:lnTo>
                    <a:pt x="78" y="1346"/>
                  </a:lnTo>
                  <a:lnTo>
                    <a:pt x="81" y="1353"/>
                  </a:lnTo>
                  <a:lnTo>
                    <a:pt x="81" y="1353"/>
                  </a:lnTo>
                  <a:lnTo>
                    <a:pt x="90" y="1366"/>
                  </a:lnTo>
                  <a:lnTo>
                    <a:pt x="92" y="1373"/>
                  </a:lnTo>
                  <a:lnTo>
                    <a:pt x="94" y="1381"/>
                  </a:lnTo>
                  <a:lnTo>
                    <a:pt x="94" y="1381"/>
                  </a:lnTo>
                  <a:lnTo>
                    <a:pt x="96" y="1390"/>
                  </a:lnTo>
                  <a:lnTo>
                    <a:pt x="100" y="1397"/>
                  </a:lnTo>
                  <a:lnTo>
                    <a:pt x="109" y="1409"/>
                  </a:lnTo>
                  <a:lnTo>
                    <a:pt x="109" y="1409"/>
                  </a:lnTo>
                  <a:lnTo>
                    <a:pt x="114" y="1417"/>
                  </a:lnTo>
                  <a:lnTo>
                    <a:pt x="118" y="1426"/>
                  </a:lnTo>
                  <a:lnTo>
                    <a:pt x="119" y="1442"/>
                  </a:lnTo>
                  <a:lnTo>
                    <a:pt x="119" y="1442"/>
                  </a:lnTo>
                  <a:lnTo>
                    <a:pt x="121" y="1449"/>
                  </a:lnTo>
                  <a:lnTo>
                    <a:pt x="125" y="1455"/>
                  </a:lnTo>
                  <a:lnTo>
                    <a:pt x="132" y="1464"/>
                  </a:lnTo>
                  <a:lnTo>
                    <a:pt x="132" y="1464"/>
                  </a:lnTo>
                  <a:lnTo>
                    <a:pt x="136" y="1471"/>
                  </a:lnTo>
                  <a:lnTo>
                    <a:pt x="138" y="1480"/>
                  </a:lnTo>
                  <a:lnTo>
                    <a:pt x="139" y="1487"/>
                  </a:lnTo>
                  <a:lnTo>
                    <a:pt x="143" y="1496"/>
                  </a:lnTo>
                  <a:lnTo>
                    <a:pt x="143" y="1496"/>
                  </a:lnTo>
                  <a:lnTo>
                    <a:pt x="147" y="1502"/>
                  </a:lnTo>
                  <a:lnTo>
                    <a:pt x="154" y="1505"/>
                  </a:lnTo>
                  <a:lnTo>
                    <a:pt x="159" y="1511"/>
                  </a:lnTo>
                  <a:lnTo>
                    <a:pt x="165" y="1516"/>
                  </a:lnTo>
                  <a:lnTo>
                    <a:pt x="165" y="1516"/>
                  </a:lnTo>
                  <a:lnTo>
                    <a:pt x="168" y="1520"/>
                  </a:lnTo>
                  <a:lnTo>
                    <a:pt x="168" y="1523"/>
                  </a:lnTo>
                  <a:lnTo>
                    <a:pt x="170" y="1534"/>
                  </a:lnTo>
                  <a:lnTo>
                    <a:pt x="168" y="1554"/>
                  </a:lnTo>
                  <a:lnTo>
                    <a:pt x="168" y="1554"/>
                  </a:lnTo>
                  <a:lnTo>
                    <a:pt x="168" y="1561"/>
                  </a:lnTo>
                  <a:lnTo>
                    <a:pt x="170" y="1569"/>
                  </a:lnTo>
                  <a:lnTo>
                    <a:pt x="174" y="1576"/>
                  </a:lnTo>
                  <a:lnTo>
                    <a:pt x="177" y="1581"/>
                  </a:lnTo>
                  <a:lnTo>
                    <a:pt x="181" y="1587"/>
                  </a:lnTo>
                  <a:lnTo>
                    <a:pt x="186" y="1590"/>
                  </a:lnTo>
                  <a:lnTo>
                    <a:pt x="194" y="1594"/>
                  </a:lnTo>
                  <a:lnTo>
                    <a:pt x="203" y="1596"/>
                  </a:lnTo>
                  <a:lnTo>
                    <a:pt x="203" y="1596"/>
                  </a:lnTo>
                  <a:lnTo>
                    <a:pt x="212" y="1596"/>
                  </a:lnTo>
                  <a:lnTo>
                    <a:pt x="221" y="1594"/>
                  </a:lnTo>
                  <a:lnTo>
                    <a:pt x="239" y="1590"/>
                  </a:lnTo>
                  <a:lnTo>
                    <a:pt x="239" y="1590"/>
                  </a:lnTo>
                  <a:lnTo>
                    <a:pt x="248" y="1589"/>
                  </a:lnTo>
                  <a:lnTo>
                    <a:pt x="257" y="1589"/>
                  </a:lnTo>
                  <a:lnTo>
                    <a:pt x="264" y="1589"/>
                  </a:lnTo>
                  <a:lnTo>
                    <a:pt x="271" y="1585"/>
                  </a:lnTo>
                  <a:lnTo>
                    <a:pt x="271" y="1585"/>
                  </a:lnTo>
                  <a:lnTo>
                    <a:pt x="275" y="1581"/>
                  </a:lnTo>
                  <a:lnTo>
                    <a:pt x="277" y="1578"/>
                  </a:lnTo>
                  <a:lnTo>
                    <a:pt x="281" y="1572"/>
                  </a:lnTo>
                  <a:lnTo>
                    <a:pt x="284" y="1570"/>
                  </a:lnTo>
                  <a:lnTo>
                    <a:pt x="284" y="1570"/>
                  </a:lnTo>
                  <a:lnTo>
                    <a:pt x="290" y="1567"/>
                  </a:lnTo>
                  <a:lnTo>
                    <a:pt x="297" y="1567"/>
                  </a:lnTo>
                  <a:lnTo>
                    <a:pt x="304" y="1565"/>
                  </a:lnTo>
                  <a:lnTo>
                    <a:pt x="308" y="1563"/>
                  </a:lnTo>
                  <a:lnTo>
                    <a:pt x="309" y="1561"/>
                  </a:lnTo>
                  <a:lnTo>
                    <a:pt x="309" y="1561"/>
                  </a:lnTo>
                  <a:lnTo>
                    <a:pt x="311" y="1556"/>
                  </a:lnTo>
                  <a:lnTo>
                    <a:pt x="313" y="1551"/>
                  </a:lnTo>
                  <a:lnTo>
                    <a:pt x="313" y="1545"/>
                  </a:lnTo>
                  <a:lnTo>
                    <a:pt x="313" y="1542"/>
                  </a:lnTo>
                  <a:lnTo>
                    <a:pt x="313" y="1542"/>
                  </a:lnTo>
                  <a:lnTo>
                    <a:pt x="317" y="1536"/>
                  </a:lnTo>
                  <a:lnTo>
                    <a:pt x="320" y="1531"/>
                  </a:lnTo>
                  <a:lnTo>
                    <a:pt x="331" y="1525"/>
                  </a:lnTo>
                  <a:lnTo>
                    <a:pt x="355" y="1516"/>
                  </a:lnTo>
                  <a:lnTo>
                    <a:pt x="355" y="1516"/>
                  </a:lnTo>
                  <a:lnTo>
                    <a:pt x="366" y="1511"/>
                  </a:lnTo>
                  <a:lnTo>
                    <a:pt x="375" y="1505"/>
                  </a:lnTo>
                  <a:lnTo>
                    <a:pt x="375" y="1505"/>
                  </a:lnTo>
                  <a:lnTo>
                    <a:pt x="389" y="1502"/>
                  </a:lnTo>
                  <a:lnTo>
                    <a:pt x="396" y="1500"/>
                  </a:lnTo>
                  <a:lnTo>
                    <a:pt x="402" y="1496"/>
                  </a:lnTo>
                  <a:lnTo>
                    <a:pt x="402" y="1496"/>
                  </a:lnTo>
                  <a:lnTo>
                    <a:pt x="411" y="1487"/>
                  </a:lnTo>
                  <a:lnTo>
                    <a:pt x="414" y="1478"/>
                  </a:lnTo>
                  <a:lnTo>
                    <a:pt x="418" y="1467"/>
                  </a:lnTo>
                  <a:lnTo>
                    <a:pt x="420" y="1456"/>
                  </a:lnTo>
                  <a:lnTo>
                    <a:pt x="420" y="1456"/>
                  </a:lnTo>
                  <a:lnTo>
                    <a:pt x="422" y="1435"/>
                  </a:lnTo>
                  <a:lnTo>
                    <a:pt x="422" y="1424"/>
                  </a:lnTo>
                  <a:lnTo>
                    <a:pt x="418" y="1411"/>
                  </a:lnTo>
                  <a:lnTo>
                    <a:pt x="418" y="1411"/>
                  </a:lnTo>
                  <a:lnTo>
                    <a:pt x="416" y="1406"/>
                  </a:lnTo>
                  <a:lnTo>
                    <a:pt x="413" y="1402"/>
                  </a:lnTo>
                  <a:lnTo>
                    <a:pt x="404" y="1397"/>
                  </a:lnTo>
                  <a:lnTo>
                    <a:pt x="395" y="1391"/>
                  </a:lnTo>
                  <a:lnTo>
                    <a:pt x="391" y="1390"/>
                  </a:lnTo>
                  <a:lnTo>
                    <a:pt x="387" y="1384"/>
                  </a:lnTo>
                  <a:lnTo>
                    <a:pt x="387" y="1384"/>
                  </a:lnTo>
                  <a:lnTo>
                    <a:pt x="380" y="1375"/>
                  </a:lnTo>
                  <a:lnTo>
                    <a:pt x="376" y="1371"/>
                  </a:lnTo>
                  <a:lnTo>
                    <a:pt x="369" y="1373"/>
                  </a:lnTo>
                  <a:lnTo>
                    <a:pt x="369" y="1373"/>
                  </a:lnTo>
                  <a:lnTo>
                    <a:pt x="366" y="1375"/>
                  </a:lnTo>
                  <a:lnTo>
                    <a:pt x="362" y="1379"/>
                  </a:lnTo>
                  <a:lnTo>
                    <a:pt x="357" y="1388"/>
                  </a:lnTo>
                  <a:lnTo>
                    <a:pt x="353" y="1397"/>
                  </a:lnTo>
                  <a:lnTo>
                    <a:pt x="349" y="1400"/>
                  </a:lnTo>
                  <a:lnTo>
                    <a:pt x="344" y="1402"/>
                  </a:lnTo>
                  <a:lnTo>
                    <a:pt x="344" y="1402"/>
                  </a:lnTo>
                  <a:lnTo>
                    <a:pt x="338" y="1404"/>
                  </a:lnTo>
                  <a:lnTo>
                    <a:pt x="331" y="1402"/>
                  </a:lnTo>
                  <a:lnTo>
                    <a:pt x="317" y="1397"/>
                  </a:lnTo>
                  <a:lnTo>
                    <a:pt x="304" y="1388"/>
                  </a:lnTo>
                  <a:lnTo>
                    <a:pt x="293" y="1381"/>
                  </a:lnTo>
                  <a:lnTo>
                    <a:pt x="293" y="1381"/>
                  </a:lnTo>
                  <a:lnTo>
                    <a:pt x="282" y="1371"/>
                  </a:lnTo>
                  <a:lnTo>
                    <a:pt x="281" y="1364"/>
                  </a:lnTo>
                  <a:lnTo>
                    <a:pt x="277" y="1359"/>
                  </a:lnTo>
                  <a:lnTo>
                    <a:pt x="277" y="1359"/>
                  </a:lnTo>
                  <a:lnTo>
                    <a:pt x="277" y="1346"/>
                  </a:lnTo>
                  <a:lnTo>
                    <a:pt x="277" y="1341"/>
                  </a:lnTo>
                  <a:lnTo>
                    <a:pt x="277" y="1335"/>
                  </a:lnTo>
                  <a:lnTo>
                    <a:pt x="277" y="1335"/>
                  </a:lnTo>
                  <a:lnTo>
                    <a:pt x="273" y="1328"/>
                  </a:lnTo>
                  <a:lnTo>
                    <a:pt x="268" y="1321"/>
                  </a:lnTo>
                  <a:lnTo>
                    <a:pt x="257" y="1308"/>
                  </a:lnTo>
                  <a:lnTo>
                    <a:pt x="257" y="1308"/>
                  </a:lnTo>
                  <a:lnTo>
                    <a:pt x="252" y="1301"/>
                  </a:lnTo>
                  <a:lnTo>
                    <a:pt x="250" y="1297"/>
                  </a:lnTo>
                  <a:lnTo>
                    <a:pt x="248" y="1292"/>
                  </a:lnTo>
                  <a:lnTo>
                    <a:pt x="248" y="1292"/>
                  </a:lnTo>
                  <a:lnTo>
                    <a:pt x="250" y="1286"/>
                  </a:lnTo>
                  <a:lnTo>
                    <a:pt x="252" y="1281"/>
                  </a:lnTo>
                  <a:lnTo>
                    <a:pt x="255" y="1276"/>
                  </a:lnTo>
                  <a:lnTo>
                    <a:pt x="259" y="1272"/>
                  </a:lnTo>
                  <a:lnTo>
                    <a:pt x="264" y="1270"/>
                  </a:lnTo>
                  <a:lnTo>
                    <a:pt x="270" y="1268"/>
                  </a:lnTo>
                  <a:lnTo>
                    <a:pt x="275" y="1270"/>
                  </a:lnTo>
                  <a:lnTo>
                    <a:pt x="279" y="1272"/>
                  </a:lnTo>
                  <a:lnTo>
                    <a:pt x="279" y="1272"/>
                  </a:lnTo>
                  <a:lnTo>
                    <a:pt x="282" y="1276"/>
                  </a:lnTo>
                  <a:lnTo>
                    <a:pt x="286" y="1281"/>
                  </a:lnTo>
                  <a:lnTo>
                    <a:pt x="290" y="1290"/>
                  </a:lnTo>
                  <a:lnTo>
                    <a:pt x="291" y="1299"/>
                  </a:lnTo>
                  <a:lnTo>
                    <a:pt x="295" y="1310"/>
                  </a:lnTo>
                  <a:lnTo>
                    <a:pt x="295" y="1310"/>
                  </a:lnTo>
                  <a:lnTo>
                    <a:pt x="299" y="1315"/>
                  </a:lnTo>
                  <a:lnTo>
                    <a:pt x="302" y="1321"/>
                  </a:lnTo>
                  <a:lnTo>
                    <a:pt x="308" y="1324"/>
                  </a:lnTo>
                  <a:lnTo>
                    <a:pt x="313" y="1326"/>
                  </a:lnTo>
                  <a:lnTo>
                    <a:pt x="326" y="1328"/>
                  </a:lnTo>
                  <a:lnTo>
                    <a:pt x="338" y="1330"/>
                  </a:lnTo>
                  <a:lnTo>
                    <a:pt x="338" y="1330"/>
                  </a:lnTo>
                  <a:lnTo>
                    <a:pt x="351" y="1328"/>
                  </a:lnTo>
                  <a:lnTo>
                    <a:pt x="362" y="1330"/>
                  </a:lnTo>
                  <a:lnTo>
                    <a:pt x="373" y="1335"/>
                  </a:lnTo>
                  <a:lnTo>
                    <a:pt x="384" y="1343"/>
                  </a:lnTo>
                  <a:lnTo>
                    <a:pt x="384" y="1343"/>
                  </a:lnTo>
                  <a:lnTo>
                    <a:pt x="396" y="1355"/>
                  </a:lnTo>
                  <a:lnTo>
                    <a:pt x="404" y="1361"/>
                  </a:lnTo>
                  <a:lnTo>
                    <a:pt x="413" y="1364"/>
                  </a:lnTo>
                  <a:lnTo>
                    <a:pt x="413" y="1364"/>
                  </a:lnTo>
                  <a:lnTo>
                    <a:pt x="429" y="1366"/>
                  </a:lnTo>
                  <a:lnTo>
                    <a:pt x="445" y="1370"/>
                  </a:lnTo>
                  <a:lnTo>
                    <a:pt x="445" y="1370"/>
                  </a:lnTo>
                  <a:lnTo>
                    <a:pt x="456" y="1370"/>
                  </a:lnTo>
                  <a:lnTo>
                    <a:pt x="467" y="1370"/>
                  </a:lnTo>
                  <a:lnTo>
                    <a:pt x="480" y="1368"/>
                  </a:lnTo>
                  <a:lnTo>
                    <a:pt x="490" y="1364"/>
                  </a:lnTo>
                  <a:lnTo>
                    <a:pt x="490" y="1364"/>
                  </a:lnTo>
                  <a:lnTo>
                    <a:pt x="501" y="1361"/>
                  </a:lnTo>
                  <a:lnTo>
                    <a:pt x="514" y="1357"/>
                  </a:lnTo>
                  <a:lnTo>
                    <a:pt x="519" y="1355"/>
                  </a:lnTo>
                  <a:lnTo>
                    <a:pt x="525" y="1357"/>
                  </a:lnTo>
                  <a:lnTo>
                    <a:pt x="530" y="1359"/>
                  </a:lnTo>
                  <a:lnTo>
                    <a:pt x="536" y="1362"/>
                  </a:lnTo>
                  <a:lnTo>
                    <a:pt x="536" y="1362"/>
                  </a:lnTo>
                  <a:lnTo>
                    <a:pt x="539" y="1366"/>
                  </a:lnTo>
                  <a:lnTo>
                    <a:pt x="543" y="1371"/>
                  </a:lnTo>
                  <a:lnTo>
                    <a:pt x="545" y="1381"/>
                  </a:lnTo>
                  <a:lnTo>
                    <a:pt x="548" y="1391"/>
                  </a:lnTo>
                  <a:lnTo>
                    <a:pt x="552" y="1400"/>
                  </a:lnTo>
                  <a:lnTo>
                    <a:pt x="552" y="1400"/>
                  </a:lnTo>
                  <a:lnTo>
                    <a:pt x="557" y="1406"/>
                  </a:lnTo>
                  <a:lnTo>
                    <a:pt x="565" y="1411"/>
                  </a:lnTo>
                  <a:lnTo>
                    <a:pt x="572" y="1413"/>
                  </a:lnTo>
                  <a:lnTo>
                    <a:pt x="577" y="1419"/>
                  </a:lnTo>
                  <a:lnTo>
                    <a:pt x="577" y="1419"/>
                  </a:lnTo>
                  <a:lnTo>
                    <a:pt x="581" y="1422"/>
                  </a:lnTo>
                  <a:lnTo>
                    <a:pt x="581" y="1426"/>
                  </a:lnTo>
                  <a:lnTo>
                    <a:pt x="581" y="1428"/>
                  </a:lnTo>
                  <a:lnTo>
                    <a:pt x="579" y="1429"/>
                  </a:lnTo>
                  <a:lnTo>
                    <a:pt x="574" y="1435"/>
                  </a:lnTo>
                  <a:lnTo>
                    <a:pt x="572" y="1438"/>
                  </a:lnTo>
                  <a:lnTo>
                    <a:pt x="570" y="1442"/>
                  </a:lnTo>
                  <a:lnTo>
                    <a:pt x="570" y="1442"/>
                  </a:lnTo>
                  <a:lnTo>
                    <a:pt x="572" y="1449"/>
                  </a:lnTo>
                  <a:lnTo>
                    <a:pt x="576" y="1456"/>
                  </a:lnTo>
                  <a:lnTo>
                    <a:pt x="583" y="1460"/>
                  </a:lnTo>
                  <a:lnTo>
                    <a:pt x="590" y="1460"/>
                  </a:lnTo>
                  <a:lnTo>
                    <a:pt x="590" y="1460"/>
                  </a:lnTo>
                  <a:lnTo>
                    <a:pt x="597" y="1460"/>
                  </a:lnTo>
                  <a:lnTo>
                    <a:pt x="601" y="1456"/>
                  </a:lnTo>
                  <a:lnTo>
                    <a:pt x="608" y="1444"/>
                  </a:lnTo>
                  <a:lnTo>
                    <a:pt x="608" y="1444"/>
                  </a:lnTo>
                  <a:lnTo>
                    <a:pt x="610" y="1440"/>
                  </a:lnTo>
                  <a:lnTo>
                    <a:pt x="615" y="1437"/>
                  </a:lnTo>
                  <a:lnTo>
                    <a:pt x="619" y="1438"/>
                  </a:lnTo>
                  <a:lnTo>
                    <a:pt x="621" y="1442"/>
                  </a:lnTo>
                  <a:lnTo>
                    <a:pt x="621" y="1442"/>
                  </a:lnTo>
                  <a:lnTo>
                    <a:pt x="623" y="1451"/>
                  </a:lnTo>
                  <a:lnTo>
                    <a:pt x="623" y="1462"/>
                  </a:lnTo>
                  <a:lnTo>
                    <a:pt x="619" y="1480"/>
                  </a:lnTo>
                  <a:lnTo>
                    <a:pt x="619" y="1480"/>
                  </a:lnTo>
                  <a:lnTo>
                    <a:pt x="619" y="1493"/>
                  </a:lnTo>
                  <a:lnTo>
                    <a:pt x="623" y="1504"/>
                  </a:lnTo>
                  <a:lnTo>
                    <a:pt x="626" y="1514"/>
                  </a:lnTo>
                  <a:lnTo>
                    <a:pt x="632" y="1525"/>
                  </a:lnTo>
                  <a:lnTo>
                    <a:pt x="632" y="1525"/>
                  </a:lnTo>
                  <a:lnTo>
                    <a:pt x="637" y="1536"/>
                  </a:lnTo>
                  <a:lnTo>
                    <a:pt x="643" y="1547"/>
                  </a:lnTo>
                  <a:lnTo>
                    <a:pt x="646" y="1569"/>
                  </a:lnTo>
                  <a:lnTo>
                    <a:pt x="646" y="1569"/>
                  </a:lnTo>
                  <a:lnTo>
                    <a:pt x="650" y="1587"/>
                  </a:lnTo>
                  <a:lnTo>
                    <a:pt x="653" y="1605"/>
                  </a:lnTo>
                  <a:lnTo>
                    <a:pt x="653" y="1605"/>
                  </a:lnTo>
                  <a:lnTo>
                    <a:pt x="659" y="1628"/>
                  </a:lnTo>
                  <a:lnTo>
                    <a:pt x="664" y="1652"/>
                  </a:lnTo>
                  <a:lnTo>
                    <a:pt x="664" y="1652"/>
                  </a:lnTo>
                  <a:lnTo>
                    <a:pt x="666" y="1659"/>
                  </a:lnTo>
                  <a:lnTo>
                    <a:pt x="670" y="1666"/>
                  </a:lnTo>
                  <a:lnTo>
                    <a:pt x="673" y="1674"/>
                  </a:lnTo>
                  <a:lnTo>
                    <a:pt x="679" y="1679"/>
                  </a:lnTo>
                  <a:lnTo>
                    <a:pt x="686" y="1683"/>
                  </a:lnTo>
                  <a:lnTo>
                    <a:pt x="693" y="1684"/>
                  </a:lnTo>
                  <a:lnTo>
                    <a:pt x="700" y="1684"/>
                  </a:lnTo>
                  <a:lnTo>
                    <a:pt x="708" y="1681"/>
                  </a:lnTo>
                  <a:lnTo>
                    <a:pt x="708" y="1681"/>
                  </a:lnTo>
                  <a:lnTo>
                    <a:pt x="715" y="1677"/>
                  </a:lnTo>
                  <a:lnTo>
                    <a:pt x="720" y="1670"/>
                  </a:lnTo>
                  <a:lnTo>
                    <a:pt x="724" y="1663"/>
                  </a:lnTo>
                  <a:lnTo>
                    <a:pt x="726" y="1654"/>
                  </a:lnTo>
                  <a:lnTo>
                    <a:pt x="726" y="1654"/>
                  </a:lnTo>
                  <a:lnTo>
                    <a:pt x="728" y="1637"/>
                  </a:lnTo>
                  <a:lnTo>
                    <a:pt x="728" y="1637"/>
                  </a:lnTo>
                  <a:lnTo>
                    <a:pt x="731" y="1630"/>
                  </a:lnTo>
                  <a:lnTo>
                    <a:pt x="735" y="1623"/>
                  </a:lnTo>
                  <a:lnTo>
                    <a:pt x="735" y="1623"/>
                  </a:lnTo>
                  <a:lnTo>
                    <a:pt x="735" y="1616"/>
                  </a:lnTo>
                  <a:lnTo>
                    <a:pt x="735" y="1610"/>
                  </a:lnTo>
                  <a:lnTo>
                    <a:pt x="731" y="1598"/>
                  </a:lnTo>
                  <a:lnTo>
                    <a:pt x="731" y="1598"/>
                  </a:lnTo>
                  <a:lnTo>
                    <a:pt x="729" y="1583"/>
                  </a:lnTo>
                  <a:lnTo>
                    <a:pt x="731" y="1576"/>
                  </a:lnTo>
                  <a:lnTo>
                    <a:pt x="733" y="1569"/>
                  </a:lnTo>
                  <a:lnTo>
                    <a:pt x="733" y="1569"/>
                  </a:lnTo>
                  <a:lnTo>
                    <a:pt x="738" y="1563"/>
                  </a:lnTo>
                  <a:lnTo>
                    <a:pt x="744" y="1560"/>
                  </a:lnTo>
                  <a:lnTo>
                    <a:pt x="744" y="1560"/>
                  </a:lnTo>
                  <a:lnTo>
                    <a:pt x="748" y="1554"/>
                  </a:lnTo>
                  <a:lnTo>
                    <a:pt x="751" y="1549"/>
                  </a:lnTo>
                  <a:lnTo>
                    <a:pt x="751" y="1549"/>
                  </a:lnTo>
                  <a:lnTo>
                    <a:pt x="757" y="1542"/>
                  </a:lnTo>
                  <a:lnTo>
                    <a:pt x="762" y="1538"/>
                  </a:lnTo>
                  <a:lnTo>
                    <a:pt x="776" y="1529"/>
                  </a:lnTo>
                  <a:lnTo>
                    <a:pt x="776" y="1529"/>
                  </a:lnTo>
                  <a:lnTo>
                    <a:pt x="791" y="1522"/>
                  </a:lnTo>
                  <a:lnTo>
                    <a:pt x="804" y="1513"/>
                  </a:lnTo>
                  <a:lnTo>
                    <a:pt x="814" y="1502"/>
                  </a:lnTo>
                  <a:lnTo>
                    <a:pt x="820" y="1496"/>
                  </a:lnTo>
                  <a:lnTo>
                    <a:pt x="824" y="1489"/>
                  </a:lnTo>
                  <a:lnTo>
                    <a:pt x="824" y="1489"/>
                  </a:lnTo>
                  <a:lnTo>
                    <a:pt x="829" y="1482"/>
                  </a:lnTo>
                  <a:lnTo>
                    <a:pt x="833" y="1476"/>
                  </a:lnTo>
                  <a:lnTo>
                    <a:pt x="842" y="1466"/>
                  </a:lnTo>
                  <a:lnTo>
                    <a:pt x="842" y="1466"/>
                  </a:lnTo>
                  <a:lnTo>
                    <a:pt x="847" y="1460"/>
                  </a:lnTo>
                  <a:lnTo>
                    <a:pt x="852" y="1455"/>
                  </a:lnTo>
                  <a:lnTo>
                    <a:pt x="852" y="1455"/>
                  </a:lnTo>
                  <a:lnTo>
                    <a:pt x="858" y="1455"/>
                  </a:lnTo>
                  <a:lnTo>
                    <a:pt x="865" y="1453"/>
                  </a:lnTo>
                  <a:lnTo>
                    <a:pt x="871" y="1453"/>
                  </a:lnTo>
                  <a:lnTo>
                    <a:pt x="876" y="1449"/>
                  </a:lnTo>
                  <a:lnTo>
                    <a:pt x="876" y="1449"/>
                  </a:lnTo>
                  <a:lnTo>
                    <a:pt x="881" y="1446"/>
                  </a:lnTo>
                  <a:lnTo>
                    <a:pt x="885" y="1438"/>
                  </a:lnTo>
                  <a:lnTo>
                    <a:pt x="889" y="1433"/>
                  </a:lnTo>
                  <a:lnTo>
                    <a:pt x="894" y="1429"/>
                  </a:lnTo>
                  <a:lnTo>
                    <a:pt x="894" y="1429"/>
                  </a:lnTo>
                  <a:lnTo>
                    <a:pt x="898" y="1429"/>
                  </a:lnTo>
                  <a:lnTo>
                    <a:pt x="901" y="1431"/>
                  </a:lnTo>
                  <a:lnTo>
                    <a:pt x="909" y="1437"/>
                  </a:lnTo>
                  <a:lnTo>
                    <a:pt x="909" y="1437"/>
                  </a:lnTo>
                  <a:lnTo>
                    <a:pt x="912" y="1444"/>
                  </a:lnTo>
                  <a:lnTo>
                    <a:pt x="916" y="1451"/>
                  </a:lnTo>
                  <a:lnTo>
                    <a:pt x="919" y="1460"/>
                  </a:lnTo>
                  <a:lnTo>
                    <a:pt x="923" y="1467"/>
                  </a:lnTo>
                  <a:lnTo>
                    <a:pt x="923" y="1467"/>
                  </a:lnTo>
                  <a:lnTo>
                    <a:pt x="927" y="1469"/>
                  </a:lnTo>
                  <a:lnTo>
                    <a:pt x="929" y="1471"/>
                  </a:lnTo>
                  <a:lnTo>
                    <a:pt x="936" y="1475"/>
                  </a:lnTo>
                  <a:lnTo>
                    <a:pt x="936" y="1475"/>
                  </a:lnTo>
                  <a:lnTo>
                    <a:pt x="939" y="1478"/>
                  </a:lnTo>
                  <a:lnTo>
                    <a:pt x="941" y="1482"/>
                  </a:lnTo>
                  <a:lnTo>
                    <a:pt x="943" y="1491"/>
                  </a:lnTo>
                  <a:lnTo>
                    <a:pt x="943" y="1491"/>
                  </a:lnTo>
                  <a:lnTo>
                    <a:pt x="947" y="1500"/>
                  </a:lnTo>
                  <a:lnTo>
                    <a:pt x="952" y="1507"/>
                  </a:lnTo>
                  <a:lnTo>
                    <a:pt x="952" y="1507"/>
                  </a:lnTo>
                  <a:lnTo>
                    <a:pt x="954" y="1513"/>
                  </a:lnTo>
                  <a:lnTo>
                    <a:pt x="954" y="1518"/>
                  </a:lnTo>
                  <a:lnTo>
                    <a:pt x="952" y="1529"/>
                  </a:lnTo>
                  <a:lnTo>
                    <a:pt x="952" y="1529"/>
                  </a:lnTo>
                  <a:lnTo>
                    <a:pt x="950" y="1534"/>
                  </a:lnTo>
                  <a:lnTo>
                    <a:pt x="948" y="1540"/>
                  </a:lnTo>
                  <a:lnTo>
                    <a:pt x="948" y="1547"/>
                  </a:lnTo>
                  <a:lnTo>
                    <a:pt x="950" y="1549"/>
                  </a:lnTo>
                  <a:lnTo>
                    <a:pt x="952" y="1552"/>
                  </a:lnTo>
                  <a:lnTo>
                    <a:pt x="952" y="1552"/>
                  </a:lnTo>
                  <a:lnTo>
                    <a:pt x="956" y="1552"/>
                  </a:lnTo>
                  <a:lnTo>
                    <a:pt x="961" y="1551"/>
                  </a:lnTo>
                  <a:lnTo>
                    <a:pt x="970" y="1547"/>
                  </a:lnTo>
                  <a:lnTo>
                    <a:pt x="970" y="1547"/>
                  </a:lnTo>
                  <a:lnTo>
                    <a:pt x="979" y="1538"/>
                  </a:lnTo>
                  <a:lnTo>
                    <a:pt x="985" y="1536"/>
                  </a:lnTo>
                  <a:lnTo>
                    <a:pt x="988" y="1536"/>
                  </a:lnTo>
                  <a:lnTo>
                    <a:pt x="992" y="1538"/>
                  </a:lnTo>
                  <a:lnTo>
                    <a:pt x="992" y="1538"/>
                  </a:lnTo>
                  <a:lnTo>
                    <a:pt x="995" y="1543"/>
                  </a:lnTo>
                  <a:lnTo>
                    <a:pt x="999" y="1549"/>
                  </a:lnTo>
                  <a:lnTo>
                    <a:pt x="1005" y="1561"/>
                  </a:lnTo>
                  <a:lnTo>
                    <a:pt x="1008" y="1576"/>
                  </a:lnTo>
                  <a:lnTo>
                    <a:pt x="1010" y="1589"/>
                  </a:lnTo>
                  <a:lnTo>
                    <a:pt x="1010" y="1589"/>
                  </a:lnTo>
                  <a:lnTo>
                    <a:pt x="1015" y="1614"/>
                  </a:lnTo>
                  <a:lnTo>
                    <a:pt x="1019" y="1625"/>
                  </a:lnTo>
                  <a:lnTo>
                    <a:pt x="1021" y="1637"/>
                  </a:lnTo>
                  <a:lnTo>
                    <a:pt x="1021" y="1637"/>
                  </a:lnTo>
                  <a:lnTo>
                    <a:pt x="1021" y="1654"/>
                  </a:lnTo>
                  <a:lnTo>
                    <a:pt x="1019" y="1668"/>
                  </a:lnTo>
                  <a:lnTo>
                    <a:pt x="1019" y="1683"/>
                  </a:lnTo>
                  <a:lnTo>
                    <a:pt x="1021" y="1690"/>
                  </a:lnTo>
                  <a:lnTo>
                    <a:pt x="1024" y="1699"/>
                  </a:lnTo>
                  <a:lnTo>
                    <a:pt x="1024" y="1699"/>
                  </a:lnTo>
                  <a:lnTo>
                    <a:pt x="1030" y="1706"/>
                  </a:lnTo>
                  <a:lnTo>
                    <a:pt x="1035" y="1715"/>
                  </a:lnTo>
                  <a:lnTo>
                    <a:pt x="1035" y="1715"/>
                  </a:lnTo>
                  <a:lnTo>
                    <a:pt x="1039" y="1724"/>
                  </a:lnTo>
                  <a:lnTo>
                    <a:pt x="1041" y="1735"/>
                  </a:lnTo>
                  <a:lnTo>
                    <a:pt x="1043" y="1755"/>
                  </a:lnTo>
                  <a:lnTo>
                    <a:pt x="1043" y="1755"/>
                  </a:lnTo>
                  <a:lnTo>
                    <a:pt x="1046" y="1777"/>
                  </a:lnTo>
                  <a:lnTo>
                    <a:pt x="1048" y="1788"/>
                  </a:lnTo>
                  <a:lnTo>
                    <a:pt x="1053" y="1797"/>
                  </a:lnTo>
                  <a:lnTo>
                    <a:pt x="1053" y="1797"/>
                  </a:lnTo>
                  <a:lnTo>
                    <a:pt x="1062" y="1806"/>
                  </a:lnTo>
                  <a:lnTo>
                    <a:pt x="1071" y="1813"/>
                  </a:lnTo>
                  <a:lnTo>
                    <a:pt x="1071" y="1813"/>
                  </a:lnTo>
                  <a:lnTo>
                    <a:pt x="1077" y="1817"/>
                  </a:lnTo>
                  <a:lnTo>
                    <a:pt x="1084" y="1818"/>
                  </a:lnTo>
                  <a:lnTo>
                    <a:pt x="1090" y="1820"/>
                  </a:lnTo>
                  <a:lnTo>
                    <a:pt x="1097" y="1818"/>
                  </a:lnTo>
                  <a:lnTo>
                    <a:pt x="1097" y="1818"/>
                  </a:lnTo>
                  <a:lnTo>
                    <a:pt x="1099" y="1815"/>
                  </a:lnTo>
                  <a:lnTo>
                    <a:pt x="1100" y="1808"/>
                  </a:lnTo>
                  <a:lnTo>
                    <a:pt x="1099" y="1802"/>
                  </a:lnTo>
                  <a:lnTo>
                    <a:pt x="1097" y="1797"/>
                  </a:lnTo>
                  <a:lnTo>
                    <a:pt x="1097" y="1797"/>
                  </a:lnTo>
                  <a:lnTo>
                    <a:pt x="1091" y="1782"/>
                  </a:lnTo>
                  <a:lnTo>
                    <a:pt x="1086" y="1768"/>
                  </a:lnTo>
                  <a:lnTo>
                    <a:pt x="1086" y="1768"/>
                  </a:lnTo>
                  <a:lnTo>
                    <a:pt x="1082" y="1751"/>
                  </a:lnTo>
                  <a:lnTo>
                    <a:pt x="1079" y="1744"/>
                  </a:lnTo>
                  <a:lnTo>
                    <a:pt x="1075" y="1737"/>
                  </a:lnTo>
                  <a:lnTo>
                    <a:pt x="1075" y="1737"/>
                  </a:lnTo>
                  <a:lnTo>
                    <a:pt x="1071" y="1730"/>
                  </a:lnTo>
                  <a:lnTo>
                    <a:pt x="1064" y="1722"/>
                  </a:lnTo>
                  <a:lnTo>
                    <a:pt x="1052" y="1710"/>
                  </a:lnTo>
                  <a:lnTo>
                    <a:pt x="1041" y="1697"/>
                  </a:lnTo>
                  <a:lnTo>
                    <a:pt x="1035" y="1690"/>
                  </a:lnTo>
                  <a:lnTo>
                    <a:pt x="1032" y="1681"/>
                  </a:lnTo>
                  <a:lnTo>
                    <a:pt x="1032" y="1681"/>
                  </a:lnTo>
                  <a:lnTo>
                    <a:pt x="1030" y="1670"/>
                  </a:lnTo>
                  <a:lnTo>
                    <a:pt x="1032" y="1657"/>
                  </a:lnTo>
                  <a:lnTo>
                    <a:pt x="1033" y="1632"/>
                  </a:lnTo>
                  <a:lnTo>
                    <a:pt x="1033" y="1632"/>
                  </a:lnTo>
                  <a:lnTo>
                    <a:pt x="1037" y="1621"/>
                  </a:lnTo>
                  <a:lnTo>
                    <a:pt x="1039" y="1616"/>
                  </a:lnTo>
                  <a:lnTo>
                    <a:pt x="1043" y="1612"/>
                  </a:lnTo>
                  <a:lnTo>
                    <a:pt x="1043" y="1612"/>
                  </a:lnTo>
                  <a:lnTo>
                    <a:pt x="1048" y="1612"/>
                  </a:lnTo>
                  <a:lnTo>
                    <a:pt x="1053" y="1616"/>
                  </a:lnTo>
                  <a:lnTo>
                    <a:pt x="1066" y="1623"/>
                  </a:lnTo>
                  <a:lnTo>
                    <a:pt x="1066" y="1623"/>
                  </a:lnTo>
                  <a:lnTo>
                    <a:pt x="1073" y="1627"/>
                  </a:lnTo>
                  <a:lnTo>
                    <a:pt x="1081" y="1632"/>
                  </a:lnTo>
                  <a:lnTo>
                    <a:pt x="1088" y="1639"/>
                  </a:lnTo>
                  <a:lnTo>
                    <a:pt x="1093" y="1646"/>
                  </a:lnTo>
                  <a:lnTo>
                    <a:pt x="1093" y="1646"/>
                  </a:lnTo>
                  <a:lnTo>
                    <a:pt x="1102" y="1668"/>
                  </a:lnTo>
                  <a:lnTo>
                    <a:pt x="1110" y="1679"/>
                  </a:lnTo>
                  <a:lnTo>
                    <a:pt x="1117" y="1686"/>
                  </a:lnTo>
                  <a:lnTo>
                    <a:pt x="1117" y="1686"/>
                  </a:lnTo>
                  <a:lnTo>
                    <a:pt x="1122" y="1690"/>
                  </a:lnTo>
                  <a:lnTo>
                    <a:pt x="1128" y="1688"/>
                  </a:lnTo>
                  <a:lnTo>
                    <a:pt x="1133" y="1684"/>
                  </a:lnTo>
                  <a:lnTo>
                    <a:pt x="1138" y="1677"/>
                  </a:lnTo>
                  <a:lnTo>
                    <a:pt x="1138" y="1677"/>
                  </a:lnTo>
                  <a:lnTo>
                    <a:pt x="1144" y="1668"/>
                  </a:lnTo>
                  <a:lnTo>
                    <a:pt x="1151" y="1661"/>
                  </a:lnTo>
                  <a:lnTo>
                    <a:pt x="1166" y="1645"/>
                  </a:lnTo>
                  <a:lnTo>
                    <a:pt x="1166" y="1645"/>
                  </a:lnTo>
                  <a:lnTo>
                    <a:pt x="1175" y="1637"/>
                  </a:lnTo>
                  <a:lnTo>
                    <a:pt x="1180" y="1627"/>
                  </a:lnTo>
                  <a:lnTo>
                    <a:pt x="1180" y="1627"/>
                  </a:lnTo>
                  <a:lnTo>
                    <a:pt x="1182" y="1618"/>
                  </a:lnTo>
                  <a:lnTo>
                    <a:pt x="1184" y="1608"/>
                  </a:lnTo>
                  <a:lnTo>
                    <a:pt x="1182" y="1589"/>
                  </a:lnTo>
                  <a:lnTo>
                    <a:pt x="1178" y="1570"/>
                  </a:lnTo>
                  <a:lnTo>
                    <a:pt x="1171" y="1552"/>
                  </a:lnTo>
                  <a:lnTo>
                    <a:pt x="1171" y="1552"/>
                  </a:lnTo>
                  <a:lnTo>
                    <a:pt x="1160" y="1538"/>
                  </a:lnTo>
                  <a:lnTo>
                    <a:pt x="1149" y="1525"/>
                  </a:lnTo>
                  <a:lnTo>
                    <a:pt x="1140" y="1509"/>
                  </a:lnTo>
                  <a:lnTo>
                    <a:pt x="1137" y="1502"/>
                  </a:lnTo>
                  <a:lnTo>
                    <a:pt x="1137" y="1494"/>
                  </a:lnTo>
                  <a:lnTo>
                    <a:pt x="1137" y="1494"/>
                  </a:lnTo>
                  <a:lnTo>
                    <a:pt x="1137" y="1482"/>
                  </a:lnTo>
                  <a:lnTo>
                    <a:pt x="1140" y="1471"/>
                  </a:lnTo>
                  <a:lnTo>
                    <a:pt x="1146" y="1460"/>
                  </a:lnTo>
                  <a:lnTo>
                    <a:pt x="1153" y="1453"/>
                  </a:lnTo>
                  <a:lnTo>
                    <a:pt x="1160" y="1447"/>
                  </a:lnTo>
                  <a:lnTo>
                    <a:pt x="1169" y="1446"/>
                  </a:lnTo>
                  <a:lnTo>
                    <a:pt x="1175" y="1446"/>
                  </a:lnTo>
                  <a:lnTo>
                    <a:pt x="1180" y="1447"/>
                  </a:lnTo>
                  <a:lnTo>
                    <a:pt x="1186" y="1451"/>
                  </a:lnTo>
                  <a:lnTo>
                    <a:pt x="1189" y="1456"/>
                  </a:lnTo>
                  <a:lnTo>
                    <a:pt x="1189" y="1456"/>
                  </a:lnTo>
                  <a:lnTo>
                    <a:pt x="1195" y="1460"/>
                  </a:lnTo>
                  <a:lnTo>
                    <a:pt x="1198" y="1460"/>
                  </a:lnTo>
                  <a:lnTo>
                    <a:pt x="1202" y="1458"/>
                  </a:lnTo>
                  <a:lnTo>
                    <a:pt x="1205" y="1453"/>
                  </a:lnTo>
                  <a:lnTo>
                    <a:pt x="1205" y="1453"/>
                  </a:lnTo>
                  <a:lnTo>
                    <a:pt x="1213" y="1444"/>
                  </a:lnTo>
                  <a:lnTo>
                    <a:pt x="1220" y="1438"/>
                  </a:lnTo>
                  <a:lnTo>
                    <a:pt x="1227" y="1435"/>
                  </a:lnTo>
                  <a:lnTo>
                    <a:pt x="1238" y="1431"/>
                  </a:lnTo>
                  <a:lnTo>
                    <a:pt x="1238" y="1431"/>
                  </a:lnTo>
                  <a:lnTo>
                    <a:pt x="1262" y="1426"/>
                  </a:lnTo>
                  <a:lnTo>
                    <a:pt x="1274" y="1422"/>
                  </a:lnTo>
                  <a:lnTo>
                    <a:pt x="1285" y="1419"/>
                  </a:lnTo>
                  <a:lnTo>
                    <a:pt x="1285" y="1419"/>
                  </a:lnTo>
                  <a:lnTo>
                    <a:pt x="1292" y="1413"/>
                  </a:lnTo>
                  <a:lnTo>
                    <a:pt x="1300" y="1408"/>
                  </a:lnTo>
                  <a:lnTo>
                    <a:pt x="1300" y="1408"/>
                  </a:lnTo>
                  <a:lnTo>
                    <a:pt x="1305" y="1402"/>
                  </a:lnTo>
                  <a:lnTo>
                    <a:pt x="1309" y="1395"/>
                  </a:lnTo>
                  <a:lnTo>
                    <a:pt x="1316" y="1382"/>
                  </a:lnTo>
                  <a:lnTo>
                    <a:pt x="1319" y="1366"/>
                  </a:lnTo>
                  <a:lnTo>
                    <a:pt x="1325" y="1352"/>
                  </a:lnTo>
                  <a:lnTo>
                    <a:pt x="1325" y="1352"/>
                  </a:lnTo>
                  <a:lnTo>
                    <a:pt x="1329" y="1344"/>
                  </a:lnTo>
                  <a:lnTo>
                    <a:pt x="1332" y="1339"/>
                  </a:lnTo>
                  <a:lnTo>
                    <a:pt x="1343" y="1328"/>
                  </a:lnTo>
                  <a:lnTo>
                    <a:pt x="1352" y="1315"/>
                  </a:lnTo>
                  <a:lnTo>
                    <a:pt x="1357" y="1310"/>
                  </a:lnTo>
                  <a:lnTo>
                    <a:pt x="1361" y="1303"/>
                  </a:lnTo>
                  <a:lnTo>
                    <a:pt x="1361" y="1303"/>
                  </a:lnTo>
                  <a:lnTo>
                    <a:pt x="1363" y="1295"/>
                  </a:lnTo>
                  <a:lnTo>
                    <a:pt x="1361" y="1290"/>
                  </a:lnTo>
                  <a:lnTo>
                    <a:pt x="1359" y="1285"/>
                  </a:lnTo>
                  <a:lnTo>
                    <a:pt x="1356" y="1279"/>
                  </a:lnTo>
                  <a:lnTo>
                    <a:pt x="1356" y="1279"/>
                  </a:lnTo>
                  <a:lnTo>
                    <a:pt x="1352" y="1274"/>
                  </a:lnTo>
                  <a:lnTo>
                    <a:pt x="1352" y="1268"/>
                  </a:lnTo>
                  <a:lnTo>
                    <a:pt x="1356" y="1257"/>
                  </a:lnTo>
                  <a:lnTo>
                    <a:pt x="1356" y="1257"/>
                  </a:lnTo>
                  <a:lnTo>
                    <a:pt x="1356" y="1245"/>
                  </a:lnTo>
                  <a:lnTo>
                    <a:pt x="1356" y="1245"/>
                  </a:lnTo>
                  <a:lnTo>
                    <a:pt x="1354" y="1236"/>
                  </a:lnTo>
                  <a:lnTo>
                    <a:pt x="1348" y="1227"/>
                  </a:lnTo>
                  <a:lnTo>
                    <a:pt x="1343" y="1218"/>
                  </a:lnTo>
                  <a:lnTo>
                    <a:pt x="1341" y="1214"/>
                  </a:lnTo>
                  <a:lnTo>
                    <a:pt x="1339" y="1209"/>
                  </a:lnTo>
                  <a:lnTo>
                    <a:pt x="1339" y="1209"/>
                  </a:lnTo>
                  <a:lnTo>
                    <a:pt x="1339" y="1203"/>
                  </a:lnTo>
                  <a:lnTo>
                    <a:pt x="1341" y="1200"/>
                  </a:lnTo>
                  <a:lnTo>
                    <a:pt x="1341" y="1194"/>
                  </a:lnTo>
                  <a:lnTo>
                    <a:pt x="1341" y="1189"/>
                  </a:lnTo>
                  <a:lnTo>
                    <a:pt x="1341" y="1189"/>
                  </a:lnTo>
                  <a:lnTo>
                    <a:pt x="1338" y="1174"/>
                  </a:lnTo>
                  <a:lnTo>
                    <a:pt x="1336" y="1167"/>
                  </a:lnTo>
                  <a:lnTo>
                    <a:pt x="1338" y="1158"/>
                  </a:lnTo>
                  <a:lnTo>
                    <a:pt x="1338" y="1158"/>
                  </a:lnTo>
                  <a:lnTo>
                    <a:pt x="1339" y="1154"/>
                  </a:lnTo>
                  <a:lnTo>
                    <a:pt x="1343" y="1151"/>
                  </a:lnTo>
                  <a:lnTo>
                    <a:pt x="1354" y="1147"/>
                  </a:lnTo>
                  <a:lnTo>
                    <a:pt x="1363" y="1142"/>
                  </a:lnTo>
                  <a:lnTo>
                    <a:pt x="1367" y="1140"/>
                  </a:lnTo>
                  <a:lnTo>
                    <a:pt x="1368" y="1136"/>
                  </a:lnTo>
                  <a:lnTo>
                    <a:pt x="1368" y="1136"/>
                  </a:lnTo>
                  <a:lnTo>
                    <a:pt x="1368" y="1131"/>
                  </a:lnTo>
                  <a:lnTo>
                    <a:pt x="1365" y="1125"/>
                  </a:lnTo>
                  <a:lnTo>
                    <a:pt x="1361" y="1124"/>
                  </a:lnTo>
                  <a:lnTo>
                    <a:pt x="1357" y="1120"/>
                  </a:lnTo>
                  <a:lnTo>
                    <a:pt x="1357" y="1120"/>
                  </a:lnTo>
                  <a:lnTo>
                    <a:pt x="1345" y="1118"/>
                  </a:lnTo>
                  <a:lnTo>
                    <a:pt x="1330" y="1118"/>
                  </a:lnTo>
                  <a:lnTo>
                    <a:pt x="1325" y="1116"/>
                  </a:lnTo>
                  <a:lnTo>
                    <a:pt x="1319" y="1113"/>
                  </a:lnTo>
                  <a:lnTo>
                    <a:pt x="1314" y="1109"/>
                  </a:lnTo>
                  <a:lnTo>
                    <a:pt x="1312" y="1104"/>
                  </a:lnTo>
                  <a:lnTo>
                    <a:pt x="1312" y="1104"/>
                  </a:lnTo>
                  <a:lnTo>
                    <a:pt x="1310" y="1096"/>
                  </a:lnTo>
                  <a:lnTo>
                    <a:pt x="1310" y="1091"/>
                  </a:lnTo>
                  <a:lnTo>
                    <a:pt x="1314" y="1086"/>
                  </a:lnTo>
                  <a:lnTo>
                    <a:pt x="1318" y="1082"/>
                  </a:lnTo>
                  <a:lnTo>
                    <a:pt x="1329" y="1077"/>
                  </a:lnTo>
                  <a:lnTo>
                    <a:pt x="1338" y="1073"/>
                  </a:lnTo>
                  <a:lnTo>
                    <a:pt x="1338" y="1073"/>
                  </a:lnTo>
                  <a:lnTo>
                    <a:pt x="1347" y="1064"/>
                  </a:lnTo>
                  <a:lnTo>
                    <a:pt x="1352" y="1060"/>
                  </a:lnTo>
                  <a:lnTo>
                    <a:pt x="1357" y="1058"/>
                  </a:lnTo>
                  <a:lnTo>
                    <a:pt x="1357" y="1058"/>
                  </a:lnTo>
                  <a:lnTo>
                    <a:pt x="1361" y="1058"/>
                  </a:lnTo>
                  <a:lnTo>
                    <a:pt x="1367" y="1060"/>
                  </a:lnTo>
                  <a:lnTo>
                    <a:pt x="1370" y="1062"/>
                  </a:lnTo>
                  <a:lnTo>
                    <a:pt x="1374" y="1066"/>
                  </a:lnTo>
                  <a:lnTo>
                    <a:pt x="1374" y="1066"/>
                  </a:lnTo>
                  <a:lnTo>
                    <a:pt x="1374" y="1069"/>
                  </a:lnTo>
                  <a:lnTo>
                    <a:pt x="1374" y="1071"/>
                  </a:lnTo>
                  <a:lnTo>
                    <a:pt x="1370" y="1077"/>
                  </a:lnTo>
                  <a:lnTo>
                    <a:pt x="1370" y="1077"/>
                  </a:lnTo>
                  <a:lnTo>
                    <a:pt x="1368" y="1082"/>
                  </a:lnTo>
                  <a:lnTo>
                    <a:pt x="1370" y="1087"/>
                  </a:lnTo>
                  <a:lnTo>
                    <a:pt x="1374" y="1089"/>
                  </a:lnTo>
                  <a:lnTo>
                    <a:pt x="1379" y="1087"/>
                  </a:lnTo>
                  <a:lnTo>
                    <a:pt x="1379" y="1087"/>
                  </a:lnTo>
                  <a:lnTo>
                    <a:pt x="1392" y="1084"/>
                  </a:lnTo>
                  <a:lnTo>
                    <a:pt x="1397" y="1084"/>
                  </a:lnTo>
                  <a:lnTo>
                    <a:pt x="1403" y="1086"/>
                  </a:lnTo>
                  <a:lnTo>
                    <a:pt x="1406" y="1087"/>
                  </a:lnTo>
                  <a:lnTo>
                    <a:pt x="1410" y="1089"/>
                  </a:lnTo>
                  <a:lnTo>
                    <a:pt x="1417" y="1102"/>
                  </a:lnTo>
                  <a:lnTo>
                    <a:pt x="1417" y="1102"/>
                  </a:lnTo>
                  <a:lnTo>
                    <a:pt x="1421" y="1107"/>
                  </a:lnTo>
                  <a:lnTo>
                    <a:pt x="1426" y="1113"/>
                  </a:lnTo>
                  <a:lnTo>
                    <a:pt x="1437" y="1124"/>
                  </a:lnTo>
                  <a:lnTo>
                    <a:pt x="1437" y="1124"/>
                  </a:lnTo>
                  <a:lnTo>
                    <a:pt x="1441" y="1131"/>
                  </a:lnTo>
                  <a:lnTo>
                    <a:pt x="1444" y="1138"/>
                  </a:lnTo>
                  <a:lnTo>
                    <a:pt x="1446" y="1156"/>
                  </a:lnTo>
                  <a:lnTo>
                    <a:pt x="1446" y="1156"/>
                  </a:lnTo>
                  <a:lnTo>
                    <a:pt x="1446" y="1171"/>
                  </a:lnTo>
                  <a:lnTo>
                    <a:pt x="1446" y="1176"/>
                  </a:lnTo>
                  <a:lnTo>
                    <a:pt x="1450" y="1181"/>
                  </a:lnTo>
                  <a:lnTo>
                    <a:pt x="1450" y="1181"/>
                  </a:lnTo>
                  <a:lnTo>
                    <a:pt x="1455" y="1185"/>
                  </a:lnTo>
                  <a:lnTo>
                    <a:pt x="1461" y="1185"/>
                  </a:lnTo>
                  <a:lnTo>
                    <a:pt x="1466" y="1183"/>
                  </a:lnTo>
                  <a:lnTo>
                    <a:pt x="1470" y="1180"/>
                  </a:lnTo>
                  <a:lnTo>
                    <a:pt x="1470" y="1180"/>
                  </a:lnTo>
                  <a:lnTo>
                    <a:pt x="1477" y="1171"/>
                  </a:lnTo>
                  <a:lnTo>
                    <a:pt x="1479" y="1162"/>
                  </a:lnTo>
                  <a:lnTo>
                    <a:pt x="1477" y="1151"/>
                  </a:lnTo>
                  <a:lnTo>
                    <a:pt x="1473" y="1142"/>
                  </a:lnTo>
                  <a:lnTo>
                    <a:pt x="1464" y="1124"/>
                  </a:lnTo>
                  <a:lnTo>
                    <a:pt x="1462" y="1115"/>
                  </a:lnTo>
                  <a:lnTo>
                    <a:pt x="1462" y="1105"/>
                  </a:lnTo>
                  <a:lnTo>
                    <a:pt x="1462" y="1105"/>
                  </a:lnTo>
                  <a:lnTo>
                    <a:pt x="1466" y="1093"/>
                  </a:lnTo>
                  <a:lnTo>
                    <a:pt x="1472" y="1084"/>
                  </a:lnTo>
                  <a:lnTo>
                    <a:pt x="1477" y="1073"/>
                  </a:lnTo>
                  <a:lnTo>
                    <a:pt x="1481" y="1060"/>
                  </a:lnTo>
                  <a:lnTo>
                    <a:pt x="1481" y="1060"/>
                  </a:lnTo>
                  <a:lnTo>
                    <a:pt x="1482" y="1046"/>
                  </a:lnTo>
                  <a:lnTo>
                    <a:pt x="1484" y="1039"/>
                  </a:lnTo>
                  <a:lnTo>
                    <a:pt x="1486" y="1033"/>
                  </a:lnTo>
                  <a:lnTo>
                    <a:pt x="1486" y="1033"/>
                  </a:lnTo>
                  <a:lnTo>
                    <a:pt x="1493" y="1022"/>
                  </a:lnTo>
                  <a:lnTo>
                    <a:pt x="1500" y="1011"/>
                  </a:lnTo>
                  <a:lnTo>
                    <a:pt x="1500" y="1011"/>
                  </a:lnTo>
                  <a:lnTo>
                    <a:pt x="1504" y="1006"/>
                  </a:lnTo>
                  <a:lnTo>
                    <a:pt x="1508" y="1002"/>
                  </a:lnTo>
                  <a:lnTo>
                    <a:pt x="1511" y="1002"/>
                  </a:lnTo>
                  <a:lnTo>
                    <a:pt x="1517" y="1001"/>
                  </a:lnTo>
                  <a:lnTo>
                    <a:pt x="1526" y="1004"/>
                  </a:lnTo>
                  <a:lnTo>
                    <a:pt x="1538" y="1006"/>
                  </a:lnTo>
                  <a:lnTo>
                    <a:pt x="1538" y="1006"/>
                  </a:lnTo>
                  <a:lnTo>
                    <a:pt x="1549" y="1006"/>
                  </a:lnTo>
                  <a:lnTo>
                    <a:pt x="1560" y="1004"/>
                  </a:lnTo>
                  <a:lnTo>
                    <a:pt x="1569" y="997"/>
                  </a:lnTo>
                  <a:lnTo>
                    <a:pt x="1573" y="993"/>
                  </a:lnTo>
                  <a:lnTo>
                    <a:pt x="1575" y="988"/>
                  </a:lnTo>
                  <a:lnTo>
                    <a:pt x="1575" y="988"/>
                  </a:lnTo>
                  <a:lnTo>
                    <a:pt x="1582" y="975"/>
                  </a:lnTo>
                  <a:lnTo>
                    <a:pt x="1593" y="963"/>
                  </a:lnTo>
                  <a:lnTo>
                    <a:pt x="1593" y="963"/>
                  </a:lnTo>
                  <a:lnTo>
                    <a:pt x="1605" y="944"/>
                  </a:lnTo>
                  <a:lnTo>
                    <a:pt x="1618" y="928"/>
                  </a:lnTo>
                  <a:lnTo>
                    <a:pt x="1618" y="928"/>
                  </a:lnTo>
                  <a:lnTo>
                    <a:pt x="1629" y="908"/>
                  </a:lnTo>
                  <a:lnTo>
                    <a:pt x="1640" y="888"/>
                  </a:lnTo>
                  <a:lnTo>
                    <a:pt x="1640" y="888"/>
                  </a:lnTo>
                  <a:lnTo>
                    <a:pt x="1645" y="879"/>
                  </a:lnTo>
                  <a:lnTo>
                    <a:pt x="1649" y="870"/>
                  </a:lnTo>
                  <a:lnTo>
                    <a:pt x="1651" y="861"/>
                  </a:lnTo>
                  <a:lnTo>
                    <a:pt x="1651" y="850"/>
                  </a:lnTo>
                  <a:lnTo>
                    <a:pt x="1651" y="850"/>
                  </a:lnTo>
                  <a:lnTo>
                    <a:pt x="1651" y="830"/>
                  </a:lnTo>
                  <a:lnTo>
                    <a:pt x="1649" y="809"/>
                  </a:lnTo>
                  <a:lnTo>
                    <a:pt x="1649" y="809"/>
                  </a:lnTo>
                  <a:lnTo>
                    <a:pt x="1647" y="792"/>
                  </a:lnTo>
                  <a:lnTo>
                    <a:pt x="1645" y="785"/>
                  </a:lnTo>
                  <a:lnTo>
                    <a:pt x="1642" y="780"/>
                  </a:lnTo>
                  <a:lnTo>
                    <a:pt x="1642" y="780"/>
                  </a:lnTo>
                  <a:lnTo>
                    <a:pt x="1638" y="773"/>
                  </a:lnTo>
                  <a:lnTo>
                    <a:pt x="1633" y="769"/>
                  </a:lnTo>
                  <a:lnTo>
                    <a:pt x="1629" y="767"/>
                  </a:lnTo>
                  <a:lnTo>
                    <a:pt x="1624" y="767"/>
                  </a:lnTo>
                  <a:lnTo>
                    <a:pt x="1613" y="769"/>
                  </a:lnTo>
                  <a:lnTo>
                    <a:pt x="1600" y="769"/>
                  </a:lnTo>
                  <a:lnTo>
                    <a:pt x="1600" y="769"/>
                  </a:lnTo>
                  <a:lnTo>
                    <a:pt x="1595" y="767"/>
                  </a:lnTo>
                  <a:lnTo>
                    <a:pt x="1591" y="765"/>
                  </a:lnTo>
                  <a:lnTo>
                    <a:pt x="1584" y="758"/>
                  </a:lnTo>
                  <a:lnTo>
                    <a:pt x="1580" y="749"/>
                  </a:lnTo>
                  <a:lnTo>
                    <a:pt x="1578" y="740"/>
                  </a:lnTo>
                  <a:lnTo>
                    <a:pt x="1578" y="740"/>
                  </a:lnTo>
                  <a:lnTo>
                    <a:pt x="1582" y="733"/>
                  </a:lnTo>
                  <a:lnTo>
                    <a:pt x="1586" y="725"/>
                  </a:lnTo>
                  <a:lnTo>
                    <a:pt x="1591" y="720"/>
                  </a:lnTo>
                  <a:lnTo>
                    <a:pt x="1596" y="716"/>
                  </a:lnTo>
                  <a:lnTo>
                    <a:pt x="1596" y="716"/>
                  </a:lnTo>
                  <a:lnTo>
                    <a:pt x="1615" y="704"/>
                  </a:lnTo>
                  <a:lnTo>
                    <a:pt x="1629" y="689"/>
                  </a:lnTo>
                  <a:lnTo>
                    <a:pt x="1629" y="689"/>
                  </a:lnTo>
                  <a:lnTo>
                    <a:pt x="1636" y="682"/>
                  </a:lnTo>
                  <a:lnTo>
                    <a:pt x="1642" y="675"/>
                  </a:lnTo>
                  <a:lnTo>
                    <a:pt x="1642" y="675"/>
                  </a:lnTo>
                  <a:lnTo>
                    <a:pt x="1643" y="668"/>
                  </a:lnTo>
                  <a:lnTo>
                    <a:pt x="1645" y="659"/>
                  </a:lnTo>
                  <a:lnTo>
                    <a:pt x="1649" y="651"/>
                  </a:lnTo>
                  <a:lnTo>
                    <a:pt x="1653" y="644"/>
                  </a:lnTo>
                  <a:lnTo>
                    <a:pt x="1653" y="644"/>
                  </a:lnTo>
                  <a:lnTo>
                    <a:pt x="1662" y="635"/>
                  </a:lnTo>
                  <a:lnTo>
                    <a:pt x="1674" y="628"/>
                  </a:lnTo>
                  <a:lnTo>
                    <a:pt x="1687" y="626"/>
                  </a:lnTo>
                  <a:lnTo>
                    <a:pt x="1700" y="626"/>
                  </a:lnTo>
                  <a:lnTo>
                    <a:pt x="1700" y="626"/>
                  </a:lnTo>
                  <a:lnTo>
                    <a:pt x="1721" y="628"/>
                  </a:lnTo>
                  <a:lnTo>
                    <a:pt x="1743" y="630"/>
                  </a:lnTo>
                  <a:lnTo>
                    <a:pt x="1752" y="630"/>
                  </a:lnTo>
                  <a:lnTo>
                    <a:pt x="1763" y="628"/>
                  </a:lnTo>
                  <a:lnTo>
                    <a:pt x="1774" y="626"/>
                  </a:lnTo>
                  <a:lnTo>
                    <a:pt x="1783" y="621"/>
                  </a:lnTo>
                  <a:lnTo>
                    <a:pt x="1783" y="621"/>
                  </a:lnTo>
                  <a:lnTo>
                    <a:pt x="1790" y="617"/>
                  </a:lnTo>
                  <a:lnTo>
                    <a:pt x="1799" y="615"/>
                  </a:lnTo>
                  <a:lnTo>
                    <a:pt x="1806" y="613"/>
                  </a:lnTo>
                  <a:lnTo>
                    <a:pt x="1814" y="615"/>
                  </a:lnTo>
                  <a:lnTo>
                    <a:pt x="1814" y="615"/>
                  </a:lnTo>
                  <a:lnTo>
                    <a:pt x="1819" y="617"/>
                  </a:lnTo>
                  <a:lnTo>
                    <a:pt x="1823" y="619"/>
                  </a:lnTo>
                  <a:lnTo>
                    <a:pt x="1826" y="626"/>
                  </a:lnTo>
                  <a:lnTo>
                    <a:pt x="1826" y="626"/>
                  </a:lnTo>
                  <a:lnTo>
                    <a:pt x="1834" y="635"/>
                  </a:lnTo>
                  <a:lnTo>
                    <a:pt x="1839" y="640"/>
                  </a:lnTo>
                  <a:lnTo>
                    <a:pt x="1844" y="642"/>
                  </a:lnTo>
                  <a:lnTo>
                    <a:pt x="1850" y="640"/>
                  </a:lnTo>
                  <a:lnTo>
                    <a:pt x="1855" y="637"/>
                  </a:lnTo>
                  <a:lnTo>
                    <a:pt x="1861" y="631"/>
                  </a:lnTo>
                  <a:lnTo>
                    <a:pt x="1864" y="624"/>
                  </a:lnTo>
                  <a:lnTo>
                    <a:pt x="1868" y="615"/>
                  </a:lnTo>
                  <a:lnTo>
                    <a:pt x="1868" y="615"/>
                  </a:lnTo>
                  <a:lnTo>
                    <a:pt x="1872" y="604"/>
                  </a:lnTo>
                  <a:lnTo>
                    <a:pt x="1877" y="597"/>
                  </a:lnTo>
                  <a:lnTo>
                    <a:pt x="1891" y="583"/>
                  </a:lnTo>
                  <a:lnTo>
                    <a:pt x="1891" y="583"/>
                  </a:lnTo>
                  <a:lnTo>
                    <a:pt x="1900" y="573"/>
                  </a:lnTo>
                  <a:lnTo>
                    <a:pt x="1910" y="570"/>
                  </a:lnTo>
                  <a:lnTo>
                    <a:pt x="1919" y="568"/>
                  </a:lnTo>
                  <a:lnTo>
                    <a:pt x="1931" y="568"/>
                  </a:lnTo>
                  <a:lnTo>
                    <a:pt x="1931" y="568"/>
                  </a:lnTo>
                  <a:lnTo>
                    <a:pt x="1937" y="570"/>
                  </a:lnTo>
                  <a:lnTo>
                    <a:pt x="1938" y="572"/>
                  </a:lnTo>
                  <a:lnTo>
                    <a:pt x="1944" y="579"/>
                  </a:lnTo>
                  <a:lnTo>
                    <a:pt x="1944" y="579"/>
                  </a:lnTo>
                  <a:lnTo>
                    <a:pt x="1951" y="581"/>
                  </a:lnTo>
                  <a:lnTo>
                    <a:pt x="1955" y="583"/>
                  </a:lnTo>
                  <a:lnTo>
                    <a:pt x="1958" y="581"/>
                  </a:lnTo>
                  <a:lnTo>
                    <a:pt x="1962" y="577"/>
                  </a:lnTo>
                  <a:lnTo>
                    <a:pt x="1967" y="566"/>
                  </a:lnTo>
                  <a:lnTo>
                    <a:pt x="1973" y="557"/>
                  </a:lnTo>
                  <a:lnTo>
                    <a:pt x="1973" y="557"/>
                  </a:lnTo>
                  <a:lnTo>
                    <a:pt x="1980" y="550"/>
                  </a:lnTo>
                  <a:lnTo>
                    <a:pt x="1991" y="545"/>
                  </a:lnTo>
                  <a:lnTo>
                    <a:pt x="1995" y="545"/>
                  </a:lnTo>
                  <a:lnTo>
                    <a:pt x="2000" y="545"/>
                  </a:lnTo>
                  <a:lnTo>
                    <a:pt x="2004" y="548"/>
                  </a:lnTo>
                  <a:lnTo>
                    <a:pt x="2005" y="554"/>
                  </a:lnTo>
                  <a:lnTo>
                    <a:pt x="2005" y="554"/>
                  </a:lnTo>
                  <a:lnTo>
                    <a:pt x="2005" y="559"/>
                  </a:lnTo>
                  <a:lnTo>
                    <a:pt x="2005" y="564"/>
                  </a:lnTo>
                  <a:lnTo>
                    <a:pt x="2000" y="573"/>
                  </a:lnTo>
                  <a:lnTo>
                    <a:pt x="1995" y="583"/>
                  </a:lnTo>
                  <a:lnTo>
                    <a:pt x="1987" y="592"/>
                  </a:lnTo>
                  <a:lnTo>
                    <a:pt x="1987" y="592"/>
                  </a:lnTo>
                  <a:lnTo>
                    <a:pt x="1978" y="602"/>
                  </a:lnTo>
                  <a:lnTo>
                    <a:pt x="1971" y="613"/>
                  </a:lnTo>
                  <a:lnTo>
                    <a:pt x="1962" y="624"/>
                  </a:lnTo>
                  <a:lnTo>
                    <a:pt x="1953" y="635"/>
                  </a:lnTo>
                  <a:lnTo>
                    <a:pt x="1953" y="635"/>
                  </a:lnTo>
                  <a:lnTo>
                    <a:pt x="1946" y="640"/>
                  </a:lnTo>
                  <a:lnTo>
                    <a:pt x="1937" y="644"/>
                  </a:lnTo>
                  <a:lnTo>
                    <a:pt x="1929" y="648"/>
                  </a:lnTo>
                  <a:lnTo>
                    <a:pt x="1920" y="653"/>
                  </a:lnTo>
                  <a:lnTo>
                    <a:pt x="1920" y="653"/>
                  </a:lnTo>
                  <a:lnTo>
                    <a:pt x="1910" y="662"/>
                  </a:lnTo>
                  <a:lnTo>
                    <a:pt x="1900" y="673"/>
                  </a:lnTo>
                  <a:lnTo>
                    <a:pt x="1893" y="686"/>
                  </a:lnTo>
                  <a:lnTo>
                    <a:pt x="1890" y="700"/>
                  </a:lnTo>
                  <a:lnTo>
                    <a:pt x="1886" y="715"/>
                  </a:lnTo>
                  <a:lnTo>
                    <a:pt x="1884" y="729"/>
                  </a:lnTo>
                  <a:lnTo>
                    <a:pt x="1882" y="758"/>
                  </a:lnTo>
                  <a:lnTo>
                    <a:pt x="1882" y="758"/>
                  </a:lnTo>
                  <a:lnTo>
                    <a:pt x="1882" y="774"/>
                  </a:lnTo>
                  <a:lnTo>
                    <a:pt x="1884" y="785"/>
                  </a:lnTo>
                  <a:lnTo>
                    <a:pt x="1888" y="796"/>
                  </a:lnTo>
                  <a:lnTo>
                    <a:pt x="1891" y="805"/>
                  </a:lnTo>
                  <a:lnTo>
                    <a:pt x="1899" y="812"/>
                  </a:lnTo>
                  <a:lnTo>
                    <a:pt x="1902" y="814"/>
                  </a:lnTo>
                  <a:lnTo>
                    <a:pt x="1906" y="814"/>
                  </a:lnTo>
                  <a:lnTo>
                    <a:pt x="1910" y="816"/>
                  </a:lnTo>
                  <a:lnTo>
                    <a:pt x="1915" y="814"/>
                  </a:lnTo>
                  <a:lnTo>
                    <a:pt x="1915" y="814"/>
                  </a:lnTo>
                  <a:lnTo>
                    <a:pt x="1920" y="811"/>
                  </a:lnTo>
                  <a:lnTo>
                    <a:pt x="1926" y="805"/>
                  </a:lnTo>
                  <a:lnTo>
                    <a:pt x="1928" y="798"/>
                  </a:lnTo>
                  <a:lnTo>
                    <a:pt x="1929" y="789"/>
                  </a:lnTo>
                  <a:lnTo>
                    <a:pt x="1931" y="773"/>
                  </a:lnTo>
                  <a:lnTo>
                    <a:pt x="1935" y="765"/>
                  </a:lnTo>
                  <a:lnTo>
                    <a:pt x="1938" y="760"/>
                  </a:lnTo>
                  <a:lnTo>
                    <a:pt x="1938" y="760"/>
                  </a:lnTo>
                  <a:lnTo>
                    <a:pt x="1946" y="756"/>
                  </a:lnTo>
                  <a:lnTo>
                    <a:pt x="1953" y="754"/>
                  </a:lnTo>
                  <a:lnTo>
                    <a:pt x="1962" y="751"/>
                  </a:lnTo>
                  <a:lnTo>
                    <a:pt x="1967" y="747"/>
                  </a:lnTo>
                  <a:lnTo>
                    <a:pt x="1967" y="747"/>
                  </a:lnTo>
                  <a:lnTo>
                    <a:pt x="1971" y="742"/>
                  </a:lnTo>
                  <a:lnTo>
                    <a:pt x="1973" y="736"/>
                  </a:lnTo>
                  <a:lnTo>
                    <a:pt x="1977" y="724"/>
                  </a:lnTo>
                  <a:lnTo>
                    <a:pt x="1977" y="724"/>
                  </a:lnTo>
                  <a:lnTo>
                    <a:pt x="1978" y="718"/>
                  </a:lnTo>
                  <a:lnTo>
                    <a:pt x="1982" y="713"/>
                  </a:lnTo>
                  <a:lnTo>
                    <a:pt x="1991" y="704"/>
                  </a:lnTo>
                  <a:lnTo>
                    <a:pt x="2000" y="695"/>
                  </a:lnTo>
                  <a:lnTo>
                    <a:pt x="2002" y="689"/>
                  </a:lnTo>
                  <a:lnTo>
                    <a:pt x="2002" y="682"/>
                  </a:lnTo>
                  <a:lnTo>
                    <a:pt x="2002" y="682"/>
                  </a:lnTo>
                  <a:lnTo>
                    <a:pt x="2000" y="675"/>
                  </a:lnTo>
                  <a:lnTo>
                    <a:pt x="1996" y="668"/>
                  </a:lnTo>
                  <a:lnTo>
                    <a:pt x="1993" y="660"/>
                  </a:lnTo>
                  <a:lnTo>
                    <a:pt x="1991" y="653"/>
                  </a:lnTo>
                  <a:lnTo>
                    <a:pt x="1991" y="653"/>
                  </a:lnTo>
                  <a:lnTo>
                    <a:pt x="1991" y="646"/>
                  </a:lnTo>
                  <a:lnTo>
                    <a:pt x="1995" y="639"/>
                  </a:lnTo>
                  <a:lnTo>
                    <a:pt x="2004" y="628"/>
                  </a:lnTo>
                  <a:lnTo>
                    <a:pt x="2004" y="628"/>
                  </a:lnTo>
                  <a:lnTo>
                    <a:pt x="2009" y="621"/>
                  </a:lnTo>
                  <a:lnTo>
                    <a:pt x="2016" y="613"/>
                  </a:lnTo>
                  <a:lnTo>
                    <a:pt x="2024" y="610"/>
                  </a:lnTo>
                  <a:lnTo>
                    <a:pt x="2033" y="606"/>
                  </a:lnTo>
                  <a:lnTo>
                    <a:pt x="2033" y="606"/>
                  </a:lnTo>
                  <a:lnTo>
                    <a:pt x="2043" y="602"/>
                  </a:lnTo>
                  <a:lnTo>
                    <a:pt x="2056" y="599"/>
                  </a:lnTo>
                  <a:lnTo>
                    <a:pt x="2067" y="595"/>
                  </a:lnTo>
                  <a:lnTo>
                    <a:pt x="2080" y="595"/>
                  </a:lnTo>
                  <a:lnTo>
                    <a:pt x="2080" y="595"/>
                  </a:lnTo>
                  <a:lnTo>
                    <a:pt x="2085" y="597"/>
                  </a:lnTo>
                  <a:lnTo>
                    <a:pt x="2091" y="601"/>
                  </a:lnTo>
                  <a:lnTo>
                    <a:pt x="2096" y="602"/>
                  </a:lnTo>
                  <a:lnTo>
                    <a:pt x="2103" y="604"/>
                  </a:lnTo>
                  <a:lnTo>
                    <a:pt x="2103" y="604"/>
                  </a:lnTo>
                  <a:lnTo>
                    <a:pt x="2110" y="601"/>
                  </a:lnTo>
                  <a:lnTo>
                    <a:pt x="2118" y="595"/>
                  </a:lnTo>
                  <a:lnTo>
                    <a:pt x="2129" y="581"/>
                  </a:lnTo>
                  <a:lnTo>
                    <a:pt x="2129" y="581"/>
                  </a:lnTo>
                  <a:lnTo>
                    <a:pt x="2136" y="575"/>
                  </a:lnTo>
                  <a:lnTo>
                    <a:pt x="2141" y="570"/>
                  </a:lnTo>
                  <a:lnTo>
                    <a:pt x="2158" y="561"/>
                  </a:lnTo>
                  <a:lnTo>
                    <a:pt x="2174" y="555"/>
                  </a:lnTo>
                  <a:lnTo>
                    <a:pt x="2192" y="552"/>
                  </a:lnTo>
                  <a:lnTo>
                    <a:pt x="2192" y="552"/>
                  </a:lnTo>
                  <a:lnTo>
                    <a:pt x="2210" y="550"/>
                  </a:lnTo>
                  <a:lnTo>
                    <a:pt x="2219" y="548"/>
                  </a:lnTo>
                  <a:lnTo>
                    <a:pt x="2226" y="543"/>
                  </a:lnTo>
                  <a:lnTo>
                    <a:pt x="2226" y="543"/>
                  </a:lnTo>
                  <a:lnTo>
                    <a:pt x="2232" y="535"/>
                  </a:lnTo>
                  <a:lnTo>
                    <a:pt x="2235" y="528"/>
                  </a:lnTo>
                  <a:lnTo>
                    <a:pt x="2237" y="521"/>
                  </a:lnTo>
                  <a:lnTo>
                    <a:pt x="2234" y="512"/>
                  </a:lnTo>
                  <a:lnTo>
                    <a:pt x="2234" y="512"/>
                  </a:lnTo>
                  <a:lnTo>
                    <a:pt x="2230" y="508"/>
                  </a:lnTo>
                  <a:lnTo>
                    <a:pt x="2223" y="503"/>
                  </a:lnTo>
                  <a:lnTo>
                    <a:pt x="2217" y="497"/>
                  </a:lnTo>
                  <a:lnTo>
                    <a:pt x="2215" y="494"/>
                  </a:lnTo>
                  <a:lnTo>
                    <a:pt x="2215" y="492"/>
                  </a:lnTo>
                  <a:lnTo>
                    <a:pt x="2215" y="492"/>
                  </a:lnTo>
                  <a:lnTo>
                    <a:pt x="2217" y="490"/>
                  </a:lnTo>
                  <a:lnTo>
                    <a:pt x="2219" y="488"/>
                  </a:lnTo>
                  <a:lnTo>
                    <a:pt x="2224" y="488"/>
                  </a:lnTo>
                  <a:lnTo>
                    <a:pt x="2230" y="490"/>
                  </a:lnTo>
                  <a:lnTo>
                    <a:pt x="2235" y="490"/>
                  </a:lnTo>
                  <a:lnTo>
                    <a:pt x="2235" y="490"/>
                  </a:lnTo>
                  <a:lnTo>
                    <a:pt x="2241" y="487"/>
                  </a:lnTo>
                  <a:lnTo>
                    <a:pt x="2244" y="481"/>
                  </a:lnTo>
                  <a:lnTo>
                    <a:pt x="2250" y="478"/>
                  </a:lnTo>
                  <a:lnTo>
                    <a:pt x="2253" y="472"/>
                  </a:lnTo>
                  <a:lnTo>
                    <a:pt x="2253" y="472"/>
                  </a:lnTo>
                  <a:lnTo>
                    <a:pt x="2259" y="470"/>
                  </a:lnTo>
                  <a:lnTo>
                    <a:pt x="2262" y="470"/>
                  </a:lnTo>
                  <a:lnTo>
                    <a:pt x="2273" y="472"/>
                  </a:lnTo>
                  <a:lnTo>
                    <a:pt x="2273" y="472"/>
                  </a:lnTo>
                  <a:lnTo>
                    <a:pt x="2281" y="472"/>
                  </a:lnTo>
                  <a:lnTo>
                    <a:pt x="2286" y="470"/>
                  </a:lnTo>
                  <a:lnTo>
                    <a:pt x="2291" y="469"/>
                  </a:lnTo>
                  <a:lnTo>
                    <a:pt x="2299" y="469"/>
                  </a:lnTo>
                  <a:lnTo>
                    <a:pt x="2299" y="469"/>
                  </a:lnTo>
                  <a:lnTo>
                    <a:pt x="2304" y="472"/>
                  </a:lnTo>
                  <a:lnTo>
                    <a:pt x="2308" y="476"/>
                  </a:lnTo>
                  <a:lnTo>
                    <a:pt x="2315" y="487"/>
                  </a:lnTo>
                  <a:lnTo>
                    <a:pt x="2315" y="487"/>
                  </a:lnTo>
                  <a:lnTo>
                    <a:pt x="2322" y="492"/>
                  </a:lnTo>
                  <a:lnTo>
                    <a:pt x="2331" y="496"/>
                  </a:lnTo>
                  <a:lnTo>
                    <a:pt x="2349" y="499"/>
                  </a:lnTo>
                  <a:lnTo>
                    <a:pt x="2349" y="499"/>
                  </a:lnTo>
                  <a:lnTo>
                    <a:pt x="2357" y="501"/>
                  </a:lnTo>
                  <a:lnTo>
                    <a:pt x="2362" y="501"/>
                  </a:lnTo>
                  <a:lnTo>
                    <a:pt x="2366" y="497"/>
                  </a:lnTo>
                  <a:lnTo>
                    <a:pt x="2367" y="490"/>
                  </a:lnTo>
                  <a:lnTo>
                    <a:pt x="2367" y="490"/>
                  </a:lnTo>
                  <a:lnTo>
                    <a:pt x="2369" y="483"/>
                  </a:lnTo>
                  <a:lnTo>
                    <a:pt x="2371" y="479"/>
                  </a:lnTo>
                  <a:lnTo>
                    <a:pt x="2377" y="478"/>
                  </a:lnTo>
                  <a:lnTo>
                    <a:pt x="2382" y="476"/>
                  </a:lnTo>
                  <a:lnTo>
                    <a:pt x="2382" y="476"/>
                  </a:lnTo>
                  <a:lnTo>
                    <a:pt x="2389" y="474"/>
                  </a:lnTo>
                  <a:lnTo>
                    <a:pt x="2391" y="469"/>
                  </a:lnTo>
                  <a:lnTo>
                    <a:pt x="2391" y="463"/>
                  </a:lnTo>
                  <a:lnTo>
                    <a:pt x="2389" y="458"/>
                  </a:lnTo>
                  <a:lnTo>
                    <a:pt x="2389" y="458"/>
                  </a:lnTo>
                  <a:close/>
                </a:path>
              </a:pathLst>
            </a:custGeom>
            <a:solidFill>
              <a:srgbClr val="C49A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2">
              <a:extLst>
                <a:ext uri="{FF2B5EF4-FFF2-40B4-BE49-F238E27FC236}">
                  <a16:creationId xmlns:a16="http://schemas.microsoft.com/office/drawing/2014/main" id="{1FD19B07-4154-4148-B350-2D233F9CF713}"/>
                </a:ext>
              </a:extLst>
            </p:cNvPr>
            <p:cNvSpPr>
              <a:spLocks noEditPoints="1"/>
            </p:cNvSpPr>
            <p:nvPr/>
          </p:nvSpPr>
          <p:spPr bwMode="auto">
            <a:xfrm>
              <a:off x="3751263" y="1792288"/>
              <a:ext cx="2232025" cy="1665288"/>
            </a:xfrm>
            <a:custGeom>
              <a:avLst/>
              <a:gdLst>
                <a:gd name="T0" fmla="*/ 231 w 1406"/>
                <a:gd name="T1" fmla="*/ 660 h 1049"/>
                <a:gd name="T2" fmla="*/ 240 w 1406"/>
                <a:gd name="T3" fmla="*/ 588 h 1049"/>
                <a:gd name="T4" fmla="*/ 204 w 1406"/>
                <a:gd name="T5" fmla="*/ 640 h 1049"/>
                <a:gd name="T6" fmla="*/ 1200 w 1406"/>
                <a:gd name="T7" fmla="*/ 159 h 1049"/>
                <a:gd name="T8" fmla="*/ 1373 w 1406"/>
                <a:gd name="T9" fmla="*/ 3 h 1049"/>
                <a:gd name="T10" fmla="*/ 1169 w 1406"/>
                <a:gd name="T11" fmla="*/ 96 h 1049"/>
                <a:gd name="T12" fmla="*/ 267 w 1406"/>
                <a:gd name="T13" fmla="*/ 700 h 1049"/>
                <a:gd name="T14" fmla="*/ 356 w 1406"/>
                <a:gd name="T15" fmla="*/ 669 h 1049"/>
                <a:gd name="T16" fmla="*/ 336 w 1406"/>
                <a:gd name="T17" fmla="*/ 602 h 1049"/>
                <a:gd name="T18" fmla="*/ 320 w 1406"/>
                <a:gd name="T19" fmla="*/ 521 h 1049"/>
                <a:gd name="T20" fmla="*/ 267 w 1406"/>
                <a:gd name="T21" fmla="*/ 516 h 1049"/>
                <a:gd name="T22" fmla="*/ 289 w 1406"/>
                <a:gd name="T23" fmla="*/ 584 h 1049"/>
                <a:gd name="T24" fmla="*/ 277 w 1406"/>
                <a:gd name="T25" fmla="*/ 640 h 1049"/>
                <a:gd name="T26" fmla="*/ 525 w 1406"/>
                <a:gd name="T27" fmla="*/ 566 h 1049"/>
                <a:gd name="T28" fmla="*/ 126 w 1406"/>
                <a:gd name="T29" fmla="*/ 338 h 1049"/>
                <a:gd name="T30" fmla="*/ 85 w 1406"/>
                <a:gd name="T31" fmla="*/ 302 h 1049"/>
                <a:gd name="T32" fmla="*/ 36 w 1406"/>
                <a:gd name="T33" fmla="*/ 316 h 1049"/>
                <a:gd name="T34" fmla="*/ 16 w 1406"/>
                <a:gd name="T35" fmla="*/ 342 h 1049"/>
                <a:gd name="T36" fmla="*/ 106 w 1406"/>
                <a:gd name="T37" fmla="*/ 356 h 1049"/>
                <a:gd name="T38" fmla="*/ 1033 w 1406"/>
                <a:gd name="T39" fmla="*/ 877 h 1049"/>
                <a:gd name="T40" fmla="*/ 1118 w 1406"/>
                <a:gd name="T41" fmla="*/ 691 h 1049"/>
                <a:gd name="T42" fmla="*/ 1303 w 1406"/>
                <a:gd name="T43" fmla="*/ 682 h 1049"/>
                <a:gd name="T44" fmla="*/ 1268 w 1406"/>
                <a:gd name="T45" fmla="*/ 619 h 1049"/>
                <a:gd name="T46" fmla="*/ 1274 w 1406"/>
                <a:gd name="T47" fmla="*/ 472 h 1049"/>
                <a:gd name="T48" fmla="*/ 1277 w 1406"/>
                <a:gd name="T49" fmla="*/ 208 h 1049"/>
                <a:gd name="T50" fmla="*/ 1180 w 1406"/>
                <a:gd name="T51" fmla="*/ 251 h 1049"/>
                <a:gd name="T52" fmla="*/ 1042 w 1406"/>
                <a:gd name="T53" fmla="*/ 289 h 1049"/>
                <a:gd name="T54" fmla="*/ 999 w 1406"/>
                <a:gd name="T55" fmla="*/ 302 h 1049"/>
                <a:gd name="T56" fmla="*/ 894 w 1406"/>
                <a:gd name="T57" fmla="*/ 358 h 1049"/>
                <a:gd name="T58" fmla="*/ 955 w 1406"/>
                <a:gd name="T59" fmla="*/ 289 h 1049"/>
                <a:gd name="T60" fmla="*/ 798 w 1406"/>
                <a:gd name="T61" fmla="*/ 190 h 1049"/>
                <a:gd name="T62" fmla="*/ 749 w 1406"/>
                <a:gd name="T63" fmla="*/ 170 h 1049"/>
                <a:gd name="T64" fmla="*/ 682 w 1406"/>
                <a:gd name="T65" fmla="*/ 183 h 1049"/>
                <a:gd name="T66" fmla="*/ 591 w 1406"/>
                <a:gd name="T67" fmla="*/ 264 h 1049"/>
                <a:gd name="T68" fmla="*/ 525 w 1406"/>
                <a:gd name="T69" fmla="*/ 342 h 1049"/>
                <a:gd name="T70" fmla="*/ 452 w 1406"/>
                <a:gd name="T71" fmla="*/ 394 h 1049"/>
                <a:gd name="T72" fmla="*/ 429 w 1406"/>
                <a:gd name="T73" fmla="*/ 449 h 1049"/>
                <a:gd name="T74" fmla="*/ 443 w 1406"/>
                <a:gd name="T75" fmla="*/ 510 h 1049"/>
                <a:gd name="T76" fmla="*/ 523 w 1406"/>
                <a:gd name="T77" fmla="*/ 503 h 1049"/>
                <a:gd name="T78" fmla="*/ 586 w 1406"/>
                <a:gd name="T79" fmla="*/ 554 h 1049"/>
                <a:gd name="T80" fmla="*/ 617 w 1406"/>
                <a:gd name="T81" fmla="*/ 416 h 1049"/>
                <a:gd name="T82" fmla="*/ 716 w 1406"/>
                <a:gd name="T83" fmla="*/ 322 h 1049"/>
                <a:gd name="T84" fmla="*/ 704 w 1406"/>
                <a:gd name="T85" fmla="*/ 459 h 1049"/>
                <a:gd name="T86" fmla="*/ 745 w 1406"/>
                <a:gd name="T87" fmla="*/ 479 h 1049"/>
                <a:gd name="T88" fmla="*/ 669 w 1406"/>
                <a:gd name="T89" fmla="*/ 561 h 1049"/>
                <a:gd name="T90" fmla="*/ 541 w 1406"/>
                <a:gd name="T91" fmla="*/ 610 h 1049"/>
                <a:gd name="T92" fmla="*/ 505 w 1406"/>
                <a:gd name="T93" fmla="*/ 525 h 1049"/>
                <a:gd name="T94" fmla="*/ 474 w 1406"/>
                <a:gd name="T95" fmla="*/ 577 h 1049"/>
                <a:gd name="T96" fmla="*/ 414 w 1406"/>
                <a:gd name="T97" fmla="*/ 673 h 1049"/>
                <a:gd name="T98" fmla="*/ 325 w 1406"/>
                <a:gd name="T99" fmla="*/ 724 h 1049"/>
                <a:gd name="T100" fmla="*/ 338 w 1406"/>
                <a:gd name="T101" fmla="*/ 814 h 1049"/>
                <a:gd name="T102" fmla="*/ 208 w 1406"/>
                <a:gd name="T103" fmla="*/ 861 h 1049"/>
                <a:gd name="T104" fmla="*/ 304 w 1406"/>
                <a:gd name="T105" fmla="*/ 997 h 1049"/>
                <a:gd name="T106" fmla="*/ 407 w 1406"/>
                <a:gd name="T107" fmla="*/ 854 h 1049"/>
                <a:gd name="T108" fmla="*/ 572 w 1406"/>
                <a:gd name="T109" fmla="*/ 917 h 1049"/>
                <a:gd name="T110" fmla="*/ 573 w 1406"/>
                <a:gd name="T111" fmla="*/ 986 h 1049"/>
                <a:gd name="T112" fmla="*/ 608 w 1406"/>
                <a:gd name="T113" fmla="*/ 910 h 1049"/>
                <a:gd name="T114" fmla="*/ 582 w 1406"/>
                <a:gd name="T115" fmla="*/ 859 h 1049"/>
                <a:gd name="T116" fmla="*/ 671 w 1406"/>
                <a:gd name="T117" fmla="*/ 984 h 1049"/>
                <a:gd name="T118" fmla="*/ 715 w 1406"/>
                <a:gd name="T119" fmla="*/ 928 h 1049"/>
                <a:gd name="T120" fmla="*/ 798 w 1406"/>
                <a:gd name="T121" fmla="*/ 1015 h 1049"/>
                <a:gd name="T122" fmla="*/ 928 w 1406"/>
                <a:gd name="T123" fmla="*/ 1035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1049">
                  <a:moveTo>
                    <a:pt x="1095" y="206"/>
                  </a:moveTo>
                  <a:lnTo>
                    <a:pt x="1095" y="206"/>
                  </a:lnTo>
                  <a:lnTo>
                    <a:pt x="1096" y="206"/>
                  </a:lnTo>
                  <a:lnTo>
                    <a:pt x="1096" y="206"/>
                  </a:lnTo>
                  <a:lnTo>
                    <a:pt x="1100" y="208"/>
                  </a:lnTo>
                  <a:lnTo>
                    <a:pt x="1102" y="210"/>
                  </a:lnTo>
                  <a:lnTo>
                    <a:pt x="1104" y="217"/>
                  </a:lnTo>
                  <a:lnTo>
                    <a:pt x="1104" y="221"/>
                  </a:lnTo>
                  <a:lnTo>
                    <a:pt x="1102" y="224"/>
                  </a:lnTo>
                  <a:lnTo>
                    <a:pt x="1098" y="226"/>
                  </a:lnTo>
                  <a:lnTo>
                    <a:pt x="1095" y="224"/>
                  </a:lnTo>
                  <a:lnTo>
                    <a:pt x="1095" y="224"/>
                  </a:lnTo>
                  <a:lnTo>
                    <a:pt x="1093" y="224"/>
                  </a:lnTo>
                  <a:lnTo>
                    <a:pt x="1089" y="221"/>
                  </a:lnTo>
                  <a:lnTo>
                    <a:pt x="1087" y="213"/>
                  </a:lnTo>
                  <a:lnTo>
                    <a:pt x="1087" y="210"/>
                  </a:lnTo>
                  <a:lnTo>
                    <a:pt x="1089" y="208"/>
                  </a:lnTo>
                  <a:lnTo>
                    <a:pt x="1091" y="206"/>
                  </a:lnTo>
                  <a:lnTo>
                    <a:pt x="1095" y="206"/>
                  </a:lnTo>
                  <a:lnTo>
                    <a:pt x="1095" y="206"/>
                  </a:lnTo>
                  <a:close/>
                  <a:moveTo>
                    <a:pt x="197" y="669"/>
                  </a:moveTo>
                  <a:lnTo>
                    <a:pt x="197" y="669"/>
                  </a:lnTo>
                  <a:lnTo>
                    <a:pt x="201" y="668"/>
                  </a:lnTo>
                  <a:lnTo>
                    <a:pt x="206" y="668"/>
                  </a:lnTo>
                  <a:lnTo>
                    <a:pt x="206" y="668"/>
                  </a:lnTo>
                  <a:lnTo>
                    <a:pt x="211" y="669"/>
                  </a:lnTo>
                  <a:lnTo>
                    <a:pt x="217" y="671"/>
                  </a:lnTo>
                  <a:lnTo>
                    <a:pt x="217" y="671"/>
                  </a:lnTo>
                  <a:lnTo>
                    <a:pt x="220" y="669"/>
                  </a:lnTo>
                  <a:lnTo>
                    <a:pt x="222" y="666"/>
                  </a:lnTo>
                  <a:lnTo>
                    <a:pt x="222" y="666"/>
                  </a:lnTo>
                  <a:lnTo>
                    <a:pt x="231" y="660"/>
                  </a:lnTo>
                  <a:lnTo>
                    <a:pt x="231" y="660"/>
                  </a:lnTo>
                  <a:lnTo>
                    <a:pt x="239" y="658"/>
                  </a:lnTo>
                  <a:lnTo>
                    <a:pt x="239" y="658"/>
                  </a:lnTo>
                  <a:lnTo>
                    <a:pt x="242" y="655"/>
                  </a:lnTo>
                  <a:lnTo>
                    <a:pt x="244" y="651"/>
                  </a:lnTo>
                  <a:lnTo>
                    <a:pt x="244" y="651"/>
                  </a:lnTo>
                  <a:lnTo>
                    <a:pt x="246" y="648"/>
                  </a:lnTo>
                  <a:lnTo>
                    <a:pt x="249" y="644"/>
                  </a:lnTo>
                  <a:lnTo>
                    <a:pt x="249" y="644"/>
                  </a:lnTo>
                  <a:lnTo>
                    <a:pt x="249" y="639"/>
                  </a:lnTo>
                  <a:lnTo>
                    <a:pt x="248" y="635"/>
                  </a:lnTo>
                  <a:lnTo>
                    <a:pt x="246" y="631"/>
                  </a:lnTo>
                  <a:lnTo>
                    <a:pt x="244" y="628"/>
                  </a:lnTo>
                  <a:lnTo>
                    <a:pt x="244" y="628"/>
                  </a:lnTo>
                  <a:lnTo>
                    <a:pt x="246" y="620"/>
                  </a:lnTo>
                  <a:lnTo>
                    <a:pt x="246" y="620"/>
                  </a:lnTo>
                  <a:lnTo>
                    <a:pt x="246" y="615"/>
                  </a:lnTo>
                  <a:lnTo>
                    <a:pt x="246" y="615"/>
                  </a:lnTo>
                  <a:lnTo>
                    <a:pt x="248" y="611"/>
                  </a:lnTo>
                  <a:lnTo>
                    <a:pt x="249" y="610"/>
                  </a:lnTo>
                  <a:lnTo>
                    <a:pt x="255" y="606"/>
                  </a:lnTo>
                  <a:lnTo>
                    <a:pt x="255" y="606"/>
                  </a:lnTo>
                  <a:lnTo>
                    <a:pt x="257" y="602"/>
                  </a:lnTo>
                  <a:lnTo>
                    <a:pt x="257" y="597"/>
                  </a:lnTo>
                  <a:lnTo>
                    <a:pt x="255" y="592"/>
                  </a:lnTo>
                  <a:lnTo>
                    <a:pt x="251" y="588"/>
                  </a:lnTo>
                  <a:lnTo>
                    <a:pt x="251" y="588"/>
                  </a:lnTo>
                  <a:lnTo>
                    <a:pt x="249" y="588"/>
                  </a:lnTo>
                  <a:lnTo>
                    <a:pt x="248" y="588"/>
                  </a:lnTo>
                  <a:lnTo>
                    <a:pt x="242" y="588"/>
                  </a:lnTo>
                  <a:lnTo>
                    <a:pt x="242" y="588"/>
                  </a:lnTo>
                  <a:lnTo>
                    <a:pt x="240" y="588"/>
                  </a:lnTo>
                  <a:lnTo>
                    <a:pt x="240" y="588"/>
                  </a:lnTo>
                  <a:lnTo>
                    <a:pt x="239" y="586"/>
                  </a:lnTo>
                  <a:lnTo>
                    <a:pt x="235" y="584"/>
                  </a:lnTo>
                  <a:lnTo>
                    <a:pt x="235" y="584"/>
                  </a:lnTo>
                  <a:lnTo>
                    <a:pt x="231" y="584"/>
                  </a:lnTo>
                  <a:lnTo>
                    <a:pt x="228" y="586"/>
                  </a:lnTo>
                  <a:lnTo>
                    <a:pt x="224" y="592"/>
                  </a:lnTo>
                  <a:lnTo>
                    <a:pt x="224" y="592"/>
                  </a:lnTo>
                  <a:lnTo>
                    <a:pt x="219" y="597"/>
                  </a:lnTo>
                  <a:lnTo>
                    <a:pt x="211" y="601"/>
                  </a:lnTo>
                  <a:lnTo>
                    <a:pt x="211" y="601"/>
                  </a:lnTo>
                  <a:lnTo>
                    <a:pt x="206" y="602"/>
                  </a:lnTo>
                  <a:lnTo>
                    <a:pt x="204" y="602"/>
                  </a:lnTo>
                  <a:lnTo>
                    <a:pt x="202" y="604"/>
                  </a:lnTo>
                  <a:lnTo>
                    <a:pt x="202" y="604"/>
                  </a:lnTo>
                  <a:lnTo>
                    <a:pt x="201" y="606"/>
                  </a:lnTo>
                  <a:lnTo>
                    <a:pt x="202" y="608"/>
                  </a:lnTo>
                  <a:lnTo>
                    <a:pt x="204" y="611"/>
                  </a:lnTo>
                  <a:lnTo>
                    <a:pt x="204" y="611"/>
                  </a:lnTo>
                  <a:lnTo>
                    <a:pt x="204" y="613"/>
                  </a:lnTo>
                  <a:lnTo>
                    <a:pt x="204" y="615"/>
                  </a:lnTo>
                  <a:lnTo>
                    <a:pt x="201" y="615"/>
                  </a:lnTo>
                  <a:lnTo>
                    <a:pt x="197" y="617"/>
                  </a:lnTo>
                  <a:lnTo>
                    <a:pt x="195" y="619"/>
                  </a:lnTo>
                  <a:lnTo>
                    <a:pt x="197" y="622"/>
                  </a:lnTo>
                  <a:lnTo>
                    <a:pt x="197" y="622"/>
                  </a:lnTo>
                  <a:lnTo>
                    <a:pt x="197" y="624"/>
                  </a:lnTo>
                  <a:lnTo>
                    <a:pt x="199" y="626"/>
                  </a:lnTo>
                  <a:lnTo>
                    <a:pt x="202" y="630"/>
                  </a:lnTo>
                  <a:lnTo>
                    <a:pt x="202" y="630"/>
                  </a:lnTo>
                  <a:lnTo>
                    <a:pt x="204" y="635"/>
                  </a:lnTo>
                  <a:lnTo>
                    <a:pt x="204" y="640"/>
                  </a:lnTo>
                  <a:lnTo>
                    <a:pt x="204" y="640"/>
                  </a:lnTo>
                  <a:lnTo>
                    <a:pt x="202" y="646"/>
                  </a:lnTo>
                  <a:lnTo>
                    <a:pt x="199" y="651"/>
                  </a:lnTo>
                  <a:lnTo>
                    <a:pt x="199" y="651"/>
                  </a:lnTo>
                  <a:lnTo>
                    <a:pt x="195" y="653"/>
                  </a:lnTo>
                  <a:lnTo>
                    <a:pt x="193" y="655"/>
                  </a:lnTo>
                  <a:lnTo>
                    <a:pt x="193" y="655"/>
                  </a:lnTo>
                  <a:lnTo>
                    <a:pt x="191" y="660"/>
                  </a:lnTo>
                  <a:lnTo>
                    <a:pt x="190" y="664"/>
                  </a:lnTo>
                  <a:lnTo>
                    <a:pt x="190" y="664"/>
                  </a:lnTo>
                  <a:lnTo>
                    <a:pt x="190" y="668"/>
                  </a:lnTo>
                  <a:lnTo>
                    <a:pt x="191" y="669"/>
                  </a:lnTo>
                  <a:lnTo>
                    <a:pt x="191" y="669"/>
                  </a:lnTo>
                  <a:lnTo>
                    <a:pt x="195" y="669"/>
                  </a:lnTo>
                  <a:lnTo>
                    <a:pt x="197" y="669"/>
                  </a:lnTo>
                  <a:lnTo>
                    <a:pt x="197" y="669"/>
                  </a:lnTo>
                  <a:close/>
                  <a:moveTo>
                    <a:pt x="1149" y="163"/>
                  </a:moveTo>
                  <a:lnTo>
                    <a:pt x="1149" y="163"/>
                  </a:lnTo>
                  <a:lnTo>
                    <a:pt x="1153" y="166"/>
                  </a:lnTo>
                  <a:lnTo>
                    <a:pt x="1156" y="170"/>
                  </a:lnTo>
                  <a:lnTo>
                    <a:pt x="1160" y="174"/>
                  </a:lnTo>
                  <a:lnTo>
                    <a:pt x="1165" y="177"/>
                  </a:lnTo>
                  <a:lnTo>
                    <a:pt x="1165" y="177"/>
                  </a:lnTo>
                  <a:lnTo>
                    <a:pt x="1172" y="181"/>
                  </a:lnTo>
                  <a:lnTo>
                    <a:pt x="1182" y="183"/>
                  </a:lnTo>
                  <a:lnTo>
                    <a:pt x="1192" y="183"/>
                  </a:lnTo>
                  <a:lnTo>
                    <a:pt x="1196" y="181"/>
                  </a:lnTo>
                  <a:lnTo>
                    <a:pt x="1198" y="179"/>
                  </a:lnTo>
                  <a:lnTo>
                    <a:pt x="1198" y="179"/>
                  </a:lnTo>
                  <a:lnTo>
                    <a:pt x="1200" y="175"/>
                  </a:lnTo>
                  <a:lnTo>
                    <a:pt x="1200" y="170"/>
                  </a:lnTo>
                  <a:lnTo>
                    <a:pt x="1200" y="159"/>
                  </a:lnTo>
                  <a:lnTo>
                    <a:pt x="1196" y="141"/>
                  </a:lnTo>
                  <a:lnTo>
                    <a:pt x="1196" y="141"/>
                  </a:lnTo>
                  <a:lnTo>
                    <a:pt x="1194" y="127"/>
                  </a:lnTo>
                  <a:lnTo>
                    <a:pt x="1194" y="114"/>
                  </a:lnTo>
                  <a:lnTo>
                    <a:pt x="1198" y="99"/>
                  </a:lnTo>
                  <a:lnTo>
                    <a:pt x="1203" y="87"/>
                  </a:lnTo>
                  <a:lnTo>
                    <a:pt x="1203" y="87"/>
                  </a:lnTo>
                  <a:lnTo>
                    <a:pt x="1211" y="79"/>
                  </a:lnTo>
                  <a:lnTo>
                    <a:pt x="1220" y="70"/>
                  </a:lnTo>
                  <a:lnTo>
                    <a:pt x="1239" y="60"/>
                  </a:lnTo>
                  <a:lnTo>
                    <a:pt x="1239" y="60"/>
                  </a:lnTo>
                  <a:lnTo>
                    <a:pt x="1254" y="51"/>
                  </a:lnTo>
                  <a:lnTo>
                    <a:pt x="1268" y="43"/>
                  </a:lnTo>
                  <a:lnTo>
                    <a:pt x="1283" y="40"/>
                  </a:lnTo>
                  <a:lnTo>
                    <a:pt x="1301" y="36"/>
                  </a:lnTo>
                  <a:lnTo>
                    <a:pt x="1301" y="36"/>
                  </a:lnTo>
                  <a:lnTo>
                    <a:pt x="1341" y="32"/>
                  </a:lnTo>
                  <a:lnTo>
                    <a:pt x="1341" y="32"/>
                  </a:lnTo>
                  <a:lnTo>
                    <a:pt x="1368" y="29"/>
                  </a:lnTo>
                  <a:lnTo>
                    <a:pt x="1381" y="27"/>
                  </a:lnTo>
                  <a:lnTo>
                    <a:pt x="1393" y="23"/>
                  </a:lnTo>
                  <a:lnTo>
                    <a:pt x="1393" y="23"/>
                  </a:lnTo>
                  <a:lnTo>
                    <a:pt x="1401" y="20"/>
                  </a:lnTo>
                  <a:lnTo>
                    <a:pt x="1404" y="18"/>
                  </a:lnTo>
                  <a:lnTo>
                    <a:pt x="1406" y="16"/>
                  </a:lnTo>
                  <a:lnTo>
                    <a:pt x="1406" y="13"/>
                  </a:lnTo>
                  <a:lnTo>
                    <a:pt x="1402" y="7"/>
                  </a:lnTo>
                  <a:lnTo>
                    <a:pt x="1402" y="7"/>
                  </a:lnTo>
                  <a:lnTo>
                    <a:pt x="1395" y="2"/>
                  </a:lnTo>
                  <a:lnTo>
                    <a:pt x="1388" y="0"/>
                  </a:lnTo>
                  <a:lnTo>
                    <a:pt x="1381" y="0"/>
                  </a:lnTo>
                  <a:lnTo>
                    <a:pt x="1373" y="3"/>
                  </a:lnTo>
                  <a:lnTo>
                    <a:pt x="1373" y="3"/>
                  </a:lnTo>
                  <a:lnTo>
                    <a:pt x="1366" y="7"/>
                  </a:lnTo>
                  <a:lnTo>
                    <a:pt x="1366" y="7"/>
                  </a:lnTo>
                  <a:lnTo>
                    <a:pt x="1353" y="13"/>
                  </a:lnTo>
                  <a:lnTo>
                    <a:pt x="1341" y="16"/>
                  </a:lnTo>
                  <a:lnTo>
                    <a:pt x="1341" y="16"/>
                  </a:lnTo>
                  <a:lnTo>
                    <a:pt x="1328" y="16"/>
                  </a:lnTo>
                  <a:lnTo>
                    <a:pt x="1314" y="16"/>
                  </a:lnTo>
                  <a:lnTo>
                    <a:pt x="1314" y="16"/>
                  </a:lnTo>
                  <a:lnTo>
                    <a:pt x="1301" y="16"/>
                  </a:lnTo>
                  <a:lnTo>
                    <a:pt x="1294" y="16"/>
                  </a:lnTo>
                  <a:lnTo>
                    <a:pt x="1288" y="18"/>
                  </a:lnTo>
                  <a:lnTo>
                    <a:pt x="1288" y="18"/>
                  </a:lnTo>
                  <a:lnTo>
                    <a:pt x="1272" y="27"/>
                  </a:lnTo>
                  <a:lnTo>
                    <a:pt x="1265" y="31"/>
                  </a:lnTo>
                  <a:lnTo>
                    <a:pt x="1256" y="32"/>
                  </a:lnTo>
                  <a:lnTo>
                    <a:pt x="1256" y="32"/>
                  </a:lnTo>
                  <a:lnTo>
                    <a:pt x="1243" y="34"/>
                  </a:lnTo>
                  <a:lnTo>
                    <a:pt x="1232" y="36"/>
                  </a:lnTo>
                  <a:lnTo>
                    <a:pt x="1220" y="38"/>
                  </a:lnTo>
                  <a:lnTo>
                    <a:pt x="1209" y="41"/>
                  </a:lnTo>
                  <a:lnTo>
                    <a:pt x="1209" y="41"/>
                  </a:lnTo>
                  <a:lnTo>
                    <a:pt x="1198" y="49"/>
                  </a:lnTo>
                  <a:lnTo>
                    <a:pt x="1187" y="58"/>
                  </a:lnTo>
                  <a:lnTo>
                    <a:pt x="1180" y="69"/>
                  </a:lnTo>
                  <a:lnTo>
                    <a:pt x="1176" y="72"/>
                  </a:lnTo>
                  <a:lnTo>
                    <a:pt x="1174" y="78"/>
                  </a:lnTo>
                  <a:lnTo>
                    <a:pt x="1174" y="78"/>
                  </a:lnTo>
                  <a:lnTo>
                    <a:pt x="1174" y="87"/>
                  </a:lnTo>
                  <a:lnTo>
                    <a:pt x="1172" y="90"/>
                  </a:lnTo>
                  <a:lnTo>
                    <a:pt x="1169" y="96"/>
                  </a:lnTo>
                  <a:lnTo>
                    <a:pt x="1169" y="96"/>
                  </a:lnTo>
                  <a:lnTo>
                    <a:pt x="1156" y="107"/>
                  </a:lnTo>
                  <a:lnTo>
                    <a:pt x="1149" y="114"/>
                  </a:lnTo>
                  <a:lnTo>
                    <a:pt x="1144" y="121"/>
                  </a:lnTo>
                  <a:lnTo>
                    <a:pt x="1144" y="121"/>
                  </a:lnTo>
                  <a:lnTo>
                    <a:pt x="1138" y="136"/>
                  </a:lnTo>
                  <a:lnTo>
                    <a:pt x="1136" y="143"/>
                  </a:lnTo>
                  <a:lnTo>
                    <a:pt x="1136" y="152"/>
                  </a:lnTo>
                  <a:lnTo>
                    <a:pt x="1136" y="152"/>
                  </a:lnTo>
                  <a:lnTo>
                    <a:pt x="1136" y="157"/>
                  </a:lnTo>
                  <a:lnTo>
                    <a:pt x="1140" y="159"/>
                  </a:lnTo>
                  <a:lnTo>
                    <a:pt x="1149" y="163"/>
                  </a:lnTo>
                  <a:lnTo>
                    <a:pt x="1149" y="163"/>
                  </a:lnTo>
                  <a:close/>
                  <a:moveTo>
                    <a:pt x="286" y="675"/>
                  </a:moveTo>
                  <a:lnTo>
                    <a:pt x="286" y="675"/>
                  </a:lnTo>
                  <a:lnTo>
                    <a:pt x="278" y="677"/>
                  </a:lnTo>
                  <a:lnTo>
                    <a:pt x="275" y="682"/>
                  </a:lnTo>
                  <a:lnTo>
                    <a:pt x="275" y="682"/>
                  </a:lnTo>
                  <a:lnTo>
                    <a:pt x="271" y="686"/>
                  </a:lnTo>
                  <a:lnTo>
                    <a:pt x="266" y="691"/>
                  </a:lnTo>
                  <a:lnTo>
                    <a:pt x="266" y="691"/>
                  </a:lnTo>
                  <a:lnTo>
                    <a:pt x="260" y="695"/>
                  </a:lnTo>
                  <a:lnTo>
                    <a:pt x="255" y="698"/>
                  </a:lnTo>
                  <a:lnTo>
                    <a:pt x="255" y="698"/>
                  </a:lnTo>
                  <a:lnTo>
                    <a:pt x="255" y="702"/>
                  </a:lnTo>
                  <a:lnTo>
                    <a:pt x="255" y="704"/>
                  </a:lnTo>
                  <a:lnTo>
                    <a:pt x="257" y="706"/>
                  </a:lnTo>
                  <a:lnTo>
                    <a:pt x="258" y="706"/>
                  </a:lnTo>
                  <a:lnTo>
                    <a:pt x="258" y="706"/>
                  </a:lnTo>
                  <a:lnTo>
                    <a:pt x="262" y="706"/>
                  </a:lnTo>
                  <a:lnTo>
                    <a:pt x="264" y="704"/>
                  </a:lnTo>
                  <a:lnTo>
                    <a:pt x="267" y="700"/>
                  </a:lnTo>
                  <a:lnTo>
                    <a:pt x="267" y="700"/>
                  </a:lnTo>
                  <a:lnTo>
                    <a:pt x="275" y="695"/>
                  </a:lnTo>
                  <a:lnTo>
                    <a:pt x="278" y="695"/>
                  </a:lnTo>
                  <a:lnTo>
                    <a:pt x="282" y="695"/>
                  </a:lnTo>
                  <a:lnTo>
                    <a:pt x="282" y="695"/>
                  </a:lnTo>
                  <a:lnTo>
                    <a:pt x="289" y="695"/>
                  </a:lnTo>
                  <a:lnTo>
                    <a:pt x="291" y="695"/>
                  </a:lnTo>
                  <a:lnTo>
                    <a:pt x="295" y="693"/>
                  </a:lnTo>
                  <a:lnTo>
                    <a:pt x="295" y="693"/>
                  </a:lnTo>
                  <a:lnTo>
                    <a:pt x="298" y="691"/>
                  </a:lnTo>
                  <a:lnTo>
                    <a:pt x="300" y="691"/>
                  </a:lnTo>
                  <a:lnTo>
                    <a:pt x="307" y="693"/>
                  </a:lnTo>
                  <a:lnTo>
                    <a:pt x="307" y="693"/>
                  </a:lnTo>
                  <a:lnTo>
                    <a:pt x="313" y="691"/>
                  </a:lnTo>
                  <a:lnTo>
                    <a:pt x="316" y="689"/>
                  </a:lnTo>
                  <a:lnTo>
                    <a:pt x="320" y="686"/>
                  </a:lnTo>
                  <a:lnTo>
                    <a:pt x="324" y="684"/>
                  </a:lnTo>
                  <a:lnTo>
                    <a:pt x="324" y="684"/>
                  </a:lnTo>
                  <a:lnTo>
                    <a:pt x="331" y="684"/>
                  </a:lnTo>
                  <a:lnTo>
                    <a:pt x="336" y="686"/>
                  </a:lnTo>
                  <a:lnTo>
                    <a:pt x="336" y="686"/>
                  </a:lnTo>
                  <a:lnTo>
                    <a:pt x="353" y="686"/>
                  </a:lnTo>
                  <a:lnTo>
                    <a:pt x="353" y="686"/>
                  </a:lnTo>
                  <a:lnTo>
                    <a:pt x="358" y="684"/>
                  </a:lnTo>
                  <a:lnTo>
                    <a:pt x="365" y="680"/>
                  </a:lnTo>
                  <a:lnTo>
                    <a:pt x="365" y="680"/>
                  </a:lnTo>
                  <a:lnTo>
                    <a:pt x="367" y="677"/>
                  </a:lnTo>
                  <a:lnTo>
                    <a:pt x="365" y="673"/>
                  </a:lnTo>
                  <a:lnTo>
                    <a:pt x="365" y="671"/>
                  </a:lnTo>
                  <a:lnTo>
                    <a:pt x="365" y="671"/>
                  </a:lnTo>
                  <a:lnTo>
                    <a:pt x="360" y="671"/>
                  </a:lnTo>
                  <a:lnTo>
                    <a:pt x="358" y="671"/>
                  </a:lnTo>
                  <a:lnTo>
                    <a:pt x="356" y="669"/>
                  </a:lnTo>
                  <a:lnTo>
                    <a:pt x="356" y="669"/>
                  </a:lnTo>
                  <a:lnTo>
                    <a:pt x="356" y="668"/>
                  </a:lnTo>
                  <a:lnTo>
                    <a:pt x="356" y="664"/>
                  </a:lnTo>
                  <a:lnTo>
                    <a:pt x="362" y="660"/>
                  </a:lnTo>
                  <a:lnTo>
                    <a:pt x="362" y="660"/>
                  </a:lnTo>
                  <a:lnTo>
                    <a:pt x="365" y="660"/>
                  </a:lnTo>
                  <a:lnTo>
                    <a:pt x="369" y="658"/>
                  </a:lnTo>
                  <a:lnTo>
                    <a:pt x="369" y="658"/>
                  </a:lnTo>
                  <a:lnTo>
                    <a:pt x="371" y="653"/>
                  </a:lnTo>
                  <a:lnTo>
                    <a:pt x="371" y="648"/>
                  </a:lnTo>
                  <a:lnTo>
                    <a:pt x="371" y="648"/>
                  </a:lnTo>
                  <a:lnTo>
                    <a:pt x="371" y="642"/>
                  </a:lnTo>
                  <a:lnTo>
                    <a:pt x="369" y="639"/>
                  </a:lnTo>
                  <a:lnTo>
                    <a:pt x="367" y="635"/>
                  </a:lnTo>
                  <a:lnTo>
                    <a:pt x="362" y="635"/>
                  </a:lnTo>
                  <a:lnTo>
                    <a:pt x="362" y="635"/>
                  </a:lnTo>
                  <a:lnTo>
                    <a:pt x="354" y="637"/>
                  </a:lnTo>
                  <a:lnTo>
                    <a:pt x="353" y="635"/>
                  </a:lnTo>
                  <a:lnTo>
                    <a:pt x="351" y="631"/>
                  </a:lnTo>
                  <a:lnTo>
                    <a:pt x="351" y="631"/>
                  </a:lnTo>
                  <a:lnTo>
                    <a:pt x="349" y="626"/>
                  </a:lnTo>
                  <a:lnTo>
                    <a:pt x="349" y="626"/>
                  </a:lnTo>
                  <a:lnTo>
                    <a:pt x="349" y="622"/>
                  </a:lnTo>
                  <a:lnTo>
                    <a:pt x="349" y="620"/>
                  </a:lnTo>
                  <a:lnTo>
                    <a:pt x="349" y="620"/>
                  </a:lnTo>
                  <a:lnTo>
                    <a:pt x="349" y="617"/>
                  </a:lnTo>
                  <a:lnTo>
                    <a:pt x="347" y="615"/>
                  </a:lnTo>
                  <a:lnTo>
                    <a:pt x="344" y="611"/>
                  </a:lnTo>
                  <a:lnTo>
                    <a:pt x="344" y="611"/>
                  </a:lnTo>
                  <a:lnTo>
                    <a:pt x="338" y="608"/>
                  </a:lnTo>
                  <a:lnTo>
                    <a:pt x="336" y="602"/>
                  </a:lnTo>
                  <a:lnTo>
                    <a:pt x="336" y="602"/>
                  </a:lnTo>
                  <a:lnTo>
                    <a:pt x="334" y="601"/>
                  </a:lnTo>
                  <a:lnTo>
                    <a:pt x="334" y="601"/>
                  </a:lnTo>
                  <a:lnTo>
                    <a:pt x="331" y="595"/>
                  </a:lnTo>
                  <a:lnTo>
                    <a:pt x="331" y="595"/>
                  </a:lnTo>
                  <a:lnTo>
                    <a:pt x="327" y="592"/>
                  </a:lnTo>
                  <a:lnTo>
                    <a:pt x="324" y="586"/>
                  </a:lnTo>
                  <a:lnTo>
                    <a:pt x="324" y="586"/>
                  </a:lnTo>
                  <a:lnTo>
                    <a:pt x="320" y="581"/>
                  </a:lnTo>
                  <a:lnTo>
                    <a:pt x="316" y="575"/>
                  </a:lnTo>
                  <a:lnTo>
                    <a:pt x="316" y="575"/>
                  </a:lnTo>
                  <a:lnTo>
                    <a:pt x="313" y="572"/>
                  </a:lnTo>
                  <a:lnTo>
                    <a:pt x="311" y="568"/>
                  </a:lnTo>
                  <a:lnTo>
                    <a:pt x="311" y="568"/>
                  </a:lnTo>
                  <a:lnTo>
                    <a:pt x="309" y="564"/>
                  </a:lnTo>
                  <a:lnTo>
                    <a:pt x="305" y="563"/>
                  </a:lnTo>
                  <a:lnTo>
                    <a:pt x="305" y="563"/>
                  </a:lnTo>
                  <a:lnTo>
                    <a:pt x="304" y="559"/>
                  </a:lnTo>
                  <a:lnTo>
                    <a:pt x="304" y="557"/>
                  </a:lnTo>
                  <a:lnTo>
                    <a:pt x="305" y="554"/>
                  </a:lnTo>
                  <a:lnTo>
                    <a:pt x="305" y="554"/>
                  </a:lnTo>
                  <a:lnTo>
                    <a:pt x="305" y="550"/>
                  </a:lnTo>
                  <a:lnTo>
                    <a:pt x="305" y="546"/>
                  </a:lnTo>
                  <a:lnTo>
                    <a:pt x="305" y="546"/>
                  </a:lnTo>
                  <a:lnTo>
                    <a:pt x="307" y="544"/>
                  </a:lnTo>
                  <a:lnTo>
                    <a:pt x="309" y="543"/>
                  </a:lnTo>
                  <a:lnTo>
                    <a:pt x="313" y="541"/>
                  </a:lnTo>
                  <a:lnTo>
                    <a:pt x="313" y="541"/>
                  </a:lnTo>
                  <a:lnTo>
                    <a:pt x="316" y="535"/>
                  </a:lnTo>
                  <a:lnTo>
                    <a:pt x="318" y="530"/>
                  </a:lnTo>
                  <a:lnTo>
                    <a:pt x="318" y="530"/>
                  </a:lnTo>
                  <a:lnTo>
                    <a:pt x="320" y="523"/>
                  </a:lnTo>
                  <a:lnTo>
                    <a:pt x="320" y="521"/>
                  </a:lnTo>
                  <a:lnTo>
                    <a:pt x="318" y="517"/>
                  </a:lnTo>
                  <a:lnTo>
                    <a:pt x="318" y="517"/>
                  </a:lnTo>
                  <a:lnTo>
                    <a:pt x="311" y="514"/>
                  </a:lnTo>
                  <a:lnTo>
                    <a:pt x="311" y="514"/>
                  </a:lnTo>
                  <a:lnTo>
                    <a:pt x="305" y="514"/>
                  </a:lnTo>
                  <a:lnTo>
                    <a:pt x="300" y="514"/>
                  </a:lnTo>
                  <a:lnTo>
                    <a:pt x="295" y="512"/>
                  </a:lnTo>
                  <a:lnTo>
                    <a:pt x="295" y="510"/>
                  </a:lnTo>
                  <a:lnTo>
                    <a:pt x="293" y="506"/>
                  </a:lnTo>
                  <a:lnTo>
                    <a:pt x="293" y="506"/>
                  </a:lnTo>
                  <a:lnTo>
                    <a:pt x="295" y="503"/>
                  </a:lnTo>
                  <a:lnTo>
                    <a:pt x="296" y="499"/>
                  </a:lnTo>
                  <a:lnTo>
                    <a:pt x="296" y="499"/>
                  </a:lnTo>
                  <a:lnTo>
                    <a:pt x="295" y="496"/>
                  </a:lnTo>
                  <a:lnTo>
                    <a:pt x="293" y="494"/>
                  </a:lnTo>
                  <a:lnTo>
                    <a:pt x="291" y="494"/>
                  </a:lnTo>
                  <a:lnTo>
                    <a:pt x="287" y="494"/>
                  </a:lnTo>
                  <a:lnTo>
                    <a:pt x="287" y="494"/>
                  </a:lnTo>
                  <a:lnTo>
                    <a:pt x="286" y="494"/>
                  </a:lnTo>
                  <a:lnTo>
                    <a:pt x="286" y="494"/>
                  </a:lnTo>
                  <a:lnTo>
                    <a:pt x="278" y="496"/>
                  </a:lnTo>
                  <a:lnTo>
                    <a:pt x="278" y="496"/>
                  </a:lnTo>
                  <a:lnTo>
                    <a:pt x="275" y="497"/>
                  </a:lnTo>
                  <a:lnTo>
                    <a:pt x="275" y="497"/>
                  </a:lnTo>
                  <a:lnTo>
                    <a:pt x="273" y="503"/>
                  </a:lnTo>
                  <a:lnTo>
                    <a:pt x="273" y="503"/>
                  </a:lnTo>
                  <a:lnTo>
                    <a:pt x="273" y="505"/>
                  </a:lnTo>
                  <a:lnTo>
                    <a:pt x="271" y="506"/>
                  </a:lnTo>
                  <a:lnTo>
                    <a:pt x="267" y="508"/>
                  </a:lnTo>
                  <a:lnTo>
                    <a:pt x="267" y="508"/>
                  </a:lnTo>
                  <a:lnTo>
                    <a:pt x="267" y="512"/>
                  </a:lnTo>
                  <a:lnTo>
                    <a:pt x="267" y="516"/>
                  </a:lnTo>
                  <a:lnTo>
                    <a:pt x="267" y="516"/>
                  </a:lnTo>
                  <a:lnTo>
                    <a:pt x="264" y="519"/>
                  </a:lnTo>
                  <a:lnTo>
                    <a:pt x="260" y="521"/>
                  </a:lnTo>
                  <a:lnTo>
                    <a:pt x="260" y="521"/>
                  </a:lnTo>
                  <a:lnTo>
                    <a:pt x="260" y="526"/>
                  </a:lnTo>
                  <a:lnTo>
                    <a:pt x="260" y="530"/>
                  </a:lnTo>
                  <a:lnTo>
                    <a:pt x="260" y="530"/>
                  </a:lnTo>
                  <a:lnTo>
                    <a:pt x="264" y="534"/>
                  </a:lnTo>
                  <a:lnTo>
                    <a:pt x="262" y="537"/>
                  </a:lnTo>
                  <a:lnTo>
                    <a:pt x="258" y="543"/>
                  </a:lnTo>
                  <a:lnTo>
                    <a:pt x="258" y="543"/>
                  </a:lnTo>
                  <a:lnTo>
                    <a:pt x="260" y="546"/>
                  </a:lnTo>
                  <a:lnTo>
                    <a:pt x="262" y="550"/>
                  </a:lnTo>
                  <a:lnTo>
                    <a:pt x="262" y="550"/>
                  </a:lnTo>
                  <a:lnTo>
                    <a:pt x="262" y="554"/>
                  </a:lnTo>
                  <a:lnTo>
                    <a:pt x="260" y="559"/>
                  </a:lnTo>
                  <a:lnTo>
                    <a:pt x="260" y="559"/>
                  </a:lnTo>
                  <a:lnTo>
                    <a:pt x="262" y="561"/>
                  </a:lnTo>
                  <a:lnTo>
                    <a:pt x="262" y="563"/>
                  </a:lnTo>
                  <a:lnTo>
                    <a:pt x="267" y="563"/>
                  </a:lnTo>
                  <a:lnTo>
                    <a:pt x="267" y="563"/>
                  </a:lnTo>
                  <a:lnTo>
                    <a:pt x="269" y="564"/>
                  </a:lnTo>
                  <a:lnTo>
                    <a:pt x="271" y="568"/>
                  </a:lnTo>
                  <a:lnTo>
                    <a:pt x="271" y="568"/>
                  </a:lnTo>
                  <a:lnTo>
                    <a:pt x="271" y="572"/>
                  </a:lnTo>
                  <a:lnTo>
                    <a:pt x="271" y="575"/>
                  </a:lnTo>
                  <a:lnTo>
                    <a:pt x="271" y="575"/>
                  </a:lnTo>
                  <a:lnTo>
                    <a:pt x="273" y="579"/>
                  </a:lnTo>
                  <a:lnTo>
                    <a:pt x="275" y="581"/>
                  </a:lnTo>
                  <a:lnTo>
                    <a:pt x="280" y="584"/>
                  </a:lnTo>
                  <a:lnTo>
                    <a:pt x="280" y="584"/>
                  </a:lnTo>
                  <a:lnTo>
                    <a:pt x="289" y="584"/>
                  </a:lnTo>
                  <a:lnTo>
                    <a:pt x="293" y="586"/>
                  </a:lnTo>
                  <a:lnTo>
                    <a:pt x="295" y="588"/>
                  </a:lnTo>
                  <a:lnTo>
                    <a:pt x="295" y="588"/>
                  </a:lnTo>
                  <a:lnTo>
                    <a:pt x="296" y="590"/>
                  </a:lnTo>
                  <a:lnTo>
                    <a:pt x="295" y="593"/>
                  </a:lnTo>
                  <a:lnTo>
                    <a:pt x="293" y="597"/>
                  </a:lnTo>
                  <a:lnTo>
                    <a:pt x="291" y="601"/>
                  </a:lnTo>
                  <a:lnTo>
                    <a:pt x="291" y="602"/>
                  </a:lnTo>
                  <a:lnTo>
                    <a:pt x="293" y="604"/>
                  </a:lnTo>
                  <a:lnTo>
                    <a:pt x="293" y="604"/>
                  </a:lnTo>
                  <a:lnTo>
                    <a:pt x="296" y="604"/>
                  </a:lnTo>
                  <a:lnTo>
                    <a:pt x="298" y="602"/>
                  </a:lnTo>
                  <a:lnTo>
                    <a:pt x="300" y="602"/>
                  </a:lnTo>
                  <a:lnTo>
                    <a:pt x="302" y="604"/>
                  </a:lnTo>
                  <a:lnTo>
                    <a:pt x="302" y="604"/>
                  </a:lnTo>
                  <a:lnTo>
                    <a:pt x="304" y="610"/>
                  </a:lnTo>
                  <a:lnTo>
                    <a:pt x="302" y="613"/>
                  </a:lnTo>
                  <a:lnTo>
                    <a:pt x="298" y="615"/>
                  </a:lnTo>
                  <a:lnTo>
                    <a:pt x="295" y="615"/>
                  </a:lnTo>
                  <a:lnTo>
                    <a:pt x="286" y="617"/>
                  </a:lnTo>
                  <a:lnTo>
                    <a:pt x="280" y="619"/>
                  </a:lnTo>
                  <a:lnTo>
                    <a:pt x="278" y="620"/>
                  </a:lnTo>
                  <a:lnTo>
                    <a:pt x="278" y="620"/>
                  </a:lnTo>
                  <a:lnTo>
                    <a:pt x="278" y="624"/>
                  </a:lnTo>
                  <a:lnTo>
                    <a:pt x="278" y="626"/>
                  </a:lnTo>
                  <a:lnTo>
                    <a:pt x="280" y="628"/>
                  </a:lnTo>
                  <a:lnTo>
                    <a:pt x="280" y="631"/>
                  </a:lnTo>
                  <a:lnTo>
                    <a:pt x="280" y="631"/>
                  </a:lnTo>
                  <a:lnTo>
                    <a:pt x="280" y="633"/>
                  </a:lnTo>
                  <a:lnTo>
                    <a:pt x="278" y="635"/>
                  </a:lnTo>
                  <a:lnTo>
                    <a:pt x="277" y="637"/>
                  </a:lnTo>
                  <a:lnTo>
                    <a:pt x="277" y="640"/>
                  </a:lnTo>
                  <a:lnTo>
                    <a:pt x="277" y="640"/>
                  </a:lnTo>
                  <a:lnTo>
                    <a:pt x="278" y="646"/>
                  </a:lnTo>
                  <a:lnTo>
                    <a:pt x="278" y="648"/>
                  </a:lnTo>
                  <a:lnTo>
                    <a:pt x="278" y="649"/>
                  </a:lnTo>
                  <a:lnTo>
                    <a:pt x="278" y="649"/>
                  </a:lnTo>
                  <a:lnTo>
                    <a:pt x="273" y="653"/>
                  </a:lnTo>
                  <a:lnTo>
                    <a:pt x="269" y="657"/>
                  </a:lnTo>
                  <a:lnTo>
                    <a:pt x="269" y="657"/>
                  </a:lnTo>
                  <a:lnTo>
                    <a:pt x="269" y="660"/>
                  </a:lnTo>
                  <a:lnTo>
                    <a:pt x="269" y="662"/>
                  </a:lnTo>
                  <a:lnTo>
                    <a:pt x="275" y="664"/>
                  </a:lnTo>
                  <a:lnTo>
                    <a:pt x="275" y="664"/>
                  </a:lnTo>
                  <a:lnTo>
                    <a:pt x="280" y="666"/>
                  </a:lnTo>
                  <a:lnTo>
                    <a:pt x="286" y="668"/>
                  </a:lnTo>
                  <a:lnTo>
                    <a:pt x="286" y="668"/>
                  </a:lnTo>
                  <a:lnTo>
                    <a:pt x="291" y="668"/>
                  </a:lnTo>
                  <a:lnTo>
                    <a:pt x="298" y="668"/>
                  </a:lnTo>
                  <a:lnTo>
                    <a:pt x="298" y="668"/>
                  </a:lnTo>
                  <a:lnTo>
                    <a:pt x="302" y="669"/>
                  </a:lnTo>
                  <a:lnTo>
                    <a:pt x="302" y="671"/>
                  </a:lnTo>
                  <a:lnTo>
                    <a:pt x="302" y="673"/>
                  </a:lnTo>
                  <a:lnTo>
                    <a:pt x="302" y="673"/>
                  </a:lnTo>
                  <a:lnTo>
                    <a:pt x="298" y="675"/>
                  </a:lnTo>
                  <a:lnTo>
                    <a:pt x="293" y="675"/>
                  </a:lnTo>
                  <a:lnTo>
                    <a:pt x="286" y="675"/>
                  </a:lnTo>
                  <a:lnTo>
                    <a:pt x="286" y="675"/>
                  </a:lnTo>
                  <a:close/>
                  <a:moveTo>
                    <a:pt x="534" y="572"/>
                  </a:moveTo>
                  <a:lnTo>
                    <a:pt x="534" y="572"/>
                  </a:lnTo>
                  <a:lnTo>
                    <a:pt x="532" y="566"/>
                  </a:lnTo>
                  <a:lnTo>
                    <a:pt x="530" y="564"/>
                  </a:lnTo>
                  <a:lnTo>
                    <a:pt x="526" y="564"/>
                  </a:lnTo>
                  <a:lnTo>
                    <a:pt x="525" y="566"/>
                  </a:lnTo>
                  <a:lnTo>
                    <a:pt x="519" y="570"/>
                  </a:lnTo>
                  <a:lnTo>
                    <a:pt x="515" y="577"/>
                  </a:lnTo>
                  <a:lnTo>
                    <a:pt x="515" y="577"/>
                  </a:lnTo>
                  <a:lnTo>
                    <a:pt x="515" y="577"/>
                  </a:lnTo>
                  <a:lnTo>
                    <a:pt x="515" y="577"/>
                  </a:lnTo>
                  <a:lnTo>
                    <a:pt x="517" y="582"/>
                  </a:lnTo>
                  <a:lnTo>
                    <a:pt x="517" y="586"/>
                  </a:lnTo>
                  <a:lnTo>
                    <a:pt x="521" y="590"/>
                  </a:lnTo>
                  <a:lnTo>
                    <a:pt x="526" y="590"/>
                  </a:lnTo>
                  <a:lnTo>
                    <a:pt x="526" y="590"/>
                  </a:lnTo>
                  <a:lnTo>
                    <a:pt x="530" y="590"/>
                  </a:lnTo>
                  <a:lnTo>
                    <a:pt x="532" y="588"/>
                  </a:lnTo>
                  <a:lnTo>
                    <a:pt x="535" y="582"/>
                  </a:lnTo>
                  <a:lnTo>
                    <a:pt x="535" y="577"/>
                  </a:lnTo>
                  <a:lnTo>
                    <a:pt x="534" y="572"/>
                  </a:lnTo>
                  <a:lnTo>
                    <a:pt x="534" y="572"/>
                  </a:lnTo>
                  <a:close/>
                  <a:moveTo>
                    <a:pt x="937" y="338"/>
                  </a:moveTo>
                  <a:lnTo>
                    <a:pt x="937" y="338"/>
                  </a:lnTo>
                  <a:lnTo>
                    <a:pt x="935" y="336"/>
                  </a:lnTo>
                  <a:lnTo>
                    <a:pt x="935" y="338"/>
                  </a:lnTo>
                  <a:lnTo>
                    <a:pt x="935" y="342"/>
                  </a:lnTo>
                  <a:lnTo>
                    <a:pt x="935" y="342"/>
                  </a:lnTo>
                  <a:lnTo>
                    <a:pt x="937" y="340"/>
                  </a:lnTo>
                  <a:lnTo>
                    <a:pt x="939" y="338"/>
                  </a:lnTo>
                  <a:lnTo>
                    <a:pt x="937" y="338"/>
                  </a:lnTo>
                  <a:lnTo>
                    <a:pt x="937" y="338"/>
                  </a:lnTo>
                  <a:close/>
                  <a:moveTo>
                    <a:pt x="110" y="354"/>
                  </a:moveTo>
                  <a:lnTo>
                    <a:pt x="110" y="354"/>
                  </a:lnTo>
                  <a:lnTo>
                    <a:pt x="121" y="347"/>
                  </a:lnTo>
                  <a:lnTo>
                    <a:pt x="124" y="344"/>
                  </a:lnTo>
                  <a:lnTo>
                    <a:pt x="126" y="338"/>
                  </a:lnTo>
                  <a:lnTo>
                    <a:pt x="126" y="338"/>
                  </a:lnTo>
                  <a:lnTo>
                    <a:pt x="128" y="335"/>
                  </a:lnTo>
                  <a:lnTo>
                    <a:pt x="130" y="333"/>
                  </a:lnTo>
                  <a:lnTo>
                    <a:pt x="130" y="333"/>
                  </a:lnTo>
                  <a:lnTo>
                    <a:pt x="134" y="331"/>
                  </a:lnTo>
                  <a:lnTo>
                    <a:pt x="137" y="329"/>
                  </a:lnTo>
                  <a:lnTo>
                    <a:pt x="137" y="329"/>
                  </a:lnTo>
                  <a:lnTo>
                    <a:pt x="139" y="326"/>
                  </a:lnTo>
                  <a:lnTo>
                    <a:pt x="139" y="322"/>
                  </a:lnTo>
                  <a:lnTo>
                    <a:pt x="137" y="316"/>
                  </a:lnTo>
                  <a:lnTo>
                    <a:pt x="137" y="316"/>
                  </a:lnTo>
                  <a:lnTo>
                    <a:pt x="135" y="313"/>
                  </a:lnTo>
                  <a:lnTo>
                    <a:pt x="132" y="313"/>
                  </a:lnTo>
                  <a:lnTo>
                    <a:pt x="126" y="313"/>
                  </a:lnTo>
                  <a:lnTo>
                    <a:pt x="119" y="311"/>
                  </a:lnTo>
                  <a:lnTo>
                    <a:pt x="117" y="309"/>
                  </a:lnTo>
                  <a:lnTo>
                    <a:pt x="115" y="307"/>
                  </a:lnTo>
                  <a:lnTo>
                    <a:pt x="115" y="307"/>
                  </a:lnTo>
                  <a:lnTo>
                    <a:pt x="112" y="300"/>
                  </a:lnTo>
                  <a:lnTo>
                    <a:pt x="108" y="297"/>
                  </a:lnTo>
                  <a:lnTo>
                    <a:pt x="108" y="297"/>
                  </a:lnTo>
                  <a:lnTo>
                    <a:pt x="105" y="295"/>
                  </a:lnTo>
                  <a:lnTo>
                    <a:pt x="101" y="295"/>
                  </a:lnTo>
                  <a:lnTo>
                    <a:pt x="101" y="295"/>
                  </a:lnTo>
                  <a:lnTo>
                    <a:pt x="99" y="295"/>
                  </a:lnTo>
                  <a:lnTo>
                    <a:pt x="99" y="295"/>
                  </a:lnTo>
                  <a:lnTo>
                    <a:pt x="97" y="297"/>
                  </a:lnTo>
                  <a:lnTo>
                    <a:pt x="96" y="300"/>
                  </a:lnTo>
                  <a:lnTo>
                    <a:pt x="96" y="300"/>
                  </a:lnTo>
                  <a:lnTo>
                    <a:pt x="94" y="302"/>
                  </a:lnTo>
                  <a:lnTo>
                    <a:pt x="90" y="302"/>
                  </a:lnTo>
                  <a:lnTo>
                    <a:pt x="85" y="302"/>
                  </a:lnTo>
                  <a:lnTo>
                    <a:pt x="85" y="302"/>
                  </a:lnTo>
                  <a:lnTo>
                    <a:pt x="81" y="304"/>
                  </a:lnTo>
                  <a:lnTo>
                    <a:pt x="79" y="306"/>
                  </a:lnTo>
                  <a:lnTo>
                    <a:pt x="77" y="306"/>
                  </a:lnTo>
                  <a:lnTo>
                    <a:pt x="77" y="306"/>
                  </a:lnTo>
                  <a:lnTo>
                    <a:pt x="72" y="304"/>
                  </a:lnTo>
                  <a:lnTo>
                    <a:pt x="72" y="304"/>
                  </a:lnTo>
                  <a:lnTo>
                    <a:pt x="68" y="304"/>
                  </a:lnTo>
                  <a:lnTo>
                    <a:pt x="67" y="306"/>
                  </a:lnTo>
                  <a:lnTo>
                    <a:pt x="67" y="306"/>
                  </a:lnTo>
                  <a:lnTo>
                    <a:pt x="63" y="306"/>
                  </a:lnTo>
                  <a:lnTo>
                    <a:pt x="61" y="302"/>
                  </a:lnTo>
                  <a:lnTo>
                    <a:pt x="61" y="302"/>
                  </a:lnTo>
                  <a:lnTo>
                    <a:pt x="61" y="298"/>
                  </a:lnTo>
                  <a:lnTo>
                    <a:pt x="59" y="298"/>
                  </a:lnTo>
                  <a:lnTo>
                    <a:pt x="58" y="298"/>
                  </a:lnTo>
                  <a:lnTo>
                    <a:pt x="58" y="298"/>
                  </a:lnTo>
                  <a:lnTo>
                    <a:pt x="54" y="302"/>
                  </a:lnTo>
                  <a:lnTo>
                    <a:pt x="52" y="306"/>
                  </a:lnTo>
                  <a:lnTo>
                    <a:pt x="52" y="306"/>
                  </a:lnTo>
                  <a:lnTo>
                    <a:pt x="48" y="309"/>
                  </a:lnTo>
                  <a:lnTo>
                    <a:pt x="47" y="309"/>
                  </a:lnTo>
                  <a:lnTo>
                    <a:pt x="45" y="307"/>
                  </a:lnTo>
                  <a:lnTo>
                    <a:pt x="45" y="307"/>
                  </a:lnTo>
                  <a:lnTo>
                    <a:pt x="43" y="304"/>
                  </a:lnTo>
                  <a:lnTo>
                    <a:pt x="43" y="302"/>
                  </a:lnTo>
                  <a:lnTo>
                    <a:pt x="41" y="302"/>
                  </a:lnTo>
                  <a:lnTo>
                    <a:pt x="41" y="302"/>
                  </a:lnTo>
                  <a:lnTo>
                    <a:pt x="38" y="304"/>
                  </a:lnTo>
                  <a:lnTo>
                    <a:pt x="38" y="307"/>
                  </a:lnTo>
                  <a:lnTo>
                    <a:pt x="38" y="315"/>
                  </a:lnTo>
                  <a:lnTo>
                    <a:pt x="38" y="315"/>
                  </a:lnTo>
                  <a:lnTo>
                    <a:pt x="36" y="316"/>
                  </a:lnTo>
                  <a:lnTo>
                    <a:pt x="34" y="316"/>
                  </a:lnTo>
                  <a:lnTo>
                    <a:pt x="34" y="316"/>
                  </a:lnTo>
                  <a:lnTo>
                    <a:pt x="29" y="320"/>
                  </a:lnTo>
                  <a:lnTo>
                    <a:pt x="27" y="320"/>
                  </a:lnTo>
                  <a:lnTo>
                    <a:pt x="23" y="320"/>
                  </a:lnTo>
                  <a:lnTo>
                    <a:pt x="23" y="320"/>
                  </a:lnTo>
                  <a:lnTo>
                    <a:pt x="21" y="316"/>
                  </a:lnTo>
                  <a:lnTo>
                    <a:pt x="21" y="315"/>
                  </a:lnTo>
                  <a:lnTo>
                    <a:pt x="20" y="311"/>
                  </a:lnTo>
                  <a:lnTo>
                    <a:pt x="18" y="307"/>
                  </a:lnTo>
                  <a:lnTo>
                    <a:pt x="18" y="307"/>
                  </a:lnTo>
                  <a:lnTo>
                    <a:pt x="12" y="306"/>
                  </a:lnTo>
                  <a:lnTo>
                    <a:pt x="7" y="307"/>
                  </a:lnTo>
                  <a:lnTo>
                    <a:pt x="7" y="307"/>
                  </a:lnTo>
                  <a:lnTo>
                    <a:pt x="3" y="309"/>
                  </a:lnTo>
                  <a:lnTo>
                    <a:pt x="3" y="311"/>
                  </a:lnTo>
                  <a:lnTo>
                    <a:pt x="3" y="315"/>
                  </a:lnTo>
                  <a:lnTo>
                    <a:pt x="5" y="316"/>
                  </a:lnTo>
                  <a:lnTo>
                    <a:pt x="5" y="316"/>
                  </a:lnTo>
                  <a:lnTo>
                    <a:pt x="9" y="320"/>
                  </a:lnTo>
                  <a:lnTo>
                    <a:pt x="10" y="324"/>
                  </a:lnTo>
                  <a:lnTo>
                    <a:pt x="9" y="326"/>
                  </a:lnTo>
                  <a:lnTo>
                    <a:pt x="9" y="326"/>
                  </a:lnTo>
                  <a:lnTo>
                    <a:pt x="5" y="327"/>
                  </a:lnTo>
                  <a:lnTo>
                    <a:pt x="1" y="329"/>
                  </a:lnTo>
                  <a:lnTo>
                    <a:pt x="1" y="329"/>
                  </a:lnTo>
                  <a:lnTo>
                    <a:pt x="0" y="331"/>
                  </a:lnTo>
                  <a:lnTo>
                    <a:pt x="1" y="333"/>
                  </a:lnTo>
                  <a:lnTo>
                    <a:pt x="5" y="336"/>
                  </a:lnTo>
                  <a:lnTo>
                    <a:pt x="12" y="340"/>
                  </a:lnTo>
                  <a:lnTo>
                    <a:pt x="12" y="340"/>
                  </a:lnTo>
                  <a:lnTo>
                    <a:pt x="16" y="342"/>
                  </a:lnTo>
                  <a:lnTo>
                    <a:pt x="18" y="345"/>
                  </a:lnTo>
                  <a:lnTo>
                    <a:pt x="18" y="345"/>
                  </a:lnTo>
                  <a:lnTo>
                    <a:pt x="18" y="347"/>
                  </a:lnTo>
                  <a:lnTo>
                    <a:pt x="16" y="349"/>
                  </a:lnTo>
                  <a:lnTo>
                    <a:pt x="10" y="353"/>
                  </a:lnTo>
                  <a:lnTo>
                    <a:pt x="10" y="353"/>
                  </a:lnTo>
                  <a:lnTo>
                    <a:pt x="9" y="356"/>
                  </a:lnTo>
                  <a:lnTo>
                    <a:pt x="10" y="356"/>
                  </a:lnTo>
                  <a:lnTo>
                    <a:pt x="12" y="358"/>
                  </a:lnTo>
                  <a:lnTo>
                    <a:pt x="12" y="358"/>
                  </a:lnTo>
                  <a:lnTo>
                    <a:pt x="16" y="358"/>
                  </a:lnTo>
                  <a:lnTo>
                    <a:pt x="20" y="356"/>
                  </a:lnTo>
                  <a:lnTo>
                    <a:pt x="27" y="353"/>
                  </a:lnTo>
                  <a:lnTo>
                    <a:pt x="27" y="353"/>
                  </a:lnTo>
                  <a:lnTo>
                    <a:pt x="30" y="353"/>
                  </a:lnTo>
                  <a:lnTo>
                    <a:pt x="32" y="354"/>
                  </a:lnTo>
                  <a:lnTo>
                    <a:pt x="32" y="354"/>
                  </a:lnTo>
                  <a:lnTo>
                    <a:pt x="34" y="358"/>
                  </a:lnTo>
                  <a:lnTo>
                    <a:pt x="38" y="362"/>
                  </a:lnTo>
                  <a:lnTo>
                    <a:pt x="38" y="362"/>
                  </a:lnTo>
                  <a:lnTo>
                    <a:pt x="50" y="365"/>
                  </a:lnTo>
                  <a:lnTo>
                    <a:pt x="58" y="365"/>
                  </a:lnTo>
                  <a:lnTo>
                    <a:pt x="65" y="365"/>
                  </a:lnTo>
                  <a:lnTo>
                    <a:pt x="65" y="365"/>
                  </a:lnTo>
                  <a:lnTo>
                    <a:pt x="74" y="360"/>
                  </a:lnTo>
                  <a:lnTo>
                    <a:pt x="79" y="358"/>
                  </a:lnTo>
                  <a:lnTo>
                    <a:pt x="85" y="356"/>
                  </a:lnTo>
                  <a:lnTo>
                    <a:pt x="85" y="356"/>
                  </a:lnTo>
                  <a:lnTo>
                    <a:pt x="90" y="358"/>
                  </a:lnTo>
                  <a:lnTo>
                    <a:pt x="90" y="358"/>
                  </a:lnTo>
                  <a:lnTo>
                    <a:pt x="101" y="358"/>
                  </a:lnTo>
                  <a:lnTo>
                    <a:pt x="106" y="356"/>
                  </a:lnTo>
                  <a:lnTo>
                    <a:pt x="110" y="354"/>
                  </a:lnTo>
                  <a:lnTo>
                    <a:pt x="110" y="354"/>
                  </a:lnTo>
                  <a:close/>
                  <a:moveTo>
                    <a:pt x="1109" y="1044"/>
                  </a:moveTo>
                  <a:lnTo>
                    <a:pt x="1109" y="1044"/>
                  </a:lnTo>
                  <a:lnTo>
                    <a:pt x="1107" y="1035"/>
                  </a:lnTo>
                  <a:lnTo>
                    <a:pt x="1106" y="1026"/>
                  </a:lnTo>
                  <a:lnTo>
                    <a:pt x="1107" y="1004"/>
                  </a:lnTo>
                  <a:lnTo>
                    <a:pt x="1107" y="1004"/>
                  </a:lnTo>
                  <a:lnTo>
                    <a:pt x="1109" y="986"/>
                  </a:lnTo>
                  <a:lnTo>
                    <a:pt x="1109" y="977"/>
                  </a:lnTo>
                  <a:lnTo>
                    <a:pt x="1107" y="968"/>
                  </a:lnTo>
                  <a:lnTo>
                    <a:pt x="1107" y="968"/>
                  </a:lnTo>
                  <a:lnTo>
                    <a:pt x="1104" y="961"/>
                  </a:lnTo>
                  <a:lnTo>
                    <a:pt x="1100" y="957"/>
                  </a:lnTo>
                  <a:lnTo>
                    <a:pt x="1091" y="948"/>
                  </a:lnTo>
                  <a:lnTo>
                    <a:pt x="1078" y="941"/>
                  </a:lnTo>
                  <a:lnTo>
                    <a:pt x="1068" y="932"/>
                  </a:lnTo>
                  <a:lnTo>
                    <a:pt x="1068" y="932"/>
                  </a:lnTo>
                  <a:lnTo>
                    <a:pt x="1060" y="924"/>
                  </a:lnTo>
                  <a:lnTo>
                    <a:pt x="1055" y="917"/>
                  </a:lnTo>
                  <a:lnTo>
                    <a:pt x="1055" y="917"/>
                  </a:lnTo>
                  <a:lnTo>
                    <a:pt x="1053" y="912"/>
                  </a:lnTo>
                  <a:lnTo>
                    <a:pt x="1053" y="906"/>
                  </a:lnTo>
                  <a:lnTo>
                    <a:pt x="1053" y="901"/>
                  </a:lnTo>
                  <a:lnTo>
                    <a:pt x="1053" y="897"/>
                  </a:lnTo>
                  <a:lnTo>
                    <a:pt x="1053" y="897"/>
                  </a:lnTo>
                  <a:lnTo>
                    <a:pt x="1048" y="894"/>
                  </a:lnTo>
                  <a:lnTo>
                    <a:pt x="1042" y="890"/>
                  </a:lnTo>
                  <a:lnTo>
                    <a:pt x="1039" y="888"/>
                  </a:lnTo>
                  <a:lnTo>
                    <a:pt x="1035" y="883"/>
                  </a:lnTo>
                  <a:lnTo>
                    <a:pt x="1035" y="883"/>
                  </a:lnTo>
                  <a:lnTo>
                    <a:pt x="1033" y="877"/>
                  </a:lnTo>
                  <a:lnTo>
                    <a:pt x="1037" y="872"/>
                  </a:lnTo>
                  <a:lnTo>
                    <a:pt x="1042" y="861"/>
                  </a:lnTo>
                  <a:lnTo>
                    <a:pt x="1042" y="861"/>
                  </a:lnTo>
                  <a:lnTo>
                    <a:pt x="1046" y="852"/>
                  </a:lnTo>
                  <a:lnTo>
                    <a:pt x="1051" y="848"/>
                  </a:lnTo>
                  <a:lnTo>
                    <a:pt x="1068" y="843"/>
                  </a:lnTo>
                  <a:lnTo>
                    <a:pt x="1068" y="843"/>
                  </a:lnTo>
                  <a:lnTo>
                    <a:pt x="1073" y="841"/>
                  </a:lnTo>
                  <a:lnTo>
                    <a:pt x="1078" y="838"/>
                  </a:lnTo>
                  <a:lnTo>
                    <a:pt x="1084" y="832"/>
                  </a:lnTo>
                  <a:lnTo>
                    <a:pt x="1089" y="825"/>
                  </a:lnTo>
                  <a:lnTo>
                    <a:pt x="1098" y="820"/>
                  </a:lnTo>
                  <a:lnTo>
                    <a:pt x="1098" y="820"/>
                  </a:lnTo>
                  <a:lnTo>
                    <a:pt x="1107" y="814"/>
                  </a:lnTo>
                  <a:lnTo>
                    <a:pt x="1116" y="812"/>
                  </a:lnTo>
                  <a:lnTo>
                    <a:pt x="1125" y="814"/>
                  </a:lnTo>
                  <a:lnTo>
                    <a:pt x="1134" y="816"/>
                  </a:lnTo>
                  <a:lnTo>
                    <a:pt x="1134" y="816"/>
                  </a:lnTo>
                  <a:lnTo>
                    <a:pt x="1134" y="800"/>
                  </a:lnTo>
                  <a:lnTo>
                    <a:pt x="1136" y="785"/>
                  </a:lnTo>
                  <a:lnTo>
                    <a:pt x="1136" y="785"/>
                  </a:lnTo>
                  <a:lnTo>
                    <a:pt x="1134" y="774"/>
                  </a:lnTo>
                  <a:lnTo>
                    <a:pt x="1131" y="767"/>
                  </a:lnTo>
                  <a:lnTo>
                    <a:pt x="1127" y="758"/>
                  </a:lnTo>
                  <a:lnTo>
                    <a:pt x="1124" y="749"/>
                  </a:lnTo>
                  <a:lnTo>
                    <a:pt x="1124" y="749"/>
                  </a:lnTo>
                  <a:lnTo>
                    <a:pt x="1124" y="740"/>
                  </a:lnTo>
                  <a:lnTo>
                    <a:pt x="1124" y="729"/>
                  </a:lnTo>
                  <a:lnTo>
                    <a:pt x="1125" y="720"/>
                  </a:lnTo>
                  <a:lnTo>
                    <a:pt x="1125" y="709"/>
                  </a:lnTo>
                  <a:lnTo>
                    <a:pt x="1125" y="709"/>
                  </a:lnTo>
                  <a:lnTo>
                    <a:pt x="1118" y="691"/>
                  </a:lnTo>
                  <a:lnTo>
                    <a:pt x="1118" y="682"/>
                  </a:lnTo>
                  <a:lnTo>
                    <a:pt x="1120" y="671"/>
                  </a:lnTo>
                  <a:lnTo>
                    <a:pt x="1120" y="671"/>
                  </a:lnTo>
                  <a:lnTo>
                    <a:pt x="1124" y="664"/>
                  </a:lnTo>
                  <a:lnTo>
                    <a:pt x="1127" y="660"/>
                  </a:lnTo>
                  <a:lnTo>
                    <a:pt x="1131" y="658"/>
                  </a:lnTo>
                  <a:lnTo>
                    <a:pt x="1134" y="658"/>
                  </a:lnTo>
                  <a:lnTo>
                    <a:pt x="1145" y="660"/>
                  </a:lnTo>
                  <a:lnTo>
                    <a:pt x="1158" y="664"/>
                  </a:lnTo>
                  <a:lnTo>
                    <a:pt x="1158" y="664"/>
                  </a:lnTo>
                  <a:lnTo>
                    <a:pt x="1167" y="666"/>
                  </a:lnTo>
                  <a:lnTo>
                    <a:pt x="1172" y="666"/>
                  </a:lnTo>
                  <a:lnTo>
                    <a:pt x="1187" y="664"/>
                  </a:lnTo>
                  <a:lnTo>
                    <a:pt x="1200" y="664"/>
                  </a:lnTo>
                  <a:lnTo>
                    <a:pt x="1205" y="664"/>
                  </a:lnTo>
                  <a:lnTo>
                    <a:pt x="1212" y="664"/>
                  </a:lnTo>
                  <a:lnTo>
                    <a:pt x="1212" y="664"/>
                  </a:lnTo>
                  <a:lnTo>
                    <a:pt x="1220" y="668"/>
                  </a:lnTo>
                  <a:lnTo>
                    <a:pt x="1225" y="671"/>
                  </a:lnTo>
                  <a:lnTo>
                    <a:pt x="1238" y="680"/>
                  </a:lnTo>
                  <a:lnTo>
                    <a:pt x="1249" y="691"/>
                  </a:lnTo>
                  <a:lnTo>
                    <a:pt x="1261" y="700"/>
                  </a:lnTo>
                  <a:lnTo>
                    <a:pt x="1261" y="700"/>
                  </a:lnTo>
                  <a:lnTo>
                    <a:pt x="1272" y="706"/>
                  </a:lnTo>
                  <a:lnTo>
                    <a:pt x="1277" y="707"/>
                  </a:lnTo>
                  <a:lnTo>
                    <a:pt x="1283" y="707"/>
                  </a:lnTo>
                  <a:lnTo>
                    <a:pt x="1287" y="706"/>
                  </a:lnTo>
                  <a:lnTo>
                    <a:pt x="1290" y="696"/>
                  </a:lnTo>
                  <a:lnTo>
                    <a:pt x="1294" y="691"/>
                  </a:lnTo>
                  <a:lnTo>
                    <a:pt x="1299" y="686"/>
                  </a:lnTo>
                  <a:lnTo>
                    <a:pt x="1299" y="686"/>
                  </a:lnTo>
                  <a:lnTo>
                    <a:pt x="1303" y="682"/>
                  </a:lnTo>
                  <a:lnTo>
                    <a:pt x="1310" y="680"/>
                  </a:lnTo>
                  <a:lnTo>
                    <a:pt x="1315" y="678"/>
                  </a:lnTo>
                  <a:lnTo>
                    <a:pt x="1319" y="677"/>
                  </a:lnTo>
                  <a:lnTo>
                    <a:pt x="1319" y="677"/>
                  </a:lnTo>
                  <a:lnTo>
                    <a:pt x="1321" y="671"/>
                  </a:lnTo>
                  <a:lnTo>
                    <a:pt x="1321" y="669"/>
                  </a:lnTo>
                  <a:lnTo>
                    <a:pt x="1319" y="668"/>
                  </a:lnTo>
                  <a:lnTo>
                    <a:pt x="1317" y="666"/>
                  </a:lnTo>
                  <a:lnTo>
                    <a:pt x="1310" y="664"/>
                  </a:lnTo>
                  <a:lnTo>
                    <a:pt x="1308" y="662"/>
                  </a:lnTo>
                  <a:lnTo>
                    <a:pt x="1306" y="658"/>
                  </a:lnTo>
                  <a:lnTo>
                    <a:pt x="1306" y="658"/>
                  </a:lnTo>
                  <a:lnTo>
                    <a:pt x="1306" y="649"/>
                  </a:lnTo>
                  <a:lnTo>
                    <a:pt x="1308" y="639"/>
                  </a:lnTo>
                  <a:lnTo>
                    <a:pt x="1314" y="619"/>
                  </a:lnTo>
                  <a:lnTo>
                    <a:pt x="1314" y="619"/>
                  </a:lnTo>
                  <a:lnTo>
                    <a:pt x="1315" y="610"/>
                  </a:lnTo>
                  <a:lnTo>
                    <a:pt x="1315" y="599"/>
                  </a:lnTo>
                  <a:lnTo>
                    <a:pt x="1315" y="595"/>
                  </a:lnTo>
                  <a:lnTo>
                    <a:pt x="1314" y="592"/>
                  </a:lnTo>
                  <a:lnTo>
                    <a:pt x="1308" y="590"/>
                  </a:lnTo>
                  <a:lnTo>
                    <a:pt x="1303" y="588"/>
                  </a:lnTo>
                  <a:lnTo>
                    <a:pt x="1303" y="588"/>
                  </a:lnTo>
                  <a:lnTo>
                    <a:pt x="1296" y="588"/>
                  </a:lnTo>
                  <a:lnTo>
                    <a:pt x="1290" y="592"/>
                  </a:lnTo>
                  <a:lnTo>
                    <a:pt x="1287" y="595"/>
                  </a:lnTo>
                  <a:lnTo>
                    <a:pt x="1285" y="601"/>
                  </a:lnTo>
                  <a:lnTo>
                    <a:pt x="1281" y="610"/>
                  </a:lnTo>
                  <a:lnTo>
                    <a:pt x="1279" y="615"/>
                  </a:lnTo>
                  <a:lnTo>
                    <a:pt x="1276" y="619"/>
                  </a:lnTo>
                  <a:lnTo>
                    <a:pt x="1276" y="619"/>
                  </a:lnTo>
                  <a:lnTo>
                    <a:pt x="1268" y="619"/>
                  </a:lnTo>
                  <a:lnTo>
                    <a:pt x="1263" y="619"/>
                  </a:lnTo>
                  <a:lnTo>
                    <a:pt x="1259" y="615"/>
                  </a:lnTo>
                  <a:lnTo>
                    <a:pt x="1256" y="610"/>
                  </a:lnTo>
                  <a:lnTo>
                    <a:pt x="1250" y="597"/>
                  </a:lnTo>
                  <a:lnTo>
                    <a:pt x="1247" y="586"/>
                  </a:lnTo>
                  <a:lnTo>
                    <a:pt x="1247" y="586"/>
                  </a:lnTo>
                  <a:lnTo>
                    <a:pt x="1241" y="572"/>
                  </a:lnTo>
                  <a:lnTo>
                    <a:pt x="1241" y="568"/>
                  </a:lnTo>
                  <a:lnTo>
                    <a:pt x="1243" y="566"/>
                  </a:lnTo>
                  <a:lnTo>
                    <a:pt x="1250" y="564"/>
                  </a:lnTo>
                  <a:lnTo>
                    <a:pt x="1258" y="563"/>
                  </a:lnTo>
                  <a:lnTo>
                    <a:pt x="1265" y="561"/>
                  </a:lnTo>
                  <a:lnTo>
                    <a:pt x="1265" y="561"/>
                  </a:lnTo>
                  <a:lnTo>
                    <a:pt x="1274" y="554"/>
                  </a:lnTo>
                  <a:lnTo>
                    <a:pt x="1285" y="543"/>
                  </a:lnTo>
                  <a:lnTo>
                    <a:pt x="1288" y="535"/>
                  </a:lnTo>
                  <a:lnTo>
                    <a:pt x="1292" y="530"/>
                  </a:lnTo>
                  <a:lnTo>
                    <a:pt x="1294" y="525"/>
                  </a:lnTo>
                  <a:lnTo>
                    <a:pt x="1292" y="519"/>
                  </a:lnTo>
                  <a:lnTo>
                    <a:pt x="1292" y="519"/>
                  </a:lnTo>
                  <a:lnTo>
                    <a:pt x="1290" y="516"/>
                  </a:lnTo>
                  <a:lnTo>
                    <a:pt x="1288" y="514"/>
                  </a:lnTo>
                  <a:lnTo>
                    <a:pt x="1283" y="512"/>
                  </a:lnTo>
                  <a:lnTo>
                    <a:pt x="1276" y="510"/>
                  </a:lnTo>
                  <a:lnTo>
                    <a:pt x="1272" y="506"/>
                  </a:lnTo>
                  <a:lnTo>
                    <a:pt x="1272" y="506"/>
                  </a:lnTo>
                  <a:lnTo>
                    <a:pt x="1270" y="501"/>
                  </a:lnTo>
                  <a:lnTo>
                    <a:pt x="1272" y="497"/>
                  </a:lnTo>
                  <a:lnTo>
                    <a:pt x="1274" y="494"/>
                  </a:lnTo>
                  <a:lnTo>
                    <a:pt x="1276" y="490"/>
                  </a:lnTo>
                  <a:lnTo>
                    <a:pt x="1276" y="490"/>
                  </a:lnTo>
                  <a:lnTo>
                    <a:pt x="1274" y="472"/>
                  </a:lnTo>
                  <a:lnTo>
                    <a:pt x="1274" y="458"/>
                  </a:lnTo>
                  <a:lnTo>
                    <a:pt x="1277" y="425"/>
                  </a:lnTo>
                  <a:lnTo>
                    <a:pt x="1277" y="425"/>
                  </a:lnTo>
                  <a:lnTo>
                    <a:pt x="1277" y="402"/>
                  </a:lnTo>
                  <a:lnTo>
                    <a:pt x="1276" y="378"/>
                  </a:lnTo>
                  <a:lnTo>
                    <a:pt x="1270" y="354"/>
                  </a:lnTo>
                  <a:lnTo>
                    <a:pt x="1265" y="331"/>
                  </a:lnTo>
                  <a:lnTo>
                    <a:pt x="1265" y="331"/>
                  </a:lnTo>
                  <a:lnTo>
                    <a:pt x="1261" y="318"/>
                  </a:lnTo>
                  <a:lnTo>
                    <a:pt x="1263" y="306"/>
                  </a:lnTo>
                  <a:lnTo>
                    <a:pt x="1268" y="297"/>
                  </a:lnTo>
                  <a:lnTo>
                    <a:pt x="1276" y="288"/>
                  </a:lnTo>
                  <a:lnTo>
                    <a:pt x="1287" y="282"/>
                  </a:lnTo>
                  <a:lnTo>
                    <a:pt x="1297" y="277"/>
                  </a:lnTo>
                  <a:lnTo>
                    <a:pt x="1325" y="269"/>
                  </a:lnTo>
                  <a:lnTo>
                    <a:pt x="1325" y="269"/>
                  </a:lnTo>
                  <a:lnTo>
                    <a:pt x="1339" y="262"/>
                  </a:lnTo>
                  <a:lnTo>
                    <a:pt x="1350" y="255"/>
                  </a:lnTo>
                  <a:lnTo>
                    <a:pt x="1357" y="248"/>
                  </a:lnTo>
                  <a:lnTo>
                    <a:pt x="1359" y="237"/>
                  </a:lnTo>
                  <a:lnTo>
                    <a:pt x="1359" y="237"/>
                  </a:lnTo>
                  <a:lnTo>
                    <a:pt x="1352" y="230"/>
                  </a:lnTo>
                  <a:lnTo>
                    <a:pt x="1343" y="221"/>
                  </a:lnTo>
                  <a:lnTo>
                    <a:pt x="1335" y="213"/>
                  </a:lnTo>
                  <a:lnTo>
                    <a:pt x="1330" y="212"/>
                  </a:lnTo>
                  <a:lnTo>
                    <a:pt x="1325" y="208"/>
                  </a:lnTo>
                  <a:lnTo>
                    <a:pt x="1325" y="208"/>
                  </a:lnTo>
                  <a:lnTo>
                    <a:pt x="1315" y="208"/>
                  </a:lnTo>
                  <a:lnTo>
                    <a:pt x="1308" y="206"/>
                  </a:lnTo>
                  <a:lnTo>
                    <a:pt x="1292" y="208"/>
                  </a:lnTo>
                  <a:lnTo>
                    <a:pt x="1292" y="208"/>
                  </a:lnTo>
                  <a:lnTo>
                    <a:pt x="1277" y="208"/>
                  </a:lnTo>
                  <a:lnTo>
                    <a:pt x="1272" y="210"/>
                  </a:lnTo>
                  <a:lnTo>
                    <a:pt x="1270" y="212"/>
                  </a:lnTo>
                  <a:lnTo>
                    <a:pt x="1268" y="213"/>
                  </a:lnTo>
                  <a:lnTo>
                    <a:pt x="1268" y="213"/>
                  </a:lnTo>
                  <a:lnTo>
                    <a:pt x="1267" y="217"/>
                  </a:lnTo>
                  <a:lnTo>
                    <a:pt x="1268" y="221"/>
                  </a:lnTo>
                  <a:lnTo>
                    <a:pt x="1270" y="228"/>
                  </a:lnTo>
                  <a:lnTo>
                    <a:pt x="1272" y="233"/>
                  </a:lnTo>
                  <a:lnTo>
                    <a:pt x="1272" y="237"/>
                  </a:lnTo>
                  <a:lnTo>
                    <a:pt x="1268" y="241"/>
                  </a:lnTo>
                  <a:lnTo>
                    <a:pt x="1268" y="241"/>
                  </a:lnTo>
                  <a:lnTo>
                    <a:pt x="1265" y="242"/>
                  </a:lnTo>
                  <a:lnTo>
                    <a:pt x="1259" y="244"/>
                  </a:lnTo>
                  <a:lnTo>
                    <a:pt x="1252" y="241"/>
                  </a:lnTo>
                  <a:lnTo>
                    <a:pt x="1243" y="235"/>
                  </a:lnTo>
                  <a:lnTo>
                    <a:pt x="1236" y="233"/>
                  </a:lnTo>
                  <a:lnTo>
                    <a:pt x="1236" y="233"/>
                  </a:lnTo>
                  <a:lnTo>
                    <a:pt x="1230" y="233"/>
                  </a:lnTo>
                  <a:lnTo>
                    <a:pt x="1227" y="235"/>
                  </a:lnTo>
                  <a:lnTo>
                    <a:pt x="1221" y="241"/>
                  </a:lnTo>
                  <a:lnTo>
                    <a:pt x="1216" y="246"/>
                  </a:lnTo>
                  <a:lnTo>
                    <a:pt x="1212" y="248"/>
                  </a:lnTo>
                  <a:lnTo>
                    <a:pt x="1207" y="248"/>
                  </a:lnTo>
                  <a:lnTo>
                    <a:pt x="1207" y="248"/>
                  </a:lnTo>
                  <a:lnTo>
                    <a:pt x="1201" y="248"/>
                  </a:lnTo>
                  <a:lnTo>
                    <a:pt x="1198" y="246"/>
                  </a:lnTo>
                  <a:lnTo>
                    <a:pt x="1196" y="244"/>
                  </a:lnTo>
                  <a:lnTo>
                    <a:pt x="1192" y="242"/>
                  </a:lnTo>
                  <a:lnTo>
                    <a:pt x="1192" y="242"/>
                  </a:lnTo>
                  <a:lnTo>
                    <a:pt x="1187" y="242"/>
                  </a:lnTo>
                  <a:lnTo>
                    <a:pt x="1185" y="244"/>
                  </a:lnTo>
                  <a:lnTo>
                    <a:pt x="1180" y="251"/>
                  </a:lnTo>
                  <a:lnTo>
                    <a:pt x="1180" y="251"/>
                  </a:lnTo>
                  <a:lnTo>
                    <a:pt x="1174" y="253"/>
                  </a:lnTo>
                  <a:lnTo>
                    <a:pt x="1172" y="251"/>
                  </a:lnTo>
                  <a:lnTo>
                    <a:pt x="1169" y="251"/>
                  </a:lnTo>
                  <a:lnTo>
                    <a:pt x="1167" y="248"/>
                  </a:lnTo>
                  <a:lnTo>
                    <a:pt x="1163" y="241"/>
                  </a:lnTo>
                  <a:lnTo>
                    <a:pt x="1162" y="239"/>
                  </a:lnTo>
                  <a:lnTo>
                    <a:pt x="1158" y="237"/>
                  </a:lnTo>
                  <a:lnTo>
                    <a:pt x="1158" y="237"/>
                  </a:lnTo>
                  <a:lnTo>
                    <a:pt x="1153" y="237"/>
                  </a:lnTo>
                  <a:lnTo>
                    <a:pt x="1149" y="237"/>
                  </a:lnTo>
                  <a:lnTo>
                    <a:pt x="1136" y="242"/>
                  </a:lnTo>
                  <a:lnTo>
                    <a:pt x="1125" y="250"/>
                  </a:lnTo>
                  <a:lnTo>
                    <a:pt x="1115" y="253"/>
                  </a:lnTo>
                  <a:lnTo>
                    <a:pt x="1115" y="253"/>
                  </a:lnTo>
                  <a:lnTo>
                    <a:pt x="1109" y="255"/>
                  </a:lnTo>
                  <a:lnTo>
                    <a:pt x="1102" y="255"/>
                  </a:lnTo>
                  <a:lnTo>
                    <a:pt x="1096" y="255"/>
                  </a:lnTo>
                  <a:lnTo>
                    <a:pt x="1089" y="259"/>
                  </a:lnTo>
                  <a:lnTo>
                    <a:pt x="1089" y="259"/>
                  </a:lnTo>
                  <a:lnTo>
                    <a:pt x="1086" y="264"/>
                  </a:lnTo>
                  <a:lnTo>
                    <a:pt x="1084" y="269"/>
                  </a:lnTo>
                  <a:lnTo>
                    <a:pt x="1082" y="277"/>
                  </a:lnTo>
                  <a:lnTo>
                    <a:pt x="1078" y="282"/>
                  </a:lnTo>
                  <a:lnTo>
                    <a:pt x="1078" y="282"/>
                  </a:lnTo>
                  <a:lnTo>
                    <a:pt x="1071" y="289"/>
                  </a:lnTo>
                  <a:lnTo>
                    <a:pt x="1060" y="295"/>
                  </a:lnTo>
                  <a:lnTo>
                    <a:pt x="1055" y="295"/>
                  </a:lnTo>
                  <a:lnTo>
                    <a:pt x="1049" y="295"/>
                  </a:lnTo>
                  <a:lnTo>
                    <a:pt x="1046" y="293"/>
                  </a:lnTo>
                  <a:lnTo>
                    <a:pt x="1042" y="289"/>
                  </a:lnTo>
                  <a:lnTo>
                    <a:pt x="1042" y="289"/>
                  </a:lnTo>
                  <a:lnTo>
                    <a:pt x="1042" y="282"/>
                  </a:lnTo>
                  <a:lnTo>
                    <a:pt x="1042" y="277"/>
                  </a:lnTo>
                  <a:lnTo>
                    <a:pt x="1049" y="264"/>
                  </a:lnTo>
                  <a:lnTo>
                    <a:pt x="1053" y="259"/>
                  </a:lnTo>
                  <a:lnTo>
                    <a:pt x="1055" y="253"/>
                  </a:lnTo>
                  <a:lnTo>
                    <a:pt x="1053" y="246"/>
                  </a:lnTo>
                  <a:lnTo>
                    <a:pt x="1048" y="241"/>
                  </a:lnTo>
                  <a:lnTo>
                    <a:pt x="1048" y="241"/>
                  </a:lnTo>
                  <a:lnTo>
                    <a:pt x="1042" y="235"/>
                  </a:lnTo>
                  <a:lnTo>
                    <a:pt x="1031" y="231"/>
                  </a:lnTo>
                  <a:lnTo>
                    <a:pt x="1022" y="230"/>
                  </a:lnTo>
                  <a:lnTo>
                    <a:pt x="1019" y="230"/>
                  </a:lnTo>
                  <a:lnTo>
                    <a:pt x="1015" y="231"/>
                  </a:lnTo>
                  <a:lnTo>
                    <a:pt x="1015" y="231"/>
                  </a:lnTo>
                  <a:lnTo>
                    <a:pt x="1013" y="233"/>
                  </a:lnTo>
                  <a:lnTo>
                    <a:pt x="1011" y="237"/>
                  </a:lnTo>
                  <a:lnTo>
                    <a:pt x="1010" y="242"/>
                  </a:lnTo>
                  <a:lnTo>
                    <a:pt x="1011" y="248"/>
                  </a:lnTo>
                  <a:lnTo>
                    <a:pt x="1015" y="253"/>
                  </a:lnTo>
                  <a:lnTo>
                    <a:pt x="1015" y="253"/>
                  </a:lnTo>
                  <a:lnTo>
                    <a:pt x="1017" y="260"/>
                  </a:lnTo>
                  <a:lnTo>
                    <a:pt x="1015" y="266"/>
                  </a:lnTo>
                  <a:lnTo>
                    <a:pt x="1008" y="277"/>
                  </a:lnTo>
                  <a:lnTo>
                    <a:pt x="1008" y="277"/>
                  </a:lnTo>
                  <a:lnTo>
                    <a:pt x="1008" y="282"/>
                  </a:lnTo>
                  <a:lnTo>
                    <a:pt x="1008" y="289"/>
                  </a:lnTo>
                  <a:lnTo>
                    <a:pt x="1010" y="295"/>
                  </a:lnTo>
                  <a:lnTo>
                    <a:pt x="1010" y="297"/>
                  </a:lnTo>
                  <a:lnTo>
                    <a:pt x="1008" y="300"/>
                  </a:lnTo>
                  <a:lnTo>
                    <a:pt x="1008" y="300"/>
                  </a:lnTo>
                  <a:lnTo>
                    <a:pt x="1002" y="302"/>
                  </a:lnTo>
                  <a:lnTo>
                    <a:pt x="999" y="302"/>
                  </a:lnTo>
                  <a:lnTo>
                    <a:pt x="988" y="302"/>
                  </a:lnTo>
                  <a:lnTo>
                    <a:pt x="988" y="302"/>
                  </a:lnTo>
                  <a:lnTo>
                    <a:pt x="982" y="302"/>
                  </a:lnTo>
                  <a:lnTo>
                    <a:pt x="975" y="306"/>
                  </a:lnTo>
                  <a:lnTo>
                    <a:pt x="970" y="309"/>
                  </a:lnTo>
                  <a:lnTo>
                    <a:pt x="966" y="315"/>
                  </a:lnTo>
                  <a:lnTo>
                    <a:pt x="966" y="315"/>
                  </a:lnTo>
                  <a:lnTo>
                    <a:pt x="966" y="320"/>
                  </a:lnTo>
                  <a:lnTo>
                    <a:pt x="966" y="324"/>
                  </a:lnTo>
                  <a:lnTo>
                    <a:pt x="970" y="335"/>
                  </a:lnTo>
                  <a:lnTo>
                    <a:pt x="970" y="344"/>
                  </a:lnTo>
                  <a:lnTo>
                    <a:pt x="970" y="347"/>
                  </a:lnTo>
                  <a:lnTo>
                    <a:pt x="966" y="351"/>
                  </a:lnTo>
                  <a:lnTo>
                    <a:pt x="966" y="351"/>
                  </a:lnTo>
                  <a:lnTo>
                    <a:pt x="963" y="353"/>
                  </a:lnTo>
                  <a:lnTo>
                    <a:pt x="957" y="353"/>
                  </a:lnTo>
                  <a:lnTo>
                    <a:pt x="946" y="351"/>
                  </a:lnTo>
                  <a:lnTo>
                    <a:pt x="946" y="351"/>
                  </a:lnTo>
                  <a:lnTo>
                    <a:pt x="941" y="347"/>
                  </a:lnTo>
                  <a:lnTo>
                    <a:pt x="939" y="347"/>
                  </a:lnTo>
                  <a:lnTo>
                    <a:pt x="937" y="351"/>
                  </a:lnTo>
                  <a:lnTo>
                    <a:pt x="937" y="351"/>
                  </a:lnTo>
                  <a:lnTo>
                    <a:pt x="934" y="358"/>
                  </a:lnTo>
                  <a:lnTo>
                    <a:pt x="932" y="367"/>
                  </a:lnTo>
                  <a:lnTo>
                    <a:pt x="932" y="371"/>
                  </a:lnTo>
                  <a:lnTo>
                    <a:pt x="928" y="374"/>
                  </a:lnTo>
                  <a:lnTo>
                    <a:pt x="925" y="374"/>
                  </a:lnTo>
                  <a:lnTo>
                    <a:pt x="919" y="374"/>
                  </a:lnTo>
                  <a:lnTo>
                    <a:pt x="919" y="374"/>
                  </a:lnTo>
                  <a:lnTo>
                    <a:pt x="910" y="371"/>
                  </a:lnTo>
                  <a:lnTo>
                    <a:pt x="903" y="365"/>
                  </a:lnTo>
                  <a:lnTo>
                    <a:pt x="894" y="358"/>
                  </a:lnTo>
                  <a:lnTo>
                    <a:pt x="890" y="353"/>
                  </a:lnTo>
                  <a:lnTo>
                    <a:pt x="890" y="353"/>
                  </a:lnTo>
                  <a:lnTo>
                    <a:pt x="887" y="344"/>
                  </a:lnTo>
                  <a:lnTo>
                    <a:pt x="887" y="335"/>
                  </a:lnTo>
                  <a:lnTo>
                    <a:pt x="887" y="326"/>
                  </a:lnTo>
                  <a:lnTo>
                    <a:pt x="887" y="322"/>
                  </a:lnTo>
                  <a:lnTo>
                    <a:pt x="883" y="318"/>
                  </a:lnTo>
                  <a:lnTo>
                    <a:pt x="883" y="318"/>
                  </a:lnTo>
                  <a:lnTo>
                    <a:pt x="881" y="316"/>
                  </a:lnTo>
                  <a:lnTo>
                    <a:pt x="877" y="315"/>
                  </a:lnTo>
                  <a:lnTo>
                    <a:pt x="870" y="313"/>
                  </a:lnTo>
                  <a:lnTo>
                    <a:pt x="861" y="311"/>
                  </a:lnTo>
                  <a:lnTo>
                    <a:pt x="854" y="307"/>
                  </a:lnTo>
                  <a:lnTo>
                    <a:pt x="854" y="307"/>
                  </a:lnTo>
                  <a:lnTo>
                    <a:pt x="850" y="304"/>
                  </a:lnTo>
                  <a:lnTo>
                    <a:pt x="848" y="298"/>
                  </a:lnTo>
                  <a:lnTo>
                    <a:pt x="850" y="293"/>
                  </a:lnTo>
                  <a:lnTo>
                    <a:pt x="854" y="289"/>
                  </a:lnTo>
                  <a:lnTo>
                    <a:pt x="854" y="289"/>
                  </a:lnTo>
                  <a:lnTo>
                    <a:pt x="859" y="289"/>
                  </a:lnTo>
                  <a:lnTo>
                    <a:pt x="865" y="289"/>
                  </a:lnTo>
                  <a:lnTo>
                    <a:pt x="876" y="293"/>
                  </a:lnTo>
                  <a:lnTo>
                    <a:pt x="876" y="293"/>
                  </a:lnTo>
                  <a:lnTo>
                    <a:pt x="892" y="300"/>
                  </a:lnTo>
                  <a:lnTo>
                    <a:pt x="910" y="307"/>
                  </a:lnTo>
                  <a:lnTo>
                    <a:pt x="919" y="307"/>
                  </a:lnTo>
                  <a:lnTo>
                    <a:pt x="928" y="307"/>
                  </a:lnTo>
                  <a:lnTo>
                    <a:pt x="935" y="306"/>
                  </a:lnTo>
                  <a:lnTo>
                    <a:pt x="944" y="302"/>
                  </a:lnTo>
                  <a:lnTo>
                    <a:pt x="944" y="302"/>
                  </a:lnTo>
                  <a:lnTo>
                    <a:pt x="950" y="297"/>
                  </a:lnTo>
                  <a:lnTo>
                    <a:pt x="955" y="289"/>
                  </a:lnTo>
                  <a:lnTo>
                    <a:pt x="961" y="280"/>
                  </a:lnTo>
                  <a:lnTo>
                    <a:pt x="964" y="273"/>
                  </a:lnTo>
                  <a:lnTo>
                    <a:pt x="964" y="266"/>
                  </a:lnTo>
                  <a:lnTo>
                    <a:pt x="963" y="259"/>
                  </a:lnTo>
                  <a:lnTo>
                    <a:pt x="957" y="251"/>
                  </a:lnTo>
                  <a:lnTo>
                    <a:pt x="948" y="248"/>
                  </a:lnTo>
                  <a:lnTo>
                    <a:pt x="948" y="248"/>
                  </a:lnTo>
                  <a:lnTo>
                    <a:pt x="937" y="246"/>
                  </a:lnTo>
                  <a:lnTo>
                    <a:pt x="926" y="242"/>
                  </a:lnTo>
                  <a:lnTo>
                    <a:pt x="926" y="242"/>
                  </a:lnTo>
                  <a:lnTo>
                    <a:pt x="908" y="237"/>
                  </a:lnTo>
                  <a:lnTo>
                    <a:pt x="899" y="233"/>
                  </a:lnTo>
                  <a:lnTo>
                    <a:pt x="890" y="228"/>
                  </a:lnTo>
                  <a:lnTo>
                    <a:pt x="890" y="228"/>
                  </a:lnTo>
                  <a:lnTo>
                    <a:pt x="879" y="221"/>
                  </a:lnTo>
                  <a:lnTo>
                    <a:pt x="872" y="215"/>
                  </a:lnTo>
                  <a:lnTo>
                    <a:pt x="867" y="212"/>
                  </a:lnTo>
                  <a:lnTo>
                    <a:pt x="867" y="212"/>
                  </a:lnTo>
                  <a:lnTo>
                    <a:pt x="854" y="206"/>
                  </a:lnTo>
                  <a:lnTo>
                    <a:pt x="843" y="201"/>
                  </a:lnTo>
                  <a:lnTo>
                    <a:pt x="843" y="201"/>
                  </a:lnTo>
                  <a:lnTo>
                    <a:pt x="838" y="199"/>
                  </a:lnTo>
                  <a:lnTo>
                    <a:pt x="830" y="197"/>
                  </a:lnTo>
                  <a:lnTo>
                    <a:pt x="830" y="197"/>
                  </a:lnTo>
                  <a:lnTo>
                    <a:pt x="821" y="197"/>
                  </a:lnTo>
                  <a:lnTo>
                    <a:pt x="812" y="199"/>
                  </a:lnTo>
                  <a:lnTo>
                    <a:pt x="812" y="199"/>
                  </a:lnTo>
                  <a:lnTo>
                    <a:pt x="803" y="199"/>
                  </a:lnTo>
                  <a:lnTo>
                    <a:pt x="800" y="197"/>
                  </a:lnTo>
                  <a:lnTo>
                    <a:pt x="798" y="192"/>
                  </a:lnTo>
                  <a:lnTo>
                    <a:pt x="798" y="192"/>
                  </a:lnTo>
                  <a:lnTo>
                    <a:pt x="798" y="190"/>
                  </a:lnTo>
                  <a:lnTo>
                    <a:pt x="800" y="188"/>
                  </a:lnTo>
                  <a:lnTo>
                    <a:pt x="803" y="184"/>
                  </a:lnTo>
                  <a:lnTo>
                    <a:pt x="807" y="181"/>
                  </a:lnTo>
                  <a:lnTo>
                    <a:pt x="809" y="179"/>
                  </a:lnTo>
                  <a:lnTo>
                    <a:pt x="809" y="175"/>
                  </a:lnTo>
                  <a:lnTo>
                    <a:pt x="809" y="175"/>
                  </a:lnTo>
                  <a:lnTo>
                    <a:pt x="807" y="172"/>
                  </a:lnTo>
                  <a:lnTo>
                    <a:pt x="805" y="170"/>
                  </a:lnTo>
                  <a:lnTo>
                    <a:pt x="801" y="170"/>
                  </a:lnTo>
                  <a:lnTo>
                    <a:pt x="791" y="175"/>
                  </a:lnTo>
                  <a:lnTo>
                    <a:pt x="791" y="175"/>
                  </a:lnTo>
                  <a:lnTo>
                    <a:pt x="785" y="177"/>
                  </a:lnTo>
                  <a:lnTo>
                    <a:pt x="780" y="177"/>
                  </a:lnTo>
                  <a:lnTo>
                    <a:pt x="778" y="175"/>
                  </a:lnTo>
                  <a:lnTo>
                    <a:pt x="778" y="172"/>
                  </a:lnTo>
                  <a:lnTo>
                    <a:pt x="776" y="165"/>
                  </a:lnTo>
                  <a:lnTo>
                    <a:pt x="774" y="163"/>
                  </a:lnTo>
                  <a:lnTo>
                    <a:pt x="771" y="161"/>
                  </a:lnTo>
                  <a:lnTo>
                    <a:pt x="771" y="161"/>
                  </a:lnTo>
                  <a:lnTo>
                    <a:pt x="767" y="163"/>
                  </a:lnTo>
                  <a:lnTo>
                    <a:pt x="767" y="165"/>
                  </a:lnTo>
                  <a:lnTo>
                    <a:pt x="765" y="168"/>
                  </a:lnTo>
                  <a:lnTo>
                    <a:pt x="765" y="174"/>
                  </a:lnTo>
                  <a:lnTo>
                    <a:pt x="763" y="175"/>
                  </a:lnTo>
                  <a:lnTo>
                    <a:pt x="762" y="177"/>
                  </a:lnTo>
                  <a:lnTo>
                    <a:pt x="762" y="177"/>
                  </a:lnTo>
                  <a:lnTo>
                    <a:pt x="758" y="177"/>
                  </a:lnTo>
                  <a:lnTo>
                    <a:pt x="756" y="177"/>
                  </a:lnTo>
                  <a:lnTo>
                    <a:pt x="754" y="172"/>
                  </a:lnTo>
                  <a:lnTo>
                    <a:pt x="753" y="170"/>
                  </a:lnTo>
                  <a:lnTo>
                    <a:pt x="751" y="170"/>
                  </a:lnTo>
                  <a:lnTo>
                    <a:pt x="749" y="170"/>
                  </a:lnTo>
                  <a:lnTo>
                    <a:pt x="747" y="174"/>
                  </a:lnTo>
                  <a:lnTo>
                    <a:pt x="747" y="174"/>
                  </a:lnTo>
                  <a:lnTo>
                    <a:pt x="745" y="177"/>
                  </a:lnTo>
                  <a:lnTo>
                    <a:pt x="745" y="181"/>
                  </a:lnTo>
                  <a:lnTo>
                    <a:pt x="745" y="184"/>
                  </a:lnTo>
                  <a:lnTo>
                    <a:pt x="745" y="188"/>
                  </a:lnTo>
                  <a:lnTo>
                    <a:pt x="745" y="188"/>
                  </a:lnTo>
                  <a:lnTo>
                    <a:pt x="742" y="190"/>
                  </a:lnTo>
                  <a:lnTo>
                    <a:pt x="738" y="192"/>
                  </a:lnTo>
                  <a:lnTo>
                    <a:pt x="734" y="192"/>
                  </a:lnTo>
                  <a:lnTo>
                    <a:pt x="731" y="190"/>
                  </a:lnTo>
                  <a:lnTo>
                    <a:pt x="731" y="190"/>
                  </a:lnTo>
                  <a:lnTo>
                    <a:pt x="731" y="186"/>
                  </a:lnTo>
                  <a:lnTo>
                    <a:pt x="731" y="183"/>
                  </a:lnTo>
                  <a:lnTo>
                    <a:pt x="733" y="172"/>
                  </a:lnTo>
                  <a:lnTo>
                    <a:pt x="733" y="168"/>
                  </a:lnTo>
                  <a:lnTo>
                    <a:pt x="731" y="165"/>
                  </a:lnTo>
                  <a:lnTo>
                    <a:pt x="727" y="163"/>
                  </a:lnTo>
                  <a:lnTo>
                    <a:pt x="722" y="165"/>
                  </a:lnTo>
                  <a:lnTo>
                    <a:pt x="722" y="165"/>
                  </a:lnTo>
                  <a:lnTo>
                    <a:pt x="718" y="166"/>
                  </a:lnTo>
                  <a:lnTo>
                    <a:pt x="716" y="172"/>
                  </a:lnTo>
                  <a:lnTo>
                    <a:pt x="715" y="175"/>
                  </a:lnTo>
                  <a:lnTo>
                    <a:pt x="711" y="179"/>
                  </a:lnTo>
                  <a:lnTo>
                    <a:pt x="711" y="179"/>
                  </a:lnTo>
                  <a:lnTo>
                    <a:pt x="707" y="181"/>
                  </a:lnTo>
                  <a:lnTo>
                    <a:pt x="702" y="179"/>
                  </a:lnTo>
                  <a:lnTo>
                    <a:pt x="695" y="177"/>
                  </a:lnTo>
                  <a:lnTo>
                    <a:pt x="695" y="177"/>
                  </a:lnTo>
                  <a:lnTo>
                    <a:pt x="689" y="177"/>
                  </a:lnTo>
                  <a:lnTo>
                    <a:pt x="684" y="179"/>
                  </a:lnTo>
                  <a:lnTo>
                    <a:pt x="682" y="183"/>
                  </a:lnTo>
                  <a:lnTo>
                    <a:pt x="680" y="188"/>
                  </a:lnTo>
                  <a:lnTo>
                    <a:pt x="675" y="197"/>
                  </a:lnTo>
                  <a:lnTo>
                    <a:pt x="671" y="201"/>
                  </a:lnTo>
                  <a:lnTo>
                    <a:pt x="666" y="204"/>
                  </a:lnTo>
                  <a:lnTo>
                    <a:pt x="666" y="204"/>
                  </a:lnTo>
                  <a:lnTo>
                    <a:pt x="655" y="206"/>
                  </a:lnTo>
                  <a:lnTo>
                    <a:pt x="640" y="208"/>
                  </a:lnTo>
                  <a:lnTo>
                    <a:pt x="635" y="210"/>
                  </a:lnTo>
                  <a:lnTo>
                    <a:pt x="629" y="212"/>
                  </a:lnTo>
                  <a:lnTo>
                    <a:pt x="626" y="217"/>
                  </a:lnTo>
                  <a:lnTo>
                    <a:pt x="622" y="222"/>
                  </a:lnTo>
                  <a:lnTo>
                    <a:pt x="622" y="222"/>
                  </a:lnTo>
                  <a:lnTo>
                    <a:pt x="622" y="231"/>
                  </a:lnTo>
                  <a:lnTo>
                    <a:pt x="620" y="237"/>
                  </a:lnTo>
                  <a:lnTo>
                    <a:pt x="619" y="241"/>
                  </a:lnTo>
                  <a:lnTo>
                    <a:pt x="619" y="241"/>
                  </a:lnTo>
                  <a:lnTo>
                    <a:pt x="615" y="242"/>
                  </a:lnTo>
                  <a:lnTo>
                    <a:pt x="610" y="242"/>
                  </a:lnTo>
                  <a:lnTo>
                    <a:pt x="601" y="244"/>
                  </a:lnTo>
                  <a:lnTo>
                    <a:pt x="601" y="244"/>
                  </a:lnTo>
                  <a:lnTo>
                    <a:pt x="601" y="248"/>
                  </a:lnTo>
                  <a:lnTo>
                    <a:pt x="601" y="250"/>
                  </a:lnTo>
                  <a:lnTo>
                    <a:pt x="604" y="253"/>
                  </a:lnTo>
                  <a:lnTo>
                    <a:pt x="606" y="255"/>
                  </a:lnTo>
                  <a:lnTo>
                    <a:pt x="606" y="255"/>
                  </a:lnTo>
                  <a:lnTo>
                    <a:pt x="608" y="259"/>
                  </a:lnTo>
                  <a:lnTo>
                    <a:pt x="606" y="262"/>
                  </a:lnTo>
                  <a:lnTo>
                    <a:pt x="606" y="262"/>
                  </a:lnTo>
                  <a:lnTo>
                    <a:pt x="604" y="264"/>
                  </a:lnTo>
                  <a:lnTo>
                    <a:pt x="599" y="264"/>
                  </a:lnTo>
                  <a:lnTo>
                    <a:pt x="591" y="264"/>
                  </a:lnTo>
                  <a:lnTo>
                    <a:pt x="591" y="264"/>
                  </a:lnTo>
                  <a:lnTo>
                    <a:pt x="590" y="268"/>
                  </a:lnTo>
                  <a:lnTo>
                    <a:pt x="590" y="271"/>
                  </a:lnTo>
                  <a:lnTo>
                    <a:pt x="591" y="275"/>
                  </a:lnTo>
                  <a:lnTo>
                    <a:pt x="591" y="278"/>
                  </a:lnTo>
                  <a:lnTo>
                    <a:pt x="591" y="278"/>
                  </a:lnTo>
                  <a:lnTo>
                    <a:pt x="591" y="282"/>
                  </a:lnTo>
                  <a:lnTo>
                    <a:pt x="590" y="284"/>
                  </a:lnTo>
                  <a:lnTo>
                    <a:pt x="586" y="286"/>
                  </a:lnTo>
                  <a:lnTo>
                    <a:pt x="584" y="286"/>
                  </a:lnTo>
                  <a:lnTo>
                    <a:pt x="575" y="282"/>
                  </a:lnTo>
                  <a:lnTo>
                    <a:pt x="568" y="280"/>
                  </a:lnTo>
                  <a:lnTo>
                    <a:pt x="568" y="280"/>
                  </a:lnTo>
                  <a:lnTo>
                    <a:pt x="563" y="282"/>
                  </a:lnTo>
                  <a:lnTo>
                    <a:pt x="561" y="286"/>
                  </a:lnTo>
                  <a:lnTo>
                    <a:pt x="563" y="289"/>
                  </a:lnTo>
                  <a:lnTo>
                    <a:pt x="564" y="295"/>
                  </a:lnTo>
                  <a:lnTo>
                    <a:pt x="572" y="304"/>
                  </a:lnTo>
                  <a:lnTo>
                    <a:pt x="573" y="309"/>
                  </a:lnTo>
                  <a:lnTo>
                    <a:pt x="573" y="311"/>
                  </a:lnTo>
                  <a:lnTo>
                    <a:pt x="573" y="311"/>
                  </a:lnTo>
                  <a:lnTo>
                    <a:pt x="568" y="313"/>
                  </a:lnTo>
                  <a:lnTo>
                    <a:pt x="564" y="313"/>
                  </a:lnTo>
                  <a:lnTo>
                    <a:pt x="557" y="311"/>
                  </a:lnTo>
                  <a:lnTo>
                    <a:pt x="553" y="309"/>
                  </a:lnTo>
                  <a:lnTo>
                    <a:pt x="548" y="309"/>
                  </a:lnTo>
                  <a:lnTo>
                    <a:pt x="544" y="311"/>
                  </a:lnTo>
                  <a:lnTo>
                    <a:pt x="541" y="315"/>
                  </a:lnTo>
                  <a:lnTo>
                    <a:pt x="541" y="315"/>
                  </a:lnTo>
                  <a:lnTo>
                    <a:pt x="537" y="322"/>
                  </a:lnTo>
                  <a:lnTo>
                    <a:pt x="534" y="329"/>
                  </a:lnTo>
                  <a:lnTo>
                    <a:pt x="530" y="336"/>
                  </a:lnTo>
                  <a:lnTo>
                    <a:pt x="525" y="342"/>
                  </a:lnTo>
                  <a:lnTo>
                    <a:pt x="525" y="342"/>
                  </a:lnTo>
                  <a:lnTo>
                    <a:pt x="519" y="345"/>
                  </a:lnTo>
                  <a:lnTo>
                    <a:pt x="514" y="349"/>
                  </a:lnTo>
                  <a:lnTo>
                    <a:pt x="512" y="351"/>
                  </a:lnTo>
                  <a:lnTo>
                    <a:pt x="512" y="353"/>
                  </a:lnTo>
                  <a:lnTo>
                    <a:pt x="515" y="354"/>
                  </a:lnTo>
                  <a:lnTo>
                    <a:pt x="519" y="356"/>
                  </a:lnTo>
                  <a:lnTo>
                    <a:pt x="519" y="356"/>
                  </a:lnTo>
                  <a:lnTo>
                    <a:pt x="526" y="362"/>
                  </a:lnTo>
                  <a:lnTo>
                    <a:pt x="526" y="364"/>
                  </a:lnTo>
                  <a:lnTo>
                    <a:pt x="523" y="367"/>
                  </a:lnTo>
                  <a:lnTo>
                    <a:pt x="523" y="367"/>
                  </a:lnTo>
                  <a:lnTo>
                    <a:pt x="517" y="367"/>
                  </a:lnTo>
                  <a:lnTo>
                    <a:pt x="510" y="365"/>
                  </a:lnTo>
                  <a:lnTo>
                    <a:pt x="499" y="362"/>
                  </a:lnTo>
                  <a:lnTo>
                    <a:pt x="499" y="362"/>
                  </a:lnTo>
                  <a:lnTo>
                    <a:pt x="488" y="360"/>
                  </a:lnTo>
                  <a:lnTo>
                    <a:pt x="485" y="362"/>
                  </a:lnTo>
                  <a:lnTo>
                    <a:pt x="481" y="365"/>
                  </a:lnTo>
                  <a:lnTo>
                    <a:pt x="481" y="365"/>
                  </a:lnTo>
                  <a:lnTo>
                    <a:pt x="479" y="369"/>
                  </a:lnTo>
                  <a:lnTo>
                    <a:pt x="481" y="373"/>
                  </a:lnTo>
                  <a:lnTo>
                    <a:pt x="483" y="376"/>
                  </a:lnTo>
                  <a:lnTo>
                    <a:pt x="483" y="380"/>
                  </a:lnTo>
                  <a:lnTo>
                    <a:pt x="483" y="380"/>
                  </a:lnTo>
                  <a:lnTo>
                    <a:pt x="481" y="383"/>
                  </a:lnTo>
                  <a:lnTo>
                    <a:pt x="477" y="385"/>
                  </a:lnTo>
                  <a:lnTo>
                    <a:pt x="468" y="387"/>
                  </a:lnTo>
                  <a:lnTo>
                    <a:pt x="458" y="387"/>
                  </a:lnTo>
                  <a:lnTo>
                    <a:pt x="454" y="391"/>
                  </a:lnTo>
                  <a:lnTo>
                    <a:pt x="452" y="394"/>
                  </a:lnTo>
                  <a:lnTo>
                    <a:pt x="452" y="394"/>
                  </a:lnTo>
                  <a:lnTo>
                    <a:pt x="450" y="398"/>
                  </a:lnTo>
                  <a:lnTo>
                    <a:pt x="452" y="403"/>
                  </a:lnTo>
                  <a:lnTo>
                    <a:pt x="452" y="407"/>
                  </a:lnTo>
                  <a:lnTo>
                    <a:pt x="452" y="411"/>
                  </a:lnTo>
                  <a:lnTo>
                    <a:pt x="452" y="411"/>
                  </a:lnTo>
                  <a:lnTo>
                    <a:pt x="448" y="412"/>
                  </a:lnTo>
                  <a:lnTo>
                    <a:pt x="447" y="414"/>
                  </a:lnTo>
                  <a:lnTo>
                    <a:pt x="441" y="416"/>
                  </a:lnTo>
                  <a:lnTo>
                    <a:pt x="429" y="416"/>
                  </a:lnTo>
                  <a:lnTo>
                    <a:pt x="429" y="416"/>
                  </a:lnTo>
                  <a:lnTo>
                    <a:pt x="423" y="416"/>
                  </a:lnTo>
                  <a:lnTo>
                    <a:pt x="421" y="418"/>
                  </a:lnTo>
                  <a:lnTo>
                    <a:pt x="425" y="423"/>
                  </a:lnTo>
                  <a:lnTo>
                    <a:pt x="425" y="423"/>
                  </a:lnTo>
                  <a:lnTo>
                    <a:pt x="425" y="425"/>
                  </a:lnTo>
                  <a:lnTo>
                    <a:pt x="427" y="427"/>
                  </a:lnTo>
                  <a:lnTo>
                    <a:pt x="427" y="429"/>
                  </a:lnTo>
                  <a:lnTo>
                    <a:pt x="427" y="429"/>
                  </a:lnTo>
                  <a:lnTo>
                    <a:pt x="427" y="430"/>
                  </a:lnTo>
                  <a:lnTo>
                    <a:pt x="425" y="430"/>
                  </a:lnTo>
                  <a:lnTo>
                    <a:pt x="423" y="432"/>
                  </a:lnTo>
                  <a:lnTo>
                    <a:pt x="423" y="432"/>
                  </a:lnTo>
                  <a:lnTo>
                    <a:pt x="421" y="434"/>
                  </a:lnTo>
                  <a:lnTo>
                    <a:pt x="420" y="436"/>
                  </a:lnTo>
                  <a:lnTo>
                    <a:pt x="421" y="438"/>
                  </a:lnTo>
                  <a:lnTo>
                    <a:pt x="421" y="438"/>
                  </a:lnTo>
                  <a:lnTo>
                    <a:pt x="421" y="440"/>
                  </a:lnTo>
                  <a:lnTo>
                    <a:pt x="425" y="441"/>
                  </a:lnTo>
                  <a:lnTo>
                    <a:pt x="429" y="443"/>
                  </a:lnTo>
                  <a:lnTo>
                    <a:pt x="429" y="443"/>
                  </a:lnTo>
                  <a:lnTo>
                    <a:pt x="430" y="447"/>
                  </a:lnTo>
                  <a:lnTo>
                    <a:pt x="429" y="449"/>
                  </a:lnTo>
                  <a:lnTo>
                    <a:pt x="425" y="454"/>
                  </a:lnTo>
                  <a:lnTo>
                    <a:pt x="425" y="454"/>
                  </a:lnTo>
                  <a:lnTo>
                    <a:pt x="423" y="458"/>
                  </a:lnTo>
                  <a:lnTo>
                    <a:pt x="423" y="459"/>
                  </a:lnTo>
                  <a:lnTo>
                    <a:pt x="427" y="461"/>
                  </a:lnTo>
                  <a:lnTo>
                    <a:pt x="434" y="461"/>
                  </a:lnTo>
                  <a:lnTo>
                    <a:pt x="439" y="463"/>
                  </a:lnTo>
                  <a:lnTo>
                    <a:pt x="439" y="463"/>
                  </a:lnTo>
                  <a:lnTo>
                    <a:pt x="441" y="467"/>
                  </a:lnTo>
                  <a:lnTo>
                    <a:pt x="441" y="470"/>
                  </a:lnTo>
                  <a:lnTo>
                    <a:pt x="438" y="474"/>
                  </a:lnTo>
                  <a:lnTo>
                    <a:pt x="434" y="476"/>
                  </a:lnTo>
                  <a:lnTo>
                    <a:pt x="427" y="479"/>
                  </a:lnTo>
                  <a:lnTo>
                    <a:pt x="425" y="483"/>
                  </a:lnTo>
                  <a:lnTo>
                    <a:pt x="427" y="485"/>
                  </a:lnTo>
                  <a:lnTo>
                    <a:pt x="427" y="485"/>
                  </a:lnTo>
                  <a:lnTo>
                    <a:pt x="429" y="487"/>
                  </a:lnTo>
                  <a:lnTo>
                    <a:pt x="430" y="488"/>
                  </a:lnTo>
                  <a:lnTo>
                    <a:pt x="438" y="487"/>
                  </a:lnTo>
                  <a:lnTo>
                    <a:pt x="439" y="487"/>
                  </a:lnTo>
                  <a:lnTo>
                    <a:pt x="441" y="488"/>
                  </a:lnTo>
                  <a:lnTo>
                    <a:pt x="441" y="492"/>
                  </a:lnTo>
                  <a:lnTo>
                    <a:pt x="438" y="496"/>
                  </a:lnTo>
                  <a:lnTo>
                    <a:pt x="438" y="496"/>
                  </a:lnTo>
                  <a:lnTo>
                    <a:pt x="434" y="501"/>
                  </a:lnTo>
                  <a:lnTo>
                    <a:pt x="432" y="503"/>
                  </a:lnTo>
                  <a:lnTo>
                    <a:pt x="432" y="506"/>
                  </a:lnTo>
                  <a:lnTo>
                    <a:pt x="432" y="506"/>
                  </a:lnTo>
                  <a:lnTo>
                    <a:pt x="434" y="510"/>
                  </a:lnTo>
                  <a:lnTo>
                    <a:pt x="436" y="510"/>
                  </a:lnTo>
                  <a:lnTo>
                    <a:pt x="439" y="510"/>
                  </a:lnTo>
                  <a:lnTo>
                    <a:pt x="443" y="510"/>
                  </a:lnTo>
                  <a:lnTo>
                    <a:pt x="443" y="510"/>
                  </a:lnTo>
                  <a:lnTo>
                    <a:pt x="445" y="510"/>
                  </a:lnTo>
                  <a:lnTo>
                    <a:pt x="447" y="514"/>
                  </a:lnTo>
                  <a:lnTo>
                    <a:pt x="448" y="519"/>
                  </a:lnTo>
                  <a:lnTo>
                    <a:pt x="450" y="523"/>
                  </a:lnTo>
                  <a:lnTo>
                    <a:pt x="452" y="525"/>
                  </a:lnTo>
                  <a:lnTo>
                    <a:pt x="456" y="525"/>
                  </a:lnTo>
                  <a:lnTo>
                    <a:pt x="456" y="525"/>
                  </a:lnTo>
                  <a:lnTo>
                    <a:pt x="459" y="523"/>
                  </a:lnTo>
                  <a:lnTo>
                    <a:pt x="463" y="521"/>
                  </a:lnTo>
                  <a:lnTo>
                    <a:pt x="465" y="516"/>
                  </a:lnTo>
                  <a:lnTo>
                    <a:pt x="468" y="512"/>
                  </a:lnTo>
                  <a:lnTo>
                    <a:pt x="472" y="510"/>
                  </a:lnTo>
                  <a:lnTo>
                    <a:pt x="476" y="510"/>
                  </a:lnTo>
                  <a:lnTo>
                    <a:pt x="476" y="510"/>
                  </a:lnTo>
                  <a:lnTo>
                    <a:pt x="479" y="510"/>
                  </a:lnTo>
                  <a:lnTo>
                    <a:pt x="483" y="510"/>
                  </a:lnTo>
                  <a:lnTo>
                    <a:pt x="485" y="510"/>
                  </a:lnTo>
                  <a:lnTo>
                    <a:pt x="485" y="510"/>
                  </a:lnTo>
                  <a:lnTo>
                    <a:pt x="486" y="506"/>
                  </a:lnTo>
                  <a:lnTo>
                    <a:pt x="488" y="503"/>
                  </a:lnTo>
                  <a:lnTo>
                    <a:pt x="490" y="499"/>
                  </a:lnTo>
                  <a:lnTo>
                    <a:pt x="494" y="497"/>
                  </a:lnTo>
                  <a:lnTo>
                    <a:pt x="494" y="497"/>
                  </a:lnTo>
                  <a:lnTo>
                    <a:pt x="497" y="496"/>
                  </a:lnTo>
                  <a:lnTo>
                    <a:pt x="501" y="497"/>
                  </a:lnTo>
                  <a:lnTo>
                    <a:pt x="505" y="499"/>
                  </a:lnTo>
                  <a:lnTo>
                    <a:pt x="510" y="499"/>
                  </a:lnTo>
                  <a:lnTo>
                    <a:pt x="510" y="499"/>
                  </a:lnTo>
                  <a:lnTo>
                    <a:pt x="517" y="497"/>
                  </a:lnTo>
                  <a:lnTo>
                    <a:pt x="521" y="497"/>
                  </a:lnTo>
                  <a:lnTo>
                    <a:pt x="523" y="503"/>
                  </a:lnTo>
                  <a:lnTo>
                    <a:pt x="523" y="503"/>
                  </a:lnTo>
                  <a:lnTo>
                    <a:pt x="523" y="508"/>
                  </a:lnTo>
                  <a:lnTo>
                    <a:pt x="519" y="516"/>
                  </a:lnTo>
                  <a:lnTo>
                    <a:pt x="517" y="521"/>
                  </a:lnTo>
                  <a:lnTo>
                    <a:pt x="519" y="525"/>
                  </a:lnTo>
                  <a:lnTo>
                    <a:pt x="521" y="528"/>
                  </a:lnTo>
                  <a:lnTo>
                    <a:pt x="521" y="528"/>
                  </a:lnTo>
                  <a:lnTo>
                    <a:pt x="526" y="534"/>
                  </a:lnTo>
                  <a:lnTo>
                    <a:pt x="534" y="537"/>
                  </a:lnTo>
                  <a:lnTo>
                    <a:pt x="543" y="539"/>
                  </a:lnTo>
                  <a:lnTo>
                    <a:pt x="550" y="544"/>
                  </a:lnTo>
                  <a:lnTo>
                    <a:pt x="550" y="544"/>
                  </a:lnTo>
                  <a:lnTo>
                    <a:pt x="553" y="550"/>
                  </a:lnTo>
                  <a:lnTo>
                    <a:pt x="553" y="552"/>
                  </a:lnTo>
                  <a:lnTo>
                    <a:pt x="552" y="552"/>
                  </a:lnTo>
                  <a:lnTo>
                    <a:pt x="548" y="555"/>
                  </a:lnTo>
                  <a:lnTo>
                    <a:pt x="546" y="559"/>
                  </a:lnTo>
                  <a:lnTo>
                    <a:pt x="546" y="561"/>
                  </a:lnTo>
                  <a:lnTo>
                    <a:pt x="546" y="561"/>
                  </a:lnTo>
                  <a:lnTo>
                    <a:pt x="546" y="566"/>
                  </a:lnTo>
                  <a:lnTo>
                    <a:pt x="548" y="572"/>
                  </a:lnTo>
                  <a:lnTo>
                    <a:pt x="550" y="573"/>
                  </a:lnTo>
                  <a:lnTo>
                    <a:pt x="553" y="577"/>
                  </a:lnTo>
                  <a:lnTo>
                    <a:pt x="557" y="577"/>
                  </a:lnTo>
                  <a:lnTo>
                    <a:pt x="561" y="577"/>
                  </a:lnTo>
                  <a:lnTo>
                    <a:pt x="564" y="573"/>
                  </a:lnTo>
                  <a:lnTo>
                    <a:pt x="568" y="570"/>
                  </a:lnTo>
                  <a:lnTo>
                    <a:pt x="568" y="570"/>
                  </a:lnTo>
                  <a:lnTo>
                    <a:pt x="573" y="555"/>
                  </a:lnTo>
                  <a:lnTo>
                    <a:pt x="575" y="554"/>
                  </a:lnTo>
                  <a:lnTo>
                    <a:pt x="577" y="554"/>
                  </a:lnTo>
                  <a:lnTo>
                    <a:pt x="586" y="554"/>
                  </a:lnTo>
                  <a:lnTo>
                    <a:pt x="586" y="554"/>
                  </a:lnTo>
                  <a:lnTo>
                    <a:pt x="595" y="554"/>
                  </a:lnTo>
                  <a:lnTo>
                    <a:pt x="599" y="554"/>
                  </a:lnTo>
                  <a:lnTo>
                    <a:pt x="601" y="552"/>
                  </a:lnTo>
                  <a:lnTo>
                    <a:pt x="601" y="546"/>
                  </a:lnTo>
                  <a:lnTo>
                    <a:pt x="601" y="537"/>
                  </a:lnTo>
                  <a:lnTo>
                    <a:pt x="601" y="537"/>
                  </a:lnTo>
                  <a:lnTo>
                    <a:pt x="597" y="528"/>
                  </a:lnTo>
                  <a:lnTo>
                    <a:pt x="595" y="519"/>
                  </a:lnTo>
                  <a:lnTo>
                    <a:pt x="595" y="516"/>
                  </a:lnTo>
                  <a:lnTo>
                    <a:pt x="597" y="512"/>
                  </a:lnTo>
                  <a:lnTo>
                    <a:pt x="599" y="508"/>
                  </a:lnTo>
                  <a:lnTo>
                    <a:pt x="602" y="506"/>
                  </a:lnTo>
                  <a:lnTo>
                    <a:pt x="602" y="506"/>
                  </a:lnTo>
                  <a:lnTo>
                    <a:pt x="617" y="501"/>
                  </a:lnTo>
                  <a:lnTo>
                    <a:pt x="622" y="497"/>
                  </a:lnTo>
                  <a:lnTo>
                    <a:pt x="628" y="492"/>
                  </a:lnTo>
                  <a:lnTo>
                    <a:pt x="628" y="492"/>
                  </a:lnTo>
                  <a:lnTo>
                    <a:pt x="629" y="485"/>
                  </a:lnTo>
                  <a:lnTo>
                    <a:pt x="629" y="478"/>
                  </a:lnTo>
                  <a:lnTo>
                    <a:pt x="626" y="470"/>
                  </a:lnTo>
                  <a:lnTo>
                    <a:pt x="622" y="463"/>
                  </a:lnTo>
                  <a:lnTo>
                    <a:pt x="622" y="463"/>
                  </a:lnTo>
                  <a:lnTo>
                    <a:pt x="613" y="452"/>
                  </a:lnTo>
                  <a:lnTo>
                    <a:pt x="610" y="447"/>
                  </a:lnTo>
                  <a:lnTo>
                    <a:pt x="608" y="440"/>
                  </a:lnTo>
                  <a:lnTo>
                    <a:pt x="608" y="440"/>
                  </a:lnTo>
                  <a:lnTo>
                    <a:pt x="610" y="434"/>
                  </a:lnTo>
                  <a:lnTo>
                    <a:pt x="611" y="429"/>
                  </a:lnTo>
                  <a:lnTo>
                    <a:pt x="615" y="421"/>
                  </a:lnTo>
                  <a:lnTo>
                    <a:pt x="617" y="416"/>
                  </a:lnTo>
                  <a:lnTo>
                    <a:pt x="617" y="416"/>
                  </a:lnTo>
                  <a:lnTo>
                    <a:pt x="615" y="403"/>
                  </a:lnTo>
                  <a:lnTo>
                    <a:pt x="615" y="398"/>
                  </a:lnTo>
                  <a:lnTo>
                    <a:pt x="619" y="392"/>
                  </a:lnTo>
                  <a:lnTo>
                    <a:pt x="619" y="392"/>
                  </a:lnTo>
                  <a:lnTo>
                    <a:pt x="622" y="389"/>
                  </a:lnTo>
                  <a:lnTo>
                    <a:pt x="626" y="387"/>
                  </a:lnTo>
                  <a:lnTo>
                    <a:pt x="629" y="385"/>
                  </a:lnTo>
                  <a:lnTo>
                    <a:pt x="631" y="380"/>
                  </a:lnTo>
                  <a:lnTo>
                    <a:pt x="631" y="380"/>
                  </a:lnTo>
                  <a:lnTo>
                    <a:pt x="633" y="373"/>
                  </a:lnTo>
                  <a:lnTo>
                    <a:pt x="635" y="369"/>
                  </a:lnTo>
                  <a:lnTo>
                    <a:pt x="639" y="365"/>
                  </a:lnTo>
                  <a:lnTo>
                    <a:pt x="639" y="365"/>
                  </a:lnTo>
                  <a:lnTo>
                    <a:pt x="646" y="364"/>
                  </a:lnTo>
                  <a:lnTo>
                    <a:pt x="653" y="362"/>
                  </a:lnTo>
                  <a:lnTo>
                    <a:pt x="658" y="360"/>
                  </a:lnTo>
                  <a:lnTo>
                    <a:pt x="664" y="353"/>
                  </a:lnTo>
                  <a:lnTo>
                    <a:pt x="664" y="353"/>
                  </a:lnTo>
                  <a:lnTo>
                    <a:pt x="673" y="338"/>
                  </a:lnTo>
                  <a:lnTo>
                    <a:pt x="675" y="331"/>
                  </a:lnTo>
                  <a:lnTo>
                    <a:pt x="678" y="322"/>
                  </a:lnTo>
                  <a:lnTo>
                    <a:pt x="678" y="322"/>
                  </a:lnTo>
                  <a:lnTo>
                    <a:pt x="678" y="318"/>
                  </a:lnTo>
                  <a:lnTo>
                    <a:pt x="682" y="315"/>
                  </a:lnTo>
                  <a:lnTo>
                    <a:pt x="687" y="309"/>
                  </a:lnTo>
                  <a:lnTo>
                    <a:pt x="696" y="306"/>
                  </a:lnTo>
                  <a:lnTo>
                    <a:pt x="706" y="307"/>
                  </a:lnTo>
                  <a:lnTo>
                    <a:pt x="706" y="307"/>
                  </a:lnTo>
                  <a:lnTo>
                    <a:pt x="709" y="309"/>
                  </a:lnTo>
                  <a:lnTo>
                    <a:pt x="713" y="311"/>
                  </a:lnTo>
                  <a:lnTo>
                    <a:pt x="715" y="316"/>
                  </a:lnTo>
                  <a:lnTo>
                    <a:pt x="716" y="322"/>
                  </a:lnTo>
                  <a:lnTo>
                    <a:pt x="716" y="322"/>
                  </a:lnTo>
                  <a:lnTo>
                    <a:pt x="716" y="331"/>
                  </a:lnTo>
                  <a:lnTo>
                    <a:pt x="716" y="331"/>
                  </a:lnTo>
                  <a:lnTo>
                    <a:pt x="718" y="336"/>
                  </a:lnTo>
                  <a:lnTo>
                    <a:pt x="718" y="340"/>
                  </a:lnTo>
                  <a:lnTo>
                    <a:pt x="718" y="342"/>
                  </a:lnTo>
                  <a:lnTo>
                    <a:pt x="718" y="342"/>
                  </a:lnTo>
                  <a:lnTo>
                    <a:pt x="716" y="347"/>
                  </a:lnTo>
                  <a:lnTo>
                    <a:pt x="713" y="349"/>
                  </a:lnTo>
                  <a:lnTo>
                    <a:pt x="702" y="354"/>
                  </a:lnTo>
                  <a:lnTo>
                    <a:pt x="702" y="354"/>
                  </a:lnTo>
                  <a:lnTo>
                    <a:pt x="689" y="362"/>
                  </a:lnTo>
                  <a:lnTo>
                    <a:pt x="684" y="365"/>
                  </a:lnTo>
                  <a:lnTo>
                    <a:pt x="678" y="373"/>
                  </a:lnTo>
                  <a:lnTo>
                    <a:pt x="678" y="373"/>
                  </a:lnTo>
                  <a:lnTo>
                    <a:pt x="677" y="378"/>
                  </a:lnTo>
                  <a:lnTo>
                    <a:pt x="675" y="383"/>
                  </a:lnTo>
                  <a:lnTo>
                    <a:pt x="675" y="383"/>
                  </a:lnTo>
                  <a:lnTo>
                    <a:pt x="675" y="391"/>
                  </a:lnTo>
                  <a:lnTo>
                    <a:pt x="677" y="398"/>
                  </a:lnTo>
                  <a:lnTo>
                    <a:pt x="680" y="412"/>
                  </a:lnTo>
                  <a:lnTo>
                    <a:pt x="680" y="412"/>
                  </a:lnTo>
                  <a:lnTo>
                    <a:pt x="682" y="420"/>
                  </a:lnTo>
                  <a:lnTo>
                    <a:pt x="684" y="423"/>
                  </a:lnTo>
                  <a:lnTo>
                    <a:pt x="689" y="432"/>
                  </a:lnTo>
                  <a:lnTo>
                    <a:pt x="689" y="432"/>
                  </a:lnTo>
                  <a:lnTo>
                    <a:pt x="691" y="440"/>
                  </a:lnTo>
                  <a:lnTo>
                    <a:pt x="693" y="447"/>
                  </a:lnTo>
                  <a:lnTo>
                    <a:pt x="695" y="452"/>
                  </a:lnTo>
                  <a:lnTo>
                    <a:pt x="698" y="458"/>
                  </a:lnTo>
                  <a:lnTo>
                    <a:pt x="698" y="458"/>
                  </a:lnTo>
                  <a:lnTo>
                    <a:pt x="704" y="459"/>
                  </a:lnTo>
                  <a:lnTo>
                    <a:pt x="709" y="461"/>
                  </a:lnTo>
                  <a:lnTo>
                    <a:pt x="715" y="461"/>
                  </a:lnTo>
                  <a:lnTo>
                    <a:pt x="720" y="458"/>
                  </a:lnTo>
                  <a:lnTo>
                    <a:pt x="720" y="458"/>
                  </a:lnTo>
                  <a:lnTo>
                    <a:pt x="733" y="449"/>
                  </a:lnTo>
                  <a:lnTo>
                    <a:pt x="740" y="447"/>
                  </a:lnTo>
                  <a:lnTo>
                    <a:pt x="749" y="445"/>
                  </a:lnTo>
                  <a:lnTo>
                    <a:pt x="749" y="445"/>
                  </a:lnTo>
                  <a:lnTo>
                    <a:pt x="753" y="447"/>
                  </a:lnTo>
                  <a:lnTo>
                    <a:pt x="756" y="449"/>
                  </a:lnTo>
                  <a:lnTo>
                    <a:pt x="765" y="452"/>
                  </a:lnTo>
                  <a:lnTo>
                    <a:pt x="765" y="452"/>
                  </a:lnTo>
                  <a:lnTo>
                    <a:pt x="772" y="452"/>
                  </a:lnTo>
                  <a:lnTo>
                    <a:pt x="782" y="452"/>
                  </a:lnTo>
                  <a:lnTo>
                    <a:pt x="782" y="452"/>
                  </a:lnTo>
                  <a:lnTo>
                    <a:pt x="789" y="456"/>
                  </a:lnTo>
                  <a:lnTo>
                    <a:pt x="792" y="461"/>
                  </a:lnTo>
                  <a:lnTo>
                    <a:pt x="794" y="463"/>
                  </a:lnTo>
                  <a:lnTo>
                    <a:pt x="792" y="467"/>
                  </a:lnTo>
                  <a:lnTo>
                    <a:pt x="791" y="468"/>
                  </a:lnTo>
                  <a:lnTo>
                    <a:pt x="789" y="470"/>
                  </a:lnTo>
                  <a:lnTo>
                    <a:pt x="789" y="470"/>
                  </a:lnTo>
                  <a:lnTo>
                    <a:pt x="782" y="472"/>
                  </a:lnTo>
                  <a:lnTo>
                    <a:pt x="774" y="472"/>
                  </a:lnTo>
                  <a:lnTo>
                    <a:pt x="769" y="470"/>
                  </a:lnTo>
                  <a:lnTo>
                    <a:pt x="762" y="468"/>
                  </a:lnTo>
                  <a:lnTo>
                    <a:pt x="762" y="468"/>
                  </a:lnTo>
                  <a:lnTo>
                    <a:pt x="756" y="470"/>
                  </a:lnTo>
                  <a:lnTo>
                    <a:pt x="753" y="474"/>
                  </a:lnTo>
                  <a:lnTo>
                    <a:pt x="749" y="478"/>
                  </a:lnTo>
                  <a:lnTo>
                    <a:pt x="745" y="479"/>
                  </a:lnTo>
                  <a:lnTo>
                    <a:pt x="745" y="479"/>
                  </a:lnTo>
                  <a:lnTo>
                    <a:pt x="740" y="479"/>
                  </a:lnTo>
                  <a:lnTo>
                    <a:pt x="736" y="479"/>
                  </a:lnTo>
                  <a:lnTo>
                    <a:pt x="729" y="478"/>
                  </a:lnTo>
                  <a:lnTo>
                    <a:pt x="722" y="476"/>
                  </a:lnTo>
                  <a:lnTo>
                    <a:pt x="718" y="476"/>
                  </a:lnTo>
                  <a:lnTo>
                    <a:pt x="713" y="478"/>
                  </a:lnTo>
                  <a:lnTo>
                    <a:pt x="713" y="478"/>
                  </a:lnTo>
                  <a:lnTo>
                    <a:pt x="707" y="483"/>
                  </a:lnTo>
                  <a:lnTo>
                    <a:pt x="706" y="490"/>
                  </a:lnTo>
                  <a:lnTo>
                    <a:pt x="706" y="496"/>
                  </a:lnTo>
                  <a:lnTo>
                    <a:pt x="709" y="503"/>
                  </a:lnTo>
                  <a:lnTo>
                    <a:pt x="711" y="508"/>
                  </a:lnTo>
                  <a:lnTo>
                    <a:pt x="715" y="516"/>
                  </a:lnTo>
                  <a:lnTo>
                    <a:pt x="715" y="521"/>
                  </a:lnTo>
                  <a:lnTo>
                    <a:pt x="711" y="526"/>
                  </a:lnTo>
                  <a:lnTo>
                    <a:pt x="711" y="526"/>
                  </a:lnTo>
                  <a:lnTo>
                    <a:pt x="709" y="530"/>
                  </a:lnTo>
                  <a:lnTo>
                    <a:pt x="706" y="530"/>
                  </a:lnTo>
                  <a:lnTo>
                    <a:pt x="704" y="530"/>
                  </a:lnTo>
                  <a:lnTo>
                    <a:pt x="700" y="530"/>
                  </a:lnTo>
                  <a:lnTo>
                    <a:pt x="691" y="521"/>
                  </a:lnTo>
                  <a:lnTo>
                    <a:pt x="691" y="521"/>
                  </a:lnTo>
                  <a:lnTo>
                    <a:pt x="684" y="519"/>
                  </a:lnTo>
                  <a:lnTo>
                    <a:pt x="677" y="521"/>
                  </a:lnTo>
                  <a:lnTo>
                    <a:pt x="669" y="526"/>
                  </a:lnTo>
                  <a:lnTo>
                    <a:pt x="667" y="534"/>
                  </a:lnTo>
                  <a:lnTo>
                    <a:pt x="667" y="534"/>
                  </a:lnTo>
                  <a:lnTo>
                    <a:pt x="667" y="539"/>
                  </a:lnTo>
                  <a:lnTo>
                    <a:pt x="669" y="546"/>
                  </a:lnTo>
                  <a:lnTo>
                    <a:pt x="669" y="554"/>
                  </a:lnTo>
                  <a:lnTo>
                    <a:pt x="669" y="561"/>
                  </a:lnTo>
                  <a:lnTo>
                    <a:pt x="669" y="561"/>
                  </a:lnTo>
                  <a:lnTo>
                    <a:pt x="666" y="566"/>
                  </a:lnTo>
                  <a:lnTo>
                    <a:pt x="662" y="572"/>
                  </a:lnTo>
                  <a:lnTo>
                    <a:pt x="662" y="572"/>
                  </a:lnTo>
                  <a:lnTo>
                    <a:pt x="662" y="573"/>
                  </a:lnTo>
                  <a:lnTo>
                    <a:pt x="664" y="577"/>
                  </a:lnTo>
                  <a:lnTo>
                    <a:pt x="664" y="581"/>
                  </a:lnTo>
                  <a:lnTo>
                    <a:pt x="664" y="581"/>
                  </a:lnTo>
                  <a:lnTo>
                    <a:pt x="662" y="584"/>
                  </a:lnTo>
                  <a:lnTo>
                    <a:pt x="658" y="586"/>
                  </a:lnTo>
                  <a:lnTo>
                    <a:pt x="655" y="586"/>
                  </a:lnTo>
                  <a:lnTo>
                    <a:pt x="651" y="586"/>
                  </a:lnTo>
                  <a:lnTo>
                    <a:pt x="651" y="586"/>
                  </a:lnTo>
                  <a:lnTo>
                    <a:pt x="648" y="590"/>
                  </a:lnTo>
                  <a:lnTo>
                    <a:pt x="646" y="592"/>
                  </a:lnTo>
                  <a:lnTo>
                    <a:pt x="644" y="595"/>
                  </a:lnTo>
                  <a:lnTo>
                    <a:pt x="642" y="601"/>
                  </a:lnTo>
                  <a:lnTo>
                    <a:pt x="642" y="601"/>
                  </a:lnTo>
                  <a:lnTo>
                    <a:pt x="635" y="606"/>
                  </a:lnTo>
                  <a:lnTo>
                    <a:pt x="628" y="608"/>
                  </a:lnTo>
                  <a:lnTo>
                    <a:pt x="619" y="608"/>
                  </a:lnTo>
                  <a:lnTo>
                    <a:pt x="611" y="608"/>
                  </a:lnTo>
                  <a:lnTo>
                    <a:pt x="611" y="608"/>
                  </a:lnTo>
                  <a:lnTo>
                    <a:pt x="601" y="608"/>
                  </a:lnTo>
                  <a:lnTo>
                    <a:pt x="591" y="610"/>
                  </a:lnTo>
                  <a:lnTo>
                    <a:pt x="573" y="617"/>
                  </a:lnTo>
                  <a:lnTo>
                    <a:pt x="573" y="617"/>
                  </a:lnTo>
                  <a:lnTo>
                    <a:pt x="568" y="619"/>
                  </a:lnTo>
                  <a:lnTo>
                    <a:pt x="564" y="619"/>
                  </a:lnTo>
                  <a:lnTo>
                    <a:pt x="555" y="617"/>
                  </a:lnTo>
                  <a:lnTo>
                    <a:pt x="548" y="613"/>
                  </a:lnTo>
                  <a:lnTo>
                    <a:pt x="541" y="610"/>
                  </a:lnTo>
                  <a:lnTo>
                    <a:pt x="541" y="610"/>
                  </a:lnTo>
                  <a:lnTo>
                    <a:pt x="534" y="610"/>
                  </a:lnTo>
                  <a:lnTo>
                    <a:pt x="532" y="611"/>
                  </a:lnTo>
                  <a:lnTo>
                    <a:pt x="530" y="615"/>
                  </a:lnTo>
                  <a:lnTo>
                    <a:pt x="526" y="619"/>
                  </a:lnTo>
                  <a:lnTo>
                    <a:pt x="526" y="619"/>
                  </a:lnTo>
                  <a:lnTo>
                    <a:pt x="523" y="620"/>
                  </a:lnTo>
                  <a:lnTo>
                    <a:pt x="519" y="620"/>
                  </a:lnTo>
                  <a:lnTo>
                    <a:pt x="512" y="617"/>
                  </a:lnTo>
                  <a:lnTo>
                    <a:pt x="512" y="617"/>
                  </a:lnTo>
                  <a:lnTo>
                    <a:pt x="501" y="608"/>
                  </a:lnTo>
                  <a:lnTo>
                    <a:pt x="501" y="608"/>
                  </a:lnTo>
                  <a:lnTo>
                    <a:pt x="497" y="604"/>
                  </a:lnTo>
                  <a:lnTo>
                    <a:pt x="497" y="601"/>
                  </a:lnTo>
                  <a:lnTo>
                    <a:pt x="497" y="595"/>
                  </a:lnTo>
                  <a:lnTo>
                    <a:pt x="501" y="590"/>
                  </a:lnTo>
                  <a:lnTo>
                    <a:pt x="503" y="584"/>
                  </a:lnTo>
                  <a:lnTo>
                    <a:pt x="503" y="584"/>
                  </a:lnTo>
                  <a:lnTo>
                    <a:pt x="501" y="579"/>
                  </a:lnTo>
                  <a:lnTo>
                    <a:pt x="499" y="573"/>
                  </a:lnTo>
                  <a:lnTo>
                    <a:pt x="499" y="570"/>
                  </a:lnTo>
                  <a:lnTo>
                    <a:pt x="499" y="564"/>
                  </a:lnTo>
                  <a:lnTo>
                    <a:pt x="499" y="564"/>
                  </a:lnTo>
                  <a:lnTo>
                    <a:pt x="501" y="559"/>
                  </a:lnTo>
                  <a:lnTo>
                    <a:pt x="503" y="554"/>
                  </a:lnTo>
                  <a:lnTo>
                    <a:pt x="503" y="554"/>
                  </a:lnTo>
                  <a:lnTo>
                    <a:pt x="501" y="546"/>
                  </a:lnTo>
                  <a:lnTo>
                    <a:pt x="501" y="543"/>
                  </a:lnTo>
                  <a:lnTo>
                    <a:pt x="501" y="539"/>
                  </a:lnTo>
                  <a:lnTo>
                    <a:pt x="501" y="539"/>
                  </a:lnTo>
                  <a:lnTo>
                    <a:pt x="503" y="534"/>
                  </a:lnTo>
                  <a:lnTo>
                    <a:pt x="505" y="526"/>
                  </a:lnTo>
                  <a:lnTo>
                    <a:pt x="505" y="525"/>
                  </a:lnTo>
                  <a:lnTo>
                    <a:pt x="503" y="521"/>
                  </a:lnTo>
                  <a:lnTo>
                    <a:pt x="499" y="521"/>
                  </a:lnTo>
                  <a:lnTo>
                    <a:pt x="496" y="523"/>
                  </a:lnTo>
                  <a:lnTo>
                    <a:pt x="496" y="523"/>
                  </a:lnTo>
                  <a:lnTo>
                    <a:pt x="494" y="525"/>
                  </a:lnTo>
                  <a:lnTo>
                    <a:pt x="492" y="528"/>
                  </a:lnTo>
                  <a:lnTo>
                    <a:pt x="492" y="530"/>
                  </a:lnTo>
                  <a:lnTo>
                    <a:pt x="490" y="534"/>
                  </a:lnTo>
                  <a:lnTo>
                    <a:pt x="490" y="534"/>
                  </a:lnTo>
                  <a:lnTo>
                    <a:pt x="488" y="534"/>
                  </a:lnTo>
                  <a:lnTo>
                    <a:pt x="485" y="534"/>
                  </a:lnTo>
                  <a:lnTo>
                    <a:pt x="481" y="532"/>
                  </a:lnTo>
                  <a:lnTo>
                    <a:pt x="477" y="532"/>
                  </a:lnTo>
                  <a:lnTo>
                    <a:pt x="477" y="532"/>
                  </a:lnTo>
                  <a:lnTo>
                    <a:pt x="476" y="534"/>
                  </a:lnTo>
                  <a:lnTo>
                    <a:pt x="476" y="535"/>
                  </a:lnTo>
                  <a:lnTo>
                    <a:pt x="479" y="539"/>
                  </a:lnTo>
                  <a:lnTo>
                    <a:pt x="486" y="544"/>
                  </a:lnTo>
                  <a:lnTo>
                    <a:pt x="488" y="546"/>
                  </a:lnTo>
                  <a:lnTo>
                    <a:pt x="488" y="548"/>
                  </a:lnTo>
                  <a:lnTo>
                    <a:pt x="488" y="548"/>
                  </a:lnTo>
                  <a:lnTo>
                    <a:pt x="470" y="552"/>
                  </a:lnTo>
                  <a:lnTo>
                    <a:pt x="467" y="555"/>
                  </a:lnTo>
                  <a:lnTo>
                    <a:pt x="465" y="557"/>
                  </a:lnTo>
                  <a:lnTo>
                    <a:pt x="463" y="561"/>
                  </a:lnTo>
                  <a:lnTo>
                    <a:pt x="465" y="566"/>
                  </a:lnTo>
                  <a:lnTo>
                    <a:pt x="465" y="566"/>
                  </a:lnTo>
                  <a:lnTo>
                    <a:pt x="468" y="570"/>
                  </a:lnTo>
                  <a:lnTo>
                    <a:pt x="470" y="570"/>
                  </a:lnTo>
                  <a:lnTo>
                    <a:pt x="472" y="573"/>
                  </a:lnTo>
                  <a:lnTo>
                    <a:pt x="472" y="573"/>
                  </a:lnTo>
                  <a:lnTo>
                    <a:pt x="474" y="577"/>
                  </a:lnTo>
                  <a:lnTo>
                    <a:pt x="472" y="579"/>
                  </a:lnTo>
                  <a:lnTo>
                    <a:pt x="470" y="582"/>
                  </a:lnTo>
                  <a:lnTo>
                    <a:pt x="468" y="586"/>
                  </a:lnTo>
                  <a:lnTo>
                    <a:pt x="468" y="586"/>
                  </a:lnTo>
                  <a:lnTo>
                    <a:pt x="468" y="590"/>
                  </a:lnTo>
                  <a:lnTo>
                    <a:pt x="470" y="593"/>
                  </a:lnTo>
                  <a:lnTo>
                    <a:pt x="476" y="601"/>
                  </a:lnTo>
                  <a:lnTo>
                    <a:pt x="481" y="606"/>
                  </a:lnTo>
                  <a:lnTo>
                    <a:pt x="483" y="610"/>
                  </a:lnTo>
                  <a:lnTo>
                    <a:pt x="485" y="613"/>
                  </a:lnTo>
                  <a:lnTo>
                    <a:pt x="485" y="613"/>
                  </a:lnTo>
                  <a:lnTo>
                    <a:pt x="485" y="619"/>
                  </a:lnTo>
                  <a:lnTo>
                    <a:pt x="485" y="622"/>
                  </a:lnTo>
                  <a:lnTo>
                    <a:pt x="483" y="626"/>
                  </a:lnTo>
                  <a:lnTo>
                    <a:pt x="479" y="628"/>
                  </a:lnTo>
                  <a:lnTo>
                    <a:pt x="472" y="628"/>
                  </a:lnTo>
                  <a:lnTo>
                    <a:pt x="463" y="628"/>
                  </a:lnTo>
                  <a:lnTo>
                    <a:pt x="463" y="628"/>
                  </a:lnTo>
                  <a:lnTo>
                    <a:pt x="456" y="635"/>
                  </a:lnTo>
                  <a:lnTo>
                    <a:pt x="456" y="635"/>
                  </a:lnTo>
                  <a:lnTo>
                    <a:pt x="450" y="637"/>
                  </a:lnTo>
                  <a:lnTo>
                    <a:pt x="443" y="635"/>
                  </a:lnTo>
                  <a:lnTo>
                    <a:pt x="443" y="635"/>
                  </a:lnTo>
                  <a:lnTo>
                    <a:pt x="436" y="635"/>
                  </a:lnTo>
                  <a:lnTo>
                    <a:pt x="429" y="637"/>
                  </a:lnTo>
                  <a:lnTo>
                    <a:pt x="423" y="640"/>
                  </a:lnTo>
                  <a:lnTo>
                    <a:pt x="420" y="646"/>
                  </a:lnTo>
                  <a:lnTo>
                    <a:pt x="420" y="646"/>
                  </a:lnTo>
                  <a:lnTo>
                    <a:pt x="416" y="653"/>
                  </a:lnTo>
                  <a:lnTo>
                    <a:pt x="416" y="660"/>
                  </a:lnTo>
                  <a:lnTo>
                    <a:pt x="416" y="666"/>
                  </a:lnTo>
                  <a:lnTo>
                    <a:pt x="414" y="673"/>
                  </a:lnTo>
                  <a:lnTo>
                    <a:pt x="414" y="673"/>
                  </a:lnTo>
                  <a:lnTo>
                    <a:pt x="410" y="677"/>
                  </a:lnTo>
                  <a:lnTo>
                    <a:pt x="407" y="678"/>
                  </a:lnTo>
                  <a:lnTo>
                    <a:pt x="398" y="680"/>
                  </a:lnTo>
                  <a:lnTo>
                    <a:pt x="389" y="682"/>
                  </a:lnTo>
                  <a:lnTo>
                    <a:pt x="380" y="680"/>
                  </a:lnTo>
                  <a:lnTo>
                    <a:pt x="380" y="680"/>
                  </a:lnTo>
                  <a:lnTo>
                    <a:pt x="374" y="680"/>
                  </a:lnTo>
                  <a:lnTo>
                    <a:pt x="369" y="682"/>
                  </a:lnTo>
                  <a:lnTo>
                    <a:pt x="365" y="686"/>
                  </a:lnTo>
                  <a:lnTo>
                    <a:pt x="365" y="693"/>
                  </a:lnTo>
                  <a:lnTo>
                    <a:pt x="365" y="693"/>
                  </a:lnTo>
                  <a:lnTo>
                    <a:pt x="367" y="700"/>
                  </a:lnTo>
                  <a:lnTo>
                    <a:pt x="369" y="704"/>
                  </a:lnTo>
                  <a:lnTo>
                    <a:pt x="369" y="709"/>
                  </a:lnTo>
                  <a:lnTo>
                    <a:pt x="369" y="709"/>
                  </a:lnTo>
                  <a:lnTo>
                    <a:pt x="365" y="715"/>
                  </a:lnTo>
                  <a:lnTo>
                    <a:pt x="360" y="716"/>
                  </a:lnTo>
                  <a:lnTo>
                    <a:pt x="354" y="718"/>
                  </a:lnTo>
                  <a:lnTo>
                    <a:pt x="349" y="718"/>
                  </a:lnTo>
                  <a:lnTo>
                    <a:pt x="349" y="718"/>
                  </a:lnTo>
                  <a:lnTo>
                    <a:pt x="344" y="716"/>
                  </a:lnTo>
                  <a:lnTo>
                    <a:pt x="340" y="715"/>
                  </a:lnTo>
                  <a:lnTo>
                    <a:pt x="334" y="711"/>
                  </a:lnTo>
                  <a:lnTo>
                    <a:pt x="331" y="709"/>
                  </a:lnTo>
                  <a:lnTo>
                    <a:pt x="331" y="709"/>
                  </a:lnTo>
                  <a:lnTo>
                    <a:pt x="325" y="707"/>
                  </a:lnTo>
                  <a:lnTo>
                    <a:pt x="324" y="709"/>
                  </a:lnTo>
                  <a:lnTo>
                    <a:pt x="322" y="709"/>
                  </a:lnTo>
                  <a:lnTo>
                    <a:pt x="320" y="713"/>
                  </a:lnTo>
                  <a:lnTo>
                    <a:pt x="322" y="718"/>
                  </a:lnTo>
                  <a:lnTo>
                    <a:pt x="325" y="724"/>
                  </a:lnTo>
                  <a:lnTo>
                    <a:pt x="325" y="724"/>
                  </a:lnTo>
                  <a:lnTo>
                    <a:pt x="325" y="729"/>
                  </a:lnTo>
                  <a:lnTo>
                    <a:pt x="325" y="731"/>
                  </a:lnTo>
                  <a:lnTo>
                    <a:pt x="324" y="733"/>
                  </a:lnTo>
                  <a:lnTo>
                    <a:pt x="320" y="734"/>
                  </a:lnTo>
                  <a:lnTo>
                    <a:pt x="313" y="734"/>
                  </a:lnTo>
                  <a:lnTo>
                    <a:pt x="305" y="734"/>
                  </a:lnTo>
                  <a:lnTo>
                    <a:pt x="305" y="734"/>
                  </a:lnTo>
                  <a:lnTo>
                    <a:pt x="286" y="734"/>
                  </a:lnTo>
                  <a:lnTo>
                    <a:pt x="282" y="734"/>
                  </a:lnTo>
                  <a:lnTo>
                    <a:pt x="277" y="736"/>
                  </a:lnTo>
                  <a:lnTo>
                    <a:pt x="275" y="738"/>
                  </a:lnTo>
                  <a:lnTo>
                    <a:pt x="273" y="744"/>
                  </a:lnTo>
                  <a:lnTo>
                    <a:pt x="273" y="744"/>
                  </a:lnTo>
                  <a:lnTo>
                    <a:pt x="275" y="747"/>
                  </a:lnTo>
                  <a:lnTo>
                    <a:pt x="277" y="751"/>
                  </a:lnTo>
                  <a:lnTo>
                    <a:pt x="282" y="754"/>
                  </a:lnTo>
                  <a:lnTo>
                    <a:pt x="298" y="758"/>
                  </a:lnTo>
                  <a:lnTo>
                    <a:pt x="298" y="758"/>
                  </a:lnTo>
                  <a:lnTo>
                    <a:pt x="302" y="762"/>
                  </a:lnTo>
                  <a:lnTo>
                    <a:pt x="305" y="765"/>
                  </a:lnTo>
                  <a:lnTo>
                    <a:pt x="307" y="772"/>
                  </a:lnTo>
                  <a:lnTo>
                    <a:pt x="309" y="780"/>
                  </a:lnTo>
                  <a:lnTo>
                    <a:pt x="311" y="783"/>
                  </a:lnTo>
                  <a:lnTo>
                    <a:pt x="315" y="787"/>
                  </a:lnTo>
                  <a:lnTo>
                    <a:pt x="315" y="787"/>
                  </a:lnTo>
                  <a:lnTo>
                    <a:pt x="325" y="791"/>
                  </a:lnTo>
                  <a:lnTo>
                    <a:pt x="334" y="796"/>
                  </a:lnTo>
                  <a:lnTo>
                    <a:pt x="338" y="798"/>
                  </a:lnTo>
                  <a:lnTo>
                    <a:pt x="340" y="803"/>
                  </a:lnTo>
                  <a:lnTo>
                    <a:pt x="340" y="807"/>
                  </a:lnTo>
                  <a:lnTo>
                    <a:pt x="338" y="814"/>
                  </a:lnTo>
                  <a:lnTo>
                    <a:pt x="338" y="814"/>
                  </a:lnTo>
                  <a:lnTo>
                    <a:pt x="333" y="821"/>
                  </a:lnTo>
                  <a:lnTo>
                    <a:pt x="327" y="829"/>
                  </a:lnTo>
                  <a:lnTo>
                    <a:pt x="327" y="829"/>
                  </a:lnTo>
                  <a:lnTo>
                    <a:pt x="325" y="834"/>
                  </a:lnTo>
                  <a:lnTo>
                    <a:pt x="325" y="839"/>
                  </a:lnTo>
                  <a:lnTo>
                    <a:pt x="325" y="845"/>
                  </a:lnTo>
                  <a:lnTo>
                    <a:pt x="322" y="850"/>
                  </a:lnTo>
                  <a:lnTo>
                    <a:pt x="322" y="850"/>
                  </a:lnTo>
                  <a:lnTo>
                    <a:pt x="318" y="854"/>
                  </a:lnTo>
                  <a:lnTo>
                    <a:pt x="315" y="858"/>
                  </a:lnTo>
                  <a:lnTo>
                    <a:pt x="304" y="859"/>
                  </a:lnTo>
                  <a:lnTo>
                    <a:pt x="295" y="861"/>
                  </a:lnTo>
                  <a:lnTo>
                    <a:pt x="284" y="861"/>
                  </a:lnTo>
                  <a:lnTo>
                    <a:pt x="284" y="861"/>
                  </a:lnTo>
                  <a:lnTo>
                    <a:pt x="271" y="861"/>
                  </a:lnTo>
                  <a:lnTo>
                    <a:pt x="258" y="859"/>
                  </a:lnTo>
                  <a:lnTo>
                    <a:pt x="258" y="859"/>
                  </a:lnTo>
                  <a:lnTo>
                    <a:pt x="253" y="858"/>
                  </a:lnTo>
                  <a:lnTo>
                    <a:pt x="248" y="856"/>
                  </a:lnTo>
                  <a:lnTo>
                    <a:pt x="248" y="856"/>
                  </a:lnTo>
                  <a:lnTo>
                    <a:pt x="240" y="850"/>
                  </a:lnTo>
                  <a:lnTo>
                    <a:pt x="235" y="848"/>
                  </a:lnTo>
                  <a:lnTo>
                    <a:pt x="231" y="848"/>
                  </a:lnTo>
                  <a:lnTo>
                    <a:pt x="231" y="848"/>
                  </a:lnTo>
                  <a:lnTo>
                    <a:pt x="226" y="852"/>
                  </a:lnTo>
                  <a:lnTo>
                    <a:pt x="226" y="852"/>
                  </a:lnTo>
                  <a:lnTo>
                    <a:pt x="224" y="854"/>
                  </a:lnTo>
                  <a:lnTo>
                    <a:pt x="219" y="856"/>
                  </a:lnTo>
                  <a:lnTo>
                    <a:pt x="219" y="856"/>
                  </a:lnTo>
                  <a:lnTo>
                    <a:pt x="213" y="858"/>
                  </a:lnTo>
                  <a:lnTo>
                    <a:pt x="208" y="861"/>
                  </a:lnTo>
                  <a:lnTo>
                    <a:pt x="204" y="865"/>
                  </a:lnTo>
                  <a:lnTo>
                    <a:pt x="204" y="872"/>
                  </a:lnTo>
                  <a:lnTo>
                    <a:pt x="204" y="872"/>
                  </a:lnTo>
                  <a:lnTo>
                    <a:pt x="206" y="885"/>
                  </a:lnTo>
                  <a:lnTo>
                    <a:pt x="210" y="894"/>
                  </a:lnTo>
                  <a:lnTo>
                    <a:pt x="211" y="905"/>
                  </a:lnTo>
                  <a:lnTo>
                    <a:pt x="210" y="910"/>
                  </a:lnTo>
                  <a:lnTo>
                    <a:pt x="208" y="915"/>
                  </a:lnTo>
                  <a:lnTo>
                    <a:pt x="208" y="915"/>
                  </a:lnTo>
                  <a:lnTo>
                    <a:pt x="201" y="926"/>
                  </a:lnTo>
                  <a:lnTo>
                    <a:pt x="199" y="932"/>
                  </a:lnTo>
                  <a:lnTo>
                    <a:pt x="199" y="939"/>
                  </a:lnTo>
                  <a:lnTo>
                    <a:pt x="199" y="939"/>
                  </a:lnTo>
                  <a:lnTo>
                    <a:pt x="202" y="950"/>
                  </a:lnTo>
                  <a:lnTo>
                    <a:pt x="206" y="962"/>
                  </a:lnTo>
                  <a:lnTo>
                    <a:pt x="213" y="972"/>
                  </a:lnTo>
                  <a:lnTo>
                    <a:pt x="220" y="979"/>
                  </a:lnTo>
                  <a:lnTo>
                    <a:pt x="220" y="979"/>
                  </a:lnTo>
                  <a:lnTo>
                    <a:pt x="229" y="982"/>
                  </a:lnTo>
                  <a:lnTo>
                    <a:pt x="239" y="986"/>
                  </a:lnTo>
                  <a:lnTo>
                    <a:pt x="239" y="986"/>
                  </a:lnTo>
                  <a:lnTo>
                    <a:pt x="251" y="991"/>
                  </a:lnTo>
                  <a:lnTo>
                    <a:pt x="258" y="993"/>
                  </a:lnTo>
                  <a:lnTo>
                    <a:pt x="266" y="995"/>
                  </a:lnTo>
                  <a:lnTo>
                    <a:pt x="266" y="995"/>
                  </a:lnTo>
                  <a:lnTo>
                    <a:pt x="275" y="993"/>
                  </a:lnTo>
                  <a:lnTo>
                    <a:pt x="280" y="993"/>
                  </a:lnTo>
                  <a:lnTo>
                    <a:pt x="286" y="991"/>
                  </a:lnTo>
                  <a:lnTo>
                    <a:pt x="286" y="991"/>
                  </a:lnTo>
                  <a:lnTo>
                    <a:pt x="295" y="995"/>
                  </a:lnTo>
                  <a:lnTo>
                    <a:pt x="298" y="997"/>
                  </a:lnTo>
                  <a:lnTo>
                    <a:pt x="304" y="997"/>
                  </a:lnTo>
                  <a:lnTo>
                    <a:pt x="304" y="997"/>
                  </a:lnTo>
                  <a:lnTo>
                    <a:pt x="307" y="995"/>
                  </a:lnTo>
                  <a:lnTo>
                    <a:pt x="311" y="991"/>
                  </a:lnTo>
                  <a:lnTo>
                    <a:pt x="316" y="984"/>
                  </a:lnTo>
                  <a:lnTo>
                    <a:pt x="316" y="984"/>
                  </a:lnTo>
                  <a:lnTo>
                    <a:pt x="322" y="977"/>
                  </a:lnTo>
                  <a:lnTo>
                    <a:pt x="329" y="972"/>
                  </a:lnTo>
                  <a:lnTo>
                    <a:pt x="329" y="972"/>
                  </a:lnTo>
                  <a:lnTo>
                    <a:pt x="340" y="964"/>
                  </a:lnTo>
                  <a:lnTo>
                    <a:pt x="344" y="961"/>
                  </a:lnTo>
                  <a:lnTo>
                    <a:pt x="345" y="955"/>
                  </a:lnTo>
                  <a:lnTo>
                    <a:pt x="345" y="955"/>
                  </a:lnTo>
                  <a:lnTo>
                    <a:pt x="347" y="948"/>
                  </a:lnTo>
                  <a:lnTo>
                    <a:pt x="347" y="941"/>
                  </a:lnTo>
                  <a:lnTo>
                    <a:pt x="347" y="934"/>
                  </a:lnTo>
                  <a:lnTo>
                    <a:pt x="349" y="926"/>
                  </a:lnTo>
                  <a:lnTo>
                    <a:pt x="349" y="926"/>
                  </a:lnTo>
                  <a:lnTo>
                    <a:pt x="358" y="912"/>
                  </a:lnTo>
                  <a:lnTo>
                    <a:pt x="365" y="905"/>
                  </a:lnTo>
                  <a:lnTo>
                    <a:pt x="371" y="899"/>
                  </a:lnTo>
                  <a:lnTo>
                    <a:pt x="371" y="899"/>
                  </a:lnTo>
                  <a:lnTo>
                    <a:pt x="383" y="894"/>
                  </a:lnTo>
                  <a:lnTo>
                    <a:pt x="391" y="890"/>
                  </a:lnTo>
                  <a:lnTo>
                    <a:pt x="394" y="886"/>
                  </a:lnTo>
                  <a:lnTo>
                    <a:pt x="394" y="886"/>
                  </a:lnTo>
                  <a:lnTo>
                    <a:pt x="396" y="879"/>
                  </a:lnTo>
                  <a:lnTo>
                    <a:pt x="394" y="872"/>
                  </a:lnTo>
                  <a:lnTo>
                    <a:pt x="394" y="867"/>
                  </a:lnTo>
                  <a:lnTo>
                    <a:pt x="396" y="863"/>
                  </a:lnTo>
                  <a:lnTo>
                    <a:pt x="400" y="859"/>
                  </a:lnTo>
                  <a:lnTo>
                    <a:pt x="400" y="859"/>
                  </a:lnTo>
                  <a:lnTo>
                    <a:pt x="407" y="854"/>
                  </a:lnTo>
                  <a:lnTo>
                    <a:pt x="412" y="854"/>
                  </a:lnTo>
                  <a:lnTo>
                    <a:pt x="416" y="854"/>
                  </a:lnTo>
                  <a:lnTo>
                    <a:pt x="416" y="854"/>
                  </a:lnTo>
                  <a:lnTo>
                    <a:pt x="425" y="858"/>
                  </a:lnTo>
                  <a:lnTo>
                    <a:pt x="436" y="859"/>
                  </a:lnTo>
                  <a:lnTo>
                    <a:pt x="436" y="859"/>
                  </a:lnTo>
                  <a:lnTo>
                    <a:pt x="443" y="859"/>
                  </a:lnTo>
                  <a:lnTo>
                    <a:pt x="450" y="856"/>
                  </a:lnTo>
                  <a:lnTo>
                    <a:pt x="450" y="856"/>
                  </a:lnTo>
                  <a:lnTo>
                    <a:pt x="459" y="848"/>
                  </a:lnTo>
                  <a:lnTo>
                    <a:pt x="468" y="839"/>
                  </a:lnTo>
                  <a:lnTo>
                    <a:pt x="468" y="839"/>
                  </a:lnTo>
                  <a:lnTo>
                    <a:pt x="470" y="836"/>
                  </a:lnTo>
                  <a:lnTo>
                    <a:pt x="474" y="836"/>
                  </a:lnTo>
                  <a:lnTo>
                    <a:pt x="481" y="836"/>
                  </a:lnTo>
                  <a:lnTo>
                    <a:pt x="481" y="836"/>
                  </a:lnTo>
                  <a:lnTo>
                    <a:pt x="488" y="838"/>
                  </a:lnTo>
                  <a:lnTo>
                    <a:pt x="496" y="843"/>
                  </a:lnTo>
                  <a:lnTo>
                    <a:pt x="501" y="848"/>
                  </a:lnTo>
                  <a:lnTo>
                    <a:pt x="505" y="856"/>
                  </a:lnTo>
                  <a:lnTo>
                    <a:pt x="505" y="856"/>
                  </a:lnTo>
                  <a:lnTo>
                    <a:pt x="506" y="865"/>
                  </a:lnTo>
                  <a:lnTo>
                    <a:pt x="510" y="872"/>
                  </a:lnTo>
                  <a:lnTo>
                    <a:pt x="510" y="872"/>
                  </a:lnTo>
                  <a:lnTo>
                    <a:pt x="521" y="885"/>
                  </a:lnTo>
                  <a:lnTo>
                    <a:pt x="521" y="885"/>
                  </a:lnTo>
                  <a:lnTo>
                    <a:pt x="528" y="892"/>
                  </a:lnTo>
                  <a:lnTo>
                    <a:pt x="534" y="896"/>
                  </a:lnTo>
                  <a:lnTo>
                    <a:pt x="548" y="905"/>
                  </a:lnTo>
                  <a:lnTo>
                    <a:pt x="548" y="905"/>
                  </a:lnTo>
                  <a:lnTo>
                    <a:pt x="564" y="912"/>
                  </a:lnTo>
                  <a:lnTo>
                    <a:pt x="572" y="917"/>
                  </a:lnTo>
                  <a:lnTo>
                    <a:pt x="577" y="926"/>
                  </a:lnTo>
                  <a:lnTo>
                    <a:pt x="577" y="926"/>
                  </a:lnTo>
                  <a:lnTo>
                    <a:pt x="582" y="939"/>
                  </a:lnTo>
                  <a:lnTo>
                    <a:pt x="582" y="952"/>
                  </a:lnTo>
                  <a:lnTo>
                    <a:pt x="582" y="952"/>
                  </a:lnTo>
                  <a:lnTo>
                    <a:pt x="581" y="961"/>
                  </a:lnTo>
                  <a:lnTo>
                    <a:pt x="581" y="961"/>
                  </a:lnTo>
                  <a:lnTo>
                    <a:pt x="581" y="966"/>
                  </a:lnTo>
                  <a:lnTo>
                    <a:pt x="581" y="970"/>
                  </a:lnTo>
                  <a:lnTo>
                    <a:pt x="581" y="970"/>
                  </a:lnTo>
                  <a:lnTo>
                    <a:pt x="577" y="972"/>
                  </a:lnTo>
                  <a:lnTo>
                    <a:pt x="575" y="972"/>
                  </a:lnTo>
                  <a:lnTo>
                    <a:pt x="570" y="972"/>
                  </a:lnTo>
                  <a:lnTo>
                    <a:pt x="570" y="972"/>
                  </a:lnTo>
                  <a:lnTo>
                    <a:pt x="559" y="970"/>
                  </a:lnTo>
                  <a:lnTo>
                    <a:pt x="550" y="970"/>
                  </a:lnTo>
                  <a:lnTo>
                    <a:pt x="550" y="970"/>
                  </a:lnTo>
                  <a:lnTo>
                    <a:pt x="544" y="970"/>
                  </a:lnTo>
                  <a:lnTo>
                    <a:pt x="543" y="972"/>
                  </a:lnTo>
                  <a:lnTo>
                    <a:pt x="541" y="973"/>
                  </a:lnTo>
                  <a:lnTo>
                    <a:pt x="541" y="977"/>
                  </a:lnTo>
                  <a:lnTo>
                    <a:pt x="541" y="982"/>
                  </a:lnTo>
                  <a:lnTo>
                    <a:pt x="546" y="988"/>
                  </a:lnTo>
                  <a:lnTo>
                    <a:pt x="546" y="988"/>
                  </a:lnTo>
                  <a:lnTo>
                    <a:pt x="552" y="991"/>
                  </a:lnTo>
                  <a:lnTo>
                    <a:pt x="559" y="993"/>
                  </a:lnTo>
                  <a:lnTo>
                    <a:pt x="559" y="993"/>
                  </a:lnTo>
                  <a:lnTo>
                    <a:pt x="564" y="993"/>
                  </a:lnTo>
                  <a:lnTo>
                    <a:pt x="570" y="991"/>
                  </a:lnTo>
                  <a:lnTo>
                    <a:pt x="570" y="991"/>
                  </a:lnTo>
                  <a:lnTo>
                    <a:pt x="572" y="990"/>
                  </a:lnTo>
                  <a:lnTo>
                    <a:pt x="573" y="986"/>
                  </a:lnTo>
                  <a:lnTo>
                    <a:pt x="577" y="979"/>
                  </a:lnTo>
                  <a:lnTo>
                    <a:pt x="577" y="979"/>
                  </a:lnTo>
                  <a:lnTo>
                    <a:pt x="579" y="977"/>
                  </a:lnTo>
                  <a:lnTo>
                    <a:pt x="581" y="975"/>
                  </a:lnTo>
                  <a:lnTo>
                    <a:pt x="586" y="973"/>
                  </a:lnTo>
                  <a:lnTo>
                    <a:pt x="586" y="973"/>
                  </a:lnTo>
                  <a:lnTo>
                    <a:pt x="590" y="968"/>
                  </a:lnTo>
                  <a:lnTo>
                    <a:pt x="590" y="968"/>
                  </a:lnTo>
                  <a:lnTo>
                    <a:pt x="595" y="962"/>
                  </a:lnTo>
                  <a:lnTo>
                    <a:pt x="595" y="962"/>
                  </a:lnTo>
                  <a:lnTo>
                    <a:pt x="601" y="955"/>
                  </a:lnTo>
                  <a:lnTo>
                    <a:pt x="601" y="955"/>
                  </a:lnTo>
                  <a:lnTo>
                    <a:pt x="602" y="950"/>
                  </a:lnTo>
                  <a:lnTo>
                    <a:pt x="602" y="946"/>
                  </a:lnTo>
                  <a:lnTo>
                    <a:pt x="599" y="939"/>
                  </a:lnTo>
                  <a:lnTo>
                    <a:pt x="599" y="939"/>
                  </a:lnTo>
                  <a:lnTo>
                    <a:pt x="597" y="935"/>
                  </a:lnTo>
                  <a:lnTo>
                    <a:pt x="597" y="930"/>
                  </a:lnTo>
                  <a:lnTo>
                    <a:pt x="599" y="923"/>
                  </a:lnTo>
                  <a:lnTo>
                    <a:pt x="599" y="923"/>
                  </a:lnTo>
                  <a:lnTo>
                    <a:pt x="601" y="921"/>
                  </a:lnTo>
                  <a:lnTo>
                    <a:pt x="604" y="921"/>
                  </a:lnTo>
                  <a:lnTo>
                    <a:pt x="610" y="923"/>
                  </a:lnTo>
                  <a:lnTo>
                    <a:pt x="615" y="926"/>
                  </a:lnTo>
                  <a:lnTo>
                    <a:pt x="617" y="926"/>
                  </a:lnTo>
                  <a:lnTo>
                    <a:pt x="619" y="926"/>
                  </a:lnTo>
                  <a:lnTo>
                    <a:pt x="619" y="926"/>
                  </a:lnTo>
                  <a:lnTo>
                    <a:pt x="620" y="924"/>
                  </a:lnTo>
                  <a:lnTo>
                    <a:pt x="620" y="923"/>
                  </a:lnTo>
                  <a:lnTo>
                    <a:pt x="617" y="917"/>
                  </a:lnTo>
                  <a:lnTo>
                    <a:pt x="608" y="910"/>
                  </a:lnTo>
                  <a:lnTo>
                    <a:pt x="608" y="910"/>
                  </a:lnTo>
                  <a:lnTo>
                    <a:pt x="601" y="906"/>
                  </a:lnTo>
                  <a:lnTo>
                    <a:pt x="593" y="905"/>
                  </a:lnTo>
                  <a:lnTo>
                    <a:pt x="593" y="905"/>
                  </a:lnTo>
                  <a:lnTo>
                    <a:pt x="582" y="892"/>
                  </a:lnTo>
                  <a:lnTo>
                    <a:pt x="582" y="892"/>
                  </a:lnTo>
                  <a:lnTo>
                    <a:pt x="577" y="888"/>
                  </a:lnTo>
                  <a:lnTo>
                    <a:pt x="570" y="883"/>
                  </a:lnTo>
                  <a:lnTo>
                    <a:pt x="563" y="879"/>
                  </a:lnTo>
                  <a:lnTo>
                    <a:pt x="555" y="874"/>
                  </a:lnTo>
                  <a:lnTo>
                    <a:pt x="555" y="874"/>
                  </a:lnTo>
                  <a:lnTo>
                    <a:pt x="548" y="863"/>
                  </a:lnTo>
                  <a:lnTo>
                    <a:pt x="543" y="854"/>
                  </a:lnTo>
                  <a:lnTo>
                    <a:pt x="543" y="854"/>
                  </a:lnTo>
                  <a:lnTo>
                    <a:pt x="537" y="845"/>
                  </a:lnTo>
                  <a:lnTo>
                    <a:pt x="532" y="838"/>
                  </a:lnTo>
                  <a:lnTo>
                    <a:pt x="532" y="838"/>
                  </a:lnTo>
                  <a:lnTo>
                    <a:pt x="530" y="830"/>
                  </a:lnTo>
                  <a:lnTo>
                    <a:pt x="530" y="823"/>
                  </a:lnTo>
                  <a:lnTo>
                    <a:pt x="530" y="821"/>
                  </a:lnTo>
                  <a:lnTo>
                    <a:pt x="534" y="820"/>
                  </a:lnTo>
                  <a:lnTo>
                    <a:pt x="535" y="818"/>
                  </a:lnTo>
                  <a:lnTo>
                    <a:pt x="541" y="818"/>
                  </a:lnTo>
                  <a:lnTo>
                    <a:pt x="541" y="818"/>
                  </a:lnTo>
                  <a:lnTo>
                    <a:pt x="544" y="820"/>
                  </a:lnTo>
                  <a:lnTo>
                    <a:pt x="550" y="821"/>
                  </a:lnTo>
                  <a:lnTo>
                    <a:pt x="555" y="829"/>
                  </a:lnTo>
                  <a:lnTo>
                    <a:pt x="555" y="829"/>
                  </a:lnTo>
                  <a:lnTo>
                    <a:pt x="561" y="839"/>
                  </a:lnTo>
                  <a:lnTo>
                    <a:pt x="568" y="848"/>
                  </a:lnTo>
                  <a:lnTo>
                    <a:pt x="568" y="848"/>
                  </a:lnTo>
                  <a:lnTo>
                    <a:pt x="575" y="854"/>
                  </a:lnTo>
                  <a:lnTo>
                    <a:pt x="582" y="859"/>
                  </a:lnTo>
                  <a:lnTo>
                    <a:pt x="599" y="868"/>
                  </a:lnTo>
                  <a:lnTo>
                    <a:pt x="599" y="868"/>
                  </a:lnTo>
                  <a:lnTo>
                    <a:pt x="613" y="876"/>
                  </a:lnTo>
                  <a:lnTo>
                    <a:pt x="620" y="877"/>
                  </a:lnTo>
                  <a:lnTo>
                    <a:pt x="626" y="881"/>
                  </a:lnTo>
                  <a:lnTo>
                    <a:pt x="626" y="881"/>
                  </a:lnTo>
                  <a:lnTo>
                    <a:pt x="633" y="888"/>
                  </a:lnTo>
                  <a:lnTo>
                    <a:pt x="637" y="896"/>
                  </a:lnTo>
                  <a:lnTo>
                    <a:pt x="637" y="896"/>
                  </a:lnTo>
                  <a:lnTo>
                    <a:pt x="639" y="908"/>
                  </a:lnTo>
                  <a:lnTo>
                    <a:pt x="640" y="923"/>
                  </a:lnTo>
                  <a:lnTo>
                    <a:pt x="640" y="923"/>
                  </a:lnTo>
                  <a:lnTo>
                    <a:pt x="642" y="928"/>
                  </a:lnTo>
                  <a:lnTo>
                    <a:pt x="644" y="935"/>
                  </a:lnTo>
                  <a:lnTo>
                    <a:pt x="653" y="946"/>
                  </a:lnTo>
                  <a:lnTo>
                    <a:pt x="653" y="946"/>
                  </a:lnTo>
                  <a:lnTo>
                    <a:pt x="662" y="953"/>
                  </a:lnTo>
                  <a:lnTo>
                    <a:pt x="662" y="953"/>
                  </a:lnTo>
                  <a:lnTo>
                    <a:pt x="669" y="961"/>
                  </a:lnTo>
                  <a:lnTo>
                    <a:pt x="669" y="961"/>
                  </a:lnTo>
                  <a:lnTo>
                    <a:pt x="678" y="964"/>
                  </a:lnTo>
                  <a:lnTo>
                    <a:pt x="682" y="966"/>
                  </a:lnTo>
                  <a:lnTo>
                    <a:pt x="686" y="970"/>
                  </a:lnTo>
                  <a:lnTo>
                    <a:pt x="686" y="970"/>
                  </a:lnTo>
                  <a:lnTo>
                    <a:pt x="684" y="972"/>
                  </a:lnTo>
                  <a:lnTo>
                    <a:pt x="682" y="973"/>
                  </a:lnTo>
                  <a:lnTo>
                    <a:pt x="675" y="973"/>
                  </a:lnTo>
                  <a:lnTo>
                    <a:pt x="675" y="973"/>
                  </a:lnTo>
                  <a:lnTo>
                    <a:pt x="671" y="975"/>
                  </a:lnTo>
                  <a:lnTo>
                    <a:pt x="671" y="977"/>
                  </a:lnTo>
                  <a:lnTo>
                    <a:pt x="671" y="984"/>
                  </a:lnTo>
                  <a:lnTo>
                    <a:pt x="671" y="984"/>
                  </a:lnTo>
                  <a:lnTo>
                    <a:pt x="673" y="990"/>
                  </a:lnTo>
                  <a:lnTo>
                    <a:pt x="677" y="993"/>
                  </a:lnTo>
                  <a:lnTo>
                    <a:pt x="682" y="995"/>
                  </a:lnTo>
                  <a:lnTo>
                    <a:pt x="687" y="995"/>
                  </a:lnTo>
                  <a:lnTo>
                    <a:pt x="687" y="995"/>
                  </a:lnTo>
                  <a:lnTo>
                    <a:pt x="691" y="995"/>
                  </a:lnTo>
                  <a:lnTo>
                    <a:pt x="693" y="993"/>
                  </a:lnTo>
                  <a:lnTo>
                    <a:pt x="695" y="990"/>
                  </a:lnTo>
                  <a:lnTo>
                    <a:pt x="696" y="986"/>
                  </a:lnTo>
                  <a:lnTo>
                    <a:pt x="696" y="986"/>
                  </a:lnTo>
                  <a:lnTo>
                    <a:pt x="696" y="981"/>
                  </a:lnTo>
                  <a:lnTo>
                    <a:pt x="698" y="979"/>
                  </a:lnTo>
                  <a:lnTo>
                    <a:pt x="700" y="977"/>
                  </a:lnTo>
                  <a:lnTo>
                    <a:pt x="706" y="975"/>
                  </a:lnTo>
                  <a:lnTo>
                    <a:pt x="706" y="975"/>
                  </a:lnTo>
                  <a:lnTo>
                    <a:pt x="709" y="973"/>
                  </a:lnTo>
                  <a:lnTo>
                    <a:pt x="713" y="972"/>
                  </a:lnTo>
                  <a:lnTo>
                    <a:pt x="713" y="966"/>
                  </a:lnTo>
                  <a:lnTo>
                    <a:pt x="711" y="962"/>
                  </a:lnTo>
                  <a:lnTo>
                    <a:pt x="711" y="962"/>
                  </a:lnTo>
                  <a:lnTo>
                    <a:pt x="707" y="957"/>
                  </a:lnTo>
                  <a:lnTo>
                    <a:pt x="702" y="952"/>
                  </a:lnTo>
                  <a:lnTo>
                    <a:pt x="702" y="952"/>
                  </a:lnTo>
                  <a:lnTo>
                    <a:pt x="696" y="944"/>
                  </a:lnTo>
                  <a:lnTo>
                    <a:pt x="695" y="939"/>
                  </a:lnTo>
                  <a:lnTo>
                    <a:pt x="696" y="935"/>
                  </a:lnTo>
                  <a:lnTo>
                    <a:pt x="696" y="935"/>
                  </a:lnTo>
                  <a:lnTo>
                    <a:pt x="698" y="932"/>
                  </a:lnTo>
                  <a:lnTo>
                    <a:pt x="702" y="930"/>
                  </a:lnTo>
                  <a:lnTo>
                    <a:pt x="711" y="930"/>
                  </a:lnTo>
                  <a:lnTo>
                    <a:pt x="711" y="930"/>
                  </a:lnTo>
                  <a:lnTo>
                    <a:pt x="715" y="928"/>
                  </a:lnTo>
                  <a:lnTo>
                    <a:pt x="716" y="924"/>
                  </a:lnTo>
                  <a:lnTo>
                    <a:pt x="716" y="924"/>
                  </a:lnTo>
                  <a:lnTo>
                    <a:pt x="718" y="919"/>
                  </a:lnTo>
                  <a:lnTo>
                    <a:pt x="720" y="915"/>
                  </a:lnTo>
                  <a:lnTo>
                    <a:pt x="720" y="915"/>
                  </a:lnTo>
                  <a:lnTo>
                    <a:pt x="722" y="912"/>
                  </a:lnTo>
                  <a:lnTo>
                    <a:pt x="724" y="910"/>
                  </a:lnTo>
                  <a:lnTo>
                    <a:pt x="729" y="910"/>
                  </a:lnTo>
                  <a:lnTo>
                    <a:pt x="729" y="910"/>
                  </a:lnTo>
                  <a:lnTo>
                    <a:pt x="734" y="912"/>
                  </a:lnTo>
                  <a:lnTo>
                    <a:pt x="734" y="912"/>
                  </a:lnTo>
                  <a:lnTo>
                    <a:pt x="744" y="915"/>
                  </a:lnTo>
                  <a:lnTo>
                    <a:pt x="747" y="917"/>
                  </a:lnTo>
                  <a:lnTo>
                    <a:pt x="749" y="923"/>
                  </a:lnTo>
                  <a:lnTo>
                    <a:pt x="749" y="923"/>
                  </a:lnTo>
                  <a:lnTo>
                    <a:pt x="754" y="934"/>
                  </a:lnTo>
                  <a:lnTo>
                    <a:pt x="756" y="939"/>
                  </a:lnTo>
                  <a:lnTo>
                    <a:pt x="758" y="946"/>
                  </a:lnTo>
                  <a:lnTo>
                    <a:pt x="758" y="946"/>
                  </a:lnTo>
                  <a:lnTo>
                    <a:pt x="756" y="968"/>
                  </a:lnTo>
                  <a:lnTo>
                    <a:pt x="756" y="972"/>
                  </a:lnTo>
                  <a:lnTo>
                    <a:pt x="758" y="977"/>
                  </a:lnTo>
                  <a:lnTo>
                    <a:pt x="760" y="981"/>
                  </a:lnTo>
                  <a:lnTo>
                    <a:pt x="765" y="986"/>
                  </a:lnTo>
                  <a:lnTo>
                    <a:pt x="765" y="986"/>
                  </a:lnTo>
                  <a:lnTo>
                    <a:pt x="778" y="995"/>
                  </a:lnTo>
                  <a:lnTo>
                    <a:pt x="778" y="995"/>
                  </a:lnTo>
                  <a:lnTo>
                    <a:pt x="785" y="1004"/>
                  </a:lnTo>
                  <a:lnTo>
                    <a:pt x="789" y="1010"/>
                  </a:lnTo>
                  <a:lnTo>
                    <a:pt x="792" y="1013"/>
                  </a:lnTo>
                  <a:lnTo>
                    <a:pt x="792" y="1013"/>
                  </a:lnTo>
                  <a:lnTo>
                    <a:pt x="798" y="1015"/>
                  </a:lnTo>
                  <a:lnTo>
                    <a:pt x="801" y="1017"/>
                  </a:lnTo>
                  <a:lnTo>
                    <a:pt x="805" y="1015"/>
                  </a:lnTo>
                  <a:lnTo>
                    <a:pt x="809" y="1013"/>
                  </a:lnTo>
                  <a:lnTo>
                    <a:pt x="814" y="1010"/>
                  </a:lnTo>
                  <a:lnTo>
                    <a:pt x="821" y="1004"/>
                  </a:lnTo>
                  <a:lnTo>
                    <a:pt x="821" y="1004"/>
                  </a:lnTo>
                  <a:lnTo>
                    <a:pt x="829" y="1004"/>
                  </a:lnTo>
                  <a:lnTo>
                    <a:pt x="834" y="1006"/>
                  </a:lnTo>
                  <a:lnTo>
                    <a:pt x="839" y="1010"/>
                  </a:lnTo>
                  <a:lnTo>
                    <a:pt x="845" y="1013"/>
                  </a:lnTo>
                  <a:lnTo>
                    <a:pt x="845" y="1013"/>
                  </a:lnTo>
                  <a:lnTo>
                    <a:pt x="852" y="1015"/>
                  </a:lnTo>
                  <a:lnTo>
                    <a:pt x="863" y="1015"/>
                  </a:lnTo>
                  <a:lnTo>
                    <a:pt x="872" y="1013"/>
                  </a:lnTo>
                  <a:lnTo>
                    <a:pt x="879" y="1010"/>
                  </a:lnTo>
                  <a:lnTo>
                    <a:pt x="879" y="1010"/>
                  </a:lnTo>
                  <a:lnTo>
                    <a:pt x="887" y="1000"/>
                  </a:lnTo>
                  <a:lnTo>
                    <a:pt x="888" y="999"/>
                  </a:lnTo>
                  <a:lnTo>
                    <a:pt x="892" y="999"/>
                  </a:lnTo>
                  <a:lnTo>
                    <a:pt x="894" y="1000"/>
                  </a:lnTo>
                  <a:lnTo>
                    <a:pt x="897" y="1002"/>
                  </a:lnTo>
                  <a:lnTo>
                    <a:pt x="897" y="1002"/>
                  </a:lnTo>
                  <a:lnTo>
                    <a:pt x="899" y="1008"/>
                  </a:lnTo>
                  <a:lnTo>
                    <a:pt x="901" y="1011"/>
                  </a:lnTo>
                  <a:lnTo>
                    <a:pt x="899" y="1017"/>
                  </a:lnTo>
                  <a:lnTo>
                    <a:pt x="897" y="1024"/>
                  </a:lnTo>
                  <a:lnTo>
                    <a:pt x="892" y="1037"/>
                  </a:lnTo>
                  <a:lnTo>
                    <a:pt x="885" y="1048"/>
                  </a:lnTo>
                  <a:lnTo>
                    <a:pt x="885" y="1048"/>
                  </a:lnTo>
                  <a:lnTo>
                    <a:pt x="899" y="1042"/>
                  </a:lnTo>
                  <a:lnTo>
                    <a:pt x="914" y="1037"/>
                  </a:lnTo>
                  <a:lnTo>
                    <a:pt x="928" y="1035"/>
                  </a:lnTo>
                  <a:lnTo>
                    <a:pt x="941" y="1033"/>
                  </a:lnTo>
                  <a:lnTo>
                    <a:pt x="955" y="1035"/>
                  </a:lnTo>
                  <a:lnTo>
                    <a:pt x="968" y="1035"/>
                  </a:lnTo>
                  <a:lnTo>
                    <a:pt x="995" y="1040"/>
                  </a:lnTo>
                  <a:lnTo>
                    <a:pt x="1022" y="1046"/>
                  </a:lnTo>
                  <a:lnTo>
                    <a:pt x="1049" y="1049"/>
                  </a:lnTo>
                  <a:lnTo>
                    <a:pt x="1064" y="1049"/>
                  </a:lnTo>
                  <a:lnTo>
                    <a:pt x="1078" y="1049"/>
                  </a:lnTo>
                  <a:lnTo>
                    <a:pt x="1095" y="1048"/>
                  </a:lnTo>
                  <a:lnTo>
                    <a:pt x="1109" y="1044"/>
                  </a:lnTo>
                  <a:lnTo>
                    <a:pt x="1109" y="1044"/>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3">
              <a:extLst>
                <a:ext uri="{FF2B5EF4-FFF2-40B4-BE49-F238E27FC236}">
                  <a16:creationId xmlns:a16="http://schemas.microsoft.com/office/drawing/2014/main" id="{4C7D5A48-78FB-4652-9ABC-6611BF52474A}"/>
                </a:ext>
              </a:extLst>
            </p:cNvPr>
            <p:cNvSpPr>
              <a:spLocks noEditPoints="1"/>
            </p:cNvSpPr>
            <p:nvPr/>
          </p:nvSpPr>
          <p:spPr bwMode="auto">
            <a:xfrm>
              <a:off x="3886200" y="3357563"/>
              <a:ext cx="1665288" cy="2200275"/>
            </a:xfrm>
            <a:custGeom>
              <a:avLst/>
              <a:gdLst>
                <a:gd name="T0" fmla="*/ 1006 w 1049"/>
                <a:gd name="T1" fmla="*/ 1089 h 1386"/>
                <a:gd name="T2" fmla="*/ 970 w 1049"/>
                <a:gd name="T3" fmla="*/ 1182 h 1386"/>
                <a:gd name="T4" fmla="*/ 937 w 1049"/>
                <a:gd name="T5" fmla="*/ 1214 h 1386"/>
                <a:gd name="T6" fmla="*/ 903 w 1049"/>
                <a:gd name="T7" fmla="*/ 1153 h 1386"/>
                <a:gd name="T8" fmla="*/ 928 w 1049"/>
                <a:gd name="T9" fmla="*/ 1095 h 1386"/>
                <a:gd name="T10" fmla="*/ 943 w 1049"/>
                <a:gd name="T11" fmla="*/ 1035 h 1386"/>
                <a:gd name="T12" fmla="*/ 986 w 1049"/>
                <a:gd name="T13" fmla="*/ 997 h 1386"/>
                <a:gd name="T14" fmla="*/ 1011 w 1049"/>
                <a:gd name="T15" fmla="*/ 1022 h 1386"/>
                <a:gd name="T16" fmla="*/ 702 w 1049"/>
                <a:gd name="T17" fmla="*/ 118 h 1386"/>
                <a:gd name="T18" fmla="*/ 671 w 1049"/>
                <a:gd name="T19" fmla="*/ 118 h 1386"/>
                <a:gd name="T20" fmla="*/ 599 w 1049"/>
                <a:gd name="T21" fmla="*/ 92 h 1386"/>
                <a:gd name="T22" fmla="*/ 561 w 1049"/>
                <a:gd name="T23" fmla="*/ 112 h 1386"/>
                <a:gd name="T24" fmla="*/ 499 w 1049"/>
                <a:gd name="T25" fmla="*/ 119 h 1386"/>
                <a:gd name="T26" fmla="*/ 425 w 1049"/>
                <a:gd name="T27" fmla="*/ 81 h 1386"/>
                <a:gd name="T28" fmla="*/ 420 w 1049"/>
                <a:gd name="T29" fmla="*/ 9 h 1386"/>
                <a:gd name="T30" fmla="*/ 351 w 1049"/>
                <a:gd name="T31" fmla="*/ 7 h 1386"/>
                <a:gd name="T32" fmla="*/ 262 w 1049"/>
                <a:gd name="T33" fmla="*/ 24 h 1386"/>
                <a:gd name="T34" fmla="*/ 202 w 1049"/>
                <a:gd name="T35" fmla="*/ 38 h 1386"/>
                <a:gd name="T36" fmla="*/ 161 w 1049"/>
                <a:gd name="T37" fmla="*/ 33 h 1386"/>
                <a:gd name="T38" fmla="*/ 134 w 1049"/>
                <a:gd name="T39" fmla="*/ 76 h 1386"/>
                <a:gd name="T40" fmla="*/ 106 w 1049"/>
                <a:gd name="T41" fmla="*/ 145 h 1386"/>
                <a:gd name="T42" fmla="*/ 49 w 1049"/>
                <a:gd name="T43" fmla="*/ 219 h 1386"/>
                <a:gd name="T44" fmla="*/ 12 w 1049"/>
                <a:gd name="T45" fmla="*/ 277 h 1386"/>
                <a:gd name="T46" fmla="*/ 9 w 1049"/>
                <a:gd name="T47" fmla="*/ 335 h 1386"/>
                <a:gd name="T48" fmla="*/ 7 w 1049"/>
                <a:gd name="T49" fmla="*/ 413 h 1386"/>
                <a:gd name="T50" fmla="*/ 14 w 1049"/>
                <a:gd name="T51" fmla="*/ 485 h 1386"/>
                <a:gd name="T52" fmla="*/ 79 w 1049"/>
                <a:gd name="T53" fmla="*/ 597 h 1386"/>
                <a:gd name="T54" fmla="*/ 168 w 1049"/>
                <a:gd name="T55" fmla="*/ 628 h 1386"/>
                <a:gd name="T56" fmla="*/ 244 w 1049"/>
                <a:gd name="T57" fmla="*/ 621 h 1386"/>
                <a:gd name="T58" fmla="*/ 324 w 1049"/>
                <a:gd name="T59" fmla="*/ 606 h 1386"/>
                <a:gd name="T60" fmla="*/ 382 w 1049"/>
                <a:gd name="T61" fmla="*/ 641 h 1386"/>
                <a:gd name="T62" fmla="*/ 392 w 1049"/>
                <a:gd name="T63" fmla="*/ 747 h 1386"/>
                <a:gd name="T64" fmla="*/ 450 w 1049"/>
                <a:gd name="T65" fmla="*/ 845 h 1386"/>
                <a:gd name="T66" fmla="*/ 458 w 1049"/>
                <a:gd name="T67" fmla="*/ 919 h 1386"/>
                <a:gd name="T68" fmla="*/ 440 w 1049"/>
                <a:gd name="T69" fmla="*/ 1008 h 1386"/>
                <a:gd name="T70" fmla="*/ 452 w 1049"/>
                <a:gd name="T71" fmla="*/ 1075 h 1386"/>
                <a:gd name="T72" fmla="*/ 470 w 1049"/>
                <a:gd name="T73" fmla="*/ 1135 h 1386"/>
                <a:gd name="T74" fmla="*/ 490 w 1049"/>
                <a:gd name="T75" fmla="*/ 1234 h 1386"/>
                <a:gd name="T76" fmla="*/ 526 w 1049"/>
                <a:gd name="T77" fmla="*/ 1343 h 1386"/>
                <a:gd name="T78" fmla="*/ 550 w 1049"/>
                <a:gd name="T79" fmla="*/ 1386 h 1386"/>
                <a:gd name="T80" fmla="*/ 637 w 1049"/>
                <a:gd name="T81" fmla="*/ 1379 h 1386"/>
                <a:gd name="T82" fmla="*/ 706 w 1049"/>
                <a:gd name="T83" fmla="*/ 1334 h 1386"/>
                <a:gd name="T84" fmla="*/ 754 w 1049"/>
                <a:gd name="T85" fmla="*/ 1261 h 1386"/>
                <a:gd name="T86" fmla="*/ 783 w 1049"/>
                <a:gd name="T87" fmla="*/ 1200 h 1386"/>
                <a:gd name="T88" fmla="*/ 792 w 1049"/>
                <a:gd name="T89" fmla="*/ 1124 h 1386"/>
                <a:gd name="T90" fmla="*/ 807 w 1049"/>
                <a:gd name="T91" fmla="*/ 1080 h 1386"/>
                <a:gd name="T92" fmla="*/ 859 w 1049"/>
                <a:gd name="T93" fmla="*/ 1035 h 1386"/>
                <a:gd name="T94" fmla="*/ 874 w 1049"/>
                <a:gd name="T95" fmla="*/ 934 h 1386"/>
                <a:gd name="T96" fmla="*/ 845 w 1049"/>
                <a:gd name="T97" fmla="*/ 838 h 1386"/>
                <a:gd name="T98" fmla="*/ 868 w 1049"/>
                <a:gd name="T99" fmla="*/ 785 h 1386"/>
                <a:gd name="T100" fmla="*/ 925 w 1049"/>
                <a:gd name="T101" fmla="*/ 720 h 1386"/>
                <a:gd name="T102" fmla="*/ 986 w 1049"/>
                <a:gd name="T103" fmla="*/ 648 h 1386"/>
                <a:gd name="T104" fmla="*/ 1010 w 1049"/>
                <a:gd name="T105" fmla="*/ 588 h 1386"/>
                <a:gd name="T106" fmla="*/ 1042 w 1049"/>
                <a:gd name="T107" fmla="*/ 521 h 1386"/>
                <a:gd name="T108" fmla="*/ 1031 w 1049"/>
                <a:gd name="T109" fmla="*/ 492 h 1386"/>
                <a:gd name="T110" fmla="*/ 990 w 1049"/>
                <a:gd name="T111" fmla="*/ 507 h 1386"/>
                <a:gd name="T112" fmla="*/ 934 w 1049"/>
                <a:gd name="T113" fmla="*/ 512 h 1386"/>
                <a:gd name="T114" fmla="*/ 894 w 1049"/>
                <a:gd name="T115" fmla="*/ 456 h 1386"/>
                <a:gd name="T116" fmla="*/ 841 w 1049"/>
                <a:gd name="T117" fmla="*/ 342 h 1386"/>
                <a:gd name="T118" fmla="*/ 800 w 1049"/>
                <a:gd name="T119" fmla="*/ 252 h 1386"/>
                <a:gd name="T120" fmla="*/ 762 w 1049"/>
                <a:gd name="T121" fmla="*/ 176 h 1386"/>
                <a:gd name="T122" fmla="*/ 742 w 1049"/>
                <a:gd name="T123" fmla="*/ 11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9" h="1386">
                  <a:moveTo>
                    <a:pt x="1011" y="1022"/>
                  </a:moveTo>
                  <a:lnTo>
                    <a:pt x="1011" y="1022"/>
                  </a:lnTo>
                  <a:lnTo>
                    <a:pt x="1010" y="1031"/>
                  </a:lnTo>
                  <a:lnTo>
                    <a:pt x="1010" y="1040"/>
                  </a:lnTo>
                  <a:lnTo>
                    <a:pt x="1010" y="1040"/>
                  </a:lnTo>
                  <a:lnTo>
                    <a:pt x="1011" y="1053"/>
                  </a:lnTo>
                  <a:lnTo>
                    <a:pt x="1011" y="1066"/>
                  </a:lnTo>
                  <a:lnTo>
                    <a:pt x="1010" y="1077"/>
                  </a:lnTo>
                  <a:lnTo>
                    <a:pt x="1006" y="1089"/>
                  </a:lnTo>
                  <a:lnTo>
                    <a:pt x="1006" y="1089"/>
                  </a:lnTo>
                  <a:lnTo>
                    <a:pt x="995" y="1111"/>
                  </a:lnTo>
                  <a:lnTo>
                    <a:pt x="990" y="1122"/>
                  </a:lnTo>
                  <a:lnTo>
                    <a:pt x="988" y="1135"/>
                  </a:lnTo>
                  <a:lnTo>
                    <a:pt x="988" y="1135"/>
                  </a:lnTo>
                  <a:lnTo>
                    <a:pt x="984" y="1147"/>
                  </a:lnTo>
                  <a:lnTo>
                    <a:pt x="979" y="1158"/>
                  </a:lnTo>
                  <a:lnTo>
                    <a:pt x="973" y="1169"/>
                  </a:lnTo>
                  <a:lnTo>
                    <a:pt x="970" y="1182"/>
                  </a:lnTo>
                  <a:lnTo>
                    <a:pt x="970" y="1182"/>
                  </a:lnTo>
                  <a:lnTo>
                    <a:pt x="966" y="1200"/>
                  </a:lnTo>
                  <a:lnTo>
                    <a:pt x="963" y="1209"/>
                  </a:lnTo>
                  <a:lnTo>
                    <a:pt x="959" y="1212"/>
                  </a:lnTo>
                  <a:lnTo>
                    <a:pt x="955" y="1214"/>
                  </a:lnTo>
                  <a:lnTo>
                    <a:pt x="955" y="1214"/>
                  </a:lnTo>
                  <a:lnTo>
                    <a:pt x="952" y="1216"/>
                  </a:lnTo>
                  <a:lnTo>
                    <a:pt x="946" y="1216"/>
                  </a:lnTo>
                  <a:lnTo>
                    <a:pt x="937" y="1214"/>
                  </a:lnTo>
                  <a:lnTo>
                    <a:pt x="928" y="1209"/>
                  </a:lnTo>
                  <a:lnTo>
                    <a:pt x="923" y="1200"/>
                  </a:lnTo>
                  <a:lnTo>
                    <a:pt x="923" y="1200"/>
                  </a:lnTo>
                  <a:lnTo>
                    <a:pt x="919" y="1192"/>
                  </a:lnTo>
                  <a:lnTo>
                    <a:pt x="917" y="1185"/>
                  </a:lnTo>
                  <a:lnTo>
                    <a:pt x="917" y="1185"/>
                  </a:lnTo>
                  <a:lnTo>
                    <a:pt x="906" y="1171"/>
                  </a:lnTo>
                  <a:lnTo>
                    <a:pt x="905" y="1163"/>
                  </a:lnTo>
                  <a:lnTo>
                    <a:pt x="903" y="1153"/>
                  </a:lnTo>
                  <a:lnTo>
                    <a:pt x="903" y="1153"/>
                  </a:lnTo>
                  <a:lnTo>
                    <a:pt x="905" y="1144"/>
                  </a:lnTo>
                  <a:lnTo>
                    <a:pt x="908" y="1135"/>
                  </a:lnTo>
                  <a:lnTo>
                    <a:pt x="912" y="1127"/>
                  </a:lnTo>
                  <a:lnTo>
                    <a:pt x="919" y="1120"/>
                  </a:lnTo>
                  <a:lnTo>
                    <a:pt x="919" y="1120"/>
                  </a:lnTo>
                  <a:lnTo>
                    <a:pt x="925" y="1111"/>
                  </a:lnTo>
                  <a:lnTo>
                    <a:pt x="928" y="1104"/>
                  </a:lnTo>
                  <a:lnTo>
                    <a:pt x="928" y="1095"/>
                  </a:lnTo>
                  <a:lnTo>
                    <a:pt x="926" y="1086"/>
                  </a:lnTo>
                  <a:lnTo>
                    <a:pt x="926" y="1086"/>
                  </a:lnTo>
                  <a:lnTo>
                    <a:pt x="923" y="1068"/>
                  </a:lnTo>
                  <a:lnTo>
                    <a:pt x="923" y="1059"/>
                  </a:lnTo>
                  <a:lnTo>
                    <a:pt x="925" y="1049"/>
                  </a:lnTo>
                  <a:lnTo>
                    <a:pt x="925" y="1049"/>
                  </a:lnTo>
                  <a:lnTo>
                    <a:pt x="928" y="1044"/>
                  </a:lnTo>
                  <a:lnTo>
                    <a:pt x="932" y="1040"/>
                  </a:lnTo>
                  <a:lnTo>
                    <a:pt x="943" y="1035"/>
                  </a:lnTo>
                  <a:lnTo>
                    <a:pt x="955" y="1030"/>
                  </a:lnTo>
                  <a:lnTo>
                    <a:pt x="964" y="1024"/>
                  </a:lnTo>
                  <a:lnTo>
                    <a:pt x="964" y="1024"/>
                  </a:lnTo>
                  <a:lnTo>
                    <a:pt x="972" y="1017"/>
                  </a:lnTo>
                  <a:lnTo>
                    <a:pt x="975" y="1010"/>
                  </a:lnTo>
                  <a:lnTo>
                    <a:pt x="975" y="1010"/>
                  </a:lnTo>
                  <a:lnTo>
                    <a:pt x="979" y="1002"/>
                  </a:lnTo>
                  <a:lnTo>
                    <a:pt x="983" y="999"/>
                  </a:lnTo>
                  <a:lnTo>
                    <a:pt x="986" y="997"/>
                  </a:lnTo>
                  <a:lnTo>
                    <a:pt x="986" y="997"/>
                  </a:lnTo>
                  <a:lnTo>
                    <a:pt x="990" y="997"/>
                  </a:lnTo>
                  <a:lnTo>
                    <a:pt x="997" y="997"/>
                  </a:lnTo>
                  <a:lnTo>
                    <a:pt x="1006" y="1001"/>
                  </a:lnTo>
                  <a:lnTo>
                    <a:pt x="1006" y="1001"/>
                  </a:lnTo>
                  <a:lnTo>
                    <a:pt x="1010" y="1004"/>
                  </a:lnTo>
                  <a:lnTo>
                    <a:pt x="1011" y="1011"/>
                  </a:lnTo>
                  <a:lnTo>
                    <a:pt x="1011" y="1017"/>
                  </a:lnTo>
                  <a:lnTo>
                    <a:pt x="1011" y="1022"/>
                  </a:lnTo>
                  <a:lnTo>
                    <a:pt x="1011" y="1022"/>
                  </a:lnTo>
                  <a:close/>
                  <a:moveTo>
                    <a:pt x="742" y="116"/>
                  </a:moveTo>
                  <a:lnTo>
                    <a:pt x="742" y="116"/>
                  </a:lnTo>
                  <a:lnTo>
                    <a:pt x="733" y="121"/>
                  </a:lnTo>
                  <a:lnTo>
                    <a:pt x="733" y="121"/>
                  </a:lnTo>
                  <a:lnTo>
                    <a:pt x="724" y="123"/>
                  </a:lnTo>
                  <a:lnTo>
                    <a:pt x="716" y="123"/>
                  </a:lnTo>
                  <a:lnTo>
                    <a:pt x="702" y="118"/>
                  </a:lnTo>
                  <a:lnTo>
                    <a:pt x="702" y="118"/>
                  </a:lnTo>
                  <a:lnTo>
                    <a:pt x="697" y="116"/>
                  </a:lnTo>
                  <a:lnTo>
                    <a:pt x="691" y="116"/>
                  </a:lnTo>
                  <a:lnTo>
                    <a:pt x="691" y="116"/>
                  </a:lnTo>
                  <a:lnTo>
                    <a:pt x="687" y="118"/>
                  </a:lnTo>
                  <a:lnTo>
                    <a:pt x="684" y="121"/>
                  </a:lnTo>
                  <a:lnTo>
                    <a:pt x="684" y="121"/>
                  </a:lnTo>
                  <a:lnTo>
                    <a:pt x="680" y="121"/>
                  </a:lnTo>
                  <a:lnTo>
                    <a:pt x="677" y="119"/>
                  </a:lnTo>
                  <a:lnTo>
                    <a:pt x="671" y="118"/>
                  </a:lnTo>
                  <a:lnTo>
                    <a:pt x="671" y="118"/>
                  </a:lnTo>
                  <a:lnTo>
                    <a:pt x="648" y="119"/>
                  </a:lnTo>
                  <a:lnTo>
                    <a:pt x="637" y="118"/>
                  </a:lnTo>
                  <a:lnTo>
                    <a:pt x="631" y="114"/>
                  </a:lnTo>
                  <a:lnTo>
                    <a:pt x="626" y="110"/>
                  </a:lnTo>
                  <a:lnTo>
                    <a:pt x="626" y="110"/>
                  </a:lnTo>
                  <a:lnTo>
                    <a:pt x="617" y="103"/>
                  </a:lnTo>
                  <a:lnTo>
                    <a:pt x="608" y="96"/>
                  </a:lnTo>
                  <a:lnTo>
                    <a:pt x="599" y="92"/>
                  </a:lnTo>
                  <a:lnTo>
                    <a:pt x="593" y="90"/>
                  </a:lnTo>
                  <a:lnTo>
                    <a:pt x="588" y="90"/>
                  </a:lnTo>
                  <a:lnTo>
                    <a:pt x="588" y="90"/>
                  </a:lnTo>
                  <a:lnTo>
                    <a:pt x="577" y="92"/>
                  </a:lnTo>
                  <a:lnTo>
                    <a:pt x="570" y="96"/>
                  </a:lnTo>
                  <a:lnTo>
                    <a:pt x="564" y="103"/>
                  </a:lnTo>
                  <a:lnTo>
                    <a:pt x="563" y="107"/>
                  </a:lnTo>
                  <a:lnTo>
                    <a:pt x="561" y="112"/>
                  </a:lnTo>
                  <a:lnTo>
                    <a:pt x="561" y="112"/>
                  </a:lnTo>
                  <a:lnTo>
                    <a:pt x="561" y="125"/>
                  </a:lnTo>
                  <a:lnTo>
                    <a:pt x="559" y="132"/>
                  </a:lnTo>
                  <a:lnTo>
                    <a:pt x="554" y="136"/>
                  </a:lnTo>
                  <a:lnTo>
                    <a:pt x="554" y="136"/>
                  </a:lnTo>
                  <a:lnTo>
                    <a:pt x="548" y="138"/>
                  </a:lnTo>
                  <a:lnTo>
                    <a:pt x="541" y="138"/>
                  </a:lnTo>
                  <a:lnTo>
                    <a:pt x="526" y="134"/>
                  </a:lnTo>
                  <a:lnTo>
                    <a:pt x="510" y="128"/>
                  </a:lnTo>
                  <a:lnTo>
                    <a:pt x="499" y="119"/>
                  </a:lnTo>
                  <a:lnTo>
                    <a:pt x="499" y="119"/>
                  </a:lnTo>
                  <a:lnTo>
                    <a:pt x="490" y="112"/>
                  </a:lnTo>
                  <a:lnTo>
                    <a:pt x="481" y="105"/>
                  </a:lnTo>
                  <a:lnTo>
                    <a:pt x="472" y="100"/>
                  </a:lnTo>
                  <a:lnTo>
                    <a:pt x="459" y="96"/>
                  </a:lnTo>
                  <a:lnTo>
                    <a:pt x="459" y="96"/>
                  </a:lnTo>
                  <a:lnTo>
                    <a:pt x="447" y="94"/>
                  </a:lnTo>
                  <a:lnTo>
                    <a:pt x="436" y="89"/>
                  </a:lnTo>
                  <a:lnTo>
                    <a:pt x="425" y="81"/>
                  </a:lnTo>
                  <a:lnTo>
                    <a:pt x="420" y="76"/>
                  </a:lnTo>
                  <a:lnTo>
                    <a:pt x="418" y="71"/>
                  </a:lnTo>
                  <a:lnTo>
                    <a:pt x="418" y="71"/>
                  </a:lnTo>
                  <a:lnTo>
                    <a:pt x="416" y="62"/>
                  </a:lnTo>
                  <a:lnTo>
                    <a:pt x="416" y="52"/>
                  </a:lnTo>
                  <a:lnTo>
                    <a:pt x="420" y="34"/>
                  </a:lnTo>
                  <a:lnTo>
                    <a:pt x="421" y="24"/>
                  </a:lnTo>
                  <a:lnTo>
                    <a:pt x="421" y="16"/>
                  </a:lnTo>
                  <a:lnTo>
                    <a:pt x="420" y="9"/>
                  </a:lnTo>
                  <a:lnTo>
                    <a:pt x="416" y="5"/>
                  </a:lnTo>
                  <a:lnTo>
                    <a:pt x="412" y="4"/>
                  </a:lnTo>
                  <a:lnTo>
                    <a:pt x="412" y="4"/>
                  </a:lnTo>
                  <a:lnTo>
                    <a:pt x="401" y="0"/>
                  </a:lnTo>
                  <a:lnTo>
                    <a:pt x="389" y="0"/>
                  </a:lnTo>
                  <a:lnTo>
                    <a:pt x="376" y="2"/>
                  </a:lnTo>
                  <a:lnTo>
                    <a:pt x="365" y="4"/>
                  </a:lnTo>
                  <a:lnTo>
                    <a:pt x="365" y="4"/>
                  </a:lnTo>
                  <a:lnTo>
                    <a:pt x="351" y="7"/>
                  </a:lnTo>
                  <a:lnTo>
                    <a:pt x="338" y="11"/>
                  </a:lnTo>
                  <a:lnTo>
                    <a:pt x="324" y="11"/>
                  </a:lnTo>
                  <a:lnTo>
                    <a:pt x="309" y="11"/>
                  </a:lnTo>
                  <a:lnTo>
                    <a:pt x="309" y="11"/>
                  </a:lnTo>
                  <a:lnTo>
                    <a:pt x="297" y="9"/>
                  </a:lnTo>
                  <a:lnTo>
                    <a:pt x="284" y="11"/>
                  </a:lnTo>
                  <a:lnTo>
                    <a:pt x="273" y="16"/>
                  </a:lnTo>
                  <a:lnTo>
                    <a:pt x="262" y="24"/>
                  </a:lnTo>
                  <a:lnTo>
                    <a:pt x="262" y="24"/>
                  </a:lnTo>
                  <a:lnTo>
                    <a:pt x="249" y="33"/>
                  </a:lnTo>
                  <a:lnTo>
                    <a:pt x="239" y="40"/>
                  </a:lnTo>
                  <a:lnTo>
                    <a:pt x="233" y="42"/>
                  </a:lnTo>
                  <a:lnTo>
                    <a:pt x="228" y="42"/>
                  </a:lnTo>
                  <a:lnTo>
                    <a:pt x="220" y="42"/>
                  </a:lnTo>
                  <a:lnTo>
                    <a:pt x="213" y="40"/>
                  </a:lnTo>
                  <a:lnTo>
                    <a:pt x="213" y="40"/>
                  </a:lnTo>
                  <a:lnTo>
                    <a:pt x="208" y="38"/>
                  </a:lnTo>
                  <a:lnTo>
                    <a:pt x="202" y="38"/>
                  </a:lnTo>
                  <a:lnTo>
                    <a:pt x="192" y="38"/>
                  </a:lnTo>
                  <a:lnTo>
                    <a:pt x="192" y="38"/>
                  </a:lnTo>
                  <a:lnTo>
                    <a:pt x="186" y="38"/>
                  </a:lnTo>
                  <a:lnTo>
                    <a:pt x="182" y="34"/>
                  </a:lnTo>
                  <a:lnTo>
                    <a:pt x="177" y="31"/>
                  </a:lnTo>
                  <a:lnTo>
                    <a:pt x="172" y="29"/>
                  </a:lnTo>
                  <a:lnTo>
                    <a:pt x="172" y="29"/>
                  </a:lnTo>
                  <a:lnTo>
                    <a:pt x="164" y="31"/>
                  </a:lnTo>
                  <a:lnTo>
                    <a:pt x="161" y="33"/>
                  </a:lnTo>
                  <a:lnTo>
                    <a:pt x="159" y="38"/>
                  </a:lnTo>
                  <a:lnTo>
                    <a:pt x="159" y="42"/>
                  </a:lnTo>
                  <a:lnTo>
                    <a:pt x="159" y="52"/>
                  </a:lnTo>
                  <a:lnTo>
                    <a:pt x="157" y="62"/>
                  </a:lnTo>
                  <a:lnTo>
                    <a:pt x="157" y="62"/>
                  </a:lnTo>
                  <a:lnTo>
                    <a:pt x="155" y="65"/>
                  </a:lnTo>
                  <a:lnTo>
                    <a:pt x="152" y="69"/>
                  </a:lnTo>
                  <a:lnTo>
                    <a:pt x="143" y="72"/>
                  </a:lnTo>
                  <a:lnTo>
                    <a:pt x="134" y="76"/>
                  </a:lnTo>
                  <a:lnTo>
                    <a:pt x="128" y="78"/>
                  </a:lnTo>
                  <a:lnTo>
                    <a:pt x="125" y="81"/>
                  </a:lnTo>
                  <a:lnTo>
                    <a:pt x="125" y="81"/>
                  </a:lnTo>
                  <a:lnTo>
                    <a:pt x="121" y="89"/>
                  </a:lnTo>
                  <a:lnTo>
                    <a:pt x="116" y="96"/>
                  </a:lnTo>
                  <a:lnTo>
                    <a:pt x="112" y="112"/>
                  </a:lnTo>
                  <a:lnTo>
                    <a:pt x="108" y="128"/>
                  </a:lnTo>
                  <a:lnTo>
                    <a:pt x="106" y="145"/>
                  </a:lnTo>
                  <a:lnTo>
                    <a:pt x="106" y="145"/>
                  </a:lnTo>
                  <a:lnTo>
                    <a:pt x="105" y="157"/>
                  </a:lnTo>
                  <a:lnTo>
                    <a:pt x="101" y="168"/>
                  </a:lnTo>
                  <a:lnTo>
                    <a:pt x="96" y="181"/>
                  </a:lnTo>
                  <a:lnTo>
                    <a:pt x="87" y="190"/>
                  </a:lnTo>
                  <a:lnTo>
                    <a:pt x="87" y="190"/>
                  </a:lnTo>
                  <a:lnTo>
                    <a:pt x="74" y="197"/>
                  </a:lnTo>
                  <a:lnTo>
                    <a:pt x="63" y="204"/>
                  </a:lnTo>
                  <a:lnTo>
                    <a:pt x="52" y="214"/>
                  </a:lnTo>
                  <a:lnTo>
                    <a:pt x="49" y="219"/>
                  </a:lnTo>
                  <a:lnTo>
                    <a:pt x="47" y="226"/>
                  </a:lnTo>
                  <a:lnTo>
                    <a:pt x="47" y="226"/>
                  </a:lnTo>
                  <a:lnTo>
                    <a:pt x="43" y="237"/>
                  </a:lnTo>
                  <a:lnTo>
                    <a:pt x="38" y="246"/>
                  </a:lnTo>
                  <a:lnTo>
                    <a:pt x="32" y="255"/>
                  </a:lnTo>
                  <a:lnTo>
                    <a:pt x="23" y="264"/>
                  </a:lnTo>
                  <a:lnTo>
                    <a:pt x="23" y="264"/>
                  </a:lnTo>
                  <a:lnTo>
                    <a:pt x="14" y="273"/>
                  </a:lnTo>
                  <a:lnTo>
                    <a:pt x="12" y="277"/>
                  </a:lnTo>
                  <a:lnTo>
                    <a:pt x="11" y="282"/>
                  </a:lnTo>
                  <a:lnTo>
                    <a:pt x="11" y="282"/>
                  </a:lnTo>
                  <a:lnTo>
                    <a:pt x="7" y="295"/>
                  </a:lnTo>
                  <a:lnTo>
                    <a:pt x="3" y="306"/>
                  </a:lnTo>
                  <a:lnTo>
                    <a:pt x="1" y="317"/>
                  </a:lnTo>
                  <a:lnTo>
                    <a:pt x="3" y="324"/>
                  </a:lnTo>
                  <a:lnTo>
                    <a:pt x="7" y="329"/>
                  </a:lnTo>
                  <a:lnTo>
                    <a:pt x="7" y="329"/>
                  </a:lnTo>
                  <a:lnTo>
                    <a:pt x="9" y="335"/>
                  </a:lnTo>
                  <a:lnTo>
                    <a:pt x="9" y="342"/>
                  </a:lnTo>
                  <a:lnTo>
                    <a:pt x="11" y="356"/>
                  </a:lnTo>
                  <a:lnTo>
                    <a:pt x="11" y="356"/>
                  </a:lnTo>
                  <a:lnTo>
                    <a:pt x="14" y="367"/>
                  </a:lnTo>
                  <a:lnTo>
                    <a:pt x="16" y="380"/>
                  </a:lnTo>
                  <a:lnTo>
                    <a:pt x="16" y="380"/>
                  </a:lnTo>
                  <a:lnTo>
                    <a:pt x="14" y="389"/>
                  </a:lnTo>
                  <a:lnTo>
                    <a:pt x="12" y="396"/>
                  </a:lnTo>
                  <a:lnTo>
                    <a:pt x="7" y="413"/>
                  </a:lnTo>
                  <a:lnTo>
                    <a:pt x="7" y="413"/>
                  </a:lnTo>
                  <a:lnTo>
                    <a:pt x="3" y="423"/>
                  </a:lnTo>
                  <a:lnTo>
                    <a:pt x="1" y="436"/>
                  </a:lnTo>
                  <a:lnTo>
                    <a:pt x="0" y="449"/>
                  </a:lnTo>
                  <a:lnTo>
                    <a:pt x="0" y="460"/>
                  </a:lnTo>
                  <a:lnTo>
                    <a:pt x="0" y="460"/>
                  </a:lnTo>
                  <a:lnTo>
                    <a:pt x="1" y="467"/>
                  </a:lnTo>
                  <a:lnTo>
                    <a:pt x="5" y="474"/>
                  </a:lnTo>
                  <a:lnTo>
                    <a:pt x="14" y="485"/>
                  </a:lnTo>
                  <a:lnTo>
                    <a:pt x="25" y="498"/>
                  </a:lnTo>
                  <a:lnTo>
                    <a:pt x="34" y="508"/>
                  </a:lnTo>
                  <a:lnTo>
                    <a:pt x="34" y="508"/>
                  </a:lnTo>
                  <a:lnTo>
                    <a:pt x="39" y="519"/>
                  </a:lnTo>
                  <a:lnTo>
                    <a:pt x="47" y="532"/>
                  </a:lnTo>
                  <a:lnTo>
                    <a:pt x="58" y="561"/>
                  </a:lnTo>
                  <a:lnTo>
                    <a:pt x="63" y="575"/>
                  </a:lnTo>
                  <a:lnTo>
                    <a:pt x="70" y="588"/>
                  </a:lnTo>
                  <a:lnTo>
                    <a:pt x="79" y="597"/>
                  </a:lnTo>
                  <a:lnTo>
                    <a:pt x="90" y="606"/>
                  </a:lnTo>
                  <a:lnTo>
                    <a:pt x="90" y="606"/>
                  </a:lnTo>
                  <a:lnTo>
                    <a:pt x="108" y="615"/>
                  </a:lnTo>
                  <a:lnTo>
                    <a:pt x="128" y="624"/>
                  </a:lnTo>
                  <a:lnTo>
                    <a:pt x="137" y="628"/>
                  </a:lnTo>
                  <a:lnTo>
                    <a:pt x="148" y="630"/>
                  </a:lnTo>
                  <a:lnTo>
                    <a:pt x="159" y="630"/>
                  </a:lnTo>
                  <a:lnTo>
                    <a:pt x="168" y="628"/>
                  </a:lnTo>
                  <a:lnTo>
                    <a:pt x="168" y="628"/>
                  </a:lnTo>
                  <a:lnTo>
                    <a:pt x="190" y="621"/>
                  </a:lnTo>
                  <a:lnTo>
                    <a:pt x="213" y="617"/>
                  </a:lnTo>
                  <a:lnTo>
                    <a:pt x="213" y="617"/>
                  </a:lnTo>
                  <a:lnTo>
                    <a:pt x="222" y="615"/>
                  </a:lnTo>
                  <a:lnTo>
                    <a:pt x="230" y="615"/>
                  </a:lnTo>
                  <a:lnTo>
                    <a:pt x="230" y="615"/>
                  </a:lnTo>
                  <a:lnTo>
                    <a:pt x="237" y="617"/>
                  </a:lnTo>
                  <a:lnTo>
                    <a:pt x="244" y="621"/>
                  </a:lnTo>
                  <a:lnTo>
                    <a:pt x="244" y="621"/>
                  </a:lnTo>
                  <a:lnTo>
                    <a:pt x="251" y="622"/>
                  </a:lnTo>
                  <a:lnTo>
                    <a:pt x="259" y="622"/>
                  </a:lnTo>
                  <a:lnTo>
                    <a:pt x="271" y="619"/>
                  </a:lnTo>
                  <a:lnTo>
                    <a:pt x="295" y="610"/>
                  </a:lnTo>
                  <a:lnTo>
                    <a:pt x="295" y="610"/>
                  </a:lnTo>
                  <a:lnTo>
                    <a:pt x="307" y="606"/>
                  </a:lnTo>
                  <a:lnTo>
                    <a:pt x="318" y="606"/>
                  </a:lnTo>
                  <a:lnTo>
                    <a:pt x="318" y="606"/>
                  </a:lnTo>
                  <a:lnTo>
                    <a:pt x="324" y="606"/>
                  </a:lnTo>
                  <a:lnTo>
                    <a:pt x="327" y="608"/>
                  </a:lnTo>
                  <a:lnTo>
                    <a:pt x="335" y="613"/>
                  </a:lnTo>
                  <a:lnTo>
                    <a:pt x="335" y="613"/>
                  </a:lnTo>
                  <a:lnTo>
                    <a:pt x="351" y="626"/>
                  </a:lnTo>
                  <a:lnTo>
                    <a:pt x="360" y="631"/>
                  </a:lnTo>
                  <a:lnTo>
                    <a:pt x="369" y="635"/>
                  </a:lnTo>
                  <a:lnTo>
                    <a:pt x="369" y="635"/>
                  </a:lnTo>
                  <a:lnTo>
                    <a:pt x="376" y="637"/>
                  </a:lnTo>
                  <a:lnTo>
                    <a:pt x="382" y="641"/>
                  </a:lnTo>
                  <a:lnTo>
                    <a:pt x="387" y="646"/>
                  </a:lnTo>
                  <a:lnTo>
                    <a:pt x="392" y="651"/>
                  </a:lnTo>
                  <a:lnTo>
                    <a:pt x="398" y="662"/>
                  </a:lnTo>
                  <a:lnTo>
                    <a:pt x="401" y="677"/>
                  </a:lnTo>
                  <a:lnTo>
                    <a:pt x="401" y="691"/>
                  </a:lnTo>
                  <a:lnTo>
                    <a:pt x="400" y="706"/>
                  </a:lnTo>
                  <a:lnTo>
                    <a:pt x="394" y="735"/>
                  </a:lnTo>
                  <a:lnTo>
                    <a:pt x="394" y="735"/>
                  </a:lnTo>
                  <a:lnTo>
                    <a:pt x="392" y="747"/>
                  </a:lnTo>
                  <a:lnTo>
                    <a:pt x="394" y="762"/>
                  </a:lnTo>
                  <a:lnTo>
                    <a:pt x="400" y="776"/>
                  </a:lnTo>
                  <a:lnTo>
                    <a:pt x="407" y="789"/>
                  </a:lnTo>
                  <a:lnTo>
                    <a:pt x="407" y="789"/>
                  </a:lnTo>
                  <a:lnTo>
                    <a:pt x="427" y="809"/>
                  </a:lnTo>
                  <a:lnTo>
                    <a:pt x="436" y="820"/>
                  </a:lnTo>
                  <a:lnTo>
                    <a:pt x="445" y="831"/>
                  </a:lnTo>
                  <a:lnTo>
                    <a:pt x="445" y="831"/>
                  </a:lnTo>
                  <a:lnTo>
                    <a:pt x="450" y="845"/>
                  </a:lnTo>
                  <a:lnTo>
                    <a:pt x="456" y="859"/>
                  </a:lnTo>
                  <a:lnTo>
                    <a:pt x="456" y="859"/>
                  </a:lnTo>
                  <a:lnTo>
                    <a:pt x="456" y="874"/>
                  </a:lnTo>
                  <a:lnTo>
                    <a:pt x="456" y="874"/>
                  </a:lnTo>
                  <a:lnTo>
                    <a:pt x="456" y="887"/>
                  </a:lnTo>
                  <a:lnTo>
                    <a:pt x="454" y="897"/>
                  </a:lnTo>
                  <a:lnTo>
                    <a:pt x="454" y="908"/>
                  </a:lnTo>
                  <a:lnTo>
                    <a:pt x="454" y="914"/>
                  </a:lnTo>
                  <a:lnTo>
                    <a:pt x="458" y="919"/>
                  </a:lnTo>
                  <a:lnTo>
                    <a:pt x="458" y="919"/>
                  </a:lnTo>
                  <a:lnTo>
                    <a:pt x="463" y="928"/>
                  </a:lnTo>
                  <a:lnTo>
                    <a:pt x="463" y="939"/>
                  </a:lnTo>
                  <a:lnTo>
                    <a:pt x="461" y="952"/>
                  </a:lnTo>
                  <a:lnTo>
                    <a:pt x="458" y="963"/>
                  </a:lnTo>
                  <a:lnTo>
                    <a:pt x="447" y="984"/>
                  </a:lnTo>
                  <a:lnTo>
                    <a:pt x="443" y="995"/>
                  </a:lnTo>
                  <a:lnTo>
                    <a:pt x="440" y="1008"/>
                  </a:lnTo>
                  <a:lnTo>
                    <a:pt x="440" y="1008"/>
                  </a:lnTo>
                  <a:lnTo>
                    <a:pt x="436" y="1021"/>
                  </a:lnTo>
                  <a:lnTo>
                    <a:pt x="434" y="1037"/>
                  </a:lnTo>
                  <a:lnTo>
                    <a:pt x="434" y="1046"/>
                  </a:lnTo>
                  <a:lnTo>
                    <a:pt x="434" y="1053"/>
                  </a:lnTo>
                  <a:lnTo>
                    <a:pt x="436" y="1060"/>
                  </a:lnTo>
                  <a:lnTo>
                    <a:pt x="440" y="1066"/>
                  </a:lnTo>
                  <a:lnTo>
                    <a:pt x="440" y="1066"/>
                  </a:lnTo>
                  <a:lnTo>
                    <a:pt x="447" y="1073"/>
                  </a:lnTo>
                  <a:lnTo>
                    <a:pt x="452" y="1075"/>
                  </a:lnTo>
                  <a:lnTo>
                    <a:pt x="454" y="1078"/>
                  </a:lnTo>
                  <a:lnTo>
                    <a:pt x="454" y="1078"/>
                  </a:lnTo>
                  <a:lnTo>
                    <a:pt x="459" y="1086"/>
                  </a:lnTo>
                  <a:lnTo>
                    <a:pt x="461" y="1095"/>
                  </a:lnTo>
                  <a:lnTo>
                    <a:pt x="465" y="1109"/>
                  </a:lnTo>
                  <a:lnTo>
                    <a:pt x="465" y="1109"/>
                  </a:lnTo>
                  <a:lnTo>
                    <a:pt x="468" y="1122"/>
                  </a:lnTo>
                  <a:lnTo>
                    <a:pt x="470" y="1135"/>
                  </a:lnTo>
                  <a:lnTo>
                    <a:pt x="470" y="1135"/>
                  </a:lnTo>
                  <a:lnTo>
                    <a:pt x="474" y="1142"/>
                  </a:lnTo>
                  <a:lnTo>
                    <a:pt x="478" y="1149"/>
                  </a:lnTo>
                  <a:lnTo>
                    <a:pt x="481" y="1154"/>
                  </a:lnTo>
                  <a:lnTo>
                    <a:pt x="485" y="1163"/>
                  </a:lnTo>
                  <a:lnTo>
                    <a:pt x="485" y="1163"/>
                  </a:lnTo>
                  <a:lnTo>
                    <a:pt x="487" y="1183"/>
                  </a:lnTo>
                  <a:lnTo>
                    <a:pt x="487" y="1203"/>
                  </a:lnTo>
                  <a:lnTo>
                    <a:pt x="488" y="1225"/>
                  </a:lnTo>
                  <a:lnTo>
                    <a:pt x="490" y="1234"/>
                  </a:lnTo>
                  <a:lnTo>
                    <a:pt x="494" y="1245"/>
                  </a:lnTo>
                  <a:lnTo>
                    <a:pt x="494" y="1245"/>
                  </a:lnTo>
                  <a:lnTo>
                    <a:pt x="517" y="1290"/>
                  </a:lnTo>
                  <a:lnTo>
                    <a:pt x="517" y="1290"/>
                  </a:lnTo>
                  <a:lnTo>
                    <a:pt x="523" y="1303"/>
                  </a:lnTo>
                  <a:lnTo>
                    <a:pt x="526" y="1319"/>
                  </a:lnTo>
                  <a:lnTo>
                    <a:pt x="526" y="1319"/>
                  </a:lnTo>
                  <a:lnTo>
                    <a:pt x="526" y="1330"/>
                  </a:lnTo>
                  <a:lnTo>
                    <a:pt x="526" y="1343"/>
                  </a:lnTo>
                  <a:lnTo>
                    <a:pt x="525" y="1355"/>
                  </a:lnTo>
                  <a:lnTo>
                    <a:pt x="525" y="1366"/>
                  </a:lnTo>
                  <a:lnTo>
                    <a:pt x="525" y="1366"/>
                  </a:lnTo>
                  <a:lnTo>
                    <a:pt x="526" y="1373"/>
                  </a:lnTo>
                  <a:lnTo>
                    <a:pt x="530" y="1379"/>
                  </a:lnTo>
                  <a:lnTo>
                    <a:pt x="534" y="1384"/>
                  </a:lnTo>
                  <a:lnTo>
                    <a:pt x="539" y="1386"/>
                  </a:lnTo>
                  <a:lnTo>
                    <a:pt x="544" y="1386"/>
                  </a:lnTo>
                  <a:lnTo>
                    <a:pt x="550" y="1386"/>
                  </a:lnTo>
                  <a:lnTo>
                    <a:pt x="564" y="1382"/>
                  </a:lnTo>
                  <a:lnTo>
                    <a:pt x="564" y="1382"/>
                  </a:lnTo>
                  <a:lnTo>
                    <a:pt x="573" y="1379"/>
                  </a:lnTo>
                  <a:lnTo>
                    <a:pt x="582" y="1375"/>
                  </a:lnTo>
                  <a:lnTo>
                    <a:pt x="592" y="1375"/>
                  </a:lnTo>
                  <a:lnTo>
                    <a:pt x="602" y="1375"/>
                  </a:lnTo>
                  <a:lnTo>
                    <a:pt x="602" y="1375"/>
                  </a:lnTo>
                  <a:lnTo>
                    <a:pt x="619" y="1379"/>
                  </a:lnTo>
                  <a:lnTo>
                    <a:pt x="637" y="1379"/>
                  </a:lnTo>
                  <a:lnTo>
                    <a:pt x="646" y="1379"/>
                  </a:lnTo>
                  <a:lnTo>
                    <a:pt x="655" y="1377"/>
                  </a:lnTo>
                  <a:lnTo>
                    <a:pt x="664" y="1373"/>
                  </a:lnTo>
                  <a:lnTo>
                    <a:pt x="671" y="1370"/>
                  </a:lnTo>
                  <a:lnTo>
                    <a:pt x="671" y="1370"/>
                  </a:lnTo>
                  <a:lnTo>
                    <a:pt x="687" y="1355"/>
                  </a:lnTo>
                  <a:lnTo>
                    <a:pt x="702" y="1339"/>
                  </a:lnTo>
                  <a:lnTo>
                    <a:pt x="702" y="1339"/>
                  </a:lnTo>
                  <a:lnTo>
                    <a:pt x="706" y="1334"/>
                  </a:lnTo>
                  <a:lnTo>
                    <a:pt x="707" y="1328"/>
                  </a:lnTo>
                  <a:lnTo>
                    <a:pt x="713" y="1314"/>
                  </a:lnTo>
                  <a:lnTo>
                    <a:pt x="713" y="1314"/>
                  </a:lnTo>
                  <a:lnTo>
                    <a:pt x="716" y="1306"/>
                  </a:lnTo>
                  <a:lnTo>
                    <a:pt x="722" y="1299"/>
                  </a:lnTo>
                  <a:lnTo>
                    <a:pt x="735" y="1288"/>
                  </a:lnTo>
                  <a:lnTo>
                    <a:pt x="747" y="1276"/>
                  </a:lnTo>
                  <a:lnTo>
                    <a:pt x="751" y="1268"/>
                  </a:lnTo>
                  <a:lnTo>
                    <a:pt x="754" y="1261"/>
                  </a:lnTo>
                  <a:lnTo>
                    <a:pt x="754" y="1261"/>
                  </a:lnTo>
                  <a:lnTo>
                    <a:pt x="756" y="1252"/>
                  </a:lnTo>
                  <a:lnTo>
                    <a:pt x="758" y="1245"/>
                  </a:lnTo>
                  <a:lnTo>
                    <a:pt x="760" y="1229"/>
                  </a:lnTo>
                  <a:lnTo>
                    <a:pt x="760" y="1229"/>
                  </a:lnTo>
                  <a:lnTo>
                    <a:pt x="762" y="1221"/>
                  </a:lnTo>
                  <a:lnTo>
                    <a:pt x="765" y="1216"/>
                  </a:lnTo>
                  <a:lnTo>
                    <a:pt x="774" y="1209"/>
                  </a:lnTo>
                  <a:lnTo>
                    <a:pt x="783" y="1200"/>
                  </a:lnTo>
                  <a:lnTo>
                    <a:pt x="787" y="1196"/>
                  </a:lnTo>
                  <a:lnTo>
                    <a:pt x="789" y="1191"/>
                  </a:lnTo>
                  <a:lnTo>
                    <a:pt x="789" y="1191"/>
                  </a:lnTo>
                  <a:lnTo>
                    <a:pt x="794" y="1174"/>
                  </a:lnTo>
                  <a:lnTo>
                    <a:pt x="798" y="1156"/>
                  </a:lnTo>
                  <a:lnTo>
                    <a:pt x="800" y="1147"/>
                  </a:lnTo>
                  <a:lnTo>
                    <a:pt x="800" y="1138"/>
                  </a:lnTo>
                  <a:lnTo>
                    <a:pt x="796" y="1131"/>
                  </a:lnTo>
                  <a:lnTo>
                    <a:pt x="792" y="1124"/>
                  </a:lnTo>
                  <a:lnTo>
                    <a:pt x="792" y="1124"/>
                  </a:lnTo>
                  <a:lnTo>
                    <a:pt x="787" y="1120"/>
                  </a:lnTo>
                  <a:lnTo>
                    <a:pt x="783" y="1116"/>
                  </a:lnTo>
                  <a:lnTo>
                    <a:pt x="782" y="1111"/>
                  </a:lnTo>
                  <a:lnTo>
                    <a:pt x="783" y="1104"/>
                  </a:lnTo>
                  <a:lnTo>
                    <a:pt x="783" y="1104"/>
                  </a:lnTo>
                  <a:lnTo>
                    <a:pt x="787" y="1097"/>
                  </a:lnTo>
                  <a:lnTo>
                    <a:pt x="792" y="1089"/>
                  </a:lnTo>
                  <a:lnTo>
                    <a:pt x="807" y="1080"/>
                  </a:lnTo>
                  <a:lnTo>
                    <a:pt x="807" y="1080"/>
                  </a:lnTo>
                  <a:lnTo>
                    <a:pt x="818" y="1075"/>
                  </a:lnTo>
                  <a:lnTo>
                    <a:pt x="830" y="1069"/>
                  </a:lnTo>
                  <a:lnTo>
                    <a:pt x="841" y="1064"/>
                  </a:lnTo>
                  <a:lnTo>
                    <a:pt x="845" y="1060"/>
                  </a:lnTo>
                  <a:lnTo>
                    <a:pt x="850" y="1055"/>
                  </a:lnTo>
                  <a:lnTo>
                    <a:pt x="850" y="1055"/>
                  </a:lnTo>
                  <a:lnTo>
                    <a:pt x="856" y="1046"/>
                  </a:lnTo>
                  <a:lnTo>
                    <a:pt x="859" y="1035"/>
                  </a:lnTo>
                  <a:lnTo>
                    <a:pt x="863" y="1011"/>
                  </a:lnTo>
                  <a:lnTo>
                    <a:pt x="863" y="1011"/>
                  </a:lnTo>
                  <a:lnTo>
                    <a:pt x="867" y="999"/>
                  </a:lnTo>
                  <a:lnTo>
                    <a:pt x="870" y="988"/>
                  </a:lnTo>
                  <a:lnTo>
                    <a:pt x="872" y="975"/>
                  </a:lnTo>
                  <a:lnTo>
                    <a:pt x="874" y="963"/>
                  </a:lnTo>
                  <a:lnTo>
                    <a:pt x="874" y="963"/>
                  </a:lnTo>
                  <a:lnTo>
                    <a:pt x="874" y="948"/>
                  </a:lnTo>
                  <a:lnTo>
                    <a:pt x="874" y="934"/>
                  </a:lnTo>
                  <a:lnTo>
                    <a:pt x="870" y="919"/>
                  </a:lnTo>
                  <a:lnTo>
                    <a:pt x="867" y="907"/>
                  </a:lnTo>
                  <a:lnTo>
                    <a:pt x="867" y="907"/>
                  </a:lnTo>
                  <a:lnTo>
                    <a:pt x="859" y="883"/>
                  </a:lnTo>
                  <a:lnTo>
                    <a:pt x="852" y="859"/>
                  </a:lnTo>
                  <a:lnTo>
                    <a:pt x="852" y="859"/>
                  </a:lnTo>
                  <a:lnTo>
                    <a:pt x="847" y="849"/>
                  </a:lnTo>
                  <a:lnTo>
                    <a:pt x="845" y="838"/>
                  </a:lnTo>
                  <a:lnTo>
                    <a:pt x="845" y="838"/>
                  </a:lnTo>
                  <a:lnTo>
                    <a:pt x="847" y="829"/>
                  </a:lnTo>
                  <a:lnTo>
                    <a:pt x="847" y="820"/>
                  </a:lnTo>
                  <a:lnTo>
                    <a:pt x="850" y="811"/>
                  </a:lnTo>
                  <a:lnTo>
                    <a:pt x="854" y="802"/>
                  </a:lnTo>
                  <a:lnTo>
                    <a:pt x="854" y="802"/>
                  </a:lnTo>
                  <a:lnTo>
                    <a:pt x="858" y="796"/>
                  </a:lnTo>
                  <a:lnTo>
                    <a:pt x="861" y="793"/>
                  </a:lnTo>
                  <a:lnTo>
                    <a:pt x="868" y="785"/>
                  </a:lnTo>
                  <a:lnTo>
                    <a:pt x="868" y="785"/>
                  </a:lnTo>
                  <a:lnTo>
                    <a:pt x="872" y="778"/>
                  </a:lnTo>
                  <a:lnTo>
                    <a:pt x="876" y="769"/>
                  </a:lnTo>
                  <a:lnTo>
                    <a:pt x="876" y="769"/>
                  </a:lnTo>
                  <a:lnTo>
                    <a:pt x="881" y="762"/>
                  </a:lnTo>
                  <a:lnTo>
                    <a:pt x="890" y="755"/>
                  </a:lnTo>
                  <a:lnTo>
                    <a:pt x="899" y="747"/>
                  </a:lnTo>
                  <a:lnTo>
                    <a:pt x="906" y="740"/>
                  </a:lnTo>
                  <a:lnTo>
                    <a:pt x="906" y="740"/>
                  </a:lnTo>
                  <a:lnTo>
                    <a:pt x="925" y="720"/>
                  </a:lnTo>
                  <a:lnTo>
                    <a:pt x="941" y="697"/>
                  </a:lnTo>
                  <a:lnTo>
                    <a:pt x="941" y="697"/>
                  </a:lnTo>
                  <a:lnTo>
                    <a:pt x="944" y="688"/>
                  </a:lnTo>
                  <a:lnTo>
                    <a:pt x="950" y="679"/>
                  </a:lnTo>
                  <a:lnTo>
                    <a:pt x="950" y="679"/>
                  </a:lnTo>
                  <a:lnTo>
                    <a:pt x="954" y="673"/>
                  </a:lnTo>
                  <a:lnTo>
                    <a:pt x="961" y="668"/>
                  </a:lnTo>
                  <a:lnTo>
                    <a:pt x="973" y="657"/>
                  </a:lnTo>
                  <a:lnTo>
                    <a:pt x="986" y="648"/>
                  </a:lnTo>
                  <a:lnTo>
                    <a:pt x="997" y="635"/>
                  </a:lnTo>
                  <a:lnTo>
                    <a:pt x="997" y="635"/>
                  </a:lnTo>
                  <a:lnTo>
                    <a:pt x="1002" y="630"/>
                  </a:lnTo>
                  <a:lnTo>
                    <a:pt x="1006" y="622"/>
                  </a:lnTo>
                  <a:lnTo>
                    <a:pt x="1006" y="615"/>
                  </a:lnTo>
                  <a:lnTo>
                    <a:pt x="1006" y="608"/>
                  </a:lnTo>
                  <a:lnTo>
                    <a:pt x="1006" y="608"/>
                  </a:lnTo>
                  <a:lnTo>
                    <a:pt x="1006" y="597"/>
                  </a:lnTo>
                  <a:lnTo>
                    <a:pt x="1010" y="588"/>
                  </a:lnTo>
                  <a:lnTo>
                    <a:pt x="1011" y="579"/>
                  </a:lnTo>
                  <a:lnTo>
                    <a:pt x="1017" y="570"/>
                  </a:lnTo>
                  <a:lnTo>
                    <a:pt x="1017" y="570"/>
                  </a:lnTo>
                  <a:lnTo>
                    <a:pt x="1026" y="555"/>
                  </a:lnTo>
                  <a:lnTo>
                    <a:pt x="1033" y="543"/>
                  </a:lnTo>
                  <a:lnTo>
                    <a:pt x="1033" y="543"/>
                  </a:lnTo>
                  <a:lnTo>
                    <a:pt x="1039" y="532"/>
                  </a:lnTo>
                  <a:lnTo>
                    <a:pt x="1042" y="521"/>
                  </a:lnTo>
                  <a:lnTo>
                    <a:pt x="1042" y="521"/>
                  </a:lnTo>
                  <a:lnTo>
                    <a:pt x="1048" y="507"/>
                  </a:lnTo>
                  <a:lnTo>
                    <a:pt x="1049" y="499"/>
                  </a:lnTo>
                  <a:lnTo>
                    <a:pt x="1049" y="496"/>
                  </a:lnTo>
                  <a:lnTo>
                    <a:pt x="1048" y="492"/>
                  </a:lnTo>
                  <a:lnTo>
                    <a:pt x="1048" y="492"/>
                  </a:lnTo>
                  <a:lnTo>
                    <a:pt x="1044" y="489"/>
                  </a:lnTo>
                  <a:lnTo>
                    <a:pt x="1040" y="489"/>
                  </a:lnTo>
                  <a:lnTo>
                    <a:pt x="1035" y="490"/>
                  </a:lnTo>
                  <a:lnTo>
                    <a:pt x="1031" y="492"/>
                  </a:lnTo>
                  <a:lnTo>
                    <a:pt x="1031" y="492"/>
                  </a:lnTo>
                  <a:lnTo>
                    <a:pt x="1021" y="499"/>
                  </a:lnTo>
                  <a:lnTo>
                    <a:pt x="1017" y="501"/>
                  </a:lnTo>
                  <a:lnTo>
                    <a:pt x="1010" y="501"/>
                  </a:lnTo>
                  <a:lnTo>
                    <a:pt x="1010" y="501"/>
                  </a:lnTo>
                  <a:lnTo>
                    <a:pt x="1002" y="501"/>
                  </a:lnTo>
                  <a:lnTo>
                    <a:pt x="995" y="503"/>
                  </a:lnTo>
                  <a:lnTo>
                    <a:pt x="995" y="503"/>
                  </a:lnTo>
                  <a:lnTo>
                    <a:pt x="990" y="507"/>
                  </a:lnTo>
                  <a:lnTo>
                    <a:pt x="986" y="510"/>
                  </a:lnTo>
                  <a:lnTo>
                    <a:pt x="986" y="510"/>
                  </a:lnTo>
                  <a:lnTo>
                    <a:pt x="979" y="514"/>
                  </a:lnTo>
                  <a:lnTo>
                    <a:pt x="970" y="514"/>
                  </a:lnTo>
                  <a:lnTo>
                    <a:pt x="954" y="512"/>
                  </a:lnTo>
                  <a:lnTo>
                    <a:pt x="954" y="512"/>
                  </a:lnTo>
                  <a:lnTo>
                    <a:pt x="944" y="512"/>
                  </a:lnTo>
                  <a:lnTo>
                    <a:pt x="939" y="512"/>
                  </a:lnTo>
                  <a:lnTo>
                    <a:pt x="934" y="512"/>
                  </a:lnTo>
                  <a:lnTo>
                    <a:pt x="934" y="512"/>
                  </a:lnTo>
                  <a:lnTo>
                    <a:pt x="930" y="508"/>
                  </a:lnTo>
                  <a:lnTo>
                    <a:pt x="926" y="505"/>
                  </a:lnTo>
                  <a:lnTo>
                    <a:pt x="923" y="494"/>
                  </a:lnTo>
                  <a:lnTo>
                    <a:pt x="923" y="494"/>
                  </a:lnTo>
                  <a:lnTo>
                    <a:pt x="919" y="487"/>
                  </a:lnTo>
                  <a:lnTo>
                    <a:pt x="916" y="479"/>
                  </a:lnTo>
                  <a:lnTo>
                    <a:pt x="905" y="467"/>
                  </a:lnTo>
                  <a:lnTo>
                    <a:pt x="894" y="456"/>
                  </a:lnTo>
                  <a:lnTo>
                    <a:pt x="885" y="441"/>
                  </a:lnTo>
                  <a:lnTo>
                    <a:pt x="885" y="441"/>
                  </a:lnTo>
                  <a:lnTo>
                    <a:pt x="876" y="425"/>
                  </a:lnTo>
                  <a:lnTo>
                    <a:pt x="865" y="409"/>
                  </a:lnTo>
                  <a:lnTo>
                    <a:pt x="856" y="391"/>
                  </a:lnTo>
                  <a:lnTo>
                    <a:pt x="849" y="373"/>
                  </a:lnTo>
                  <a:lnTo>
                    <a:pt x="849" y="373"/>
                  </a:lnTo>
                  <a:lnTo>
                    <a:pt x="845" y="351"/>
                  </a:lnTo>
                  <a:lnTo>
                    <a:pt x="841" y="342"/>
                  </a:lnTo>
                  <a:lnTo>
                    <a:pt x="838" y="331"/>
                  </a:lnTo>
                  <a:lnTo>
                    <a:pt x="838" y="331"/>
                  </a:lnTo>
                  <a:lnTo>
                    <a:pt x="829" y="315"/>
                  </a:lnTo>
                  <a:lnTo>
                    <a:pt x="818" y="300"/>
                  </a:lnTo>
                  <a:lnTo>
                    <a:pt x="809" y="286"/>
                  </a:lnTo>
                  <a:lnTo>
                    <a:pt x="802" y="270"/>
                  </a:lnTo>
                  <a:lnTo>
                    <a:pt x="802" y="270"/>
                  </a:lnTo>
                  <a:lnTo>
                    <a:pt x="800" y="261"/>
                  </a:lnTo>
                  <a:lnTo>
                    <a:pt x="800" y="252"/>
                  </a:lnTo>
                  <a:lnTo>
                    <a:pt x="800" y="244"/>
                  </a:lnTo>
                  <a:lnTo>
                    <a:pt x="798" y="235"/>
                  </a:lnTo>
                  <a:lnTo>
                    <a:pt x="798" y="235"/>
                  </a:lnTo>
                  <a:lnTo>
                    <a:pt x="789" y="221"/>
                  </a:lnTo>
                  <a:lnTo>
                    <a:pt x="780" y="204"/>
                  </a:lnTo>
                  <a:lnTo>
                    <a:pt x="780" y="204"/>
                  </a:lnTo>
                  <a:lnTo>
                    <a:pt x="769" y="188"/>
                  </a:lnTo>
                  <a:lnTo>
                    <a:pt x="762" y="179"/>
                  </a:lnTo>
                  <a:lnTo>
                    <a:pt x="762" y="176"/>
                  </a:lnTo>
                  <a:lnTo>
                    <a:pt x="760" y="172"/>
                  </a:lnTo>
                  <a:lnTo>
                    <a:pt x="760" y="172"/>
                  </a:lnTo>
                  <a:lnTo>
                    <a:pt x="763" y="168"/>
                  </a:lnTo>
                  <a:lnTo>
                    <a:pt x="763" y="168"/>
                  </a:lnTo>
                  <a:lnTo>
                    <a:pt x="754" y="156"/>
                  </a:lnTo>
                  <a:lnTo>
                    <a:pt x="745" y="141"/>
                  </a:lnTo>
                  <a:lnTo>
                    <a:pt x="742" y="128"/>
                  </a:lnTo>
                  <a:lnTo>
                    <a:pt x="740" y="121"/>
                  </a:lnTo>
                  <a:lnTo>
                    <a:pt x="742" y="116"/>
                  </a:lnTo>
                  <a:lnTo>
                    <a:pt x="742" y="116"/>
                  </a:lnTo>
                  <a:close/>
                </a:path>
              </a:pathLst>
            </a:custGeom>
            <a:solidFill>
              <a:srgbClr val="753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16" name="Graphic 15" descr="Marker">
            <a:extLst>
              <a:ext uri="{FF2B5EF4-FFF2-40B4-BE49-F238E27FC236}">
                <a16:creationId xmlns:a16="http://schemas.microsoft.com/office/drawing/2014/main" id="{337A0887-EFCA-4EFF-B025-C8738EF17A6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7009" y="4786098"/>
            <a:ext cx="504000" cy="504000"/>
          </a:xfrm>
          <a:prstGeom prst="rect">
            <a:avLst/>
          </a:prstGeom>
        </p:spPr>
      </p:pic>
      <p:pic>
        <p:nvPicPr>
          <p:cNvPr id="17" name="Graphic 16" descr="Marker">
            <a:extLst>
              <a:ext uri="{FF2B5EF4-FFF2-40B4-BE49-F238E27FC236}">
                <a16:creationId xmlns:a16="http://schemas.microsoft.com/office/drawing/2014/main" id="{43D77427-2994-46CA-85C3-EE3518EA5A3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94373" y="4620816"/>
            <a:ext cx="504000" cy="504000"/>
          </a:xfrm>
          <a:prstGeom prst="rect">
            <a:avLst/>
          </a:prstGeom>
        </p:spPr>
      </p:pic>
      <p:pic>
        <p:nvPicPr>
          <p:cNvPr id="18" name="Graphic 17" descr="Marker">
            <a:extLst>
              <a:ext uri="{FF2B5EF4-FFF2-40B4-BE49-F238E27FC236}">
                <a16:creationId xmlns:a16="http://schemas.microsoft.com/office/drawing/2014/main" id="{38BF2F45-3823-4D92-899D-4428CFB3AF8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3416" y="2217449"/>
            <a:ext cx="504000" cy="504000"/>
          </a:xfrm>
          <a:prstGeom prst="rect">
            <a:avLst/>
          </a:prstGeom>
        </p:spPr>
      </p:pic>
      <p:pic>
        <p:nvPicPr>
          <p:cNvPr id="19" name="Graphic 18" descr="Marker">
            <a:extLst>
              <a:ext uri="{FF2B5EF4-FFF2-40B4-BE49-F238E27FC236}">
                <a16:creationId xmlns:a16="http://schemas.microsoft.com/office/drawing/2014/main" id="{EE94C4ED-CDC5-4F3F-88E6-BA6B5C6B316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42451" y="1838991"/>
            <a:ext cx="504000" cy="504000"/>
          </a:xfrm>
          <a:prstGeom prst="rect">
            <a:avLst/>
          </a:prstGeom>
        </p:spPr>
      </p:pic>
      <p:pic>
        <p:nvPicPr>
          <p:cNvPr id="20" name="Graphic 19" descr="Marker">
            <a:extLst>
              <a:ext uri="{FF2B5EF4-FFF2-40B4-BE49-F238E27FC236}">
                <a16:creationId xmlns:a16="http://schemas.microsoft.com/office/drawing/2014/main" id="{12C4D264-5527-41EB-AE83-EBC2D257B934}"/>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1094" y="5010979"/>
            <a:ext cx="504000" cy="504000"/>
          </a:xfrm>
          <a:prstGeom prst="rect">
            <a:avLst/>
          </a:prstGeom>
        </p:spPr>
      </p:pic>
      <p:pic>
        <p:nvPicPr>
          <p:cNvPr id="22" name="Graphic 21" descr="Marker">
            <a:extLst>
              <a:ext uri="{FF2B5EF4-FFF2-40B4-BE49-F238E27FC236}">
                <a16:creationId xmlns:a16="http://schemas.microsoft.com/office/drawing/2014/main" id="{D1D5205E-CB6A-4142-AFF5-1147806C5E4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3191" y="3744144"/>
            <a:ext cx="504000" cy="504000"/>
          </a:xfrm>
          <a:prstGeom prst="rect">
            <a:avLst/>
          </a:prstGeom>
        </p:spPr>
      </p:pic>
      <p:pic>
        <p:nvPicPr>
          <p:cNvPr id="23" name="Graphic 22" descr="Marker">
            <a:extLst>
              <a:ext uri="{FF2B5EF4-FFF2-40B4-BE49-F238E27FC236}">
                <a16:creationId xmlns:a16="http://schemas.microsoft.com/office/drawing/2014/main" id="{6400AA09-E92F-499F-AC31-B0D16E635F9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73949" y="3135603"/>
            <a:ext cx="496582" cy="496582"/>
          </a:xfrm>
          <a:prstGeom prst="rect">
            <a:avLst/>
          </a:prstGeom>
        </p:spPr>
      </p:pic>
      <p:pic>
        <p:nvPicPr>
          <p:cNvPr id="26" name="Graphic 25" descr="Marker">
            <a:extLst>
              <a:ext uri="{FF2B5EF4-FFF2-40B4-BE49-F238E27FC236}">
                <a16:creationId xmlns:a16="http://schemas.microsoft.com/office/drawing/2014/main" id="{C50F4467-61AD-4B13-AAB4-8A5006E3D2D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9003" y="2721449"/>
            <a:ext cx="504000" cy="504000"/>
          </a:xfrm>
          <a:prstGeom prst="rect">
            <a:avLst/>
          </a:prstGeom>
        </p:spPr>
      </p:pic>
      <p:cxnSp>
        <p:nvCxnSpPr>
          <p:cNvPr id="29" name="Straight Arrow Connector 28">
            <a:extLst>
              <a:ext uri="{FF2B5EF4-FFF2-40B4-BE49-F238E27FC236}">
                <a16:creationId xmlns:a16="http://schemas.microsoft.com/office/drawing/2014/main" id="{939A6D8D-4E07-4C11-AE2F-27E15F5D279F}"/>
              </a:ext>
            </a:extLst>
          </p:cNvPr>
          <p:cNvCxnSpPr>
            <a:cxnSpLocks/>
          </p:cNvCxnSpPr>
          <p:nvPr/>
        </p:nvCxnSpPr>
        <p:spPr>
          <a:xfrm flipH="1" flipV="1">
            <a:off x="6978626" y="2657135"/>
            <a:ext cx="545878" cy="6082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6080FAF-3E16-4D4C-A3AD-C2D3CC3D02C3}"/>
              </a:ext>
            </a:extLst>
          </p:cNvPr>
          <p:cNvCxnSpPr>
            <a:cxnSpLocks/>
            <a:stCxn id="23" idx="1"/>
          </p:cNvCxnSpPr>
          <p:nvPr/>
        </p:nvCxnSpPr>
        <p:spPr>
          <a:xfrm flipH="1" flipV="1">
            <a:off x="3271915" y="2935206"/>
            <a:ext cx="4202034" cy="4486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B6D4D9D-2903-4A2A-82FB-C283669AD5D5}"/>
              </a:ext>
            </a:extLst>
          </p:cNvPr>
          <p:cNvCxnSpPr>
            <a:cxnSpLocks/>
            <a:stCxn id="22" idx="1"/>
          </p:cNvCxnSpPr>
          <p:nvPr/>
        </p:nvCxnSpPr>
        <p:spPr>
          <a:xfrm flipH="1">
            <a:off x="4222943" y="3996144"/>
            <a:ext cx="3570248" cy="10013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C7AD27EF-5F62-42F8-AB05-BA527FC790C4}"/>
              </a:ext>
            </a:extLst>
          </p:cNvPr>
          <p:cNvCxnSpPr>
            <a:cxnSpLocks/>
          </p:cNvCxnSpPr>
          <p:nvPr/>
        </p:nvCxnSpPr>
        <p:spPr>
          <a:xfrm flipV="1">
            <a:off x="8118223" y="2217449"/>
            <a:ext cx="1532731" cy="15711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5B434D48-ABBF-448F-9173-5F425C79F9C0}"/>
              </a:ext>
            </a:extLst>
          </p:cNvPr>
          <p:cNvCxnSpPr>
            <a:cxnSpLocks/>
            <a:endCxn id="19" idx="1"/>
          </p:cNvCxnSpPr>
          <p:nvPr/>
        </p:nvCxnSpPr>
        <p:spPr>
          <a:xfrm flipV="1">
            <a:off x="7924919" y="2090991"/>
            <a:ext cx="1617532" cy="11744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1DC4709-BD62-4800-A39A-C94B9DDA8AA4}"/>
              </a:ext>
            </a:extLst>
          </p:cNvPr>
          <p:cNvCxnSpPr>
            <a:cxnSpLocks/>
            <a:endCxn id="17" idx="3"/>
          </p:cNvCxnSpPr>
          <p:nvPr/>
        </p:nvCxnSpPr>
        <p:spPr>
          <a:xfrm flipH="1" flipV="1">
            <a:off x="6698373" y="4872816"/>
            <a:ext cx="2767508" cy="3934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906371E-2AB3-4169-A320-38733AD01C11}"/>
              </a:ext>
            </a:extLst>
          </p:cNvPr>
          <p:cNvCxnSpPr>
            <a:cxnSpLocks/>
          </p:cNvCxnSpPr>
          <p:nvPr/>
        </p:nvCxnSpPr>
        <p:spPr>
          <a:xfrm flipH="1">
            <a:off x="4204337" y="3531166"/>
            <a:ext cx="3320167" cy="134838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03F330B-8006-47FB-BC1D-6FA347BB39E1}"/>
              </a:ext>
            </a:extLst>
          </p:cNvPr>
          <p:cNvCxnSpPr>
            <a:cxnSpLocks/>
            <a:stCxn id="20" idx="0"/>
            <a:endCxn id="19" idx="2"/>
          </p:cNvCxnSpPr>
          <p:nvPr/>
        </p:nvCxnSpPr>
        <p:spPr>
          <a:xfrm flipV="1">
            <a:off x="9563094" y="2342991"/>
            <a:ext cx="231357" cy="26679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077A0F3-6142-40C5-A912-7ACD9F26BD30}"/>
              </a:ext>
            </a:extLst>
          </p:cNvPr>
          <p:cNvCxnSpPr>
            <a:cxnSpLocks/>
          </p:cNvCxnSpPr>
          <p:nvPr/>
        </p:nvCxnSpPr>
        <p:spPr>
          <a:xfrm flipH="1" flipV="1">
            <a:off x="3239060" y="3086186"/>
            <a:ext cx="6141138" cy="20405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C75D7E5-4809-4E48-8954-05EAAF40F391}"/>
              </a:ext>
            </a:extLst>
          </p:cNvPr>
          <p:cNvCxnSpPr>
            <a:cxnSpLocks/>
          </p:cNvCxnSpPr>
          <p:nvPr/>
        </p:nvCxnSpPr>
        <p:spPr>
          <a:xfrm flipH="1">
            <a:off x="6606031" y="3631833"/>
            <a:ext cx="964508" cy="10096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65" name="Graphic 64" descr="Marker">
            <a:extLst>
              <a:ext uri="{FF2B5EF4-FFF2-40B4-BE49-F238E27FC236}">
                <a16:creationId xmlns:a16="http://schemas.microsoft.com/office/drawing/2014/main" id="{42A9E396-066A-4F5D-8B95-48F346A5E31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54" y="5281074"/>
            <a:ext cx="504000" cy="504000"/>
          </a:xfrm>
          <a:prstGeom prst="rect">
            <a:avLst/>
          </a:prstGeom>
        </p:spPr>
      </p:pic>
      <p:pic>
        <p:nvPicPr>
          <p:cNvPr id="66" name="Graphic 65" descr="Marker">
            <a:extLst>
              <a:ext uri="{FF2B5EF4-FFF2-40B4-BE49-F238E27FC236}">
                <a16:creationId xmlns:a16="http://schemas.microsoft.com/office/drawing/2014/main" id="{1AF19D77-7920-4CEA-A1B3-9288C19B499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54" y="5917918"/>
            <a:ext cx="504000" cy="504000"/>
          </a:xfrm>
          <a:prstGeom prst="rect">
            <a:avLst/>
          </a:prstGeom>
        </p:spPr>
      </p:pic>
      <p:sp>
        <p:nvSpPr>
          <p:cNvPr id="67" name="TextBox 66">
            <a:extLst>
              <a:ext uri="{FF2B5EF4-FFF2-40B4-BE49-F238E27FC236}">
                <a16:creationId xmlns:a16="http://schemas.microsoft.com/office/drawing/2014/main" id="{6ECA77B9-50D2-427F-B8DA-5D0D0312BA42}"/>
              </a:ext>
            </a:extLst>
          </p:cNvPr>
          <p:cNvSpPr txBox="1"/>
          <p:nvPr/>
        </p:nvSpPr>
        <p:spPr>
          <a:xfrm>
            <a:off x="723797" y="5302242"/>
            <a:ext cx="2496114" cy="461665"/>
          </a:xfrm>
          <a:prstGeom prst="rect">
            <a:avLst/>
          </a:prstGeom>
          <a:noFill/>
        </p:spPr>
        <p:txBody>
          <a:bodyPr wrap="square" rtlCol="0">
            <a:spAutoFit/>
          </a:bodyPr>
          <a:lstStyle/>
          <a:p>
            <a:r>
              <a:rPr lang="en-US" sz="2400" dirty="0"/>
              <a:t>Manufacturing Unit</a:t>
            </a:r>
            <a:endParaRPr lang="en-IN" sz="2400" dirty="0"/>
          </a:p>
        </p:txBody>
      </p:sp>
      <p:sp>
        <p:nvSpPr>
          <p:cNvPr id="68" name="TextBox 67">
            <a:extLst>
              <a:ext uri="{FF2B5EF4-FFF2-40B4-BE49-F238E27FC236}">
                <a16:creationId xmlns:a16="http://schemas.microsoft.com/office/drawing/2014/main" id="{310092E9-9D13-4B11-AA9C-A6CE87DBD9E0}"/>
              </a:ext>
            </a:extLst>
          </p:cNvPr>
          <p:cNvSpPr txBox="1"/>
          <p:nvPr/>
        </p:nvSpPr>
        <p:spPr>
          <a:xfrm>
            <a:off x="723797" y="5939086"/>
            <a:ext cx="1814130" cy="461665"/>
          </a:xfrm>
          <a:prstGeom prst="rect">
            <a:avLst/>
          </a:prstGeom>
          <a:noFill/>
        </p:spPr>
        <p:txBody>
          <a:bodyPr wrap="square" rtlCol="0">
            <a:spAutoFit/>
          </a:bodyPr>
          <a:lstStyle/>
          <a:p>
            <a:r>
              <a:rPr lang="en-US" sz="2400" dirty="0"/>
              <a:t>Warehouses</a:t>
            </a:r>
            <a:endParaRPr lang="en-IN" sz="2400" dirty="0"/>
          </a:p>
        </p:txBody>
      </p:sp>
      <p:cxnSp>
        <p:nvCxnSpPr>
          <p:cNvPr id="69" name="Straight Arrow Connector 68">
            <a:extLst>
              <a:ext uri="{FF2B5EF4-FFF2-40B4-BE49-F238E27FC236}">
                <a16:creationId xmlns:a16="http://schemas.microsoft.com/office/drawing/2014/main" id="{15AE2E28-0B19-4438-BC36-301C3CF9865A}"/>
              </a:ext>
            </a:extLst>
          </p:cNvPr>
          <p:cNvCxnSpPr>
            <a:cxnSpLocks/>
          </p:cNvCxnSpPr>
          <p:nvPr/>
        </p:nvCxnSpPr>
        <p:spPr>
          <a:xfrm flipH="1" flipV="1">
            <a:off x="4284369" y="5195220"/>
            <a:ext cx="5181512" cy="1585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CE91CADE-5524-4696-A381-4EDC83315F6A}"/>
              </a:ext>
            </a:extLst>
          </p:cNvPr>
          <p:cNvCxnSpPr>
            <a:cxnSpLocks/>
            <a:endCxn id="18" idx="3"/>
          </p:cNvCxnSpPr>
          <p:nvPr/>
        </p:nvCxnSpPr>
        <p:spPr>
          <a:xfrm flipH="1" flipV="1">
            <a:off x="7087416" y="2469449"/>
            <a:ext cx="2357152" cy="26072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B6F5758-946C-4071-8430-80498D026A30}"/>
              </a:ext>
            </a:extLst>
          </p:cNvPr>
          <p:cNvCxnSpPr>
            <a:cxnSpLocks/>
            <a:endCxn id="18" idx="2"/>
          </p:cNvCxnSpPr>
          <p:nvPr/>
        </p:nvCxnSpPr>
        <p:spPr>
          <a:xfrm flipH="1" flipV="1">
            <a:off x="6835416" y="2721449"/>
            <a:ext cx="1037470" cy="103662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420ECFDC-27A8-4E12-9448-A60AA40DA6A3}"/>
              </a:ext>
            </a:extLst>
          </p:cNvPr>
          <p:cNvCxnSpPr>
            <a:cxnSpLocks/>
          </p:cNvCxnSpPr>
          <p:nvPr/>
        </p:nvCxnSpPr>
        <p:spPr>
          <a:xfrm flipH="1" flipV="1">
            <a:off x="3313004" y="3049095"/>
            <a:ext cx="4547545" cy="8088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F1D898C-0779-4735-9719-0C045B7F4EC4}"/>
              </a:ext>
            </a:extLst>
          </p:cNvPr>
          <p:cNvCxnSpPr>
            <a:cxnSpLocks/>
          </p:cNvCxnSpPr>
          <p:nvPr/>
        </p:nvCxnSpPr>
        <p:spPr>
          <a:xfrm flipH="1">
            <a:off x="6637970" y="4091020"/>
            <a:ext cx="1283203" cy="6582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983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500"/>
                                        <p:tgtEl>
                                          <p:spTgt spid="6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500"/>
                            </p:stCondLst>
                            <p:childTnLst>
                              <p:par>
                                <p:cTn id="66" presetID="22" presetClass="entr" presetSubtype="4"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500"/>
                                        <p:tgtEl>
                                          <p:spTgt spid="29"/>
                                        </p:tgtEl>
                                      </p:cBhvr>
                                    </p:animEffect>
                                  </p:childTnLst>
                                </p:cTn>
                              </p:par>
                            </p:childTnLst>
                          </p:cTn>
                        </p:par>
                        <p:par>
                          <p:cTn id="69" fill="hold">
                            <p:stCondLst>
                              <p:cond delay="1000"/>
                            </p:stCondLst>
                            <p:childTnLst>
                              <p:par>
                                <p:cTn id="70" presetID="22" presetClass="entr" presetSubtype="2"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childTnLst>
                          </p:cTn>
                        </p:par>
                        <p:par>
                          <p:cTn id="77" fill="hold">
                            <p:stCondLst>
                              <p:cond delay="2000"/>
                            </p:stCondLst>
                            <p:childTnLst>
                              <p:par>
                                <p:cTn id="78" presetID="22" presetClass="entr" presetSubtype="2" fill="hold"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wipe(right)">
                                      <p:cBhvr>
                                        <p:cTn id="80" dur="500"/>
                                        <p:tgtEl>
                                          <p:spTgt spid="5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72"/>
                                        </p:tgtEl>
                                        <p:attrNameLst>
                                          <p:attrName>style.visibility</p:attrName>
                                        </p:attrNameLst>
                                      </p:cBhvr>
                                      <p:to>
                                        <p:strVal val="visible"/>
                                      </p:to>
                                    </p:set>
                                    <p:animEffect transition="in" filter="wipe(right)">
                                      <p:cBhvr>
                                        <p:cTn id="85" dur="500"/>
                                        <p:tgtEl>
                                          <p:spTgt spid="72"/>
                                        </p:tgtEl>
                                      </p:cBhvr>
                                    </p:animEffect>
                                  </p:childTnLst>
                                </p:cTn>
                              </p:par>
                            </p:childTnLst>
                          </p:cTn>
                        </p:par>
                        <p:par>
                          <p:cTn id="86" fill="hold">
                            <p:stCondLst>
                              <p:cond delay="500"/>
                            </p:stCondLst>
                            <p:childTnLst>
                              <p:par>
                                <p:cTn id="87" presetID="22" presetClass="entr" presetSubtype="1"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up)">
                                      <p:cBhvr>
                                        <p:cTn id="89" dur="500"/>
                                        <p:tgtEl>
                                          <p:spTgt spid="3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wipe(right)">
                                      <p:cBhvr>
                                        <p:cTn id="93" dur="500"/>
                                        <p:tgtEl>
                                          <p:spTgt spid="73"/>
                                        </p:tgtEl>
                                      </p:cBhvr>
                                    </p:animEffect>
                                  </p:childTnLst>
                                </p:cTn>
                              </p:par>
                            </p:childTnLst>
                          </p:cTn>
                        </p:par>
                        <p:par>
                          <p:cTn id="94" fill="hold">
                            <p:stCondLst>
                              <p:cond delay="1500"/>
                            </p:stCondLst>
                            <p:childTnLst>
                              <p:par>
                                <p:cTn id="95" presetID="22" presetClass="entr" presetSubtype="4"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down)">
                                      <p:cBhvr>
                                        <p:cTn id="97" dur="500"/>
                                        <p:tgtEl>
                                          <p:spTgt spid="33"/>
                                        </p:tgtEl>
                                      </p:cBhvr>
                                    </p:animEffect>
                                  </p:childTnLst>
                                </p:cTn>
                              </p:par>
                            </p:childTnLst>
                          </p:cTn>
                        </p:par>
                        <p:par>
                          <p:cTn id="98" fill="hold">
                            <p:stCondLst>
                              <p:cond delay="2000"/>
                            </p:stCondLst>
                            <p:childTnLst>
                              <p:par>
                                <p:cTn id="99" presetID="22" presetClass="entr" presetSubtype="4" fill="hold" nodeType="afterEffect">
                                  <p:stCondLst>
                                    <p:cond delay="0"/>
                                  </p:stCondLst>
                                  <p:childTnLst>
                                    <p:set>
                                      <p:cBhvr>
                                        <p:cTn id="100" dur="1" fill="hold">
                                          <p:stCondLst>
                                            <p:cond delay="0"/>
                                          </p:stCondLst>
                                        </p:cTn>
                                        <p:tgtEl>
                                          <p:spTgt spid="71"/>
                                        </p:tgtEl>
                                        <p:attrNameLst>
                                          <p:attrName>style.visibility</p:attrName>
                                        </p:attrNameLst>
                                      </p:cBhvr>
                                      <p:to>
                                        <p:strVal val="visible"/>
                                      </p:to>
                                    </p:set>
                                    <p:animEffect transition="in" filter="wipe(down)">
                                      <p:cBhvr>
                                        <p:cTn id="101" dur="500"/>
                                        <p:tgtEl>
                                          <p:spTgt spid="7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nodeType="clickEffect">
                                  <p:stCondLst>
                                    <p:cond delay="0"/>
                                  </p:stCondLst>
                                  <p:childTnLst>
                                    <p:set>
                                      <p:cBhvr>
                                        <p:cTn id="105" dur="1" fill="hold">
                                          <p:stCondLst>
                                            <p:cond delay="0"/>
                                          </p:stCondLst>
                                        </p:cTn>
                                        <p:tgtEl>
                                          <p:spTgt spid="69"/>
                                        </p:tgtEl>
                                        <p:attrNameLst>
                                          <p:attrName>style.visibility</p:attrName>
                                        </p:attrNameLst>
                                      </p:cBhvr>
                                      <p:to>
                                        <p:strVal val="visible"/>
                                      </p:to>
                                    </p:set>
                                    <p:animEffect transition="in" filter="wipe(right)">
                                      <p:cBhvr>
                                        <p:cTn id="106" dur="500"/>
                                        <p:tgtEl>
                                          <p:spTgt spid="69"/>
                                        </p:tgtEl>
                                      </p:cBhvr>
                                    </p:animEffect>
                                  </p:childTnLst>
                                </p:cTn>
                              </p:par>
                            </p:childTnLst>
                          </p:cTn>
                        </p:par>
                        <p:par>
                          <p:cTn id="107" fill="hold">
                            <p:stCondLst>
                              <p:cond delay="500"/>
                            </p:stCondLst>
                            <p:childTnLst>
                              <p:par>
                                <p:cTn id="108" presetID="22" presetClass="entr" presetSubtype="2" fill="hold" nodeType="after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right)">
                                      <p:cBhvr>
                                        <p:cTn id="110" dur="500"/>
                                        <p:tgtEl>
                                          <p:spTgt spid="41"/>
                                        </p:tgtEl>
                                      </p:cBhvr>
                                    </p:animEffect>
                                  </p:childTnLst>
                                </p:cTn>
                              </p:par>
                            </p:childTnLst>
                          </p:cTn>
                        </p:par>
                        <p:par>
                          <p:cTn id="111" fill="hold">
                            <p:stCondLst>
                              <p:cond delay="1000"/>
                            </p:stCondLst>
                            <p:childTnLst>
                              <p:par>
                                <p:cTn id="112" presetID="22" presetClass="entr" presetSubtype="2" fill="hold" nodeType="after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wipe(right)">
                                      <p:cBhvr>
                                        <p:cTn id="114" dur="500"/>
                                        <p:tgtEl>
                                          <p:spTgt spid="55"/>
                                        </p:tgtEl>
                                      </p:cBhvr>
                                    </p:animEffect>
                                  </p:childTnLst>
                                </p:cTn>
                              </p:par>
                            </p:childTnLst>
                          </p:cTn>
                        </p:par>
                        <p:par>
                          <p:cTn id="115" fill="hold">
                            <p:stCondLst>
                              <p:cond delay="1500"/>
                            </p:stCondLst>
                            <p:childTnLst>
                              <p:par>
                                <p:cTn id="116" presetID="22" presetClass="entr" presetSubtype="4" fill="hold" nodeType="afterEffect">
                                  <p:stCondLst>
                                    <p:cond delay="0"/>
                                  </p:stCondLst>
                                  <p:childTnLst>
                                    <p:set>
                                      <p:cBhvr>
                                        <p:cTn id="117" dur="1" fill="hold">
                                          <p:stCondLst>
                                            <p:cond delay="0"/>
                                          </p:stCondLst>
                                        </p:cTn>
                                        <p:tgtEl>
                                          <p:spTgt spid="70"/>
                                        </p:tgtEl>
                                        <p:attrNameLst>
                                          <p:attrName>style.visibility</p:attrName>
                                        </p:attrNameLst>
                                      </p:cBhvr>
                                      <p:to>
                                        <p:strVal val="visible"/>
                                      </p:to>
                                    </p:set>
                                    <p:animEffect transition="in" filter="wipe(down)">
                                      <p:cBhvr>
                                        <p:cTn id="118" dur="500"/>
                                        <p:tgtEl>
                                          <p:spTgt spid="70"/>
                                        </p:tgtEl>
                                      </p:cBhvr>
                                    </p:animEffect>
                                  </p:childTnLst>
                                </p:cTn>
                              </p:par>
                            </p:childTnLst>
                          </p:cTn>
                        </p:par>
                        <p:par>
                          <p:cTn id="119" fill="hold">
                            <p:stCondLst>
                              <p:cond delay="2000"/>
                            </p:stCondLst>
                            <p:childTnLst>
                              <p:par>
                                <p:cTn id="120" presetID="22" presetClass="entr" presetSubtype="4" fill="hold" nodeType="after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wipe(down)">
                                      <p:cBhvr>
                                        <p:cTn id="1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3">
            <a:extLst>
              <a:ext uri="{FF2B5EF4-FFF2-40B4-BE49-F238E27FC236}">
                <a16:creationId xmlns:a16="http://schemas.microsoft.com/office/drawing/2014/main" id="{7A6B7B14-CDB9-4109-A032-260D37F73188}"/>
              </a:ext>
            </a:extLst>
          </p:cNvPr>
          <p:cNvSpPr txBox="1">
            <a:spLocks/>
          </p:cNvSpPr>
          <p:nvPr/>
        </p:nvSpPr>
        <p:spPr>
          <a:xfrm>
            <a:off x="131180" y="44792"/>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by Vogel’s Approximation Method</a:t>
            </a:r>
            <a:endParaRPr lang="en-IN" dirty="0"/>
          </a:p>
        </p:txBody>
      </p:sp>
      <p:sp>
        <p:nvSpPr>
          <p:cNvPr id="52" name="TextBox 51">
            <a:extLst>
              <a:ext uri="{FF2B5EF4-FFF2-40B4-BE49-F238E27FC236}">
                <a16:creationId xmlns:a16="http://schemas.microsoft.com/office/drawing/2014/main" id="{BE2EE7B1-B8AC-4DA7-9750-8D63B11EE716}"/>
              </a:ext>
            </a:extLst>
          </p:cNvPr>
          <p:cNvSpPr txBox="1"/>
          <p:nvPr/>
        </p:nvSpPr>
        <p:spPr>
          <a:xfrm>
            <a:off x="685127" y="469524"/>
            <a:ext cx="596895" cy="461665"/>
          </a:xfrm>
          <a:prstGeom prst="rect">
            <a:avLst/>
          </a:prstGeom>
          <a:noFill/>
        </p:spPr>
        <p:txBody>
          <a:bodyPr wrap="square" rtlCol="0">
            <a:spAutoFit/>
          </a:bodyPr>
          <a:lstStyle/>
          <a:p>
            <a:r>
              <a:rPr lang="en-US" sz="2400" dirty="0"/>
              <a:t>To</a:t>
            </a:r>
            <a:endParaRPr lang="en-IN" sz="2400" dirty="0"/>
          </a:p>
        </p:txBody>
      </p:sp>
      <p:sp>
        <p:nvSpPr>
          <p:cNvPr id="53" name="TextBox 52">
            <a:extLst>
              <a:ext uri="{FF2B5EF4-FFF2-40B4-BE49-F238E27FC236}">
                <a16:creationId xmlns:a16="http://schemas.microsoft.com/office/drawing/2014/main" id="{BB5E32F6-8C39-4F37-B402-C85EFF25C8D7}"/>
              </a:ext>
            </a:extLst>
          </p:cNvPr>
          <p:cNvSpPr txBox="1"/>
          <p:nvPr/>
        </p:nvSpPr>
        <p:spPr>
          <a:xfrm>
            <a:off x="182689" y="886997"/>
            <a:ext cx="848266" cy="461665"/>
          </a:xfrm>
          <a:prstGeom prst="rect">
            <a:avLst/>
          </a:prstGeom>
          <a:noFill/>
        </p:spPr>
        <p:txBody>
          <a:bodyPr wrap="square" rtlCol="0">
            <a:spAutoFit/>
          </a:bodyPr>
          <a:lstStyle/>
          <a:p>
            <a:r>
              <a:rPr lang="en-US" sz="2400" dirty="0"/>
              <a:t>From</a:t>
            </a:r>
            <a:endParaRPr lang="en-IN" sz="2400" dirty="0"/>
          </a:p>
        </p:txBody>
      </p:sp>
      <p:cxnSp>
        <p:nvCxnSpPr>
          <p:cNvPr id="10" name="Straight Connector 9">
            <a:extLst>
              <a:ext uri="{FF2B5EF4-FFF2-40B4-BE49-F238E27FC236}">
                <a16:creationId xmlns:a16="http://schemas.microsoft.com/office/drawing/2014/main" id="{DBE20FEE-B5E5-400C-81CD-4D9BA861AF3F}"/>
              </a:ext>
            </a:extLst>
          </p:cNvPr>
          <p:cNvCxnSpPr>
            <a:cxnSpLocks/>
          </p:cNvCxnSpPr>
          <p:nvPr/>
        </p:nvCxnSpPr>
        <p:spPr>
          <a:xfrm>
            <a:off x="249659" y="506523"/>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D15F919-6381-4D37-A494-E5946A7F9217}"/>
              </a:ext>
            </a:extLst>
          </p:cNvPr>
          <p:cNvCxnSpPr>
            <a:cxnSpLocks/>
          </p:cNvCxnSpPr>
          <p:nvPr/>
        </p:nvCxnSpPr>
        <p:spPr>
          <a:xfrm>
            <a:off x="249659" y="1261121"/>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D2EFB35-C776-4415-8B06-6151590E0185}"/>
              </a:ext>
            </a:extLst>
          </p:cNvPr>
          <p:cNvCxnSpPr>
            <a:cxnSpLocks/>
          </p:cNvCxnSpPr>
          <p:nvPr/>
        </p:nvCxnSpPr>
        <p:spPr>
          <a:xfrm>
            <a:off x="249659" y="2009369"/>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04968F-CF7B-4B1E-9445-1EB3A51B2B13}"/>
              </a:ext>
            </a:extLst>
          </p:cNvPr>
          <p:cNvCxnSpPr>
            <a:cxnSpLocks/>
          </p:cNvCxnSpPr>
          <p:nvPr/>
        </p:nvCxnSpPr>
        <p:spPr>
          <a:xfrm>
            <a:off x="249659" y="2757617"/>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62112F-9B58-486E-A3F7-27AEF7106B78}"/>
              </a:ext>
            </a:extLst>
          </p:cNvPr>
          <p:cNvCxnSpPr>
            <a:cxnSpLocks/>
          </p:cNvCxnSpPr>
          <p:nvPr/>
        </p:nvCxnSpPr>
        <p:spPr>
          <a:xfrm>
            <a:off x="249659" y="3505865"/>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AD86A83-B6D9-4E62-B79A-BCAF2866456B}"/>
              </a:ext>
            </a:extLst>
          </p:cNvPr>
          <p:cNvCxnSpPr>
            <a:cxnSpLocks/>
          </p:cNvCxnSpPr>
          <p:nvPr/>
        </p:nvCxnSpPr>
        <p:spPr>
          <a:xfrm>
            <a:off x="249659" y="4254113"/>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E4F0A25-767A-4B68-B9B9-409CF415D54D}"/>
              </a:ext>
            </a:extLst>
          </p:cNvPr>
          <p:cNvCxnSpPr>
            <a:cxnSpLocks/>
          </p:cNvCxnSpPr>
          <p:nvPr/>
        </p:nvCxnSpPr>
        <p:spPr>
          <a:xfrm>
            <a:off x="249659" y="5002361"/>
            <a:ext cx="684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52503F-4BC6-4FF1-AD0C-562BEACF8F5D}"/>
              </a:ext>
            </a:extLst>
          </p:cNvPr>
          <p:cNvCxnSpPr/>
          <p:nvPr/>
        </p:nvCxnSpPr>
        <p:spPr>
          <a:xfrm>
            <a:off x="249660"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23AE42-360E-43B6-AF83-ECD68F426D24}"/>
              </a:ext>
            </a:extLst>
          </p:cNvPr>
          <p:cNvCxnSpPr/>
          <p:nvPr/>
        </p:nvCxnSpPr>
        <p:spPr>
          <a:xfrm>
            <a:off x="122680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F0B97-F905-473E-AD90-57D2241962CD}"/>
              </a:ext>
            </a:extLst>
          </p:cNvPr>
          <p:cNvCxnSpPr/>
          <p:nvPr/>
        </p:nvCxnSpPr>
        <p:spPr>
          <a:xfrm>
            <a:off x="2203946"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01174C-3655-49C2-897A-9EDBD971AC9A}"/>
              </a:ext>
            </a:extLst>
          </p:cNvPr>
          <p:cNvCxnSpPr/>
          <p:nvPr/>
        </p:nvCxnSpPr>
        <p:spPr>
          <a:xfrm>
            <a:off x="3181089"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806F646-B7BC-40D9-9CBE-64FD972EB081}"/>
              </a:ext>
            </a:extLst>
          </p:cNvPr>
          <p:cNvCxnSpPr/>
          <p:nvPr/>
        </p:nvCxnSpPr>
        <p:spPr>
          <a:xfrm>
            <a:off x="4158232"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E34D77-E88F-4AC1-89AE-7CBB1190DFCE}"/>
              </a:ext>
            </a:extLst>
          </p:cNvPr>
          <p:cNvCxnSpPr/>
          <p:nvPr/>
        </p:nvCxnSpPr>
        <p:spPr>
          <a:xfrm>
            <a:off x="5135375"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EF2CE-65C7-46D7-B925-4F1A44839B77}"/>
              </a:ext>
            </a:extLst>
          </p:cNvPr>
          <p:cNvCxnSpPr/>
          <p:nvPr/>
        </p:nvCxnSpPr>
        <p:spPr>
          <a:xfrm>
            <a:off x="6112518"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C553F42-E32A-425B-91C5-5B26EB49BA26}"/>
              </a:ext>
            </a:extLst>
          </p:cNvPr>
          <p:cNvCxnSpPr/>
          <p:nvPr/>
        </p:nvCxnSpPr>
        <p:spPr>
          <a:xfrm>
            <a:off x="7089659"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17DF70A-EE42-44A8-9E3E-DD0915ED692A}"/>
              </a:ext>
            </a:extLst>
          </p:cNvPr>
          <p:cNvCxnSpPr>
            <a:cxnSpLocks/>
          </p:cNvCxnSpPr>
          <p:nvPr/>
        </p:nvCxnSpPr>
        <p:spPr>
          <a:xfrm>
            <a:off x="252408" y="506522"/>
            <a:ext cx="974395" cy="754599"/>
          </a:xfrm>
          <a:prstGeom prst="line">
            <a:avLst/>
          </a:prstGeom>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B648E58-3DC1-4931-A9FB-FB90B0907FAC}"/>
              </a:ext>
            </a:extLst>
          </p:cNvPr>
          <p:cNvSpPr txBox="1"/>
          <p:nvPr/>
        </p:nvSpPr>
        <p:spPr>
          <a:xfrm>
            <a:off x="358297" y="1404413"/>
            <a:ext cx="759869" cy="461665"/>
          </a:xfrm>
          <a:prstGeom prst="rect">
            <a:avLst/>
          </a:prstGeom>
          <a:noFill/>
        </p:spPr>
        <p:txBody>
          <a:bodyPr wrap="square" rtlCol="0">
            <a:spAutoFit/>
          </a:bodyPr>
          <a:lstStyle/>
          <a:p>
            <a:pPr algn="ctr"/>
            <a:r>
              <a:rPr lang="en-US" sz="2400" dirty="0"/>
              <a:t>X</a:t>
            </a:r>
            <a:endParaRPr lang="en-IN" sz="2400" dirty="0"/>
          </a:p>
        </p:txBody>
      </p:sp>
      <p:sp>
        <p:nvSpPr>
          <p:cNvPr id="163" name="TextBox 162">
            <a:extLst>
              <a:ext uri="{FF2B5EF4-FFF2-40B4-BE49-F238E27FC236}">
                <a16:creationId xmlns:a16="http://schemas.microsoft.com/office/drawing/2014/main" id="{16B02148-AC8E-4C59-83E3-571902654E8C}"/>
              </a:ext>
            </a:extLst>
          </p:cNvPr>
          <p:cNvSpPr txBox="1"/>
          <p:nvPr/>
        </p:nvSpPr>
        <p:spPr>
          <a:xfrm>
            <a:off x="358297" y="2152661"/>
            <a:ext cx="759869" cy="461665"/>
          </a:xfrm>
          <a:prstGeom prst="rect">
            <a:avLst/>
          </a:prstGeom>
          <a:noFill/>
        </p:spPr>
        <p:txBody>
          <a:bodyPr wrap="square" rtlCol="0">
            <a:spAutoFit/>
          </a:bodyPr>
          <a:lstStyle/>
          <a:p>
            <a:pPr algn="ctr"/>
            <a:r>
              <a:rPr lang="en-US" sz="2400" dirty="0"/>
              <a:t>Y</a:t>
            </a:r>
            <a:endParaRPr lang="en-IN" sz="2400" dirty="0"/>
          </a:p>
        </p:txBody>
      </p:sp>
      <p:sp>
        <p:nvSpPr>
          <p:cNvPr id="164" name="TextBox 163">
            <a:extLst>
              <a:ext uri="{FF2B5EF4-FFF2-40B4-BE49-F238E27FC236}">
                <a16:creationId xmlns:a16="http://schemas.microsoft.com/office/drawing/2014/main" id="{C3B86003-B63C-4B24-B3E1-3B632DB317FE}"/>
              </a:ext>
            </a:extLst>
          </p:cNvPr>
          <p:cNvSpPr txBox="1"/>
          <p:nvPr/>
        </p:nvSpPr>
        <p:spPr>
          <a:xfrm>
            <a:off x="358297" y="2900909"/>
            <a:ext cx="759869" cy="461665"/>
          </a:xfrm>
          <a:prstGeom prst="rect">
            <a:avLst/>
          </a:prstGeom>
          <a:noFill/>
        </p:spPr>
        <p:txBody>
          <a:bodyPr wrap="square" rtlCol="0">
            <a:spAutoFit/>
          </a:bodyPr>
          <a:lstStyle/>
          <a:p>
            <a:pPr algn="ctr"/>
            <a:r>
              <a:rPr lang="en-US" sz="2400" dirty="0"/>
              <a:t>Z</a:t>
            </a:r>
            <a:endParaRPr lang="en-IN" sz="2400" dirty="0"/>
          </a:p>
        </p:txBody>
      </p:sp>
      <p:sp>
        <p:nvSpPr>
          <p:cNvPr id="165" name="TextBox 164">
            <a:extLst>
              <a:ext uri="{FF2B5EF4-FFF2-40B4-BE49-F238E27FC236}">
                <a16:creationId xmlns:a16="http://schemas.microsoft.com/office/drawing/2014/main" id="{011CB3DF-57F9-4921-B8CD-957865FA3BC9}"/>
              </a:ext>
            </a:extLst>
          </p:cNvPr>
          <p:cNvSpPr txBox="1"/>
          <p:nvPr/>
        </p:nvSpPr>
        <p:spPr>
          <a:xfrm>
            <a:off x="182689" y="3649157"/>
            <a:ext cx="1099327" cy="461665"/>
          </a:xfrm>
          <a:prstGeom prst="rect">
            <a:avLst/>
          </a:prstGeom>
          <a:noFill/>
        </p:spPr>
        <p:txBody>
          <a:bodyPr wrap="square" rtlCol="0">
            <a:spAutoFit/>
          </a:bodyPr>
          <a:lstStyle/>
          <a:p>
            <a:pPr algn="ctr"/>
            <a:r>
              <a:rPr lang="en-US" sz="2400" dirty="0"/>
              <a:t>Dummy</a:t>
            </a:r>
            <a:endParaRPr lang="en-IN" sz="2400" dirty="0"/>
          </a:p>
        </p:txBody>
      </p:sp>
      <p:sp>
        <p:nvSpPr>
          <p:cNvPr id="166" name="TextBox 165">
            <a:extLst>
              <a:ext uri="{FF2B5EF4-FFF2-40B4-BE49-F238E27FC236}">
                <a16:creationId xmlns:a16="http://schemas.microsoft.com/office/drawing/2014/main" id="{7EC2C86E-2158-4428-A07F-9D3647AA309F}"/>
              </a:ext>
            </a:extLst>
          </p:cNvPr>
          <p:cNvSpPr txBox="1"/>
          <p:nvPr/>
        </p:nvSpPr>
        <p:spPr>
          <a:xfrm>
            <a:off x="131180" y="4397404"/>
            <a:ext cx="1204587" cy="461665"/>
          </a:xfrm>
          <a:prstGeom prst="rect">
            <a:avLst/>
          </a:prstGeom>
          <a:noFill/>
        </p:spPr>
        <p:txBody>
          <a:bodyPr wrap="square" rtlCol="0">
            <a:spAutoFit/>
          </a:bodyPr>
          <a:lstStyle/>
          <a:p>
            <a:pPr algn="ctr"/>
            <a:r>
              <a:rPr lang="en-US" sz="2300" dirty="0"/>
              <a:t>Demand</a:t>
            </a:r>
            <a:endParaRPr lang="en-IN" sz="2300" dirty="0"/>
          </a:p>
        </p:txBody>
      </p:sp>
      <p:sp>
        <p:nvSpPr>
          <p:cNvPr id="168" name="TextBox 167">
            <a:extLst>
              <a:ext uri="{FF2B5EF4-FFF2-40B4-BE49-F238E27FC236}">
                <a16:creationId xmlns:a16="http://schemas.microsoft.com/office/drawing/2014/main" id="{5A290E2F-D295-4E58-9719-51AC971B8195}"/>
              </a:ext>
            </a:extLst>
          </p:cNvPr>
          <p:cNvSpPr txBox="1"/>
          <p:nvPr/>
        </p:nvSpPr>
        <p:spPr>
          <a:xfrm>
            <a:off x="1335440" y="656165"/>
            <a:ext cx="759869" cy="461665"/>
          </a:xfrm>
          <a:prstGeom prst="rect">
            <a:avLst/>
          </a:prstGeom>
          <a:noFill/>
        </p:spPr>
        <p:txBody>
          <a:bodyPr wrap="square" rtlCol="0">
            <a:spAutoFit/>
          </a:bodyPr>
          <a:lstStyle/>
          <a:p>
            <a:pPr algn="ctr"/>
            <a:r>
              <a:rPr lang="en-US" sz="2400" dirty="0"/>
              <a:t>A</a:t>
            </a:r>
            <a:endParaRPr lang="en-IN" sz="2400" dirty="0"/>
          </a:p>
        </p:txBody>
      </p:sp>
      <p:sp>
        <p:nvSpPr>
          <p:cNvPr id="170" name="TextBox 169">
            <a:extLst>
              <a:ext uri="{FF2B5EF4-FFF2-40B4-BE49-F238E27FC236}">
                <a16:creationId xmlns:a16="http://schemas.microsoft.com/office/drawing/2014/main" id="{10430317-1C5C-4FBD-A0CE-97943A4D7AEA}"/>
              </a:ext>
            </a:extLst>
          </p:cNvPr>
          <p:cNvSpPr txBox="1"/>
          <p:nvPr/>
        </p:nvSpPr>
        <p:spPr>
          <a:xfrm>
            <a:off x="2318547" y="656165"/>
            <a:ext cx="759869" cy="461665"/>
          </a:xfrm>
          <a:prstGeom prst="rect">
            <a:avLst/>
          </a:prstGeom>
          <a:noFill/>
        </p:spPr>
        <p:txBody>
          <a:bodyPr wrap="square" rtlCol="0">
            <a:spAutoFit/>
          </a:bodyPr>
          <a:lstStyle/>
          <a:p>
            <a:pPr algn="ctr"/>
            <a:r>
              <a:rPr lang="en-US" sz="2400" dirty="0"/>
              <a:t>B</a:t>
            </a:r>
            <a:endParaRPr lang="en-IN" sz="2400" dirty="0"/>
          </a:p>
        </p:txBody>
      </p:sp>
      <p:sp>
        <p:nvSpPr>
          <p:cNvPr id="171" name="TextBox 170">
            <a:extLst>
              <a:ext uri="{FF2B5EF4-FFF2-40B4-BE49-F238E27FC236}">
                <a16:creationId xmlns:a16="http://schemas.microsoft.com/office/drawing/2014/main" id="{329E786C-AD3A-4F43-8FB9-4C1D465D2BEA}"/>
              </a:ext>
            </a:extLst>
          </p:cNvPr>
          <p:cNvSpPr txBox="1"/>
          <p:nvPr/>
        </p:nvSpPr>
        <p:spPr>
          <a:xfrm>
            <a:off x="3290240" y="656165"/>
            <a:ext cx="759869" cy="461665"/>
          </a:xfrm>
          <a:prstGeom prst="rect">
            <a:avLst/>
          </a:prstGeom>
          <a:noFill/>
        </p:spPr>
        <p:txBody>
          <a:bodyPr wrap="square" rtlCol="0">
            <a:spAutoFit/>
          </a:bodyPr>
          <a:lstStyle/>
          <a:p>
            <a:pPr algn="ctr"/>
            <a:r>
              <a:rPr lang="en-US" sz="2400" dirty="0"/>
              <a:t>C</a:t>
            </a:r>
            <a:endParaRPr lang="en-IN" sz="2400" dirty="0"/>
          </a:p>
        </p:txBody>
      </p:sp>
      <p:sp>
        <p:nvSpPr>
          <p:cNvPr id="172" name="TextBox 171">
            <a:extLst>
              <a:ext uri="{FF2B5EF4-FFF2-40B4-BE49-F238E27FC236}">
                <a16:creationId xmlns:a16="http://schemas.microsoft.com/office/drawing/2014/main" id="{A95B7753-6FD4-4F6A-9FE4-634C81D24453}"/>
              </a:ext>
            </a:extLst>
          </p:cNvPr>
          <p:cNvSpPr txBox="1"/>
          <p:nvPr/>
        </p:nvSpPr>
        <p:spPr>
          <a:xfrm>
            <a:off x="4263175" y="656165"/>
            <a:ext cx="759869" cy="461665"/>
          </a:xfrm>
          <a:prstGeom prst="rect">
            <a:avLst/>
          </a:prstGeom>
          <a:noFill/>
        </p:spPr>
        <p:txBody>
          <a:bodyPr wrap="square" rtlCol="0">
            <a:spAutoFit/>
          </a:bodyPr>
          <a:lstStyle/>
          <a:p>
            <a:pPr algn="ctr"/>
            <a:r>
              <a:rPr lang="en-US" sz="2400" dirty="0"/>
              <a:t>D</a:t>
            </a:r>
            <a:endParaRPr lang="en-IN" sz="2400" dirty="0"/>
          </a:p>
        </p:txBody>
      </p:sp>
      <p:sp>
        <p:nvSpPr>
          <p:cNvPr id="173" name="TextBox 172">
            <a:extLst>
              <a:ext uri="{FF2B5EF4-FFF2-40B4-BE49-F238E27FC236}">
                <a16:creationId xmlns:a16="http://schemas.microsoft.com/office/drawing/2014/main" id="{5A6CDCCE-30EC-478F-A92A-55BA9D370ACC}"/>
              </a:ext>
            </a:extLst>
          </p:cNvPr>
          <p:cNvSpPr txBox="1"/>
          <p:nvPr/>
        </p:nvSpPr>
        <p:spPr>
          <a:xfrm>
            <a:off x="5246282" y="656165"/>
            <a:ext cx="759869" cy="461665"/>
          </a:xfrm>
          <a:prstGeom prst="rect">
            <a:avLst/>
          </a:prstGeom>
          <a:noFill/>
        </p:spPr>
        <p:txBody>
          <a:bodyPr wrap="square" rtlCol="0">
            <a:spAutoFit/>
          </a:bodyPr>
          <a:lstStyle/>
          <a:p>
            <a:pPr algn="ctr"/>
            <a:r>
              <a:rPr lang="en-US" sz="2400" dirty="0"/>
              <a:t>E</a:t>
            </a:r>
            <a:endParaRPr lang="en-IN" sz="2400" dirty="0"/>
          </a:p>
        </p:txBody>
      </p:sp>
      <p:sp>
        <p:nvSpPr>
          <p:cNvPr id="174" name="TextBox 173">
            <a:extLst>
              <a:ext uri="{FF2B5EF4-FFF2-40B4-BE49-F238E27FC236}">
                <a16:creationId xmlns:a16="http://schemas.microsoft.com/office/drawing/2014/main" id="{EB467B7E-E102-40C7-90D0-A008781E7DFA}"/>
              </a:ext>
            </a:extLst>
          </p:cNvPr>
          <p:cNvSpPr txBox="1"/>
          <p:nvPr/>
        </p:nvSpPr>
        <p:spPr>
          <a:xfrm>
            <a:off x="6103674" y="656165"/>
            <a:ext cx="1008000" cy="468000"/>
          </a:xfrm>
          <a:prstGeom prst="rect">
            <a:avLst/>
          </a:prstGeom>
          <a:noFill/>
        </p:spPr>
        <p:txBody>
          <a:bodyPr wrap="square" rtlCol="0">
            <a:spAutoFit/>
          </a:bodyPr>
          <a:lstStyle/>
          <a:p>
            <a:pPr algn="ctr"/>
            <a:r>
              <a:rPr lang="en-US" sz="2400" dirty="0"/>
              <a:t>Supply</a:t>
            </a:r>
            <a:endParaRPr lang="en-IN" sz="2400" dirty="0"/>
          </a:p>
        </p:txBody>
      </p:sp>
      <p:sp>
        <p:nvSpPr>
          <p:cNvPr id="175" name="TextBox 174">
            <a:extLst>
              <a:ext uri="{FF2B5EF4-FFF2-40B4-BE49-F238E27FC236}">
                <a16:creationId xmlns:a16="http://schemas.microsoft.com/office/drawing/2014/main" id="{BE1B5C56-20AF-42B9-8AF7-ECD504941D4B}"/>
              </a:ext>
            </a:extLst>
          </p:cNvPr>
          <p:cNvSpPr txBox="1"/>
          <p:nvPr/>
        </p:nvSpPr>
        <p:spPr>
          <a:xfrm>
            <a:off x="7218041" y="652988"/>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6" name="TextBox 175">
            <a:extLst>
              <a:ext uri="{FF2B5EF4-FFF2-40B4-BE49-F238E27FC236}">
                <a16:creationId xmlns:a16="http://schemas.microsoft.com/office/drawing/2014/main" id="{B4971E0C-763F-4177-A27C-43535C66B6E0}"/>
              </a:ext>
            </a:extLst>
          </p:cNvPr>
          <p:cNvSpPr txBox="1"/>
          <p:nvPr/>
        </p:nvSpPr>
        <p:spPr>
          <a:xfrm>
            <a:off x="0" y="5389574"/>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7" name="TextBox 176">
            <a:extLst>
              <a:ext uri="{FF2B5EF4-FFF2-40B4-BE49-F238E27FC236}">
                <a16:creationId xmlns:a16="http://schemas.microsoft.com/office/drawing/2014/main" id="{44200B7E-4038-4B8C-82DF-69B3E49B8D0C}"/>
              </a:ext>
            </a:extLst>
          </p:cNvPr>
          <p:cNvSpPr txBox="1"/>
          <p:nvPr/>
        </p:nvSpPr>
        <p:spPr>
          <a:xfrm>
            <a:off x="1727562" y="1610375"/>
            <a:ext cx="552885" cy="461665"/>
          </a:xfrm>
          <a:prstGeom prst="rect">
            <a:avLst/>
          </a:prstGeom>
          <a:noFill/>
        </p:spPr>
        <p:txBody>
          <a:bodyPr wrap="square" rtlCol="0">
            <a:spAutoFit/>
          </a:bodyPr>
          <a:lstStyle/>
          <a:p>
            <a:pPr algn="ctr"/>
            <a:r>
              <a:rPr lang="en-US" sz="2400" dirty="0"/>
              <a:t>5</a:t>
            </a:r>
            <a:endParaRPr lang="en-IN" sz="2400" dirty="0"/>
          </a:p>
        </p:txBody>
      </p:sp>
      <p:sp>
        <p:nvSpPr>
          <p:cNvPr id="178" name="TextBox 177">
            <a:extLst>
              <a:ext uri="{FF2B5EF4-FFF2-40B4-BE49-F238E27FC236}">
                <a16:creationId xmlns:a16="http://schemas.microsoft.com/office/drawing/2014/main" id="{CB43F3DA-A4BA-4CCC-A6D3-435A70F79378}"/>
              </a:ext>
            </a:extLst>
          </p:cNvPr>
          <p:cNvSpPr txBox="1"/>
          <p:nvPr/>
        </p:nvSpPr>
        <p:spPr>
          <a:xfrm>
            <a:off x="1727562" y="2356382"/>
            <a:ext cx="552885" cy="461665"/>
          </a:xfrm>
          <a:prstGeom prst="rect">
            <a:avLst/>
          </a:prstGeom>
          <a:noFill/>
        </p:spPr>
        <p:txBody>
          <a:bodyPr wrap="square" rtlCol="0">
            <a:spAutoFit/>
          </a:bodyPr>
          <a:lstStyle/>
          <a:p>
            <a:pPr algn="ctr"/>
            <a:r>
              <a:rPr lang="en-US" sz="2400" dirty="0"/>
              <a:t>4</a:t>
            </a:r>
            <a:endParaRPr lang="en-IN" sz="2400" dirty="0"/>
          </a:p>
        </p:txBody>
      </p:sp>
      <p:sp>
        <p:nvSpPr>
          <p:cNvPr id="179" name="TextBox 178">
            <a:extLst>
              <a:ext uri="{FF2B5EF4-FFF2-40B4-BE49-F238E27FC236}">
                <a16:creationId xmlns:a16="http://schemas.microsoft.com/office/drawing/2014/main" id="{EDEAC6C3-EB42-4E11-86AB-0A56416AF6BE}"/>
              </a:ext>
            </a:extLst>
          </p:cNvPr>
          <p:cNvSpPr txBox="1"/>
          <p:nvPr/>
        </p:nvSpPr>
        <p:spPr>
          <a:xfrm>
            <a:off x="1727562" y="3102389"/>
            <a:ext cx="552885" cy="461665"/>
          </a:xfrm>
          <a:prstGeom prst="rect">
            <a:avLst/>
          </a:prstGeom>
          <a:noFill/>
        </p:spPr>
        <p:txBody>
          <a:bodyPr wrap="square" rtlCol="0">
            <a:spAutoFit/>
          </a:bodyPr>
          <a:lstStyle/>
          <a:p>
            <a:pPr algn="ctr"/>
            <a:r>
              <a:rPr lang="en-US" sz="2400" dirty="0"/>
              <a:t>8</a:t>
            </a:r>
            <a:endParaRPr lang="en-IN" sz="2400" dirty="0"/>
          </a:p>
        </p:txBody>
      </p:sp>
      <p:sp>
        <p:nvSpPr>
          <p:cNvPr id="180" name="TextBox 179">
            <a:extLst>
              <a:ext uri="{FF2B5EF4-FFF2-40B4-BE49-F238E27FC236}">
                <a16:creationId xmlns:a16="http://schemas.microsoft.com/office/drawing/2014/main" id="{1CBFE390-91B5-46F2-BB2B-7C3120D0B9D8}"/>
              </a:ext>
            </a:extLst>
          </p:cNvPr>
          <p:cNvSpPr txBox="1"/>
          <p:nvPr/>
        </p:nvSpPr>
        <p:spPr>
          <a:xfrm>
            <a:off x="1727562"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81" name="TextBox 180">
            <a:extLst>
              <a:ext uri="{FF2B5EF4-FFF2-40B4-BE49-F238E27FC236}">
                <a16:creationId xmlns:a16="http://schemas.microsoft.com/office/drawing/2014/main" id="{7D426B92-52AE-4068-80C7-A9E7EE163B5C}"/>
              </a:ext>
            </a:extLst>
          </p:cNvPr>
          <p:cNvSpPr txBox="1"/>
          <p:nvPr/>
        </p:nvSpPr>
        <p:spPr>
          <a:xfrm>
            <a:off x="5642978" y="1610375"/>
            <a:ext cx="552885" cy="461665"/>
          </a:xfrm>
          <a:prstGeom prst="rect">
            <a:avLst/>
          </a:prstGeom>
          <a:noFill/>
        </p:spPr>
        <p:txBody>
          <a:bodyPr wrap="square" rtlCol="0">
            <a:spAutoFit/>
          </a:bodyPr>
          <a:lstStyle/>
          <a:p>
            <a:pPr algn="ctr"/>
            <a:r>
              <a:rPr lang="en-US" sz="2400" dirty="0"/>
              <a:t>3</a:t>
            </a:r>
            <a:endParaRPr lang="en-IN" sz="2400" dirty="0"/>
          </a:p>
        </p:txBody>
      </p:sp>
      <p:sp>
        <p:nvSpPr>
          <p:cNvPr id="182" name="TextBox 181">
            <a:extLst>
              <a:ext uri="{FF2B5EF4-FFF2-40B4-BE49-F238E27FC236}">
                <a16:creationId xmlns:a16="http://schemas.microsoft.com/office/drawing/2014/main" id="{81B30201-36AB-4D34-87D6-9C5C0A66DDE5}"/>
              </a:ext>
            </a:extLst>
          </p:cNvPr>
          <p:cNvSpPr txBox="1"/>
          <p:nvPr/>
        </p:nvSpPr>
        <p:spPr>
          <a:xfrm>
            <a:off x="5642978" y="2356382"/>
            <a:ext cx="552885" cy="461665"/>
          </a:xfrm>
          <a:prstGeom prst="rect">
            <a:avLst/>
          </a:prstGeom>
          <a:noFill/>
        </p:spPr>
        <p:txBody>
          <a:bodyPr wrap="square" rtlCol="0">
            <a:spAutoFit/>
          </a:bodyPr>
          <a:lstStyle/>
          <a:p>
            <a:pPr algn="ctr"/>
            <a:r>
              <a:rPr lang="en-US" sz="2400" dirty="0"/>
              <a:t>6</a:t>
            </a:r>
            <a:endParaRPr lang="en-IN" sz="2400" dirty="0"/>
          </a:p>
        </p:txBody>
      </p:sp>
      <p:sp>
        <p:nvSpPr>
          <p:cNvPr id="183" name="TextBox 182">
            <a:extLst>
              <a:ext uri="{FF2B5EF4-FFF2-40B4-BE49-F238E27FC236}">
                <a16:creationId xmlns:a16="http://schemas.microsoft.com/office/drawing/2014/main" id="{3C6681E0-DA8A-409C-A140-A8DCCAEF2017}"/>
              </a:ext>
            </a:extLst>
          </p:cNvPr>
          <p:cNvSpPr txBox="1"/>
          <p:nvPr/>
        </p:nvSpPr>
        <p:spPr>
          <a:xfrm>
            <a:off x="5642978" y="3102389"/>
            <a:ext cx="552885" cy="461665"/>
          </a:xfrm>
          <a:prstGeom prst="rect">
            <a:avLst/>
          </a:prstGeom>
          <a:noFill/>
        </p:spPr>
        <p:txBody>
          <a:bodyPr wrap="square" rtlCol="0">
            <a:spAutoFit/>
          </a:bodyPr>
          <a:lstStyle/>
          <a:p>
            <a:pPr algn="ctr"/>
            <a:r>
              <a:rPr lang="en-US" sz="2400" dirty="0"/>
              <a:t>3</a:t>
            </a:r>
            <a:endParaRPr lang="en-IN" sz="2400" dirty="0"/>
          </a:p>
        </p:txBody>
      </p:sp>
      <p:sp>
        <p:nvSpPr>
          <p:cNvPr id="184" name="TextBox 183">
            <a:extLst>
              <a:ext uri="{FF2B5EF4-FFF2-40B4-BE49-F238E27FC236}">
                <a16:creationId xmlns:a16="http://schemas.microsoft.com/office/drawing/2014/main" id="{CF21E27E-56AD-4168-85DF-14516C293FA9}"/>
              </a:ext>
            </a:extLst>
          </p:cNvPr>
          <p:cNvSpPr txBox="1"/>
          <p:nvPr/>
        </p:nvSpPr>
        <p:spPr>
          <a:xfrm>
            <a:off x="5642978"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85" name="TextBox 184">
            <a:extLst>
              <a:ext uri="{FF2B5EF4-FFF2-40B4-BE49-F238E27FC236}">
                <a16:creationId xmlns:a16="http://schemas.microsoft.com/office/drawing/2014/main" id="{C05CD132-DC40-4331-8E16-F33B4565058B}"/>
              </a:ext>
            </a:extLst>
          </p:cNvPr>
          <p:cNvSpPr txBox="1"/>
          <p:nvPr/>
        </p:nvSpPr>
        <p:spPr>
          <a:xfrm>
            <a:off x="4664124" y="1610375"/>
            <a:ext cx="552885" cy="461665"/>
          </a:xfrm>
          <a:prstGeom prst="rect">
            <a:avLst/>
          </a:prstGeom>
          <a:noFill/>
        </p:spPr>
        <p:txBody>
          <a:bodyPr wrap="square" rtlCol="0">
            <a:spAutoFit/>
          </a:bodyPr>
          <a:lstStyle/>
          <a:p>
            <a:pPr algn="ctr"/>
            <a:r>
              <a:rPr lang="en-US" sz="2400" dirty="0"/>
              <a:t>6</a:t>
            </a:r>
            <a:endParaRPr lang="en-IN" sz="2400" dirty="0"/>
          </a:p>
        </p:txBody>
      </p:sp>
      <p:sp>
        <p:nvSpPr>
          <p:cNvPr id="186" name="TextBox 185">
            <a:extLst>
              <a:ext uri="{FF2B5EF4-FFF2-40B4-BE49-F238E27FC236}">
                <a16:creationId xmlns:a16="http://schemas.microsoft.com/office/drawing/2014/main" id="{775FF9E7-4726-4AA9-AFAE-EE2851253DDE}"/>
              </a:ext>
            </a:extLst>
          </p:cNvPr>
          <p:cNvSpPr txBox="1"/>
          <p:nvPr/>
        </p:nvSpPr>
        <p:spPr>
          <a:xfrm>
            <a:off x="4664124" y="2356382"/>
            <a:ext cx="552885" cy="461665"/>
          </a:xfrm>
          <a:prstGeom prst="rect">
            <a:avLst/>
          </a:prstGeom>
          <a:noFill/>
        </p:spPr>
        <p:txBody>
          <a:bodyPr wrap="square" rtlCol="0">
            <a:spAutoFit/>
          </a:bodyPr>
          <a:lstStyle/>
          <a:p>
            <a:pPr algn="ctr"/>
            <a:r>
              <a:rPr lang="en-US" sz="2400" dirty="0"/>
              <a:t>6</a:t>
            </a:r>
            <a:endParaRPr lang="en-IN" sz="2400" dirty="0"/>
          </a:p>
        </p:txBody>
      </p:sp>
      <p:sp>
        <p:nvSpPr>
          <p:cNvPr id="187" name="TextBox 186">
            <a:extLst>
              <a:ext uri="{FF2B5EF4-FFF2-40B4-BE49-F238E27FC236}">
                <a16:creationId xmlns:a16="http://schemas.microsoft.com/office/drawing/2014/main" id="{63CEC54B-0C77-4D49-9050-CA11DC278208}"/>
              </a:ext>
            </a:extLst>
          </p:cNvPr>
          <p:cNvSpPr txBox="1"/>
          <p:nvPr/>
        </p:nvSpPr>
        <p:spPr>
          <a:xfrm>
            <a:off x="4664124" y="3102389"/>
            <a:ext cx="552885" cy="461665"/>
          </a:xfrm>
          <a:prstGeom prst="rect">
            <a:avLst/>
          </a:prstGeom>
          <a:noFill/>
        </p:spPr>
        <p:txBody>
          <a:bodyPr wrap="square" rtlCol="0">
            <a:spAutoFit/>
          </a:bodyPr>
          <a:lstStyle/>
          <a:p>
            <a:pPr algn="ctr"/>
            <a:r>
              <a:rPr lang="en-US" sz="2400" dirty="0"/>
              <a:t>6</a:t>
            </a:r>
            <a:endParaRPr lang="en-IN" sz="2400" dirty="0"/>
          </a:p>
        </p:txBody>
      </p:sp>
      <p:sp>
        <p:nvSpPr>
          <p:cNvPr id="188" name="TextBox 187">
            <a:extLst>
              <a:ext uri="{FF2B5EF4-FFF2-40B4-BE49-F238E27FC236}">
                <a16:creationId xmlns:a16="http://schemas.microsoft.com/office/drawing/2014/main" id="{82C8AC2A-31EB-4101-A1DD-D5F34F516393}"/>
              </a:ext>
            </a:extLst>
          </p:cNvPr>
          <p:cNvSpPr txBox="1"/>
          <p:nvPr/>
        </p:nvSpPr>
        <p:spPr>
          <a:xfrm>
            <a:off x="4664124"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89" name="TextBox 188">
            <a:extLst>
              <a:ext uri="{FF2B5EF4-FFF2-40B4-BE49-F238E27FC236}">
                <a16:creationId xmlns:a16="http://schemas.microsoft.com/office/drawing/2014/main" id="{394B972F-4140-4CB6-9EFD-DC0A2DAB2918}"/>
              </a:ext>
            </a:extLst>
          </p:cNvPr>
          <p:cNvSpPr txBox="1"/>
          <p:nvPr/>
        </p:nvSpPr>
        <p:spPr>
          <a:xfrm>
            <a:off x="3685270" y="1610375"/>
            <a:ext cx="552885" cy="461665"/>
          </a:xfrm>
          <a:prstGeom prst="rect">
            <a:avLst/>
          </a:prstGeom>
          <a:noFill/>
        </p:spPr>
        <p:txBody>
          <a:bodyPr wrap="square" rtlCol="0">
            <a:spAutoFit/>
          </a:bodyPr>
          <a:lstStyle/>
          <a:p>
            <a:pPr algn="ctr"/>
            <a:r>
              <a:rPr lang="en-US" sz="2400" dirty="0"/>
              <a:t>6</a:t>
            </a:r>
            <a:endParaRPr lang="en-IN" sz="2400" dirty="0"/>
          </a:p>
        </p:txBody>
      </p:sp>
      <p:sp>
        <p:nvSpPr>
          <p:cNvPr id="190" name="TextBox 189">
            <a:extLst>
              <a:ext uri="{FF2B5EF4-FFF2-40B4-BE49-F238E27FC236}">
                <a16:creationId xmlns:a16="http://schemas.microsoft.com/office/drawing/2014/main" id="{7CF3820B-E37A-424C-A3C5-801C0EAE2139}"/>
              </a:ext>
            </a:extLst>
          </p:cNvPr>
          <p:cNvSpPr txBox="1"/>
          <p:nvPr/>
        </p:nvSpPr>
        <p:spPr>
          <a:xfrm>
            <a:off x="3685270" y="2356382"/>
            <a:ext cx="552885" cy="461665"/>
          </a:xfrm>
          <a:prstGeom prst="rect">
            <a:avLst/>
          </a:prstGeom>
          <a:noFill/>
        </p:spPr>
        <p:txBody>
          <a:bodyPr wrap="square" rtlCol="0">
            <a:spAutoFit/>
          </a:bodyPr>
          <a:lstStyle/>
          <a:p>
            <a:pPr algn="ctr"/>
            <a:r>
              <a:rPr lang="en-US" sz="2400" dirty="0"/>
              <a:t>7</a:t>
            </a:r>
            <a:endParaRPr lang="en-IN" sz="2400" dirty="0"/>
          </a:p>
        </p:txBody>
      </p:sp>
      <p:sp>
        <p:nvSpPr>
          <p:cNvPr id="191" name="TextBox 190">
            <a:extLst>
              <a:ext uri="{FF2B5EF4-FFF2-40B4-BE49-F238E27FC236}">
                <a16:creationId xmlns:a16="http://schemas.microsoft.com/office/drawing/2014/main" id="{B58ACA64-F54C-4869-B281-64D21B435C8A}"/>
              </a:ext>
            </a:extLst>
          </p:cNvPr>
          <p:cNvSpPr txBox="1"/>
          <p:nvPr/>
        </p:nvSpPr>
        <p:spPr>
          <a:xfrm>
            <a:off x="3685270" y="3102389"/>
            <a:ext cx="552885" cy="461665"/>
          </a:xfrm>
          <a:prstGeom prst="rect">
            <a:avLst/>
          </a:prstGeom>
          <a:noFill/>
        </p:spPr>
        <p:txBody>
          <a:bodyPr wrap="square" rtlCol="0">
            <a:spAutoFit/>
          </a:bodyPr>
          <a:lstStyle/>
          <a:p>
            <a:pPr algn="ctr"/>
            <a:r>
              <a:rPr lang="en-US" sz="2400" dirty="0"/>
              <a:t>6</a:t>
            </a:r>
            <a:endParaRPr lang="en-IN" sz="2400" dirty="0"/>
          </a:p>
        </p:txBody>
      </p:sp>
      <p:sp>
        <p:nvSpPr>
          <p:cNvPr id="192" name="TextBox 191">
            <a:extLst>
              <a:ext uri="{FF2B5EF4-FFF2-40B4-BE49-F238E27FC236}">
                <a16:creationId xmlns:a16="http://schemas.microsoft.com/office/drawing/2014/main" id="{274F8FE4-201A-4C8A-B23D-4B1DE55368AD}"/>
              </a:ext>
            </a:extLst>
          </p:cNvPr>
          <p:cNvSpPr txBox="1"/>
          <p:nvPr/>
        </p:nvSpPr>
        <p:spPr>
          <a:xfrm>
            <a:off x="3685270"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93" name="TextBox 192">
            <a:extLst>
              <a:ext uri="{FF2B5EF4-FFF2-40B4-BE49-F238E27FC236}">
                <a16:creationId xmlns:a16="http://schemas.microsoft.com/office/drawing/2014/main" id="{D1B289A8-CF83-4CB7-8A69-77698923C72A}"/>
              </a:ext>
            </a:extLst>
          </p:cNvPr>
          <p:cNvSpPr txBox="1"/>
          <p:nvPr/>
        </p:nvSpPr>
        <p:spPr>
          <a:xfrm>
            <a:off x="2706416" y="1610375"/>
            <a:ext cx="552885" cy="461665"/>
          </a:xfrm>
          <a:prstGeom prst="rect">
            <a:avLst/>
          </a:prstGeom>
          <a:noFill/>
        </p:spPr>
        <p:txBody>
          <a:bodyPr wrap="square" rtlCol="0">
            <a:spAutoFit/>
          </a:bodyPr>
          <a:lstStyle/>
          <a:p>
            <a:pPr algn="ctr"/>
            <a:r>
              <a:rPr lang="en-US" sz="2400" dirty="0"/>
              <a:t>8</a:t>
            </a:r>
            <a:endParaRPr lang="en-IN" sz="2400" dirty="0"/>
          </a:p>
        </p:txBody>
      </p:sp>
      <p:sp>
        <p:nvSpPr>
          <p:cNvPr id="194" name="TextBox 193">
            <a:extLst>
              <a:ext uri="{FF2B5EF4-FFF2-40B4-BE49-F238E27FC236}">
                <a16:creationId xmlns:a16="http://schemas.microsoft.com/office/drawing/2014/main" id="{5003899F-BDC1-4D76-9C54-4DD14429DFB6}"/>
              </a:ext>
            </a:extLst>
          </p:cNvPr>
          <p:cNvSpPr txBox="1"/>
          <p:nvPr/>
        </p:nvSpPr>
        <p:spPr>
          <a:xfrm>
            <a:off x="2706416" y="2356382"/>
            <a:ext cx="552885" cy="461665"/>
          </a:xfrm>
          <a:prstGeom prst="rect">
            <a:avLst/>
          </a:prstGeom>
          <a:noFill/>
        </p:spPr>
        <p:txBody>
          <a:bodyPr wrap="square" rtlCol="0">
            <a:spAutoFit/>
          </a:bodyPr>
          <a:lstStyle/>
          <a:p>
            <a:pPr algn="ctr"/>
            <a:r>
              <a:rPr lang="en-US" sz="2400" dirty="0"/>
              <a:t>7</a:t>
            </a:r>
            <a:endParaRPr lang="en-IN" sz="2400" dirty="0"/>
          </a:p>
        </p:txBody>
      </p:sp>
      <p:sp>
        <p:nvSpPr>
          <p:cNvPr id="195" name="TextBox 194">
            <a:extLst>
              <a:ext uri="{FF2B5EF4-FFF2-40B4-BE49-F238E27FC236}">
                <a16:creationId xmlns:a16="http://schemas.microsoft.com/office/drawing/2014/main" id="{3020C5BD-B925-4FE0-9B29-1791ED7433DB}"/>
              </a:ext>
            </a:extLst>
          </p:cNvPr>
          <p:cNvSpPr txBox="1"/>
          <p:nvPr/>
        </p:nvSpPr>
        <p:spPr>
          <a:xfrm>
            <a:off x="2706416" y="3102389"/>
            <a:ext cx="552885" cy="461665"/>
          </a:xfrm>
          <a:prstGeom prst="rect">
            <a:avLst/>
          </a:prstGeom>
          <a:noFill/>
        </p:spPr>
        <p:txBody>
          <a:bodyPr wrap="square" rtlCol="0">
            <a:spAutoFit/>
          </a:bodyPr>
          <a:lstStyle/>
          <a:p>
            <a:pPr algn="ctr"/>
            <a:r>
              <a:rPr lang="en-US" sz="2400" dirty="0"/>
              <a:t>4</a:t>
            </a:r>
            <a:endParaRPr lang="en-IN" sz="2400" dirty="0"/>
          </a:p>
        </p:txBody>
      </p:sp>
      <p:sp>
        <p:nvSpPr>
          <p:cNvPr id="196" name="TextBox 195">
            <a:extLst>
              <a:ext uri="{FF2B5EF4-FFF2-40B4-BE49-F238E27FC236}">
                <a16:creationId xmlns:a16="http://schemas.microsoft.com/office/drawing/2014/main" id="{1FF4CFEE-64B3-4E1E-9E4A-D46B3438517B}"/>
              </a:ext>
            </a:extLst>
          </p:cNvPr>
          <p:cNvSpPr txBox="1"/>
          <p:nvPr/>
        </p:nvSpPr>
        <p:spPr>
          <a:xfrm>
            <a:off x="2706416"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97" name="TextBox 196">
            <a:extLst>
              <a:ext uri="{FF2B5EF4-FFF2-40B4-BE49-F238E27FC236}">
                <a16:creationId xmlns:a16="http://schemas.microsoft.com/office/drawing/2014/main" id="{E4AF93A2-F7E9-4B11-A45E-A02E5D0E2619}"/>
              </a:ext>
            </a:extLst>
          </p:cNvPr>
          <p:cNvSpPr txBox="1"/>
          <p:nvPr/>
        </p:nvSpPr>
        <p:spPr>
          <a:xfrm>
            <a:off x="6048204" y="1230201"/>
            <a:ext cx="552885" cy="461665"/>
          </a:xfrm>
          <a:prstGeom prst="rect">
            <a:avLst/>
          </a:prstGeom>
          <a:noFill/>
        </p:spPr>
        <p:txBody>
          <a:bodyPr wrap="square" rtlCol="0">
            <a:spAutoFit/>
          </a:bodyPr>
          <a:lstStyle/>
          <a:p>
            <a:pPr algn="ctr"/>
            <a:r>
              <a:rPr lang="en-US" sz="2400" dirty="0"/>
              <a:t>80</a:t>
            </a:r>
            <a:endParaRPr lang="en-IN" sz="2400" dirty="0"/>
          </a:p>
        </p:txBody>
      </p:sp>
      <p:sp>
        <p:nvSpPr>
          <p:cNvPr id="198" name="TextBox 197">
            <a:extLst>
              <a:ext uri="{FF2B5EF4-FFF2-40B4-BE49-F238E27FC236}">
                <a16:creationId xmlns:a16="http://schemas.microsoft.com/office/drawing/2014/main" id="{338AE18B-623E-4AFA-9B38-C92A2165D9D1}"/>
              </a:ext>
            </a:extLst>
          </p:cNvPr>
          <p:cNvSpPr txBox="1"/>
          <p:nvPr/>
        </p:nvSpPr>
        <p:spPr>
          <a:xfrm>
            <a:off x="6048204" y="1974892"/>
            <a:ext cx="552885" cy="461665"/>
          </a:xfrm>
          <a:prstGeom prst="rect">
            <a:avLst/>
          </a:prstGeom>
          <a:noFill/>
        </p:spPr>
        <p:txBody>
          <a:bodyPr wrap="square" rtlCol="0">
            <a:spAutoFit/>
          </a:bodyPr>
          <a:lstStyle/>
          <a:p>
            <a:pPr algn="ctr"/>
            <a:r>
              <a:rPr lang="en-US" sz="2400" dirty="0"/>
              <a:t>50</a:t>
            </a:r>
            <a:endParaRPr lang="en-IN" sz="2400" dirty="0"/>
          </a:p>
        </p:txBody>
      </p:sp>
      <p:sp>
        <p:nvSpPr>
          <p:cNvPr id="199" name="TextBox 198">
            <a:extLst>
              <a:ext uri="{FF2B5EF4-FFF2-40B4-BE49-F238E27FC236}">
                <a16:creationId xmlns:a16="http://schemas.microsoft.com/office/drawing/2014/main" id="{F5D0516A-CFD0-4137-A26B-45CDC87352C2}"/>
              </a:ext>
            </a:extLst>
          </p:cNvPr>
          <p:cNvSpPr txBox="1"/>
          <p:nvPr/>
        </p:nvSpPr>
        <p:spPr>
          <a:xfrm>
            <a:off x="6048204" y="2719583"/>
            <a:ext cx="552885" cy="461665"/>
          </a:xfrm>
          <a:prstGeom prst="rect">
            <a:avLst/>
          </a:prstGeom>
          <a:noFill/>
        </p:spPr>
        <p:txBody>
          <a:bodyPr wrap="square" rtlCol="0">
            <a:spAutoFit/>
          </a:bodyPr>
          <a:lstStyle/>
          <a:p>
            <a:pPr algn="ctr"/>
            <a:r>
              <a:rPr lang="en-US" sz="2400" dirty="0"/>
              <a:t>90</a:t>
            </a:r>
            <a:endParaRPr lang="en-IN" sz="2400" dirty="0"/>
          </a:p>
        </p:txBody>
      </p:sp>
      <p:sp>
        <p:nvSpPr>
          <p:cNvPr id="200" name="TextBox 199">
            <a:extLst>
              <a:ext uri="{FF2B5EF4-FFF2-40B4-BE49-F238E27FC236}">
                <a16:creationId xmlns:a16="http://schemas.microsoft.com/office/drawing/2014/main" id="{A3597BD6-E7D5-41E7-8566-F505355E1B51}"/>
              </a:ext>
            </a:extLst>
          </p:cNvPr>
          <p:cNvSpPr txBox="1"/>
          <p:nvPr/>
        </p:nvSpPr>
        <p:spPr>
          <a:xfrm>
            <a:off x="6050143" y="3464273"/>
            <a:ext cx="552885" cy="461665"/>
          </a:xfrm>
          <a:prstGeom prst="rect">
            <a:avLst/>
          </a:prstGeom>
          <a:noFill/>
        </p:spPr>
        <p:txBody>
          <a:bodyPr wrap="square" rtlCol="0">
            <a:spAutoFit/>
          </a:bodyPr>
          <a:lstStyle/>
          <a:p>
            <a:pPr algn="ctr"/>
            <a:r>
              <a:rPr lang="en-US" sz="2400" dirty="0"/>
              <a:t>30</a:t>
            </a:r>
            <a:endParaRPr lang="en-IN" sz="2400" dirty="0"/>
          </a:p>
        </p:txBody>
      </p:sp>
      <p:sp>
        <p:nvSpPr>
          <p:cNvPr id="201" name="TextBox 200">
            <a:extLst>
              <a:ext uri="{FF2B5EF4-FFF2-40B4-BE49-F238E27FC236}">
                <a16:creationId xmlns:a16="http://schemas.microsoft.com/office/drawing/2014/main" id="{57A40E79-0B8F-49CD-A2EC-1613CFB83B4B}"/>
              </a:ext>
            </a:extLst>
          </p:cNvPr>
          <p:cNvSpPr txBox="1"/>
          <p:nvPr/>
        </p:nvSpPr>
        <p:spPr>
          <a:xfrm>
            <a:off x="1160552" y="4222957"/>
            <a:ext cx="552885" cy="461665"/>
          </a:xfrm>
          <a:prstGeom prst="rect">
            <a:avLst/>
          </a:prstGeom>
          <a:noFill/>
        </p:spPr>
        <p:txBody>
          <a:bodyPr wrap="square" rtlCol="0">
            <a:spAutoFit/>
          </a:bodyPr>
          <a:lstStyle/>
          <a:p>
            <a:pPr algn="ctr"/>
            <a:r>
              <a:rPr lang="en-US" sz="2400" dirty="0"/>
              <a:t>40</a:t>
            </a:r>
            <a:endParaRPr lang="en-IN" sz="2400" dirty="0"/>
          </a:p>
        </p:txBody>
      </p:sp>
      <p:sp>
        <p:nvSpPr>
          <p:cNvPr id="202" name="TextBox 201">
            <a:extLst>
              <a:ext uri="{FF2B5EF4-FFF2-40B4-BE49-F238E27FC236}">
                <a16:creationId xmlns:a16="http://schemas.microsoft.com/office/drawing/2014/main" id="{04D03011-5762-4B10-8470-D232A7303DA4}"/>
              </a:ext>
            </a:extLst>
          </p:cNvPr>
          <p:cNvSpPr txBox="1"/>
          <p:nvPr/>
        </p:nvSpPr>
        <p:spPr>
          <a:xfrm>
            <a:off x="2135511" y="4222957"/>
            <a:ext cx="552885" cy="461665"/>
          </a:xfrm>
          <a:prstGeom prst="rect">
            <a:avLst/>
          </a:prstGeom>
          <a:noFill/>
        </p:spPr>
        <p:txBody>
          <a:bodyPr wrap="square" rtlCol="0">
            <a:spAutoFit/>
          </a:bodyPr>
          <a:lstStyle/>
          <a:p>
            <a:pPr algn="ctr"/>
            <a:r>
              <a:rPr lang="en-US" sz="2400" dirty="0"/>
              <a:t>40</a:t>
            </a:r>
            <a:endParaRPr lang="en-IN" sz="2400" dirty="0"/>
          </a:p>
        </p:txBody>
      </p:sp>
      <p:sp>
        <p:nvSpPr>
          <p:cNvPr id="203" name="TextBox 202">
            <a:extLst>
              <a:ext uri="{FF2B5EF4-FFF2-40B4-BE49-F238E27FC236}">
                <a16:creationId xmlns:a16="http://schemas.microsoft.com/office/drawing/2014/main" id="{29E9CF4D-C692-4E0A-A909-08656C275864}"/>
              </a:ext>
            </a:extLst>
          </p:cNvPr>
          <p:cNvSpPr txBox="1"/>
          <p:nvPr/>
        </p:nvSpPr>
        <p:spPr>
          <a:xfrm>
            <a:off x="3110470" y="4222957"/>
            <a:ext cx="552885" cy="461665"/>
          </a:xfrm>
          <a:prstGeom prst="rect">
            <a:avLst/>
          </a:prstGeom>
          <a:noFill/>
        </p:spPr>
        <p:txBody>
          <a:bodyPr wrap="square" rtlCol="0">
            <a:spAutoFit/>
          </a:bodyPr>
          <a:lstStyle/>
          <a:p>
            <a:pPr algn="ctr"/>
            <a:r>
              <a:rPr lang="en-US" sz="2400" dirty="0"/>
              <a:t>50</a:t>
            </a:r>
            <a:endParaRPr lang="en-IN" sz="2400" dirty="0"/>
          </a:p>
        </p:txBody>
      </p:sp>
      <p:sp>
        <p:nvSpPr>
          <p:cNvPr id="204" name="TextBox 203">
            <a:extLst>
              <a:ext uri="{FF2B5EF4-FFF2-40B4-BE49-F238E27FC236}">
                <a16:creationId xmlns:a16="http://schemas.microsoft.com/office/drawing/2014/main" id="{940C68FB-76A5-4A1E-A301-16D92050B497}"/>
              </a:ext>
            </a:extLst>
          </p:cNvPr>
          <p:cNvSpPr txBox="1"/>
          <p:nvPr/>
        </p:nvSpPr>
        <p:spPr>
          <a:xfrm>
            <a:off x="4085428" y="4222957"/>
            <a:ext cx="552885" cy="461665"/>
          </a:xfrm>
          <a:prstGeom prst="rect">
            <a:avLst/>
          </a:prstGeom>
          <a:noFill/>
        </p:spPr>
        <p:txBody>
          <a:bodyPr wrap="square" rtlCol="0">
            <a:spAutoFit/>
          </a:bodyPr>
          <a:lstStyle/>
          <a:p>
            <a:pPr algn="ctr"/>
            <a:r>
              <a:rPr lang="en-US" sz="2400" dirty="0"/>
              <a:t>40</a:t>
            </a:r>
            <a:endParaRPr lang="en-IN" sz="2400" dirty="0"/>
          </a:p>
        </p:txBody>
      </p:sp>
      <p:sp>
        <p:nvSpPr>
          <p:cNvPr id="205" name="TextBox 204">
            <a:extLst>
              <a:ext uri="{FF2B5EF4-FFF2-40B4-BE49-F238E27FC236}">
                <a16:creationId xmlns:a16="http://schemas.microsoft.com/office/drawing/2014/main" id="{12F132D8-A5BC-4610-AAE0-0148745D2A98}"/>
              </a:ext>
            </a:extLst>
          </p:cNvPr>
          <p:cNvSpPr txBox="1"/>
          <p:nvPr/>
        </p:nvSpPr>
        <p:spPr>
          <a:xfrm>
            <a:off x="5060386" y="4222957"/>
            <a:ext cx="552885" cy="461665"/>
          </a:xfrm>
          <a:prstGeom prst="rect">
            <a:avLst/>
          </a:prstGeom>
          <a:noFill/>
        </p:spPr>
        <p:txBody>
          <a:bodyPr wrap="square" rtlCol="0">
            <a:spAutoFit/>
          </a:bodyPr>
          <a:lstStyle/>
          <a:p>
            <a:pPr algn="ctr"/>
            <a:r>
              <a:rPr lang="en-US" sz="2400" dirty="0"/>
              <a:t>80</a:t>
            </a:r>
            <a:endParaRPr lang="en-IN" sz="2400" dirty="0"/>
          </a:p>
        </p:txBody>
      </p:sp>
      <p:sp>
        <p:nvSpPr>
          <p:cNvPr id="206" name="TextBox 205">
            <a:extLst>
              <a:ext uri="{FF2B5EF4-FFF2-40B4-BE49-F238E27FC236}">
                <a16:creationId xmlns:a16="http://schemas.microsoft.com/office/drawing/2014/main" id="{DDD0382A-8231-4BEF-AACD-E87AB5484A55}"/>
              </a:ext>
            </a:extLst>
          </p:cNvPr>
          <p:cNvSpPr txBox="1"/>
          <p:nvPr/>
        </p:nvSpPr>
        <p:spPr>
          <a:xfrm>
            <a:off x="7051154" y="1179008"/>
            <a:ext cx="580182" cy="461665"/>
          </a:xfrm>
          <a:prstGeom prst="rect">
            <a:avLst/>
          </a:prstGeom>
          <a:noFill/>
        </p:spPr>
        <p:txBody>
          <a:bodyPr wrap="square" rtlCol="0">
            <a:spAutoFit/>
          </a:bodyPr>
          <a:lstStyle/>
          <a:p>
            <a:pPr algn="ctr"/>
            <a:r>
              <a:rPr lang="en-US" sz="2400" dirty="0"/>
              <a:t>2</a:t>
            </a:r>
            <a:endParaRPr lang="en-IN" sz="2400" dirty="0"/>
          </a:p>
        </p:txBody>
      </p:sp>
      <p:sp>
        <p:nvSpPr>
          <p:cNvPr id="207" name="TextBox 206">
            <a:extLst>
              <a:ext uri="{FF2B5EF4-FFF2-40B4-BE49-F238E27FC236}">
                <a16:creationId xmlns:a16="http://schemas.microsoft.com/office/drawing/2014/main" id="{0E4E585D-15DD-4517-9EDE-3B3D403D878C}"/>
              </a:ext>
            </a:extLst>
          </p:cNvPr>
          <p:cNvSpPr txBox="1"/>
          <p:nvPr/>
        </p:nvSpPr>
        <p:spPr>
          <a:xfrm>
            <a:off x="7051154"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208" name="TextBox 207">
            <a:extLst>
              <a:ext uri="{FF2B5EF4-FFF2-40B4-BE49-F238E27FC236}">
                <a16:creationId xmlns:a16="http://schemas.microsoft.com/office/drawing/2014/main" id="{E37D3F00-D7C4-46B0-99C4-6FDC06D365B9}"/>
              </a:ext>
            </a:extLst>
          </p:cNvPr>
          <p:cNvSpPr txBox="1"/>
          <p:nvPr/>
        </p:nvSpPr>
        <p:spPr>
          <a:xfrm>
            <a:off x="7051154" y="2698247"/>
            <a:ext cx="580182" cy="461665"/>
          </a:xfrm>
          <a:prstGeom prst="rect">
            <a:avLst/>
          </a:prstGeom>
          <a:noFill/>
        </p:spPr>
        <p:txBody>
          <a:bodyPr wrap="square" rtlCol="0">
            <a:spAutoFit/>
          </a:bodyPr>
          <a:lstStyle/>
          <a:p>
            <a:pPr algn="ctr"/>
            <a:r>
              <a:rPr lang="en-US" sz="2400" dirty="0"/>
              <a:t>1</a:t>
            </a:r>
            <a:endParaRPr lang="en-IN" sz="2400" dirty="0"/>
          </a:p>
        </p:txBody>
      </p:sp>
      <p:sp>
        <p:nvSpPr>
          <p:cNvPr id="209" name="TextBox 208">
            <a:extLst>
              <a:ext uri="{FF2B5EF4-FFF2-40B4-BE49-F238E27FC236}">
                <a16:creationId xmlns:a16="http://schemas.microsoft.com/office/drawing/2014/main" id="{73A1847B-8D78-4C40-A2AE-BAAE57EA09F5}"/>
              </a:ext>
            </a:extLst>
          </p:cNvPr>
          <p:cNvSpPr txBox="1"/>
          <p:nvPr/>
        </p:nvSpPr>
        <p:spPr>
          <a:xfrm>
            <a:off x="7051154" y="3552658"/>
            <a:ext cx="580182" cy="461665"/>
          </a:xfrm>
          <a:prstGeom prst="rect">
            <a:avLst/>
          </a:prstGeom>
          <a:noFill/>
        </p:spPr>
        <p:txBody>
          <a:bodyPr wrap="square" rtlCol="0">
            <a:spAutoFit/>
          </a:bodyPr>
          <a:lstStyle/>
          <a:p>
            <a:pPr algn="ctr"/>
            <a:r>
              <a:rPr lang="en-US" sz="2400" dirty="0"/>
              <a:t>0</a:t>
            </a:r>
            <a:endParaRPr lang="en-IN" sz="2400" dirty="0"/>
          </a:p>
        </p:txBody>
      </p:sp>
      <p:sp>
        <p:nvSpPr>
          <p:cNvPr id="210" name="TextBox 209">
            <a:extLst>
              <a:ext uri="{FF2B5EF4-FFF2-40B4-BE49-F238E27FC236}">
                <a16:creationId xmlns:a16="http://schemas.microsoft.com/office/drawing/2014/main" id="{E366F923-A021-451E-AA53-28307B713011}"/>
              </a:ext>
            </a:extLst>
          </p:cNvPr>
          <p:cNvSpPr txBox="1"/>
          <p:nvPr/>
        </p:nvSpPr>
        <p:spPr>
          <a:xfrm>
            <a:off x="1167998" y="5002267"/>
            <a:ext cx="552885" cy="461665"/>
          </a:xfrm>
          <a:prstGeom prst="rect">
            <a:avLst/>
          </a:prstGeom>
          <a:noFill/>
        </p:spPr>
        <p:txBody>
          <a:bodyPr wrap="square" rtlCol="0">
            <a:spAutoFit/>
          </a:bodyPr>
          <a:lstStyle/>
          <a:p>
            <a:pPr algn="ctr"/>
            <a:r>
              <a:rPr lang="en-US" sz="2400" dirty="0"/>
              <a:t>4</a:t>
            </a:r>
            <a:endParaRPr lang="en-IN" sz="2400" dirty="0"/>
          </a:p>
        </p:txBody>
      </p:sp>
      <p:sp>
        <p:nvSpPr>
          <p:cNvPr id="211" name="TextBox 210">
            <a:extLst>
              <a:ext uri="{FF2B5EF4-FFF2-40B4-BE49-F238E27FC236}">
                <a16:creationId xmlns:a16="http://schemas.microsoft.com/office/drawing/2014/main" id="{2FB73B33-A3AA-49F8-8B93-53B2F03B83DF}"/>
              </a:ext>
            </a:extLst>
          </p:cNvPr>
          <p:cNvSpPr txBox="1"/>
          <p:nvPr/>
        </p:nvSpPr>
        <p:spPr>
          <a:xfrm>
            <a:off x="2144157" y="5002267"/>
            <a:ext cx="552885" cy="461665"/>
          </a:xfrm>
          <a:prstGeom prst="rect">
            <a:avLst/>
          </a:prstGeom>
          <a:noFill/>
        </p:spPr>
        <p:txBody>
          <a:bodyPr wrap="square" rtlCol="0">
            <a:spAutoFit/>
          </a:bodyPr>
          <a:lstStyle/>
          <a:p>
            <a:pPr algn="ctr"/>
            <a:r>
              <a:rPr lang="en-US" sz="2400" dirty="0"/>
              <a:t>4</a:t>
            </a:r>
            <a:endParaRPr lang="en-IN" sz="2400" dirty="0"/>
          </a:p>
        </p:txBody>
      </p:sp>
      <p:sp>
        <p:nvSpPr>
          <p:cNvPr id="212" name="TextBox 211">
            <a:extLst>
              <a:ext uri="{FF2B5EF4-FFF2-40B4-BE49-F238E27FC236}">
                <a16:creationId xmlns:a16="http://schemas.microsoft.com/office/drawing/2014/main" id="{0088B964-4703-48B6-BF2A-CCD36C270FF2}"/>
              </a:ext>
            </a:extLst>
          </p:cNvPr>
          <p:cNvSpPr txBox="1"/>
          <p:nvPr/>
        </p:nvSpPr>
        <p:spPr>
          <a:xfrm>
            <a:off x="3120316" y="5002267"/>
            <a:ext cx="552885" cy="461665"/>
          </a:xfrm>
          <a:prstGeom prst="rect">
            <a:avLst/>
          </a:prstGeom>
          <a:noFill/>
        </p:spPr>
        <p:txBody>
          <a:bodyPr wrap="square" rtlCol="0">
            <a:spAutoFit/>
          </a:bodyPr>
          <a:lstStyle/>
          <a:p>
            <a:pPr algn="ctr"/>
            <a:r>
              <a:rPr lang="en-US" sz="2400" dirty="0"/>
              <a:t>6</a:t>
            </a:r>
            <a:endParaRPr lang="en-IN" sz="2400" dirty="0"/>
          </a:p>
        </p:txBody>
      </p:sp>
      <p:sp>
        <p:nvSpPr>
          <p:cNvPr id="214" name="TextBox 213">
            <a:extLst>
              <a:ext uri="{FF2B5EF4-FFF2-40B4-BE49-F238E27FC236}">
                <a16:creationId xmlns:a16="http://schemas.microsoft.com/office/drawing/2014/main" id="{F95FE0BE-0E7E-4848-9FF6-9D73592839E8}"/>
              </a:ext>
            </a:extLst>
          </p:cNvPr>
          <p:cNvSpPr txBox="1"/>
          <p:nvPr/>
        </p:nvSpPr>
        <p:spPr>
          <a:xfrm>
            <a:off x="4096475" y="5002267"/>
            <a:ext cx="552885" cy="461665"/>
          </a:xfrm>
          <a:prstGeom prst="rect">
            <a:avLst/>
          </a:prstGeom>
          <a:noFill/>
        </p:spPr>
        <p:txBody>
          <a:bodyPr wrap="square" rtlCol="0">
            <a:spAutoFit/>
          </a:bodyPr>
          <a:lstStyle/>
          <a:p>
            <a:pPr algn="ctr"/>
            <a:r>
              <a:rPr lang="en-US" sz="2400" dirty="0"/>
              <a:t>6</a:t>
            </a:r>
            <a:endParaRPr lang="en-IN" sz="2400" dirty="0"/>
          </a:p>
        </p:txBody>
      </p:sp>
      <p:sp>
        <p:nvSpPr>
          <p:cNvPr id="215" name="TextBox 214">
            <a:extLst>
              <a:ext uri="{FF2B5EF4-FFF2-40B4-BE49-F238E27FC236}">
                <a16:creationId xmlns:a16="http://schemas.microsoft.com/office/drawing/2014/main" id="{9319888D-31F9-41D0-8F4C-745E2D428A94}"/>
              </a:ext>
            </a:extLst>
          </p:cNvPr>
          <p:cNvSpPr txBox="1"/>
          <p:nvPr/>
        </p:nvSpPr>
        <p:spPr>
          <a:xfrm>
            <a:off x="5072634" y="5002267"/>
            <a:ext cx="552885" cy="461665"/>
          </a:xfrm>
          <a:prstGeom prst="rect">
            <a:avLst/>
          </a:prstGeom>
          <a:noFill/>
        </p:spPr>
        <p:txBody>
          <a:bodyPr wrap="square" rtlCol="0">
            <a:spAutoFit/>
          </a:bodyPr>
          <a:lstStyle/>
          <a:p>
            <a:pPr algn="ctr"/>
            <a:r>
              <a:rPr lang="en-US" sz="2400" dirty="0"/>
              <a:t>3</a:t>
            </a:r>
            <a:endParaRPr lang="en-IN" sz="2400" dirty="0"/>
          </a:p>
        </p:txBody>
      </p:sp>
      <p:sp>
        <p:nvSpPr>
          <p:cNvPr id="217" name="TextBox 216">
            <a:extLst>
              <a:ext uri="{FF2B5EF4-FFF2-40B4-BE49-F238E27FC236}">
                <a16:creationId xmlns:a16="http://schemas.microsoft.com/office/drawing/2014/main" id="{539E6F40-9B95-42BB-82F7-EBFF64F9C945}"/>
              </a:ext>
            </a:extLst>
          </p:cNvPr>
          <p:cNvSpPr txBox="1"/>
          <p:nvPr/>
        </p:nvSpPr>
        <p:spPr>
          <a:xfrm>
            <a:off x="7629536" y="1179008"/>
            <a:ext cx="580182" cy="461665"/>
          </a:xfrm>
          <a:prstGeom prst="rect">
            <a:avLst/>
          </a:prstGeom>
          <a:noFill/>
        </p:spPr>
        <p:txBody>
          <a:bodyPr wrap="square" rtlCol="0">
            <a:spAutoFit/>
          </a:bodyPr>
          <a:lstStyle/>
          <a:p>
            <a:pPr algn="ctr"/>
            <a:r>
              <a:rPr lang="en-US" sz="2400" dirty="0"/>
              <a:t>2</a:t>
            </a:r>
            <a:endParaRPr lang="en-IN" sz="2400" dirty="0"/>
          </a:p>
        </p:txBody>
      </p:sp>
      <p:sp>
        <p:nvSpPr>
          <p:cNvPr id="218" name="TextBox 217">
            <a:extLst>
              <a:ext uri="{FF2B5EF4-FFF2-40B4-BE49-F238E27FC236}">
                <a16:creationId xmlns:a16="http://schemas.microsoft.com/office/drawing/2014/main" id="{588F343D-35E0-476B-990E-7029B2D36ECE}"/>
              </a:ext>
            </a:extLst>
          </p:cNvPr>
          <p:cNvSpPr txBox="1"/>
          <p:nvPr/>
        </p:nvSpPr>
        <p:spPr>
          <a:xfrm>
            <a:off x="7629536"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219" name="TextBox 218">
            <a:extLst>
              <a:ext uri="{FF2B5EF4-FFF2-40B4-BE49-F238E27FC236}">
                <a16:creationId xmlns:a16="http://schemas.microsoft.com/office/drawing/2014/main" id="{0127D706-6F7B-4C14-8665-36EEB01A7B4B}"/>
              </a:ext>
            </a:extLst>
          </p:cNvPr>
          <p:cNvSpPr txBox="1"/>
          <p:nvPr/>
        </p:nvSpPr>
        <p:spPr>
          <a:xfrm>
            <a:off x="7629536" y="2698247"/>
            <a:ext cx="580182" cy="461665"/>
          </a:xfrm>
          <a:prstGeom prst="rect">
            <a:avLst/>
          </a:prstGeom>
          <a:noFill/>
        </p:spPr>
        <p:txBody>
          <a:bodyPr wrap="square" rtlCol="0">
            <a:spAutoFit/>
          </a:bodyPr>
          <a:lstStyle/>
          <a:p>
            <a:pPr algn="ctr"/>
            <a:r>
              <a:rPr lang="en-US" sz="2400" dirty="0"/>
              <a:t>1</a:t>
            </a:r>
            <a:endParaRPr lang="en-IN" sz="2400" dirty="0"/>
          </a:p>
        </p:txBody>
      </p:sp>
      <p:sp>
        <p:nvSpPr>
          <p:cNvPr id="221" name="TextBox 220">
            <a:extLst>
              <a:ext uri="{FF2B5EF4-FFF2-40B4-BE49-F238E27FC236}">
                <a16:creationId xmlns:a16="http://schemas.microsoft.com/office/drawing/2014/main" id="{F66FE16A-6780-4AEE-8EB8-58299E89CFFD}"/>
              </a:ext>
            </a:extLst>
          </p:cNvPr>
          <p:cNvSpPr txBox="1"/>
          <p:nvPr/>
        </p:nvSpPr>
        <p:spPr>
          <a:xfrm>
            <a:off x="8200401" y="1179008"/>
            <a:ext cx="580182" cy="461665"/>
          </a:xfrm>
          <a:prstGeom prst="rect">
            <a:avLst/>
          </a:prstGeom>
          <a:noFill/>
        </p:spPr>
        <p:txBody>
          <a:bodyPr wrap="square" rtlCol="0">
            <a:spAutoFit/>
          </a:bodyPr>
          <a:lstStyle/>
          <a:p>
            <a:pPr algn="ctr"/>
            <a:r>
              <a:rPr lang="en-US" sz="2400" dirty="0"/>
              <a:t>2</a:t>
            </a:r>
            <a:endParaRPr lang="en-IN" sz="2400" dirty="0"/>
          </a:p>
        </p:txBody>
      </p:sp>
      <p:sp>
        <p:nvSpPr>
          <p:cNvPr id="222" name="TextBox 221">
            <a:extLst>
              <a:ext uri="{FF2B5EF4-FFF2-40B4-BE49-F238E27FC236}">
                <a16:creationId xmlns:a16="http://schemas.microsoft.com/office/drawing/2014/main" id="{4645469F-1BF7-417F-885D-162CA88570BF}"/>
              </a:ext>
            </a:extLst>
          </p:cNvPr>
          <p:cNvSpPr txBox="1"/>
          <p:nvPr/>
        </p:nvSpPr>
        <p:spPr>
          <a:xfrm>
            <a:off x="8200401"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223" name="TextBox 222">
            <a:extLst>
              <a:ext uri="{FF2B5EF4-FFF2-40B4-BE49-F238E27FC236}">
                <a16:creationId xmlns:a16="http://schemas.microsoft.com/office/drawing/2014/main" id="{6CF1FC3D-9EA0-46C9-9089-2BC37A021F78}"/>
              </a:ext>
            </a:extLst>
          </p:cNvPr>
          <p:cNvSpPr txBox="1"/>
          <p:nvPr/>
        </p:nvSpPr>
        <p:spPr>
          <a:xfrm>
            <a:off x="8200401" y="2698247"/>
            <a:ext cx="580182" cy="461665"/>
          </a:xfrm>
          <a:prstGeom prst="rect">
            <a:avLst/>
          </a:prstGeom>
          <a:noFill/>
        </p:spPr>
        <p:txBody>
          <a:bodyPr wrap="square" rtlCol="0">
            <a:spAutoFit/>
          </a:bodyPr>
          <a:lstStyle/>
          <a:p>
            <a:pPr algn="ctr"/>
            <a:r>
              <a:rPr lang="en-US" sz="2400" dirty="0"/>
              <a:t>3</a:t>
            </a:r>
            <a:endParaRPr lang="en-IN" sz="2400" dirty="0"/>
          </a:p>
        </p:txBody>
      </p:sp>
      <p:sp>
        <p:nvSpPr>
          <p:cNvPr id="225" name="TextBox 224">
            <a:extLst>
              <a:ext uri="{FF2B5EF4-FFF2-40B4-BE49-F238E27FC236}">
                <a16:creationId xmlns:a16="http://schemas.microsoft.com/office/drawing/2014/main" id="{AA90C7AA-48BE-4586-9ADF-0DE6F65ADC2E}"/>
              </a:ext>
            </a:extLst>
          </p:cNvPr>
          <p:cNvSpPr txBox="1"/>
          <p:nvPr/>
        </p:nvSpPr>
        <p:spPr>
          <a:xfrm>
            <a:off x="1167998" y="5532866"/>
            <a:ext cx="552885" cy="461665"/>
          </a:xfrm>
          <a:prstGeom prst="rect">
            <a:avLst/>
          </a:prstGeom>
          <a:noFill/>
        </p:spPr>
        <p:txBody>
          <a:bodyPr wrap="square" rtlCol="0">
            <a:spAutoFit/>
          </a:bodyPr>
          <a:lstStyle/>
          <a:p>
            <a:pPr algn="ctr"/>
            <a:r>
              <a:rPr lang="en-US" sz="2400" dirty="0"/>
              <a:t>1</a:t>
            </a:r>
            <a:endParaRPr lang="en-IN" sz="2400" dirty="0"/>
          </a:p>
        </p:txBody>
      </p:sp>
      <p:sp>
        <p:nvSpPr>
          <p:cNvPr id="226" name="TextBox 225">
            <a:extLst>
              <a:ext uri="{FF2B5EF4-FFF2-40B4-BE49-F238E27FC236}">
                <a16:creationId xmlns:a16="http://schemas.microsoft.com/office/drawing/2014/main" id="{0940F783-967D-4891-BFDC-1E563F590660}"/>
              </a:ext>
            </a:extLst>
          </p:cNvPr>
          <p:cNvSpPr txBox="1"/>
          <p:nvPr/>
        </p:nvSpPr>
        <p:spPr>
          <a:xfrm>
            <a:off x="2144157" y="5532866"/>
            <a:ext cx="552885" cy="461665"/>
          </a:xfrm>
          <a:prstGeom prst="rect">
            <a:avLst/>
          </a:prstGeom>
          <a:noFill/>
        </p:spPr>
        <p:txBody>
          <a:bodyPr wrap="square" rtlCol="0">
            <a:spAutoFit/>
          </a:bodyPr>
          <a:lstStyle/>
          <a:p>
            <a:pPr algn="ctr"/>
            <a:r>
              <a:rPr lang="en-US" sz="2400" dirty="0"/>
              <a:t>3</a:t>
            </a:r>
            <a:endParaRPr lang="en-IN" sz="2400" dirty="0"/>
          </a:p>
        </p:txBody>
      </p:sp>
      <p:sp>
        <p:nvSpPr>
          <p:cNvPr id="227" name="TextBox 226">
            <a:extLst>
              <a:ext uri="{FF2B5EF4-FFF2-40B4-BE49-F238E27FC236}">
                <a16:creationId xmlns:a16="http://schemas.microsoft.com/office/drawing/2014/main" id="{6D415DE4-FA74-43A4-BF80-5485C432D440}"/>
              </a:ext>
            </a:extLst>
          </p:cNvPr>
          <p:cNvSpPr txBox="1"/>
          <p:nvPr/>
        </p:nvSpPr>
        <p:spPr>
          <a:xfrm>
            <a:off x="3120316" y="5532866"/>
            <a:ext cx="552885" cy="461665"/>
          </a:xfrm>
          <a:prstGeom prst="rect">
            <a:avLst/>
          </a:prstGeom>
          <a:noFill/>
        </p:spPr>
        <p:txBody>
          <a:bodyPr wrap="square" rtlCol="0">
            <a:spAutoFit/>
          </a:bodyPr>
          <a:lstStyle/>
          <a:p>
            <a:pPr algn="ctr"/>
            <a:r>
              <a:rPr lang="en-US" sz="2400" dirty="0"/>
              <a:t>0</a:t>
            </a:r>
            <a:endParaRPr lang="en-IN" sz="2400" dirty="0"/>
          </a:p>
        </p:txBody>
      </p:sp>
      <p:sp>
        <p:nvSpPr>
          <p:cNvPr id="228" name="TextBox 227">
            <a:extLst>
              <a:ext uri="{FF2B5EF4-FFF2-40B4-BE49-F238E27FC236}">
                <a16:creationId xmlns:a16="http://schemas.microsoft.com/office/drawing/2014/main" id="{3152486F-866F-47A3-867D-52B174EEDCF0}"/>
              </a:ext>
            </a:extLst>
          </p:cNvPr>
          <p:cNvSpPr txBox="1"/>
          <p:nvPr/>
        </p:nvSpPr>
        <p:spPr>
          <a:xfrm>
            <a:off x="4096475" y="5532866"/>
            <a:ext cx="552885" cy="461665"/>
          </a:xfrm>
          <a:prstGeom prst="rect">
            <a:avLst/>
          </a:prstGeom>
          <a:noFill/>
        </p:spPr>
        <p:txBody>
          <a:bodyPr wrap="square" rtlCol="0">
            <a:spAutoFit/>
          </a:bodyPr>
          <a:lstStyle/>
          <a:p>
            <a:pPr algn="ctr"/>
            <a:r>
              <a:rPr lang="en-US" sz="2400" dirty="0"/>
              <a:t>0</a:t>
            </a:r>
            <a:endParaRPr lang="en-IN" sz="2400" dirty="0"/>
          </a:p>
        </p:txBody>
      </p:sp>
      <p:sp>
        <p:nvSpPr>
          <p:cNvPr id="229" name="TextBox 228">
            <a:extLst>
              <a:ext uri="{FF2B5EF4-FFF2-40B4-BE49-F238E27FC236}">
                <a16:creationId xmlns:a16="http://schemas.microsoft.com/office/drawing/2014/main" id="{5BF4D6C5-D583-47CF-B657-E9DFD483230C}"/>
              </a:ext>
            </a:extLst>
          </p:cNvPr>
          <p:cNvSpPr txBox="1"/>
          <p:nvPr/>
        </p:nvSpPr>
        <p:spPr>
          <a:xfrm>
            <a:off x="5072634" y="5532866"/>
            <a:ext cx="552885" cy="461665"/>
          </a:xfrm>
          <a:prstGeom prst="rect">
            <a:avLst/>
          </a:prstGeom>
          <a:noFill/>
        </p:spPr>
        <p:txBody>
          <a:bodyPr wrap="square" rtlCol="0">
            <a:spAutoFit/>
          </a:bodyPr>
          <a:lstStyle/>
          <a:p>
            <a:pPr algn="ctr"/>
            <a:r>
              <a:rPr lang="en-US" sz="2400" dirty="0"/>
              <a:t>0</a:t>
            </a:r>
            <a:endParaRPr lang="en-IN" sz="2400" dirty="0"/>
          </a:p>
        </p:txBody>
      </p:sp>
      <p:sp>
        <p:nvSpPr>
          <p:cNvPr id="230" name="TextBox 229">
            <a:extLst>
              <a:ext uri="{FF2B5EF4-FFF2-40B4-BE49-F238E27FC236}">
                <a16:creationId xmlns:a16="http://schemas.microsoft.com/office/drawing/2014/main" id="{33AE9F61-1ADC-472A-AC65-89807E89B0F8}"/>
              </a:ext>
            </a:extLst>
          </p:cNvPr>
          <p:cNvSpPr txBox="1"/>
          <p:nvPr/>
        </p:nvSpPr>
        <p:spPr>
          <a:xfrm>
            <a:off x="1167998" y="6037880"/>
            <a:ext cx="552885" cy="461665"/>
          </a:xfrm>
          <a:prstGeom prst="rect">
            <a:avLst/>
          </a:prstGeom>
          <a:noFill/>
        </p:spPr>
        <p:txBody>
          <a:bodyPr wrap="square" rtlCol="0">
            <a:spAutoFit/>
          </a:bodyPr>
          <a:lstStyle/>
          <a:p>
            <a:pPr algn="ctr"/>
            <a:r>
              <a:rPr lang="en-US" sz="2400" dirty="0"/>
              <a:t>1</a:t>
            </a:r>
            <a:endParaRPr lang="en-IN" sz="2400" dirty="0"/>
          </a:p>
        </p:txBody>
      </p:sp>
      <p:sp>
        <p:nvSpPr>
          <p:cNvPr id="232" name="TextBox 231">
            <a:extLst>
              <a:ext uri="{FF2B5EF4-FFF2-40B4-BE49-F238E27FC236}">
                <a16:creationId xmlns:a16="http://schemas.microsoft.com/office/drawing/2014/main" id="{4AC8AA2B-F6E3-48AA-A731-102B2B4435EB}"/>
              </a:ext>
            </a:extLst>
          </p:cNvPr>
          <p:cNvSpPr txBox="1"/>
          <p:nvPr/>
        </p:nvSpPr>
        <p:spPr>
          <a:xfrm>
            <a:off x="3120316" y="6037880"/>
            <a:ext cx="552885" cy="461665"/>
          </a:xfrm>
          <a:prstGeom prst="rect">
            <a:avLst/>
          </a:prstGeom>
          <a:noFill/>
        </p:spPr>
        <p:txBody>
          <a:bodyPr wrap="square" rtlCol="0">
            <a:spAutoFit/>
          </a:bodyPr>
          <a:lstStyle/>
          <a:p>
            <a:pPr algn="ctr"/>
            <a:r>
              <a:rPr lang="en-US" sz="2400" dirty="0"/>
              <a:t>0</a:t>
            </a:r>
            <a:endParaRPr lang="en-IN" sz="2400" dirty="0"/>
          </a:p>
        </p:txBody>
      </p:sp>
      <p:sp>
        <p:nvSpPr>
          <p:cNvPr id="233" name="TextBox 232">
            <a:extLst>
              <a:ext uri="{FF2B5EF4-FFF2-40B4-BE49-F238E27FC236}">
                <a16:creationId xmlns:a16="http://schemas.microsoft.com/office/drawing/2014/main" id="{619E68FA-662B-4ECC-BEFB-A280FF932044}"/>
              </a:ext>
            </a:extLst>
          </p:cNvPr>
          <p:cNvSpPr txBox="1"/>
          <p:nvPr/>
        </p:nvSpPr>
        <p:spPr>
          <a:xfrm>
            <a:off x="4096475" y="6037880"/>
            <a:ext cx="552885" cy="461665"/>
          </a:xfrm>
          <a:prstGeom prst="rect">
            <a:avLst/>
          </a:prstGeom>
          <a:noFill/>
        </p:spPr>
        <p:txBody>
          <a:bodyPr wrap="square" rtlCol="0">
            <a:spAutoFit/>
          </a:bodyPr>
          <a:lstStyle/>
          <a:p>
            <a:pPr algn="ctr"/>
            <a:r>
              <a:rPr lang="en-US" sz="2400" dirty="0"/>
              <a:t>0</a:t>
            </a:r>
            <a:endParaRPr lang="en-IN" sz="2400" dirty="0"/>
          </a:p>
        </p:txBody>
      </p:sp>
      <p:sp>
        <p:nvSpPr>
          <p:cNvPr id="234" name="TextBox 233">
            <a:extLst>
              <a:ext uri="{FF2B5EF4-FFF2-40B4-BE49-F238E27FC236}">
                <a16:creationId xmlns:a16="http://schemas.microsoft.com/office/drawing/2014/main" id="{AE56F261-176A-4130-80CA-9D5D3673578B}"/>
              </a:ext>
            </a:extLst>
          </p:cNvPr>
          <p:cNvSpPr txBox="1"/>
          <p:nvPr/>
        </p:nvSpPr>
        <p:spPr>
          <a:xfrm>
            <a:off x="5072634" y="6037880"/>
            <a:ext cx="552885" cy="461665"/>
          </a:xfrm>
          <a:prstGeom prst="rect">
            <a:avLst/>
          </a:prstGeom>
          <a:noFill/>
        </p:spPr>
        <p:txBody>
          <a:bodyPr wrap="square" rtlCol="0">
            <a:spAutoFit/>
          </a:bodyPr>
          <a:lstStyle/>
          <a:p>
            <a:pPr algn="ctr"/>
            <a:r>
              <a:rPr lang="en-US" sz="2400" dirty="0"/>
              <a:t>0</a:t>
            </a:r>
            <a:endParaRPr lang="en-IN" sz="2400" dirty="0"/>
          </a:p>
        </p:txBody>
      </p:sp>
      <p:sp>
        <p:nvSpPr>
          <p:cNvPr id="235" name="TextBox 234">
            <a:extLst>
              <a:ext uri="{FF2B5EF4-FFF2-40B4-BE49-F238E27FC236}">
                <a16:creationId xmlns:a16="http://schemas.microsoft.com/office/drawing/2014/main" id="{A087FCE5-CCBD-4A08-9E9A-E6B2F301B3BA}"/>
              </a:ext>
            </a:extLst>
          </p:cNvPr>
          <p:cNvSpPr txBox="1"/>
          <p:nvPr/>
        </p:nvSpPr>
        <p:spPr>
          <a:xfrm>
            <a:off x="4098287" y="3443743"/>
            <a:ext cx="651864" cy="461665"/>
          </a:xfrm>
          <a:prstGeom prst="rect">
            <a:avLst/>
          </a:prstGeom>
          <a:noFill/>
        </p:spPr>
        <p:txBody>
          <a:bodyPr wrap="square" rtlCol="0">
            <a:spAutoFit/>
          </a:bodyPr>
          <a:lstStyle/>
          <a:p>
            <a:pPr algn="ctr"/>
            <a:r>
              <a:rPr lang="en-US" sz="2400" dirty="0">
                <a:solidFill>
                  <a:schemeClr val="tx2"/>
                </a:solidFill>
              </a:rPr>
              <a:t>30</a:t>
            </a:r>
            <a:endParaRPr lang="en-IN" sz="2400" dirty="0">
              <a:solidFill>
                <a:schemeClr val="tx2"/>
              </a:solidFill>
            </a:endParaRPr>
          </a:p>
        </p:txBody>
      </p:sp>
      <p:cxnSp>
        <p:nvCxnSpPr>
          <p:cNvPr id="236" name="Straight Connector 235">
            <a:extLst>
              <a:ext uri="{FF2B5EF4-FFF2-40B4-BE49-F238E27FC236}">
                <a16:creationId xmlns:a16="http://schemas.microsoft.com/office/drawing/2014/main" id="{48C35F14-A7EF-49A4-9C36-ACF369ADD06A}"/>
              </a:ext>
            </a:extLst>
          </p:cNvPr>
          <p:cNvCxnSpPr>
            <a:cxnSpLocks/>
          </p:cNvCxnSpPr>
          <p:nvPr/>
        </p:nvCxnSpPr>
        <p:spPr>
          <a:xfrm>
            <a:off x="4157141" y="383843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E8506EE-B44F-419F-A6BF-19232A06A3E1}"/>
              </a:ext>
            </a:extLst>
          </p:cNvPr>
          <p:cNvCxnSpPr>
            <a:cxnSpLocks/>
          </p:cNvCxnSpPr>
          <p:nvPr/>
        </p:nvCxnSpPr>
        <p:spPr>
          <a:xfrm flipV="1">
            <a:off x="4705797" y="350784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8F26B0FE-C015-43C0-BF61-73A7818E4784}"/>
              </a:ext>
            </a:extLst>
          </p:cNvPr>
          <p:cNvSpPr/>
          <p:nvPr/>
        </p:nvSpPr>
        <p:spPr>
          <a:xfrm>
            <a:off x="4187940" y="5053888"/>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TextBox 245">
            <a:extLst>
              <a:ext uri="{FF2B5EF4-FFF2-40B4-BE49-F238E27FC236}">
                <a16:creationId xmlns:a16="http://schemas.microsoft.com/office/drawing/2014/main" id="{DAB36329-5CAA-491C-8306-F4ACD05E8B9E}"/>
              </a:ext>
            </a:extLst>
          </p:cNvPr>
          <p:cNvSpPr txBox="1"/>
          <p:nvPr/>
        </p:nvSpPr>
        <p:spPr>
          <a:xfrm>
            <a:off x="4547847" y="4225233"/>
            <a:ext cx="648000" cy="461665"/>
          </a:xfrm>
          <a:prstGeom prst="rect">
            <a:avLst/>
          </a:prstGeom>
          <a:noFill/>
        </p:spPr>
        <p:txBody>
          <a:bodyPr wrap="square" rtlCol="0">
            <a:spAutoFit/>
          </a:bodyPr>
          <a:lstStyle/>
          <a:p>
            <a:pPr algn="ctr"/>
            <a:r>
              <a:rPr lang="en-US" sz="2400" dirty="0">
                <a:solidFill>
                  <a:schemeClr val="accent5">
                    <a:lumMod val="75000"/>
                  </a:schemeClr>
                </a:solidFill>
              </a:rPr>
              <a:t>10</a:t>
            </a:r>
            <a:endParaRPr lang="en-IN" sz="2400" dirty="0">
              <a:solidFill>
                <a:schemeClr val="accent5">
                  <a:lumMod val="75000"/>
                </a:schemeClr>
              </a:solidFill>
            </a:endParaRPr>
          </a:p>
        </p:txBody>
      </p:sp>
      <p:sp>
        <p:nvSpPr>
          <p:cNvPr id="247" name="TextBox 246">
            <a:extLst>
              <a:ext uri="{FF2B5EF4-FFF2-40B4-BE49-F238E27FC236}">
                <a16:creationId xmlns:a16="http://schemas.microsoft.com/office/drawing/2014/main" id="{941A730F-E62C-4A9A-87B6-D7BCC39ED67C}"/>
              </a:ext>
            </a:extLst>
          </p:cNvPr>
          <p:cNvSpPr txBox="1"/>
          <p:nvPr/>
        </p:nvSpPr>
        <p:spPr>
          <a:xfrm>
            <a:off x="6677436" y="347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49" name="Straight Connector 248">
            <a:extLst>
              <a:ext uri="{FF2B5EF4-FFF2-40B4-BE49-F238E27FC236}">
                <a16:creationId xmlns:a16="http://schemas.microsoft.com/office/drawing/2014/main" id="{EE8E9D08-A150-43F9-B958-D841E6ED10BE}"/>
              </a:ext>
            </a:extLst>
          </p:cNvPr>
          <p:cNvCxnSpPr>
            <a:cxnSpLocks/>
          </p:cNvCxnSpPr>
          <p:nvPr/>
        </p:nvCxnSpPr>
        <p:spPr>
          <a:xfrm flipH="1">
            <a:off x="4174643" y="435898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02FB142-202D-4E29-805E-0E0E29816959}"/>
              </a:ext>
            </a:extLst>
          </p:cNvPr>
          <p:cNvCxnSpPr>
            <a:cxnSpLocks/>
          </p:cNvCxnSpPr>
          <p:nvPr/>
        </p:nvCxnSpPr>
        <p:spPr>
          <a:xfrm flipH="1">
            <a:off x="6136886" y="359620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58FCC7-9F07-46E2-8ABD-3E10E8BC50BB}"/>
              </a:ext>
            </a:extLst>
          </p:cNvPr>
          <p:cNvCxnSpPr>
            <a:cxnSpLocks/>
          </p:cNvCxnSpPr>
          <p:nvPr/>
        </p:nvCxnSpPr>
        <p:spPr>
          <a:xfrm flipH="1">
            <a:off x="685127" y="3905408"/>
            <a:ext cx="636602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13BCD44A-4A48-487C-B663-B1C666100AC3}"/>
              </a:ext>
            </a:extLst>
          </p:cNvPr>
          <p:cNvSpPr/>
          <p:nvPr/>
        </p:nvSpPr>
        <p:spPr>
          <a:xfrm>
            <a:off x="2240599" y="5583698"/>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TextBox 259">
            <a:extLst>
              <a:ext uri="{FF2B5EF4-FFF2-40B4-BE49-F238E27FC236}">
                <a16:creationId xmlns:a16="http://schemas.microsoft.com/office/drawing/2014/main" id="{87E3D78B-2CEE-411F-A538-F37CE53F8F9F}"/>
              </a:ext>
            </a:extLst>
          </p:cNvPr>
          <p:cNvSpPr txBox="1"/>
          <p:nvPr/>
        </p:nvSpPr>
        <p:spPr>
          <a:xfrm>
            <a:off x="2155452" y="2705086"/>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261" name="Straight Connector 260">
            <a:extLst>
              <a:ext uri="{FF2B5EF4-FFF2-40B4-BE49-F238E27FC236}">
                <a16:creationId xmlns:a16="http://schemas.microsoft.com/office/drawing/2014/main" id="{CBD530D0-8629-416D-9B26-ED93DB58D91B}"/>
              </a:ext>
            </a:extLst>
          </p:cNvPr>
          <p:cNvCxnSpPr>
            <a:cxnSpLocks/>
          </p:cNvCxnSpPr>
          <p:nvPr/>
        </p:nvCxnSpPr>
        <p:spPr>
          <a:xfrm>
            <a:off x="2214306" y="309977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3F72374-9F2E-4655-A582-1C020199BEDF}"/>
              </a:ext>
            </a:extLst>
          </p:cNvPr>
          <p:cNvCxnSpPr>
            <a:cxnSpLocks/>
          </p:cNvCxnSpPr>
          <p:nvPr/>
        </p:nvCxnSpPr>
        <p:spPr>
          <a:xfrm flipV="1">
            <a:off x="2762962" y="276918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60FEACB-1AE7-41D0-9593-03EE64655790}"/>
              </a:ext>
            </a:extLst>
          </p:cNvPr>
          <p:cNvSpPr txBox="1"/>
          <p:nvPr/>
        </p:nvSpPr>
        <p:spPr>
          <a:xfrm>
            <a:off x="2772072" y="422455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64" name="Straight Connector 263">
            <a:extLst>
              <a:ext uri="{FF2B5EF4-FFF2-40B4-BE49-F238E27FC236}">
                <a16:creationId xmlns:a16="http://schemas.microsoft.com/office/drawing/2014/main" id="{5F8D5900-DC68-495F-AB18-84C732D5CAD5}"/>
              </a:ext>
            </a:extLst>
          </p:cNvPr>
          <p:cNvCxnSpPr>
            <a:cxnSpLocks/>
          </p:cNvCxnSpPr>
          <p:nvPr/>
        </p:nvCxnSpPr>
        <p:spPr>
          <a:xfrm flipH="1">
            <a:off x="2231522"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20A5A64-7F47-44FB-A920-87BFB1132572}"/>
              </a:ext>
            </a:extLst>
          </p:cNvPr>
          <p:cNvCxnSpPr>
            <a:cxnSpLocks/>
          </p:cNvCxnSpPr>
          <p:nvPr/>
        </p:nvCxnSpPr>
        <p:spPr>
          <a:xfrm flipH="1">
            <a:off x="6136886" y="284338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B3F9C376-DFA6-47C6-80B1-DC581044DBF0}"/>
              </a:ext>
            </a:extLst>
          </p:cNvPr>
          <p:cNvSpPr txBox="1"/>
          <p:nvPr/>
        </p:nvSpPr>
        <p:spPr>
          <a:xfrm>
            <a:off x="6506016" y="2719536"/>
            <a:ext cx="648000" cy="461665"/>
          </a:xfrm>
          <a:prstGeom prst="rect">
            <a:avLst/>
          </a:prstGeom>
          <a:noFill/>
        </p:spPr>
        <p:txBody>
          <a:bodyPr wrap="square" rtlCol="0">
            <a:spAutoFit/>
          </a:bodyPr>
          <a:lstStyle/>
          <a:p>
            <a:pPr algn="ctr"/>
            <a:r>
              <a:rPr lang="en-US" sz="2400" dirty="0">
                <a:solidFill>
                  <a:schemeClr val="accent5">
                    <a:lumMod val="75000"/>
                  </a:schemeClr>
                </a:solidFill>
              </a:rPr>
              <a:t>50</a:t>
            </a:r>
            <a:endParaRPr lang="en-IN" sz="2400" dirty="0">
              <a:solidFill>
                <a:schemeClr val="accent5">
                  <a:lumMod val="75000"/>
                </a:schemeClr>
              </a:solidFill>
            </a:endParaRPr>
          </a:p>
        </p:txBody>
      </p:sp>
      <p:cxnSp>
        <p:nvCxnSpPr>
          <p:cNvPr id="267" name="Straight Connector 266">
            <a:extLst>
              <a:ext uri="{FF2B5EF4-FFF2-40B4-BE49-F238E27FC236}">
                <a16:creationId xmlns:a16="http://schemas.microsoft.com/office/drawing/2014/main" id="{7F57FAA8-3664-42DD-9F60-4B703461A996}"/>
              </a:ext>
            </a:extLst>
          </p:cNvPr>
          <p:cNvCxnSpPr>
            <a:cxnSpLocks/>
          </p:cNvCxnSpPr>
          <p:nvPr/>
        </p:nvCxnSpPr>
        <p:spPr>
          <a:xfrm rot="5400000" flipH="1">
            <a:off x="511181"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9AD477CE-CBF4-426A-BDA8-CE082A169D76}"/>
              </a:ext>
            </a:extLst>
          </p:cNvPr>
          <p:cNvSpPr/>
          <p:nvPr/>
        </p:nvSpPr>
        <p:spPr>
          <a:xfrm>
            <a:off x="8310492" y="2744387"/>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2" name="TextBox 271">
            <a:extLst>
              <a:ext uri="{FF2B5EF4-FFF2-40B4-BE49-F238E27FC236}">
                <a16:creationId xmlns:a16="http://schemas.microsoft.com/office/drawing/2014/main" id="{52A8E89C-0C05-45E4-8DAC-D33A26466EE3}"/>
              </a:ext>
            </a:extLst>
          </p:cNvPr>
          <p:cNvSpPr txBox="1"/>
          <p:nvPr/>
        </p:nvSpPr>
        <p:spPr>
          <a:xfrm>
            <a:off x="5067284" y="2705086"/>
            <a:ext cx="651864"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273" name="Straight Connector 272">
            <a:extLst>
              <a:ext uri="{FF2B5EF4-FFF2-40B4-BE49-F238E27FC236}">
                <a16:creationId xmlns:a16="http://schemas.microsoft.com/office/drawing/2014/main" id="{5F81A925-2CCD-4F91-B382-72EC42E423CB}"/>
              </a:ext>
            </a:extLst>
          </p:cNvPr>
          <p:cNvCxnSpPr>
            <a:cxnSpLocks/>
          </p:cNvCxnSpPr>
          <p:nvPr/>
        </p:nvCxnSpPr>
        <p:spPr>
          <a:xfrm>
            <a:off x="5126138" y="309977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C31FAC6E-E8A9-4C42-88E6-78C8DC067C0A}"/>
              </a:ext>
            </a:extLst>
          </p:cNvPr>
          <p:cNvCxnSpPr>
            <a:cxnSpLocks/>
          </p:cNvCxnSpPr>
          <p:nvPr/>
        </p:nvCxnSpPr>
        <p:spPr>
          <a:xfrm flipV="1">
            <a:off x="5674794" y="276918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8B45A2B-E88D-40A7-A586-76EE48CCFC7C}"/>
              </a:ext>
            </a:extLst>
          </p:cNvPr>
          <p:cNvCxnSpPr>
            <a:cxnSpLocks/>
          </p:cNvCxnSpPr>
          <p:nvPr/>
        </p:nvCxnSpPr>
        <p:spPr>
          <a:xfrm flipH="1">
            <a:off x="6657516" y="284338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462F830C-7C97-403B-B079-D577951C092B}"/>
              </a:ext>
            </a:extLst>
          </p:cNvPr>
          <p:cNvSpPr txBox="1"/>
          <p:nvPr/>
        </p:nvSpPr>
        <p:spPr>
          <a:xfrm>
            <a:off x="6144028" y="307809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78" name="Straight Connector 277">
            <a:extLst>
              <a:ext uri="{FF2B5EF4-FFF2-40B4-BE49-F238E27FC236}">
                <a16:creationId xmlns:a16="http://schemas.microsoft.com/office/drawing/2014/main" id="{EAF291DC-1B3E-4B15-8A70-3F399EC7CA4A}"/>
              </a:ext>
            </a:extLst>
          </p:cNvPr>
          <p:cNvCxnSpPr>
            <a:cxnSpLocks/>
          </p:cNvCxnSpPr>
          <p:nvPr/>
        </p:nvCxnSpPr>
        <p:spPr>
          <a:xfrm flipH="1">
            <a:off x="5151737" y="434340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BB39B1F5-7E64-4CBE-B17A-D48E7802E91F}"/>
              </a:ext>
            </a:extLst>
          </p:cNvPr>
          <p:cNvSpPr txBox="1"/>
          <p:nvPr/>
        </p:nvSpPr>
        <p:spPr>
          <a:xfrm>
            <a:off x="5559366" y="4225233"/>
            <a:ext cx="648000" cy="461665"/>
          </a:xfrm>
          <a:prstGeom prst="rect">
            <a:avLst/>
          </a:prstGeom>
          <a:noFill/>
        </p:spPr>
        <p:txBody>
          <a:bodyPr wrap="square" rtlCol="0">
            <a:spAutoFit/>
          </a:bodyPr>
          <a:lstStyle/>
          <a:p>
            <a:pPr algn="ctr"/>
            <a:r>
              <a:rPr lang="en-US" sz="2400" dirty="0">
                <a:solidFill>
                  <a:schemeClr val="accent5">
                    <a:lumMod val="75000"/>
                  </a:schemeClr>
                </a:solidFill>
              </a:rPr>
              <a:t>30</a:t>
            </a:r>
            <a:endParaRPr lang="en-IN" sz="2400" dirty="0">
              <a:solidFill>
                <a:schemeClr val="accent5">
                  <a:lumMod val="75000"/>
                </a:schemeClr>
              </a:solidFill>
            </a:endParaRPr>
          </a:p>
        </p:txBody>
      </p:sp>
      <p:cxnSp>
        <p:nvCxnSpPr>
          <p:cNvPr id="280" name="Straight Connector 279">
            <a:extLst>
              <a:ext uri="{FF2B5EF4-FFF2-40B4-BE49-F238E27FC236}">
                <a16:creationId xmlns:a16="http://schemas.microsoft.com/office/drawing/2014/main" id="{F0C52FCF-1E3C-4189-8F0C-7F39FF78CDFF}"/>
              </a:ext>
            </a:extLst>
          </p:cNvPr>
          <p:cNvCxnSpPr>
            <a:cxnSpLocks/>
          </p:cNvCxnSpPr>
          <p:nvPr/>
        </p:nvCxnSpPr>
        <p:spPr>
          <a:xfrm flipH="1">
            <a:off x="685127" y="3166909"/>
            <a:ext cx="636602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9227EB13-827B-474F-8C66-79E7C2AD3593}"/>
              </a:ext>
            </a:extLst>
          </p:cNvPr>
          <p:cNvSpPr txBox="1"/>
          <p:nvPr/>
        </p:nvSpPr>
        <p:spPr>
          <a:xfrm>
            <a:off x="7051154" y="1602429"/>
            <a:ext cx="580182" cy="461665"/>
          </a:xfrm>
          <a:prstGeom prst="rect">
            <a:avLst/>
          </a:prstGeom>
          <a:noFill/>
        </p:spPr>
        <p:txBody>
          <a:bodyPr wrap="square" rtlCol="0">
            <a:spAutoFit/>
          </a:bodyPr>
          <a:lstStyle/>
          <a:p>
            <a:pPr algn="ctr"/>
            <a:r>
              <a:rPr lang="en-US" sz="2400" dirty="0"/>
              <a:t>2</a:t>
            </a:r>
            <a:endParaRPr lang="en-IN" sz="2400" dirty="0"/>
          </a:p>
        </p:txBody>
      </p:sp>
      <p:sp>
        <p:nvSpPr>
          <p:cNvPr id="282" name="TextBox 281">
            <a:extLst>
              <a:ext uri="{FF2B5EF4-FFF2-40B4-BE49-F238E27FC236}">
                <a16:creationId xmlns:a16="http://schemas.microsoft.com/office/drawing/2014/main" id="{F1A2AE88-CB52-47AA-A080-8F57F8FD81C7}"/>
              </a:ext>
            </a:extLst>
          </p:cNvPr>
          <p:cNvSpPr txBox="1"/>
          <p:nvPr/>
        </p:nvSpPr>
        <p:spPr>
          <a:xfrm>
            <a:off x="7051154" y="2321191"/>
            <a:ext cx="580182" cy="461665"/>
          </a:xfrm>
          <a:prstGeom prst="rect">
            <a:avLst/>
          </a:prstGeom>
          <a:noFill/>
        </p:spPr>
        <p:txBody>
          <a:bodyPr wrap="square" rtlCol="0">
            <a:spAutoFit/>
          </a:bodyPr>
          <a:lstStyle/>
          <a:p>
            <a:pPr algn="ctr"/>
            <a:r>
              <a:rPr lang="en-US" sz="2400" dirty="0"/>
              <a:t>2</a:t>
            </a:r>
            <a:endParaRPr lang="en-IN" sz="2400" dirty="0"/>
          </a:p>
        </p:txBody>
      </p:sp>
      <p:sp>
        <p:nvSpPr>
          <p:cNvPr id="283" name="TextBox 282">
            <a:extLst>
              <a:ext uri="{FF2B5EF4-FFF2-40B4-BE49-F238E27FC236}">
                <a16:creationId xmlns:a16="http://schemas.microsoft.com/office/drawing/2014/main" id="{D15C5C52-88B2-4D30-B051-17B32CA6C225}"/>
              </a:ext>
            </a:extLst>
          </p:cNvPr>
          <p:cNvSpPr txBox="1"/>
          <p:nvPr/>
        </p:nvSpPr>
        <p:spPr>
          <a:xfrm>
            <a:off x="1730208" y="5002267"/>
            <a:ext cx="552885" cy="461665"/>
          </a:xfrm>
          <a:prstGeom prst="rect">
            <a:avLst/>
          </a:prstGeom>
          <a:noFill/>
        </p:spPr>
        <p:txBody>
          <a:bodyPr wrap="square" rtlCol="0">
            <a:spAutoFit/>
          </a:bodyPr>
          <a:lstStyle/>
          <a:p>
            <a:pPr algn="ctr"/>
            <a:r>
              <a:rPr lang="en-US" sz="2400" dirty="0"/>
              <a:t>1</a:t>
            </a:r>
            <a:endParaRPr lang="en-IN" sz="2400" dirty="0"/>
          </a:p>
        </p:txBody>
      </p:sp>
      <p:sp>
        <p:nvSpPr>
          <p:cNvPr id="284" name="TextBox 283">
            <a:extLst>
              <a:ext uri="{FF2B5EF4-FFF2-40B4-BE49-F238E27FC236}">
                <a16:creationId xmlns:a16="http://schemas.microsoft.com/office/drawing/2014/main" id="{844DAA1E-E76B-4BBA-98D0-BFC2C590D768}"/>
              </a:ext>
            </a:extLst>
          </p:cNvPr>
          <p:cNvSpPr txBox="1"/>
          <p:nvPr/>
        </p:nvSpPr>
        <p:spPr>
          <a:xfrm>
            <a:off x="3682526" y="5002267"/>
            <a:ext cx="552885" cy="461665"/>
          </a:xfrm>
          <a:prstGeom prst="rect">
            <a:avLst/>
          </a:prstGeom>
          <a:noFill/>
        </p:spPr>
        <p:txBody>
          <a:bodyPr wrap="square" rtlCol="0">
            <a:spAutoFit/>
          </a:bodyPr>
          <a:lstStyle/>
          <a:p>
            <a:pPr algn="ctr"/>
            <a:r>
              <a:rPr lang="en-US" sz="2400" dirty="0"/>
              <a:t>1</a:t>
            </a:r>
            <a:endParaRPr lang="en-IN" sz="2400" dirty="0"/>
          </a:p>
        </p:txBody>
      </p:sp>
      <p:sp>
        <p:nvSpPr>
          <p:cNvPr id="285" name="TextBox 284">
            <a:extLst>
              <a:ext uri="{FF2B5EF4-FFF2-40B4-BE49-F238E27FC236}">
                <a16:creationId xmlns:a16="http://schemas.microsoft.com/office/drawing/2014/main" id="{4328B788-3DB4-4454-8C1E-DF05ED70C98A}"/>
              </a:ext>
            </a:extLst>
          </p:cNvPr>
          <p:cNvSpPr txBox="1"/>
          <p:nvPr/>
        </p:nvSpPr>
        <p:spPr>
          <a:xfrm>
            <a:off x="4658685" y="5002267"/>
            <a:ext cx="552885" cy="461665"/>
          </a:xfrm>
          <a:prstGeom prst="rect">
            <a:avLst/>
          </a:prstGeom>
          <a:noFill/>
        </p:spPr>
        <p:txBody>
          <a:bodyPr wrap="square" rtlCol="0">
            <a:spAutoFit/>
          </a:bodyPr>
          <a:lstStyle/>
          <a:p>
            <a:pPr algn="ctr"/>
            <a:r>
              <a:rPr lang="en-US" sz="2400" dirty="0"/>
              <a:t>0</a:t>
            </a:r>
            <a:endParaRPr lang="en-IN" sz="2400" dirty="0"/>
          </a:p>
        </p:txBody>
      </p:sp>
      <p:sp>
        <p:nvSpPr>
          <p:cNvPr id="286" name="TextBox 285">
            <a:extLst>
              <a:ext uri="{FF2B5EF4-FFF2-40B4-BE49-F238E27FC236}">
                <a16:creationId xmlns:a16="http://schemas.microsoft.com/office/drawing/2014/main" id="{73920FD7-902B-415A-B28B-D92770C4E3AE}"/>
              </a:ext>
            </a:extLst>
          </p:cNvPr>
          <p:cNvSpPr txBox="1"/>
          <p:nvPr/>
        </p:nvSpPr>
        <p:spPr>
          <a:xfrm>
            <a:off x="5634844" y="5002267"/>
            <a:ext cx="552885" cy="461665"/>
          </a:xfrm>
          <a:prstGeom prst="rect">
            <a:avLst/>
          </a:prstGeom>
          <a:noFill/>
        </p:spPr>
        <p:txBody>
          <a:bodyPr wrap="square" rtlCol="0">
            <a:spAutoFit/>
          </a:bodyPr>
          <a:lstStyle/>
          <a:p>
            <a:pPr algn="ctr"/>
            <a:r>
              <a:rPr lang="en-US" sz="2400" dirty="0"/>
              <a:t>3</a:t>
            </a:r>
            <a:endParaRPr lang="en-IN" sz="2400" dirty="0"/>
          </a:p>
        </p:txBody>
      </p:sp>
      <p:sp>
        <p:nvSpPr>
          <p:cNvPr id="287" name="Oval 286">
            <a:extLst>
              <a:ext uri="{FF2B5EF4-FFF2-40B4-BE49-F238E27FC236}">
                <a16:creationId xmlns:a16="http://schemas.microsoft.com/office/drawing/2014/main" id="{957AABD7-6612-4063-978B-E4AC25462C43}"/>
              </a:ext>
            </a:extLst>
          </p:cNvPr>
          <p:cNvSpPr/>
          <p:nvPr/>
        </p:nvSpPr>
        <p:spPr>
          <a:xfrm>
            <a:off x="5726168" y="5053888"/>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TextBox 287">
            <a:extLst>
              <a:ext uri="{FF2B5EF4-FFF2-40B4-BE49-F238E27FC236}">
                <a16:creationId xmlns:a16="http://schemas.microsoft.com/office/drawing/2014/main" id="{4456A293-68EE-404D-992F-12A949E76D7D}"/>
              </a:ext>
            </a:extLst>
          </p:cNvPr>
          <p:cNvSpPr txBox="1"/>
          <p:nvPr/>
        </p:nvSpPr>
        <p:spPr>
          <a:xfrm>
            <a:off x="5067284" y="1205173"/>
            <a:ext cx="651864" cy="461665"/>
          </a:xfrm>
          <a:prstGeom prst="rect">
            <a:avLst/>
          </a:prstGeom>
          <a:noFill/>
        </p:spPr>
        <p:txBody>
          <a:bodyPr wrap="square" rtlCol="0">
            <a:spAutoFit/>
          </a:bodyPr>
          <a:lstStyle/>
          <a:p>
            <a:pPr algn="ctr"/>
            <a:r>
              <a:rPr lang="en-US" sz="2400" dirty="0">
                <a:solidFill>
                  <a:schemeClr val="tx2"/>
                </a:solidFill>
              </a:rPr>
              <a:t>30</a:t>
            </a:r>
            <a:endParaRPr lang="en-IN" sz="2400" dirty="0">
              <a:solidFill>
                <a:schemeClr val="tx2"/>
              </a:solidFill>
            </a:endParaRPr>
          </a:p>
        </p:txBody>
      </p:sp>
      <p:cxnSp>
        <p:nvCxnSpPr>
          <p:cNvPr id="289" name="Straight Connector 288">
            <a:extLst>
              <a:ext uri="{FF2B5EF4-FFF2-40B4-BE49-F238E27FC236}">
                <a16:creationId xmlns:a16="http://schemas.microsoft.com/office/drawing/2014/main" id="{B8D09484-B06E-4C3A-A50E-1A9E552FDED1}"/>
              </a:ext>
            </a:extLst>
          </p:cNvPr>
          <p:cNvCxnSpPr>
            <a:cxnSpLocks/>
          </p:cNvCxnSpPr>
          <p:nvPr/>
        </p:nvCxnSpPr>
        <p:spPr>
          <a:xfrm>
            <a:off x="5126138" y="15998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E3DF59-B25B-47C3-AF92-F433750A8CCF}"/>
              </a:ext>
            </a:extLst>
          </p:cNvPr>
          <p:cNvCxnSpPr>
            <a:cxnSpLocks/>
          </p:cNvCxnSpPr>
          <p:nvPr/>
        </p:nvCxnSpPr>
        <p:spPr>
          <a:xfrm flipV="1">
            <a:off x="5674794" y="1269273"/>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66BFC8C-B83A-4769-A8EB-8BD3D7792B4E}"/>
              </a:ext>
            </a:extLst>
          </p:cNvPr>
          <p:cNvCxnSpPr>
            <a:cxnSpLocks/>
          </p:cNvCxnSpPr>
          <p:nvPr/>
        </p:nvCxnSpPr>
        <p:spPr>
          <a:xfrm flipH="1">
            <a:off x="6136886" y="135853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9AC0F66B-7A6D-4EC8-AB9D-344AD8EA8116}"/>
              </a:ext>
            </a:extLst>
          </p:cNvPr>
          <p:cNvSpPr txBox="1"/>
          <p:nvPr/>
        </p:nvSpPr>
        <p:spPr>
          <a:xfrm>
            <a:off x="6506016" y="1234686"/>
            <a:ext cx="648000" cy="461665"/>
          </a:xfrm>
          <a:prstGeom prst="rect">
            <a:avLst/>
          </a:prstGeom>
          <a:noFill/>
        </p:spPr>
        <p:txBody>
          <a:bodyPr wrap="square" rtlCol="0">
            <a:spAutoFit/>
          </a:bodyPr>
          <a:lstStyle/>
          <a:p>
            <a:pPr algn="ctr"/>
            <a:r>
              <a:rPr lang="en-US" sz="2400" dirty="0">
                <a:solidFill>
                  <a:schemeClr val="accent5">
                    <a:lumMod val="75000"/>
                  </a:schemeClr>
                </a:solidFill>
              </a:rPr>
              <a:t>50</a:t>
            </a:r>
            <a:endParaRPr lang="en-IN" sz="2400" dirty="0">
              <a:solidFill>
                <a:schemeClr val="accent5">
                  <a:lumMod val="75000"/>
                </a:schemeClr>
              </a:solidFill>
            </a:endParaRPr>
          </a:p>
        </p:txBody>
      </p:sp>
      <p:cxnSp>
        <p:nvCxnSpPr>
          <p:cNvPr id="294" name="Straight Connector 293">
            <a:extLst>
              <a:ext uri="{FF2B5EF4-FFF2-40B4-BE49-F238E27FC236}">
                <a16:creationId xmlns:a16="http://schemas.microsoft.com/office/drawing/2014/main" id="{4B828D0F-4F70-4A14-BB5F-1E622E01B7E3}"/>
              </a:ext>
            </a:extLst>
          </p:cNvPr>
          <p:cNvCxnSpPr>
            <a:cxnSpLocks/>
          </p:cNvCxnSpPr>
          <p:nvPr/>
        </p:nvCxnSpPr>
        <p:spPr>
          <a:xfrm flipH="1">
            <a:off x="5681110" y="433702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5" name="TextBox 294">
            <a:extLst>
              <a:ext uri="{FF2B5EF4-FFF2-40B4-BE49-F238E27FC236}">
                <a16:creationId xmlns:a16="http://schemas.microsoft.com/office/drawing/2014/main" id="{6A4F599E-655F-4D7E-8807-2DB5128F5647}"/>
              </a:ext>
            </a:extLst>
          </p:cNvPr>
          <p:cNvSpPr txBox="1"/>
          <p:nvPr/>
        </p:nvSpPr>
        <p:spPr>
          <a:xfrm>
            <a:off x="5167622" y="457173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96" name="Straight Connector 295">
            <a:extLst>
              <a:ext uri="{FF2B5EF4-FFF2-40B4-BE49-F238E27FC236}">
                <a16:creationId xmlns:a16="http://schemas.microsoft.com/office/drawing/2014/main" id="{2EC37880-6656-4421-A754-4079543AE1C2}"/>
              </a:ext>
            </a:extLst>
          </p:cNvPr>
          <p:cNvCxnSpPr>
            <a:cxnSpLocks/>
          </p:cNvCxnSpPr>
          <p:nvPr/>
        </p:nvCxnSpPr>
        <p:spPr>
          <a:xfrm rot="5400000" flipH="1">
            <a:off x="3456356"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FB1DCC9B-FAD5-49E3-ADA3-97313333EBE0}"/>
              </a:ext>
            </a:extLst>
          </p:cNvPr>
          <p:cNvSpPr txBox="1"/>
          <p:nvPr/>
        </p:nvSpPr>
        <p:spPr>
          <a:xfrm>
            <a:off x="7634797" y="1602429"/>
            <a:ext cx="580182" cy="461665"/>
          </a:xfrm>
          <a:prstGeom prst="rect">
            <a:avLst/>
          </a:prstGeom>
          <a:noFill/>
        </p:spPr>
        <p:txBody>
          <a:bodyPr wrap="square" rtlCol="0">
            <a:spAutoFit/>
          </a:bodyPr>
          <a:lstStyle/>
          <a:p>
            <a:pPr algn="ctr"/>
            <a:r>
              <a:rPr lang="en-US" sz="2400" dirty="0"/>
              <a:t>1</a:t>
            </a:r>
            <a:endParaRPr lang="en-IN" sz="2400" dirty="0"/>
          </a:p>
        </p:txBody>
      </p:sp>
      <p:sp>
        <p:nvSpPr>
          <p:cNvPr id="298" name="TextBox 297">
            <a:extLst>
              <a:ext uri="{FF2B5EF4-FFF2-40B4-BE49-F238E27FC236}">
                <a16:creationId xmlns:a16="http://schemas.microsoft.com/office/drawing/2014/main" id="{D7102482-2AB8-44CA-9EA2-EB40E635CC3A}"/>
              </a:ext>
            </a:extLst>
          </p:cNvPr>
          <p:cNvSpPr txBox="1"/>
          <p:nvPr/>
        </p:nvSpPr>
        <p:spPr>
          <a:xfrm>
            <a:off x="7634797" y="2321191"/>
            <a:ext cx="580182" cy="461665"/>
          </a:xfrm>
          <a:prstGeom prst="rect">
            <a:avLst/>
          </a:prstGeom>
          <a:noFill/>
        </p:spPr>
        <p:txBody>
          <a:bodyPr wrap="square" rtlCol="0">
            <a:spAutoFit/>
          </a:bodyPr>
          <a:lstStyle/>
          <a:p>
            <a:pPr algn="ctr"/>
            <a:r>
              <a:rPr lang="en-US" sz="2400" dirty="0"/>
              <a:t>2</a:t>
            </a:r>
            <a:endParaRPr lang="en-IN" sz="2400" dirty="0"/>
          </a:p>
        </p:txBody>
      </p:sp>
      <p:sp>
        <p:nvSpPr>
          <p:cNvPr id="299" name="TextBox 298">
            <a:extLst>
              <a:ext uri="{FF2B5EF4-FFF2-40B4-BE49-F238E27FC236}">
                <a16:creationId xmlns:a16="http://schemas.microsoft.com/office/drawing/2014/main" id="{74D420F7-3C5C-4707-8510-B2E572A8174F}"/>
              </a:ext>
            </a:extLst>
          </p:cNvPr>
          <p:cNvSpPr txBox="1"/>
          <p:nvPr/>
        </p:nvSpPr>
        <p:spPr>
          <a:xfrm>
            <a:off x="1730208" y="5535983"/>
            <a:ext cx="552885" cy="461665"/>
          </a:xfrm>
          <a:prstGeom prst="rect">
            <a:avLst/>
          </a:prstGeom>
          <a:noFill/>
        </p:spPr>
        <p:txBody>
          <a:bodyPr wrap="square" rtlCol="0">
            <a:spAutoFit/>
          </a:bodyPr>
          <a:lstStyle/>
          <a:p>
            <a:pPr algn="ctr"/>
            <a:r>
              <a:rPr lang="en-US" sz="2400" dirty="0"/>
              <a:t>1</a:t>
            </a:r>
            <a:endParaRPr lang="en-IN" sz="2400" dirty="0"/>
          </a:p>
        </p:txBody>
      </p:sp>
      <p:sp>
        <p:nvSpPr>
          <p:cNvPr id="300" name="TextBox 299">
            <a:extLst>
              <a:ext uri="{FF2B5EF4-FFF2-40B4-BE49-F238E27FC236}">
                <a16:creationId xmlns:a16="http://schemas.microsoft.com/office/drawing/2014/main" id="{27F93904-6C79-41A6-A18D-F748D30C20CE}"/>
              </a:ext>
            </a:extLst>
          </p:cNvPr>
          <p:cNvSpPr txBox="1"/>
          <p:nvPr/>
        </p:nvSpPr>
        <p:spPr>
          <a:xfrm>
            <a:off x="3682526" y="5535983"/>
            <a:ext cx="552885" cy="461665"/>
          </a:xfrm>
          <a:prstGeom prst="rect">
            <a:avLst/>
          </a:prstGeom>
          <a:noFill/>
        </p:spPr>
        <p:txBody>
          <a:bodyPr wrap="square" rtlCol="0">
            <a:spAutoFit/>
          </a:bodyPr>
          <a:lstStyle/>
          <a:p>
            <a:pPr algn="ctr"/>
            <a:r>
              <a:rPr lang="en-US" sz="2400" dirty="0"/>
              <a:t>1</a:t>
            </a:r>
            <a:endParaRPr lang="en-IN" sz="2400" dirty="0"/>
          </a:p>
        </p:txBody>
      </p:sp>
      <p:sp>
        <p:nvSpPr>
          <p:cNvPr id="301" name="TextBox 300">
            <a:extLst>
              <a:ext uri="{FF2B5EF4-FFF2-40B4-BE49-F238E27FC236}">
                <a16:creationId xmlns:a16="http://schemas.microsoft.com/office/drawing/2014/main" id="{13FBB58A-FDE0-4DFF-96C8-E44A71DAA208}"/>
              </a:ext>
            </a:extLst>
          </p:cNvPr>
          <p:cNvSpPr txBox="1"/>
          <p:nvPr/>
        </p:nvSpPr>
        <p:spPr>
          <a:xfrm>
            <a:off x="4658685" y="5535983"/>
            <a:ext cx="552885" cy="461665"/>
          </a:xfrm>
          <a:prstGeom prst="rect">
            <a:avLst/>
          </a:prstGeom>
          <a:noFill/>
        </p:spPr>
        <p:txBody>
          <a:bodyPr wrap="square" rtlCol="0">
            <a:spAutoFit/>
          </a:bodyPr>
          <a:lstStyle/>
          <a:p>
            <a:pPr algn="ctr"/>
            <a:r>
              <a:rPr lang="en-US" sz="2400" dirty="0"/>
              <a:t>0</a:t>
            </a:r>
            <a:endParaRPr lang="en-IN" sz="2400" dirty="0"/>
          </a:p>
        </p:txBody>
      </p:sp>
      <p:sp>
        <p:nvSpPr>
          <p:cNvPr id="305" name="Oval 304">
            <a:extLst>
              <a:ext uri="{FF2B5EF4-FFF2-40B4-BE49-F238E27FC236}">
                <a16:creationId xmlns:a16="http://schemas.microsoft.com/office/drawing/2014/main" id="{E25D6CE0-AB41-45D1-8634-2915175B2FFB}"/>
              </a:ext>
            </a:extLst>
          </p:cNvPr>
          <p:cNvSpPr/>
          <p:nvPr/>
        </p:nvSpPr>
        <p:spPr>
          <a:xfrm>
            <a:off x="7738788" y="2353920"/>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6" name="TextBox 305">
            <a:extLst>
              <a:ext uri="{FF2B5EF4-FFF2-40B4-BE49-F238E27FC236}">
                <a16:creationId xmlns:a16="http://schemas.microsoft.com/office/drawing/2014/main" id="{D635EF41-2F20-4957-926D-6479A7920A47}"/>
              </a:ext>
            </a:extLst>
          </p:cNvPr>
          <p:cNvSpPr txBox="1"/>
          <p:nvPr/>
        </p:nvSpPr>
        <p:spPr>
          <a:xfrm>
            <a:off x="1165666" y="1945760"/>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307" name="Straight Connector 306">
            <a:extLst>
              <a:ext uri="{FF2B5EF4-FFF2-40B4-BE49-F238E27FC236}">
                <a16:creationId xmlns:a16="http://schemas.microsoft.com/office/drawing/2014/main" id="{9AFE7D59-B1EE-4CB5-86FE-38337E35731D}"/>
              </a:ext>
            </a:extLst>
          </p:cNvPr>
          <p:cNvCxnSpPr>
            <a:cxnSpLocks/>
          </p:cNvCxnSpPr>
          <p:nvPr/>
        </p:nvCxnSpPr>
        <p:spPr>
          <a:xfrm>
            <a:off x="1224520" y="234045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F1B6264D-2E51-420B-BCA6-675AE1915E04}"/>
              </a:ext>
            </a:extLst>
          </p:cNvPr>
          <p:cNvCxnSpPr>
            <a:cxnSpLocks/>
          </p:cNvCxnSpPr>
          <p:nvPr/>
        </p:nvCxnSpPr>
        <p:spPr>
          <a:xfrm flipV="1">
            <a:off x="1773176" y="200986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C335165-82D8-4E5D-AAB2-A4A19AB9E5C8}"/>
              </a:ext>
            </a:extLst>
          </p:cNvPr>
          <p:cNvCxnSpPr>
            <a:cxnSpLocks/>
          </p:cNvCxnSpPr>
          <p:nvPr/>
        </p:nvCxnSpPr>
        <p:spPr>
          <a:xfrm flipH="1">
            <a:off x="6136886" y="2103162"/>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7CB55EA-A435-4CB3-82BC-6FFBCCB45B38}"/>
              </a:ext>
            </a:extLst>
          </p:cNvPr>
          <p:cNvSpPr txBox="1"/>
          <p:nvPr/>
        </p:nvSpPr>
        <p:spPr>
          <a:xfrm>
            <a:off x="6506016" y="1979309"/>
            <a:ext cx="648000" cy="461665"/>
          </a:xfrm>
          <a:prstGeom prst="rect">
            <a:avLst/>
          </a:prstGeom>
          <a:noFill/>
        </p:spPr>
        <p:txBody>
          <a:bodyPr wrap="square" rtlCol="0">
            <a:spAutoFit/>
          </a:bodyPr>
          <a:lstStyle/>
          <a:p>
            <a:pPr algn="ctr"/>
            <a:r>
              <a:rPr lang="en-US" sz="2400" dirty="0">
                <a:solidFill>
                  <a:schemeClr val="accent5">
                    <a:lumMod val="75000"/>
                  </a:schemeClr>
                </a:solidFill>
              </a:rPr>
              <a:t>10</a:t>
            </a:r>
            <a:endParaRPr lang="en-IN" sz="2400" dirty="0">
              <a:solidFill>
                <a:schemeClr val="accent5">
                  <a:lumMod val="75000"/>
                </a:schemeClr>
              </a:solidFill>
            </a:endParaRPr>
          </a:p>
        </p:txBody>
      </p:sp>
      <p:sp>
        <p:nvSpPr>
          <p:cNvPr id="311" name="TextBox 310">
            <a:extLst>
              <a:ext uri="{FF2B5EF4-FFF2-40B4-BE49-F238E27FC236}">
                <a16:creationId xmlns:a16="http://schemas.microsoft.com/office/drawing/2014/main" id="{E74178DB-C7ED-4207-8478-5D4F5A9A0A11}"/>
              </a:ext>
            </a:extLst>
          </p:cNvPr>
          <p:cNvSpPr txBox="1"/>
          <p:nvPr/>
        </p:nvSpPr>
        <p:spPr>
          <a:xfrm>
            <a:off x="1788258" y="422455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12" name="Straight Connector 311">
            <a:extLst>
              <a:ext uri="{FF2B5EF4-FFF2-40B4-BE49-F238E27FC236}">
                <a16:creationId xmlns:a16="http://schemas.microsoft.com/office/drawing/2014/main" id="{0D0DE430-683A-4731-B41D-B4E3B502985A}"/>
              </a:ext>
            </a:extLst>
          </p:cNvPr>
          <p:cNvCxnSpPr>
            <a:cxnSpLocks/>
          </p:cNvCxnSpPr>
          <p:nvPr/>
        </p:nvCxnSpPr>
        <p:spPr>
          <a:xfrm flipH="1">
            <a:off x="1247708"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1A9B117-52A7-40DB-9B48-D50E4FFC8DB1}"/>
              </a:ext>
            </a:extLst>
          </p:cNvPr>
          <p:cNvCxnSpPr>
            <a:cxnSpLocks/>
          </p:cNvCxnSpPr>
          <p:nvPr/>
        </p:nvCxnSpPr>
        <p:spPr>
          <a:xfrm rot="5400000" flipH="1">
            <a:off x="-472633"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D036AE41-C7B0-4A98-9CD5-3E8173D2AD48}"/>
              </a:ext>
            </a:extLst>
          </p:cNvPr>
          <p:cNvSpPr txBox="1"/>
          <p:nvPr/>
        </p:nvSpPr>
        <p:spPr>
          <a:xfrm>
            <a:off x="8200401" y="1602429"/>
            <a:ext cx="580182" cy="461665"/>
          </a:xfrm>
          <a:prstGeom prst="rect">
            <a:avLst/>
          </a:prstGeom>
          <a:noFill/>
        </p:spPr>
        <p:txBody>
          <a:bodyPr wrap="square" rtlCol="0">
            <a:spAutoFit/>
          </a:bodyPr>
          <a:lstStyle/>
          <a:p>
            <a:pPr algn="ctr"/>
            <a:r>
              <a:rPr lang="en-US" sz="2400" dirty="0"/>
              <a:t>0</a:t>
            </a:r>
            <a:endParaRPr lang="en-IN" sz="2400" dirty="0"/>
          </a:p>
        </p:txBody>
      </p:sp>
      <p:sp>
        <p:nvSpPr>
          <p:cNvPr id="315" name="TextBox 314">
            <a:extLst>
              <a:ext uri="{FF2B5EF4-FFF2-40B4-BE49-F238E27FC236}">
                <a16:creationId xmlns:a16="http://schemas.microsoft.com/office/drawing/2014/main" id="{B47AC486-E8F2-4EF3-A15A-217E8A208371}"/>
              </a:ext>
            </a:extLst>
          </p:cNvPr>
          <p:cNvSpPr txBox="1"/>
          <p:nvPr/>
        </p:nvSpPr>
        <p:spPr>
          <a:xfrm>
            <a:off x="8200401" y="2321191"/>
            <a:ext cx="580182" cy="461665"/>
          </a:xfrm>
          <a:prstGeom prst="rect">
            <a:avLst/>
          </a:prstGeom>
          <a:noFill/>
        </p:spPr>
        <p:txBody>
          <a:bodyPr wrap="square" rtlCol="0">
            <a:spAutoFit/>
          </a:bodyPr>
          <a:lstStyle/>
          <a:p>
            <a:pPr algn="ctr"/>
            <a:r>
              <a:rPr lang="en-US" sz="2400" dirty="0"/>
              <a:t>1</a:t>
            </a:r>
            <a:endParaRPr lang="en-IN" sz="2400" dirty="0"/>
          </a:p>
        </p:txBody>
      </p:sp>
      <p:sp>
        <p:nvSpPr>
          <p:cNvPr id="317" name="TextBox 316">
            <a:extLst>
              <a:ext uri="{FF2B5EF4-FFF2-40B4-BE49-F238E27FC236}">
                <a16:creationId xmlns:a16="http://schemas.microsoft.com/office/drawing/2014/main" id="{F7C4F8E2-17F0-4371-8EDE-EC2429D23214}"/>
              </a:ext>
            </a:extLst>
          </p:cNvPr>
          <p:cNvSpPr txBox="1"/>
          <p:nvPr/>
        </p:nvSpPr>
        <p:spPr>
          <a:xfrm>
            <a:off x="3682526" y="6038163"/>
            <a:ext cx="552885" cy="461665"/>
          </a:xfrm>
          <a:prstGeom prst="rect">
            <a:avLst/>
          </a:prstGeom>
          <a:noFill/>
        </p:spPr>
        <p:txBody>
          <a:bodyPr wrap="square" rtlCol="0">
            <a:spAutoFit/>
          </a:bodyPr>
          <a:lstStyle/>
          <a:p>
            <a:pPr algn="ctr"/>
            <a:r>
              <a:rPr lang="en-US" sz="2400" dirty="0"/>
              <a:t>1</a:t>
            </a:r>
            <a:endParaRPr lang="en-IN" sz="2400" dirty="0"/>
          </a:p>
        </p:txBody>
      </p:sp>
      <p:sp>
        <p:nvSpPr>
          <p:cNvPr id="318" name="TextBox 317">
            <a:extLst>
              <a:ext uri="{FF2B5EF4-FFF2-40B4-BE49-F238E27FC236}">
                <a16:creationId xmlns:a16="http://schemas.microsoft.com/office/drawing/2014/main" id="{12280042-B82A-4B37-AA4D-AA810920D67E}"/>
              </a:ext>
            </a:extLst>
          </p:cNvPr>
          <p:cNvSpPr txBox="1"/>
          <p:nvPr/>
        </p:nvSpPr>
        <p:spPr>
          <a:xfrm>
            <a:off x="4658685" y="6038163"/>
            <a:ext cx="552885" cy="461665"/>
          </a:xfrm>
          <a:prstGeom prst="rect">
            <a:avLst/>
          </a:prstGeom>
          <a:noFill/>
        </p:spPr>
        <p:txBody>
          <a:bodyPr wrap="square" rtlCol="0">
            <a:spAutoFit/>
          </a:bodyPr>
          <a:lstStyle/>
          <a:p>
            <a:pPr algn="ctr"/>
            <a:r>
              <a:rPr lang="en-US" sz="2400" dirty="0"/>
              <a:t>0</a:t>
            </a:r>
            <a:endParaRPr lang="en-IN" sz="2400" dirty="0"/>
          </a:p>
        </p:txBody>
      </p:sp>
      <p:sp>
        <p:nvSpPr>
          <p:cNvPr id="319" name="Oval 318">
            <a:extLst>
              <a:ext uri="{FF2B5EF4-FFF2-40B4-BE49-F238E27FC236}">
                <a16:creationId xmlns:a16="http://schemas.microsoft.com/office/drawing/2014/main" id="{CDE31863-DB16-4BDE-9AE5-BBB56EEF2B40}"/>
              </a:ext>
            </a:extLst>
          </p:cNvPr>
          <p:cNvSpPr/>
          <p:nvPr/>
        </p:nvSpPr>
        <p:spPr>
          <a:xfrm>
            <a:off x="3778968" y="6088712"/>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0" name="TextBox 319">
            <a:extLst>
              <a:ext uri="{FF2B5EF4-FFF2-40B4-BE49-F238E27FC236}">
                <a16:creationId xmlns:a16="http://schemas.microsoft.com/office/drawing/2014/main" id="{42AA86BF-556F-4573-95C3-CCF08C6B3971}"/>
              </a:ext>
            </a:extLst>
          </p:cNvPr>
          <p:cNvSpPr txBox="1"/>
          <p:nvPr/>
        </p:nvSpPr>
        <p:spPr>
          <a:xfrm>
            <a:off x="3118308" y="1205173"/>
            <a:ext cx="651864"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321" name="Straight Connector 320">
            <a:extLst>
              <a:ext uri="{FF2B5EF4-FFF2-40B4-BE49-F238E27FC236}">
                <a16:creationId xmlns:a16="http://schemas.microsoft.com/office/drawing/2014/main" id="{576CC453-C8F7-4606-96F6-9D1A630B6D8A}"/>
              </a:ext>
            </a:extLst>
          </p:cNvPr>
          <p:cNvCxnSpPr>
            <a:cxnSpLocks/>
          </p:cNvCxnSpPr>
          <p:nvPr/>
        </p:nvCxnSpPr>
        <p:spPr>
          <a:xfrm>
            <a:off x="3177162" y="15998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2C3410BE-EC13-4B0F-B67E-62527255232B}"/>
              </a:ext>
            </a:extLst>
          </p:cNvPr>
          <p:cNvCxnSpPr>
            <a:cxnSpLocks/>
          </p:cNvCxnSpPr>
          <p:nvPr/>
        </p:nvCxnSpPr>
        <p:spPr>
          <a:xfrm flipV="1">
            <a:off x="3725818" y="1269273"/>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F05478C-B231-4059-99C6-2553A3F352CD}"/>
              </a:ext>
            </a:extLst>
          </p:cNvPr>
          <p:cNvCxnSpPr>
            <a:cxnSpLocks/>
          </p:cNvCxnSpPr>
          <p:nvPr/>
        </p:nvCxnSpPr>
        <p:spPr>
          <a:xfrm flipH="1">
            <a:off x="6657516" y="1357388"/>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B4FEC0D8-B1EE-4E36-B792-47679A94AAB0}"/>
              </a:ext>
            </a:extLst>
          </p:cNvPr>
          <p:cNvSpPr txBox="1"/>
          <p:nvPr/>
        </p:nvSpPr>
        <p:spPr>
          <a:xfrm>
            <a:off x="6144028" y="1592097"/>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326" name="TextBox 325">
            <a:extLst>
              <a:ext uri="{FF2B5EF4-FFF2-40B4-BE49-F238E27FC236}">
                <a16:creationId xmlns:a16="http://schemas.microsoft.com/office/drawing/2014/main" id="{1ECFC795-A10D-46D7-8B49-4EF8DA25CC92}"/>
              </a:ext>
            </a:extLst>
          </p:cNvPr>
          <p:cNvSpPr txBox="1"/>
          <p:nvPr/>
        </p:nvSpPr>
        <p:spPr>
          <a:xfrm>
            <a:off x="3763083" y="422455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27" name="Straight Connector 326">
            <a:extLst>
              <a:ext uri="{FF2B5EF4-FFF2-40B4-BE49-F238E27FC236}">
                <a16:creationId xmlns:a16="http://schemas.microsoft.com/office/drawing/2014/main" id="{FDCFC696-B018-4726-ACA3-66EC96B20353}"/>
              </a:ext>
            </a:extLst>
          </p:cNvPr>
          <p:cNvCxnSpPr>
            <a:cxnSpLocks/>
          </p:cNvCxnSpPr>
          <p:nvPr/>
        </p:nvCxnSpPr>
        <p:spPr>
          <a:xfrm flipH="1">
            <a:off x="3222533"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38EBD96-7FEA-4BE4-8A06-3770DEC846CA}"/>
              </a:ext>
            </a:extLst>
          </p:cNvPr>
          <p:cNvCxnSpPr>
            <a:cxnSpLocks/>
          </p:cNvCxnSpPr>
          <p:nvPr/>
        </p:nvCxnSpPr>
        <p:spPr>
          <a:xfrm rot="5400000" flipH="1">
            <a:off x="1491642"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61F2A2B-D548-4D29-9977-93FBF12A1A5F}"/>
              </a:ext>
            </a:extLst>
          </p:cNvPr>
          <p:cNvCxnSpPr>
            <a:cxnSpLocks/>
          </p:cNvCxnSpPr>
          <p:nvPr/>
        </p:nvCxnSpPr>
        <p:spPr>
          <a:xfrm flipH="1">
            <a:off x="685127" y="1661922"/>
            <a:ext cx="636602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EE84D903-93EA-4632-BEF4-9E47E18B04CD}"/>
              </a:ext>
            </a:extLst>
          </p:cNvPr>
          <p:cNvSpPr txBox="1"/>
          <p:nvPr/>
        </p:nvSpPr>
        <p:spPr>
          <a:xfrm>
            <a:off x="4100896" y="1945689"/>
            <a:ext cx="651864"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334" name="Straight Connector 333">
            <a:extLst>
              <a:ext uri="{FF2B5EF4-FFF2-40B4-BE49-F238E27FC236}">
                <a16:creationId xmlns:a16="http://schemas.microsoft.com/office/drawing/2014/main" id="{466C7358-98D8-4B0E-ADA2-A1555393ECEC}"/>
              </a:ext>
            </a:extLst>
          </p:cNvPr>
          <p:cNvCxnSpPr>
            <a:cxnSpLocks/>
          </p:cNvCxnSpPr>
          <p:nvPr/>
        </p:nvCxnSpPr>
        <p:spPr>
          <a:xfrm>
            <a:off x="4159750" y="234038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93F3F82-4C73-4F50-AA0A-B233269EAD9B}"/>
              </a:ext>
            </a:extLst>
          </p:cNvPr>
          <p:cNvCxnSpPr>
            <a:cxnSpLocks/>
          </p:cNvCxnSpPr>
          <p:nvPr/>
        </p:nvCxnSpPr>
        <p:spPr>
          <a:xfrm flipV="1">
            <a:off x="4708406" y="2009789"/>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6C85471D-FBA6-41B0-BDD6-5CD9A364447C}"/>
              </a:ext>
            </a:extLst>
          </p:cNvPr>
          <p:cNvCxnSpPr>
            <a:cxnSpLocks/>
          </p:cNvCxnSpPr>
          <p:nvPr/>
        </p:nvCxnSpPr>
        <p:spPr>
          <a:xfrm flipH="1">
            <a:off x="6657516" y="208858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E5E94A71-FBEA-4D14-8BAC-5C1F81EA4C3F}"/>
              </a:ext>
            </a:extLst>
          </p:cNvPr>
          <p:cNvSpPr txBox="1"/>
          <p:nvPr/>
        </p:nvSpPr>
        <p:spPr>
          <a:xfrm>
            <a:off x="6144028" y="232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38" name="Straight Connector 337">
            <a:extLst>
              <a:ext uri="{FF2B5EF4-FFF2-40B4-BE49-F238E27FC236}">
                <a16:creationId xmlns:a16="http://schemas.microsoft.com/office/drawing/2014/main" id="{61802916-2C56-4357-9F1D-0411CE92C5A7}"/>
              </a:ext>
            </a:extLst>
          </p:cNvPr>
          <p:cNvCxnSpPr>
            <a:cxnSpLocks/>
          </p:cNvCxnSpPr>
          <p:nvPr/>
        </p:nvCxnSpPr>
        <p:spPr>
          <a:xfrm flipH="1">
            <a:off x="4696922" y="433702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7EEE11DB-4613-4B13-BB67-678E59717596}"/>
              </a:ext>
            </a:extLst>
          </p:cNvPr>
          <p:cNvSpPr txBox="1"/>
          <p:nvPr/>
        </p:nvSpPr>
        <p:spPr>
          <a:xfrm>
            <a:off x="4183434" y="457173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Tree>
    <p:extLst>
      <p:ext uri="{BB962C8B-B14F-4D97-AF65-F5344CB8AC3E}">
        <p14:creationId xmlns:p14="http://schemas.microsoft.com/office/powerpoint/2010/main" val="7813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wipe(left)">
                                      <p:cBhvr>
                                        <p:cTn id="51" dur="500"/>
                                        <p:tgtEl>
                                          <p:spTgt spid="162"/>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163"/>
                                        </p:tgtEl>
                                        <p:attrNameLst>
                                          <p:attrName>style.visibility</p:attrName>
                                        </p:attrNameLst>
                                      </p:cBhvr>
                                      <p:to>
                                        <p:strVal val="visible"/>
                                      </p:to>
                                    </p:set>
                                    <p:animEffect transition="in" filter="wipe(left)">
                                      <p:cBhvr>
                                        <p:cTn id="55" dur="500"/>
                                        <p:tgtEl>
                                          <p:spTgt spid="163"/>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164"/>
                                        </p:tgtEl>
                                        <p:attrNameLst>
                                          <p:attrName>style.visibility</p:attrName>
                                        </p:attrNameLst>
                                      </p:cBhvr>
                                      <p:to>
                                        <p:strVal val="visible"/>
                                      </p:to>
                                    </p:set>
                                    <p:animEffect transition="in" filter="wipe(left)">
                                      <p:cBhvr>
                                        <p:cTn id="59" dur="500"/>
                                        <p:tgtEl>
                                          <p:spTgt spid="164"/>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165"/>
                                        </p:tgtEl>
                                        <p:attrNameLst>
                                          <p:attrName>style.visibility</p:attrName>
                                        </p:attrNameLst>
                                      </p:cBhvr>
                                      <p:to>
                                        <p:strVal val="visible"/>
                                      </p:to>
                                    </p:set>
                                    <p:animEffect transition="in" filter="wipe(left)">
                                      <p:cBhvr>
                                        <p:cTn id="63" dur="500"/>
                                        <p:tgtEl>
                                          <p:spTgt spid="16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68"/>
                                        </p:tgtEl>
                                        <p:attrNameLst>
                                          <p:attrName>style.visibility</p:attrName>
                                        </p:attrNameLst>
                                      </p:cBhvr>
                                      <p:to>
                                        <p:strVal val="visible"/>
                                      </p:to>
                                    </p:set>
                                    <p:animEffect transition="in" filter="wipe(left)">
                                      <p:cBhvr>
                                        <p:cTn id="73" dur="500"/>
                                        <p:tgtEl>
                                          <p:spTgt spid="168"/>
                                        </p:tgtEl>
                                      </p:cBhvr>
                                    </p:animEffect>
                                  </p:childTnLst>
                                </p:cTn>
                              </p:par>
                            </p:childTnLst>
                          </p:cTn>
                        </p:par>
                        <p:par>
                          <p:cTn id="74" fill="hold">
                            <p:stCondLst>
                              <p:cond delay="500"/>
                            </p:stCondLst>
                            <p:childTnLst>
                              <p:par>
                                <p:cTn id="75" presetID="22" presetClass="entr" presetSubtype="8" fill="hold" grpId="0" nodeType="afterEffect">
                                  <p:stCondLst>
                                    <p:cond delay="0"/>
                                  </p:stCondLst>
                                  <p:childTnLst>
                                    <p:set>
                                      <p:cBhvr>
                                        <p:cTn id="76" dur="1" fill="hold">
                                          <p:stCondLst>
                                            <p:cond delay="0"/>
                                          </p:stCondLst>
                                        </p:cTn>
                                        <p:tgtEl>
                                          <p:spTgt spid="170"/>
                                        </p:tgtEl>
                                        <p:attrNameLst>
                                          <p:attrName>style.visibility</p:attrName>
                                        </p:attrNameLst>
                                      </p:cBhvr>
                                      <p:to>
                                        <p:strVal val="visible"/>
                                      </p:to>
                                    </p:set>
                                    <p:animEffect transition="in" filter="wipe(left)">
                                      <p:cBhvr>
                                        <p:cTn id="77" dur="500"/>
                                        <p:tgtEl>
                                          <p:spTgt spid="170"/>
                                        </p:tgtEl>
                                      </p:cBhvr>
                                    </p:animEffect>
                                  </p:childTnLst>
                                </p:cTn>
                              </p:par>
                            </p:childTnLst>
                          </p:cTn>
                        </p:par>
                        <p:par>
                          <p:cTn id="78" fill="hold">
                            <p:stCondLst>
                              <p:cond delay="1000"/>
                            </p:stCondLst>
                            <p:childTnLst>
                              <p:par>
                                <p:cTn id="79" presetID="22" presetClass="entr" presetSubtype="8" fill="hold" grpId="0" nodeType="afterEffect">
                                  <p:stCondLst>
                                    <p:cond delay="0"/>
                                  </p:stCondLst>
                                  <p:childTnLst>
                                    <p:set>
                                      <p:cBhvr>
                                        <p:cTn id="80" dur="1" fill="hold">
                                          <p:stCondLst>
                                            <p:cond delay="0"/>
                                          </p:stCondLst>
                                        </p:cTn>
                                        <p:tgtEl>
                                          <p:spTgt spid="171"/>
                                        </p:tgtEl>
                                        <p:attrNameLst>
                                          <p:attrName>style.visibility</p:attrName>
                                        </p:attrNameLst>
                                      </p:cBhvr>
                                      <p:to>
                                        <p:strVal val="visible"/>
                                      </p:to>
                                    </p:set>
                                    <p:animEffect transition="in" filter="wipe(left)">
                                      <p:cBhvr>
                                        <p:cTn id="81" dur="500"/>
                                        <p:tgtEl>
                                          <p:spTgt spid="171"/>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wipe(left)">
                                      <p:cBhvr>
                                        <p:cTn id="85" dur="500"/>
                                        <p:tgtEl>
                                          <p:spTgt spid="172"/>
                                        </p:tgtEl>
                                      </p:cBhvr>
                                    </p:animEffect>
                                  </p:childTnLst>
                                </p:cTn>
                              </p:par>
                            </p:childTnLst>
                          </p:cTn>
                        </p:par>
                        <p:par>
                          <p:cTn id="86" fill="hold">
                            <p:stCondLst>
                              <p:cond delay="2000"/>
                            </p:stCondLst>
                            <p:childTnLst>
                              <p:par>
                                <p:cTn id="87" presetID="22" presetClass="entr" presetSubtype="8" fill="hold" grpId="0" nodeType="afterEffect">
                                  <p:stCondLst>
                                    <p:cond delay="0"/>
                                  </p:stCondLst>
                                  <p:childTnLst>
                                    <p:set>
                                      <p:cBhvr>
                                        <p:cTn id="88" dur="1" fill="hold">
                                          <p:stCondLst>
                                            <p:cond delay="0"/>
                                          </p:stCondLst>
                                        </p:cTn>
                                        <p:tgtEl>
                                          <p:spTgt spid="173"/>
                                        </p:tgtEl>
                                        <p:attrNameLst>
                                          <p:attrName>style.visibility</p:attrName>
                                        </p:attrNameLst>
                                      </p:cBhvr>
                                      <p:to>
                                        <p:strVal val="visible"/>
                                      </p:to>
                                    </p:set>
                                    <p:animEffect transition="in" filter="wipe(left)">
                                      <p:cBhvr>
                                        <p:cTn id="89" dur="500"/>
                                        <p:tgtEl>
                                          <p:spTgt spid="17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74"/>
                                        </p:tgtEl>
                                        <p:attrNameLst>
                                          <p:attrName>style.visibility</p:attrName>
                                        </p:attrNameLst>
                                      </p:cBhvr>
                                      <p:to>
                                        <p:strVal val="visible"/>
                                      </p:to>
                                    </p:set>
                                    <p:animEffect transition="in" filter="wipe(left)">
                                      <p:cBhvr>
                                        <p:cTn id="94" dur="500"/>
                                        <p:tgtEl>
                                          <p:spTgt spid="17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66"/>
                                        </p:tgtEl>
                                        <p:attrNameLst>
                                          <p:attrName>style.visibility</p:attrName>
                                        </p:attrNameLst>
                                      </p:cBhvr>
                                      <p:to>
                                        <p:strVal val="visible"/>
                                      </p:to>
                                    </p:set>
                                    <p:animEffect transition="in" filter="wipe(left)">
                                      <p:cBhvr>
                                        <p:cTn id="99" dur="500"/>
                                        <p:tgtEl>
                                          <p:spTgt spid="16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77"/>
                                        </p:tgtEl>
                                        <p:attrNameLst>
                                          <p:attrName>style.visibility</p:attrName>
                                        </p:attrNameLst>
                                      </p:cBhvr>
                                      <p:to>
                                        <p:strVal val="visible"/>
                                      </p:to>
                                    </p:set>
                                    <p:animEffect transition="in" filter="wipe(left)">
                                      <p:cBhvr>
                                        <p:cTn id="104" dur="500"/>
                                        <p:tgtEl>
                                          <p:spTgt spid="177"/>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193"/>
                                        </p:tgtEl>
                                        <p:attrNameLst>
                                          <p:attrName>style.visibility</p:attrName>
                                        </p:attrNameLst>
                                      </p:cBhvr>
                                      <p:to>
                                        <p:strVal val="visible"/>
                                      </p:to>
                                    </p:set>
                                    <p:animEffect transition="in" filter="wipe(left)">
                                      <p:cBhvr>
                                        <p:cTn id="108" dur="500"/>
                                        <p:tgtEl>
                                          <p:spTgt spid="193"/>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189"/>
                                        </p:tgtEl>
                                        <p:attrNameLst>
                                          <p:attrName>style.visibility</p:attrName>
                                        </p:attrNameLst>
                                      </p:cBhvr>
                                      <p:to>
                                        <p:strVal val="visible"/>
                                      </p:to>
                                    </p:set>
                                    <p:animEffect transition="in" filter="wipe(left)">
                                      <p:cBhvr>
                                        <p:cTn id="112" dur="500"/>
                                        <p:tgtEl>
                                          <p:spTgt spid="189"/>
                                        </p:tgtEl>
                                      </p:cBhvr>
                                    </p:animEffect>
                                  </p:childTnLst>
                                </p:cTn>
                              </p:par>
                            </p:childTnLst>
                          </p:cTn>
                        </p:par>
                        <p:par>
                          <p:cTn id="113" fill="hold">
                            <p:stCondLst>
                              <p:cond delay="1500"/>
                            </p:stCondLst>
                            <p:childTnLst>
                              <p:par>
                                <p:cTn id="114" presetID="22" presetClass="entr" presetSubtype="8" fill="hold" grpId="0" nodeType="afterEffect">
                                  <p:stCondLst>
                                    <p:cond delay="0"/>
                                  </p:stCondLst>
                                  <p:childTnLst>
                                    <p:set>
                                      <p:cBhvr>
                                        <p:cTn id="115" dur="1" fill="hold">
                                          <p:stCondLst>
                                            <p:cond delay="0"/>
                                          </p:stCondLst>
                                        </p:cTn>
                                        <p:tgtEl>
                                          <p:spTgt spid="185"/>
                                        </p:tgtEl>
                                        <p:attrNameLst>
                                          <p:attrName>style.visibility</p:attrName>
                                        </p:attrNameLst>
                                      </p:cBhvr>
                                      <p:to>
                                        <p:strVal val="visible"/>
                                      </p:to>
                                    </p:set>
                                    <p:animEffect transition="in" filter="wipe(left)">
                                      <p:cBhvr>
                                        <p:cTn id="116" dur="500"/>
                                        <p:tgtEl>
                                          <p:spTgt spid="185"/>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181"/>
                                        </p:tgtEl>
                                        <p:attrNameLst>
                                          <p:attrName>style.visibility</p:attrName>
                                        </p:attrNameLst>
                                      </p:cBhvr>
                                      <p:to>
                                        <p:strVal val="visible"/>
                                      </p:to>
                                    </p:set>
                                    <p:animEffect transition="in" filter="wipe(left)">
                                      <p:cBhvr>
                                        <p:cTn id="120" dur="500"/>
                                        <p:tgtEl>
                                          <p:spTgt spid="181"/>
                                        </p:tgtEl>
                                      </p:cBhvr>
                                    </p:animEffect>
                                  </p:childTnLst>
                                </p:cTn>
                              </p:par>
                            </p:childTnLst>
                          </p:cTn>
                        </p:par>
                        <p:par>
                          <p:cTn id="121" fill="hold">
                            <p:stCondLst>
                              <p:cond delay="2500"/>
                            </p:stCondLst>
                            <p:childTnLst>
                              <p:par>
                                <p:cTn id="122" presetID="22" presetClass="entr" presetSubtype="8" fill="hold" grpId="0" nodeType="afterEffect">
                                  <p:stCondLst>
                                    <p:cond delay="0"/>
                                  </p:stCondLst>
                                  <p:childTnLst>
                                    <p:set>
                                      <p:cBhvr>
                                        <p:cTn id="123" dur="1" fill="hold">
                                          <p:stCondLst>
                                            <p:cond delay="0"/>
                                          </p:stCondLst>
                                        </p:cTn>
                                        <p:tgtEl>
                                          <p:spTgt spid="178"/>
                                        </p:tgtEl>
                                        <p:attrNameLst>
                                          <p:attrName>style.visibility</p:attrName>
                                        </p:attrNameLst>
                                      </p:cBhvr>
                                      <p:to>
                                        <p:strVal val="visible"/>
                                      </p:to>
                                    </p:set>
                                    <p:animEffect transition="in" filter="wipe(left)">
                                      <p:cBhvr>
                                        <p:cTn id="124" dur="500"/>
                                        <p:tgtEl>
                                          <p:spTgt spid="178"/>
                                        </p:tgtEl>
                                      </p:cBhvr>
                                    </p:animEffect>
                                  </p:childTnLst>
                                </p:cTn>
                              </p:par>
                            </p:childTnLst>
                          </p:cTn>
                        </p:par>
                        <p:par>
                          <p:cTn id="125" fill="hold">
                            <p:stCondLst>
                              <p:cond delay="3000"/>
                            </p:stCondLst>
                            <p:childTnLst>
                              <p:par>
                                <p:cTn id="126" presetID="22" presetClass="entr" presetSubtype="8" fill="hold" grpId="0" nodeType="afterEffect">
                                  <p:stCondLst>
                                    <p:cond delay="0"/>
                                  </p:stCondLst>
                                  <p:childTnLst>
                                    <p:set>
                                      <p:cBhvr>
                                        <p:cTn id="127" dur="1" fill="hold">
                                          <p:stCondLst>
                                            <p:cond delay="0"/>
                                          </p:stCondLst>
                                        </p:cTn>
                                        <p:tgtEl>
                                          <p:spTgt spid="194"/>
                                        </p:tgtEl>
                                        <p:attrNameLst>
                                          <p:attrName>style.visibility</p:attrName>
                                        </p:attrNameLst>
                                      </p:cBhvr>
                                      <p:to>
                                        <p:strVal val="visible"/>
                                      </p:to>
                                    </p:set>
                                    <p:animEffect transition="in" filter="wipe(left)">
                                      <p:cBhvr>
                                        <p:cTn id="128" dur="500"/>
                                        <p:tgtEl>
                                          <p:spTgt spid="194"/>
                                        </p:tgtEl>
                                      </p:cBhvr>
                                    </p:animEffect>
                                  </p:childTnLst>
                                </p:cTn>
                              </p:par>
                            </p:childTnLst>
                          </p:cTn>
                        </p:par>
                        <p:par>
                          <p:cTn id="129" fill="hold">
                            <p:stCondLst>
                              <p:cond delay="3500"/>
                            </p:stCondLst>
                            <p:childTnLst>
                              <p:par>
                                <p:cTn id="130" presetID="22" presetClass="entr" presetSubtype="8" fill="hold" grpId="0" nodeType="afterEffect">
                                  <p:stCondLst>
                                    <p:cond delay="0"/>
                                  </p:stCondLst>
                                  <p:childTnLst>
                                    <p:set>
                                      <p:cBhvr>
                                        <p:cTn id="131" dur="1" fill="hold">
                                          <p:stCondLst>
                                            <p:cond delay="0"/>
                                          </p:stCondLst>
                                        </p:cTn>
                                        <p:tgtEl>
                                          <p:spTgt spid="190"/>
                                        </p:tgtEl>
                                        <p:attrNameLst>
                                          <p:attrName>style.visibility</p:attrName>
                                        </p:attrNameLst>
                                      </p:cBhvr>
                                      <p:to>
                                        <p:strVal val="visible"/>
                                      </p:to>
                                    </p:set>
                                    <p:animEffect transition="in" filter="wipe(left)">
                                      <p:cBhvr>
                                        <p:cTn id="132" dur="500"/>
                                        <p:tgtEl>
                                          <p:spTgt spid="190"/>
                                        </p:tgtEl>
                                      </p:cBhvr>
                                    </p:animEffect>
                                  </p:childTnLst>
                                </p:cTn>
                              </p:par>
                            </p:childTnLst>
                          </p:cTn>
                        </p:par>
                        <p:par>
                          <p:cTn id="133" fill="hold">
                            <p:stCondLst>
                              <p:cond delay="4000"/>
                            </p:stCondLst>
                            <p:childTnLst>
                              <p:par>
                                <p:cTn id="134" presetID="22" presetClass="entr" presetSubtype="8" fill="hold" grpId="0" nodeType="afterEffect">
                                  <p:stCondLst>
                                    <p:cond delay="0"/>
                                  </p:stCondLst>
                                  <p:childTnLst>
                                    <p:set>
                                      <p:cBhvr>
                                        <p:cTn id="135" dur="1" fill="hold">
                                          <p:stCondLst>
                                            <p:cond delay="0"/>
                                          </p:stCondLst>
                                        </p:cTn>
                                        <p:tgtEl>
                                          <p:spTgt spid="186"/>
                                        </p:tgtEl>
                                        <p:attrNameLst>
                                          <p:attrName>style.visibility</p:attrName>
                                        </p:attrNameLst>
                                      </p:cBhvr>
                                      <p:to>
                                        <p:strVal val="visible"/>
                                      </p:to>
                                    </p:set>
                                    <p:animEffect transition="in" filter="wipe(left)">
                                      <p:cBhvr>
                                        <p:cTn id="136" dur="500"/>
                                        <p:tgtEl>
                                          <p:spTgt spid="186"/>
                                        </p:tgtEl>
                                      </p:cBhvr>
                                    </p:animEffect>
                                  </p:childTnLst>
                                </p:cTn>
                              </p:par>
                            </p:childTnLst>
                          </p:cTn>
                        </p:par>
                        <p:par>
                          <p:cTn id="137" fill="hold">
                            <p:stCondLst>
                              <p:cond delay="4500"/>
                            </p:stCondLst>
                            <p:childTnLst>
                              <p:par>
                                <p:cTn id="138" presetID="22" presetClass="entr" presetSubtype="8" fill="hold" grpId="0" nodeType="afterEffect">
                                  <p:stCondLst>
                                    <p:cond delay="0"/>
                                  </p:stCondLst>
                                  <p:childTnLst>
                                    <p:set>
                                      <p:cBhvr>
                                        <p:cTn id="139" dur="1" fill="hold">
                                          <p:stCondLst>
                                            <p:cond delay="0"/>
                                          </p:stCondLst>
                                        </p:cTn>
                                        <p:tgtEl>
                                          <p:spTgt spid="182"/>
                                        </p:tgtEl>
                                        <p:attrNameLst>
                                          <p:attrName>style.visibility</p:attrName>
                                        </p:attrNameLst>
                                      </p:cBhvr>
                                      <p:to>
                                        <p:strVal val="visible"/>
                                      </p:to>
                                    </p:set>
                                    <p:animEffect transition="in" filter="wipe(left)">
                                      <p:cBhvr>
                                        <p:cTn id="140" dur="500"/>
                                        <p:tgtEl>
                                          <p:spTgt spid="182"/>
                                        </p:tgtEl>
                                      </p:cBhvr>
                                    </p:animEffect>
                                  </p:childTnLst>
                                </p:cTn>
                              </p:par>
                            </p:childTnLst>
                          </p:cTn>
                        </p:par>
                        <p:par>
                          <p:cTn id="141" fill="hold">
                            <p:stCondLst>
                              <p:cond delay="5000"/>
                            </p:stCondLst>
                            <p:childTnLst>
                              <p:par>
                                <p:cTn id="142" presetID="22" presetClass="entr" presetSubtype="8" fill="hold" grpId="0" nodeType="afterEffect">
                                  <p:stCondLst>
                                    <p:cond delay="0"/>
                                  </p:stCondLst>
                                  <p:childTnLst>
                                    <p:set>
                                      <p:cBhvr>
                                        <p:cTn id="143" dur="1" fill="hold">
                                          <p:stCondLst>
                                            <p:cond delay="0"/>
                                          </p:stCondLst>
                                        </p:cTn>
                                        <p:tgtEl>
                                          <p:spTgt spid="179"/>
                                        </p:tgtEl>
                                        <p:attrNameLst>
                                          <p:attrName>style.visibility</p:attrName>
                                        </p:attrNameLst>
                                      </p:cBhvr>
                                      <p:to>
                                        <p:strVal val="visible"/>
                                      </p:to>
                                    </p:set>
                                    <p:animEffect transition="in" filter="wipe(left)">
                                      <p:cBhvr>
                                        <p:cTn id="144" dur="500"/>
                                        <p:tgtEl>
                                          <p:spTgt spid="179"/>
                                        </p:tgtEl>
                                      </p:cBhvr>
                                    </p:animEffect>
                                  </p:childTnLst>
                                </p:cTn>
                              </p:par>
                            </p:childTnLst>
                          </p:cTn>
                        </p:par>
                        <p:par>
                          <p:cTn id="145" fill="hold">
                            <p:stCondLst>
                              <p:cond delay="5500"/>
                            </p:stCondLst>
                            <p:childTnLst>
                              <p:par>
                                <p:cTn id="146" presetID="22" presetClass="entr" presetSubtype="8" fill="hold" grpId="0" nodeType="afterEffect">
                                  <p:stCondLst>
                                    <p:cond delay="0"/>
                                  </p:stCondLst>
                                  <p:childTnLst>
                                    <p:set>
                                      <p:cBhvr>
                                        <p:cTn id="147" dur="1" fill="hold">
                                          <p:stCondLst>
                                            <p:cond delay="0"/>
                                          </p:stCondLst>
                                        </p:cTn>
                                        <p:tgtEl>
                                          <p:spTgt spid="195"/>
                                        </p:tgtEl>
                                        <p:attrNameLst>
                                          <p:attrName>style.visibility</p:attrName>
                                        </p:attrNameLst>
                                      </p:cBhvr>
                                      <p:to>
                                        <p:strVal val="visible"/>
                                      </p:to>
                                    </p:set>
                                    <p:animEffect transition="in" filter="wipe(left)">
                                      <p:cBhvr>
                                        <p:cTn id="148" dur="500"/>
                                        <p:tgtEl>
                                          <p:spTgt spid="195"/>
                                        </p:tgtEl>
                                      </p:cBhvr>
                                    </p:animEffect>
                                  </p:childTnLst>
                                </p:cTn>
                              </p:par>
                            </p:childTnLst>
                          </p:cTn>
                        </p:par>
                        <p:par>
                          <p:cTn id="149" fill="hold">
                            <p:stCondLst>
                              <p:cond delay="6000"/>
                            </p:stCondLst>
                            <p:childTnLst>
                              <p:par>
                                <p:cTn id="150" presetID="22" presetClass="entr" presetSubtype="8" fill="hold" grpId="0" nodeType="afterEffect">
                                  <p:stCondLst>
                                    <p:cond delay="0"/>
                                  </p:stCondLst>
                                  <p:childTnLst>
                                    <p:set>
                                      <p:cBhvr>
                                        <p:cTn id="151" dur="1" fill="hold">
                                          <p:stCondLst>
                                            <p:cond delay="0"/>
                                          </p:stCondLst>
                                        </p:cTn>
                                        <p:tgtEl>
                                          <p:spTgt spid="191"/>
                                        </p:tgtEl>
                                        <p:attrNameLst>
                                          <p:attrName>style.visibility</p:attrName>
                                        </p:attrNameLst>
                                      </p:cBhvr>
                                      <p:to>
                                        <p:strVal val="visible"/>
                                      </p:to>
                                    </p:set>
                                    <p:animEffect transition="in" filter="wipe(left)">
                                      <p:cBhvr>
                                        <p:cTn id="152" dur="500"/>
                                        <p:tgtEl>
                                          <p:spTgt spid="191"/>
                                        </p:tgtEl>
                                      </p:cBhvr>
                                    </p:animEffect>
                                  </p:childTnLst>
                                </p:cTn>
                              </p:par>
                            </p:childTnLst>
                          </p:cTn>
                        </p:par>
                        <p:par>
                          <p:cTn id="153" fill="hold">
                            <p:stCondLst>
                              <p:cond delay="6500"/>
                            </p:stCondLst>
                            <p:childTnLst>
                              <p:par>
                                <p:cTn id="154" presetID="22" presetClass="entr" presetSubtype="8" fill="hold" grpId="0" nodeType="afterEffect">
                                  <p:stCondLst>
                                    <p:cond delay="0"/>
                                  </p:stCondLst>
                                  <p:childTnLst>
                                    <p:set>
                                      <p:cBhvr>
                                        <p:cTn id="155" dur="1" fill="hold">
                                          <p:stCondLst>
                                            <p:cond delay="0"/>
                                          </p:stCondLst>
                                        </p:cTn>
                                        <p:tgtEl>
                                          <p:spTgt spid="187"/>
                                        </p:tgtEl>
                                        <p:attrNameLst>
                                          <p:attrName>style.visibility</p:attrName>
                                        </p:attrNameLst>
                                      </p:cBhvr>
                                      <p:to>
                                        <p:strVal val="visible"/>
                                      </p:to>
                                    </p:set>
                                    <p:animEffect transition="in" filter="wipe(left)">
                                      <p:cBhvr>
                                        <p:cTn id="156" dur="500"/>
                                        <p:tgtEl>
                                          <p:spTgt spid="187"/>
                                        </p:tgtEl>
                                      </p:cBhvr>
                                    </p:animEffect>
                                  </p:childTnLst>
                                </p:cTn>
                              </p:par>
                            </p:childTnLst>
                          </p:cTn>
                        </p:par>
                        <p:par>
                          <p:cTn id="157" fill="hold">
                            <p:stCondLst>
                              <p:cond delay="7000"/>
                            </p:stCondLst>
                            <p:childTnLst>
                              <p:par>
                                <p:cTn id="158" presetID="22" presetClass="entr" presetSubtype="8" fill="hold" grpId="0" nodeType="afterEffect">
                                  <p:stCondLst>
                                    <p:cond delay="0"/>
                                  </p:stCondLst>
                                  <p:childTnLst>
                                    <p:set>
                                      <p:cBhvr>
                                        <p:cTn id="159" dur="1" fill="hold">
                                          <p:stCondLst>
                                            <p:cond delay="0"/>
                                          </p:stCondLst>
                                        </p:cTn>
                                        <p:tgtEl>
                                          <p:spTgt spid="183"/>
                                        </p:tgtEl>
                                        <p:attrNameLst>
                                          <p:attrName>style.visibility</p:attrName>
                                        </p:attrNameLst>
                                      </p:cBhvr>
                                      <p:to>
                                        <p:strVal val="visible"/>
                                      </p:to>
                                    </p:set>
                                    <p:animEffect transition="in" filter="wipe(left)">
                                      <p:cBhvr>
                                        <p:cTn id="160" dur="500"/>
                                        <p:tgtEl>
                                          <p:spTgt spid="183"/>
                                        </p:tgtEl>
                                      </p:cBhvr>
                                    </p:animEffect>
                                  </p:childTnLst>
                                </p:cTn>
                              </p:par>
                            </p:childTnLst>
                          </p:cTn>
                        </p:par>
                        <p:par>
                          <p:cTn id="161" fill="hold">
                            <p:stCondLst>
                              <p:cond delay="7500"/>
                            </p:stCondLst>
                            <p:childTnLst>
                              <p:par>
                                <p:cTn id="162" presetID="22" presetClass="entr" presetSubtype="8" fill="hold" grpId="0" nodeType="afterEffect">
                                  <p:stCondLst>
                                    <p:cond delay="0"/>
                                  </p:stCondLst>
                                  <p:childTnLst>
                                    <p:set>
                                      <p:cBhvr>
                                        <p:cTn id="163" dur="1" fill="hold">
                                          <p:stCondLst>
                                            <p:cond delay="0"/>
                                          </p:stCondLst>
                                        </p:cTn>
                                        <p:tgtEl>
                                          <p:spTgt spid="180"/>
                                        </p:tgtEl>
                                        <p:attrNameLst>
                                          <p:attrName>style.visibility</p:attrName>
                                        </p:attrNameLst>
                                      </p:cBhvr>
                                      <p:to>
                                        <p:strVal val="visible"/>
                                      </p:to>
                                    </p:set>
                                    <p:animEffect transition="in" filter="wipe(left)">
                                      <p:cBhvr>
                                        <p:cTn id="164" dur="500"/>
                                        <p:tgtEl>
                                          <p:spTgt spid="180"/>
                                        </p:tgtEl>
                                      </p:cBhvr>
                                    </p:animEffect>
                                  </p:childTnLst>
                                </p:cTn>
                              </p:par>
                            </p:childTnLst>
                          </p:cTn>
                        </p:par>
                        <p:par>
                          <p:cTn id="165" fill="hold">
                            <p:stCondLst>
                              <p:cond delay="8000"/>
                            </p:stCondLst>
                            <p:childTnLst>
                              <p:par>
                                <p:cTn id="166" presetID="22" presetClass="entr" presetSubtype="8" fill="hold" grpId="0" nodeType="afterEffect">
                                  <p:stCondLst>
                                    <p:cond delay="0"/>
                                  </p:stCondLst>
                                  <p:childTnLst>
                                    <p:set>
                                      <p:cBhvr>
                                        <p:cTn id="167" dur="1" fill="hold">
                                          <p:stCondLst>
                                            <p:cond delay="0"/>
                                          </p:stCondLst>
                                        </p:cTn>
                                        <p:tgtEl>
                                          <p:spTgt spid="196"/>
                                        </p:tgtEl>
                                        <p:attrNameLst>
                                          <p:attrName>style.visibility</p:attrName>
                                        </p:attrNameLst>
                                      </p:cBhvr>
                                      <p:to>
                                        <p:strVal val="visible"/>
                                      </p:to>
                                    </p:set>
                                    <p:animEffect transition="in" filter="wipe(left)">
                                      <p:cBhvr>
                                        <p:cTn id="168" dur="500"/>
                                        <p:tgtEl>
                                          <p:spTgt spid="196"/>
                                        </p:tgtEl>
                                      </p:cBhvr>
                                    </p:animEffect>
                                  </p:childTnLst>
                                </p:cTn>
                              </p:par>
                            </p:childTnLst>
                          </p:cTn>
                        </p:par>
                        <p:par>
                          <p:cTn id="169" fill="hold">
                            <p:stCondLst>
                              <p:cond delay="8500"/>
                            </p:stCondLst>
                            <p:childTnLst>
                              <p:par>
                                <p:cTn id="170" presetID="22" presetClass="entr" presetSubtype="8" fill="hold" grpId="0" nodeType="afterEffect">
                                  <p:stCondLst>
                                    <p:cond delay="0"/>
                                  </p:stCondLst>
                                  <p:childTnLst>
                                    <p:set>
                                      <p:cBhvr>
                                        <p:cTn id="171" dur="1" fill="hold">
                                          <p:stCondLst>
                                            <p:cond delay="0"/>
                                          </p:stCondLst>
                                        </p:cTn>
                                        <p:tgtEl>
                                          <p:spTgt spid="192"/>
                                        </p:tgtEl>
                                        <p:attrNameLst>
                                          <p:attrName>style.visibility</p:attrName>
                                        </p:attrNameLst>
                                      </p:cBhvr>
                                      <p:to>
                                        <p:strVal val="visible"/>
                                      </p:to>
                                    </p:set>
                                    <p:animEffect transition="in" filter="wipe(left)">
                                      <p:cBhvr>
                                        <p:cTn id="172" dur="500"/>
                                        <p:tgtEl>
                                          <p:spTgt spid="192"/>
                                        </p:tgtEl>
                                      </p:cBhvr>
                                    </p:animEffect>
                                  </p:childTnLst>
                                </p:cTn>
                              </p:par>
                            </p:childTnLst>
                          </p:cTn>
                        </p:par>
                        <p:par>
                          <p:cTn id="173" fill="hold">
                            <p:stCondLst>
                              <p:cond delay="9000"/>
                            </p:stCondLst>
                            <p:childTnLst>
                              <p:par>
                                <p:cTn id="174" presetID="22" presetClass="entr" presetSubtype="8" fill="hold" grpId="0" nodeType="afterEffect">
                                  <p:stCondLst>
                                    <p:cond delay="0"/>
                                  </p:stCondLst>
                                  <p:childTnLst>
                                    <p:set>
                                      <p:cBhvr>
                                        <p:cTn id="175" dur="1" fill="hold">
                                          <p:stCondLst>
                                            <p:cond delay="0"/>
                                          </p:stCondLst>
                                        </p:cTn>
                                        <p:tgtEl>
                                          <p:spTgt spid="188"/>
                                        </p:tgtEl>
                                        <p:attrNameLst>
                                          <p:attrName>style.visibility</p:attrName>
                                        </p:attrNameLst>
                                      </p:cBhvr>
                                      <p:to>
                                        <p:strVal val="visible"/>
                                      </p:to>
                                    </p:set>
                                    <p:animEffect transition="in" filter="wipe(left)">
                                      <p:cBhvr>
                                        <p:cTn id="176" dur="500"/>
                                        <p:tgtEl>
                                          <p:spTgt spid="188"/>
                                        </p:tgtEl>
                                      </p:cBhvr>
                                    </p:animEffect>
                                  </p:childTnLst>
                                </p:cTn>
                              </p:par>
                            </p:childTnLst>
                          </p:cTn>
                        </p:par>
                        <p:par>
                          <p:cTn id="177" fill="hold">
                            <p:stCondLst>
                              <p:cond delay="9500"/>
                            </p:stCondLst>
                            <p:childTnLst>
                              <p:par>
                                <p:cTn id="178" presetID="22" presetClass="entr" presetSubtype="8" fill="hold" grpId="0" nodeType="afterEffect">
                                  <p:stCondLst>
                                    <p:cond delay="0"/>
                                  </p:stCondLst>
                                  <p:childTnLst>
                                    <p:set>
                                      <p:cBhvr>
                                        <p:cTn id="179" dur="1" fill="hold">
                                          <p:stCondLst>
                                            <p:cond delay="0"/>
                                          </p:stCondLst>
                                        </p:cTn>
                                        <p:tgtEl>
                                          <p:spTgt spid="184"/>
                                        </p:tgtEl>
                                        <p:attrNameLst>
                                          <p:attrName>style.visibility</p:attrName>
                                        </p:attrNameLst>
                                      </p:cBhvr>
                                      <p:to>
                                        <p:strVal val="visible"/>
                                      </p:to>
                                    </p:set>
                                    <p:animEffect transition="in" filter="wipe(left)">
                                      <p:cBhvr>
                                        <p:cTn id="180" dur="500"/>
                                        <p:tgtEl>
                                          <p:spTgt spid="184"/>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197"/>
                                        </p:tgtEl>
                                        <p:attrNameLst>
                                          <p:attrName>style.visibility</p:attrName>
                                        </p:attrNameLst>
                                      </p:cBhvr>
                                      <p:to>
                                        <p:strVal val="visible"/>
                                      </p:to>
                                    </p:set>
                                    <p:animEffect transition="in" filter="wipe(left)">
                                      <p:cBhvr>
                                        <p:cTn id="185" dur="500"/>
                                        <p:tgtEl>
                                          <p:spTgt spid="197"/>
                                        </p:tgtEl>
                                      </p:cBhvr>
                                    </p:animEffect>
                                  </p:childTnLst>
                                </p:cTn>
                              </p:par>
                            </p:childTnLst>
                          </p:cTn>
                        </p:par>
                        <p:par>
                          <p:cTn id="186" fill="hold">
                            <p:stCondLst>
                              <p:cond delay="500"/>
                            </p:stCondLst>
                            <p:childTnLst>
                              <p:par>
                                <p:cTn id="187" presetID="22" presetClass="entr" presetSubtype="8" fill="hold" grpId="0" nodeType="afterEffect">
                                  <p:stCondLst>
                                    <p:cond delay="0"/>
                                  </p:stCondLst>
                                  <p:childTnLst>
                                    <p:set>
                                      <p:cBhvr>
                                        <p:cTn id="188" dur="1" fill="hold">
                                          <p:stCondLst>
                                            <p:cond delay="0"/>
                                          </p:stCondLst>
                                        </p:cTn>
                                        <p:tgtEl>
                                          <p:spTgt spid="198"/>
                                        </p:tgtEl>
                                        <p:attrNameLst>
                                          <p:attrName>style.visibility</p:attrName>
                                        </p:attrNameLst>
                                      </p:cBhvr>
                                      <p:to>
                                        <p:strVal val="visible"/>
                                      </p:to>
                                    </p:set>
                                    <p:animEffect transition="in" filter="wipe(left)">
                                      <p:cBhvr>
                                        <p:cTn id="189" dur="500"/>
                                        <p:tgtEl>
                                          <p:spTgt spid="198"/>
                                        </p:tgtEl>
                                      </p:cBhvr>
                                    </p:animEffect>
                                  </p:childTnLst>
                                </p:cTn>
                              </p:par>
                            </p:childTnLst>
                          </p:cTn>
                        </p:par>
                        <p:par>
                          <p:cTn id="190" fill="hold">
                            <p:stCondLst>
                              <p:cond delay="1000"/>
                            </p:stCondLst>
                            <p:childTnLst>
                              <p:par>
                                <p:cTn id="191" presetID="22" presetClass="entr" presetSubtype="8" fill="hold" grpId="0" nodeType="afterEffect">
                                  <p:stCondLst>
                                    <p:cond delay="0"/>
                                  </p:stCondLst>
                                  <p:childTnLst>
                                    <p:set>
                                      <p:cBhvr>
                                        <p:cTn id="192" dur="1" fill="hold">
                                          <p:stCondLst>
                                            <p:cond delay="0"/>
                                          </p:stCondLst>
                                        </p:cTn>
                                        <p:tgtEl>
                                          <p:spTgt spid="199"/>
                                        </p:tgtEl>
                                        <p:attrNameLst>
                                          <p:attrName>style.visibility</p:attrName>
                                        </p:attrNameLst>
                                      </p:cBhvr>
                                      <p:to>
                                        <p:strVal val="visible"/>
                                      </p:to>
                                    </p:set>
                                    <p:animEffect transition="in" filter="wipe(left)">
                                      <p:cBhvr>
                                        <p:cTn id="193" dur="500"/>
                                        <p:tgtEl>
                                          <p:spTgt spid="199"/>
                                        </p:tgtEl>
                                      </p:cBhvr>
                                    </p:animEffect>
                                  </p:childTnLst>
                                </p:cTn>
                              </p:par>
                            </p:childTnLst>
                          </p:cTn>
                        </p:par>
                        <p:par>
                          <p:cTn id="194" fill="hold">
                            <p:stCondLst>
                              <p:cond delay="1500"/>
                            </p:stCondLst>
                            <p:childTnLst>
                              <p:par>
                                <p:cTn id="195" presetID="22" presetClass="entr" presetSubtype="8" fill="hold" grpId="0" nodeType="afterEffect">
                                  <p:stCondLst>
                                    <p:cond delay="0"/>
                                  </p:stCondLst>
                                  <p:childTnLst>
                                    <p:set>
                                      <p:cBhvr>
                                        <p:cTn id="196" dur="1" fill="hold">
                                          <p:stCondLst>
                                            <p:cond delay="0"/>
                                          </p:stCondLst>
                                        </p:cTn>
                                        <p:tgtEl>
                                          <p:spTgt spid="200"/>
                                        </p:tgtEl>
                                        <p:attrNameLst>
                                          <p:attrName>style.visibility</p:attrName>
                                        </p:attrNameLst>
                                      </p:cBhvr>
                                      <p:to>
                                        <p:strVal val="visible"/>
                                      </p:to>
                                    </p:set>
                                    <p:animEffect transition="in" filter="wipe(left)">
                                      <p:cBhvr>
                                        <p:cTn id="197" dur="500"/>
                                        <p:tgtEl>
                                          <p:spTgt spid="200"/>
                                        </p:tgtEl>
                                      </p:cBhvr>
                                    </p:animEffect>
                                  </p:childTnLst>
                                </p:cTn>
                              </p:par>
                            </p:childTnLst>
                          </p:cTn>
                        </p:par>
                        <p:par>
                          <p:cTn id="198" fill="hold">
                            <p:stCondLst>
                              <p:cond delay="2000"/>
                            </p:stCondLst>
                            <p:childTnLst>
                              <p:par>
                                <p:cTn id="199" presetID="22" presetClass="entr" presetSubtype="8" fill="hold" grpId="0" nodeType="afterEffect">
                                  <p:stCondLst>
                                    <p:cond delay="0"/>
                                  </p:stCondLst>
                                  <p:childTnLst>
                                    <p:set>
                                      <p:cBhvr>
                                        <p:cTn id="200" dur="1" fill="hold">
                                          <p:stCondLst>
                                            <p:cond delay="0"/>
                                          </p:stCondLst>
                                        </p:cTn>
                                        <p:tgtEl>
                                          <p:spTgt spid="201"/>
                                        </p:tgtEl>
                                        <p:attrNameLst>
                                          <p:attrName>style.visibility</p:attrName>
                                        </p:attrNameLst>
                                      </p:cBhvr>
                                      <p:to>
                                        <p:strVal val="visible"/>
                                      </p:to>
                                    </p:set>
                                    <p:animEffect transition="in" filter="wipe(left)">
                                      <p:cBhvr>
                                        <p:cTn id="201" dur="500"/>
                                        <p:tgtEl>
                                          <p:spTgt spid="201"/>
                                        </p:tgtEl>
                                      </p:cBhvr>
                                    </p:animEffect>
                                  </p:childTnLst>
                                </p:cTn>
                              </p:par>
                            </p:childTnLst>
                          </p:cTn>
                        </p:par>
                        <p:par>
                          <p:cTn id="202" fill="hold">
                            <p:stCondLst>
                              <p:cond delay="2500"/>
                            </p:stCondLst>
                            <p:childTnLst>
                              <p:par>
                                <p:cTn id="203" presetID="22" presetClass="entr" presetSubtype="8" fill="hold" grpId="0" nodeType="afterEffect">
                                  <p:stCondLst>
                                    <p:cond delay="0"/>
                                  </p:stCondLst>
                                  <p:childTnLst>
                                    <p:set>
                                      <p:cBhvr>
                                        <p:cTn id="204" dur="1" fill="hold">
                                          <p:stCondLst>
                                            <p:cond delay="0"/>
                                          </p:stCondLst>
                                        </p:cTn>
                                        <p:tgtEl>
                                          <p:spTgt spid="202"/>
                                        </p:tgtEl>
                                        <p:attrNameLst>
                                          <p:attrName>style.visibility</p:attrName>
                                        </p:attrNameLst>
                                      </p:cBhvr>
                                      <p:to>
                                        <p:strVal val="visible"/>
                                      </p:to>
                                    </p:set>
                                    <p:animEffect transition="in" filter="wipe(left)">
                                      <p:cBhvr>
                                        <p:cTn id="205" dur="500"/>
                                        <p:tgtEl>
                                          <p:spTgt spid="202"/>
                                        </p:tgtEl>
                                      </p:cBhvr>
                                    </p:animEffect>
                                  </p:childTnLst>
                                </p:cTn>
                              </p:par>
                            </p:childTnLst>
                          </p:cTn>
                        </p:par>
                        <p:par>
                          <p:cTn id="206" fill="hold">
                            <p:stCondLst>
                              <p:cond delay="3000"/>
                            </p:stCondLst>
                            <p:childTnLst>
                              <p:par>
                                <p:cTn id="207" presetID="22" presetClass="entr" presetSubtype="8" fill="hold" grpId="0" nodeType="afterEffect">
                                  <p:stCondLst>
                                    <p:cond delay="0"/>
                                  </p:stCondLst>
                                  <p:childTnLst>
                                    <p:set>
                                      <p:cBhvr>
                                        <p:cTn id="208" dur="1" fill="hold">
                                          <p:stCondLst>
                                            <p:cond delay="0"/>
                                          </p:stCondLst>
                                        </p:cTn>
                                        <p:tgtEl>
                                          <p:spTgt spid="203"/>
                                        </p:tgtEl>
                                        <p:attrNameLst>
                                          <p:attrName>style.visibility</p:attrName>
                                        </p:attrNameLst>
                                      </p:cBhvr>
                                      <p:to>
                                        <p:strVal val="visible"/>
                                      </p:to>
                                    </p:set>
                                    <p:animEffect transition="in" filter="wipe(left)">
                                      <p:cBhvr>
                                        <p:cTn id="209" dur="500"/>
                                        <p:tgtEl>
                                          <p:spTgt spid="203"/>
                                        </p:tgtEl>
                                      </p:cBhvr>
                                    </p:animEffect>
                                  </p:childTnLst>
                                </p:cTn>
                              </p:par>
                            </p:childTnLst>
                          </p:cTn>
                        </p:par>
                        <p:par>
                          <p:cTn id="210" fill="hold">
                            <p:stCondLst>
                              <p:cond delay="3500"/>
                            </p:stCondLst>
                            <p:childTnLst>
                              <p:par>
                                <p:cTn id="211" presetID="22" presetClass="entr" presetSubtype="8" fill="hold" grpId="0" nodeType="afterEffect">
                                  <p:stCondLst>
                                    <p:cond delay="0"/>
                                  </p:stCondLst>
                                  <p:childTnLst>
                                    <p:set>
                                      <p:cBhvr>
                                        <p:cTn id="212" dur="1" fill="hold">
                                          <p:stCondLst>
                                            <p:cond delay="0"/>
                                          </p:stCondLst>
                                        </p:cTn>
                                        <p:tgtEl>
                                          <p:spTgt spid="204"/>
                                        </p:tgtEl>
                                        <p:attrNameLst>
                                          <p:attrName>style.visibility</p:attrName>
                                        </p:attrNameLst>
                                      </p:cBhvr>
                                      <p:to>
                                        <p:strVal val="visible"/>
                                      </p:to>
                                    </p:set>
                                    <p:animEffect transition="in" filter="wipe(left)">
                                      <p:cBhvr>
                                        <p:cTn id="213" dur="500"/>
                                        <p:tgtEl>
                                          <p:spTgt spid="204"/>
                                        </p:tgtEl>
                                      </p:cBhvr>
                                    </p:animEffect>
                                  </p:childTnLst>
                                </p:cTn>
                              </p:par>
                            </p:childTnLst>
                          </p:cTn>
                        </p:par>
                        <p:par>
                          <p:cTn id="214" fill="hold">
                            <p:stCondLst>
                              <p:cond delay="4000"/>
                            </p:stCondLst>
                            <p:childTnLst>
                              <p:par>
                                <p:cTn id="215" presetID="22" presetClass="entr" presetSubtype="8" fill="hold" grpId="0" nodeType="afterEffect">
                                  <p:stCondLst>
                                    <p:cond delay="0"/>
                                  </p:stCondLst>
                                  <p:childTnLst>
                                    <p:set>
                                      <p:cBhvr>
                                        <p:cTn id="216" dur="1" fill="hold">
                                          <p:stCondLst>
                                            <p:cond delay="0"/>
                                          </p:stCondLst>
                                        </p:cTn>
                                        <p:tgtEl>
                                          <p:spTgt spid="205"/>
                                        </p:tgtEl>
                                        <p:attrNameLst>
                                          <p:attrName>style.visibility</p:attrName>
                                        </p:attrNameLst>
                                      </p:cBhvr>
                                      <p:to>
                                        <p:strVal val="visible"/>
                                      </p:to>
                                    </p:set>
                                    <p:animEffect transition="in" filter="wipe(left)">
                                      <p:cBhvr>
                                        <p:cTn id="217" dur="500"/>
                                        <p:tgtEl>
                                          <p:spTgt spid="205"/>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75"/>
                                        </p:tgtEl>
                                        <p:attrNameLst>
                                          <p:attrName>style.visibility</p:attrName>
                                        </p:attrNameLst>
                                      </p:cBhvr>
                                      <p:to>
                                        <p:strVal val="visible"/>
                                      </p:to>
                                    </p:set>
                                    <p:animEffect transition="in" filter="wipe(left)">
                                      <p:cBhvr>
                                        <p:cTn id="222" dur="500"/>
                                        <p:tgtEl>
                                          <p:spTgt spid="175"/>
                                        </p:tgtEl>
                                      </p:cBhvr>
                                    </p:animEffect>
                                  </p:childTnLst>
                                </p:cTn>
                              </p:par>
                            </p:childTnLst>
                          </p:cTn>
                        </p:par>
                        <p:par>
                          <p:cTn id="223" fill="hold">
                            <p:stCondLst>
                              <p:cond delay="500"/>
                            </p:stCondLst>
                            <p:childTnLst>
                              <p:par>
                                <p:cTn id="224" presetID="22" presetClass="entr" presetSubtype="8" fill="hold" grpId="0" nodeType="afterEffect">
                                  <p:stCondLst>
                                    <p:cond delay="0"/>
                                  </p:stCondLst>
                                  <p:childTnLst>
                                    <p:set>
                                      <p:cBhvr>
                                        <p:cTn id="225" dur="1" fill="hold">
                                          <p:stCondLst>
                                            <p:cond delay="0"/>
                                          </p:stCondLst>
                                        </p:cTn>
                                        <p:tgtEl>
                                          <p:spTgt spid="176"/>
                                        </p:tgtEl>
                                        <p:attrNameLst>
                                          <p:attrName>style.visibility</p:attrName>
                                        </p:attrNameLst>
                                      </p:cBhvr>
                                      <p:to>
                                        <p:strVal val="visible"/>
                                      </p:to>
                                    </p:set>
                                    <p:animEffect transition="in" filter="wipe(left)">
                                      <p:cBhvr>
                                        <p:cTn id="226" dur="500"/>
                                        <p:tgtEl>
                                          <p:spTgt spid="176"/>
                                        </p:tgtEl>
                                      </p:cBhvr>
                                    </p:animEffect>
                                  </p:childTnLst>
                                </p:cTn>
                              </p:par>
                            </p:childTnLst>
                          </p:cTn>
                        </p:par>
                      </p:childTnLst>
                    </p:cTn>
                  </p:par>
                  <p:par>
                    <p:cTn id="227" fill="hold">
                      <p:stCondLst>
                        <p:cond delay="indefinite"/>
                      </p:stCondLst>
                      <p:childTnLst>
                        <p:par>
                          <p:cTn id="228" fill="hold">
                            <p:stCondLst>
                              <p:cond delay="0"/>
                            </p:stCondLst>
                            <p:childTnLst>
                              <p:par>
                                <p:cTn id="229" presetID="53" presetClass="entr" presetSubtype="16" fill="hold" grpId="1" nodeType="clickEffect">
                                  <p:stCondLst>
                                    <p:cond delay="0"/>
                                  </p:stCondLst>
                                  <p:childTnLst>
                                    <p:set>
                                      <p:cBhvr>
                                        <p:cTn id="230" dur="1" fill="hold">
                                          <p:stCondLst>
                                            <p:cond delay="0"/>
                                          </p:stCondLst>
                                        </p:cTn>
                                        <p:tgtEl>
                                          <p:spTgt spid="181"/>
                                        </p:tgtEl>
                                        <p:attrNameLst>
                                          <p:attrName>style.visibility</p:attrName>
                                        </p:attrNameLst>
                                      </p:cBhvr>
                                      <p:to>
                                        <p:strVal val="visible"/>
                                      </p:to>
                                    </p:set>
                                    <p:anim calcmode="lin" valueType="num">
                                      <p:cBhvr>
                                        <p:cTn id="231" dur="500" fill="hold"/>
                                        <p:tgtEl>
                                          <p:spTgt spid="181"/>
                                        </p:tgtEl>
                                        <p:attrNameLst>
                                          <p:attrName>ppt_w</p:attrName>
                                        </p:attrNameLst>
                                      </p:cBhvr>
                                      <p:tavLst>
                                        <p:tav tm="0">
                                          <p:val>
                                            <p:fltVal val="0"/>
                                          </p:val>
                                        </p:tav>
                                        <p:tav tm="100000">
                                          <p:val>
                                            <p:strVal val="#ppt_w"/>
                                          </p:val>
                                        </p:tav>
                                      </p:tavLst>
                                    </p:anim>
                                    <p:anim calcmode="lin" valueType="num">
                                      <p:cBhvr>
                                        <p:cTn id="232" dur="500" fill="hold"/>
                                        <p:tgtEl>
                                          <p:spTgt spid="181"/>
                                        </p:tgtEl>
                                        <p:attrNameLst>
                                          <p:attrName>ppt_h</p:attrName>
                                        </p:attrNameLst>
                                      </p:cBhvr>
                                      <p:tavLst>
                                        <p:tav tm="0">
                                          <p:val>
                                            <p:fltVal val="0"/>
                                          </p:val>
                                        </p:tav>
                                        <p:tav tm="100000">
                                          <p:val>
                                            <p:strVal val="#ppt_h"/>
                                          </p:val>
                                        </p:tav>
                                      </p:tavLst>
                                    </p:anim>
                                    <p:animEffect transition="in" filter="fade">
                                      <p:cBhvr>
                                        <p:cTn id="233" dur="500"/>
                                        <p:tgtEl>
                                          <p:spTgt spid="181"/>
                                        </p:tgtEl>
                                      </p:cBhvr>
                                    </p:animEffect>
                                  </p:childTnLst>
                                </p:cTn>
                              </p:par>
                            </p:childTnLst>
                          </p:cTn>
                        </p:par>
                      </p:childTnLst>
                    </p:cTn>
                  </p:par>
                  <p:par>
                    <p:cTn id="234" fill="hold">
                      <p:stCondLst>
                        <p:cond delay="indefinite"/>
                      </p:stCondLst>
                      <p:childTnLst>
                        <p:par>
                          <p:cTn id="235" fill="hold">
                            <p:stCondLst>
                              <p:cond delay="0"/>
                            </p:stCondLst>
                            <p:childTnLst>
                              <p:par>
                                <p:cTn id="236" presetID="53" presetClass="entr" presetSubtype="16" fill="hold" grpId="1" nodeType="clickEffect">
                                  <p:stCondLst>
                                    <p:cond delay="0"/>
                                  </p:stCondLst>
                                  <p:childTnLst>
                                    <p:set>
                                      <p:cBhvr>
                                        <p:cTn id="237" dur="1" fill="hold">
                                          <p:stCondLst>
                                            <p:cond delay="0"/>
                                          </p:stCondLst>
                                        </p:cTn>
                                        <p:tgtEl>
                                          <p:spTgt spid="177"/>
                                        </p:tgtEl>
                                        <p:attrNameLst>
                                          <p:attrName>style.visibility</p:attrName>
                                        </p:attrNameLst>
                                      </p:cBhvr>
                                      <p:to>
                                        <p:strVal val="visible"/>
                                      </p:to>
                                    </p:set>
                                    <p:anim calcmode="lin" valueType="num">
                                      <p:cBhvr>
                                        <p:cTn id="238" dur="500" fill="hold"/>
                                        <p:tgtEl>
                                          <p:spTgt spid="177"/>
                                        </p:tgtEl>
                                        <p:attrNameLst>
                                          <p:attrName>ppt_w</p:attrName>
                                        </p:attrNameLst>
                                      </p:cBhvr>
                                      <p:tavLst>
                                        <p:tav tm="0">
                                          <p:val>
                                            <p:fltVal val="0"/>
                                          </p:val>
                                        </p:tav>
                                        <p:tav tm="100000">
                                          <p:val>
                                            <p:strVal val="#ppt_w"/>
                                          </p:val>
                                        </p:tav>
                                      </p:tavLst>
                                    </p:anim>
                                    <p:anim calcmode="lin" valueType="num">
                                      <p:cBhvr>
                                        <p:cTn id="239" dur="500" fill="hold"/>
                                        <p:tgtEl>
                                          <p:spTgt spid="177"/>
                                        </p:tgtEl>
                                        <p:attrNameLst>
                                          <p:attrName>ppt_h</p:attrName>
                                        </p:attrNameLst>
                                      </p:cBhvr>
                                      <p:tavLst>
                                        <p:tav tm="0">
                                          <p:val>
                                            <p:fltVal val="0"/>
                                          </p:val>
                                        </p:tav>
                                        <p:tav tm="100000">
                                          <p:val>
                                            <p:strVal val="#ppt_h"/>
                                          </p:val>
                                        </p:tav>
                                      </p:tavLst>
                                    </p:anim>
                                    <p:animEffect transition="in" filter="fade">
                                      <p:cBhvr>
                                        <p:cTn id="240" dur="500"/>
                                        <p:tgtEl>
                                          <p:spTgt spid="177"/>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06"/>
                                        </p:tgtEl>
                                        <p:attrNameLst>
                                          <p:attrName>style.visibility</p:attrName>
                                        </p:attrNameLst>
                                      </p:cBhvr>
                                      <p:to>
                                        <p:strVal val="visible"/>
                                      </p:to>
                                    </p:set>
                                    <p:animEffect transition="in" filter="wipe(left)">
                                      <p:cBhvr>
                                        <p:cTn id="245" dur="500"/>
                                        <p:tgtEl>
                                          <p:spTgt spid="206"/>
                                        </p:tgtEl>
                                      </p:cBhvr>
                                    </p:animEffect>
                                  </p:childTnLst>
                                </p:cTn>
                              </p:par>
                            </p:childTnLst>
                          </p:cTn>
                        </p:par>
                      </p:childTnLst>
                    </p:cTn>
                  </p:par>
                  <p:par>
                    <p:cTn id="246" fill="hold">
                      <p:stCondLst>
                        <p:cond delay="indefinite"/>
                      </p:stCondLst>
                      <p:childTnLst>
                        <p:par>
                          <p:cTn id="247" fill="hold">
                            <p:stCondLst>
                              <p:cond delay="0"/>
                            </p:stCondLst>
                            <p:childTnLst>
                              <p:par>
                                <p:cTn id="248" presetID="53" presetClass="entr" presetSubtype="16" fill="hold" grpId="1" nodeType="clickEffect">
                                  <p:stCondLst>
                                    <p:cond delay="0"/>
                                  </p:stCondLst>
                                  <p:childTnLst>
                                    <p:set>
                                      <p:cBhvr>
                                        <p:cTn id="249" dur="1" fill="hold">
                                          <p:stCondLst>
                                            <p:cond delay="0"/>
                                          </p:stCondLst>
                                        </p:cTn>
                                        <p:tgtEl>
                                          <p:spTgt spid="178"/>
                                        </p:tgtEl>
                                        <p:attrNameLst>
                                          <p:attrName>style.visibility</p:attrName>
                                        </p:attrNameLst>
                                      </p:cBhvr>
                                      <p:to>
                                        <p:strVal val="visible"/>
                                      </p:to>
                                    </p:set>
                                    <p:anim calcmode="lin" valueType="num">
                                      <p:cBhvr>
                                        <p:cTn id="250" dur="500" fill="hold"/>
                                        <p:tgtEl>
                                          <p:spTgt spid="178"/>
                                        </p:tgtEl>
                                        <p:attrNameLst>
                                          <p:attrName>ppt_w</p:attrName>
                                        </p:attrNameLst>
                                      </p:cBhvr>
                                      <p:tavLst>
                                        <p:tav tm="0">
                                          <p:val>
                                            <p:fltVal val="0"/>
                                          </p:val>
                                        </p:tav>
                                        <p:tav tm="100000">
                                          <p:val>
                                            <p:strVal val="#ppt_w"/>
                                          </p:val>
                                        </p:tav>
                                      </p:tavLst>
                                    </p:anim>
                                    <p:anim calcmode="lin" valueType="num">
                                      <p:cBhvr>
                                        <p:cTn id="251" dur="500" fill="hold"/>
                                        <p:tgtEl>
                                          <p:spTgt spid="178"/>
                                        </p:tgtEl>
                                        <p:attrNameLst>
                                          <p:attrName>ppt_h</p:attrName>
                                        </p:attrNameLst>
                                      </p:cBhvr>
                                      <p:tavLst>
                                        <p:tav tm="0">
                                          <p:val>
                                            <p:fltVal val="0"/>
                                          </p:val>
                                        </p:tav>
                                        <p:tav tm="100000">
                                          <p:val>
                                            <p:strVal val="#ppt_h"/>
                                          </p:val>
                                        </p:tav>
                                      </p:tavLst>
                                    </p:anim>
                                    <p:animEffect transition="in" filter="fade">
                                      <p:cBhvr>
                                        <p:cTn id="252" dur="500"/>
                                        <p:tgtEl>
                                          <p:spTgt spid="178"/>
                                        </p:tgtEl>
                                      </p:cBhvr>
                                    </p:animEffect>
                                  </p:childTnLst>
                                </p:cTn>
                              </p:par>
                            </p:childTnLst>
                          </p:cTn>
                        </p:par>
                      </p:childTnLst>
                    </p:cTn>
                  </p:par>
                  <p:par>
                    <p:cTn id="253" fill="hold">
                      <p:stCondLst>
                        <p:cond delay="indefinite"/>
                      </p:stCondLst>
                      <p:childTnLst>
                        <p:par>
                          <p:cTn id="254" fill="hold">
                            <p:stCondLst>
                              <p:cond delay="0"/>
                            </p:stCondLst>
                            <p:childTnLst>
                              <p:par>
                                <p:cTn id="255" presetID="53" presetClass="entr" presetSubtype="16" fill="hold" grpId="1" nodeType="clickEffect">
                                  <p:stCondLst>
                                    <p:cond delay="0"/>
                                  </p:stCondLst>
                                  <p:childTnLst>
                                    <p:set>
                                      <p:cBhvr>
                                        <p:cTn id="256" dur="1" fill="hold">
                                          <p:stCondLst>
                                            <p:cond delay="0"/>
                                          </p:stCondLst>
                                        </p:cTn>
                                        <p:tgtEl>
                                          <p:spTgt spid="186"/>
                                        </p:tgtEl>
                                        <p:attrNameLst>
                                          <p:attrName>style.visibility</p:attrName>
                                        </p:attrNameLst>
                                      </p:cBhvr>
                                      <p:to>
                                        <p:strVal val="visible"/>
                                      </p:to>
                                    </p:set>
                                    <p:anim calcmode="lin" valueType="num">
                                      <p:cBhvr>
                                        <p:cTn id="257" dur="500" fill="hold"/>
                                        <p:tgtEl>
                                          <p:spTgt spid="186"/>
                                        </p:tgtEl>
                                        <p:attrNameLst>
                                          <p:attrName>ppt_w</p:attrName>
                                        </p:attrNameLst>
                                      </p:cBhvr>
                                      <p:tavLst>
                                        <p:tav tm="0">
                                          <p:val>
                                            <p:fltVal val="0"/>
                                          </p:val>
                                        </p:tav>
                                        <p:tav tm="100000">
                                          <p:val>
                                            <p:strVal val="#ppt_w"/>
                                          </p:val>
                                        </p:tav>
                                      </p:tavLst>
                                    </p:anim>
                                    <p:anim calcmode="lin" valueType="num">
                                      <p:cBhvr>
                                        <p:cTn id="258" dur="500" fill="hold"/>
                                        <p:tgtEl>
                                          <p:spTgt spid="186"/>
                                        </p:tgtEl>
                                        <p:attrNameLst>
                                          <p:attrName>ppt_h</p:attrName>
                                        </p:attrNameLst>
                                      </p:cBhvr>
                                      <p:tavLst>
                                        <p:tav tm="0">
                                          <p:val>
                                            <p:fltVal val="0"/>
                                          </p:val>
                                        </p:tav>
                                        <p:tav tm="100000">
                                          <p:val>
                                            <p:strVal val="#ppt_h"/>
                                          </p:val>
                                        </p:tav>
                                      </p:tavLst>
                                    </p:anim>
                                    <p:animEffect transition="in" filter="fade">
                                      <p:cBhvr>
                                        <p:cTn id="259" dur="500"/>
                                        <p:tgtEl>
                                          <p:spTgt spid="186"/>
                                        </p:tgtEl>
                                      </p:cBhvr>
                                    </p:animEffect>
                                  </p:childTnLst>
                                </p:cTn>
                              </p:par>
                              <p:par>
                                <p:cTn id="260" presetID="53" presetClass="entr" presetSubtype="16" fill="hold" grpId="1" nodeType="withEffect">
                                  <p:stCondLst>
                                    <p:cond delay="0"/>
                                  </p:stCondLst>
                                  <p:childTnLst>
                                    <p:set>
                                      <p:cBhvr>
                                        <p:cTn id="261" dur="1" fill="hold">
                                          <p:stCondLst>
                                            <p:cond delay="0"/>
                                          </p:stCondLst>
                                        </p:cTn>
                                        <p:tgtEl>
                                          <p:spTgt spid="182"/>
                                        </p:tgtEl>
                                        <p:attrNameLst>
                                          <p:attrName>style.visibility</p:attrName>
                                        </p:attrNameLst>
                                      </p:cBhvr>
                                      <p:to>
                                        <p:strVal val="visible"/>
                                      </p:to>
                                    </p:set>
                                    <p:anim calcmode="lin" valueType="num">
                                      <p:cBhvr>
                                        <p:cTn id="262" dur="500" fill="hold"/>
                                        <p:tgtEl>
                                          <p:spTgt spid="182"/>
                                        </p:tgtEl>
                                        <p:attrNameLst>
                                          <p:attrName>ppt_w</p:attrName>
                                        </p:attrNameLst>
                                      </p:cBhvr>
                                      <p:tavLst>
                                        <p:tav tm="0">
                                          <p:val>
                                            <p:fltVal val="0"/>
                                          </p:val>
                                        </p:tav>
                                        <p:tav tm="100000">
                                          <p:val>
                                            <p:strVal val="#ppt_w"/>
                                          </p:val>
                                        </p:tav>
                                      </p:tavLst>
                                    </p:anim>
                                    <p:anim calcmode="lin" valueType="num">
                                      <p:cBhvr>
                                        <p:cTn id="263" dur="500" fill="hold"/>
                                        <p:tgtEl>
                                          <p:spTgt spid="182"/>
                                        </p:tgtEl>
                                        <p:attrNameLst>
                                          <p:attrName>ppt_h</p:attrName>
                                        </p:attrNameLst>
                                      </p:cBhvr>
                                      <p:tavLst>
                                        <p:tav tm="0">
                                          <p:val>
                                            <p:fltVal val="0"/>
                                          </p:val>
                                        </p:tav>
                                        <p:tav tm="100000">
                                          <p:val>
                                            <p:strVal val="#ppt_h"/>
                                          </p:val>
                                        </p:tav>
                                      </p:tavLst>
                                    </p:anim>
                                    <p:animEffect transition="in" filter="fade">
                                      <p:cBhvr>
                                        <p:cTn id="264" dur="500"/>
                                        <p:tgtEl>
                                          <p:spTgt spid="182"/>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207"/>
                                        </p:tgtEl>
                                        <p:attrNameLst>
                                          <p:attrName>style.visibility</p:attrName>
                                        </p:attrNameLst>
                                      </p:cBhvr>
                                      <p:to>
                                        <p:strVal val="visible"/>
                                      </p:to>
                                    </p:set>
                                    <p:animEffect transition="in" filter="wipe(left)">
                                      <p:cBhvr>
                                        <p:cTn id="269" dur="500"/>
                                        <p:tgtEl>
                                          <p:spTgt spid="207"/>
                                        </p:tgtEl>
                                      </p:cBhvr>
                                    </p:animEffect>
                                  </p:childTnLst>
                                </p:cTn>
                              </p:par>
                            </p:childTnLst>
                          </p:cTn>
                        </p:par>
                      </p:childTnLst>
                    </p:cTn>
                  </p:par>
                  <p:par>
                    <p:cTn id="270" fill="hold">
                      <p:stCondLst>
                        <p:cond delay="indefinite"/>
                      </p:stCondLst>
                      <p:childTnLst>
                        <p:par>
                          <p:cTn id="271" fill="hold">
                            <p:stCondLst>
                              <p:cond delay="0"/>
                            </p:stCondLst>
                            <p:childTnLst>
                              <p:par>
                                <p:cTn id="272" presetID="53" presetClass="entr" presetSubtype="16" fill="hold" grpId="1" nodeType="clickEffect">
                                  <p:stCondLst>
                                    <p:cond delay="0"/>
                                  </p:stCondLst>
                                  <p:childTnLst>
                                    <p:set>
                                      <p:cBhvr>
                                        <p:cTn id="273" dur="1" fill="hold">
                                          <p:stCondLst>
                                            <p:cond delay="0"/>
                                          </p:stCondLst>
                                        </p:cTn>
                                        <p:tgtEl>
                                          <p:spTgt spid="183"/>
                                        </p:tgtEl>
                                        <p:attrNameLst>
                                          <p:attrName>style.visibility</p:attrName>
                                        </p:attrNameLst>
                                      </p:cBhvr>
                                      <p:to>
                                        <p:strVal val="visible"/>
                                      </p:to>
                                    </p:set>
                                    <p:anim calcmode="lin" valueType="num">
                                      <p:cBhvr>
                                        <p:cTn id="274" dur="500" fill="hold"/>
                                        <p:tgtEl>
                                          <p:spTgt spid="183"/>
                                        </p:tgtEl>
                                        <p:attrNameLst>
                                          <p:attrName>ppt_w</p:attrName>
                                        </p:attrNameLst>
                                      </p:cBhvr>
                                      <p:tavLst>
                                        <p:tav tm="0">
                                          <p:val>
                                            <p:fltVal val="0"/>
                                          </p:val>
                                        </p:tav>
                                        <p:tav tm="100000">
                                          <p:val>
                                            <p:strVal val="#ppt_w"/>
                                          </p:val>
                                        </p:tav>
                                      </p:tavLst>
                                    </p:anim>
                                    <p:anim calcmode="lin" valueType="num">
                                      <p:cBhvr>
                                        <p:cTn id="275" dur="500" fill="hold"/>
                                        <p:tgtEl>
                                          <p:spTgt spid="183"/>
                                        </p:tgtEl>
                                        <p:attrNameLst>
                                          <p:attrName>ppt_h</p:attrName>
                                        </p:attrNameLst>
                                      </p:cBhvr>
                                      <p:tavLst>
                                        <p:tav tm="0">
                                          <p:val>
                                            <p:fltVal val="0"/>
                                          </p:val>
                                        </p:tav>
                                        <p:tav tm="100000">
                                          <p:val>
                                            <p:strVal val="#ppt_h"/>
                                          </p:val>
                                        </p:tav>
                                      </p:tavLst>
                                    </p:anim>
                                    <p:animEffect transition="in" filter="fade">
                                      <p:cBhvr>
                                        <p:cTn id="276" dur="500"/>
                                        <p:tgtEl>
                                          <p:spTgt spid="183"/>
                                        </p:tgtEl>
                                      </p:cBhvr>
                                    </p:animEffect>
                                  </p:childTnLst>
                                </p:cTn>
                              </p:par>
                            </p:childTnLst>
                          </p:cTn>
                        </p:par>
                      </p:childTnLst>
                    </p:cTn>
                  </p:par>
                  <p:par>
                    <p:cTn id="277" fill="hold">
                      <p:stCondLst>
                        <p:cond delay="indefinite"/>
                      </p:stCondLst>
                      <p:childTnLst>
                        <p:par>
                          <p:cTn id="278" fill="hold">
                            <p:stCondLst>
                              <p:cond delay="0"/>
                            </p:stCondLst>
                            <p:childTnLst>
                              <p:par>
                                <p:cTn id="279" presetID="53" presetClass="entr" presetSubtype="16" fill="hold" grpId="1" nodeType="clickEffect">
                                  <p:stCondLst>
                                    <p:cond delay="0"/>
                                  </p:stCondLst>
                                  <p:childTnLst>
                                    <p:set>
                                      <p:cBhvr>
                                        <p:cTn id="280" dur="1" fill="hold">
                                          <p:stCondLst>
                                            <p:cond delay="0"/>
                                          </p:stCondLst>
                                        </p:cTn>
                                        <p:tgtEl>
                                          <p:spTgt spid="195"/>
                                        </p:tgtEl>
                                        <p:attrNameLst>
                                          <p:attrName>style.visibility</p:attrName>
                                        </p:attrNameLst>
                                      </p:cBhvr>
                                      <p:to>
                                        <p:strVal val="visible"/>
                                      </p:to>
                                    </p:set>
                                    <p:anim calcmode="lin" valueType="num">
                                      <p:cBhvr>
                                        <p:cTn id="281" dur="500" fill="hold"/>
                                        <p:tgtEl>
                                          <p:spTgt spid="195"/>
                                        </p:tgtEl>
                                        <p:attrNameLst>
                                          <p:attrName>ppt_w</p:attrName>
                                        </p:attrNameLst>
                                      </p:cBhvr>
                                      <p:tavLst>
                                        <p:tav tm="0">
                                          <p:val>
                                            <p:fltVal val="0"/>
                                          </p:val>
                                        </p:tav>
                                        <p:tav tm="100000">
                                          <p:val>
                                            <p:strVal val="#ppt_w"/>
                                          </p:val>
                                        </p:tav>
                                      </p:tavLst>
                                    </p:anim>
                                    <p:anim calcmode="lin" valueType="num">
                                      <p:cBhvr>
                                        <p:cTn id="282" dur="500" fill="hold"/>
                                        <p:tgtEl>
                                          <p:spTgt spid="195"/>
                                        </p:tgtEl>
                                        <p:attrNameLst>
                                          <p:attrName>ppt_h</p:attrName>
                                        </p:attrNameLst>
                                      </p:cBhvr>
                                      <p:tavLst>
                                        <p:tav tm="0">
                                          <p:val>
                                            <p:fltVal val="0"/>
                                          </p:val>
                                        </p:tav>
                                        <p:tav tm="100000">
                                          <p:val>
                                            <p:strVal val="#ppt_h"/>
                                          </p:val>
                                        </p:tav>
                                      </p:tavLst>
                                    </p:anim>
                                    <p:animEffect transition="in" filter="fade">
                                      <p:cBhvr>
                                        <p:cTn id="283" dur="500"/>
                                        <p:tgtEl>
                                          <p:spTgt spid="195"/>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208"/>
                                        </p:tgtEl>
                                        <p:attrNameLst>
                                          <p:attrName>style.visibility</p:attrName>
                                        </p:attrNameLst>
                                      </p:cBhvr>
                                      <p:to>
                                        <p:strVal val="visible"/>
                                      </p:to>
                                    </p:set>
                                    <p:animEffect transition="in" filter="wipe(left)">
                                      <p:cBhvr>
                                        <p:cTn id="288" dur="500"/>
                                        <p:tgtEl>
                                          <p:spTgt spid="208"/>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209"/>
                                        </p:tgtEl>
                                        <p:attrNameLst>
                                          <p:attrName>style.visibility</p:attrName>
                                        </p:attrNameLst>
                                      </p:cBhvr>
                                      <p:to>
                                        <p:strVal val="visible"/>
                                      </p:to>
                                    </p:set>
                                    <p:animEffect transition="in" filter="wipe(left)">
                                      <p:cBhvr>
                                        <p:cTn id="293" dur="500"/>
                                        <p:tgtEl>
                                          <p:spTgt spid="209"/>
                                        </p:tgtEl>
                                      </p:cBhvr>
                                    </p:animEffect>
                                  </p:childTnLst>
                                </p:cTn>
                              </p:par>
                            </p:childTnLst>
                          </p:cTn>
                        </p:par>
                      </p:childTnLst>
                    </p:cTn>
                  </p:par>
                  <p:par>
                    <p:cTn id="294" fill="hold">
                      <p:stCondLst>
                        <p:cond delay="indefinite"/>
                      </p:stCondLst>
                      <p:childTnLst>
                        <p:par>
                          <p:cTn id="295" fill="hold">
                            <p:stCondLst>
                              <p:cond delay="0"/>
                            </p:stCondLst>
                            <p:childTnLst>
                              <p:par>
                                <p:cTn id="296" presetID="53" presetClass="entr" presetSubtype="16" fill="hold" grpId="1" nodeType="clickEffect">
                                  <p:stCondLst>
                                    <p:cond delay="0"/>
                                  </p:stCondLst>
                                  <p:childTnLst>
                                    <p:set>
                                      <p:cBhvr>
                                        <p:cTn id="297" dur="1" fill="hold">
                                          <p:stCondLst>
                                            <p:cond delay="0"/>
                                          </p:stCondLst>
                                        </p:cTn>
                                        <p:tgtEl>
                                          <p:spTgt spid="180"/>
                                        </p:tgtEl>
                                        <p:attrNameLst>
                                          <p:attrName>style.visibility</p:attrName>
                                        </p:attrNameLst>
                                      </p:cBhvr>
                                      <p:to>
                                        <p:strVal val="visible"/>
                                      </p:to>
                                    </p:set>
                                    <p:anim calcmode="lin" valueType="num">
                                      <p:cBhvr>
                                        <p:cTn id="298" dur="500" fill="hold"/>
                                        <p:tgtEl>
                                          <p:spTgt spid="180"/>
                                        </p:tgtEl>
                                        <p:attrNameLst>
                                          <p:attrName>ppt_w</p:attrName>
                                        </p:attrNameLst>
                                      </p:cBhvr>
                                      <p:tavLst>
                                        <p:tav tm="0">
                                          <p:val>
                                            <p:fltVal val="0"/>
                                          </p:val>
                                        </p:tav>
                                        <p:tav tm="100000">
                                          <p:val>
                                            <p:strVal val="#ppt_w"/>
                                          </p:val>
                                        </p:tav>
                                      </p:tavLst>
                                    </p:anim>
                                    <p:anim calcmode="lin" valueType="num">
                                      <p:cBhvr>
                                        <p:cTn id="299" dur="500" fill="hold"/>
                                        <p:tgtEl>
                                          <p:spTgt spid="180"/>
                                        </p:tgtEl>
                                        <p:attrNameLst>
                                          <p:attrName>ppt_h</p:attrName>
                                        </p:attrNameLst>
                                      </p:cBhvr>
                                      <p:tavLst>
                                        <p:tav tm="0">
                                          <p:val>
                                            <p:fltVal val="0"/>
                                          </p:val>
                                        </p:tav>
                                        <p:tav tm="100000">
                                          <p:val>
                                            <p:strVal val="#ppt_h"/>
                                          </p:val>
                                        </p:tav>
                                      </p:tavLst>
                                    </p:anim>
                                    <p:animEffect transition="in" filter="fade">
                                      <p:cBhvr>
                                        <p:cTn id="300" dur="500"/>
                                        <p:tgtEl>
                                          <p:spTgt spid="180"/>
                                        </p:tgtEl>
                                      </p:cBhvr>
                                    </p:animEffect>
                                  </p:childTnLst>
                                </p:cTn>
                              </p:par>
                            </p:childTnLst>
                          </p:cTn>
                        </p:par>
                      </p:childTnLst>
                    </p:cTn>
                  </p:par>
                  <p:par>
                    <p:cTn id="301" fill="hold">
                      <p:stCondLst>
                        <p:cond delay="indefinite"/>
                      </p:stCondLst>
                      <p:childTnLst>
                        <p:par>
                          <p:cTn id="302" fill="hold">
                            <p:stCondLst>
                              <p:cond delay="0"/>
                            </p:stCondLst>
                            <p:childTnLst>
                              <p:par>
                                <p:cTn id="303" presetID="53" presetClass="entr" presetSubtype="16" fill="hold" grpId="2" nodeType="clickEffect">
                                  <p:stCondLst>
                                    <p:cond delay="0"/>
                                  </p:stCondLst>
                                  <p:childTnLst>
                                    <p:set>
                                      <p:cBhvr>
                                        <p:cTn id="304" dur="1" fill="hold">
                                          <p:stCondLst>
                                            <p:cond delay="0"/>
                                          </p:stCondLst>
                                        </p:cTn>
                                        <p:tgtEl>
                                          <p:spTgt spid="178"/>
                                        </p:tgtEl>
                                        <p:attrNameLst>
                                          <p:attrName>style.visibility</p:attrName>
                                        </p:attrNameLst>
                                      </p:cBhvr>
                                      <p:to>
                                        <p:strVal val="visible"/>
                                      </p:to>
                                    </p:set>
                                    <p:anim calcmode="lin" valueType="num">
                                      <p:cBhvr>
                                        <p:cTn id="305" dur="500" fill="hold"/>
                                        <p:tgtEl>
                                          <p:spTgt spid="178"/>
                                        </p:tgtEl>
                                        <p:attrNameLst>
                                          <p:attrName>ppt_w</p:attrName>
                                        </p:attrNameLst>
                                      </p:cBhvr>
                                      <p:tavLst>
                                        <p:tav tm="0">
                                          <p:val>
                                            <p:fltVal val="0"/>
                                          </p:val>
                                        </p:tav>
                                        <p:tav tm="100000">
                                          <p:val>
                                            <p:strVal val="#ppt_w"/>
                                          </p:val>
                                        </p:tav>
                                      </p:tavLst>
                                    </p:anim>
                                    <p:anim calcmode="lin" valueType="num">
                                      <p:cBhvr>
                                        <p:cTn id="306" dur="500" fill="hold"/>
                                        <p:tgtEl>
                                          <p:spTgt spid="178"/>
                                        </p:tgtEl>
                                        <p:attrNameLst>
                                          <p:attrName>ppt_h</p:attrName>
                                        </p:attrNameLst>
                                      </p:cBhvr>
                                      <p:tavLst>
                                        <p:tav tm="0">
                                          <p:val>
                                            <p:fltVal val="0"/>
                                          </p:val>
                                        </p:tav>
                                        <p:tav tm="100000">
                                          <p:val>
                                            <p:strVal val="#ppt_h"/>
                                          </p:val>
                                        </p:tav>
                                      </p:tavLst>
                                    </p:anim>
                                    <p:animEffect transition="in" filter="fade">
                                      <p:cBhvr>
                                        <p:cTn id="307" dur="500"/>
                                        <p:tgtEl>
                                          <p:spTgt spid="178"/>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210"/>
                                        </p:tgtEl>
                                        <p:attrNameLst>
                                          <p:attrName>style.visibility</p:attrName>
                                        </p:attrNameLst>
                                      </p:cBhvr>
                                      <p:to>
                                        <p:strVal val="visible"/>
                                      </p:to>
                                    </p:set>
                                    <p:animEffect transition="in" filter="wipe(left)">
                                      <p:cBhvr>
                                        <p:cTn id="312" dur="500"/>
                                        <p:tgtEl>
                                          <p:spTgt spid="210"/>
                                        </p:tgtEl>
                                      </p:cBhvr>
                                    </p:animEffect>
                                  </p:childTnLst>
                                </p:cTn>
                              </p:par>
                            </p:childTnLst>
                          </p:cTn>
                        </p:par>
                      </p:childTnLst>
                    </p:cTn>
                  </p:par>
                  <p:par>
                    <p:cTn id="313" fill="hold">
                      <p:stCondLst>
                        <p:cond delay="indefinite"/>
                      </p:stCondLst>
                      <p:childTnLst>
                        <p:par>
                          <p:cTn id="314" fill="hold">
                            <p:stCondLst>
                              <p:cond delay="0"/>
                            </p:stCondLst>
                            <p:childTnLst>
                              <p:par>
                                <p:cTn id="315" presetID="53" presetClass="entr" presetSubtype="16" fill="hold" grpId="1" nodeType="clickEffect">
                                  <p:stCondLst>
                                    <p:cond delay="0"/>
                                  </p:stCondLst>
                                  <p:childTnLst>
                                    <p:set>
                                      <p:cBhvr>
                                        <p:cTn id="316" dur="1" fill="hold">
                                          <p:stCondLst>
                                            <p:cond delay="0"/>
                                          </p:stCondLst>
                                        </p:cTn>
                                        <p:tgtEl>
                                          <p:spTgt spid="196"/>
                                        </p:tgtEl>
                                        <p:attrNameLst>
                                          <p:attrName>style.visibility</p:attrName>
                                        </p:attrNameLst>
                                      </p:cBhvr>
                                      <p:to>
                                        <p:strVal val="visible"/>
                                      </p:to>
                                    </p:set>
                                    <p:anim calcmode="lin" valueType="num">
                                      <p:cBhvr>
                                        <p:cTn id="317" dur="500" fill="hold"/>
                                        <p:tgtEl>
                                          <p:spTgt spid="196"/>
                                        </p:tgtEl>
                                        <p:attrNameLst>
                                          <p:attrName>ppt_w</p:attrName>
                                        </p:attrNameLst>
                                      </p:cBhvr>
                                      <p:tavLst>
                                        <p:tav tm="0">
                                          <p:val>
                                            <p:fltVal val="0"/>
                                          </p:val>
                                        </p:tav>
                                        <p:tav tm="100000">
                                          <p:val>
                                            <p:strVal val="#ppt_w"/>
                                          </p:val>
                                        </p:tav>
                                      </p:tavLst>
                                    </p:anim>
                                    <p:anim calcmode="lin" valueType="num">
                                      <p:cBhvr>
                                        <p:cTn id="318" dur="500" fill="hold"/>
                                        <p:tgtEl>
                                          <p:spTgt spid="196"/>
                                        </p:tgtEl>
                                        <p:attrNameLst>
                                          <p:attrName>ppt_h</p:attrName>
                                        </p:attrNameLst>
                                      </p:cBhvr>
                                      <p:tavLst>
                                        <p:tav tm="0">
                                          <p:val>
                                            <p:fltVal val="0"/>
                                          </p:val>
                                        </p:tav>
                                        <p:tav tm="100000">
                                          <p:val>
                                            <p:strVal val="#ppt_h"/>
                                          </p:val>
                                        </p:tav>
                                      </p:tavLst>
                                    </p:anim>
                                    <p:animEffect transition="in" filter="fade">
                                      <p:cBhvr>
                                        <p:cTn id="319" dur="500"/>
                                        <p:tgtEl>
                                          <p:spTgt spid="196"/>
                                        </p:tgtEl>
                                      </p:cBhvr>
                                    </p:animEffect>
                                  </p:childTnLst>
                                </p:cTn>
                              </p:par>
                            </p:childTnLst>
                          </p:cTn>
                        </p:par>
                      </p:childTnLst>
                    </p:cTn>
                  </p:par>
                  <p:par>
                    <p:cTn id="320" fill="hold">
                      <p:stCondLst>
                        <p:cond delay="indefinite"/>
                      </p:stCondLst>
                      <p:childTnLst>
                        <p:par>
                          <p:cTn id="321" fill="hold">
                            <p:stCondLst>
                              <p:cond delay="0"/>
                            </p:stCondLst>
                            <p:childTnLst>
                              <p:par>
                                <p:cTn id="322" presetID="53" presetClass="entr" presetSubtype="16" fill="hold" grpId="2" nodeType="clickEffect">
                                  <p:stCondLst>
                                    <p:cond delay="0"/>
                                  </p:stCondLst>
                                  <p:childTnLst>
                                    <p:set>
                                      <p:cBhvr>
                                        <p:cTn id="323" dur="1" fill="hold">
                                          <p:stCondLst>
                                            <p:cond delay="0"/>
                                          </p:stCondLst>
                                        </p:cTn>
                                        <p:tgtEl>
                                          <p:spTgt spid="195"/>
                                        </p:tgtEl>
                                        <p:attrNameLst>
                                          <p:attrName>style.visibility</p:attrName>
                                        </p:attrNameLst>
                                      </p:cBhvr>
                                      <p:to>
                                        <p:strVal val="visible"/>
                                      </p:to>
                                    </p:set>
                                    <p:anim calcmode="lin" valueType="num">
                                      <p:cBhvr>
                                        <p:cTn id="324" dur="500" fill="hold"/>
                                        <p:tgtEl>
                                          <p:spTgt spid="195"/>
                                        </p:tgtEl>
                                        <p:attrNameLst>
                                          <p:attrName>ppt_w</p:attrName>
                                        </p:attrNameLst>
                                      </p:cBhvr>
                                      <p:tavLst>
                                        <p:tav tm="0">
                                          <p:val>
                                            <p:fltVal val="0"/>
                                          </p:val>
                                        </p:tav>
                                        <p:tav tm="100000">
                                          <p:val>
                                            <p:strVal val="#ppt_w"/>
                                          </p:val>
                                        </p:tav>
                                      </p:tavLst>
                                    </p:anim>
                                    <p:anim calcmode="lin" valueType="num">
                                      <p:cBhvr>
                                        <p:cTn id="325" dur="500" fill="hold"/>
                                        <p:tgtEl>
                                          <p:spTgt spid="195"/>
                                        </p:tgtEl>
                                        <p:attrNameLst>
                                          <p:attrName>ppt_h</p:attrName>
                                        </p:attrNameLst>
                                      </p:cBhvr>
                                      <p:tavLst>
                                        <p:tav tm="0">
                                          <p:val>
                                            <p:fltVal val="0"/>
                                          </p:val>
                                        </p:tav>
                                        <p:tav tm="100000">
                                          <p:val>
                                            <p:strVal val="#ppt_h"/>
                                          </p:val>
                                        </p:tav>
                                      </p:tavLst>
                                    </p:anim>
                                    <p:animEffect transition="in" filter="fade">
                                      <p:cBhvr>
                                        <p:cTn id="326" dur="500"/>
                                        <p:tgtEl>
                                          <p:spTgt spid="195"/>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211"/>
                                        </p:tgtEl>
                                        <p:attrNameLst>
                                          <p:attrName>style.visibility</p:attrName>
                                        </p:attrNameLst>
                                      </p:cBhvr>
                                      <p:to>
                                        <p:strVal val="visible"/>
                                      </p:to>
                                    </p:set>
                                    <p:animEffect transition="in" filter="wipe(left)">
                                      <p:cBhvr>
                                        <p:cTn id="331" dur="500"/>
                                        <p:tgtEl>
                                          <p:spTgt spid="211"/>
                                        </p:tgtEl>
                                      </p:cBhvr>
                                    </p:animEffect>
                                  </p:childTnLst>
                                </p:cTn>
                              </p:par>
                            </p:childTnLst>
                          </p:cTn>
                        </p:par>
                      </p:childTnLst>
                    </p:cTn>
                  </p:par>
                  <p:par>
                    <p:cTn id="332" fill="hold">
                      <p:stCondLst>
                        <p:cond delay="indefinite"/>
                      </p:stCondLst>
                      <p:childTnLst>
                        <p:par>
                          <p:cTn id="333" fill="hold">
                            <p:stCondLst>
                              <p:cond delay="0"/>
                            </p:stCondLst>
                            <p:childTnLst>
                              <p:par>
                                <p:cTn id="334" presetID="53" presetClass="entr" presetSubtype="16" fill="hold" grpId="1" nodeType="clickEffect">
                                  <p:stCondLst>
                                    <p:cond delay="0"/>
                                  </p:stCondLst>
                                  <p:childTnLst>
                                    <p:set>
                                      <p:cBhvr>
                                        <p:cTn id="335" dur="1" fill="hold">
                                          <p:stCondLst>
                                            <p:cond delay="0"/>
                                          </p:stCondLst>
                                        </p:cTn>
                                        <p:tgtEl>
                                          <p:spTgt spid="192"/>
                                        </p:tgtEl>
                                        <p:attrNameLst>
                                          <p:attrName>style.visibility</p:attrName>
                                        </p:attrNameLst>
                                      </p:cBhvr>
                                      <p:to>
                                        <p:strVal val="visible"/>
                                      </p:to>
                                    </p:set>
                                    <p:anim calcmode="lin" valueType="num">
                                      <p:cBhvr>
                                        <p:cTn id="336" dur="500" fill="hold"/>
                                        <p:tgtEl>
                                          <p:spTgt spid="192"/>
                                        </p:tgtEl>
                                        <p:attrNameLst>
                                          <p:attrName>ppt_w</p:attrName>
                                        </p:attrNameLst>
                                      </p:cBhvr>
                                      <p:tavLst>
                                        <p:tav tm="0">
                                          <p:val>
                                            <p:fltVal val="0"/>
                                          </p:val>
                                        </p:tav>
                                        <p:tav tm="100000">
                                          <p:val>
                                            <p:strVal val="#ppt_w"/>
                                          </p:val>
                                        </p:tav>
                                      </p:tavLst>
                                    </p:anim>
                                    <p:anim calcmode="lin" valueType="num">
                                      <p:cBhvr>
                                        <p:cTn id="337" dur="500" fill="hold"/>
                                        <p:tgtEl>
                                          <p:spTgt spid="192"/>
                                        </p:tgtEl>
                                        <p:attrNameLst>
                                          <p:attrName>ppt_h</p:attrName>
                                        </p:attrNameLst>
                                      </p:cBhvr>
                                      <p:tavLst>
                                        <p:tav tm="0">
                                          <p:val>
                                            <p:fltVal val="0"/>
                                          </p:val>
                                        </p:tav>
                                        <p:tav tm="100000">
                                          <p:val>
                                            <p:strVal val="#ppt_h"/>
                                          </p:val>
                                        </p:tav>
                                      </p:tavLst>
                                    </p:anim>
                                    <p:animEffect transition="in" filter="fade">
                                      <p:cBhvr>
                                        <p:cTn id="338" dur="500"/>
                                        <p:tgtEl>
                                          <p:spTgt spid="192"/>
                                        </p:tgtEl>
                                      </p:cBhvr>
                                    </p:animEffect>
                                  </p:childTnLst>
                                </p:cTn>
                              </p:par>
                            </p:childTnLst>
                          </p:cTn>
                        </p:par>
                      </p:childTnLst>
                    </p:cTn>
                  </p:par>
                  <p:par>
                    <p:cTn id="339" fill="hold">
                      <p:stCondLst>
                        <p:cond delay="indefinite"/>
                      </p:stCondLst>
                      <p:childTnLst>
                        <p:par>
                          <p:cTn id="340" fill="hold">
                            <p:stCondLst>
                              <p:cond delay="0"/>
                            </p:stCondLst>
                            <p:childTnLst>
                              <p:par>
                                <p:cTn id="341" presetID="53" presetClass="entr" presetSubtype="16" fill="hold" grpId="1" nodeType="clickEffect">
                                  <p:stCondLst>
                                    <p:cond delay="0"/>
                                  </p:stCondLst>
                                  <p:childTnLst>
                                    <p:set>
                                      <p:cBhvr>
                                        <p:cTn id="342" dur="1" fill="hold">
                                          <p:stCondLst>
                                            <p:cond delay="0"/>
                                          </p:stCondLst>
                                        </p:cTn>
                                        <p:tgtEl>
                                          <p:spTgt spid="189"/>
                                        </p:tgtEl>
                                        <p:attrNameLst>
                                          <p:attrName>style.visibility</p:attrName>
                                        </p:attrNameLst>
                                      </p:cBhvr>
                                      <p:to>
                                        <p:strVal val="visible"/>
                                      </p:to>
                                    </p:set>
                                    <p:anim calcmode="lin" valueType="num">
                                      <p:cBhvr>
                                        <p:cTn id="343" dur="500" fill="hold"/>
                                        <p:tgtEl>
                                          <p:spTgt spid="189"/>
                                        </p:tgtEl>
                                        <p:attrNameLst>
                                          <p:attrName>ppt_w</p:attrName>
                                        </p:attrNameLst>
                                      </p:cBhvr>
                                      <p:tavLst>
                                        <p:tav tm="0">
                                          <p:val>
                                            <p:fltVal val="0"/>
                                          </p:val>
                                        </p:tav>
                                        <p:tav tm="100000">
                                          <p:val>
                                            <p:strVal val="#ppt_w"/>
                                          </p:val>
                                        </p:tav>
                                      </p:tavLst>
                                    </p:anim>
                                    <p:anim calcmode="lin" valueType="num">
                                      <p:cBhvr>
                                        <p:cTn id="344" dur="500" fill="hold"/>
                                        <p:tgtEl>
                                          <p:spTgt spid="189"/>
                                        </p:tgtEl>
                                        <p:attrNameLst>
                                          <p:attrName>ppt_h</p:attrName>
                                        </p:attrNameLst>
                                      </p:cBhvr>
                                      <p:tavLst>
                                        <p:tav tm="0">
                                          <p:val>
                                            <p:fltVal val="0"/>
                                          </p:val>
                                        </p:tav>
                                        <p:tav tm="100000">
                                          <p:val>
                                            <p:strVal val="#ppt_h"/>
                                          </p:val>
                                        </p:tav>
                                      </p:tavLst>
                                    </p:anim>
                                    <p:animEffect transition="in" filter="fade">
                                      <p:cBhvr>
                                        <p:cTn id="345" dur="500"/>
                                        <p:tgtEl>
                                          <p:spTgt spid="189"/>
                                        </p:tgtEl>
                                      </p:cBhvr>
                                    </p:animEffect>
                                  </p:childTnLst>
                                </p:cTn>
                              </p:par>
                              <p:par>
                                <p:cTn id="346" presetID="53" presetClass="entr" presetSubtype="16" fill="hold" grpId="1" nodeType="withEffect">
                                  <p:stCondLst>
                                    <p:cond delay="0"/>
                                  </p:stCondLst>
                                  <p:childTnLst>
                                    <p:set>
                                      <p:cBhvr>
                                        <p:cTn id="347" dur="1" fill="hold">
                                          <p:stCondLst>
                                            <p:cond delay="0"/>
                                          </p:stCondLst>
                                        </p:cTn>
                                        <p:tgtEl>
                                          <p:spTgt spid="191"/>
                                        </p:tgtEl>
                                        <p:attrNameLst>
                                          <p:attrName>style.visibility</p:attrName>
                                        </p:attrNameLst>
                                      </p:cBhvr>
                                      <p:to>
                                        <p:strVal val="visible"/>
                                      </p:to>
                                    </p:set>
                                    <p:anim calcmode="lin" valueType="num">
                                      <p:cBhvr>
                                        <p:cTn id="348" dur="500" fill="hold"/>
                                        <p:tgtEl>
                                          <p:spTgt spid="191"/>
                                        </p:tgtEl>
                                        <p:attrNameLst>
                                          <p:attrName>ppt_w</p:attrName>
                                        </p:attrNameLst>
                                      </p:cBhvr>
                                      <p:tavLst>
                                        <p:tav tm="0">
                                          <p:val>
                                            <p:fltVal val="0"/>
                                          </p:val>
                                        </p:tav>
                                        <p:tav tm="100000">
                                          <p:val>
                                            <p:strVal val="#ppt_w"/>
                                          </p:val>
                                        </p:tav>
                                      </p:tavLst>
                                    </p:anim>
                                    <p:anim calcmode="lin" valueType="num">
                                      <p:cBhvr>
                                        <p:cTn id="349" dur="500" fill="hold"/>
                                        <p:tgtEl>
                                          <p:spTgt spid="191"/>
                                        </p:tgtEl>
                                        <p:attrNameLst>
                                          <p:attrName>ppt_h</p:attrName>
                                        </p:attrNameLst>
                                      </p:cBhvr>
                                      <p:tavLst>
                                        <p:tav tm="0">
                                          <p:val>
                                            <p:fltVal val="0"/>
                                          </p:val>
                                        </p:tav>
                                        <p:tav tm="100000">
                                          <p:val>
                                            <p:strVal val="#ppt_h"/>
                                          </p:val>
                                        </p:tav>
                                      </p:tavLst>
                                    </p:anim>
                                    <p:animEffect transition="in" filter="fade">
                                      <p:cBhvr>
                                        <p:cTn id="350" dur="500"/>
                                        <p:tgtEl>
                                          <p:spTgt spid="191"/>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212"/>
                                        </p:tgtEl>
                                        <p:attrNameLst>
                                          <p:attrName>style.visibility</p:attrName>
                                        </p:attrNameLst>
                                      </p:cBhvr>
                                      <p:to>
                                        <p:strVal val="visible"/>
                                      </p:to>
                                    </p:set>
                                    <p:animEffect transition="in" filter="wipe(left)">
                                      <p:cBhvr>
                                        <p:cTn id="355" dur="500"/>
                                        <p:tgtEl>
                                          <p:spTgt spid="212"/>
                                        </p:tgtEl>
                                      </p:cBhvr>
                                    </p:animEffect>
                                  </p:childTnLst>
                                </p:cTn>
                              </p:par>
                            </p:childTnLst>
                          </p:cTn>
                        </p:par>
                      </p:childTnLst>
                    </p:cTn>
                  </p:par>
                  <p:par>
                    <p:cTn id="356" fill="hold">
                      <p:stCondLst>
                        <p:cond delay="indefinite"/>
                      </p:stCondLst>
                      <p:childTnLst>
                        <p:par>
                          <p:cTn id="357" fill="hold">
                            <p:stCondLst>
                              <p:cond delay="0"/>
                            </p:stCondLst>
                            <p:childTnLst>
                              <p:par>
                                <p:cTn id="358" presetID="53" presetClass="entr" presetSubtype="16" fill="hold" grpId="1" nodeType="clickEffect">
                                  <p:stCondLst>
                                    <p:cond delay="0"/>
                                  </p:stCondLst>
                                  <p:childTnLst>
                                    <p:set>
                                      <p:cBhvr>
                                        <p:cTn id="359" dur="1" fill="hold">
                                          <p:stCondLst>
                                            <p:cond delay="0"/>
                                          </p:stCondLst>
                                        </p:cTn>
                                        <p:tgtEl>
                                          <p:spTgt spid="188"/>
                                        </p:tgtEl>
                                        <p:attrNameLst>
                                          <p:attrName>style.visibility</p:attrName>
                                        </p:attrNameLst>
                                      </p:cBhvr>
                                      <p:to>
                                        <p:strVal val="visible"/>
                                      </p:to>
                                    </p:set>
                                    <p:anim calcmode="lin" valueType="num">
                                      <p:cBhvr>
                                        <p:cTn id="360" dur="500" fill="hold"/>
                                        <p:tgtEl>
                                          <p:spTgt spid="188"/>
                                        </p:tgtEl>
                                        <p:attrNameLst>
                                          <p:attrName>ppt_w</p:attrName>
                                        </p:attrNameLst>
                                      </p:cBhvr>
                                      <p:tavLst>
                                        <p:tav tm="0">
                                          <p:val>
                                            <p:fltVal val="0"/>
                                          </p:val>
                                        </p:tav>
                                        <p:tav tm="100000">
                                          <p:val>
                                            <p:strVal val="#ppt_w"/>
                                          </p:val>
                                        </p:tav>
                                      </p:tavLst>
                                    </p:anim>
                                    <p:anim calcmode="lin" valueType="num">
                                      <p:cBhvr>
                                        <p:cTn id="361" dur="500" fill="hold"/>
                                        <p:tgtEl>
                                          <p:spTgt spid="188"/>
                                        </p:tgtEl>
                                        <p:attrNameLst>
                                          <p:attrName>ppt_h</p:attrName>
                                        </p:attrNameLst>
                                      </p:cBhvr>
                                      <p:tavLst>
                                        <p:tav tm="0">
                                          <p:val>
                                            <p:fltVal val="0"/>
                                          </p:val>
                                        </p:tav>
                                        <p:tav tm="100000">
                                          <p:val>
                                            <p:strVal val="#ppt_h"/>
                                          </p:val>
                                        </p:tav>
                                      </p:tavLst>
                                    </p:anim>
                                    <p:animEffect transition="in" filter="fade">
                                      <p:cBhvr>
                                        <p:cTn id="362" dur="500"/>
                                        <p:tgtEl>
                                          <p:spTgt spid="188"/>
                                        </p:tgtEl>
                                      </p:cBhvr>
                                    </p:animEffect>
                                  </p:childTnLst>
                                </p:cTn>
                              </p:par>
                            </p:childTnLst>
                          </p:cTn>
                        </p:par>
                      </p:childTnLst>
                    </p:cTn>
                  </p:par>
                  <p:par>
                    <p:cTn id="363" fill="hold">
                      <p:stCondLst>
                        <p:cond delay="indefinite"/>
                      </p:stCondLst>
                      <p:childTnLst>
                        <p:par>
                          <p:cTn id="364" fill="hold">
                            <p:stCondLst>
                              <p:cond delay="0"/>
                            </p:stCondLst>
                            <p:childTnLst>
                              <p:par>
                                <p:cTn id="365" presetID="53" presetClass="entr" presetSubtype="16" fill="hold" grpId="1" nodeType="clickEffect">
                                  <p:stCondLst>
                                    <p:cond delay="0"/>
                                  </p:stCondLst>
                                  <p:childTnLst>
                                    <p:set>
                                      <p:cBhvr>
                                        <p:cTn id="366" dur="1" fill="hold">
                                          <p:stCondLst>
                                            <p:cond delay="0"/>
                                          </p:stCondLst>
                                        </p:cTn>
                                        <p:tgtEl>
                                          <p:spTgt spid="185"/>
                                        </p:tgtEl>
                                        <p:attrNameLst>
                                          <p:attrName>style.visibility</p:attrName>
                                        </p:attrNameLst>
                                      </p:cBhvr>
                                      <p:to>
                                        <p:strVal val="visible"/>
                                      </p:to>
                                    </p:set>
                                    <p:anim calcmode="lin" valueType="num">
                                      <p:cBhvr>
                                        <p:cTn id="367" dur="500" fill="hold"/>
                                        <p:tgtEl>
                                          <p:spTgt spid="185"/>
                                        </p:tgtEl>
                                        <p:attrNameLst>
                                          <p:attrName>ppt_w</p:attrName>
                                        </p:attrNameLst>
                                      </p:cBhvr>
                                      <p:tavLst>
                                        <p:tav tm="0">
                                          <p:val>
                                            <p:fltVal val="0"/>
                                          </p:val>
                                        </p:tav>
                                        <p:tav tm="100000">
                                          <p:val>
                                            <p:strVal val="#ppt_w"/>
                                          </p:val>
                                        </p:tav>
                                      </p:tavLst>
                                    </p:anim>
                                    <p:anim calcmode="lin" valueType="num">
                                      <p:cBhvr>
                                        <p:cTn id="368" dur="500" fill="hold"/>
                                        <p:tgtEl>
                                          <p:spTgt spid="185"/>
                                        </p:tgtEl>
                                        <p:attrNameLst>
                                          <p:attrName>ppt_h</p:attrName>
                                        </p:attrNameLst>
                                      </p:cBhvr>
                                      <p:tavLst>
                                        <p:tav tm="0">
                                          <p:val>
                                            <p:fltVal val="0"/>
                                          </p:val>
                                        </p:tav>
                                        <p:tav tm="100000">
                                          <p:val>
                                            <p:strVal val="#ppt_h"/>
                                          </p:val>
                                        </p:tav>
                                      </p:tavLst>
                                    </p:anim>
                                    <p:animEffect transition="in" filter="fade">
                                      <p:cBhvr>
                                        <p:cTn id="369" dur="500"/>
                                        <p:tgtEl>
                                          <p:spTgt spid="185"/>
                                        </p:tgtEl>
                                      </p:cBhvr>
                                    </p:animEffect>
                                  </p:childTnLst>
                                </p:cTn>
                              </p:par>
                              <p:par>
                                <p:cTn id="370" presetID="53" presetClass="entr" presetSubtype="16" fill="hold" grpId="2" nodeType="withEffect">
                                  <p:stCondLst>
                                    <p:cond delay="0"/>
                                  </p:stCondLst>
                                  <p:childTnLst>
                                    <p:set>
                                      <p:cBhvr>
                                        <p:cTn id="371" dur="1" fill="hold">
                                          <p:stCondLst>
                                            <p:cond delay="0"/>
                                          </p:stCondLst>
                                        </p:cTn>
                                        <p:tgtEl>
                                          <p:spTgt spid="186"/>
                                        </p:tgtEl>
                                        <p:attrNameLst>
                                          <p:attrName>style.visibility</p:attrName>
                                        </p:attrNameLst>
                                      </p:cBhvr>
                                      <p:to>
                                        <p:strVal val="visible"/>
                                      </p:to>
                                    </p:set>
                                    <p:anim calcmode="lin" valueType="num">
                                      <p:cBhvr>
                                        <p:cTn id="372" dur="500" fill="hold"/>
                                        <p:tgtEl>
                                          <p:spTgt spid="186"/>
                                        </p:tgtEl>
                                        <p:attrNameLst>
                                          <p:attrName>ppt_w</p:attrName>
                                        </p:attrNameLst>
                                      </p:cBhvr>
                                      <p:tavLst>
                                        <p:tav tm="0">
                                          <p:val>
                                            <p:fltVal val="0"/>
                                          </p:val>
                                        </p:tav>
                                        <p:tav tm="100000">
                                          <p:val>
                                            <p:strVal val="#ppt_w"/>
                                          </p:val>
                                        </p:tav>
                                      </p:tavLst>
                                    </p:anim>
                                    <p:anim calcmode="lin" valueType="num">
                                      <p:cBhvr>
                                        <p:cTn id="373" dur="500" fill="hold"/>
                                        <p:tgtEl>
                                          <p:spTgt spid="186"/>
                                        </p:tgtEl>
                                        <p:attrNameLst>
                                          <p:attrName>ppt_h</p:attrName>
                                        </p:attrNameLst>
                                      </p:cBhvr>
                                      <p:tavLst>
                                        <p:tav tm="0">
                                          <p:val>
                                            <p:fltVal val="0"/>
                                          </p:val>
                                        </p:tav>
                                        <p:tav tm="100000">
                                          <p:val>
                                            <p:strVal val="#ppt_h"/>
                                          </p:val>
                                        </p:tav>
                                      </p:tavLst>
                                    </p:anim>
                                    <p:animEffect transition="in" filter="fade">
                                      <p:cBhvr>
                                        <p:cTn id="374" dur="500"/>
                                        <p:tgtEl>
                                          <p:spTgt spid="186"/>
                                        </p:tgtEl>
                                      </p:cBhvr>
                                    </p:animEffect>
                                  </p:childTnLst>
                                </p:cTn>
                              </p:par>
                              <p:par>
                                <p:cTn id="375" presetID="53" presetClass="entr" presetSubtype="16" fill="hold" grpId="1" nodeType="withEffect">
                                  <p:stCondLst>
                                    <p:cond delay="0"/>
                                  </p:stCondLst>
                                  <p:childTnLst>
                                    <p:set>
                                      <p:cBhvr>
                                        <p:cTn id="376" dur="1" fill="hold">
                                          <p:stCondLst>
                                            <p:cond delay="0"/>
                                          </p:stCondLst>
                                        </p:cTn>
                                        <p:tgtEl>
                                          <p:spTgt spid="187"/>
                                        </p:tgtEl>
                                        <p:attrNameLst>
                                          <p:attrName>style.visibility</p:attrName>
                                        </p:attrNameLst>
                                      </p:cBhvr>
                                      <p:to>
                                        <p:strVal val="visible"/>
                                      </p:to>
                                    </p:set>
                                    <p:anim calcmode="lin" valueType="num">
                                      <p:cBhvr>
                                        <p:cTn id="377" dur="500" fill="hold"/>
                                        <p:tgtEl>
                                          <p:spTgt spid="187"/>
                                        </p:tgtEl>
                                        <p:attrNameLst>
                                          <p:attrName>ppt_w</p:attrName>
                                        </p:attrNameLst>
                                      </p:cBhvr>
                                      <p:tavLst>
                                        <p:tav tm="0">
                                          <p:val>
                                            <p:fltVal val="0"/>
                                          </p:val>
                                        </p:tav>
                                        <p:tav tm="100000">
                                          <p:val>
                                            <p:strVal val="#ppt_w"/>
                                          </p:val>
                                        </p:tav>
                                      </p:tavLst>
                                    </p:anim>
                                    <p:anim calcmode="lin" valueType="num">
                                      <p:cBhvr>
                                        <p:cTn id="378" dur="500" fill="hold"/>
                                        <p:tgtEl>
                                          <p:spTgt spid="187"/>
                                        </p:tgtEl>
                                        <p:attrNameLst>
                                          <p:attrName>ppt_h</p:attrName>
                                        </p:attrNameLst>
                                      </p:cBhvr>
                                      <p:tavLst>
                                        <p:tav tm="0">
                                          <p:val>
                                            <p:fltVal val="0"/>
                                          </p:val>
                                        </p:tav>
                                        <p:tav tm="100000">
                                          <p:val>
                                            <p:strVal val="#ppt_h"/>
                                          </p:val>
                                        </p:tav>
                                      </p:tavLst>
                                    </p:anim>
                                    <p:animEffect transition="in" filter="fade">
                                      <p:cBhvr>
                                        <p:cTn id="379" dur="500"/>
                                        <p:tgtEl>
                                          <p:spTgt spid="187"/>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8" fill="hold" grpId="0" nodeType="clickEffect">
                                  <p:stCondLst>
                                    <p:cond delay="0"/>
                                  </p:stCondLst>
                                  <p:childTnLst>
                                    <p:set>
                                      <p:cBhvr>
                                        <p:cTn id="383" dur="1" fill="hold">
                                          <p:stCondLst>
                                            <p:cond delay="0"/>
                                          </p:stCondLst>
                                        </p:cTn>
                                        <p:tgtEl>
                                          <p:spTgt spid="214"/>
                                        </p:tgtEl>
                                        <p:attrNameLst>
                                          <p:attrName>style.visibility</p:attrName>
                                        </p:attrNameLst>
                                      </p:cBhvr>
                                      <p:to>
                                        <p:strVal val="visible"/>
                                      </p:to>
                                    </p:set>
                                    <p:animEffect transition="in" filter="wipe(left)">
                                      <p:cBhvr>
                                        <p:cTn id="384" dur="500"/>
                                        <p:tgtEl>
                                          <p:spTgt spid="214"/>
                                        </p:tgtEl>
                                      </p:cBhvr>
                                    </p:animEffect>
                                  </p:childTnLst>
                                </p:cTn>
                              </p:par>
                            </p:childTnLst>
                          </p:cTn>
                        </p:par>
                      </p:childTnLst>
                    </p:cTn>
                  </p:par>
                  <p:par>
                    <p:cTn id="385" fill="hold">
                      <p:stCondLst>
                        <p:cond delay="indefinite"/>
                      </p:stCondLst>
                      <p:childTnLst>
                        <p:par>
                          <p:cTn id="386" fill="hold">
                            <p:stCondLst>
                              <p:cond delay="0"/>
                            </p:stCondLst>
                            <p:childTnLst>
                              <p:par>
                                <p:cTn id="387" presetID="53" presetClass="entr" presetSubtype="16" fill="hold" grpId="1" nodeType="clickEffect">
                                  <p:stCondLst>
                                    <p:cond delay="0"/>
                                  </p:stCondLst>
                                  <p:childTnLst>
                                    <p:set>
                                      <p:cBhvr>
                                        <p:cTn id="388" dur="1" fill="hold">
                                          <p:stCondLst>
                                            <p:cond delay="0"/>
                                          </p:stCondLst>
                                        </p:cTn>
                                        <p:tgtEl>
                                          <p:spTgt spid="184"/>
                                        </p:tgtEl>
                                        <p:attrNameLst>
                                          <p:attrName>style.visibility</p:attrName>
                                        </p:attrNameLst>
                                      </p:cBhvr>
                                      <p:to>
                                        <p:strVal val="visible"/>
                                      </p:to>
                                    </p:set>
                                    <p:anim calcmode="lin" valueType="num">
                                      <p:cBhvr>
                                        <p:cTn id="389" dur="500" fill="hold"/>
                                        <p:tgtEl>
                                          <p:spTgt spid="184"/>
                                        </p:tgtEl>
                                        <p:attrNameLst>
                                          <p:attrName>ppt_w</p:attrName>
                                        </p:attrNameLst>
                                      </p:cBhvr>
                                      <p:tavLst>
                                        <p:tav tm="0">
                                          <p:val>
                                            <p:fltVal val="0"/>
                                          </p:val>
                                        </p:tav>
                                        <p:tav tm="100000">
                                          <p:val>
                                            <p:strVal val="#ppt_w"/>
                                          </p:val>
                                        </p:tav>
                                      </p:tavLst>
                                    </p:anim>
                                    <p:anim calcmode="lin" valueType="num">
                                      <p:cBhvr>
                                        <p:cTn id="390" dur="500" fill="hold"/>
                                        <p:tgtEl>
                                          <p:spTgt spid="184"/>
                                        </p:tgtEl>
                                        <p:attrNameLst>
                                          <p:attrName>ppt_h</p:attrName>
                                        </p:attrNameLst>
                                      </p:cBhvr>
                                      <p:tavLst>
                                        <p:tav tm="0">
                                          <p:val>
                                            <p:fltVal val="0"/>
                                          </p:val>
                                        </p:tav>
                                        <p:tav tm="100000">
                                          <p:val>
                                            <p:strVal val="#ppt_h"/>
                                          </p:val>
                                        </p:tav>
                                      </p:tavLst>
                                    </p:anim>
                                    <p:animEffect transition="in" filter="fade">
                                      <p:cBhvr>
                                        <p:cTn id="391" dur="500"/>
                                        <p:tgtEl>
                                          <p:spTgt spid="184"/>
                                        </p:tgtEl>
                                      </p:cBhvr>
                                    </p:animEffect>
                                  </p:childTnLst>
                                </p:cTn>
                              </p:par>
                            </p:childTnLst>
                          </p:cTn>
                        </p:par>
                      </p:childTnLst>
                    </p:cTn>
                  </p:par>
                  <p:par>
                    <p:cTn id="392" fill="hold">
                      <p:stCondLst>
                        <p:cond delay="indefinite"/>
                      </p:stCondLst>
                      <p:childTnLst>
                        <p:par>
                          <p:cTn id="393" fill="hold">
                            <p:stCondLst>
                              <p:cond delay="0"/>
                            </p:stCondLst>
                            <p:childTnLst>
                              <p:par>
                                <p:cTn id="394" presetID="53" presetClass="entr" presetSubtype="16" fill="hold" grpId="2" nodeType="clickEffect">
                                  <p:stCondLst>
                                    <p:cond delay="0"/>
                                  </p:stCondLst>
                                  <p:childTnLst>
                                    <p:set>
                                      <p:cBhvr>
                                        <p:cTn id="395" dur="1" fill="hold">
                                          <p:stCondLst>
                                            <p:cond delay="0"/>
                                          </p:stCondLst>
                                        </p:cTn>
                                        <p:tgtEl>
                                          <p:spTgt spid="181"/>
                                        </p:tgtEl>
                                        <p:attrNameLst>
                                          <p:attrName>style.visibility</p:attrName>
                                        </p:attrNameLst>
                                      </p:cBhvr>
                                      <p:to>
                                        <p:strVal val="visible"/>
                                      </p:to>
                                    </p:set>
                                    <p:anim calcmode="lin" valueType="num">
                                      <p:cBhvr>
                                        <p:cTn id="396" dur="500" fill="hold"/>
                                        <p:tgtEl>
                                          <p:spTgt spid="181"/>
                                        </p:tgtEl>
                                        <p:attrNameLst>
                                          <p:attrName>ppt_w</p:attrName>
                                        </p:attrNameLst>
                                      </p:cBhvr>
                                      <p:tavLst>
                                        <p:tav tm="0">
                                          <p:val>
                                            <p:fltVal val="0"/>
                                          </p:val>
                                        </p:tav>
                                        <p:tav tm="100000">
                                          <p:val>
                                            <p:strVal val="#ppt_w"/>
                                          </p:val>
                                        </p:tav>
                                      </p:tavLst>
                                    </p:anim>
                                    <p:anim calcmode="lin" valueType="num">
                                      <p:cBhvr>
                                        <p:cTn id="397" dur="500" fill="hold"/>
                                        <p:tgtEl>
                                          <p:spTgt spid="181"/>
                                        </p:tgtEl>
                                        <p:attrNameLst>
                                          <p:attrName>ppt_h</p:attrName>
                                        </p:attrNameLst>
                                      </p:cBhvr>
                                      <p:tavLst>
                                        <p:tav tm="0">
                                          <p:val>
                                            <p:fltVal val="0"/>
                                          </p:val>
                                        </p:tav>
                                        <p:tav tm="100000">
                                          <p:val>
                                            <p:strVal val="#ppt_h"/>
                                          </p:val>
                                        </p:tav>
                                      </p:tavLst>
                                    </p:anim>
                                    <p:animEffect transition="in" filter="fade">
                                      <p:cBhvr>
                                        <p:cTn id="398" dur="500"/>
                                        <p:tgtEl>
                                          <p:spTgt spid="181"/>
                                        </p:tgtEl>
                                      </p:cBhvr>
                                    </p:animEffect>
                                  </p:childTnLst>
                                </p:cTn>
                              </p:par>
                              <p:par>
                                <p:cTn id="399" presetID="53" presetClass="entr" presetSubtype="16" fill="hold" grpId="2" nodeType="withEffect">
                                  <p:stCondLst>
                                    <p:cond delay="0"/>
                                  </p:stCondLst>
                                  <p:childTnLst>
                                    <p:set>
                                      <p:cBhvr>
                                        <p:cTn id="400" dur="1" fill="hold">
                                          <p:stCondLst>
                                            <p:cond delay="0"/>
                                          </p:stCondLst>
                                        </p:cTn>
                                        <p:tgtEl>
                                          <p:spTgt spid="183"/>
                                        </p:tgtEl>
                                        <p:attrNameLst>
                                          <p:attrName>style.visibility</p:attrName>
                                        </p:attrNameLst>
                                      </p:cBhvr>
                                      <p:to>
                                        <p:strVal val="visible"/>
                                      </p:to>
                                    </p:set>
                                    <p:anim calcmode="lin" valueType="num">
                                      <p:cBhvr>
                                        <p:cTn id="401" dur="500" fill="hold"/>
                                        <p:tgtEl>
                                          <p:spTgt spid="183"/>
                                        </p:tgtEl>
                                        <p:attrNameLst>
                                          <p:attrName>ppt_w</p:attrName>
                                        </p:attrNameLst>
                                      </p:cBhvr>
                                      <p:tavLst>
                                        <p:tav tm="0">
                                          <p:val>
                                            <p:fltVal val="0"/>
                                          </p:val>
                                        </p:tav>
                                        <p:tav tm="100000">
                                          <p:val>
                                            <p:strVal val="#ppt_w"/>
                                          </p:val>
                                        </p:tav>
                                      </p:tavLst>
                                    </p:anim>
                                    <p:anim calcmode="lin" valueType="num">
                                      <p:cBhvr>
                                        <p:cTn id="402" dur="500" fill="hold"/>
                                        <p:tgtEl>
                                          <p:spTgt spid="183"/>
                                        </p:tgtEl>
                                        <p:attrNameLst>
                                          <p:attrName>ppt_h</p:attrName>
                                        </p:attrNameLst>
                                      </p:cBhvr>
                                      <p:tavLst>
                                        <p:tav tm="0">
                                          <p:val>
                                            <p:fltVal val="0"/>
                                          </p:val>
                                        </p:tav>
                                        <p:tav tm="100000">
                                          <p:val>
                                            <p:strVal val="#ppt_h"/>
                                          </p:val>
                                        </p:tav>
                                      </p:tavLst>
                                    </p:anim>
                                    <p:animEffect transition="in" filter="fade">
                                      <p:cBhvr>
                                        <p:cTn id="403" dur="500"/>
                                        <p:tgtEl>
                                          <p:spTgt spid="183"/>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8" fill="hold" grpId="0" nodeType="clickEffect">
                                  <p:stCondLst>
                                    <p:cond delay="0"/>
                                  </p:stCondLst>
                                  <p:childTnLst>
                                    <p:set>
                                      <p:cBhvr>
                                        <p:cTn id="407" dur="1" fill="hold">
                                          <p:stCondLst>
                                            <p:cond delay="0"/>
                                          </p:stCondLst>
                                        </p:cTn>
                                        <p:tgtEl>
                                          <p:spTgt spid="215"/>
                                        </p:tgtEl>
                                        <p:attrNameLst>
                                          <p:attrName>style.visibility</p:attrName>
                                        </p:attrNameLst>
                                      </p:cBhvr>
                                      <p:to>
                                        <p:strVal val="visible"/>
                                      </p:to>
                                    </p:set>
                                    <p:animEffect transition="in" filter="wipe(left)">
                                      <p:cBhvr>
                                        <p:cTn id="408" dur="500"/>
                                        <p:tgtEl>
                                          <p:spTgt spid="215"/>
                                        </p:tgtEl>
                                      </p:cBhvr>
                                    </p:animEffect>
                                  </p:childTnLst>
                                </p:cTn>
                              </p:par>
                            </p:childTnLst>
                          </p:cTn>
                        </p:par>
                      </p:childTnLst>
                    </p:cTn>
                  </p:par>
                  <p:par>
                    <p:cTn id="409" fill="hold">
                      <p:stCondLst>
                        <p:cond delay="indefinite"/>
                      </p:stCondLst>
                      <p:childTnLst>
                        <p:par>
                          <p:cTn id="410" fill="hold">
                            <p:stCondLst>
                              <p:cond delay="0"/>
                            </p:stCondLst>
                            <p:childTnLst>
                              <p:par>
                                <p:cTn id="411" presetID="21" presetClass="entr" presetSubtype="1" fill="hold" grpId="0" nodeType="clickEffect">
                                  <p:stCondLst>
                                    <p:cond delay="0"/>
                                  </p:stCondLst>
                                  <p:childTnLst>
                                    <p:set>
                                      <p:cBhvr>
                                        <p:cTn id="412" dur="1" fill="hold">
                                          <p:stCondLst>
                                            <p:cond delay="0"/>
                                          </p:stCondLst>
                                        </p:cTn>
                                        <p:tgtEl>
                                          <p:spTgt spid="238"/>
                                        </p:tgtEl>
                                        <p:attrNameLst>
                                          <p:attrName>style.visibility</p:attrName>
                                        </p:attrNameLst>
                                      </p:cBhvr>
                                      <p:to>
                                        <p:strVal val="visible"/>
                                      </p:to>
                                    </p:set>
                                    <p:animEffect transition="in" filter="wheel(1)">
                                      <p:cBhvr>
                                        <p:cTn id="413" dur="2000"/>
                                        <p:tgtEl>
                                          <p:spTgt spid="238"/>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1" fill="hold" nodeType="clickEffect">
                                  <p:stCondLst>
                                    <p:cond delay="0"/>
                                  </p:stCondLst>
                                  <p:childTnLst>
                                    <p:set>
                                      <p:cBhvr>
                                        <p:cTn id="417" dur="1" fill="hold">
                                          <p:stCondLst>
                                            <p:cond delay="0"/>
                                          </p:stCondLst>
                                        </p:cTn>
                                        <p:tgtEl>
                                          <p:spTgt spid="237"/>
                                        </p:tgtEl>
                                        <p:attrNameLst>
                                          <p:attrName>style.visibility</p:attrName>
                                        </p:attrNameLst>
                                      </p:cBhvr>
                                      <p:to>
                                        <p:strVal val="visible"/>
                                      </p:to>
                                    </p:set>
                                    <p:animEffect transition="in" filter="wipe(up)">
                                      <p:cBhvr>
                                        <p:cTn id="418" dur="500"/>
                                        <p:tgtEl>
                                          <p:spTgt spid="237"/>
                                        </p:tgtEl>
                                      </p:cBhvr>
                                    </p:animEffect>
                                  </p:childTnLst>
                                </p:cTn>
                              </p:par>
                            </p:childTnLst>
                          </p:cTn>
                        </p:par>
                        <p:par>
                          <p:cTn id="419" fill="hold">
                            <p:stCondLst>
                              <p:cond delay="500"/>
                            </p:stCondLst>
                            <p:childTnLst>
                              <p:par>
                                <p:cTn id="420" presetID="22" presetClass="entr" presetSubtype="2" fill="hold" nodeType="afterEffect">
                                  <p:stCondLst>
                                    <p:cond delay="0"/>
                                  </p:stCondLst>
                                  <p:childTnLst>
                                    <p:set>
                                      <p:cBhvr>
                                        <p:cTn id="421" dur="1" fill="hold">
                                          <p:stCondLst>
                                            <p:cond delay="0"/>
                                          </p:stCondLst>
                                        </p:cTn>
                                        <p:tgtEl>
                                          <p:spTgt spid="236"/>
                                        </p:tgtEl>
                                        <p:attrNameLst>
                                          <p:attrName>style.visibility</p:attrName>
                                        </p:attrNameLst>
                                      </p:cBhvr>
                                      <p:to>
                                        <p:strVal val="visible"/>
                                      </p:to>
                                    </p:set>
                                    <p:animEffect transition="in" filter="wipe(right)">
                                      <p:cBhvr>
                                        <p:cTn id="422" dur="500"/>
                                        <p:tgtEl>
                                          <p:spTgt spid="236"/>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235"/>
                                        </p:tgtEl>
                                        <p:attrNameLst>
                                          <p:attrName>style.visibility</p:attrName>
                                        </p:attrNameLst>
                                      </p:cBhvr>
                                      <p:to>
                                        <p:strVal val="visible"/>
                                      </p:to>
                                    </p:set>
                                    <p:animEffect transition="in" filter="wipe(left)">
                                      <p:cBhvr>
                                        <p:cTn id="427" dur="500"/>
                                        <p:tgtEl>
                                          <p:spTgt spid="235"/>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1" fill="hold" nodeType="clickEffect">
                                  <p:stCondLst>
                                    <p:cond delay="0"/>
                                  </p:stCondLst>
                                  <p:childTnLst>
                                    <p:set>
                                      <p:cBhvr>
                                        <p:cTn id="431" dur="1" fill="hold">
                                          <p:stCondLst>
                                            <p:cond delay="0"/>
                                          </p:stCondLst>
                                        </p:cTn>
                                        <p:tgtEl>
                                          <p:spTgt spid="253"/>
                                        </p:tgtEl>
                                        <p:attrNameLst>
                                          <p:attrName>style.visibility</p:attrName>
                                        </p:attrNameLst>
                                      </p:cBhvr>
                                      <p:to>
                                        <p:strVal val="visible"/>
                                      </p:to>
                                    </p:set>
                                    <p:animEffect transition="in" filter="wipe(up)">
                                      <p:cBhvr>
                                        <p:cTn id="432" dur="500"/>
                                        <p:tgtEl>
                                          <p:spTgt spid="253"/>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247"/>
                                        </p:tgtEl>
                                        <p:attrNameLst>
                                          <p:attrName>style.visibility</p:attrName>
                                        </p:attrNameLst>
                                      </p:cBhvr>
                                      <p:to>
                                        <p:strVal val="visible"/>
                                      </p:to>
                                    </p:set>
                                    <p:animEffect transition="in" filter="wipe(left)">
                                      <p:cBhvr>
                                        <p:cTn id="437" dur="500"/>
                                        <p:tgtEl>
                                          <p:spTgt spid="247"/>
                                        </p:tgtEl>
                                      </p:cBhvr>
                                    </p:animEffect>
                                  </p:childTnLst>
                                </p:cTn>
                              </p:par>
                            </p:childTnLst>
                          </p:cTn>
                        </p:par>
                      </p:childTnLst>
                    </p:cTn>
                  </p:par>
                  <p:par>
                    <p:cTn id="438" fill="hold">
                      <p:stCondLst>
                        <p:cond delay="indefinite"/>
                      </p:stCondLst>
                      <p:childTnLst>
                        <p:par>
                          <p:cTn id="439" fill="hold">
                            <p:stCondLst>
                              <p:cond delay="0"/>
                            </p:stCondLst>
                            <p:childTnLst>
                              <p:par>
                                <p:cTn id="440" presetID="22" presetClass="entr" presetSubtype="1" fill="hold" nodeType="clickEffect">
                                  <p:stCondLst>
                                    <p:cond delay="0"/>
                                  </p:stCondLst>
                                  <p:childTnLst>
                                    <p:set>
                                      <p:cBhvr>
                                        <p:cTn id="441" dur="1" fill="hold">
                                          <p:stCondLst>
                                            <p:cond delay="0"/>
                                          </p:stCondLst>
                                        </p:cTn>
                                        <p:tgtEl>
                                          <p:spTgt spid="249"/>
                                        </p:tgtEl>
                                        <p:attrNameLst>
                                          <p:attrName>style.visibility</p:attrName>
                                        </p:attrNameLst>
                                      </p:cBhvr>
                                      <p:to>
                                        <p:strVal val="visible"/>
                                      </p:to>
                                    </p:set>
                                    <p:animEffect transition="in" filter="wipe(up)">
                                      <p:cBhvr>
                                        <p:cTn id="442" dur="500"/>
                                        <p:tgtEl>
                                          <p:spTgt spid="249"/>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246"/>
                                        </p:tgtEl>
                                        <p:attrNameLst>
                                          <p:attrName>style.visibility</p:attrName>
                                        </p:attrNameLst>
                                      </p:cBhvr>
                                      <p:to>
                                        <p:strVal val="visible"/>
                                      </p:to>
                                    </p:set>
                                    <p:animEffect transition="in" filter="wipe(left)">
                                      <p:cBhvr>
                                        <p:cTn id="447" dur="500"/>
                                        <p:tgtEl>
                                          <p:spTgt spid="246"/>
                                        </p:tgtEl>
                                      </p:cBhvr>
                                    </p:animEffect>
                                  </p:childTnLst>
                                </p:cTn>
                              </p:par>
                            </p:childTnLst>
                          </p:cTn>
                        </p:par>
                      </p:childTnLst>
                    </p:cTn>
                  </p:par>
                  <p:par>
                    <p:cTn id="448" fill="hold">
                      <p:stCondLst>
                        <p:cond delay="indefinite"/>
                      </p:stCondLst>
                      <p:childTnLst>
                        <p:par>
                          <p:cTn id="449" fill="hold">
                            <p:stCondLst>
                              <p:cond delay="0"/>
                            </p:stCondLst>
                            <p:childTnLst>
                              <p:par>
                                <p:cTn id="450" presetID="22" presetClass="entr" presetSubtype="8" fill="hold" nodeType="clickEffect">
                                  <p:stCondLst>
                                    <p:cond delay="0"/>
                                  </p:stCondLst>
                                  <p:childTnLst>
                                    <p:set>
                                      <p:cBhvr>
                                        <p:cTn id="451" dur="1" fill="hold">
                                          <p:stCondLst>
                                            <p:cond delay="0"/>
                                          </p:stCondLst>
                                        </p:cTn>
                                        <p:tgtEl>
                                          <p:spTgt spid="254"/>
                                        </p:tgtEl>
                                        <p:attrNameLst>
                                          <p:attrName>style.visibility</p:attrName>
                                        </p:attrNameLst>
                                      </p:cBhvr>
                                      <p:to>
                                        <p:strVal val="visible"/>
                                      </p:to>
                                    </p:set>
                                    <p:animEffect transition="in" filter="wipe(left)">
                                      <p:cBhvr>
                                        <p:cTn id="452" dur="500"/>
                                        <p:tgtEl>
                                          <p:spTgt spid="254"/>
                                        </p:tgtEl>
                                      </p:cBhvr>
                                    </p:animEffect>
                                  </p:childTnLst>
                                </p:cTn>
                              </p:par>
                            </p:childTnLst>
                          </p:cTn>
                        </p:par>
                      </p:childTnLst>
                    </p:cTn>
                  </p:par>
                  <p:par>
                    <p:cTn id="453" fill="hold">
                      <p:stCondLst>
                        <p:cond delay="indefinite"/>
                      </p:stCondLst>
                      <p:childTnLst>
                        <p:par>
                          <p:cTn id="454" fill="hold">
                            <p:stCondLst>
                              <p:cond delay="0"/>
                            </p:stCondLst>
                            <p:childTnLst>
                              <p:par>
                                <p:cTn id="455" presetID="22" presetClass="entr" presetSubtype="8" fill="hold" grpId="0" nodeType="clickEffect">
                                  <p:stCondLst>
                                    <p:cond delay="0"/>
                                  </p:stCondLst>
                                  <p:childTnLst>
                                    <p:set>
                                      <p:cBhvr>
                                        <p:cTn id="456" dur="1" fill="hold">
                                          <p:stCondLst>
                                            <p:cond delay="0"/>
                                          </p:stCondLst>
                                        </p:cTn>
                                        <p:tgtEl>
                                          <p:spTgt spid="217"/>
                                        </p:tgtEl>
                                        <p:attrNameLst>
                                          <p:attrName>style.visibility</p:attrName>
                                        </p:attrNameLst>
                                      </p:cBhvr>
                                      <p:to>
                                        <p:strVal val="visible"/>
                                      </p:to>
                                    </p:set>
                                    <p:animEffect transition="in" filter="wipe(left)">
                                      <p:cBhvr>
                                        <p:cTn id="457" dur="500"/>
                                        <p:tgtEl>
                                          <p:spTgt spid="217"/>
                                        </p:tgtEl>
                                      </p:cBhvr>
                                    </p:animEffect>
                                  </p:childTnLst>
                                </p:cTn>
                              </p:par>
                            </p:childTnLst>
                          </p:cTn>
                        </p:par>
                      </p:childTnLst>
                    </p:cTn>
                  </p:par>
                  <p:par>
                    <p:cTn id="458" fill="hold">
                      <p:stCondLst>
                        <p:cond delay="indefinite"/>
                      </p:stCondLst>
                      <p:childTnLst>
                        <p:par>
                          <p:cTn id="459" fill="hold">
                            <p:stCondLst>
                              <p:cond delay="0"/>
                            </p:stCondLst>
                            <p:childTnLst>
                              <p:par>
                                <p:cTn id="460" presetID="22" presetClass="entr" presetSubtype="8" fill="hold" grpId="0" nodeType="clickEffect">
                                  <p:stCondLst>
                                    <p:cond delay="0"/>
                                  </p:stCondLst>
                                  <p:childTnLst>
                                    <p:set>
                                      <p:cBhvr>
                                        <p:cTn id="461" dur="1" fill="hold">
                                          <p:stCondLst>
                                            <p:cond delay="0"/>
                                          </p:stCondLst>
                                        </p:cTn>
                                        <p:tgtEl>
                                          <p:spTgt spid="218"/>
                                        </p:tgtEl>
                                        <p:attrNameLst>
                                          <p:attrName>style.visibility</p:attrName>
                                        </p:attrNameLst>
                                      </p:cBhvr>
                                      <p:to>
                                        <p:strVal val="visible"/>
                                      </p:to>
                                    </p:set>
                                    <p:animEffect transition="in" filter="wipe(left)">
                                      <p:cBhvr>
                                        <p:cTn id="462" dur="500"/>
                                        <p:tgtEl>
                                          <p:spTgt spid="218"/>
                                        </p:tgtEl>
                                      </p:cBhvr>
                                    </p:animEffect>
                                  </p:childTnLst>
                                </p:cTn>
                              </p:par>
                            </p:childTnLst>
                          </p:cTn>
                        </p:par>
                      </p:childTnLst>
                    </p:cTn>
                  </p:par>
                  <p:par>
                    <p:cTn id="463" fill="hold">
                      <p:stCondLst>
                        <p:cond delay="indefinite"/>
                      </p:stCondLst>
                      <p:childTnLst>
                        <p:par>
                          <p:cTn id="464" fill="hold">
                            <p:stCondLst>
                              <p:cond delay="0"/>
                            </p:stCondLst>
                            <p:childTnLst>
                              <p:par>
                                <p:cTn id="465" presetID="22" presetClass="entr" presetSubtype="8" fill="hold" grpId="0" nodeType="clickEffect">
                                  <p:stCondLst>
                                    <p:cond delay="0"/>
                                  </p:stCondLst>
                                  <p:childTnLst>
                                    <p:set>
                                      <p:cBhvr>
                                        <p:cTn id="466" dur="1" fill="hold">
                                          <p:stCondLst>
                                            <p:cond delay="0"/>
                                          </p:stCondLst>
                                        </p:cTn>
                                        <p:tgtEl>
                                          <p:spTgt spid="219"/>
                                        </p:tgtEl>
                                        <p:attrNameLst>
                                          <p:attrName>style.visibility</p:attrName>
                                        </p:attrNameLst>
                                      </p:cBhvr>
                                      <p:to>
                                        <p:strVal val="visible"/>
                                      </p:to>
                                    </p:set>
                                    <p:animEffect transition="in" filter="wipe(left)">
                                      <p:cBhvr>
                                        <p:cTn id="467" dur="500"/>
                                        <p:tgtEl>
                                          <p:spTgt spid="219"/>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8" fill="hold" grpId="0" nodeType="clickEffect">
                                  <p:stCondLst>
                                    <p:cond delay="0"/>
                                  </p:stCondLst>
                                  <p:childTnLst>
                                    <p:set>
                                      <p:cBhvr>
                                        <p:cTn id="471" dur="1" fill="hold">
                                          <p:stCondLst>
                                            <p:cond delay="0"/>
                                          </p:stCondLst>
                                        </p:cTn>
                                        <p:tgtEl>
                                          <p:spTgt spid="225"/>
                                        </p:tgtEl>
                                        <p:attrNameLst>
                                          <p:attrName>style.visibility</p:attrName>
                                        </p:attrNameLst>
                                      </p:cBhvr>
                                      <p:to>
                                        <p:strVal val="visible"/>
                                      </p:to>
                                    </p:set>
                                    <p:animEffect transition="in" filter="wipe(left)">
                                      <p:cBhvr>
                                        <p:cTn id="472" dur="500"/>
                                        <p:tgtEl>
                                          <p:spTgt spid="225"/>
                                        </p:tgtEl>
                                      </p:cBhvr>
                                    </p:animEffect>
                                  </p:childTnLst>
                                </p:cTn>
                              </p:par>
                            </p:childTnLst>
                          </p:cTn>
                        </p:par>
                      </p:childTnLst>
                    </p:cTn>
                  </p:par>
                  <p:par>
                    <p:cTn id="473" fill="hold">
                      <p:stCondLst>
                        <p:cond delay="indefinite"/>
                      </p:stCondLst>
                      <p:childTnLst>
                        <p:par>
                          <p:cTn id="474" fill="hold">
                            <p:stCondLst>
                              <p:cond delay="0"/>
                            </p:stCondLst>
                            <p:childTnLst>
                              <p:par>
                                <p:cTn id="475" presetID="22" presetClass="entr" presetSubtype="8" fill="hold" grpId="0" nodeType="clickEffect">
                                  <p:stCondLst>
                                    <p:cond delay="0"/>
                                  </p:stCondLst>
                                  <p:childTnLst>
                                    <p:set>
                                      <p:cBhvr>
                                        <p:cTn id="476" dur="1" fill="hold">
                                          <p:stCondLst>
                                            <p:cond delay="0"/>
                                          </p:stCondLst>
                                        </p:cTn>
                                        <p:tgtEl>
                                          <p:spTgt spid="226"/>
                                        </p:tgtEl>
                                        <p:attrNameLst>
                                          <p:attrName>style.visibility</p:attrName>
                                        </p:attrNameLst>
                                      </p:cBhvr>
                                      <p:to>
                                        <p:strVal val="visible"/>
                                      </p:to>
                                    </p:set>
                                    <p:animEffect transition="in" filter="wipe(left)">
                                      <p:cBhvr>
                                        <p:cTn id="477" dur="500"/>
                                        <p:tgtEl>
                                          <p:spTgt spid="226"/>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8" fill="hold" grpId="0" nodeType="clickEffect">
                                  <p:stCondLst>
                                    <p:cond delay="0"/>
                                  </p:stCondLst>
                                  <p:childTnLst>
                                    <p:set>
                                      <p:cBhvr>
                                        <p:cTn id="481" dur="1" fill="hold">
                                          <p:stCondLst>
                                            <p:cond delay="0"/>
                                          </p:stCondLst>
                                        </p:cTn>
                                        <p:tgtEl>
                                          <p:spTgt spid="227"/>
                                        </p:tgtEl>
                                        <p:attrNameLst>
                                          <p:attrName>style.visibility</p:attrName>
                                        </p:attrNameLst>
                                      </p:cBhvr>
                                      <p:to>
                                        <p:strVal val="visible"/>
                                      </p:to>
                                    </p:set>
                                    <p:animEffect transition="in" filter="wipe(left)">
                                      <p:cBhvr>
                                        <p:cTn id="482" dur="500"/>
                                        <p:tgtEl>
                                          <p:spTgt spid="227"/>
                                        </p:tgtEl>
                                      </p:cBhvr>
                                    </p:animEffect>
                                  </p:childTnLst>
                                </p:cTn>
                              </p:par>
                            </p:childTnLst>
                          </p:cTn>
                        </p:par>
                      </p:childTnLst>
                    </p:cTn>
                  </p:par>
                  <p:par>
                    <p:cTn id="483" fill="hold">
                      <p:stCondLst>
                        <p:cond delay="indefinite"/>
                      </p:stCondLst>
                      <p:childTnLst>
                        <p:par>
                          <p:cTn id="484" fill="hold">
                            <p:stCondLst>
                              <p:cond delay="0"/>
                            </p:stCondLst>
                            <p:childTnLst>
                              <p:par>
                                <p:cTn id="485" presetID="22" presetClass="entr" presetSubtype="8" fill="hold" grpId="0" nodeType="clickEffect">
                                  <p:stCondLst>
                                    <p:cond delay="0"/>
                                  </p:stCondLst>
                                  <p:childTnLst>
                                    <p:set>
                                      <p:cBhvr>
                                        <p:cTn id="486" dur="1" fill="hold">
                                          <p:stCondLst>
                                            <p:cond delay="0"/>
                                          </p:stCondLst>
                                        </p:cTn>
                                        <p:tgtEl>
                                          <p:spTgt spid="228"/>
                                        </p:tgtEl>
                                        <p:attrNameLst>
                                          <p:attrName>style.visibility</p:attrName>
                                        </p:attrNameLst>
                                      </p:cBhvr>
                                      <p:to>
                                        <p:strVal val="visible"/>
                                      </p:to>
                                    </p:set>
                                    <p:animEffect transition="in" filter="wipe(left)">
                                      <p:cBhvr>
                                        <p:cTn id="487" dur="500"/>
                                        <p:tgtEl>
                                          <p:spTgt spid="228"/>
                                        </p:tgtEl>
                                      </p:cBhvr>
                                    </p:animEffec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229"/>
                                        </p:tgtEl>
                                        <p:attrNameLst>
                                          <p:attrName>style.visibility</p:attrName>
                                        </p:attrNameLst>
                                      </p:cBhvr>
                                      <p:to>
                                        <p:strVal val="visible"/>
                                      </p:to>
                                    </p:set>
                                    <p:animEffect transition="in" filter="wipe(left)">
                                      <p:cBhvr>
                                        <p:cTn id="492" dur="500"/>
                                        <p:tgtEl>
                                          <p:spTgt spid="229"/>
                                        </p:tgtEl>
                                      </p:cBhvr>
                                    </p:animEffect>
                                  </p:childTnLst>
                                </p:cTn>
                              </p:par>
                            </p:childTnLst>
                          </p:cTn>
                        </p:par>
                      </p:childTnLst>
                    </p:cTn>
                  </p:par>
                  <p:par>
                    <p:cTn id="493" fill="hold">
                      <p:stCondLst>
                        <p:cond delay="indefinite"/>
                      </p:stCondLst>
                      <p:childTnLst>
                        <p:par>
                          <p:cTn id="494" fill="hold">
                            <p:stCondLst>
                              <p:cond delay="0"/>
                            </p:stCondLst>
                            <p:childTnLst>
                              <p:par>
                                <p:cTn id="495" presetID="21" presetClass="entr" presetSubtype="1" fill="hold" grpId="0" nodeType="clickEffect">
                                  <p:stCondLst>
                                    <p:cond delay="0"/>
                                  </p:stCondLst>
                                  <p:childTnLst>
                                    <p:set>
                                      <p:cBhvr>
                                        <p:cTn id="496" dur="1" fill="hold">
                                          <p:stCondLst>
                                            <p:cond delay="0"/>
                                          </p:stCondLst>
                                        </p:cTn>
                                        <p:tgtEl>
                                          <p:spTgt spid="259"/>
                                        </p:tgtEl>
                                        <p:attrNameLst>
                                          <p:attrName>style.visibility</p:attrName>
                                        </p:attrNameLst>
                                      </p:cBhvr>
                                      <p:to>
                                        <p:strVal val="visible"/>
                                      </p:to>
                                    </p:set>
                                    <p:animEffect transition="in" filter="wheel(1)">
                                      <p:cBhvr>
                                        <p:cTn id="497" dur="2000"/>
                                        <p:tgtEl>
                                          <p:spTgt spid="259"/>
                                        </p:tgtEl>
                                      </p:cBhvr>
                                    </p:animEffect>
                                  </p:childTnLst>
                                </p:cTn>
                              </p:par>
                            </p:childTnLst>
                          </p:cTn>
                        </p:par>
                      </p:childTnLst>
                    </p:cTn>
                  </p:par>
                  <p:par>
                    <p:cTn id="498" fill="hold">
                      <p:stCondLst>
                        <p:cond delay="indefinite"/>
                      </p:stCondLst>
                      <p:childTnLst>
                        <p:par>
                          <p:cTn id="499" fill="hold">
                            <p:stCondLst>
                              <p:cond delay="0"/>
                            </p:stCondLst>
                            <p:childTnLst>
                              <p:par>
                                <p:cTn id="500" presetID="22" presetClass="entr" presetSubtype="1" fill="hold" nodeType="clickEffect">
                                  <p:stCondLst>
                                    <p:cond delay="0"/>
                                  </p:stCondLst>
                                  <p:childTnLst>
                                    <p:set>
                                      <p:cBhvr>
                                        <p:cTn id="501" dur="1" fill="hold">
                                          <p:stCondLst>
                                            <p:cond delay="0"/>
                                          </p:stCondLst>
                                        </p:cTn>
                                        <p:tgtEl>
                                          <p:spTgt spid="262"/>
                                        </p:tgtEl>
                                        <p:attrNameLst>
                                          <p:attrName>style.visibility</p:attrName>
                                        </p:attrNameLst>
                                      </p:cBhvr>
                                      <p:to>
                                        <p:strVal val="visible"/>
                                      </p:to>
                                    </p:set>
                                    <p:animEffect transition="in" filter="wipe(up)">
                                      <p:cBhvr>
                                        <p:cTn id="502" dur="500"/>
                                        <p:tgtEl>
                                          <p:spTgt spid="262"/>
                                        </p:tgtEl>
                                      </p:cBhvr>
                                    </p:animEffect>
                                  </p:childTnLst>
                                </p:cTn>
                              </p:par>
                            </p:childTnLst>
                          </p:cTn>
                        </p:par>
                        <p:par>
                          <p:cTn id="503" fill="hold">
                            <p:stCondLst>
                              <p:cond delay="500"/>
                            </p:stCondLst>
                            <p:childTnLst>
                              <p:par>
                                <p:cTn id="504" presetID="22" presetClass="entr" presetSubtype="2" fill="hold" nodeType="afterEffect">
                                  <p:stCondLst>
                                    <p:cond delay="0"/>
                                  </p:stCondLst>
                                  <p:childTnLst>
                                    <p:set>
                                      <p:cBhvr>
                                        <p:cTn id="505" dur="1" fill="hold">
                                          <p:stCondLst>
                                            <p:cond delay="0"/>
                                          </p:stCondLst>
                                        </p:cTn>
                                        <p:tgtEl>
                                          <p:spTgt spid="261"/>
                                        </p:tgtEl>
                                        <p:attrNameLst>
                                          <p:attrName>style.visibility</p:attrName>
                                        </p:attrNameLst>
                                      </p:cBhvr>
                                      <p:to>
                                        <p:strVal val="visible"/>
                                      </p:to>
                                    </p:set>
                                    <p:animEffect transition="in" filter="wipe(right)">
                                      <p:cBhvr>
                                        <p:cTn id="506" dur="500"/>
                                        <p:tgtEl>
                                          <p:spTgt spid="261"/>
                                        </p:tgtEl>
                                      </p:cBhvr>
                                    </p:animEffect>
                                  </p:childTnLst>
                                </p:cTn>
                              </p:par>
                            </p:childTnLst>
                          </p:cTn>
                        </p:par>
                      </p:childTnLst>
                    </p:cTn>
                  </p:par>
                  <p:par>
                    <p:cTn id="507" fill="hold">
                      <p:stCondLst>
                        <p:cond delay="indefinite"/>
                      </p:stCondLst>
                      <p:childTnLst>
                        <p:par>
                          <p:cTn id="508" fill="hold">
                            <p:stCondLst>
                              <p:cond delay="0"/>
                            </p:stCondLst>
                            <p:childTnLst>
                              <p:par>
                                <p:cTn id="509" presetID="22" presetClass="entr" presetSubtype="8" fill="hold" grpId="0" nodeType="clickEffect">
                                  <p:stCondLst>
                                    <p:cond delay="0"/>
                                  </p:stCondLst>
                                  <p:childTnLst>
                                    <p:set>
                                      <p:cBhvr>
                                        <p:cTn id="510" dur="1" fill="hold">
                                          <p:stCondLst>
                                            <p:cond delay="0"/>
                                          </p:stCondLst>
                                        </p:cTn>
                                        <p:tgtEl>
                                          <p:spTgt spid="260"/>
                                        </p:tgtEl>
                                        <p:attrNameLst>
                                          <p:attrName>style.visibility</p:attrName>
                                        </p:attrNameLst>
                                      </p:cBhvr>
                                      <p:to>
                                        <p:strVal val="visible"/>
                                      </p:to>
                                    </p:set>
                                    <p:animEffect transition="in" filter="wipe(left)">
                                      <p:cBhvr>
                                        <p:cTn id="511" dur="500"/>
                                        <p:tgtEl>
                                          <p:spTgt spid="260"/>
                                        </p:tgtEl>
                                      </p:cBhvr>
                                    </p:animEffect>
                                  </p:childTnLst>
                                </p:cTn>
                              </p:par>
                            </p:childTnLst>
                          </p:cTn>
                        </p:par>
                      </p:childTnLst>
                    </p:cTn>
                  </p:par>
                  <p:par>
                    <p:cTn id="512" fill="hold">
                      <p:stCondLst>
                        <p:cond delay="indefinite"/>
                      </p:stCondLst>
                      <p:childTnLst>
                        <p:par>
                          <p:cTn id="513" fill="hold">
                            <p:stCondLst>
                              <p:cond delay="0"/>
                            </p:stCondLst>
                            <p:childTnLst>
                              <p:par>
                                <p:cTn id="514" presetID="22" presetClass="entr" presetSubtype="1" fill="hold" nodeType="clickEffect">
                                  <p:stCondLst>
                                    <p:cond delay="0"/>
                                  </p:stCondLst>
                                  <p:childTnLst>
                                    <p:set>
                                      <p:cBhvr>
                                        <p:cTn id="515" dur="1" fill="hold">
                                          <p:stCondLst>
                                            <p:cond delay="0"/>
                                          </p:stCondLst>
                                        </p:cTn>
                                        <p:tgtEl>
                                          <p:spTgt spid="265"/>
                                        </p:tgtEl>
                                        <p:attrNameLst>
                                          <p:attrName>style.visibility</p:attrName>
                                        </p:attrNameLst>
                                      </p:cBhvr>
                                      <p:to>
                                        <p:strVal val="visible"/>
                                      </p:to>
                                    </p:set>
                                    <p:animEffect transition="in" filter="wipe(up)">
                                      <p:cBhvr>
                                        <p:cTn id="516" dur="500"/>
                                        <p:tgtEl>
                                          <p:spTgt spid="265"/>
                                        </p:tgtEl>
                                      </p:cBhvr>
                                    </p:animEffect>
                                  </p:childTnLst>
                                </p:cTn>
                              </p:par>
                            </p:childTnLst>
                          </p:cTn>
                        </p:par>
                      </p:childTnLst>
                    </p:cTn>
                  </p:par>
                  <p:par>
                    <p:cTn id="517" fill="hold">
                      <p:stCondLst>
                        <p:cond delay="indefinite"/>
                      </p:stCondLst>
                      <p:childTnLst>
                        <p:par>
                          <p:cTn id="518" fill="hold">
                            <p:stCondLst>
                              <p:cond delay="0"/>
                            </p:stCondLst>
                            <p:childTnLst>
                              <p:par>
                                <p:cTn id="519" presetID="22" presetClass="entr" presetSubtype="8" fill="hold" grpId="0" nodeType="clickEffect">
                                  <p:stCondLst>
                                    <p:cond delay="0"/>
                                  </p:stCondLst>
                                  <p:childTnLst>
                                    <p:set>
                                      <p:cBhvr>
                                        <p:cTn id="520" dur="1" fill="hold">
                                          <p:stCondLst>
                                            <p:cond delay="0"/>
                                          </p:stCondLst>
                                        </p:cTn>
                                        <p:tgtEl>
                                          <p:spTgt spid="266"/>
                                        </p:tgtEl>
                                        <p:attrNameLst>
                                          <p:attrName>style.visibility</p:attrName>
                                        </p:attrNameLst>
                                      </p:cBhvr>
                                      <p:to>
                                        <p:strVal val="visible"/>
                                      </p:to>
                                    </p:set>
                                    <p:animEffect transition="in" filter="wipe(left)">
                                      <p:cBhvr>
                                        <p:cTn id="521" dur="500"/>
                                        <p:tgtEl>
                                          <p:spTgt spid="266"/>
                                        </p:tgtEl>
                                      </p:cBhvr>
                                    </p:animEffect>
                                  </p:childTnLst>
                                </p:cTn>
                              </p:par>
                            </p:childTnLst>
                          </p:cTn>
                        </p:par>
                      </p:childTnLst>
                    </p:cTn>
                  </p:par>
                  <p:par>
                    <p:cTn id="522" fill="hold">
                      <p:stCondLst>
                        <p:cond delay="indefinite"/>
                      </p:stCondLst>
                      <p:childTnLst>
                        <p:par>
                          <p:cTn id="523" fill="hold">
                            <p:stCondLst>
                              <p:cond delay="0"/>
                            </p:stCondLst>
                            <p:childTnLst>
                              <p:par>
                                <p:cTn id="524" presetID="22" presetClass="entr" presetSubtype="1" fill="hold" nodeType="clickEffect">
                                  <p:stCondLst>
                                    <p:cond delay="0"/>
                                  </p:stCondLst>
                                  <p:childTnLst>
                                    <p:set>
                                      <p:cBhvr>
                                        <p:cTn id="525" dur="1" fill="hold">
                                          <p:stCondLst>
                                            <p:cond delay="0"/>
                                          </p:stCondLst>
                                        </p:cTn>
                                        <p:tgtEl>
                                          <p:spTgt spid="264"/>
                                        </p:tgtEl>
                                        <p:attrNameLst>
                                          <p:attrName>style.visibility</p:attrName>
                                        </p:attrNameLst>
                                      </p:cBhvr>
                                      <p:to>
                                        <p:strVal val="visible"/>
                                      </p:to>
                                    </p:set>
                                    <p:animEffect transition="in" filter="wipe(up)">
                                      <p:cBhvr>
                                        <p:cTn id="526" dur="500"/>
                                        <p:tgtEl>
                                          <p:spTgt spid="264"/>
                                        </p:tgtEl>
                                      </p:cBhvr>
                                    </p:animEffect>
                                  </p:childTnLst>
                                </p:cTn>
                              </p:par>
                            </p:childTnLst>
                          </p:cTn>
                        </p:par>
                      </p:childTnLst>
                    </p:cTn>
                  </p:par>
                  <p:par>
                    <p:cTn id="527" fill="hold">
                      <p:stCondLst>
                        <p:cond delay="indefinite"/>
                      </p:stCondLst>
                      <p:childTnLst>
                        <p:par>
                          <p:cTn id="528" fill="hold">
                            <p:stCondLst>
                              <p:cond delay="0"/>
                            </p:stCondLst>
                            <p:childTnLst>
                              <p:par>
                                <p:cTn id="529" presetID="22" presetClass="entr" presetSubtype="8" fill="hold" grpId="0" nodeType="clickEffect">
                                  <p:stCondLst>
                                    <p:cond delay="0"/>
                                  </p:stCondLst>
                                  <p:childTnLst>
                                    <p:set>
                                      <p:cBhvr>
                                        <p:cTn id="530" dur="1" fill="hold">
                                          <p:stCondLst>
                                            <p:cond delay="0"/>
                                          </p:stCondLst>
                                        </p:cTn>
                                        <p:tgtEl>
                                          <p:spTgt spid="263"/>
                                        </p:tgtEl>
                                        <p:attrNameLst>
                                          <p:attrName>style.visibility</p:attrName>
                                        </p:attrNameLst>
                                      </p:cBhvr>
                                      <p:to>
                                        <p:strVal val="visible"/>
                                      </p:to>
                                    </p:set>
                                    <p:animEffect transition="in" filter="wipe(left)">
                                      <p:cBhvr>
                                        <p:cTn id="531" dur="500"/>
                                        <p:tgtEl>
                                          <p:spTgt spid="263"/>
                                        </p:tgtEl>
                                      </p:cBhvr>
                                    </p:animEffect>
                                  </p:childTnLst>
                                </p:cTn>
                              </p:par>
                            </p:childTnLst>
                          </p:cTn>
                        </p:par>
                      </p:childTnLst>
                    </p:cTn>
                  </p:par>
                  <p:par>
                    <p:cTn id="532" fill="hold">
                      <p:stCondLst>
                        <p:cond delay="indefinite"/>
                      </p:stCondLst>
                      <p:childTnLst>
                        <p:par>
                          <p:cTn id="533" fill="hold">
                            <p:stCondLst>
                              <p:cond delay="0"/>
                            </p:stCondLst>
                            <p:childTnLst>
                              <p:par>
                                <p:cTn id="534" presetID="22" presetClass="entr" presetSubtype="1" fill="hold" nodeType="clickEffect">
                                  <p:stCondLst>
                                    <p:cond delay="0"/>
                                  </p:stCondLst>
                                  <p:childTnLst>
                                    <p:set>
                                      <p:cBhvr>
                                        <p:cTn id="535" dur="1" fill="hold">
                                          <p:stCondLst>
                                            <p:cond delay="0"/>
                                          </p:stCondLst>
                                        </p:cTn>
                                        <p:tgtEl>
                                          <p:spTgt spid="267"/>
                                        </p:tgtEl>
                                        <p:attrNameLst>
                                          <p:attrName>style.visibility</p:attrName>
                                        </p:attrNameLst>
                                      </p:cBhvr>
                                      <p:to>
                                        <p:strVal val="visible"/>
                                      </p:to>
                                    </p:set>
                                    <p:animEffect transition="in" filter="wipe(up)">
                                      <p:cBhvr>
                                        <p:cTn id="536" dur="500"/>
                                        <p:tgtEl>
                                          <p:spTgt spid="267"/>
                                        </p:tgtEl>
                                      </p:cBhvr>
                                    </p:animEffect>
                                  </p:childTnLst>
                                </p:cTn>
                              </p:par>
                            </p:childTnLst>
                          </p:cTn>
                        </p:par>
                      </p:childTnLst>
                    </p:cTn>
                  </p:par>
                  <p:par>
                    <p:cTn id="537" fill="hold">
                      <p:stCondLst>
                        <p:cond delay="indefinite"/>
                      </p:stCondLst>
                      <p:childTnLst>
                        <p:par>
                          <p:cTn id="538" fill="hold">
                            <p:stCondLst>
                              <p:cond delay="0"/>
                            </p:stCondLst>
                            <p:childTnLst>
                              <p:par>
                                <p:cTn id="539" presetID="22" presetClass="entr" presetSubtype="8" fill="hold" grpId="0" nodeType="clickEffect">
                                  <p:stCondLst>
                                    <p:cond delay="0"/>
                                  </p:stCondLst>
                                  <p:childTnLst>
                                    <p:set>
                                      <p:cBhvr>
                                        <p:cTn id="540" dur="1" fill="hold">
                                          <p:stCondLst>
                                            <p:cond delay="0"/>
                                          </p:stCondLst>
                                        </p:cTn>
                                        <p:tgtEl>
                                          <p:spTgt spid="221"/>
                                        </p:tgtEl>
                                        <p:attrNameLst>
                                          <p:attrName>style.visibility</p:attrName>
                                        </p:attrNameLst>
                                      </p:cBhvr>
                                      <p:to>
                                        <p:strVal val="visible"/>
                                      </p:to>
                                    </p:set>
                                    <p:animEffect transition="in" filter="wipe(left)">
                                      <p:cBhvr>
                                        <p:cTn id="541" dur="500"/>
                                        <p:tgtEl>
                                          <p:spTgt spid="221"/>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8" fill="hold" grpId="0" nodeType="clickEffect">
                                  <p:stCondLst>
                                    <p:cond delay="0"/>
                                  </p:stCondLst>
                                  <p:childTnLst>
                                    <p:set>
                                      <p:cBhvr>
                                        <p:cTn id="545" dur="1" fill="hold">
                                          <p:stCondLst>
                                            <p:cond delay="0"/>
                                          </p:stCondLst>
                                        </p:cTn>
                                        <p:tgtEl>
                                          <p:spTgt spid="222"/>
                                        </p:tgtEl>
                                        <p:attrNameLst>
                                          <p:attrName>style.visibility</p:attrName>
                                        </p:attrNameLst>
                                      </p:cBhvr>
                                      <p:to>
                                        <p:strVal val="visible"/>
                                      </p:to>
                                    </p:set>
                                    <p:animEffect transition="in" filter="wipe(left)">
                                      <p:cBhvr>
                                        <p:cTn id="546" dur="500"/>
                                        <p:tgtEl>
                                          <p:spTgt spid="222"/>
                                        </p:tgtEl>
                                      </p:cBhvr>
                                    </p:animEffect>
                                  </p:childTnLst>
                                </p:cTn>
                              </p:par>
                            </p:childTnLst>
                          </p:cTn>
                        </p:par>
                      </p:childTnLst>
                    </p:cTn>
                  </p:par>
                  <p:par>
                    <p:cTn id="547" fill="hold">
                      <p:stCondLst>
                        <p:cond delay="indefinite"/>
                      </p:stCondLst>
                      <p:childTnLst>
                        <p:par>
                          <p:cTn id="548" fill="hold">
                            <p:stCondLst>
                              <p:cond delay="0"/>
                            </p:stCondLst>
                            <p:childTnLst>
                              <p:par>
                                <p:cTn id="549" presetID="22" presetClass="entr" presetSubtype="8" fill="hold" grpId="0" nodeType="clickEffect">
                                  <p:stCondLst>
                                    <p:cond delay="0"/>
                                  </p:stCondLst>
                                  <p:childTnLst>
                                    <p:set>
                                      <p:cBhvr>
                                        <p:cTn id="550" dur="1" fill="hold">
                                          <p:stCondLst>
                                            <p:cond delay="0"/>
                                          </p:stCondLst>
                                        </p:cTn>
                                        <p:tgtEl>
                                          <p:spTgt spid="223"/>
                                        </p:tgtEl>
                                        <p:attrNameLst>
                                          <p:attrName>style.visibility</p:attrName>
                                        </p:attrNameLst>
                                      </p:cBhvr>
                                      <p:to>
                                        <p:strVal val="visible"/>
                                      </p:to>
                                    </p:set>
                                    <p:animEffect transition="in" filter="wipe(left)">
                                      <p:cBhvr>
                                        <p:cTn id="551" dur="500"/>
                                        <p:tgtEl>
                                          <p:spTgt spid="223"/>
                                        </p:tgtEl>
                                      </p:cBhvr>
                                    </p:animEffect>
                                  </p:childTnLst>
                                </p:cTn>
                              </p:par>
                            </p:childTnLst>
                          </p:cTn>
                        </p:par>
                      </p:childTnLst>
                    </p:cTn>
                  </p:par>
                  <p:par>
                    <p:cTn id="552" fill="hold">
                      <p:stCondLst>
                        <p:cond delay="indefinite"/>
                      </p:stCondLst>
                      <p:childTnLst>
                        <p:par>
                          <p:cTn id="553" fill="hold">
                            <p:stCondLst>
                              <p:cond delay="0"/>
                            </p:stCondLst>
                            <p:childTnLst>
                              <p:par>
                                <p:cTn id="554" presetID="22" presetClass="entr" presetSubtype="8" fill="hold" grpId="0" nodeType="clickEffect">
                                  <p:stCondLst>
                                    <p:cond delay="0"/>
                                  </p:stCondLst>
                                  <p:childTnLst>
                                    <p:set>
                                      <p:cBhvr>
                                        <p:cTn id="555" dur="1" fill="hold">
                                          <p:stCondLst>
                                            <p:cond delay="0"/>
                                          </p:stCondLst>
                                        </p:cTn>
                                        <p:tgtEl>
                                          <p:spTgt spid="230"/>
                                        </p:tgtEl>
                                        <p:attrNameLst>
                                          <p:attrName>style.visibility</p:attrName>
                                        </p:attrNameLst>
                                      </p:cBhvr>
                                      <p:to>
                                        <p:strVal val="visible"/>
                                      </p:to>
                                    </p:set>
                                    <p:animEffect transition="in" filter="wipe(left)">
                                      <p:cBhvr>
                                        <p:cTn id="556" dur="500"/>
                                        <p:tgtEl>
                                          <p:spTgt spid="230"/>
                                        </p:tgtEl>
                                      </p:cBhvr>
                                    </p:animEffect>
                                  </p:childTnLst>
                                </p:cTn>
                              </p:par>
                            </p:childTnLst>
                          </p:cTn>
                        </p:par>
                      </p:childTnLst>
                    </p:cTn>
                  </p:par>
                  <p:par>
                    <p:cTn id="557" fill="hold">
                      <p:stCondLst>
                        <p:cond delay="indefinite"/>
                      </p:stCondLst>
                      <p:childTnLst>
                        <p:par>
                          <p:cTn id="558" fill="hold">
                            <p:stCondLst>
                              <p:cond delay="0"/>
                            </p:stCondLst>
                            <p:childTnLst>
                              <p:par>
                                <p:cTn id="559" presetID="22" presetClass="entr" presetSubtype="8" fill="hold" grpId="0" nodeType="clickEffect">
                                  <p:stCondLst>
                                    <p:cond delay="0"/>
                                  </p:stCondLst>
                                  <p:childTnLst>
                                    <p:set>
                                      <p:cBhvr>
                                        <p:cTn id="560" dur="1" fill="hold">
                                          <p:stCondLst>
                                            <p:cond delay="0"/>
                                          </p:stCondLst>
                                        </p:cTn>
                                        <p:tgtEl>
                                          <p:spTgt spid="232"/>
                                        </p:tgtEl>
                                        <p:attrNameLst>
                                          <p:attrName>style.visibility</p:attrName>
                                        </p:attrNameLst>
                                      </p:cBhvr>
                                      <p:to>
                                        <p:strVal val="visible"/>
                                      </p:to>
                                    </p:set>
                                    <p:animEffect transition="in" filter="wipe(left)">
                                      <p:cBhvr>
                                        <p:cTn id="561" dur="500"/>
                                        <p:tgtEl>
                                          <p:spTgt spid="232"/>
                                        </p:tgtEl>
                                      </p:cBhvr>
                                    </p:animEffect>
                                  </p:childTnLst>
                                </p:cTn>
                              </p:par>
                            </p:childTnLst>
                          </p:cTn>
                        </p:par>
                      </p:childTnLst>
                    </p:cTn>
                  </p:par>
                  <p:par>
                    <p:cTn id="562" fill="hold">
                      <p:stCondLst>
                        <p:cond delay="indefinite"/>
                      </p:stCondLst>
                      <p:childTnLst>
                        <p:par>
                          <p:cTn id="563" fill="hold">
                            <p:stCondLst>
                              <p:cond delay="0"/>
                            </p:stCondLst>
                            <p:childTnLst>
                              <p:par>
                                <p:cTn id="564" presetID="22" presetClass="entr" presetSubtype="8" fill="hold" grpId="0" nodeType="clickEffect">
                                  <p:stCondLst>
                                    <p:cond delay="0"/>
                                  </p:stCondLst>
                                  <p:childTnLst>
                                    <p:set>
                                      <p:cBhvr>
                                        <p:cTn id="565" dur="1" fill="hold">
                                          <p:stCondLst>
                                            <p:cond delay="0"/>
                                          </p:stCondLst>
                                        </p:cTn>
                                        <p:tgtEl>
                                          <p:spTgt spid="233"/>
                                        </p:tgtEl>
                                        <p:attrNameLst>
                                          <p:attrName>style.visibility</p:attrName>
                                        </p:attrNameLst>
                                      </p:cBhvr>
                                      <p:to>
                                        <p:strVal val="visible"/>
                                      </p:to>
                                    </p:set>
                                    <p:animEffect transition="in" filter="wipe(left)">
                                      <p:cBhvr>
                                        <p:cTn id="566" dur="500"/>
                                        <p:tgtEl>
                                          <p:spTgt spid="233"/>
                                        </p:tgtEl>
                                      </p:cBhvr>
                                    </p:animEffect>
                                  </p:childTnLst>
                                </p:cTn>
                              </p:par>
                            </p:childTnLst>
                          </p:cTn>
                        </p:par>
                      </p:childTnLst>
                    </p:cTn>
                  </p:par>
                  <p:par>
                    <p:cTn id="567" fill="hold">
                      <p:stCondLst>
                        <p:cond delay="indefinite"/>
                      </p:stCondLst>
                      <p:childTnLst>
                        <p:par>
                          <p:cTn id="568" fill="hold">
                            <p:stCondLst>
                              <p:cond delay="0"/>
                            </p:stCondLst>
                            <p:childTnLst>
                              <p:par>
                                <p:cTn id="569" presetID="22" presetClass="entr" presetSubtype="8" fill="hold" grpId="0" nodeType="clickEffect">
                                  <p:stCondLst>
                                    <p:cond delay="0"/>
                                  </p:stCondLst>
                                  <p:childTnLst>
                                    <p:set>
                                      <p:cBhvr>
                                        <p:cTn id="570" dur="1" fill="hold">
                                          <p:stCondLst>
                                            <p:cond delay="0"/>
                                          </p:stCondLst>
                                        </p:cTn>
                                        <p:tgtEl>
                                          <p:spTgt spid="234"/>
                                        </p:tgtEl>
                                        <p:attrNameLst>
                                          <p:attrName>style.visibility</p:attrName>
                                        </p:attrNameLst>
                                      </p:cBhvr>
                                      <p:to>
                                        <p:strVal val="visible"/>
                                      </p:to>
                                    </p:set>
                                    <p:animEffect transition="in" filter="wipe(left)">
                                      <p:cBhvr>
                                        <p:cTn id="571" dur="500"/>
                                        <p:tgtEl>
                                          <p:spTgt spid="234"/>
                                        </p:tgtEl>
                                      </p:cBhvr>
                                    </p:animEffect>
                                  </p:childTnLst>
                                </p:cTn>
                              </p:par>
                            </p:childTnLst>
                          </p:cTn>
                        </p:par>
                      </p:childTnLst>
                    </p:cTn>
                  </p:par>
                  <p:par>
                    <p:cTn id="572" fill="hold">
                      <p:stCondLst>
                        <p:cond delay="indefinite"/>
                      </p:stCondLst>
                      <p:childTnLst>
                        <p:par>
                          <p:cTn id="573" fill="hold">
                            <p:stCondLst>
                              <p:cond delay="0"/>
                            </p:stCondLst>
                            <p:childTnLst>
                              <p:par>
                                <p:cTn id="574" presetID="21" presetClass="entr" presetSubtype="1" fill="hold" grpId="0" nodeType="clickEffect">
                                  <p:stCondLst>
                                    <p:cond delay="0"/>
                                  </p:stCondLst>
                                  <p:childTnLst>
                                    <p:set>
                                      <p:cBhvr>
                                        <p:cTn id="575" dur="1" fill="hold">
                                          <p:stCondLst>
                                            <p:cond delay="0"/>
                                          </p:stCondLst>
                                        </p:cTn>
                                        <p:tgtEl>
                                          <p:spTgt spid="268"/>
                                        </p:tgtEl>
                                        <p:attrNameLst>
                                          <p:attrName>style.visibility</p:attrName>
                                        </p:attrNameLst>
                                      </p:cBhvr>
                                      <p:to>
                                        <p:strVal val="visible"/>
                                      </p:to>
                                    </p:set>
                                    <p:animEffect transition="in" filter="wheel(1)">
                                      <p:cBhvr>
                                        <p:cTn id="576" dur="2000"/>
                                        <p:tgtEl>
                                          <p:spTgt spid="268"/>
                                        </p:tgtEl>
                                      </p:cBhvr>
                                    </p:animEffect>
                                  </p:childTnLst>
                                </p:cTn>
                              </p:par>
                            </p:childTnLst>
                          </p:cTn>
                        </p:par>
                      </p:childTnLst>
                    </p:cTn>
                  </p:par>
                  <p:par>
                    <p:cTn id="577" fill="hold">
                      <p:stCondLst>
                        <p:cond delay="indefinite"/>
                      </p:stCondLst>
                      <p:childTnLst>
                        <p:par>
                          <p:cTn id="578" fill="hold">
                            <p:stCondLst>
                              <p:cond delay="0"/>
                            </p:stCondLst>
                            <p:childTnLst>
                              <p:par>
                                <p:cTn id="579" presetID="22" presetClass="entr" presetSubtype="1" fill="hold" nodeType="clickEffect">
                                  <p:stCondLst>
                                    <p:cond delay="0"/>
                                  </p:stCondLst>
                                  <p:childTnLst>
                                    <p:set>
                                      <p:cBhvr>
                                        <p:cTn id="580" dur="1" fill="hold">
                                          <p:stCondLst>
                                            <p:cond delay="0"/>
                                          </p:stCondLst>
                                        </p:cTn>
                                        <p:tgtEl>
                                          <p:spTgt spid="274"/>
                                        </p:tgtEl>
                                        <p:attrNameLst>
                                          <p:attrName>style.visibility</p:attrName>
                                        </p:attrNameLst>
                                      </p:cBhvr>
                                      <p:to>
                                        <p:strVal val="visible"/>
                                      </p:to>
                                    </p:set>
                                    <p:animEffect transition="in" filter="wipe(up)">
                                      <p:cBhvr>
                                        <p:cTn id="581" dur="500"/>
                                        <p:tgtEl>
                                          <p:spTgt spid="274"/>
                                        </p:tgtEl>
                                      </p:cBhvr>
                                    </p:animEffect>
                                  </p:childTnLst>
                                </p:cTn>
                              </p:par>
                            </p:childTnLst>
                          </p:cTn>
                        </p:par>
                        <p:par>
                          <p:cTn id="582" fill="hold">
                            <p:stCondLst>
                              <p:cond delay="500"/>
                            </p:stCondLst>
                            <p:childTnLst>
                              <p:par>
                                <p:cTn id="583" presetID="22" presetClass="entr" presetSubtype="2" fill="hold" nodeType="afterEffect">
                                  <p:stCondLst>
                                    <p:cond delay="0"/>
                                  </p:stCondLst>
                                  <p:childTnLst>
                                    <p:set>
                                      <p:cBhvr>
                                        <p:cTn id="584" dur="1" fill="hold">
                                          <p:stCondLst>
                                            <p:cond delay="0"/>
                                          </p:stCondLst>
                                        </p:cTn>
                                        <p:tgtEl>
                                          <p:spTgt spid="273"/>
                                        </p:tgtEl>
                                        <p:attrNameLst>
                                          <p:attrName>style.visibility</p:attrName>
                                        </p:attrNameLst>
                                      </p:cBhvr>
                                      <p:to>
                                        <p:strVal val="visible"/>
                                      </p:to>
                                    </p:set>
                                    <p:animEffect transition="in" filter="wipe(right)">
                                      <p:cBhvr>
                                        <p:cTn id="585" dur="500"/>
                                        <p:tgtEl>
                                          <p:spTgt spid="273"/>
                                        </p:tgtEl>
                                      </p:cBhvr>
                                    </p:animEffect>
                                  </p:childTnLst>
                                </p:cTn>
                              </p:par>
                            </p:childTnLst>
                          </p:cTn>
                        </p:par>
                      </p:childTnLst>
                    </p:cTn>
                  </p:par>
                  <p:par>
                    <p:cTn id="586" fill="hold">
                      <p:stCondLst>
                        <p:cond delay="indefinite"/>
                      </p:stCondLst>
                      <p:childTnLst>
                        <p:par>
                          <p:cTn id="587" fill="hold">
                            <p:stCondLst>
                              <p:cond delay="0"/>
                            </p:stCondLst>
                            <p:childTnLst>
                              <p:par>
                                <p:cTn id="588" presetID="22" presetClass="entr" presetSubtype="8" fill="hold" grpId="0" nodeType="clickEffect">
                                  <p:stCondLst>
                                    <p:cond delay="0"/>
                                  </p:stCondLst>
                                  <p:childTnLst>
                                    <p:set>
                                      <p:cBhvr>
                                        <p:cTn id="589" dur="1" fill="hold">
                                          <p:stCondLst>
                                            <p:cond delay="0"/>
                                          </p:stCondLst>
                                        </p:cTn>
                                        <p:tgtEl>
                                          <p:spTgt spid="272"/>
                                        </p:tgtEl>
                                        <p:attrNameLst>
                                          <p:attrName>style.visibility</p:attrName>
                                        </p:attrNameLst>
                                      </p:cBhvr>
                                      <p:to>
                                        <p:strVal val="visible"/>
                                      </p:to>
                                    </p:set>
                                    <p:animEffect transition="in" filter="wipe(left)">
                                      <p:cBhvr>
                                        <p:cTn id="590" dur="500"/>
                                        <p:tgtEl>
                                          <p:spTgt spid="272"/>
                                        </p:tgtEl>
                                      </p:cBhvr>
                                    </p:animEffect>
                                  </p:childTnLst>
                                </p:cTn>
                              </p:par>
                            </p:childTnLst>
                          </p:cTn>
                        </p:par>
                      </p:childTnLst>
                    </p:cTn>
                  </p:par>
                  <p:par>
                    <p:cTn id="591" fill="hold">
                      <p:stCondLst>
                        <p:cond delay="indefinite"/>
                      </p:stCondLst>
                      <p:childTnLst>
                        <p:par>
                          <p:cTn id="592" fill="hold">
                            <p:stCondLst>
                              <p:cond delay="0"/>
                            </p:stCondLst>
                            <p:childTnLst>
                              <p:par>
                                <p:cTn id="593" presetID="22" presetClass="entr" presetSubtype="1" fill="hold" nodeType="clickEffect">
                                  <p:stCondLst>
                                    <p:cond delay="0"/>
                                  </p:stCondLst>
                                  <p:childTnLst>
                                    <p:set>
                                      <p:cBhvr>
                                        <p:cTn id="594" dur="1" fill="hold">
                                          <p:stCondLst>
                                            <p:cond delay="0"/>
                                          </p:stCondLst>
                                        </p:cTn>
                                        <p:tgtEl>
                                          <p:spTgt spid="275"/>
                                        </p:tgtEl>
                                        <p:attrNameLst>
                                          <p:attrName>style.visibility</p:attrName>
                                        </p:attrNameLst>
                                      </p:cBhvr>
                                      <p:to>
                                        <p:strVal val="visible"/>
                                      </p:to>
                                    </p:set>
                                    <p:animEffect transition="in" filter="wipe(up)">
                                      <p:cBhvr>
                                        <p:cTn id="595" dur="500"/>
                                        <p:tgtEl>
                                          <p:spTgt spid="275"/>
                                        </p:tgtEl>
                                      </p:cBhvr>
                                    </p:animEffect>
                                  </p:childTnLst>
                                </p:cTn>
                              </p:par>
                            </p:childTnLst>
                          </p:cTn>
                        </p:par>
                      </p:childTnLst>
                    </p:cTn>
                  </p:par>
                  <p:par>
                    <p:cTn id="596" fill="hold">
                      <p:stCondLst>
                        <p:cond delay="indefinite"/>
                      </p:stCondLst>
                      <p:childTnLst>
                        <p:par>
                          <p:cTn id="597" fill="hold">
                            <p:stCondLst>
                              <p:cond delay="0"/>
                            </p:stCondLst>
                            <p:childTnLst>
                              <p:par>
                                <p:cTn id="598" presetID="22" presetClass="entr" presetSubtype="8" fill="hold" grpId="0" nodeType="clickEffect">
                                  <p:stCondLst>
                                    <p:cond delay="0"/>
                                  </p:stCondLst>
                                  <p:childTnLst>
                                    <p:set>
                                      <p:cBhvr>
                                        <p:cTn id="599" dur="1" fill="hold">
                                          <p:stCondLst>
                                            <p:cond delay="0"/>
                                          </p:stCondLst>
                                        </p:cTn>
                                        <p:tgtEl>
                                          <p:spTgt spid="277"/>
                                        </p:tgtEl>
                                        <p:attrNameLst>
                                          <p:attrName>style.visibility</p:attrName>
                                        </p:attrNameLst>
                                      </p:cBhvr>
                                      <p:to>
                                        <p:strVal val="visible"/>
                                      </p:to>
                                    </p:set>
                                    <p:animEffect transition="in" filter="wipe(left)">
                                      <p:cBhvr>
                                        <p:cTn id="600" dur="500"/>
                                        <p:tgtEl>
                                          <p:spTgt spid="277"/>
                                        </p:tgtEl>
                                      </p:cBhvr>
                                    </p:animEffect>
                                  </p:childTnLst>
                                </p:cTn>
                              </p:par>
                            </p:childTnLst>
                          </p:cTn>
                        </p:par>
                      </p:childTnLst>
                    </p:cTn>
                  </p:par>
                  <p:par>
                    <p:cTn id="601" fill="hold">
                      <p:stCondLst>
                        <p:cond delay="indefinite"/>
                      </p:stCondLst>
                      <p:childTnLst>
                        <p:par>
                          <p:cTn id="602" fill="hold">
                            <p:stCondLst>
                              <p:cond delay="0"/>
                            </p:stCondLst>
                            <p:childTnLst>
                              <p:par>
                                <p:cTn id="603" presetID="22" presetClass="entr" presetSubtype="1" fill="hold" nodeType="clickEffect">
                                  <p:stCondLst>
                                    <p:cond delay="0"/>
                                  </p:stCondLst>
                                  <p:childTnLst>
                                    <p:set>
                                      <p:cBhvr>
                                        <p:cTn id="604" dur="1" fill="hold">
                                          <p:stCondLst>
                                            <p:cond delay="0"/>
                                          </p:stCondLst>
                                        </p:cTn>
                                        <p:tgtEl>
                                          <p:spTgt spid="278"/>
                                        </p:tgtEl>
                                        <p:attrNameLst>
                                          <p:attrName>style.visibility</p:attrName>
                                        </p:attrNameLst>
                                      </p:cBhvr>
                                      <p:to>
                                        <p:strVal val="visible"/>
                                      </p:to>
                                    </p:set>
                                    <p:animEffect transition="in" filter="wipe(up)">
                                      <p:cBhvr>
                                        <p:cTn id="605" dur="500"/>
                                        <p:tgtEl>
                                          <p:spTgt spid="278"/>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grpId="0" nodeType="clickEffect">
                                  <p:stCondLst>
                                    <p:cond delay="0"/>
                                  </p:stCondLst>
                                  <p:childTnLst>
                                    <p:set>
                                      <p:cBhvr>
                                        <p:cTn id="609" dur="1" fill="hold">
                                          <p:stCondLst>
                                            <p:cond delay="0"/>
                                          </p:stCondLst>
                                        </p:cTn>
                                        <p:tgtEl>
                                          <p:spTgt spid="279"/>
                                        </p:tgtEl>
                                        <p:attrNameLst>
                                          <p:attrName>style.visibility</p:attrName>
                                        </p:attrNameLst>
                                      </p:cBhvr>
                                      <p:to>
                                        <p:strVal val="visible"/>
                                      </p:to>
                                    </p:set>
                                    <p:animEffect transition="in" filter="wipe(left)">
                                      <p:cBhvr>
                                        <p:cTn id="610" dur="500"/>
                                        <p:tgtEl>
                                          <p:spTgt spid="279"/>
                                        </p:tgtEl>
                                      </p:cBhvr>
                                    </p:animEffect>
                                  </p:childTnLst>
                                </p:cTn>
                              </p:par>
                            </p:childTnLst>
                          </p:cTn>
                        </p:par>
                      </p:childTnLst>
                    </p:cTn>
                  </p:par>
                  <p:par>
                    <p:cTn id="611" fill="hold">
                      <p:stCondLst>
                        <p:cond delay="indefinite"/>
                      </p:stCondLst>
                      <p:childTnLst>
                        <p:par>
                          <p:cTn id="612" fill="hold">
                            <p:stCondLst>
                              <p:cond delay="0"/>
                            </p:stCondLst>
                            <p:childTnLst>
                              <p:par>
                                <p:cTn id="613" presetID="22" presetClass="entr" presetSubtype="8" fill="hold" nodeType="clickEffect">
                                  <p:stCondLst>
                                    <p:cond delay="0"/>
                                  </p:stCondLst>
                                  <p:childTnLst>
                                    <p:set>
                                      <p:cBhvr>
                                        <p:cTn id="614" dur="1" fill="hold">
                                          <p:stCondLst>
                                            <p:cond delay="0"/>
                                          </p:stCondLst>
                                        </p:cTn>
                                        <p:tgtEl>
                                          <p:spTgt spid="280"/>
                                        </p:tgtEl>
                                        <p:attrNameLst>
                                          <p:attrName>style.visibility</p:attrName>
                                        </p:attrNameLst>
                                      </p:cBhvr>
                                      <p:to>
                                        <p:strVal val="visible"/>
                                      </p:to>
                                    </p:set>
                                    <p:animEffect transition="in" filter="wipe(left)">
                                      <p:cBhvr>
                                        <p:cTn id="615" dur="500"/>
                                        <p:tgtEl>
                                          <p:spTgt spid="280"/>
                                        </p:tgtEl>
                                      </p:cBhvr>
                                    </p:animEffect>
                                  </p:childTnLst>
                                </p:cTn>
                              </p:par>
                            </p:childTnLst>
                          </p:cTn>
                        </p:par>
                      </p:childTnLst>
                    </p:cTn>
                  </p:par>
                  <p:par>
                    <p:cTn id="616" fill="hold">
                      <p:stCondLst>
                        <p:cond delay="indefinite"/>
                      </p:stCondLst>
                      <p:childTnLst>
                        <p:par>
                          <p:cTn id="617" fill="hold">
                            <p:stCondLst>
                              <p:cond delay="0"/>
                            </p:stCondLst>
                            <p:childTnLst>
                              <p:par>
                                <p:cTn id="618" presetID="22" presetClass="entr" presetSubtype="8" fill="hold" grpId="0" nodeType="clickEffect">
                                  <p:stCondLst>
                                    <p:cond delay="0"/>
                                  </p:stCondLst>
                                  <p:childTnLst>
                                    <p:set>
                                      <p:cBhvr>
                                        <p:cTn id="619" dur="1" fill="hold">
                                          <p:stCondLst>
                                            <p:cond delay="0"/>
                                          </p:stCondLst>
                                        </p:cTn>
                                        <p:tgtEl>
                                          <p:spTgt spid="281"/>
                                        </p:tgtEl>
                                        <p:attrNameLst>
                                          <p:attrName>style.visibility</p:attrName>
                                        </p:attrNameLst>
                                      </p:cBhvr>
                                      <p:to>
                                        <p:strVal val="visible"/>
                                      </p:to>
                                    </p:set>
                                    <p:animEffect transition="in" filter="wipe(left)">
                                      <p:cBhvr>
                                        <p:cTn id="620" dur="500"/>
                                        <p:tgtEl>
                                          <p:spTgt spid="281"/>
                                        </p:tgtEl>
                                      </p:cBhvr>
                                    </p:animEffect>
                                  </p:childTnLst>
                                </p:cTn>
                              </p:par>
                            </p:childTnLst>
                          </p:cTn>
                        </p:par>
                      </p:childTnLst>
                    </p:cTn>
                  </p:par>
                  <p:par>
                    <p:cTn id="621" fill="hold">
                      <p:stCondLst>
                        <p:cond delay="indefinite"/>
                      </p:stCondLst>
                      <p:childTnLst>
                        <p:par>
                          <p:cTn id="622" fill="hold">
                            <p:stCondLst>
                              <p:cond delay="0"/>
                            </p:stCondLst>
                            <p:childTnLst>
                              <p:par>
                                <p:cTn id="623" presetID="22" presetClass="entr" presetSubtype="8" fill="hold" grpId="0" nodeType="clickEffect">
                                  <p:stCondLst>
                                    <p:cond delay="0"/>
                                  </p:stCondLst>
                                  <p:childTnLst>
                                    <p:set>
                                      <p:cBhvr>
                                        <p:cTn id="624" dur="1" fill="hold">
                                          <p:stCondLst>
                                            <p:cond delay="0"/>
                                          </p:stCondLst>
                                        </p:cTn>
                                        <p:tgtEl>
                                          <p:spTgt spid="282"/>
                                        </p:tgtEl>
                                        <p:attrNameLst>
                                          <p:attrName>style.visibility</p:attrName>
                                        </p:attrNameLst>
                                      </p:cBhvr>
                                      <p:to>
                                        <p:strVal val="visible"/>
                                      </p:to>
                                    </p:set>
                                    <p:animEffect transition="in" filter="wipe(left)">
                                      <p:cBhvr>
                                        <p:cTn id="625" dur="500"/>
                                        <p:tgtEl>
                                          <p:spTgt spid="282"/>
                                        </p:tgtEl>
                                      </p:cBhvr>
                                    </p:animEffect>
                                  </p:childTnLst>
                                </p:cTn>
                              </p:par>
                            </p:childTnLst>
                          </p:cTn>
                        </p:par>
                      </p:childTnLst>
                    </p:cTn>
                  </p:par>
                  <p:par>
                    <p:cTn id="626" fill="hold">
                      <p:stCondLst>
                        <p:cond delay="indefinite"/>
                      </p:stCondLst>
                      <p:childTnLst>
                        <p:par>
                          <p:cTn id="627" fill="hold">
                            <p:stCondLst>
                              <p:cond delay="0"/>
                            </p:stCondLst>
                            <p:childTnLst>
                              <p:par>
                                <p:cTn id="628" presetID="22" presetClass="entr" presetSubtype="8" fill="hold" grpId="0" nodeType="clickEffect">
                                  <p:stCondLst>
                                    <p:cond delay="0"/>
                                  </p:stCondLst>
                                  <p:childTnLst>
                                    <p:set>
                                      <p:cBhvr>
                                        <p:cTn id="629" dur="1" fill="hold">
                                          <p:stCondLst>
                                            <p:cond delay="0"/>
                                          </p:stCondLst>
                                        </p:cTn>
                                        <p:tgtEl>
                                          <p:spTgt spid="283"/>
                                        </p:tgtEl>
                                        <p:attrNameLst>
                                          <p:attrName>style.visibility</p:attrName>
                                        </p:attrNameLst>
                                      </p:cBhvr>
                                      <p:to>
                                        <p:strVal val="visible"/>
                                      </p:to>
                                    </p:set>
                                    <p:animEffect transition="in" filter="wipe(left)">
                                      <p:cBhvr>
                                        <p:cTn id="630" dur="500"/>
                                        <p:tgtEl>
                                          <p:spTgt spid="283"/>
                                        </p:tgtEl>
                                      </p:cBhvr>
                                    </p:animEffect>
                                  </p:childTnLst>
                                </p:cTn>
                              </p:par>
                            </p:childTnLst>
                          </p:cTn>
                        </p:par>
                      </p:childTnLst>
                    </p:cTn>
                  </p:par>
                  <p:par>
                    <p:cTn id="631" fill="hold">
                      <p:stCondLst>
                        <p:cond delay="indefinite"/>
                      </p:stCondLst>
                      <p:childTnLst>
                        <p:par>
                          <p:cTn id="632" fill="hold">
                            <p:stCondLst>
                              <p:cond delay="0"/>
                            </p:stCondLst>
                            <p:childTnLst>
                              <p:par>
                                <p:cTn id="633" presetID="22" presetClass="entr" presetSubtype="8" fill="hold" grpId="0" nodeType="clickEffect">
                                  <p:stCondLst>
                                    <p:cond delay="0"/>
                                  </p:stCondLst>
                                  <p:childTnLst>
                                    <p:set>
                                      <p:cBhvr>
                                        <p:cTn id="634" dur="1" fill="hold">
                                          <p:stCondLst>
                                            <p:cond delay="0"/>
                                          </p:stCondLst>
                                        </p:cTn>
                                        <p:tgtEl>
                                          <p:spTgt spid="284"/>
                                        </p:tgtEl>
                                        <p:attrNameLst>
                                          <p:attrName>style.visibility</p:attrName>
                                        </p:attrNameLst>
                                      </p:cBhvr>
                                      <p:to>
                                        <p:strVal val="visible"/>
                                      </p:to>
                                    </p:set>
                                    <p:animEffect transition="in" filter="wipe(left)">
                                      <p:cBhvr>
                                        <p:cTn id="635" dur="500"/>
                                        <p:tgtEl>
                                          <p:spTgt spid="284"/>
                                        </p:tgtEl>
                                      </p:cBhvr>
                                    </p:animEffect>
                                  </p:childTnLst>
                                </p:cTn>
                              </p:par>
                            </p:childTnLst>
                          </p:cTn>
                        </p:par>
                      </p:childTnLst>
                    </p:cTn>
                  </p:par>
                  <p:par>
                    <p:cTn id="636" fill="hold">
                      <p:stCondLst>
                        <p:cond delay="indefinite"/>
                      </p:stCondLst>
                      <p:childTnLst>
                        <p:par>
                          <p:cTn id="637" fill="hold">
                            <p:stCondLst>
                              <p:cond delay="0"/>
                            </p:stCondLst>
                            <p:childTnLst>
                              <p:par>
                                <p:cTn id="638" presetID="22" presetClass="entr" presetSubtype="8" fill="hold" grpId="0" nodeType="clickEffect">
                                  <p:stCondLst>
                                    <p:cond delay="0"/>
                                  </p:stCondLst>
                                  <p:childTnLst>
                                    <p:set>
                                      <p:cBhvr>
                                        <p:cTn id="639" dur="1" fill="hold">
                                          <p:stCondLst>
                                            <p:cond delay="0"/>
                                          </p:stCondLst>
                                        </p:cTn>
                                        <p:tgtEl>
                                          <p:spTgt spid="285"/>
                                        </p:tgtEl>
                                        <p:attrNameLst>
                                          <p:attrName>style.visibility</p:attrName>
                                        </p:attrNameLst>
                                      </p:cBhvr>
                                      <p:to>
                                        <p:strVal val="visible"/>
                                      </p:to>
                                    </p:set>
                                    <p:animEffect transition="in" filter="wipe(left)">
                                      <p:cBhvr>
                                        <p:cTn id="640" dur="500"/>
                                        <p:tgtEl>
                                          <p:spTgt spid="285"/>
                                        </p:tgtEl>
                                      </p:cBhvr>
                                    </p:animEffect>
                                  </p:childTnLst>
                                </p:cTn>
                              </p:par>
                            </p:childTnLst>
                          </p:cTn>
                        </p:par>
                      </p:childTnLst>
                    </p:cTn>
                  </p:par>
                  <p:par>
                    <p:cTn id="641" fill="hold">
                      <p:stCondLst>
                        <p:cond delay="indefinite"/>
                      </p:stCondLst>
                      <p:childTnLst>
                        <p:par>
                          <p:cTn id="642" fill="hold">
                            <p:stCondLst>
                              <p:cond delay="0"/>
                            </p:stCondLst>
                            <p:childTnLst>
                              <p:par>
                                <p:cTn id="643" presetID="22" presetClass="entr" presetSubtype="8" fill="hold" grpId="0" nodeType="clickEffect">
                                  <p:stCondLst>
                                    <p:cond delay="0"/>
                                  </p:stCondLst>
                                  <p:childTnLst>
                                    <p:set>
                                      <p:cBhvr>
                                        <p:cTn id="644" dur="1" fill="hold">
                                          <p:stCondLst>
                                            <p:cond delay="0"/>
                                          </p:stCondLst>
                                        </p:cTn>
                                        <p:tgtEl>
                                          <p:spTgt spid="286"/>
                                        </p:tgtEl>
                                        <p:attrNameLst>
                                          <p:attrName>style.visibility</p:attrName>
                                        </p:attrNameLst>
                                      </p:cBhvr>
                                      <p:to>
                                        <p:strVal val="visible"/>
                                      </p:to>
                                    </p:set>
                                    <p:animEffect transition="in" filter="wipe(left)">
                                      <p:cBhvr>
                                        <p:cTn id="645" dur="500"/>
                                        <p:tgtEl>
                                          <p:spTgt spid="286"/>
                                        </p:tgtEl>
                                      </p:cBhvr>
                                    </p:animEffect>
                                  </p:childTnLst>
                                </p:cTn>
                              </p:par>
                            </p:childTnLst>
                          </p:cTn>
                        </p:par>
                      </p:childTnLst>
                    </p:cTn>
                  </p:par>
                  <p:par>
                    <p:cTn id="646" fill="hold">
                      <p:stCondLst>
                        <p:cond delay="indefinite"/>
                      </p:stCondLst>
                      <p:childTnLst>
                        <p:par>
                          <p:cTn id="647" fill="hold">
                            <p:stCondLst>
                              <p:cond delay="0"/>
                            </p:stCondLst>
                            <p:childTnLst>
                              <p:par>
                                <p:cTn id="648" presetID="21" presetClass="entr" presetSubtype="1" fill="hold" grpId="0" nodeType="clickEffect">
                                  <p:stCondLst>
                                    <p:cond delay="0"/>
                                  </p:stCondLst>
                                  <p:childTnLst>
                                    <p:set>
                                      <p:cBhvr>
                                        <p:cTn id="649" dur="1" fill="hold">
                                          <p:stCondLst>
                                            <p:cond delay="0"/>
                                          </p:stCondLst>
                                        </p:cTn>
                                        <p:tgtEl>
                                          <p:spTgt spid="287"/>
                                        </p:tgtEl>
                                        <p:attrNameLst>
                                          <p:attrName>style.visibility</p:attrName>
                                        </p:attrNameLst>
                                      </p:cBhvr>
                                      <p:to>
                                        <p:strVal val="visible"/>
                                      </p:to>
                                    </p:set>
                                    <p:animEffect transition="in" filter="wheel(1)">
                                      <p:cBhvr>
                                        <p:cTn id="650" dur="2000"/>
                                        <p:tgtEl>
                                          <p:spTgt spid="287"/>
                                        </p:tgtEl>
                                      </p:cBhvr>
                                    </p:animEffect>
                                  </p:childTnLst>
                                </p:cTn>
                              </p:par>
                            </p:childTnLst>
                          </p:cTn>
                        </p:par>
                      </p:childTnLst>
                    </p:cTn>
                  </p:par>
                  <p:par>
                    <p:cTn id="651" fill="hold">
                      <p:stCondLst>
                        <p:cond delay="indefinite"/>
                      </p:stCondLst>
                      <p:childTnLst>
                        <p:par>
                          <p:cTn id="652" fill="hold">
                            <p:stCondLst>
                              <p:cond delay="0"/>
                            </p:stCondLst>
                            <p:childTnLst>
                              <p:par>
                                <p:cTn id="653" presetID="22" presetClass="entr" presetSubtype="1" fill="hold" nodeType="clickEffect">
                                  <p:stCondLst>
                                    <p:cond delay="0"/>
                                  </p:stCondLst>
                                  <p:childTnLst>
                                    <p:set>
                                      <p:cBhvr>
                                        <p:cTn id="654" dur="1" fill="hold">
                                          <p:stCondLst>
                                            <p:cond delay="0"/>
                                          </p:stCondLst>
                                        </p:cTn>
                                        <p:tgtEl>
                                          <p:spTgt spid="290"/>
                                        </p:tgtEl>
                                        <p:attrNameLst>
                                          <p:attrName>style.visibility</p:attrName>
                                        </p:attrNameLst>
                                      </p:cBhvr>
                                      <p:to>
                                        <p:strVal val="visible"/>
                                      </p:to>
                                    </p:set>
                                    <p:animEffect transition="in" filter="wipe(up)">
                                      <p:cBhvr>
                                        <p:cTn id="655" dur="500"/>
                                        <p:tgtEl>
                                          <p:spTgt spid="290"/>
                                        </p:tgtEl>
                                      </p:cBhvr>
                                    </p:animEffect>
                                  </p:childTnLst>
                                </p:cTn>
                              </p:par>
                            </p:childTnLst>
                          </p:cTn>
                        </p:par>
                        <p:par>
                          <p:cTn id="656" fill="hold">
                            <p:stCondLst>
                              <p:cond delay="500"/>
                            </p:stCondLst>
                            <p:childTnLst>
                              <p:par>
                                <p:cTn id="657" presetID="22" presetClass="entr" presetSubtype="2" fill="hold" nodeType="afterEffect">
                                  <p:stCondLst>
                                    <p:cond delay="0"/>
                                  </p:stCondLst>
                                  <p:childTnLst>
                                    <p:set>
                                      <p:cBhvr>
                                        <p:cTn id="658" dur="1" fill="hold">
                                          <p:stCondLst>
                                            <p:cond delay="0"/>
                                          </p:stCondLst>
                                        </p:cTn>
                                        <p:tgtEl>
                                          <p:spTgt spid="289"/>
                                        </p:tgtEl>
                                        <p:attrNameLst>
                                          <p:attrName>style.visibility</p:attrName>
                                        </p:attrNameLst>
                                      </p:cBhvr>
                                      <p:to>
                                        <p:strVal val="visible"/>
                                      </p:to>
                                    </p:set>
                                    <p:animEffect transition="in" filter="wipe(right)">
                                      <p:cBhvr>
                                        <p:cTn id="659" dur="500"/>
                                        <p:tgtEl>
                                          <p:spTgt spid="289"/>
                                        </p:tgtEl>
                                      </p:cBhvr>
                                    </p:animEffect>
                                  </p:childTnLst>
                                </p:cTn>
                              </p:par>
                            </p:childTnLst>
                          </p:cTn>
                        </p:par>
                      </p:childTnLst>
                    </p:cTn>
                  </p:par>
                  <p:par>
                    <p:cTn id="660" fill="hold">
                      <p:stCondLst>
                        <p:cond delay="indefinite"/>
                      </p:stCondLst>
                      <p:childTnLst>
                        <p:par>
                          <p:cTn id="661" fill="hold">
                            <p:stCondLst>
                              <p:cond delay="0"/>
                            </p:stCondLst>
                            <p:childTnLst>
                              <p:par>
                                <p:cTn id="662" presetID="22" presetClass="entr" presetSubtype="8" fill="hold" grpId="0" nodeType="clickEffect">
                                  <p:stCondLst>
                                    <p:cond delay="0"/>
                                  </p:stCondLst>
                                  <p:childTnLst>
                                    <p:set>
                                      <p:cBhvr>
                                        <p:cTn id="663" dur="1" fill="hold">
                                          <p:stCondLst>
                                            <p:cond delay="0"/>
                                          </p:stCondLst>
                                        </p:cTn>
                                        <p:tgtEl>
                                          <p:spTgt spid="288"/>
                                        </p:tgtEl>
                                        <p:attrNameLst>
                                          <p:attrName>style.visibility</p:attrName>
                                        </p:attrNameLst>
                                      </p:cBhvr>
                                      <p:to>
                                        <p:strVal val="visible"/>
                                      </p:to>
                                    </p:set>
                                    <p:animEffect transition="in" filter="wipe(left)">
                                      <p:cBhvr>
                                        <p:cTn id="664" dur="500"/>
                                        <p:tgtEl>
                                          <p:spTgt spid="288"/>
                                        </p:tgtEl>
                                      </p:cBhvr>
                                    </p:animEffect>
                                  </p:childTnLst>
                                </p:cTn>
                              </p:par>
                            </p:childTnLst>
                          </p:cTn>
                        </p:par>
                      </p:childTnLst>
                    </p:cTn>
                  </p:par>
                  <p:par>
                    <p:cTn id="665" fill="hold">
                      <p:stCondLst>
                        <p:cond delay="indefinite"/>
                      </p:stCondLst>
                      <p:childTnLst>
                        <p:par>
                          <p:cTn id="666" fill="hold">
                            <p:stCondLst>
                              <p:cond delay="0"/>
                            </p:stCondLst>
                            <p:childTnLst>
                              <p:par>
                                <p:cTn id="667" presetID="22" presetClass="entr" presetSubtype="1" fill="hold" nodeType="clickEffect">
                                  <p:stCondLst>
                                    <p:cond delay="0"/>
                                  </p:stCondLst>
                                  <p:childTnLst>
                                    <p:set>
                                      <p:cBhvr>
                                        <p:cTn id="668" dur="1" fill="hold">
                                          <p:stCondLst>
                                            <p:cond delay="0"/>
                                          </p:stCondLst>
                                        </p:cTn>
                                        <p:tgtEl>
                                          <p:spTgt spid="291"/>
                                        </p:tgtEl>
                                        <p:attrNameLst>
                                          <p:attrName>style.visibility</p:attrName>
                                        </p:attrNameLst>
                                      </p:cBhvr>
                                      <p:to>
                                        <p:strVal val="visible"/>
                                      </p:to>
                                    </p:set>
                                    <p:animEffect transition="in" filter="wipe(up)">
                                      <p:cBhvr>
                                        <p:cTn id="669" dur="500"/>
                                        <p:tgtEl>
                                          <p:spTgt spid="291"/>
                                        </p:tgtEl>
                                      </p:cBhvr>
                                    </p:animEffect>
                                  </p:childTnLst>
                                </p:cTn>
                              </p:par>
                            </p:childTnLst>
                          </p:cTn>
                        </p:par>
                      </p:childTnLst>
                    </p:cTn>
                  </p:par>
                  <p:par>
                    <p:cTn id="670" fill="hold">
                      <p:stCondLst>
                        <p:cond delay="indefinite"/>
                      </p:stCondLst>
                      <p:childTnLst>
                        <p:par>
                          <p:cTn id="671" fill="hold">
                            <p:stCondLst>
                              <p:cond delay="0"/>
                            </p:stCondLst>
                            <p:childTnLst>
                              <p:par>
                                <p:cTn id="672" presetID="22" presetClass="entr" presetSubtype="8" fill="hold" grpId="0" nodeType="clickEffect">
                                  <p:stCondLst>
                                    <p:cond delay="0"/>
                                  </p:stCondLst>
                                  <p:childTnLst>
                                    <p:set>
                                      <p:cBhvr>
                                        <p:cTn id="673" dur="1" fill="hold">
                                          <p:stCondLst>
                                            <p:cond delay="0"/>
                                          </p:stCondLst>
                                        </p:cTn>
                                        <p:tgtEl>
                                          <p:spTgt spid="292"/>
                                        </p:tgtEl>
                                        <p:attrNameLst>
                                          <p:attrName>style.visibility</p:attrName>
                                        </p:attrNameLst>
                                      </p:cBhvr>
                                      <p:to>
                                        <p:strVal val="visible"/>
                                      </p:to>
                                    </p:set>
                                    <p:animEffect transition="in" filter="wipe(left)">
                                      <p:cBhvr>
                                        <p:cTn id="674" dur="500"/>
                                        <p:tgtEl>
                                          <p:spTgt spid="292"/>
                                        </p:tgtEl>
                                      </p:cBhvr>
                                    </p:animEffect>
                                  </p:childTnLst>
                                </p:cTn>
                              </p:par>
                            </p:childTnLst>
                          </p:cTn>
                        </p:par>
                      </p:childTnLst>
                    </p:cTn>
                  </p:par>
                  <p:par>
                    <p:cTn id="675" fill="hold">
                      <p:stCondLst>
                        <p:cond delay="indefinite"/>
                      </p:stCondLst>
                      <p:childTnLst>
                        <p:par>
                          <p:cTn id="676" fill="hold">
                            <p:stCondLst>
                              <p:cond delay="0"/>
                            </p:stCondLst>
                            <p:childTnLst>
                              <p:par>
                                <p:cTn id="677" presetID="22" presetClass="entr" presetSubtype="1" fill="hold" nodeType="clickEffect">
                                  <p:stCondLst>
                                    <p:cond delay="0"/>
                                  </p:stCondLst>
                                  <p:childTnLst>
                                    <p:set>
                                      <p:cBhvr>
                                        <p:cTn id="678" dur="1" fill="hold">
                                          <p:stCondLst>
                                            <p:cond delay="0"/>
                                          </p:stCondLst>
                                        </p:cTn>
                                        <p:tgtEl>
                                          <p:spTgt spid="294"/>
                                        </p:tgtEl>
                                        <p:attrNameLst>
                                          <p:attrName>style.visibility</p:attrName>
                                        </p:attrNameLst>
                                      </p:cBhvr>
                                      <p:to>
                                        <p:strVal val="visible"/>
                                      </p:to>
                                    </p:set>
                                    <p:animEffect transition="in" filter="wipe(up)">
                                      <p:cBhvr>
                                        <p:cTn id="679" dur="500"/>
                                        <p:tgtEl>
                                          <p:spTgt spid="294"/>
                                        </p:tgtEl>
                                      </p:cBhvr>
                                    </p:animEffect>
                                  </p:childTnLst>
                                </p:cTn>
                              </p:par>
                            </p:childTnLst>
                          </p:cTn>
                        </p:par>
                      </p:childTnLst>
                    </p:cTn>
                  </p:par>
                  <p:par>
                    <p:cTn id="680" fill="hold">
                      <p:stCondLst>
                        <p:cond delay="indefinite"/>
                      </p:stCondLst>
                      <p:childTnLst>
                        <p:par>
                          <p:cTn id="681" fill="hold">
                            <p:stCondLst>
                              <p:cond delay="0"/>
                            </p:stCondLst>
                            <p:childTnLst>
                              <p:par>
                                <p:cTn id="682" presetID="22" presetClass="entr" presetSubtype="8" fill="hold" grpId="0" nodeType="clickEffect">
                                  <p:stCondLst>
                                    <p:cond delay="0"/>
                                  </p:stCondLst>
                                  <p:childTnLst>
                                    <p:set>
                                      <p:cBhvr>
                                        <p:cTn id="683" dur="1" fill="hold">
                                          <p:stCondLst>
                                            <p:cond delay="0"/>
                                          </p:stCondLst>
                                        </p:cTn>
                                        <p:tgtEl>
                                          <p:spTgt spid="295"/>
                                        </p:tgtEl>
                                        <p:attrNameLst>
                                          <p:attrName>style.visibility</p:attrName>
                                        </p:attrNameLst>
                                      </p:cBhvr>
                                      <p:to>
                                        <p:strVal val="visible"/>
                                      </p:to>
                                    </p:set>
                                    <p:animEffect transition="in" filter="wipe(left)">
                                      <p:cBhvr>
                                        <p:cTn id="684" dur="500"/>
                                        <p:tgtEl>
                                          <p:spTgt spid="295"/>
                                        </p:tgtEl>
                                      </p:cBhvr>
                                    </p:animEffect>
                                  </p:childTnLst>
                                </p:cTn>
                              </p:par>
                            </p:childTnLst>
                          </p:cTn>
                        </p:par>
                      </p:childTnLst>
                    </p:cTn>
                  </p:par>
                  <p:par>
                    <p:cTn id="685" fill="hold">
                      <p:stCondLst>
                        <p:cond delay="indefinite"/>
                      </p:stCondLst>
                      <p:childTnLst>
                        <p:par>
                          <p:cTn id="686" fill="hold">
                            <p:stCondLst>
                              <p:cond delay="0"/>
                            </p:stCondLst>
                            <p:childTnLst>
                              <p:par>
                                <p:cTn id="687" presetID="22" presetClass="entr" presetSubtype="1" fill="hold" nodeType="clickEffect">
                                  <p:stCondLst>
                                    <p:cond delay="0"/>
                                  </p:stCondLst>
                                  <p:childTnLst>
                                    <p:set>
                                      <p:cBhvr>
                                        <p:cTn id="688" dur="1" fill="hold">
                                          <p:stCondLst>
                                            <p:cond delay="0"/>
                                          </p:stCondLst>
                                        </p:cTn>
                                        <p:tgtEl>
                                          <p:spTgt spid="296"/>
                                        </p:tgtEl>
                                        <p:attrNameLst>
                                          <p:attrName>style.visibility</p:attrName>
                                        </p:attrNameLst>
                                      </p:cBhvr>
                                      <p:to>
                                        <p:strVal val="visible"/>
                                      </p:to>
                                    </p:set>
                                    <p:animEffect transition="in" filter="wipe(up)">
                                      <p:cBhvr>
                                        <p:cTn id="689" dur="500"/>
                                        <p:tgtEl>
                                          <p:spTgt spid="296"/>
                                        </p:tgtEl>
                                      </p:cBhvr>
                                    </p:animEffect>
                                  </p:childTnLst>
                                </p:cTn>
                              </p:par>
                            </p:childTnLst>
                          </p:cTn>
                        </p:par>
                      </p:childTnLst>
                    </p:cTn>
                  </p:par>
                  <p:par>
                    <p:cTn id="690" fill="hold">
                      <p:stCondLst>
                        <p:cond delay="indefinite"/>
                      </p:stCondLst>
                      <p:childTnLst>
                        <p:par>
                          <p:cTn id="691" fill="hold">
                            <p:stCondLst>
                              <p:cond delay="0"/>
                            </p:stCondLst>
                            <p:childTnLst>
                              <p:par>
                                <p:cTn id="692" presetID="22" presetClass="entr" presetSubtype="8" fill="hold" grpId="0" nodeType="clickEffect">
                                  <p:stCondLst>
                                    <p:cond delay="0"/>
                                  </p:stCondLst>
                                  <p:childTnLst>
                                    <p:set>
                                      <p:cBhvr>
                                        <p:cTn id="693" dur="1" fill="hold">
                                          <p:stCondLst>
                                            <p:cond delay="0"/>
                                          </p:stCondLst>
                                        </p:cTn>
                                        <p:tgtEl>
                                          <p:spTgt spid="297"/>
                                        </p:tgtEl>
                                        <p:attrNameLst>
                                          <p:attrName>style.visibility</p:attrName>
                                        </p:attrNameLst>
                                      </p:cBhvr>
                                      <p:to>
                                        <p:strVal val="visible"/>
                                      </p:to>
                                    </p:set>
                                    <p:animEffect transition="in" filter="wipe(left)">
                                      <p:cBhvr>
                                        <p:cTn id="694" dur="500"/>
                                        <p:tgtEl>
                                          <p:spTgt spid="297"/>
                                        </p:tgtEl>
                                      </p:cBhvr>
                                    </p:animEffect>
                                  </p:childTnLst>
                                </p:cTn>
                              </p:par>
                            </p:childTnLst>
                          </p:cTn>
                        </p:par>
                      </p:childTnLst>
                    </p:cTn>
                  </p:par>
                  <p:par>
                    <p:cTn id="695" fill="hold">
                      <p:stCondLst>
                        <p:cond delay="indefinite"/>
                      </p:stCondLst>
                      <p:childTnLst>
                        <p:par>
                          <p:cTn id="696" fill="hold">
                            <p:stCondLst>
                              <p:cond delay="0"/>
                            </p:stCondLst>
                            <p:childTnLst>
                              <p:par>
                                <p:cTn id="697" presetID="22" presetClass="entr" presetSubtype="8" fill="hold" grpId="0" nodeType="clickEffect">
                                  <p:stCondLst>
                                    <p:cond delay="0"/>
                                  </p:stCondLst>
                                  <p:childTnLst>
                                    <p:set>
                                      <p:cBhvr>
                                        <p:cTn id="698" dur="1" fill="hold">
                                          <p:stCondLst>
                                            <p:cond delay="0"/>
                                          </p:stCondLst>
                                        </p:cTn>
                                        <p:tgtEl>
                                          <p:spTgt spid="298"/>
                                        </p:tgtEl>
                                        <p:attrNameLst>
                                          <p:attrName>style.visibility</p:attrName>
                                        </p:attrNameLst>
                                      </p:cBhvr>
                                      <p:to>
                                        <p:strVal val="visible"/>
                                      </p:to>
                                    </p:set>
                                    <p:animEffect transition="in" filter="wipe(left)">
                                      <p:cBhvr>
                                        <p:cTn id="699" dur="500"/>
                                        <p:tgtEl>
                                          <p:spTgt spid="298"/>
                                        </p:tgtEl>
                                      </p:cBhvr>
                                    </p:animEffect>
                                  </p:childTnLst>
                                </p:cTn>
                              </p:par>
                            </p:childTnLst>
                          </p:cTn>
                        </p:par>
                      </p:childTnLst>
                    </p:cTn>
                  </p:par>
                  <p:par>
                    <p:cTn id="700" fill="hold">
                      <p:stCondLst>
                        <p:cond delay="indefinite"/>
                      </p:stCondLst>
                      <p:childTnLst>
                        <p:par>
                          <p:cTn id="701" fill="hold">
                            <p:stCondLst>
                              <p:cond delay="0"/>
                            </p:stCondLst>
                            <p:childTnLst>
                              <p:par>
                                <p:cTn id="702" presetID="22" presetClass="entr" presetSubtype="8" fill="hold" grpId="0" nodeType="clickEffect">
                                  <p:stCondLst>
                                    <p:cond delay="0"/>
                                  </p:stCondLst>
                                  <p:childTnLst>
                                    <p:set>
                                      <p:cBhvr>
                                        <p:cTn id="703" dur="1" fill="hold">
                                          <p:stCondLst>
                                            <p:cond delay="0"/>
                                          </p:stCondLst>
                                        </p:cTn>
                                        <p:tgtEl>
                                          <p:spTgt spid="299"/>
                                        </p:tgtEl>
                                        <p:attrNameLst>
                                          <p:attrName>style.visibility</p:attrName>
                                        </p:attrNameLst>
                                      </p:cBhvr>
                                      <p:to>
                                        <p:strVal val="visible"/>
                                      </p:to>
                                    </p:set>
                                    <p:animEffect transition="in" filter="wipe(left)">
                                      <p:cBhvr>
                                        <p:cTn id="704" dur="500"/>
                                        <p:tgtEl>
                                          <p:spTgt spid="299"/>
                                        </p:tgtEl>
                                      </p:cBhvr>
                                    </p:animEffect>
                                  </p:childTnLst>
                                </p:cTn>
                              </p:par>
                            </p:childTnLst>
                          </p:cTn>
                        </p:par>
                      </p:childTnLst>
                    </p:cTn>
                  </p:par>
                  <p:par>
                    <p:cTn id="705" fill="hold">
                      <p:stCondLst>
                        <p:cond delay="indefinite"/>
                      </p:stCondLst>
                      <p:childTnLst>
                        <p:par>
                          <p:cTn id="706" fill="hold">
                            <p:stCondLst>
                              <p:cond delay="0"/>
                            </p:stCondLst>
                            <p:childTnLst>
                              <p:par>
                                <p:cTn id="707" presetID="22" presetClass="entr" presetSubtype="8" fill="hold" grpId="0" nodeType="clickEffect">
                                  <p:stCondLst>
                                    <p:cond delay="0"/>
                                  </p:stCondLst>
                                  <p:childTnLst>
                                    <p:set>
                                      <p:cBhvr>
                                        <p:cTn id="708" dur="1" fill="hold">
                                          <p:stCondLst>
                                            <p:cond delay="0"/>
                                          </p:stCondLst>
                                        </p:cTn>
                                        <p:tgtEl>
                                          <p:spTgt spid="300"/>
                                        </p:tgtEl>
                                        <p:attrNameLst>
                                          <p:attrName>style.visibility</p:attrName>
                                        </p:attrNameLst>
                                      </p:cBhvr>
                                      <p:to>
                                        <p:strVal val="visible"/>
                                      </p:to>
                                    </p:set>
                                    <p:animEffect transition="in" filter="wipe(left)">
                                      <p:cBhvr>
                                        <p:cTn id="709" dur="500"/>
                                        <p:tgtEl>
                                          <p:spTgt spid="300"/>
                                        </p:tgtEl>
                                      </p:cBhvr>
                                    </p:animEffect>
                                  </p:childTnLst>
                                </p:cTn>
                              </p:par>
                            </p:childTnLst>
                          </p:cTn>
                        </p:par>
                      </p:childTnLst>
                    </p:cTn>
                  </p:par>
                  <p:par>
                    <p:cTn id="710" fill="hold">
                      <p:stCondLst>
                        <p:cond delay="indefinite"/>
                      </p:stCondLst>
                      <p:childTnLst>
                        <p:par>
                          <p:cTn id="711" fill="hold">
                            <p:stCondLst>
                              <p:cond delay="0"/>
                            </p:stCondLst>
                            <p:childTnLst>
                              <p:par>
                                <p:cTn id="712" presetID="22" presetClass="entr" presetSubtype="8" fill="hold" grpId="0" nodeType="clickEffect">
                                  <p:stCondLst>
                                    <p:cond delay="0"/>
                                  </p:stCondLst>
                                  <p:childTnLst>
                                    <p:set>
                                      <p:cBhvr>
                                        <p:cTn id="713" dur="1" fill="hold">
                                          <p:stCondLst>
                                            <p:cond delay="0"/>
                                          </p:stCondLst>
                                        </p:cTn>
                                        <p:tgtEl>
                                          <p:spTgt spid="301"/>
                                        </p:tgtEl>
                                        <p:attrNameLst>
                                          <p:attrName>style.visibility</p:attrName>
                                        </p:attrNameLst>
                                      </p:cBhvr>
                                      <p:to>
                                        <p:strVal val="visible"/>
                                      </p:to>
                                    </p:set>
                                    <p:animEffect transition="in" filter="wipe(left)">
                                      <p:cBhvr>
                                        <p:cTn id="714" dur="500"/>
                                        <p:tgtEl>
                                          <p:spTgt spid="301"/>
                                        </p:tgtEl>
                                      </p:cBhvr>
                                    </p:animEffect>
                                  </p:childTnLst>
                                </p:cTn>
                              </p:par>
                            </p:childTnLst>
                          </p:cTn>
                        </p:par>
                      </p:childTnLst>
                    </p:cTn>
                  </p:par>
                  <p:par>
                    <p:cTn id="715" fill="hold">
                      <p:stCondLst>
                        <p:cond delay="indefinite"/>
                      </p:stCondLst>
                      <p:childTnLst>
                        <p:par>
                          <p:cTn id="716" fill="hold">
                            <p:stCondLst>
                              <p:cond delay="0"/>
                            </p:stCondLst>
                            <p:childTnLst>
                              <p:par>
                                <p:cTn id="717" presetID="21" presetClass="entr" presetSubtype="1" fill="hold" grpId="0" nodeType="clickEffect">
                                  <p:stCondLst>
                                    <p:cond delay="0"/>
                                  </p:stCondLst>
                                  <p:childTnLst>
                                    <p:set>
                                      <p:cBhvr>
                                        <p:cTn id="718" dur="1" fill="hold">
                                          <p:stCondLst>
                                            <p:cond delay="0"/>
                                          </p:stCondLst>
                                        </p:cTn>
                                        <p:tgtEl>
                                          <p:spTgt spid="305"/>
                                        </p:tgtEl>
                                        <p:attrNameLst>
                                          <p:attrName>style.visibility</p:attrName>
                                        </p:attrNameLst>
                                      </p:cBhvr>
                                      <p:to>
                                        <p:strVal val="visible"/>
                                      </p:to>
                                    </p:set>
                                    <p:animEffect transition="in" filter="wheel(1)">
                                      <p:cBhvr>
                                        <p:cTn id="719" dur="2000"/>
                                        <p:tgtEl>
                                          <p:spTgt spid="305"/>
                                        </p:tgtEl>
                                      </p:cBhvr>
                                    </p:animEffect>
                                  </p:childTnLst>
                                </p:cTn>
                              </p:par>
                            </p:childTnLst>
                          </p:cTn>
                        </p:par>
                      </p:childTnLst>
                    </p:cTn>
                  </p:par>
                  <p:par>
                    <p:cTn id="720" fill="hold">
                      <p:stCondLst>
                        <p:cond delay="indefinite"/>
                      </p:stCondLst>
                      <p:childTnLst>
                        <p:par>
                          <p:cTn id="721" fill="hold">
                            <p:stCondLst>
                              <p:cond delay="0"/>
                            </p:stCondLst>
                            <p:childTnLst>
                              <p:par>
                                <p:cTn id="722" presetID="22" presetClass="entr" presetSubtype="1" fill="hold" nodeType="clickEffect">
                                  <p:stCondLst>
                                    <p:cond delay="0"/>
                                  </p:stCondLst>
                                  <p:childTnLst>
                                    <p:set>
                                      <p:cBhvr>
                                        <p:cTn id="723" dur="1" fill="hold">
                                          <p:stCondLst>
                                            <p:cond delay="0"/>
                                          </p:stCondLst>
                                        </p:cTn>
                                        <p:tgtEl>
                                          <p:spTgt spid="308"/>
                                        </p:tgtEl>
                                        <p:attrNameLst>
                                          <p:attrName>style.visibility</p:attrName>
                                        </p:attrNameLst>
                                      </p:cBhvr>
                                      <p:to>
                                        <p:strVal val="visible"/>
                                      </p:to>
                                    </p:set>
                                    <p:animEffect transition="in" filter="wipe(up)">
                                      <p:cBhvr>
                                        <p:cTn id="724" dur="500"/>
                                        <p:tgtEl>
                                          <p:spTgt spid="308"/>
                                        </p:tgtEl>
                                      </p:cBhvr>
                                    </p:animEffect>
                                  </p:childTnLst>
                                </p:cTn>
                              </p:par>
                            </p:childTnLst>
                          </p:cTn>
                        </p:par>
                        <p:par>
                          <p:cTn id="725" fill="hold">
                            <p:stCondLst>
                              <p:cond delay="500"/>
                            </p:stCondLst>
                            <p:childTnLst>
                              <p:par>
                                <p:cTn id="726" presetID="22" presetClass="entr" presetSubtype="2" fill="hold" nodeType="afterEffect">
                                  <p:stCondLst>
                                    <p:cond delay="0"/>
                                  </p:stCondLst>
                                  <p:childTnLst>
                                    <p:set>
                                      <p:cBhvr>
                                        <p:cTn id="727" dur="1" fill="hold">
                                          <p:stCondLst>
                                            <p:cond delay="0"/>
                                          </p:stCondLst>
                                        </p:cTn>
                                        <p:tgtEl>
                                          <p:spTgt spid="307"/>
                                        </p:tgtEl>
                                        <p:attrNameLst>
                                          <p:attrName>style.visibility</p:attrName>
                                        </p:attrNameLst>
                                      </p:cBhvr>
                                      <p:to>
                                        <p:strVal val="visible"/>
                                      </p:to>
                                    </p:set>
                                    <p:animEffect transition="in" filter="wipe(right)">
                                      <p:cBhvr>
                                        <p:cTn id="728" dur="500"/>
                                        <p:tgtEl>
                                          <p:spTgt spid="307"/>
                                        </p:tgtEl>
                                      </p:cBhvr>
                                    </p:animEffect>
                                  </p:childTnLst>
                                </p:cTn>
                              </p:par>
                            </p:childTnLst>
                          </p:cTn>
                        </p:par>
                      </p:childTnLst>
                    </p:cTn>
                  </p:par>
                  <p:par>
                    <p:cTn id="729" fill="hold">
                      <p:stCondLst>
                        <p:cond delay="indefinite"/>
                      </p:stCondLst>
                      <p:childTnLst>
                        <p:par>
                          <p:cTn id="730" fill="hold">
                            <p:stCondLst>
                              <p:cond delay="0"/>
                            </p:stCondLst>
                            <p:childTnLst>
                              <p:par>
                                <p:cTn id="731" presetID="22" presetClass="entr" presetSubtype="8" fill="hold" grpId="0" nodeType="clickEffect">
                                  <p:stCondLst>
                                    <p:cond delay="0"/>
                                  </p:stCondLst>
                                  <p:childTnLst>
                                    <p:set>
                                      <p:cBhvr>
                                        <p:cTn id="732" dur="1" fill="hold">
                                          <p:stCondLst>
                                            <p:cond delay="0"/>
                                          </p:stCondLst>
                                        </p:cTn>
                                        <p:tgtEl>
                                          <p:spTgt spid="306"/>
                                        </p:tgtEl>
                                        <p:attrNameLst>
                                          <p:attrName>style.visibility</p:attrName>
                                        </p:attrNameLst>
                                      </p:cBhvr>
                                      <p:to>
                                        <p:strVal val="visible"/>
                                      </p:to>
                                    </p:set>
                                    <p:animEffect transition="in" filter="wipe(left)">
                                      <p:cBhvr>
                                        <p:cTn id="733" dur="500"/>
                                        <p:tgtEl>
                                          <p:spTgt spid="306"/>
                                        </p:tgtEl>
                                      </p:cBhvr>
                                    </p:animEffect>
                                  </p:childTnLst>
                                </p:cTn>
                              </p:par>
                            </p:childTnLst>
                          </p:cTn>
                        </p:par>
                      </p:childTnLst>
                    </p:cTn>
                  </p:par>
                  <p:par>
                    <p:cTn id="734" fill="hold">
                      <p:stCondLst>
                        <p:cond delay="indefinite"/>
                      </p:stCondLst>
                      <p:childTnLst>
                        <p:par>
                          <p:cTn id="735" fill="hold">
                            <p:stCondLst>
                              <p:cond delay="0"/>
                            </p:stCondLst>
                            <p:childTnLst>
                              <p:par>
                                <p:cTn id="736" presetID="22" presetClass="entr" presetSubtype="1" fill="hold" nodeType="clickEffect">
                                  <p:stCondLst>
                                    <p:cond delay="0"/>
                                  </p:stCondLst>
                                  <p:childTnLst>
                                    <p:set>
                                      <p:cBhvr>
                                        <p:cTn id="737" dur="1" fill="hold">
                                          <p:stCondLst>
                                            <p:cond delay="0"/>
                                          </p:stCondLst>
                                        </p:cTn>
                                        <p:tgtEl>
                                          <p:spTgt spid="309"/>
                                        </p:tgtEl>
                                        <p:attrNameLst>
                                          <p:attrName>style.visibility</p:attrName>
                                        </p:attrNameLst>
                                      </p:cBhvr>
                                      <p:to>
                                        <p:strVal val="visible"/>
                                      </p:to>
                                    </p:set>
                                    <p:animEffect transition="in" filter="wipe(up)">
                                      <p:cBhvr>
                                        <p:cTn id="738" dur="500"/>
                                        <p:tgtEl>
                                          <p:spTgt spid="309"/>
                                        </p:tgtEl>
                                      </p:cBhvr>
                                    </p:animEffect>
                                  </p:childTnLst>
                                </p:cTn>
                              </p:par>
                            </p:childTnLst>
                          </p:cTn>
                        </p:par>
                      </p:childTnLst>
                    </p:cTn>
                  </p:par>
                  <p:par>
                    <p:cTn id="739" fill="hold">
                      <p:stCondLst>
                        <p:cond delay="indefinite"/>
                      </p:stCondLst>
                      <p:childTnLst>
                        <p:par>
                          <p:cTn id="740" fill="hold">
                            <p:stCondLst>
                              <p:cond delay="0"/>
                            </p:stCondLst>
                            <p:childTnLst>
                              <p:par>
                                <p:cTn id="741" presetID="22" presetClass="entr" presetSubtype="8" fill="hold" grpId="0" nodeType="clickEffect">
                                  <p:stCondLst>
                                    <p:cond delay="0"/>
                                  </p:stCondLst>
                                  <p:childTnLst>
                                    <p:set>
                                      <p:cBhvr>
                                        <p:cTn id="742" dur="1" fill="hold">
                                          <p:stCondLst>
                                            <p:cond delay="0"/>
                                          </p:stCondLst>
                                        </p:cTn>
                                        <p:tgtEl>
                                          <p:spTgt spid="310"/>
                                        </p:tgtEl>
                                        <p:attrNameLst>
                                          <p:attrName>style.visibility</p:attrName>
                                        </p:attrNameLst>
                                      </p:cBhvr>
                                      <p:to>
                                        <p:strVal val="visible"/>
                                      </p:to>
                                    </p:set>
                                    <p:animEffect transition="in" filter="wipe(left)">
                                      <p:cBhvr>
                                        <p:cTn id="743" dur="500"/>
                                        <p:tgtEl>
                                          <p:spTgt spid="310"/>
                                        </p:tgtEl>
                                      </p:cBhvr>
                                    </p:animEffect>
                                  </p:childTnLst>
                                </p:cTn>
                              </p:par>
                            </p:childTnLst>
                          </p:cTn>
                        </p:par>
                      </p:childTnLst>
                    </p:cTn>
                  </p:par>
                  <p:par>
                    <p:cTn id="744" fill="hold">
                      <p:stCondLst>
                        <p:cond delay="indefinite"/>
                      </p:stCondLst>
                      <p:childTnLst>
                        <p:par>
                          <p:cTn id="745" fill="hold">
                            <p:stCondLst>
                              <p:cond delay="0"/>
                            </p:stCondLst>
                            <p:childTnLst>
                              <p:par>
                                <p:cTn id="746" presetID="22" presetClass="entr" presetSubtype="1" fill="hold" nodeType="clickEffect">
                                  <p:stCondLst>
                                    <p:cond delay="0"/>
                                  </p:stCondLst>
                                  <p:childTnLst>
                                    <p:set>
                                      <p:cBhvr>
                                        <p:cTn id="747" dur="1" fill="hold">
                                          <p:stCondLst>
                                            <p:cond delay="0"/>
                                          </p:stCondLst>
                                        </p:cTn>
                                        <p:tgtEl>
                                          <p:spTgt spid="312"/>
                                        </p:tgtEl>
                                        <p:attrNameLst>
                                          <p:attrName>style.visibility</p:attrName>
                                        </p:attrNameLst>
                                      </p:cBhvr>
                                      <p:to>
                                        <p:strVal val="visible"/>
                                      </p:to>
                                    </p:set>
                                    <p:animEffect transition="in" filter="wipe(up)">
                                      <p:cBhvr>
                                        <p:cTn id="748" dur="500"/>
                                        <p:tgtEl>
                                          <p:spTgt spid="312"/>
                                        </p:tgtEl>
                                      </p:cBhvr>
                                    </p:animEffect>
                                  </p:childTnLst>
                                </p:cTn>
                              </p:par>
                            </p:childTnLst>
                          </p:cTn>
                        </p:par>
                      </p:childTnLst>
                    </p:cTn>
                  </p:par>
                  <p:par>
                    <p:cTn id="749" fill="hold">
                      <p:stCondLst>
                        <p:cond delay="indefinite"/>
                      </p:stCondLst>
                      <p:childTnLst>
                        <p:par>
                          <p:cTn id="750" fill="hold">
                            <p:stCondLst>
                              <p:cond delay="0"/>
                            </p:stCondLst>
                            <p:childTnLst>
                              <p:par>
                                <p:cTn id="751" presetID="22" presetClass="entr" presetSubtype="8" fill="hold" grpId="0" nodeType="clickEffect">
                                  <p:stCondLst>
                                    <p:cond delay="0"/>
                                  </p:stCondLst>
                                  <p:childTnLst>
                                    <p:set>
                                      <p:cBhvr>
                                        <p:cTn id="752" dur="1" fill="hold">
                                          <p:stCondLst>
                                            <p:cond delay="0"/>
                                          </p:stCondLst>
                                        </p:cTn>
                                        <p:tgtEl>
                                          <p:spTgt spid="311"/>
                                        </p:tgtEl>
                                        <p:attrNameLst>
                                          <p:attrName>style.visibility</p:attrName>
                                        </p:attrNameLst>
                                      </p:cBhvr>
                                      <p:to>
                                        <p:strVal val="visible"/>
                                      </p:to>
                                    </p:set>
                                    <p:animEffect transition="in" filter="wipe(left)">
                                      <p:cBhvr>
                                        <p:cTn id="753" dur="500"/>
                                        <p:tgtEl>
                                          <p:spTgt spid="311"/>
                                        </p:tgtEl>
                                      </p:cBhvr>
                                    </p:animEffect>
                                  </p:childTnLst>
                                </p:cTn>
                              </p:par>
                            </p:childTnLst>
                          </p:cTn>
                        </p:par>
                      </p:childTnLst>
                    </p:cTn>
                  </p:par>
                  <p:par>
                    <p:cTn id="754" fill="hold">
                      <p:stCondLst>
                        <p:cond delay="indefinite"/>
                      </p:stCondLst>
                      <p:childTnLst>
                        <p:par>
                          <p:cTn id="755" fill="hold">
                            <p:stCondLst>
                              <p:cond delay="0"/>
                            </p:stCondLst>
                            <p:childTnLst>
                              <p:par>
                                <p:cTn id="756" presetID="22" presetClass="entr" presetSubtype="1" fill="hold" nodeType="clickEffect">
                                  <p:stCondLst>
                                    <p:cond delay="0"/>
                                  </p:stCondLst>
                                  <p:childTnLst>
                                    <p:set>
                                      <p:cBhvr>
                                        <p:cTn id="757" dur="1" fill="hold">
                                          <p:stCondLst>
                                            <p:cond delay="0"/>
                                          </p:stCondLst>
                                        </p:cTn>
                                        <p:tgtEl>
                                          <p:spTgt spid="313"/>
                                        </p:tgtEl>
                                        <p:attrNameLst>
                                          <p:attrName>style.visibility</p:attrName>
                                        </p:attrNameLst>
                                      </p:cBhvr>
                                      <p:to>
                                        <p:strVal val="visible"/>
                                      </p:to>
                                    </p:set>
                                    <p:animEffect transition="in" filter="wipe(up)">
                                      <p:cBhvr>
                                        <p:cTn id="758" dur="500"/>
                                        <p:tgtEl>
                                          <p:spTgt spid="313"/>
                                        </p:tgtEl>
                                      </p:cBhvr>
                                    </p:animEffect>
                                  </p:childTnLst>
                                </p:cTn>
                              </p:par>
                            </p:childTnLst>
                          </p:cTn>
                        </p:par>
                      </p:childTnLst>
                    </p:cTn>
                  </p:par>
                  <p:par>
                    <p:cTn id="759" fill="hold">
                      <p:stCondLst>
                        <p:cond delay="indefinite"/>
                      </p:stCondLst>
                      <p:childTnLst>
                        <p:par>
                          <p:cTn id="760" fill="hold">
                            <p:stCondLst>
                              <p:cond delay="0"/>
                            </p:stCondLst>
                            <p:childTnLst>
                              <p:par>
                                <p:cTn id="761" presetID="22" presetClass="entr" presetSubtype="8" fill="hold" grpId="0" nodeType="clickEffect">
                                  <p:stCondLst>
                                    <p:cond delay="0"/>
                                  </p:stCondLst>
                                  <p:childTnLst>
                                    <p:set>
                                      <p:cBhvr>
                                        <p:cTn id="762" dur="1" fill="hold">
                                          <p:stCondLst>
                                            <p:cond delay="0"/>
                                          </p:stCondLst>
                                        </p:cTn>
                                        <p:tgtEl>
                                          <p:spTgt spid="314"/>
                                        </p:tgtEl>
                                        <p:attrNameLst>
                                          <p:attrName>style.visibility</p:attrName>
                                        </p:attrNameLst>
                                      </p:cBhvr>
                                      <p:to>
                                        <p:strVal val="visible"/>
                                      </p:to>
                                    </p:set>
                                    <p:animEffect transition="in" filter="wipe(left)">
                                      <p:cBhvr>
                                        <p:cTn id="763" dur="500"/>
                                        <p:tgtEl>
                                          <p:spTgt spid="314"/>
                                        </p:tgtEl>
                                      </p:cBhvr>
                                    </p:animEffect>
                                  </p:childTnLst>
                                </p:cTn>
                              </p:par>
                            </p:childTnLst>
                          </p:cTn>
                        </p:par>
                      </p:childTnLst>
                    </p:cTn>
                  </p:par>
                  <p:par>
                    <p:cTn id="764" fill="hold">
                      <p:stCondLst>
                        <p:cond delay="indefinite"/>
                      </p:stCondLst>
                      <p:childTnLst>
                        <p:par>
                          <p:cTn id="765" fill="hold">
                            <p:stCondLst>
                              <p:cond delay="0"/>
                            </p:stCondLst>
                            <p:childTnLst>
                              <p:par>
                                <p:cTn id="766" presetID="22" presetClass="entr" presetSubtype="8" fill="hold" grpId="0" nodeType="clickEffect">
                                  <p:stCondLst>
                                    <p:cond delay="0"/>
                                  </p:stCondLst>
                                  <p:childTnLst>
                                    <p:set>
                                      <p:cBhvr>
                                        <p:cTn id="767" dur="1" fill="hold">
                                          <p:stCondLst>
                                            <p:cond delay="0"/>
                                          </p:stCondLst>
                                        </p:cTn>
                                        <p:tgtEl>
                                          <p:spTgt spid="315"/>
                                        </p:tgtEl>
                                        <p:attrNameLst>
                                          <p:attrName>style.visibility</p:attrName>
                                        </p:attrNameLst>
                                      </p:cBhvr>
                                      <p:to>
                                        <p:strVal val="visible"/>
                                      </p:to>
                                    </p:set>
                                    <p:animEffect transition="in" filter="wipe(left)">
                                      <p:cBhvr>
                                        <p:cTn id="768" dur="500"/>
                                        <p:tgtEl>
                                          <p:spTgt spid="315"/>
                                        </p:tgtEl>
                                      </p:cBhvr>
                                    </p:animEffect>
                                  </p:childTnLst>
                                </p:cTn>
                              </p:par>
                            </p:childTnLst>
                          </p:cTn>
                        </p:par>
                      </p:childTnLst>
                    </p:cTn>
                  </p:par>
                  <p:par>
                    <p:cTn id="769" fill="hold">
                      <p:stCondLst>
                        <p:cond delay="indefinite"/>
                      </p:stCondLst>
                      <p:childTnLst>
                        <p:par>
                          <p:cTn id="770" fill="hold">
                            <p:stCondLst>
                              <p:cond delay="0"/>
                            </p:stCondLst>
                            <p:childTnLst>
                              <p:par>
                                <p:cTn id="771" presetID="22" presetClass="entr" presetSubtype="8" fill="hold" grpId="0" nodeType="clickEffect">
                                  <p:stCondLst>
                                    <p:cond delay="0"/>
                                  </p:stCondLst>
                                  <p:childTnLst>
                                    <p:set>
                                      <p:cBhvr>
                                        <p:cTn id="772" dur="1" fill="hold">
                                          <p:stCondLst>
                                            <p:cond delay="0"/>
                                          </p:stCondLst>
                                        </p:cTn>
                                        <p:tgtEl>
                                          <p:spTgt spid="317"/>
                                        </p:tgtEl>
                                        <p:attrNameLst>
                                          <p:attrName>style.visibility</p:attrName>
                                        </p:attrNameLst>
                                      </p:cBhvr>
                                      <p:to>
                                        <p:strVal val="visible"/>
                                      </p:to>
                                    </p:set>
                                    <p:animEffect transition="in" filter="wipe(left)">
                                      <p:cBhvr>
                                        <p:cTn id="773" dur="500"/>
                                        <p:tgtEl>
                                          <p:spTgt spid="317"/>
                                        </p:tgtEl>
                                      </p:cBhvr>
                                    </p:animEffect>
                                  </p:childTnLst>
                                </p:cTn>
                              </p:par>
                            </p:childTnLst>
                          </p:cTn>
                        </p:par>
                      </p:childTnLst>
                    </p:cTn>
                  </p:par>
                  <p:par>
                    <p:cTn id="774" fill="hold">
                      <p:stCondLst>
                        <p:cond delay="indefinite"/>
                      </p:stCondLst>
                      <p:childTnLst>
                        <p:par>
                          <p:cTn id="775" fill="hold">
                            <p:stCondLst>
                              <p:cond delay="0"/>
                            </p:stCondLst>
                            <p:childTnLst>
                              <p:par>
                                <p:cTn id="776" presetID="22" presetClass="entr" presetSubtype="8" fill="hold" grpId="0" nodeType="clickEffect">
                                  <p:stCondLst>
                                    <p:cond delay="0"/>
                                  </p:stCondLst>
                                  <p:childTnLst>
                                    <p:set>
                                      <p:cBhvr>
                                        <p:cTn id="777" dur="1" fill="hold">
                                          <p:stCondLst>
                                            <p:cond delay="0"/>
                                          </p:stCondLst>
                                        </p:cTn>
                                        <p:tgtEl>
                                          <p:spTgt spid="318"/>
                                        </p:tgtEl>
                                        <p:attrNameLst>
                                          <p:attrName>style.visibility</p:attrName>
                                        </p:attrNameLst>
                                      </p:cBhvr>
                                      <p:to>
                                        <p:strVal val="visible"/>
                                      </p:to>
                                    </p:set>
                                    <p:animEffect transition="in" filter="wipe(left)">
                                      <p:cBhvr>
                                        <p:cTn id="778" dur="500"/>
                                        <p:tgtEl>
                                          <p:spTgt spid="318"/>
                                        </p:tgtEl>
                                      </p:cBhvr>
                                    </p:animEffect>
                                  </p:childTnLst>
                                </p:cTn>
                              </p:par>
                            </p:childTnLst>
                          </p:cTn>
                        </p:par>
                      </p:childTnLst>
                    </p:cTn>
                  </p:par>
                  <p:par>
                    <p:cTn id="779" fill="hold">
                      <p:stCondLst>
                        <p:cond delay="indefinite"/>
                      </p:stCondLst>
                      <p:childTnLst>
                        <p:par>
                          <p:cTn id="780" fill="hold">
                            <p:stCondLst>
                              <p:cond delay="0"/>
                            </p:stCondLst>
                            <p:childTnLst>
                              <p:par>
                                <p:cTn id="781" presetID="21" presetClass="entr" presetSubtype="1" fill="hold" grpId="0" nodeType="clickEffect">
                                  <p:stCondLst>
                                    <p:cond delay="0"/>
                                  </p:stCondLst>
                                  <p:childTnLst>
                                    <p:set>
                                      <p:cBhvr>
                                        <p:cTn id="782" dur="1" fill="hold">
                                          <p:stCondLst>
                                            <p:cond delay="0"/>
                                          </p:stCondLst>
                                        </p:cTn>
                                        <p:tgtEl>
                                          <p:spTgt spid="319"/>
                                        </p:tgtEl>
                                        <p:attrNameLst>
                                          <p:attrName>style.visibility</p:attrName>
                                        </p:attrNameLst>
                                      </p:cBhvr>
                                      <p:to>
                                        <p:strVal val="visible"/>
                                      </p:to>
                                    </p:set>
                                    <p:animEffect transition="in" filter="wheel(1)">
                                      <p:cBhvr>
                                        <p:cTn id="783" dur="2000"/>
                                        <p:tgtEl>
                                          <p:spTgt spid="319"/>
                                        </p:tgtEl>
                                      </p:cBhvr>
                                    </p:animEffect>
                                  </p:childTnLst>
                                </p:cTn>
                              </p:par>
                            </p:childTnLst>
                          </p:cTn>
                        </p:par>
                      </p:childTnLst>
                    </p:cTn>
                  </p:par>
                  <p:par>
                    <p:cTn id="784" fill="hold">
                      <p:stCondLst>
                        <p:cond delay="indefinite"/>
                      </p:stCondLst>
                      <p:childTnLst>
                        <p:par>
                          <p:cTn id="785" fill="hold">
                            <p:stCondLst>
                              <p:cond delay="0"/>
                            </p:stCondLst>
                            <p:childTnLst>
                              <p:par>
                                <p:cTn id="786" presetID="22" presetClass="entr" presetSubtype="1" fill="hold" nodeType="clickEffect">
                                  <p:stCondLst>
                                    <p:cond delay="0"/>
                                  </p:stCondLst>
                                  <p:childTnLst>
                                    <p:set>
                                      <p:cBhvr>
                                        <p:cTn id="787" dur="1" fill="hold">
                                          <p:stCondLst>
                                            <p:cond delay="0"/>
                                          </p:stCondLst>
                                        </p:cTn>
                                        <p:tgtEl>
                                          <p:spTgt spid="322"/>
                                        </p:tgtEl>
                                        <p:attrNameLst>
                                          <p:attrName>style.visibility</p:attrName>
                                        </p:attrNameLst>
                                      </p:cBhvr>
                                      <p:to>
                                        <p:strVal val="visible"/>
                                      </p:to>
                                    </p:set>
                                    <p:animEffect transition="in" filter="wipe(up)">
                                      <p:cBhvr>
                                        <p:cTn id="788" dur="500"/>
                                        <p:tgtEl>
                                          <p:spTgt spid="322"/>
                                        </p:tgtEl>
                                      </p:cBhvr>
                                    </p:animEffect>
                                  </p:childTnLst>
                                </p:cTn>
                              </p:par>
                            </p:childTnLst>
                          </p:cTn>
                        </p:par>
                        <p:par>
                          <p:cTn id="789" fill="hold">
                            <p:stCondLst>
                              <p:cond delay="500"/>
                            </p:stCondLst>
                            <p:childTnLst>
                              <p:par>
                                <p:cTn id="790" presetID="22" presetClass="entr" presetSubtype="2" fill="hold" nodeType="afterEffect">
                                  <p:stCondLst>
                                    <p:cond delay="0"/>
                                  </p:stCondLst>
                                  <p:childTnLst>
                                    <p:set>
                                      <p:cBhvr>
                                        <p:cTn id="791" dur="1" fill="hold">
                                          <p:stCondLst>
                                            <p:cond delay="0"/>
                                          </p:stCondLst>
                                        </p:cTn>
                                        <p:tgtEl>
                                          <p:spTgt spid="321"/>
                                        </p:tgtEl>
                                        <p:attrNameLst>
                                          <p:attrName>style.visibility</p:attrName>
                                        </p:attrNameLst>
                                      </p:cBhvr>
                                      <p:to>
                                        <p:strVal val="visible"/>
                                      </p:to>
                                    </p:set>
                                    <p:animEffect transition="in" filter="wipe(right)">
                                      <p:cBhvr>
                                        <p:cTn id="792" dur="500"/>
                                        <p:tgtEl>
                                          <p:spTgt spid="321"/>
                                        </p:tgtEl>
                                      </p:cBhvr>
                                    </p:animEffect>
                                  </p:childTnLst>
                                </p:cTn>
                              </p:par>
                            </p:childTnLst>
                          </p:cTn>
                        </p:par>
                      </p:childTnLst>
                    </p:cTn>
                  </p:par>
                  <p:par>
                    <p:cTn id="793" fill="hold">
                      <p:stCondLst>
                        <p:cond delay="indefinite"/>
                      </p:stCondLst>
                      <p:childTnLst>
                        <p:par>
                          <p:cTn id="794" fill="hold">
                            <p:stCondLst>
                              <p:cond delay="0"/>
                            </p:stCondLst>
                            <p:childTnLst>
                              <p:par>
                                <p:cTn id="795" presetID="22" presetClass="entr" presetSubtype="8" fill="hold" grpId="0" nodeType="clickEffect">
                                  <p:stCondLst>
                                    <p:cond delay="0"/>
                                  </p:stCondLst>
                                  <p:childTnLst>
                                    <p:set>
                                      <p:cBhvr>
                                        <p:cTn id="796" dur="1" fill="hold">
                                          <p:stCondLst>
                                            <p:cond delay="0"/>
                                          </p:stCondLst>
                                        </p:cTn>
                                        <p:tgtEl>
                                          <p:spTgt spid="320"/>
                                        </p:tgtEl>
                                        <p:attrNameLst>
                                          <p:attrName>style.visibility</p:attrName>
                                        </p:attrNameLst>
                                      </p:cBhvr>
                                      <p:to>
                                        <p:strVal val="visible"/>
                                      </p:to>
                                    </p:set>
                                    <p:animEffect transition="in" filter="wipe(left)">
                                      <p:cBhvr>
                                        <p:cTn id="797" dur="500"/>
                                        <p:tgtEl>
                                          <p:spTgt spid="320"/>
                                        </p:tgtEl>
                                      </p:cBhvr>
                                    </p:animEffect>
                                  </p:childTnLst>
                                </p:cTn>
                              </p:par>
                            </p:childTnLst>
                          </p:cTn>
                        </p:par>
                      </p:childTnLst>
                    </p:cTn>
                  </p:par>
                  <p:par>
                    <p:cTn id="798" fill="hold">
                      <p:stCondLst>
                        <p:cond delay="indefinite"/>
                      </p:stCondLst>
                      <p:childTnLst>
                        <p:par>
                          <p:cTn id="799" fill="hold">
                            <p:stCondLst>
                              <p:cond delay="0"/>
                            </p:stCondLst>
                            <p:childTnLst>
                              <p:par>
                                <p:cTn id="800" presetID="22" presetClass="entr" presetSubtype="1" fill="hold" nodeType="clickEffect">
                                  <p:stCondLst>
                                    <p:cond delay="0"/>
                                  </p:stCondLst>
                                  <p:childTnLst>
                                    <p:set>
                                      <p:cBhvr>
                                        <p:cTn id="801" dur="1" fill="hold">
                                          <p:stCondLst>
                                            <p:cond delay="0"/>
                                          </p:stCondLst>
                                        </p:cTn>
                                        <p:tgtEl>
                                          <p:spTgt spid="323"/>
                                        </p:tgtEl>
                                        <p:attrNameLst>
                                          <p:attrName>style.visibility</p:attrName>
                                        </p:attrNameLst>
                                      </p:cBhvr>
                                      <p:to>
                                        <p:strVal val="visible"/>
                                      </p:to>
                                    </p:set>
                                    <p:animEffect transition="in" filter="wipe(up)">
                                      <p:cBhvr>
                                        <p:cTn id="802" dur="500"/>
                                        <p:tgtEl>
                                          <p:spTgt spid="323"/>
                                        </p:tgtEl>
                                      </p:cBhvr>
                                    </p:animEffect>
                                  </p:childTnLst>
                                </p:cTn>
                              </p:par>
                            </p:childTnLst>
                          </p:cTn>
                        </p:par>
                      </p:childTnLst>
                    </p:cTn>
                  </p:par>
                  <p:par>
                    <p:cTn id="803" fill="hold">
                      <p:stCondLst>
                        <p:cond delay="indefinite"/>
                      </p:stCondLst>
                      <p:childTnLst>
                        <p:par>
                          <p:cTn id="804" fill="hold">
                            <p:stCondLst>
                              <p:cond delay="0"/>
                            </p:stCondLst>
                            <p:childTnLst>
                              <p:par>
                                <p:cTn id="805" presetID="22" presetClass="entr" presetSubtype="8" fill="hold" grpId="0" nodeType="clickEffect">
                                  <p:stCondLst>
                                    <p:cond delay="0"/>
                                  </p:stCondLst>
                                  <p:childTnLst>
                                    <p:set>
                                      <p:cBhvr>
                                        <p:cTn id="806" dur="1" fill="hold">
                                          <p:stCondLst>
                                            <p:cond delay="0"/>
                                          </p:stCondLst>
                                        </p:cTn>
                                        <p:tgtEl>
                                          <p:spTgt spid="324"/>
                                        </p:tgtEl>
                                        <p:attrNameLst>
                                          <p:attrName>style.visibility</p:attrName>
                                        </p:attrNameLst>
                                      </p:cBhvr>
                                      <p:to>
                                        <p:strVal val="visible"/>
                                      </p:to>
                                    </p:set>
                                    <p:animEffect transition="in" filter="wipe(left)">
                                      <p:cBhvr>
                                        <p:cTn id="807" dur="500"/>
                                        <p:tgtEl>
                                          <p:spTgt spid="324"/>
                                        </p:tgtEl>
                                      </p:cBhvr>
                                    </p:animEffect>
                                  </p:childTnLst>
                                </p:cTn>
                              </p:par>
                            </p:childTnLst>
                          </p:cTn>
                        </p:par>
                      </p:childTnLst>
                    </p:cTn>
                  </p:par>
                  <p:par>
                    <p:cTn id="808" fill="hold">
                      <p:stCondLst>
                        <p:cond delay="indefinite"/>
                      </p:stCondLst>
                      <p:childTnLst>
                        <p:par>
                          <p:cTn id="809" fill="hold">
                            <p:stCondLst>
                              <p:cond delay="0"/>
                            </p:stCondLst>
                            <p:childTnLst>
                              <p:par>
                                <p:cTn id="810" presetID="22" presetClass="entr" presetSubtype="1" fill="hold" nodeType="clickEffect">
                                  <p:stCondLst>
                                    <p:cond delay="0"/>
                                  </p:stCondLst>
                                  <p:childTnLst>
                                    <p:set>
                                      <p:cBhvr>
                                        <p:cTn id="811" dur="1" fill="hold">
                                          <p:stCondLst>
                                            <p:cond delay="0"/>
                                          </p:stCondLst>
                                        </p:cTn>
                                        <p:tgtEl>
                                          <p:spTgt spid="327"/>
                                        </p:tgtEl>
                                        <p:attrNameLst>
                                          <p:attrName>style.visibility</p:attrName>
                                        </p:attrNameLst>
                                      </p:cBhvr>
                                      <p:to>
                                        <p:strVal val="visible"/>
                                      </p:to>
                                    </p:set>
                                    <p:animEffect transition="in" filter="wipe(up)">
                                      <p:cBhvr>
                                        <p:cTn id="812" dur="500"/>
                                        <p:tgtEl>
                                          <p:spTgt spid="327"/>
                                        </p:tgtEl>
                                      </p:cBhvr>
                                    </p:animEffect>
                                  </p:childTnLst>
                                </p:cTn>
                              </p:par>
                            </p:childTnLst>
                          </p:cTn>
                        </p:par>
                      </p:childTnLst>
                    </p:cTn>
                  </p:par>
                  <p:par>
                    <p:cTn id="813" fill="hold">
                      <p:stCondLst>
                        <p:cond delay="indefinite"/>
                      </p:stCondLst>
                      <p:childTnLst>
                        <p:par>
                          <p:cTn id="814" fill="hold">
                            <p:stCondLst>
                              <p:cond delay="0"/>
                            </p:stCondLst>
                            <p:childTnLst>
                              <p:par>
                                <p:cTn id="815" presetID="22" presetClass="entr" presetSubtype="8" fill="hold" grpId="0" nodeType="clickEffect">
                                  <p:stCondLst>
                                    <p:cond delay="0"/>
                                  </p:stCondLst>
                                  <p:childTnLst>
                                    <p:set>
                                      <p:cBhvr>
                                        <p:cTn id="816" dur="1" fill="hold">
                                          <p:stCondLst>
                                            <p:cond delay="0"/>
                                          </p:stCondLst>
                                        </p:cTn>
                                        <p:tgtEl>
                                          <p:spTgt spid="326"/>
                                        </p:tgtEl>
                                        <p:attrNameLst>
                                          <p:attrName>style.visibility</p:attrName>
                                        </p:attrNameLst>
                                      </p:cBhvr>
                                      <p:to>
                                        <p:strVal val="visible"/>
                                      </p:to>
                                    </p:set>
                                    <p:animEffect transition="in" filter="wipe(left)">
                                      <p:cBhvr>
                                        <p:cTn id="817" dur="500"/>
                                        <p:tgtEl>
                                          <p:spTgt spid="326"/>
                                        </p:tgtEl>
                                      </p:cBhvr>
                                    </p:animEffect>
                                  </p:childTnLst>
                                </p:cTn>
                              </p:par>
                            </p:childTnLst>
                          </p:cTn>
                        </p:par>
                      </p:childTnLst>
                    </p:cTn>
                  </p:par>
                  <p:par>
                    <p:cTn id="818" fill="hold">
                      <p:stCondLst>
                        <p:cond delay="indefinite"/>
                      </p:stCondLst>
                      <p:childTnLst>
                        <p:par>
                          <p:cTn id="819" fill="hold">
                            <p:stCondLst>
                              <p:cond delay="0"/>
                            </p:stCondLst>
                            <p:childTnLst>
                              <p:par>
                                <p:cTn id="820" presetID="22" presetClass="entr" presetSubtype="1" fill="hold" nodeType="clickEffect">
                                  <p:stCondLst>
                                    <p:cond delay="0"/>
                                  </p:stCondLst>
                                  <p:childTnLst>
                                    <p:set>
                                      <p:cBhvr>
                                        <p:cTn id="821" dur="1" fill="hold">
                                          <p:stCondLst>
                                            <p:cond delay="0"/>
                                          </p:stCondLst>
                                        </p:cTn>
                                        <p:tgtEl>
                                          <p:spTgt spid="331"/>
                                        </p:tgtEl>
                                        <p:attrNameLst>
                                          <p:attrName>style.visibility</p:attrName>
                                        </p:attrNameLst>
                                      </p:cBhvr>
                                      <p:to>
                                        <p:strVal val="visible"/>
                                      </p:to>
                                    </p:set>
                                    <p:animEffect transition="in" filter="wipe(up)">
                                      <p:cBhvr>
                                        <p:cTn id="822" dur="500"/>
                                        <p:tgtEl>
                                          <p:spTgt spid="331"/>
                                        </p:tgtEl>
                                      </p:cBhvr>
                                    </p:animEffect>
                                  </p:childTnLst>
                                </p:cTn>
                              </p:par>
                            </p:childTnLst>
                          </p:cTn>
                        </p:par>
                      </p:childTnLst>
                    </p:cTn>
                  </p:par>
                  <p:par>
                    <p:cTn id="823" fill="hold">
                      <p:stCondLst>
                        <p:cond delay="indefinite"/>
                      </p:stCondLst>
                      <p:childTnLst>
                        <p:par>
                          <p:cTn id="824" fill="hold">
                            <p:stCondLst>
                              <p:cond delay="0"/>
                            </p:stCondLst>
                            <p:childTnLst>
                              <p:par>
                                <p:cTn id="825" presetID="22" presetClass="entr" presetSubtype="8" fill="hold" nodeType="clickEffect">
                                  <p:stCondLst>
                                    <p:cond delay="0"/>
                                  </p:stCondLst>
                                  <p:childTnLst>
                                    <p:set>
                                      <p:cBhvr>
                                        <p:cTn id="826" dur="1" fill="hold">
                                          <p:stCondLst>
                                            <p:cond delay="0"/>
                                          </p:stCondLst>
                                        </p:cTn>
                                        <p:tgtEl>
                                          <p:spTgt spid="332"/>
                                        </p:tgtEl>
                                        <p:attrNameLst>
                                          <p:attrName>style.visibility</p:attrName>
                                        </p:attrNameLst>
                                      </p:cBhvr>
                                      <p:to>
                                        <p:strVal val="visible"/>
                                      </p:to>
                                    </p:set>
                                    <p:animEffect transition="in" filter="wipe(left)">
                                      <p:cBhvr>
                                        <p:cTn id="827" dur="500"/>
                                        <p:tgtEl>
                                          <p:spTgt spid="332"/>
                                        </p:tgtEl>
                                      </p:cBhvr>
                                    </p:animEffect>
                                  </p:childTnLst>
                                </p:cTn>
                              </p:par>
                            </p:childTnLst>
                          </p:cTn>
                        </p:par>
                      </p:childTnLst>
                    </p:cTn>
                  </p:par>
                  <p:par>
                    <p:cTn id="828" fill="hold">
                      <p:stCondLst>
                        <p:cond delay="indefinite"/>
                      </p:stCondLst>
                      <p:childTnLst>
                        <p:par>
                          <p:cTn id="829" fill="hold">
                            <p:stCondLst>
                              <p:cond delay="0"/>
                            </p:stCondLst>
                            <p:childTnLst>
                              <p:par>
                                <p:cTn id="830" presetID="22" presetClass="entr" presetSubtype="1" fill="hold" nodeType="clickEffect">
                                  <p:stCondLst>
                                    <p:cond delay="0"/>
                                  </p:stCondLst>
                                  <p:childTnLst>
                                    <p:set>
                                      <p:cBhvr>
                                        <p:cTn id="831" dur="1" fill="hold">
                                          <p:stCondLst>
                                            <p:cond delay="0"/>
                                          </p:stCondLst>
                                        </p:cTn>
                                        <p:tgtEl>
                                          <p:spTgt spid="335"/>
                                        </p:tgtEl>
                                        <p:attrNameLst>
                                          <p:attrName>style.visibility</p:attrName>
                                        </p:attrNameLst>
                                      </p:cBhvr>
                                      <p:to>
                                        <p:strVal val="visible"/>
                                      </p:to>
                                    </p:set>
                                    <p:animEffect transition="in" filter="wipe(up)">
                                      <p:cBhvr>
                                        <p:cTn id="832" dur="500"/>
                                        <p:tgtEl>
                                          <p:spTgt spid="335"/>
                                        </p:tgtEl>
                                      </p:cBhvr>
                                    </p:animEffect>
                                  </p:childTnLst>
                                </p:cTn>
                              </p:par>
                            </p:childTnLst>
                          </p:cTn>
                        </p:par>
                        <p:par>
                          <p:cTn id="833" fill="hold">
                            <p:stCondLst>
                              <p:cond delay="500"/>
                            </p:stCondLst>
                            <p:childTnLst>
                              <p:par>
                                <p:cTn id="834" presetID="22" presetClass="entr" presetSubtype="2" fill="hold" nodeType="afterEffect">
                                  <p:stCondLst>
                                    <p:cond delay="0"/>
                                  </p:stCondLst>
                                  <p:childTnLst>
                                    <p:set>
                                      <p:cBhvr>
                                        <p:cTn id="835" dur="1" fill="hold">
                                          <p:stCondLst>
                                            <p:cond delay="0"/>
                                          </p:stCondLst>
                                        </p:cTn>
                                        <p:tgtEl>
                                          <p:spTgt spid="334"/>
                                        </p:tgtEl>
                                        <p:attrNameLst>
                                          <p:attrName>style.visibility</p:attrName>
                                        </p:attrNameLst>
                                      </p:cBhvr>
                                      <p:to>
                                        <p:strVal val="visible"/>
                                      </p:to>
                                    </p:set>
                                    <p:animEffect transition="in" filter="wipe(right)">
                                      <p:cBhvr>
                                        <p:cTn id="836" dur="500"/>
                                        <p:tgtEl>
                                          <p:spTgt spid="334"/>
                                        </p:tgtEl>
                                      </p:cBhvr>
                                    </p:animEffect>
                                  </p:childTnLst>
                                </p:cTn>
                              </p:par>
                            </p:childTnLst>
                          </p:cTn>
                        </p:par>
                      </p:childTnLst>
                    </p:cTn>
                  </p:par>
                  <p:par>
                    <p:cTn id="837" fill="hold">
                      <p:stCondLst>
                        <p:cond delay="indefinite"/>
                      </p:stCondLst>
                      <p:childTnLst>
                        <p:par>
                          <p:cTn id="838" fill="hold">
                            <p:stCondLst>
                              <p:cond delay="0"/>
                            </p:stCondLst>
                            <p:childTnLst>
                              <p:par>
                                <p:cTn id="839" presetID="22" presetClass="entr" presetSubtype="8" fill="hold" grpId="0" nodeType="clickEffect">
                                  <p:stCondLst>
                                    <p:cond delay="0"/>
                                  </p:stCondLst>
                                  <p:childTnLst>
                                    <p:set>
                                      <p:cBhvr>
                                        <p:cTn id="840" dur="1" fill="hold">
                                          <p:stCondLst>
                                            <p:cond delay="0"/>
                                          </p:stCondLst>
                                        </p:cTn>
                                        <p:tgtEl>
                                          <p:spTgt spid="333"/>
                                        </p:tgtEl>
                                        <p:attrNameLst>
                                          <p:attrName>style.visibility</p:attrName>
                                        </p:attrNameLst>
                                      </p:cBhvr>
                                      <p:to>
                                        <p:strVal val="visible"/>
                                      </p:to>
                                    </p:set>
                                    <p:animEffect transition="in" filter="wipe(left)">
                                      <p:cBhvr>
                                        <p:cTn id="841" dur="500"/>
                                        <p:tgtEl>
                                          <p:spTgt spid="333"/>
                                        </p:tgtEl>
                                      </p:cBhvr>
                                    </p:animEffect>
                                  </p:childTnLst>
                                </p:cTn>
                              </p:par>
                            </p:childTnLst>
                          </p:cTn>
                        </p:par>
                      </p:childTnLst>
                    </p:cTn>
                  </p:par>
                  <p:par>
                    <p:cTn id="842" fill="hold">
                      <p:stCondLst>
                        <p:cond delay="indefinite"/>
                      </p:stCondLst>
                      <p:childTnLst>
                        <p:par>
                          <p:cTn id="843" fill="hold">
                            <p:stCondLst>
                              <p:cond delay="0"/>
                            </p:stCondLst>
                            <p:childTnLst>
                              <p:par>
                                <p:cTn id="844" presetID="22" presetClass="entr" presetSubtype="1" fill="hold" nodeType="clickEffect">
                                  <p:stCondLst>
                                    <p:cond delay="0"/>
                                  </p:stCondLst>
                                  <p:childTnLst>
                                    <p:set>
                                      <p:cBhvr>
                                        <p:cTn id="845" dur="1" fill="hold">
                                          <p:stCondLst>
                                            <p:cond delay="0"/>
                                          </p:stCondLst>
                                        </p:cTn>
                                        <p:tgtEl>
                                          <p:spTgt spid="336"/>
                                        </p:tgtEl>
                                        <p:attrNameLst>
                                          <p:attrName>style.visibility</p:attrName>
                                        </p:attrNameLst>
                                      </p:cBhvr>
                                      <p:to>
                                        <p:strVal val="visible"/>
                                      </p:to>
                                    </p:set>
                                    <p:animEffect transition="in" filter="wipe(up)">
                                      <p:cBhvr>
                                        <p:cTn id="846" dur="500"/>
                                        <p:tgtEl>
                                          <p:spTgt spid="336"/>
                                        </p:tgtEl>
                                      </p:cBhvr>
                                    </p:animEffect>
                                  </p:childTnLst>
                                </p:cTn>
                              </p:par>
                            </p:childTnLst>
                          </p:cTn>
                        </p:par>
                      </p:childTnLst>
                    </p:cTn>
                  </p:par>
                  <p:par>
                    <p:cTn id="847" fill="hold">
                      <p:stCondLst>
                        <p:cond delay="indefinite"/>
                      </p:stCondLst>
                      <p:childTnLst>
                        <p:par>
                          <p:cTn id="848" fill="hold">
                            <p:stCondLst>
                              <p:cond delay="0"/>
                            </p:stCondLst>
                            <p:childTnLst>
                              <p:par>
                                <p:cTn id="849" presetID="22" presetClass="entr" presetSubtype="8" fill="hold" grpId="0" nodeType="clickEffect">
                                  <p:stCondLst>
                                    <p:cond delay="0"/>
                                  </p:stCondLst>
                                  <p:childTnLst>
                                    <p:set>
                                      <p:cBhvr>
                                        <p:cTn id="850" dur="1" fill="hold">
                                          <p:stCondLst>
                                            <p:cond delay="0"/>
                                          </p:stCondLst>
                                        </p:cTn>
                                        <p:tgtEl>
                                          <p:spTgt spid="337"/>
                                        </p:tgtEl>
                                        <p:attrNameLst>
                                          <p:attrName>style.visibility</p:attrName>
                                        </p:attrNameLst>
                                      </p:cBhvr>
                                      <p:to>
                                        <p:strVal val="visible"/>
                                      </p:to>
                                    </p:set>
                                    <p:animEffect transition="in" filter="wipe(left)">
                                      <p:cBhvr>
                                        <p:cTn id="851" dur="500"/>
                                        <p:tgtEl>
                                          <p:spTgt spid="337"/>
                                        </p:tgtEl>
                                      </p:cBhvr>
                                    </p:animEffect>
                                  </p:childTnLst>
                                </p:cTn>
                              </p:par>
                            </p:childTnLst>
                          </p:cTn>
                        </p:par>
                      </p:childTnLst>
                    </p:cTn>
                  </p:par>
                  <p:par>
                    <p:cTn id="852" fill="hold">
                      <p:stCondLst>
                        <p:cond delay="indefinite"/>
                      </p:stCondLst>
                      <p:childTnLst>
                        <p:par>
                          <p:cTn id="853" fill="hold">
                            <p:stCondLst>
                              <p:cond delay="0"/>
                            </p:stCondLst>
                            <p:childTnLst>
                              <p:par>
                                <p:cTn id="854" presetID="22" presetClass="entr" presetSubtype="1" fill="hold" nodeType="clickEffect">
                                  <p:stCondLst>
                                    <p:cond delay="0"/>
                                  </p:stCondLst>
                                  <p:childTnLst>
                                    <p:set>
                                      <p:cBhvr>
                                        <p:cTn id="855" dur="1" fill="hold">
                                          <p:stCondLst>
                                            <p:cond delay="0"/>
                                          </p:stCondLst>
                                        </p:cTn>
                                        <p:tgtEl>
                                          <p:spTgt spid="338"/>
                                        </p:tgtEl>
                                        <p:attrNameLst>
                                          <p:attrName>style.visibility</p:attrName>
                                        </p:attrNameLst>
                                      </p:cBhvr>
                                      <p:to>
                                        <p:strVal val="visible"/>
                                      </p:to>
                                    </p:set>
                                    <p:animEffect transition="in" filter="wipe(up)">
                                      <p:cBhvr>
                                        <p:cTn id="856" dur="500"/>
                                        <p:tgtEl>
                                          <p:spTgt spid="338"/>
                                        </p:tgtEl>
                                      </p:cBhvr>
                                    </p:animEffect>
                                  </p:childTnLst>
                                </p:cTn>
                              </p:par>
                            </p:childTnLst>
                          </p:cTn>
                        </p:par>
                      </p:childTnLst>
                    </p:cTn>
                  </p:par>
                  <p:par>
                    <p:cTn id="857" fill="hold">
                      <p:stCondLst>
                        <p:cond delay="indefinite"/>
                      </p:stCondLst>
                      <p:childTnLst>
                        <p:par>
                          <p:cTn id="858" fill="hold">
                            <p:stCondLst>
                              <p:cond delay="0"/>
                            </p:stCondLst>
                            <p:childTnLst>
                              <p:par>
                                <p:cTn id="859" presetID="22" presetClass="entr" presetSubtype="8" fill="hold" grpId="0" nodeType="clickEffect">
                                  <p:stCondLst>
                                    <p:cond delay="0"/>
                                  </p:stCondLst>
                                  <p:childTnLst>
                                    <p:set>
                                      <p:cBhvr>
                                        <p:cTn id="860" dur="1" fill="hold">
                                          <p:stCondLst>
                                            <p:cond delay="0"/>
                                          </p:stCondLst>
                                        </p:cTn>
                                        <p:tgtEl>
                                          <p:spTgt spid="339"/>
                                        </p:tgtEl>
                                        <p:attrNameLst>
                                          <p:attrName>style.visibility</p:attrName>
                                        </p:attrNameLst>
                                      </p:cBhvr>
                                      <p:to>
                                        <p:strVal val="visible"/>
                                      </p:to>
                                    </p:set>
                                    <p:animEffect transition="in" filter="wipe(left)">
                                      <p:cBhvr>
                                        <p:cTn id="861"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2" grpId="0"/>
      <p:bldP spid="53" grpId="0"/>
      <p:bldP spid="162" grpId="0"/>
      <p:bldP spid="163" grpId="0"/>
      <p:bldP spid="164" grpId="0"/>
      <p:bldP spid="165" grpId="0"/>
      <p:bldP spid="166" grpId="0"/>
      <p:bldP spid="168" grpId="0"/>
      <p:bldP spid="170" grpId="0"/>
      <p:bldP spid="171" grpId="0"/>
      <p:bldP spid="172" grpId="0"/>
      <p:bldP spid="173" grpId="0"/>
      <p:bldP spid="174" grpId="0"/>
      <p:bldP spid="175" grpId="0"/>
      <p:bldP spid="176" grpId="0"/>
      <p:bldP spid="177" grpId="0"/>
      <p:bldP spid="177" grpId="1"/>
      <p:bldP spid="178" grpId="0"/>
      <p:bldP spid="178" grpId="1"/>
      <p:bldP spid="178" grpId="2"/>
      <p:bldP spid="179" grpId="0"/>
      <p:bldP spid="180" grpId="0"/>
      <p:bldP spid="180" grpId="1"/>
      <p:bldP spid="181" grpId="0"/>
      <p:bldP spid="181" grpId="1"/>
      <p:bldP spid="181" grpId="2"/>
      <p:bldP spid="182" grpId="0"/>
      <p:bldP spid="182" grpId="1"/>
      <p:bldP spid="183" grpId="0"/>
      <p:bldP spid="183" grpId="1"/>
      <p:bldP spid="183" grpId="2"/>
      <p:bldP spid="184" grpId="0"/>
      <p:bldP spid="184" grpId="1"/>
      <p:bldP spid="185" grpId="0"/>
      <p:bldP spid="185" grpId="1"/>
      <p:bldP spid="186" grpId="0"/>
      <p:bldP spid="186" grpId="1"/>
      <p:bldP spid="186" grpId="2"/>
      <p:bldP spid="187" grpId="0"/>
      <p:bldP spid="187" grpId="1"/>
      <p:bldP spid="188" grpId="0"/>
      <p:bldP spid="188" grpId="1"/>
      <p:bldP spid="189" grpId="0"/>
      <p:bldP spid="189" grpId="1"/>
      <p:bldP spid="190" grpId="0"/>
      <p:bldP spid="191" grpId="0"/>
      <p:bldP spid="191" grpId="1"/>
      <p:bldP spid="192" grpId="0"/>
      <p:bldP spid="192" grpId="1"/>
      <p:bldP spid="193" grpId="0"/>
      <p:bldP spid="194" grpId="0"/>
      <p:bldP spid="195" grpId="0"/>
      <p:bldP spid="195" grpId="1"/>
      <p:bldP spid="195" grpId="2"/>
      <p:bldP spid="196" grpId="0"/>
      <p:bldP spid="196" grpId="1"/>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4" grpId="0"/>
      <p:bldP spid="215" grpId="0"/>
      <p:bldP spid="217" grpId="0"/>
      <p:bldP spid="218" grpId="0"/>
      <p:bldP spid="219" grpId="0"/>
      <p:bldP spid="221" grpId="0"/>
      <p:bldP spid="222" grpId="0"/>
      <p:bldP spid="223" grpId="0"/>
      <p:bldP spid="225" grpId="0"/>
      <p:bldP spid="226" grpId="0"/>
      <p:bldP spid="227" grpId="0"/>
      <p:bldP spid="228" grpId="0"/>
      <p:bldP spid="229" grpId="0"/>
      <p:bldP spid="230" grpId="0"/>
      <p:bldP spid="232" grpId="0"/>
      <p:bldP spid="233" grpId="0"/>
      <p:bldP spid="234" grpId="0"/>
      <p:bldP spid="235" grpId="0"/>
      <p:bldP spid="238" grpId="0" animBg="1"/>
      <p:bldP spid="246" grpId="0"/>
      <p:bldP spid="247" grpId="0"/>
      <p:bldP spid="259" grpId="0" animBg="1"/>
      <p:bldP spid="260" grpId="0"/>
      <p:bldP spid="263" grpId="0"/>
      <p:bldP spid="266" grpId="0"/>
      <p:bldP spid="268" grpId="0" animBg="1"/>
      <p:bldP spid="272" grpId="0"/>
      <p:bldP spid="277" grpId="0"/>
      <p:bldP spid="279" grpId="0"/>
      <p:bldP spid="281" grpId="0"/>
      <p:bldP spid="282" grpId="0"/>
      <p:bldP spid="283" grpId="0"/>
      <p:bldP spid="284" grpId="0"/>
      <p:bldP spid="285" grpId="0"/>
      <p:bldP spid="286" grpId="0"/>
      <p:bldP spid="287" grpId="0" animBg="1"/>
      <p:bldP spid="288" grpId="0"/>
      <p:bldP spid="292" grpId="0"/>
      <p:bldP spid="295" grpId="0"/>
      <p:bldP spid="297" grpId="0"/>
      <p:bldP spid="298" grpId="0"/>
      <p:bldP spid="299" grpId="0"/>
      <p:bldP spid="300" grpId="0"/>
      <p:bldP spid="301" grpId="0"/>
      <p:bldP spid="305" grpId="0" animBg="1"/>
      <p:bldP spid="306" grpId="0"/>
      <p:bldP spid="310" grpId="0"/>
      <p:bldP spid="311" grpId="0"/>
      <p:bldP spid="314" grpId="0"/>
      <p:bldP spid="315" grpId="0"/>
      <p:bldP spid="317" grpId="0"/>
      <p:bldP spid="318" grpId="0"/>
      <p:bldP spid="319" grpId="0" animBg="1"/>
      <p:bldP spid="320" grpId="0"/>
      <p:bldP spid="324" grpId="0"/>
      <p:bldP spid="326" grpId="0"/>
      <p:bldP spid="333" grpId="0"/>
      <p:bldP spid="337" grpId="0"/>
      <p:bldP spid="3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D43F0-CBE6-4C93-B09A-1EA055ED920C}"/>
              </a:ext>
            </a:extLst>
          </p:cNvPr>
          <p:cNvSpPr txBox="1"/>
          <p:nvPr/>
        </p:nvSpPr>
        <p:spPr>
          <a:xfrm>
            <a:off x="6429808" y="1"/>
            <a:ext cx="531257" cy="400110"/>
          </a:xfrm>
          <a:prstGeom prst="rect">
            <a:avLst/>
          </a:prstGeom>
          <a:noFill/>
        </p:spPr>
        <p:txBody>
          <a:bodyPr wrap="square" rtlCol="0">
            <a:spAutoFit/>
          </a:bodyPr>
          <a:lstStyle/>
          <a:p>
            <a:r>
              <a:rPr lang="en-US" sz="2000" dirty="0"/>
              <a:t>To</a:t>
            </a:r>
            <a:endParaRPr lang="en-IN" sz="2000" dirty="0"/>
          </a:p>
        </p:txBody>
      </p:sp>
      <p:sp>
        <p:nvSpPr>
          <p:cNvPr id="3" name="TextBox 2">
            <a:extLst>
              <a:ext uri="{FF2B5EF4-FFF2-40B4-BE49-F238E27FC236}">
                <a16:creationId xmlns:a16="http://schemas.microsoft.com/office/drawing/2014/main" id="{CA0656F5-6899-4339-BF43-63BF74BAA542}"/>
              </a:ext>
            </a:extLst>
          </p:cNvPr>
          <p:cNvSpPr txBox="1"/>
          <p:nvPr/>
        </p:nvSpPr>
        <p:spPr>
          <a:xfrm>
            <a:off x="5982621" y="380858"/>
            <a:ext cx="754986" cy="400110"/>
          </a:xfrm>
          <a:prstGeom prst="rect">
            <a:avLst/>
          </a:prstGeom>
          <a:noFill/>
        </p:spPr>
        <p:txBody>
          <a:bodyPr wrap="square" rtlCol="0">
            <a:spAutoFit/>
          </a:bodyPr>
          <a:lstStyle/>
          <a:p>
            <a:r>
              <a:rPr lang="en-US" sz="2000" dirty="0"/>
              <a:t>From</a:t>
            </a:r>
            <a:endParaRPr lang="en-IN" sz="2000" dirty="0"/>
          </a:p>
        </p:txBody>
      </p:sp>
      <p:cxnSp>
        <p:nvCxnSpPr>
          <p:cNvPr id="4" name="Straight Connector 3">
            <a:extLst>
              <a:ext uri="{FF2B5EF4-FFF2-40B4-BE49-F238E27FC236}">
                <a16:creationId xmlns:a16="http://schemas.microsoft.com/office/drawing/2014/main" id="{E595EB06-08AA-426B-8EA1-CA216E24C3C3}"/>
              </a:ext>
            </a:extLst>
          </p:cNvPr>
          <p:cNvCxnSpPr>
            <a:cxnSpLocks/>
          </p:cNvCxnSpPr>
          <p:nvPr/>
        </p:nvCxnSpPr>
        <p:spPr>
          <a:xfrm>
            <a:off x="6042226" y="33755"/>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E216CED-32BB-4F31-8926-CD4993DD09CE}"/>
              </a:ext>
            </a:extLst>
          </p:cNvPr>
          <p:cNvCxnSpPr>
            <a:cxnSpLocks/>
          </p:cNvCxnSpPr>
          <p:nvPr/>
        </p:nvCxnSpPr>
        <p:spPr>
          <a:xfrm>
            <a:off x="6042226" y="722169"/>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F450B3A-BE19-4CFA-8B3A-C1FBB4286140}"/>
              </a:ext>
            </a:extLst>
          </p:cNvPr>
          <p:cNvCxnSpPr>
            <a:cxnSpLocks/>
          </p:cNvCxnSpPr>
          <p:nvPr/>
        </p:nvCxnSpPr>
        <p:spPr>
          <a:xfrm>
            <a:off x="6042226" y="1404790"/>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032A72-6B3C-4AC5-88BA-BBE9BC8A86D9}"/>
              </a:ext>
            </a:extLst>
          </p:cNvPr>
          <p:cNvCxnSpPr>
            <a:cxnSpLocks/>
          </p:cNvCxnSpPr>
          <p:nvPr/>
        </p:nvCxnSpPr>
        <p:spPr>
          <a:xfrm>
            <a:off x="6042226" y="2087410"/>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06213C-D22D-4936-BAD4-7095C926C13E}"/>
              </a:ext>
            </a:extLst>
          </p:cNvPr>
          <p:cNvCxnSpPr>
            <a:cxnSpLocks/>
          </p:cNvCxnSpPr>
          <p:nvPr/>
        </p:nvCxnSpPr>
        <p:spPr>
          <a:xfrm>
            <a:off x="6042226" y="2770031"/>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303AAB5-DEA5-48D8-82AB-124E33EB9E8A}"/>
              </a:ext>
            </a:extLst>
          </p:cNvPr>
          <p:cNvCxnSpPr>
            <a:cxnSpLocks/>
          </p:cNvCxnSpPr>
          <p:nvPr/>
        </p:nvCxnSpPr>
        <p:spPr>
          <a:xfrm>
            <a:off x="6042226" y="3452652"/>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C9C162-3F5C-407E-9D91-A09A1E9CA384}"/>
              </a:ext>
            </a:extLst>
          </p:cNvPr>
          <p:cNvCxnSpPr>
            <a:cxnSpLocks/>
          </p:cNvCxnSpPr>
          <p:nvPr/>
        </p:nvCxnSpPr>
        <p:spPr>
          <a:xfrm>
            <a:off x="6042226" y="4135273"/>
            <a:ext cx="608783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9A4382-2850-4FA5-A883-3082AB69FBDB}"/>
              </a:ext>
            </a:extLst>
          </p:cNvPr>
          <p:cNvCxnSpPr/>
          <p:nvPr/>
        </p:nvCxnSpPr>
        <p:spPr>
          <a:xfrm>
            <a:off x="6042227"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FE45BE-06CB-4F91-811D-20085C0C6374}"/>
              </a:ext>
            </a:extLst>
          </p:cNvPr>
          <p:cNvCxnSpPr/>
          <p:nvPr/>
        </p:nvCxnSpPr>
        <p:spPr>
          <a:xfrm>
            <a:off x="6911919"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460A44-64DE-4A32-A746-F794CF8AAA44}"/>
              </a:ext>
            </a:extLst>
          </p:cNvPr>
          <p:cNvCxnSpPr/>
          <p:nvPr/>
        </p:nvCxnSpPr>
        <p:spPr>
          <a:xfrm>
            <a:off x="7781610"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47D2E0-4257-461F-AC6E-1438F4500F9D}"/>
              </a:ext>
            </a:extLst>
          </p:cNvPr>
          <p:cNvCxnSpPr/>
          <p:nvPr/>
        </p:nvCxnSpPr>
        <p:spPr>
          <a:xfrm>
            <a:off x="8651301"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464438-555B-4241-9A9F-7A7D3F9F9B7A}"/>
              </a:ext>
            </a:extLst>
          </p:cNvPr>
          <p:cNvCxnSpPr/>
          <p:nvPr/>
        </p:nvCxnSpPr>
        <p:spPr>
          <a:xfrm>
            <a:off x="9520992"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13A71A-D5D9-41CF-840D-342EE7F636F9}"/>
              </a:ext>
            </a:extLst>
          </p:cNvPr>
          <p:cNvCxnSpPr/>
          <p:nvPr/>
        </p:nvCxnSpPr>
        <p:spPr>
          <a:xfrm>
            <a:off x="10390683"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36DAD0-B8ED-4F9F-BAD6-C1E3F8F86321}"/>
              </a:ext>
            </a:extLst>
          </p:cNvPr>
          <p:cNvCxnSpPr/>
          <p:nvPr/>
        </p:nvCxnSpPr>
        <p:spPr>
          <a:xfrm>
            <a:off x="11260374"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74CA27-33F9-41FD-B337-99011623B794}"/>
              </a:ext>
            </a:extLst>
          </p:cNvPr>
          <p:cNvCxnSpPr/>
          <p:nvPr/>
        </p:nvCxnSpPr>
        <p:spPr>
          <a:xfrm>
            <a:off x="12130064" y="25076"/>
            <a:ext cx="0" cy="41101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7C9C575-02A2-46B5-BEB8-04607B626C9F}"/>
              </a:ext>
            </a:extLst>
          </p:cNvPr>
          <p:cNvCxnSpPr>
            <a:cxnSpLocks/>
          </p:cNvCxnSpPr>
          <p:nvPr/>
        </p:nvCxnSpPr>
        <p:spPr>
          <a:xfrm>
            <a:off x="6044673" y="33754"/>
            <a:ext cx="867245" cy="68841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F39AC6-1BC5-4370-9EDF-755BDE436FDF}"/>
              </a:ext>
            </a:extLst>
          </p:cNvPr>
          <p:cNvSpPr txBox="1"/>
          <p:nvPr/>
        </p:nvSpPr>
        <p:spPr>
          <a:xfrm>
            <a:off x="6138918" y="852893"/>
            <a:ext cx="676310" cy="400110"/>
          </a:xfrm>
          <a:prstGeom prst="rect">
            <a:avLst/>
          </a:prstGeom>
          <a:noFill/>
        </p:spPr>
        <p:txBody>
          <a:bodyPr wrap="square" rtlCol="0">
            <a:spAutoFit/>
          </a:bodyPr>
          <a:lstStyle/>
          <a:p>
            <a:pPr algn="ctr"/>
            <a:r>
              <a:rPr lang="en-US" sz="2000" dirty="0"/>
              <a:t>X</a:t>
            </a:r>
            <a:endParaRPr lang="en-IN" sz="2000" dirty="0"/>
          </a:p>
        </p:txBody>
      </p:sp>
      <p:sp>
        <p:nvSpPr>
          <p:cNvPr id="21" name="TextBox 20">
            <a:extLst>
              <a:ext uri="{FF2B5EF4-FFF2-40B4-BE49-F238E27FC236}">
                <a16:creationId xmlns:a16="http://schemas.microsoft.com/office/drawing/2014/main" id="{11462075-254B-4448-B9BA-F48A4DBDA14B}"/>
              </a:ext>
            </a:extLst>
          </p:cNvPr>
          <p:cNvSpPr txBox="1"/>
          <p:nvPr/>
        </p:nvSpPr>
        <p:spPr>
          <a:xfrm>
            <a:off x="6138918" y="1535514"/>
            <a:ext cx="676310" cy="400110"/>
          </a:xfrm>
          <a:prstGeom prst="rect">
            <a:avLst/>
          </a:prstGeom>
          <a:noFill/>
        </p:spPr>
        <p:txBody>
          <a:bodyPr wrap="square" rtlCol="0">
            <a:spAutoFit/>
          </a:bodyPr>
          <a:lstStyle/>
          <a:p>
            <a:pPr algn="ctr"/>
            <a:r>
              <a:rPr lang="en-US" sz="2000" dirty="0"/>
              <a:t>Y</a:t>
            </a:r>
            <a:endParaRPr lang="en-IN" sz="2000" dirty="0"/>
          </a:p>
        </p:txBody>
      </p:sp>
      <p:sp>
        <p:nvSpPr>
          <p:cNvPr id="22" name="TextBox 21">
            <a:extLst>
              <a:ext uri="{FF2B5EF4-FFF2-40B4-BE49-F238E27FC236}">
                <a16:creationId xmlns:a16="http://schemas.microsoft.com/office/drawing/2014/main" id="{91677CBA-B4E6-4CB4-9290-011E86DAC15F}"/>
              </a:ext>
            </a:extLst>
          </p:cNvPr>
          <p:cNvSpPr txBox="1"/>
          <p:nvPr/>
        </p:nvSpPr>
        <p:spPr>
          <a:xfrm>
            <a:off x="6138918" y="2218134"/>
            <a:ext cx="676310" cy="400110"/>
          </a:xfrm>
          <a:prstGeom prst="rect">
            <a:avLst/>
          </a:prstGeom>
          <a:noFill/>
        </p:spPr>
        <p:txBody>
          <a:bodyPr wrap="square" rtlCol="0">
            <a:spAutoFit/>
          </a:bodyPr>
          <a:lstStyle/>
          <a:p>
            <a:pPr algn="ctr"/>
            <a:r>
              <a:rPr lang="en-US" sz="2000" dirty="0"/>
              <a:t>Z</a:t>
            </a:r>
            <a:endParaRPr lang="en-IN" sz="2000" dirty="0"/>
          </a:p>
        </p:txBody>
      </p:sp>
      <p:sp>
        <p:nvSpPr>
          <p:cNvPr id="23" name="TextBox 22">
            <a:extLst>
              <a:ext uri="{FF2B5EF4-FFF2-40B4-BE49-F238E27FC236}">
                <a16:creationId xmlns:a16="http://schemas.microsoft.com/office/drawing/2014/main" id="{8D0C4D70-5BBC-4E98-BBA6-28D3F9CE7AB0}"/>
              </a:ext>
            </a:extLst>
          </p:cNvPr>
          <p:cNvSpPr txBox="1"/>
          <p:nvPr/>
        </p:nvSpPr>
        <p:spPr>
          <a:xfrm>
            <a:off x="5982621" y="2900755"/>
            <a:ext cx="978439" cy="400110"/>
          </a:xfrm>
          <a:prstGeom prst="rect">
            <a:avLst/>
          </a:prstGeom>
          <a:noFill/>
        </p:spPr>
        <p:txBody>
          <a:bodyPr wrap="square" rtlCol="0">
            <a:spAutoFit/>
          </a:bodyPr>
          <a:lstStyle/>
          <a:p>
            <a:pPr algn="ctr"/>
            <a:r>
              <a:rPr lang="en-US" sz="2000" dirty="0"/>
              <a:t>Dummy</a:t>
            </a:r>
            <a:endParaRPr lang="en-IN" sz="2000" dirty="0"/>
          </a:p>
        </p:txBody>
      </p:sp>
      <p:sp>
        <p:nvSpPr>
          <p:cNvPr id="24" name="TextBox 23">
            <a:extLst>
              <a:ext uri="{FF2B5EF4-FFF2-40B4-BE49-F238E27FC236}">
                <a16:creationId xmlns:a16="http://schemas.microsoft.com/office/drawing/2014/main" id="{C6BE751C-C79C-422C-B732-CD5377CF141F}"/>
              </a:ext>
            </a:extLst>
          </p:cNvPr>
          <p:cNvSpPr txBox="1"/>
          <p:nvPr/>
        </p:nvSpPr>
        <p:spPr>
          <a:xfrm>
            <a:off x="5936776" y="3583375"/>
            <a:ext cx="1072124" cy="400110"/>
          </a:xfrm>
          <a:prstGeom prst="rect">
            <a:avLst/>
          </a:prstGeom>
          <a:noFill/>
        </p:spPr>
        <p:txBody>
          <a:bodyPr wrap="square" rtlCol="0">
            <a:spAutoFit/>
          </a:bodyPr>
          <a:lstStyle/>
          <a:p>
            <a:pPr algn="ctr"/>
            <a:r>
              <a:rPr lang="en-US" sz="2000" dirty="0"/>
              <a:t>Demand</a:t>
            </a:r>
            <a:endParaRPr lang="en-IN" sz="2000" dirty="0"/>
          </a:p>
        </p:txBody>
      </p:sp>
      <p:sp>
        <p:nvSpPr>
          <p:cNvPr id="25" name="TextBox 24">
            <a:extLst>
              <a:ext uri="{FF2B5EF4-FFF2-40B4-BE49-F238E27FC236}">
                <a16:creationId xmlns:a16="http://schemas.microsoft.com/office/drawing/2014/main" id="{C20CDBE7-27AB-40B7-A911-869CD8615C9F}"/>
              </a:ext>
            </a:extLst>
          </p:cNvPr>
          <p:cNvSpPr txBox="1"/>
          <p:nvPr/>
        </p:nvSpPr>
        <p:spPr>
          <a:xfrm>
            <a:off x="7008609" y="170272"/>
            <a:ext cx="676310" cy="400110"/>
          </a:xfrm>
          <a:prstGeom prst="rect">
            <a:avLst/>
          </a:prstGeom>
          <a:noFill/>
        </p:spPr>
        <p:txBody>
          <a:bodyPr wrap="square" rtlCol="0">
            <a:spAutoFit/>
          </a:bodyPr>
          <a:lstStyle/>
          <a:p>
            <a:pPr algn="ctr"/>
            <a:r>
              <a:rPr lang="en-US" sz="2000" dirty="0"/>
              <a:t>A</a:t>
            </a:r>
            <a:endParaRPr lang="en-IN" sz="2000" dirty="0"/>
          </a:p>
        </p:txBody>
      </p:sp>
      <p:sp>
        <p:nvSpPr>
          <p:cNvPr id="26" name="TextBox 25">
            <a:extLst>
              <a:ext uri="{FF2B5EF4-FFF2-40B4-BE49-F238E27FC236}">
                <a16:creationId xmlns:a16="http://schemas.microsoft.com/office/drawing/2014/main" id="{F93489E1-8520-454A-9DA9-6093D8BF7736}"/>
              </a:ext>
            </a:extLst>
          </p:cNvPr>
          <p:cNvSpPr txBox="1"/>
          <p:nvPr/>
        </p:nvSpPr>
        <p:spPr>
          <a:xfrm>
            <a:off x="7883609" y="170272"/>
            <a:ext cx="676310" cy="400110"/>
          </a:xfrm>
          <a:prstGeom prst="rect">
            <a:avLst/>
          </a:prstGeom>
          <a:noFill/>
        </p:spPr>
        <p:txBody>
          <a:bodyPr wrap="square" rtlCol="0">
            <a:spAutoFit/>
          </a:bodyPr>
          <a:lstStyle/>
          <a:p>
            <a:pPr algn="ctr"/>
            <a:r>
              <a:rPr lang="en-US" sz="2000" dirty="0"/>
              <a:t>B</a:t>
            </a:r>
            <a:endParaRPr lang="en-IN" sz="2000" dirty="0"/>
          </a:p>
        </p:txBody>
      </p:sp>
      <p:sp>
        <p:nvSpPr>
          <p:cNvPr id="27" name="TextBox 26">
            <a:extLst>
              <a:ext uri="{FF2B5EF4-FFF2-40B4-BE49-F238E27FC236}">
                <a16:creationId xmlns:a16="http://schemas.microsoft.com/office/drawing/2014/main" id="{2B06F7EA-15C4-4EB0-A2CC-2D2102EFB28B}"/>
              </a:ext>
            </a:extLst>
          </p:cNvPr>
          <p:cNvSpPr txBox="1"/>
          <p:nvPr/>
        </p:nvSpPr>
        <p:spPr>
          <a:xfrm>
            <a:off x="8748449" y="170272"/>
            <a:ext cx="676310" cy="400110"/>
          </a:xfrm>
          <a:prstGeom prst="rect">
            <a:avLst/>
          </a:prstGeom>
          <a:noFill/>
        </p:spPr>
        <p:txBody>
          <a:bodyPr wrap="square" rtlCol="0">
            <a:spAutoFit/>
          </a:bodyPr>
          <a:lstStyle/>
          <a:p>
            <a:pPr algn="ctr"/>
            <a:r>
              <a:rPr lang="en-US" sz="2000" dirty="0"/>
              <a:t>C</a:t>
            </a:r>
            <a:endParaRPr lang="en-IN" sz="2000" dirty="0"/>
          </a:p>
        </p:txBody>
      </p:sp>
      <p:sp>
        <p:nvSpPr>
          <p:cNvPr id="28" name="TextBox 27">
            <a:extLst>
              <a:ext uri="{FF2B5EF4-FFF2-40B4-BE49-F238E27FC236}">
                <a16:creationId xmlns:a16="http://schemas.microsoft.com/office/drawing/2014/main" id="{EF95BA5C-58BF-48E1-A869-D98DD79C5C44}"/>
              </a:ext>
            </a:extLst>
          </p:cNvPr>
          <p:cNvSpPr txBox="1"/>
          <p:nvPr/>
        </p:nvSpPr>
        <p:spPr>
          <a:xfrm>
            <a:off x="9614395" y="170272"/>
            <a:ext cx="676310" cy="400110"/>
          </a:xfrm>
          <a:prstGeom prst="rect">
            <a:avLst/>
          </a:prstGeom>
          <a:noFill/>
        </p:spPr>
        <p:txBody>
          <a:bodyPr wrap="square" rtlCol="0">
            <a:spAutoFit/>
          </a:bodyPr>
          <a:lstStyle/>
          <a:p>
            <a:pPr algn="ctr"/>
            <a:r>
              <a:rPr lang="en-US" sz="2000" dirty="0"/>
              <a:t>D</a:t>
            </a:r>
            <a:endParaRPr lang="en-IN" sz="2000" dirty="0"/>
          </a:p>
        </p:txBody>
      </p:sp>
      <p:sp>
        <p:nvSpPr>
          <p:cNvPr id="29" name="TextBox 28">
            <a:extLst>
              <a:ext uri="{FF2B5EF4-FFF2-40B4-BE49-F238E27FC236}">
                <a16:creationId xmlns:a16="http://schemas.microsoft.com/office/drawing/2014/main" id="{630E77DB-6303-4F77-A6AE-9D2961D1E6DA}"/>
              </a:ext>
            </a:extLst>
          </p:cNvPr>
          <p:cNvSpPr txBox="1"/>
          <p:nvPr/>
        </p:nvSpPr>
        <p:spPr>
          <a:xfrm>
            <a:off x="10489394" y="170272"/>
            <a:ext cx="676310" cy="400110"/>
          </a:xfrm>
          <a:prstGeom prst="rect">
            <a:avLst/>
          </a:prstGeom>
          <a:noFill/>
        </p:spPr>
        <p:txBody>
          <a:bodyPr wrap="square" rtlCol="0">
            <a:spAutoFit/>
          </a:bodyPr>
          <a:lstStyle/>
          <a:p>
            <a:pPr algn="ctr"/>
            <a:r>
              <a:rPr lang="en-US" sz="2000" dirty="0"/>
              <a:t>E</a:t>
            </a:r>
            <a:endParaRPr lang="en-IN" sz="2000" dirty="0"/>
          </a:p>
        </p:txBody>
      </p:sp>
      <p:sp>
        <p:nvSpPr>
          <p:cNvPr id="30" name="TextBox 29">
            <a:extLst>
              <a:ext uri="{FF2B5EF4-FFF2-40B4-BE49-F238E27FC236}">
                <a16:creationId xmlns:a16="http://schemas.microsoft.com/office/drawing/2014/main" id="{127CEEEC-F655-439F-97DE-9D8B0266A584}"/>
              </a:ext>
            </a:extLst>
          </p:cNvPr>
          <p:cNvSpPr txBox="1"/>
          <p:nvPr/>
        </p:nvSpPr>
        <p:spPr>
          <a:xfrm>
            <a:off x="11252503" y="170272"/>
            <a:ext cx="897155" cy="400110"/>
          </a:xfrm>
          <a:prstGeom prst="rect">
            <a:avLst/>
          </a:prstGeom>
          <a:noFill/>
        </p:spPr>
        <p:txBody>
          <a:bodyPr wrap="square" rtlCol="0">
            <a:spAutoFit/>
          </a:bodyPr>
          <a:lstStyle/>
          <a:p>
            <a:pPr algn="ctr"/>
            <a:r>
              <a:rPr lang="en-US" sz="2000" dirty="0"/>
              <a:t>Supply</a:t>
            </a:r>
            <a:endParaRPr lang="en-IN" sz="2000" dirty="0"/>
          </a:p>
        </p:txBody>
      </p:sp>
      <p:sp>
        <p:nvSpPr>
          <p:cNvPr id="31" name="TextBox 30">
            <a:extLst>
              <a:ext uri="{FF2B5EF4-FFF2-40B4-BE49-F238E27FC236}">
                <a16:creationId xmlns:a16="http://schemas.microsoft.com/office/drawing/2014/main" id="{87D88B42-6EC3-478C-9C06-173A8C2C6991}"/>
              </a:ext>
            </a:extLst>
          </p:cNvPr>
          <p:cNvSpPr txBox="1"/>
          <p:nvPr/>
        </p:nvSpPr>
        <p:spPr>
          <a:xfrm>
            <a:off x="7357611" y="1040791"/>
            <a:ext cx="492087" cy="400110"/>
          </a:xfrm>
          <a:prstGeom prst="rect">
            <a:avLst/>
          </a:prstGeom>
          <a:noFill/>
        </p:spPr>
        <p:txBody>
          <a:bodyPr wrap="square" rtlCol="0">
            <a:spAutoFit/>
          </a:bodyPr>
          <a:lstStyle/>
          <a:p>
            <a:pPr algn="ctr"/>
            <a:r>
              <a:rPr lang="en-US" sz="2000" dirty="0"/>
              <a:t>5</a:t>
            </a:r>
            <a:endParaRPr lang="en-IN" sz="2000" dirty="0"/>
          </a:p>
        </p:txBody>
      </p:sp>
      <p:sp>
        <p:nvSpPr>
          <p:cNvPr id="32" name="TextBox 31">
            <a:extLst>
              <a:ext uri="{FF2B5EF4-FFF2-40B4-BE49-F238E27FC236}">
                <a16:creationId xmlns:a16="http://schemas.microsoft.com/office/drawing/2014/main" id="{463B828B-0576-4EDE-AC8C-184D67239263}"/>
              </a:ext>
            </a:extLst>
          </p:cNvPr>
          <p:cNvSpPr txBox="1"/>
          <p:nvPr/>
        </p:nvSpPr>
        <p:spPr>
          <a:xfrm>
            <a:off x="7357611" y="1721367"/>
            <a:ext cx="492087" cy="400110"/>
          </a:xfrm>
          <a:prstGeom prst="rect">
            <a:avLst/>
          </a:prstGeom>
          <a:noFill/>
        </p:spPr>
        <p:txBody>
          <a:bodyPr wrap="square" rtlCol="0">
            <a:spAutoFit/>
          </a:bodyPr>
          <a:lstStyle/>
          <a:p>
            <a:pPr algn="ctr"/>
            <a:r>
              <a:rPr lang="en-US" sz="2000" dirty="0"/>
              <a:t>4</a:t>
            </a:r>
            <a:endParaRPr lang="en-IN" sz="2000" dirty="0"/>
          </a:p>
        </p:txBody>
      </p:sp>
      <p:sp>
        <p:nvSpPr>
          <p:cNvPr id="33" name="TextBox 32">
            <a:extLst>
              <a:ext uri="{FF2B5EF4-FFF2-40B4-BE49-F238E27FC236}">
                <a16:creationId xmlns:a16="http://schemas.microsoft.com/office/drawing/2014/main" id="{37CF3AA2-88A6-453D-B7DD-858361C7E0FC}"/>
              </a:ext>
            </a:extLst>
          </p:cNvPr>
          <p:cNvSpPr txBox="1"/>
          <p:nvPr/>
        </p:nvSpPr>
        <p:spPr>
          <a:xfrm>
            <a:off x="7357611" y="2401943"/>
            <a:ext cx="492087" cy="400110"/>
          </a:xfrm>
          <a:prstGeom prst="rect">
            <a:avLst/>
          </a:prstGeom>
          <a:noFill/>
        </p:spPr>
        <p:txBody>
          <a:bodyPr wrap="square" rtlCol="0">
            <a:spAutoFit/>
          </a:bodyPr>
          <a:lstStyle/>
          <a:p>
            <a:pPr algn="ctr"/>
            <a:r>
              <a:rPr lang="en-US" sz="2000" dirty="0"/>
              <a:t>8</a:t>
            </a:r>
            <a:endParaRPr lang="en-IN" sz="2000" dirty="0"/>
          </a:p>
        </p:txBody>
      </p:sp>
      <p:sp>
        <p:nvSpPr>
          <p:cNvPr id="34" name="TextBox 33">
            <a:extLst>
              <a:ext uri="{FF2B5EF4-FFF2-40B4-BE49-F238E27FC236}">
                <a16:creationId xmlns:a16="http://schemas.microsoft.com/office/drawing/2014/main" id="{3319D564-4FFF-4F96-B6BB-1A06EEED4BB6}"/>
              </a:ext>
            </a:extLst>
          </p:cNvPr>
          <p:cNvSpPr txBox="1"/>
          <p:nvPr/>
        </p:nvSpPr>
        <p:spPr>
          <a:xfrm>
            <a:off x="7357611" y="3082521"/>
            <a:ext cx="492087" cy="400110"/>
          </a:xfrm>
          <a:prstGeom prst="rect">
            <a:avLst/>
          </a:prstGeom>
          <a:noFill/>
        </p:spPr>
        <p:txBody>
          <a:bodyPr wrap="square" rtlCol="0">
            <a:spAutoFit/>
          </a:bodyPr>
          <a:lstStyle/>
          <a:p>
            <a:pPr algn="ctr"/>
            <a:r>
              <a:rPr lang="en-US" sz="2000" dirty="0"/>
              <a:t>0</a:t>
            </a:r>
            <a:endParaRPr lang="en-IN" sz="2000" dirty="0"/>
          </a:p>
        </p:txBody>
      </p:sp>
      <p:sp>
        <p:nvSpPr>
          <p:cNvPr id="35" name="TextBox 34">
            <a:extLst>
              <a:ext uri="{FF2B5EF4-FFF2-40B4-BE49-F238E27FC236}">
                <a16:creationId xmlns:a16="http://schemas.microsoft.com/office/drawing/2014/main" id="{BCB8F4F4-18B7-4E89-BD51-C7ACD75AD4A8}"/>
              </a:ext>
            </a:extLst>
          </p:cNvPr>
          <p:cNvSpPr txBox="1"/>
          <p:nvPr/>
        </p:nvSpPr>
        <p:spPr>
          <a:xfrm>
            <a:off x="10842468" y="1040791"/>
            <a:ext cx="492087" cy="400110"/>
          </a:xfrm>
          <a:prstGeom prst="rect">
            <a:avLst/>
          </a:prstGeom>
          <a:noFill/>
        </p:spPr>
        <p:txBody>
          <a:bodyPr wrap="square" rtlCol="0">
            <a:spAutoFit/>
          </a:bodyPr>
          <a:lstStyle/>
          <a:p>
            <a:pPr algn="ctr"/>
            <a:r>
              <a:rPr lang="en-US" sz="2000" dirty="0"/>
              <a:t>3</a:t>
            </a:r>
            <a:endParaRPr lang="en-IN" sz="2000" dirty="0"/>
          </a:p>
        </p:txBody>
      </p:sp>
      <p:sp>
        <p:nvSpPr>
          <p:cNvPr id="36" name="TextBox 35">
            <a:extLst>
              <a:ext uri="{FF2B5EF4-FFF2-40B4-BE49-F238E27FC236}">
                <a16:creationId xmlns:a16="http://schemas.microsoft.com/office/drawing/2014/main" id="{FE9D2B17-3176-4C5E-85F5-D96799D9B325}"/>
              </a:ext>
            </a:extLst>
          </p:cNvPr>
          <p:cNvSpPr txBox="1"/>
          <p:nvPr/>
        </p:nvSpPr>
        <p:spPr>
          <a:xfrm>
            <a:off x="10842468" y="1721367"/>
            <a:ext cx="492087" cy="400110"/>
          </a:xfrm>
          <a:prstGeom prst="rect">
            <a:avLst/>
          </a:prstGeom>
          <a:noFill/>
        </p:spPr>
        <p:txBody>
          <a:bodyPr wrap="square" rtlCol="0">
            <a:spAutoFit/>
          </a:bodyPr>
          <a:lstStyle/>
          <a:p>
            <a:pPr algn="ctr"/>
            <a:r>
              <a:rPr lang="en-US" sz="2000" dirty="0"/>
              <a:t>6</a:t>
            </a:r>
            <a:endParaRPr lang="en-IN" sz="2000" dirty="0"/>
          </a:p>
        </p:txBody>
      </p:sp>
      <p:sp>
        <p:nvSpPr>
          <p:cNvPr id="37" name="TextBox 36">
            <a:extLst>
              <a:ext uri="{FF2B5EF4-FFF2-40B4-BE49-F238E27FC236}">
                <a16:creationId xmlns:a16="http://schemas.microsoft.com/office/drawing/2014/main" id="{DD21D490-9500-45A5-896B-9717903FCE34}"/>
              </a:ext>
            </a:extLst>
          </p:cNvPr>
          <p:cNvSpPr txBox="1"/>
          <p:nvPr/>
        </p:nvSpPr>
        <p:spPr>
          <a:xfrm>
            <a:off x="10842468" y="2401943"/>
            <a:ext cx="492087" cy="400110"/>
          </a:xfrm>
          <a:prstGeom prst="rect">
            <a:avLst/>
          </a:prstGeom>
          <a:noFill/>
        </p:spPr>
        <p:txBody>
          <a:bodyPr wrap="square" rtlCol="0">
            <a:spAutoFit/>
          </a:bodyPr>
          <a:lstStyle/>
          <a:p>
            <a:pPr algn="ctr"/>
            <a:r>
              <a:rPr lang="en-US" sz="2000" dirty="0"/>
              <a:t>3</a:t>
            </a:r>
            <a:endParaRPr lang="en-IN" sz="2000" dirty="0"/>
          </a:p>
        </p:txBody>
      </p:sp>
      <p:sp>
        <p:nvSpPr>
          <p:cNvPr id="38" name="TextBox 37">
            <a:extLst>
              <a:ext uri="{FF2B5EF4-FFF2-40B4-BE49-F238E27FC236}">
                <a16:creationId xmlns:a16="http://schemas.microsoft.com/office/drawing/2014/main" id="{954ED020-AA0A-485C-AA0E-5B919F1CD9A2}"/>
              </a:ext>
            </a:extLst>
          </p:cNvPr>
          <p:cNvSpPr txBox="1"/>
          <p:nvPr/>
        </p:nvSpPr>
        <p:spPr>
          <a:xfrm>
            <a:off x="10842468" y="3082521"/>
            <a:ext cx="492087" cy="400110"/>
          </a:xfrm>
          <a:prstGeom prst="rect">
            <a:avLst/>
          </a:prstGeom>
          <a:noFill/>
        </p:spPr>
        <p:txBody>
          <a:bodyPr wrap="square" rtlCol="0">
            <a:spAutoFit/>
          </a:bodyPr>
          <a:lstStyle/>
          <a:p>
            <a:pPr algn="ctr"/>
            <a:r>
              <a:rPr lang="en-US" sz="2000" dirty="0"/>
              <a:t>0</a:t>
            </a:r>
            <a:endParaRPr lang="en-IN" sz="2000" dirty="0"/>
          </a:p>
        </p:txBody>
      </p:sp>
      <p:sp>
        <p:nvSpPr>
          <p:cNvPr id="39" name="TextBox 38">
            <a:extLst>
              <a:ext uri="{FF2B5EF4-FFF2-40B4-BE49-F238E27FC236}">
                <a16:creationId xmlns:a16="http://schemas.microsoft.com/office/drawing/2014/main" id="{50933DBF-CA49-48A1-AC9C-5217C84806D1}"/>
              </a:ext>
            </a:extLst>
          </p:cNvPr>
          <p:cNvSpPr txBox="1"/>
          <p:nvPr/>
        </p:nvSpPr>
        <p:spPr>
          <a:xfrm>
            <a:off x="9971254" y="1040791"/>
            <a:ext cx="492087" cy="400110"/>
          </a:xfrm>
          <a:prstGeom prst="rect">
            <a:avLst/>
          </a:prstGeom>
          <a:noFill/>
        </p:spPr>
        <p:txBody>
          <a:bodyPr wrap="square" rtlCol="0">
            <a:spAutoFit/>
          </a:bodyPr>
          <a:lstStyle/>
          <a:p>
            <a:pPr algn="ctr"/>
            <a:r>
              <a:rPr lang="en-US" sz="2000" dirty="0"/>
              <a:t>6</a:t>
            </a:r>
            <a:endParaRPr lang="en-IN" sz="2000" dirty="0"/>
          </a:p>
        </p:txBody>
      </p:sp>
      <p:sp>
        <p:nvSpPr>
          <p:cNvPr id="40" name="TextBox 39">
            <a:extLst>
              <a:ext uri="{FF2B5EF4-FFF2-40B4-BE49-F238E27FC236}">
                <a16:creationId xmlns:a16="http://schemas.microsoft.com/office/drawing/2014/main" id="{37D6DE03-95E8-4F8C-B2C7-B4AFCFA6A2A6}"/>
              </a:ext>
            </a:extLst>
          </p:cNvPr>
          <p:cNvSpPr txBox="1"/>
          <p:nvPr/>
        </p:nvSpPr>
        <p:spPr>
          <a:xfrm>
            <a:off x="9971254" y="1721367"/>
            <a:ext cx="492087" cy="400110"/>
          </a:xfrm>
          <a:prstGeom prst="rect">
            <a:avLst/>
          </a:prstGeom>
          <a:noFill/>
        </p:spPr>
        <p:txBody>
          <a:bodyPr wrap="square" rtlCol="0">
            <a:spAutoFit/>
          </a:bodyPr>
          <a:lstStyle/>
          <a:p>
            <a:pPr algn="ctr"/>
            <a:r>
              <a:rPr lang="en-US" sz="2000" dirty="0"/>
              <a:t>6</a:t>
            </a:r>
            <a:endParaRPr lang="en-IN" sz="2000" dirty="0"/>
          </a:p>
        </p:txBody>
      </p:sp>
      <p:sp>
        <p:nvSpPr>
          <p:cNvPr id="41" name="TextBox 40">
            <a:extLst>
              <a:ext uri="{FF2B5EF4-FFF2-40B4-BE49-F238E27FC236}">
                <a16:creationId xmlns:a16="http://schemas.microsoft.com/office/drawing/2014/main" id="{698DABB6-C9E2-4502-92F2-080467146C40}"/>
              </a:ext>
            </a:extLst>
          </p:cNvPr>
          <p:cNvSpPr txBox="1"/>
          <p:nvPr/>
        </p:nvSpPr>
        <p:spPr>
          <a:xfrm>
            <a:off x="9971254" y="2401943"/>
            <a:ext cx="492087" cy="400110"/>
          </a:xfrm>
          <a:prstGeom prst="rect">
            <a:avLst/>
          </a:prstGeom>
          <a:noFill/>
        </p:spPr>
        <p:txBody>
          <a:bodyPr wrap="square" rtlCol="0">
            <a:spAutoFit/>
          </a:bodyPr>
          <a:lstStyle/>
          <a:p>
            <a:pPr algn="ctr"/>
            <a:r>
              <a:rPr lang="en-US" sz="2000" dirty="0"/>
              <a:t>6</a:t>
            </a:r>
            <a:endParaRPr lang="en-IN" sz="2000" dirty="0"/>
          </a:p>
        </p:txBody>
      </p:sp>
      <p:sp>
        <p:nvSpPr>
          <p:cNvPr id="42" name="TextBox 41">
            <a:extLst>
              <a:ext uri="{FF2B5EF4-FFF2-40B4-BE49-F238E27FC236}">
                <a16:creationId xmlns:a16="http://schemas.microsoft.com/office/drawing/2014/main" id="{E6252BD8-052A-43E2-B2E1-596F9686FB4E}"/>
              </a:ext>
            </a:extLst>
          </p:cNvPr>
          <p:cNvSpPr txBox="1"/>
          <p:nvPr/>
        </p:nvSpPr>
        <p:spPr>
          <a:xfrm>
            <a:off x="9971254" y="3082521"/>
            <a:ext cx="492087" cy="400110"/>
          </a:xfrm>
          <a:prstGeom prst="rect">
            <a:avLst/>
          </a:prstGeom>
          <a:noFill/>
        </p:spPr>
        <p:txBody>
          <a:bodyPr wrap="square" rtlCol="0">
            <a:spAutoFit/>
          </a:bodyPr>
          <a:lstStyle/>
          <a:p>
            <a:pPr algn="ctr"/>
            <a:r>
              <a:rPr lang="en-US" sz="2000" dirty="0"/>
              <a:t>0</a:t>
            </a:r>
            <a:endParaRPr lang="en-IN" sz="2000" dirty="0"/>
          </a:p>
        </p:txBody>
      </p:sp>
      <p:sp>
        <p:nvSpPr>
          <p:cNvPr id="43" name="TextBox 42">
            <a:extLst>
              <a:ext uri="{FF2B5EF4-FFF2-40B4-BE49-F238E27FC236}">
                <a16:creationId xmlns:a16="http://schemas.microsoft.com/office/drawing/2014/main" id="{8B50C0B5-C6F9-4EDC-A470-82F2DC395664}"/>
              </a:ext>
            </a:extLst>
          </p:cNvPr>
          <p:cNvSpPr txBox="1"/>
          <p:nvPr/>
        </p:nvSpPr>
        <p:spPr>
          <a:xfrm>
            <a:off x="9100039" y="1040791"/>
            <a:ext cx="492087" cy="400110"/>
          </a:xfrm>
          <a:prstGeom prst="rect">
            <a:avLst/>
          </a:prstGeom>
          <a:noFill/>
        </p:spPr>
        <p:txBody>
          <a:bodyPr wrap="square" rtlCol="0">
            <a:spAutoFit/>
          </a:bodyPr>
          <a:lstStyle/>
          <a:p>
            <a:pPr algn="ctr"/>
            <a:r>
              <a:rPr lang="en-US" sz="2000" dirty="0"/>
              <a:t>6</a:t>
            </a:r>
            <a:endParaRPr lang="en-IN" sz="2000" dirty="0"/>
          </a:p>
        </p:txBody>
      </p:sp>
      <p:sp>
        <p:nvSpPr>
          <p:cNvPr id="44" name="TextBox 43">
            <a:extLst>
              <a:ext uri="{FF2B5EF4-FFF2-40B4-BE49-F238E27FC236}">
                <a16:creationId xmlns:a16="http://schemas.microsoft.com/office/drawing/2014/main" id="{3F35967F-A83B-4EAB-B394-1F142B5C66A9}"/>
              </a:ext>
            </a:extLst>
          </p:cNvPr>
          <p:cNvSpPr txBox="1"/>
          <p:nvPr/>
        </p:nvSpPr>
        <p:spPr>
          <a:xfrm>
            <a:off x="9100039" y="1721367"/>
            <a:ext cx="492087" cy="400110"/>
          </a:xfrm>
          <a:prstGeom prst="rect">
            <a:avLst/>
          </a:prstGeom>
          <a:noFill/>
        </p:spPr>
        <p:txBody>
          <a:bodyPr wrap="square" rtlCol="0">
            <a:spAutoFit/>
          </a:bodyPr>
          <a:lstStyle/>
          <a:p>
            <a:pPr algn="ctr"/>
            <a:r>
              <a:rPr lang="en-US" sz="2000" dirty="0"/>
              <a:t>7</a:t>
            </a:r>
            <a:endParaRPr lang="en-IN" sz="2000" dirty="0"/>
          </a:p>
        </p:txBody>
      </p:sp>
      <p:sp>
        <p:nvSpPr>
          <p:cNvPr id="45" name="TextBox 44">
            <a:extLst>
              <a:ext uri="{FF2B5EF4-FFF2-40B4-BE49-F238E27FC236}">
                <a16:creationId xmlns:a16="http://schemas.microsoft.com/office/drawing/2014/main" id="{89902123-A65B-4702-BC38-72CF067C4DDC}"/>
              </a:ext>
            </a:extLst>
          </p:cNvPr>
          <p:cNvSpPr txBox="1"/>
          <p:nvPr/>
        </p:nvSpPr>
        <p:spPr>
          <a:xfrm>
            <a:off x="9100039" y="2401943"/>
            <a:ext cx="492087" cy="400110"/>
          </a:xfrm>
          <a:prstGeom prst="rect">
            <a:avLst/>
          </a:prstGeom>
          <a:noFill/>
        </p:spPr>
        <p:txBody>
          <a:bodyPr wrap="square" rtlCol="0">
            <a:spAutoFit/>
          </a:bodyPr>
          <a:lstStyle/>
          <a:p>
            <a:pPr algn="ctr"/>
            <a:r>
              <a:rPr lang="en-US" sz="2000" dirty="0"/>
              <a:t>6</a:t>
            </a:r>
            <a:endParaRPr lang="en-IN" sz="2000" dirty="0"/>
          </a:p>
        </p:txBody>
      </p:sp>
      <p:sp>
        <p:nvSpPr>
          <p:cNvPr id="46" name="TextBox 45">
            <a:extLst>
              <a:ext uri="{FF2B5EF4-FFF2-40B4-BE49-F238E27FC236}">
                <a16:creationId xmlns:a16="http://schemas.microsoft.com/office/drawing/2014/main" id="{39441720-FEA6-4F55-B53E-EE04B20090B8}"/>
              </a:ext>
            </a:extLst>
          </p:cNvPr>
          <p:cNvSpPr txBox="1"/>
          <p:nvPr/>
        </p:nvSpPr>
        <p:spPr>
          <a:xfrm>
            <a:off x="9100039" y="3082521"/>
            <a:ext cx="492087" cy="400110"/>
          </a:xfrm>
          <a:prstGeom prst="rect">
            <a:avLst/>
          </a:prstGeom>
          <a:noFill/>
        </p:spPr>
        <p:txBody>
          <a:bodyPr wrap="square" rtlCol="0">
            <a:spAutoFit/>
          </a:bodyPr>
          <a:lstStyle/>
          <a:p>
            <a:pPr algn="ctr"/>
            <a:r>
              <a:rPr lang="en-US" sz="2000" dirty="0"/>
              <a:t>0</a:t>
            </a:r>
            <a:endParaRPr lang="en-IN" sz="2000" dirty="0"/>
          </a:p>
        </p:txBody>
      </p:sp>
      <p:sp>
        <p:nvSpPr>
          <p:cNvPr id="47" name="TextBox 46">
            <a:extLst>
              <a:ext uri="{FF2B5EF4-FFF2-40B4-BE49-F238E27FC236}">
                <a16:creationId xmlns:a16="http://schemas.microsoft.com/office/drawing/2014/main" id="{1C4C2C2E-ECA7-4ECA-B727-9A6D3874B161}"/>
              </a:ext>
            </a:extLst>
          </p:cNvPr>
          <p:cNvSpPr txBox="1"/>
          <p:nvPr/>
        </p:nvSpPr>
        <p:spPr>
          <a:xfrm>
            <a:off x="8228825" y="1040791"/>
            <a:ext cx="492087" cy="400110"/>
          </a:xfrm>
          <a:prstGeom prst="rect">
            <a:avLst/>
          </a:prstGeom>
          <a:noFill/>
        </p:spPr>
        <p:txBody>
          <a:bodyPr wrap="square" rtlCol="0">
            <a:spAutoFit/>
          </a:bodyPr>
          <a:lstStyle/>
          <a:p>
            <a:pPr algn="ctr"/>
            <a:r>
              <a:rPr lang="en-US" sz="2000" dirty="0"/>
              <a:t>8</a:t>
            </a:r>
            <a:endParaRPr lang="en-IN" sz="2000" dirty="0"/>
          </a:p>
        </p:txBody>
      </p:sp>
      <p:sp>
        <p:nvSpPr>
          <p:cNvPr id="48" name="TextBox 47">
            <a:extLst>
              <a:ext uri="{FF2B5EF4-FFF2-40B4-BE49-F238E27FC236}">
                <a16:creationId xmlns:a16="http://schemas.microsoft.com/office/drawing/2014/main" id="{720E91F9-E575-496F-987E-ADE0D75847D2}"/>
              </a:ext>
            </a:extLst>
          </p:cNvPr>
          <p:cNvSpPr txBox="1"/>
          <p:nvPr/>
        </p:nvSpPr>
        <p:spPr>
          <a:xfrm>
            <a:off x="8228825" y="1721367"/>
            <a:ext cx="492087" cy="400110"/>
          </a:xfrm>
          <a:prstGeom prst="rect">
            <a:avLst/>
          </a:prstGeom>
          <a:noFill/>
        </p:spPr>
        <p:txBody>
          <a:bodyPr wrap="square" rtlCol="0">
            <a:spAutoFit/>
          </a:bodyPr>
          <a:lstStyle/>
          <a:p>
            <a:pPr algn="ctr"/>
            <a:r>
              <a:rPr lang="en-US" sz="2000" dirty="0"/>
              <a:t>7</a:t>
            </a:r>
            <a:endParaRPr lang="en-IN" sz="2000" dirty="0"/>
          </a:p>
        </p:txBody>
      </p:sp>
      <p:sp>
        <p:nvSpPr>
          <p:cNvPr id="49" name="TextBox 48">
            <a:extLst>
              <a:ext uri="{FF2B5EF4-FFF2-40B4-BE49-F238E27FC236}">
                <a16:creationId xmlns:a16="http://schemas.microsoft.com/office/drawing/2014/main" id="{3EA7F7AB-FED3-45DF-92DF-884A84710427}"/>
              </a:ext>
            </a:extLst>
          </p:cNvPr>
          <p:cNvSpPr txBox="1"/>
          <p:nvPr/>
        </p:nvSpPr>
        <p:spPr>
          <a:xfrm>
            <a:off x="8228825" y="2401943"/>
            <a:ext cx="492087" cy="400110"/>
          </a:xfrm>
          <a:prstGeom prst="rect">
            <a:avLst/>
          </a:prstGeom>
          <a:noFill/>
        </p:spPr>
        <p:txBody>
          <a:bodyPr wrap="square" rtlCol="0">
            <a:spAutoFit/>
          </a:bodyPr>
          <a:lstStyle/>
          <a:p>
            <a:pPr algn="ctr"/>
            <a:r>
              <a:rPr lang="en-US" sz="2000" dirty="0"/>
              <a:t>4</a:t>
            </a:r>
            <a:endParaRPr lang="en-IN" sz="2000" dirty="0"/>
          </a:p>
        </p:txBody>
      </p:sp>
      <p:sp>
        <p:nvSpPr>
          <p:cNvPr id="50" name="TextBox 49">
            <a:extLst>
              <a:ext uri="{FF2B5EF4-FFF2-40B4-BE49-F238E27FC236}">
                <a16:creationId xmlns:a16="http://schemas.microsoft.com/office/drawing/2014/main" id="{7350C1F3-8308-4749-A250-33050093273B}"/>
              </a:ext>
            </a:extLst>
          </p:cNvPr>
          <p:cNvSpPr txBox="1"/>
          <p:nvPr/>
        </p:nvSpPr>
        <p:spPr>
          <a:xfrm>
            <a:off x="8228825" y="3082521"/>
            <a:ext cx="492087" cy="400110"/>
          </a:xfrm>
          <a:prstGeom prst="rect">
            <a:avLst/>
          </a:prstGeom>
          <a:noFill/>
        </p:spPr>
        <p:txBody>
          <a:bodyPr wrap="square" rtlCol="0">
            <a:spAutoFit/>
          </a:bodyPr>
          <a:lstStyle/>
          <a:p>
            <a:pPr algn="ctr"/>
            <a:r>
              <a:rPr lang="en-US" sz="2000" dirty="0"/>
              <a:t>0</a:t>
            </a:r>
            <a:endParaRPr lang="en-IN" sz="2000" dirty="0"/>
          </a:p>
        </p:txBody>
      </p:sp>
      <p:sp>
        <p:nvSpPr>
          <p:cNvPr id="51" name="TextBox 50">
            <a:extLst>
              <a:ext uri="{FF2B5EF4-FFF2-40B4-BE49-F238E27FC236}">
                <a16:creationId xmlns:a16="http://schemas.microsoft.com/office/drawing/2014/main" id="{136D2CFA-44AB-42C6-9120-5938EA3E1372}"/>
              </a:ext>
            </a:extLst>
          </p:cNvPr>
          <p:cNvSpPr txBox="1"/>
          <p:nvPr/>
        </p:nvSpPr>
        <p:spPr>
          <a:xfrm>
            <a:off x="11482514" y="855823"/>
            <a:ext cx="492087" cy="400110"/>
          </a:xfrm>
          <a:prstGeom prst="rect">
            <a:avLst/>
          </a:prstGeom>
          <a:noFill/>
        </p:spPr>
        <p:txBody>
          <a:bodyPr wrap="square" rtlCol="0">
            <a:spAutoFit/>
          </a:bodyPr>
          <a:lstStyle/>
          <a:p>
            <a:pPr algn="ctr"/>
            <a:r>
              <a:rPr lang="en-US" sz="2000" dirty="0"/>
              <a:t>80</a:t>
            </a:r>
            <a:endParaRPr lang="en-IN" sz="2000" dirty="0"/>
          </a:p>
        </p:txBody>
      </p:sp>
      <p:sp>
        <p:nvSpPr>
          <p:cNvPr id="52" name="TextBox 51">
            <a:extLst>
              <a:ext uri="{FF2B5EF4-FFF2-40B4-BE49-F238E27FC236}">
                <a16:creationId xmlns:a16="http://schemas.microsoft.com/office/drawing/2014/main" id="{8BB33D2E-5F83-41FE-9C10-6BC95DF52406}"/>
              </a:ext>
            </a:extLst>
          </p:cNvPr>
          <p:cNvSpPr txBox="1"/>
          <p:nvPr/>
        </p:nvSpPr>
        <p:spPr>
          <a:xfrm>
            <a:off x="11482514" y="1535199"/>
            <a:ext cx="492087" cy="400110"/>
          </a:xfrm>
          <a:prstGeom prst="rect">
            <a:avLst/>
          </a:prstGeom>
          <a:noFill/>
        </p:spPr>
        <p:txBody>
          <a:bodyPr wrap="square" rtlCol="0">
            <a:spAutoFit/>
          </a:bodyPr>
          <a:lstStyle/>
          <a:p>
            <a:pPr algn="ctr"/>
            <a:r>
              <a:rPr lang="en-US" sz="2000" dirty="0"/>
              <a:t>50</a:t>
            </a:r>
            <a:endParaRPr lang="en-IN" sz="2000" dirty="0"/>
          </a:p>
        </p:txBody>
      </p:sp>
      <p:sp>
        <p:nvSpPr>
          <p:cNvPr id="53" name="TextBox 52">
            <a:extLst>
              <a:ext uri="{FF2B5EF4-FFF2-40B4-BE49-F238E27FC236}">
                <a16:creationId xmlns:a16="http://schemas.microsoft.com/office/drawing/2014/main" id="{C74DADF9-EFBE-4C95-B873-397A201D2A3E}"/>
              </a:ext>
            </a:extLst>
          </p:cNvPr>
          <p:cNvSpPr txBox="1"/>
          <p:nvPr/>
        </p:nvSpPr>
        <p:spPr>
          <a:xfrm>
            <a:off x="11482514" y="2214575"/>
            <a:ext cx="492087" cy="400110"/>
          </a:xfrm>
          <a:prstGeom prst="rect">
            <a:avLst/>
          </a:prstGeom>
          <a:noFill/>
        </p:spPr>
        <p:txBody>
          <a:bodyPr wrap="square" rtlCol="0">
            <a:spAutoFit/>
          </a:bodyPr>
          <a:lstStyle/>
          <a:p>
            <a:pPr algn="ctr"/>
            <a:r>
              <a:rPr lang="en-US" sz="2000" dirty="0"/>
              <a:t>90</a:t>
            </a:r>
            <a:endParaRPr lang="en-IN" sz="2000" dirty="0"/>
          </a:p>
        </p:txBody>
      </p:sp>
      <p:sp>
        <p:nvSpPr>
          <p:cNvPr id="54" name="TextBox 53">
            <a:extLst>
              <a:ext uri="{FF2B5EF4-FFF2-40B4-BE49-F238E27FC236}">
                <a16:creationId xmlns:a16="http://schemas.microsoft.com/office/drawing/2014/main" id="{294955F4-DDA0-402E-B0EE-F6C5FE602D98}"/>
              </a:ext>
            </a:extLst>
          </p:cNvPr>
          <p:cNvSpPr txBox="1"/>
          <p:nvPr/>
        </p:nvSpPr>
        <p:spPr>
          <a:xfrm>
            <a:off x="11484240" y="2893951"/>
            <a:ext cx="492087" cy="400110"/>
          </a:xfrm>
          <a:prstGeom prst="rect">
            <a:avLst/>
          </a:prstGeom>
          <a:noFill/>
        </p:spPr>
        <p:txBody>
          <a:bodyPr wrap="square" rtlCol="0">
            <a:spAutoFit/>
          </a:bodyPr>
          <a:lstStyle/>
          <a:p>
            <a:pPr algn="ctr"/>
            <a:r>
              <a:rPr lang="en-US" sz="2000" dirty="0"/>
              <a:t>30</a:t>
            </a:r>
            <a:endParaRPr lang="en-IN" sz="2000" dirty="0"/>
          </a:p>
        </p:txBody>
      </p:sp>
      <p:sp>
        <p:nvSpPr>
          <p:cNvPr id="55" name="TextBox 54">
            <a:extLst>
              <a:ext uri="{FF2B5EF4-FFF2-40B4-BE49-F238E27FC236}">
                <a16:creationId xmlns:a16="http://schemas.microsoft.com/office/drawing/2014/main" id="{30CD65C8-328B-426C-B202-1C7AF95158A6}"/>
              </a:ext>
            </a:extLst>
          </p:cNvPr>
          <p:cNvSpPr txBox="1"/>
          <p:nvPr/>
        </p:nvSpPr>
        <p:spPr>
          <a:xfrm>
            <a:off x="7047306" y="3586091"/>
            <a:ext cx="628205" cy="400110"/>
          </a:xfrm>
          <a:prstGeom prst="rect">
            <a:avLst/>
          </a:prstGeom>
          <a:noFill/>
        </p:spPr>
        <p:txBody>
          <a:bodyPr wrap="square" rtlCol="0">
            <a:spAutoFit/>
          </a:bodyPr>
          <a:lstStyle/>
          <a:p>
            <a:pPr algn="ctr"/>
            <a:r>
              <a:rPr lang="en-US" sz="2000" dirty="0"/>
              <a:t>40</a:t>
            </a:r>
            <a:endParaRPr lang="en-IN" sz="2000" dirty="0"/>
          </a:p>
        </p:txBody>
      </p:sp>
      <p:sp>
        <p:nvSpPr>
          <p:cNvPr id="56" name="TextBox 55">
            <a:extLst>
              <a:ext uri="{FF2B5EF4-FFF2-40B4-BE49-F238E27FC236}">
                <a16:creationId xmlns:a16="http://schemas.microsoft.com/office/drawing/2014/main" id="{10443105-D13F-4FC8-8CC9-1A00BB82341C}"/>
              </a:ext>
            </a:extLst>
          </p:cNvPr>
          <p:cNvSpPr txBox="1"/>
          <p:nvPr/>
        </p:nvSpPr>
        <p:spPr>
          <a:xfrm>
            <a:off x="7915053" y="3586091"/>
            <a:ext cx="628205" cy="400110"/>
          </a:xfrm>
          <a:prstGeom prst="rect">
            <a:avLst/>
          </a:prstGeom>
          <a:noFill/>
        </p:spPr>
        <p:txBody>
          <a:bodyPr wrap="square" rtlCol="0">
            <a:spAutoFit/>
          </a:bodyPr>
          <a:lstStyle/>
          <a:p>
            <a:pPr algn="ctr"/>
            <a:r>
              <a:rPr lang="en-US" sz="2000" dirty="0"/>
              <a:t>40</a:t>
            </a:r>
            <a:endParaRPr lang="en-IN" sz="2000" dirty="0"/>
          </a:p>
        </p:txBody>
      </p:sp>
      <p:sp>
        <p:nvSpPr>
          <p:cNvPr id="57" name="TextBox 56">
            <a:extLst>
              <a:ext uri="{FF2B5EF4-FFF2-40B4-BE49-F238E27FC236}">
                <a16:creationId xmlns:a16="http://schemas.microsoft.com/office/drawing/2014/main" id="{7A51BD5B-4100-4923-9A06-D8122207A1A3}"/>
              </a:ext>
            </a:extLst>
          </p:cNvPr>
          <p:cNvSpPr txBox="1"/>
          <p:nvPr/>
        </p:nvSpPr>
        <p:spPr>
          <a:xfrm>
            <a:off x="8782801" y="3586091"/>
            <a:ext cx="628205" cy="400110"/>
          </a:xfrm>
          <a:prstGeom prst="rect">
            <a:avLst/>
          </a:prstGeom>
          <a:noFill/>
        </p:spPr>
        <p:txBody>
          <a:bodyPr wrap="square" rtlCol="0">
            <a:spAutoFit/>
          </a:bodyPr>
          <a:lstStyle/>
          <a:p>
            <a:pPr algn="ctr"/>
            <a:r>
              <a:rPr lang="en-US" sz="2000" dirty="0"/>
              <a:t>50</a:t>
            </a:r>
            <a:endParaRPr lang="en-IN" sz="2000" dirty="0"/>
          </a:p>
        </p:txBody>
      </p:sp>
      <p:sp>
        <p:nvSpPr>
          <p:cNvPr id="58" name="TextBox 57">
            <a:extLst>
              <a:ext uri="{FF2B5EF4-FFF2-40B4-BE49-F238E27FC236}">
                <a16:creationId xmlns:a16="http://schemas.microsoft.com/office/drawing/2014/main" id="{F3FD69EB-FC16-4BFB-9F7A-914DB579BA91}"/>
              </a:ext>
            </a:extLst>
          </p:cNvPr>
          <p:cNvSpPr txBox="1"/>
          <p:nvPr/>
        </p:nvSpPr>
        <p:spPr>
          <a:xfrm>
            <a:off x="9650547" y="3586091"/>
            <a:ext cx="628205" cy="400110"/>
          </a:xfrm>
          <a:prstGeom prst="rect">
            <a:avLst/>
          </a:prstGeom>
          <a:noFill/>
        </p:spPr>
        <p:txBody>
          <a:bodyPr wrap="square" rtlCol="0">
            <a:spAutoFit/>
          </a:bodyPr>
          <a:lstStyle/>
          <a:p>
            <a:pPr algn="ctr"/>
            <a:r>
              <a:rPr lang="en-US" sz="2000" dirty="0"/>
              <a:t>40</a:t>
            </a:r>
            <a:endParaRPr lang="en-IN" sz="2000" dirty="0"/>
          </a:p>
        </p:txBody>
      </p:sp>
      <p:sp>
        <p:nvSpPr>
          <p:cNvPr id="59" name="TextBox 58">
            <a:extLst>
              <a:ext uri="{FF2B5EF4-FFF2-40B4-BE49-F238E27FC236}">
                <a16:creationId xmlns:a16="http://schemas.microsoft.com/office/drawing/2014/main" id="{93605E31-5E37-4AA7-AFD9-2FFC0D9B712C}"/>
              </a:ext>
            </a:extLst>
          </p:cNvPr>
          <p:cNvSpPr txBox="1"/>
          <p:nvPr/>
        </p:nvSpPr>
        <p:spPr>
          <a:xfrm>
            <a:off x="10518294" y="3586091"/>
            <a:ext cx="628205" cy="400110"/>
          </a:xfrm>
          <a:prstGeom prst="rect">
            <a:avLst/>
          </a:prstGeom>
          <a:noFill/>
        </p:spPr>
        <p:txBody>
          <a:bodyPr wrap="square" rtlCol="0">
            <a:spAutoFit/>
          </a:bodyPr>
          <a:lstStyle/>
          <a:p>
            <a:pPr algn="ctr"/>
            <a:r>
              <a:rPr lang="en-US" sz="2000" dirty="0"/>
              <a:t>80</a:t>
            </a:r>
            <a:endParaRPr lang="en-IN" sz="2000" dirty="0"/>
          </a:p>
        </p:txBody>
      </p:sp>
      <p:sp>
        <p:nvSpPr>
          <p:cNvPr id="60" name="TextBox 59">
            <a:extLst>
              <a:ext uri="{FF2B5EF4-FFF2-40B4-BE49-F238E27FC236}">
                <a16:creationId xmlns:a16="http://schemas.microsoft.com/office/drawing/2014/main" id="{2D338425-8ED1-4E36-AD21-4CC07C637BCF}"/>
              </a:ext>
            </a:extLst>
          </p:cNvPr>
          <p:cNvSpPr txBox="1"/>
          <p:nvPr/>
        </p:nvSpPr>
        <p:spPr>
          <a:xfrm>
            <a:off x="9467639" y="2713358"/>
            <a:ext cx="580182" cy="400110"/>
          </a:xfrm>
          <a:prstGeom prst="rect">
            <a:avLst/>
          </a:prstGeom>
          <a:noFill/>
        </p:spPr>
        <p:txBody>
          <a:bodyPr wrap="square" rtlCol="0">
            <a:spAutoFit/>
          </a:bodyPr>
          <a:lstStyle/>
          <a:p>
            <a:pPr algn="ctr"/>
            <a:r>
              <a:rPr lang="en-US" sz="2000" dirty="0">
                <a:solidFill>
                  <a:schemeClr val="tx2"/>
                </a:solidFill>
              </a:rPr>
              <a:t>30</a:t>
            </a:r>
            <a:endParaRPr lang="en-IN" sz="2000" dirty="0">
              <a:solidFill>
                <a:schemeClr val="tx2"/>
              </a:solidFill>
            </a:endParaRPr>
          </a:p>
        </p:txBody>
      </p:sp>
      <p:cxnSp>
        <p:nvCxnSpPr>
          <p:cNvPr id="61" name="Straight Connector 60">
            <a:extLst>
              <a:ext uri="{FF2B5EF4-FFF2-40B4-BE49-F238E27FC236}">
                <a16:creationId xmlns:a16="http://schemas.microsoft.com/office/drawing/2014/main" id="{8AED02FC-8BB3-4F1E-8ECB-3566115CAC18}"/>
              </a:ext>
            </a:extLst>
          </p:cNvPr>
          <p:cNvCxnSpPr>
            <a:cxnSpLocks/>
          </p:cNvCxnSpPr>
          <p:nvPr/>
        </p:nvCxnSpPr>
        <p:spPr>
          <a:xfrm>
            <a:off x="9520021" y="3073433"/>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FB7670-BD1D-4EB8-ADD0-48EB23E12326}"/>
              </a:ext>
            </a:extLst>
          </p:cNvPr>
          <p:cNvCxnSpPr>
            <a:cxnSpLocks/>
          </p:cNvCxnSpPr>
          <p:nvPr/>
        </p:nvCxnSpPr>
        <p:spPr>
          <a:xfrm flipV="1">
            <a:off x="10008344" y="2771836"/>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D64993D-E0E6-4065-A92A-545A25EF7024}"/>
              </a:ext>
            </a:extLst>
          </p:cNvPr>
          <p:cNvSpPr txBox="1"/>
          <p:nvPr/>
        </p:nvSpPr>
        <p:spPr>
          <a:xfrm>
            <a:off x="7738448" y="2039487"/>
            <a:ext cx="580182" cy="400110"/>
          </a:xfrm>
          <a:prstGeom prst="rect">
            <a:avLst/>
          </a:prstGeom>
          <a:noFill/>
        </p:spPr>
        <p:txBody>
          <a:bodyPr wrap="square" rtlCol="0">
            <a:spAutoFit/>
          </a:bodyPr>
          <a:lstStyle/>
          <a:p>
            <a:pPr algn="ctr"/>
            <a:r>
              <a:rPr lang="en-US" sz="2000" dirty="0">
                <a:solidFill>
                  <a:schemeClr val="tx2"/>
                </a:solidFill>
              </a:rPr>
              <a:t>40</a:t>
            </a:r>
            <a:endParaRPr lang="en-IN" sz="2000" dirty="0">
              <a:solidFill>
                <a:schemeClr val="tx2"/>
              </a:solidFill>
            </a:endParaRPr>
          </a:p>
        </p:txBody>
      </p:sp>
      <p:cxnSp>
        <p:nvCxnSpPr>
          <p:cNvPr id="69" name="Straight Connector 68">
            <a:extLst>
              <a:ext uri="{FF2B5EF4-FFF2-40B4-BE49-F238E27FC236}">
                <a16:creationId xmlns:a16="http://schemas.microsoft.com/office/drawing/2014/main" id="{2FA83F89-5AE8-408C-862D-22D6CAC8E690}"/>
              </a:ext>
            </a:extLst>
          </p:cNvPr>
          <p:cNvCxnSpPr>
            <a:cxnSpLocks/>
          </p:cNvCxnSpPr>
          <p:nvPr/>
        </p:nvCxnSpPr>
        <p:spPr>
          <a:xfrm>
            <a:off x="7790830" y="2399562"/>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C9995E4-D0C1-4A69-AAC4-8402E8F0411A}"/>
              </a:ext>
            </a:extLst>
          </p:cNvPr>
          <p:cNvCxnSpPr>
            <a:cxnSpLocks/>
          </p:cNvCxnSpPr>
          <p:nvPr/>
        </p:nvCxnSpPr>
        <p:spPr>
          <a:xfrm flipV="1">
            <a:off x="8279153" y="2097965"/>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269A41B-78D9-4605-92F6-EC1B17FFB573}"/>
              </a:ext>
            </a:extLst>
          </p:cNvPr>
          <p:cNvSpPr txBox="1"/>
          <p:nvPr/>
        </p:nvSpPr>
        <p:spPr>
          <a:xfrm>
            <a:off x="10330080" y="2039487"/>
            <a:ext cx="580182" cy="400110"/>
          </a:xfrm>
          <a:prstGeom prst="rect">
            <a:avLst/>
          </a:prstGeom>
          <a:noFill/>
        </p:spPr>
        <p:txBody>
          <a:bodyPr wrap="square" rtlCol="0">
            <a:spAutoFit/>
          </a:bodyPr>
          <a:lstStyle/>
          <a:p>
            <a:pPr algn="ctr"/>
            <a:r>
              <a:rPr lang="en-US" sz="2000" dirty="0">
                <a:solidFill>
                  <a:schemeClr val="tx2"/>
                </a:solidFill>
              </a:rPr>
              <a:t>50</a:t>
            </a:r>
            <a:endParaRPr lang="en-IN" sz="2000" dirty="0">
              <a:solidFill>
                <a:schemeClr val="tx2"/>
              </a:solidFill>
            </a:endParaRPr>
          </a:p>
        </p:txBody>
      </p:sp>
      <p:cxnSp>
        <p:nvCxnSpPr>
          <p:cNvPr id="77" name="Straight Connector 76">
            <a:extLst>
              <a:ext uri="{FF2B5EF4-FFF2-40B4-BE49-F238E27FC236}">
                <a16:creationId xmlns:a16="http://schemas.microsoft.com/office/drawing/2014/main" id="{C26CCB6B-75C7-4A9C-91ED-711D0BBC247E}"/>
              </a:ext>
            </a:extLst>
          </p:cNvPr>
          <p:cNvCxnSpPr>
            <a:cxnSpLocks/>
          </p:cNvCxnSpPr>
          <p:nvPr/>
        </p:nvCxnSpPr>
        <p:spPr>
          <a:xfrm>
            <a:off x="10382462" y="2399562"/>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D7E4E90-C11E-46AF-8D29-B259FA18A33F}"/>
              </a:ext>
            </a:extLst>
          </p:cNvPr>
          <p:cNvCxnSpPr>
            <a:cxnSpLocks/>
          </p:cNvCxnSpPr>
          <p:nvPr/>
        </p:nvCxnSpPr>
        <p:spPr>
          <a:xfrm flipV="1">
            <a:off x="10870785" y="2097965"/>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2485DA5-1A05-4ABB-84F4-A3217BDFDBFA}"/>
              </a:ext>
            </a:extLst>
          </p:cNvPr>
          <p:cNvSpPr txBox="1"/>
          <p:nvPr/>
        </p:nvSpPr>
        <p:spPr>
          <a:xfrm>
            <a:off x="10330080" y="671128"/>
            <a:ext cx="580182" cy="400110"/>
          </a:xfrm>
          <a:prstGeom prst="rect">
            <a:avLst/>
          </a:prstGeom>
          <a:noFill/>
        </p:spPr>
        <p:txBody>
          <a:bodyPr wrap="square" rtlCol="0">
            <a:spAutoFit/>
          </a:bodyPr>
          <a:lstStyle/>
          <a:p>
            <a:pPr algn="ctr"/>
            <a:r>
              <a:rPr lang="en-US" sz="2000" dirty="0">
                <a:solidFill>
                  <a:schemeClr val="tx2"/>
                </a:solidFill>
              </a:rPr>
              <a:t>30</a:t>
            </a:r>
            <a:endParaRPr lang="en-IN" sz="2000" dirty="0">
              <a:solidFill>
                <a:schemeClr val="tx2"/>
              </a:solidFill>
            </a:endParaRPr>
          </a:p>
        </p:txBody>
      </p:sp>
      <p:cxnSp>
        <p:nvCxnSpPr>
          <p:cNvPr id="85" name="Straight Connector 84">
            <a:extLst>
              <a:ext uri="{FF2B5EF4-FFF2-40B4-BE49-F238E27FC236}">
                <a16:creationId xmlns:a16="http://schemas.microsoft.com/office/drawing/2014/main" id="{4EC3426D-6352-4B49-9B04-ED449071FFA0}"/>
              </a:ext>
            </a:extLst>
          </p:cNvPr>
          <p:cNvCxnSpPr>
            <a:cxnSpLocks/>
          </p:cNvCxnSpPr>
          <p:nvPr/>
        </p:nvCxnSpPr>
        <p:spPr>
          <a:xfrm>
            <a:off x="10382462" y="1031203"/>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4CE64AD-57B0-4A4E-9004-10E2744E62E6}"/>
              </a:ext>
            </a:extLst>
          </p:cNvPr>
          <p:cNvCxnSpPr>
            <a:cxnSpLocks/>
          </p:cNvCxnSpPr>
          <p:nvPr/>
        </p:nvCxnSpPr>
        <p:spPr>
          <a:xfrm flipV="1">
            <a:off x="10870785" y="729606"/>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8DC6673-F5D8-45A3-8679-6D39A2B34BB7}"/>
              </a:ext>
            </a:extLst>
          </p:cNvPr>
          <p:cNvSpPr txBox="1"/>
          <p:nvPr/>
        </p:nvSpPr>
        <p:spPr>
          <a:xfrm>
            <a:off x="6857504" y="1346761"/>
            <a:ext cx="580182" cy="400110"/>
          </a:xfrm>
          <a:prstGeom prst="rect">
            <a:avLst/>
          </a:prstGeom>
          <a:noFill/>
        </p:spPr>
        <p:txBody>
          <a:bodyPr wrap="square" rtlCol="0">
            <a:spAutoFit/>
          </a:bodyPr>
          <a:lstStyle/>
          <a:p>
            <a:pPr algn="ctr"/>
            <a:r>
              <a:rPr lang="en-US" sz="2000" dirty="0">
                <a:solidFill>
                  <a:schemeClr val="tx2"/>
                </a:solidFill>
              </a:rPr>
              <a:t>40</a:t>
            </a:r>
            <a:endParaRPr lang="en-IN" sz="2000" dirty="0">
              <a:solidFill>
                <a:schemeClr val="tx2"/>
              </a:solidFill>
            </a:endParaRPr>
          </a:p>
        </p:txBody>
      </p:sp>
      <p:cxnSp>
        <p:nvCxnSpPr>
          <p:cNvPr id="93" name="Straight Connector 92">
            <a:extLst>
              <a:ext uri="{FF2B5EF4-FFF2-40B4-BE49-F238E27FC236}">
                <a16:creationId xmlns:a16="http://schemas.microsoft.com/office/drawing/2014/main" id="{B3CA3618-017B-4CAA-AF1E-56B3260727F3}"/>
              </a:ext>
            </a:extLst>
          </p:cNvPr>
          <p:cNvCxnSpPr>
            <a:cxnSpLocks/>
          </p:cNvCxnSpPr>
          <p:nvPr/>
        </p:nvCxnSpPr>
        <p:spPr>
          <a:xfrm>
            <a:off x="6909887" y="1706835"/>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47DF851-09A3-464C-9FD5-210E05F630BF}"/>
              </a:ext>
            </a:extLst>
          </p:cNvPr>
          <p:cNvCxnSpPr>
            <a:cxnSpLocks/>
          </p:cNvCxnSpPr>
          <p:nvPr/>
        </p:nvCxnSpPr>
        <p:spPr>
          <a:xfrm flipV="1">
            <a:off x="7398209" y="1405238"/>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0576B10-7AA4-4DEE-839F-155A69B91A28}"/>
              </a:ext>
            </a:extLst>
          </p:cNvPr>
          <p:cNvSpPr txBox="1"/>
          <p:nvPr/>
        </p:nvSpPr>
        <p:spPr>
          <a:xfrm>
            <a:off x="8595424" y="671128"/>
            <a:ext cx="580182" cy="400110"/>
          </a:xfrm>
          <a:prstGeom prst="rect">
            <a:avLst/>
          </a:prstGeom>
          <a:noFill/>
        </p:spPr>
        <p:txBody>
          <a:bodyPr wrap="square" rtlCol="0">
            <a:spAutoFit/>
          </a:bodyPr>
          <a:lstStyle/>
          <a:p>
            <a:pPr algn="ctr"/>
            <a:r>
              <a:rPr lang="en-US" sz="2000" dirty="0">
                <a:solidFill>
                  <a:schemeClr val="tx2"/>
                </a:solidFill>
              </a:rPr>
              <a:t>50</a:t>
            </a:r>
            <a:endParaRPr lang="en-IN" sz="2000" dirty="0">
              <a:solidFill>
                <a:schemeClr val="tx2"/>
              </a:solidFill>
            </a:endParaRPr>
          </a:p>
        </p:txBody>
      </p:sp>
      <p:cxnSp>
        <p:nvCxnSpPr>
          <p:cNvPr id="101" name="Straight Connector 100">
            <a:extLst>
              <a:ext uri="{FF2B5EF4-FFF2-40B4-BE49-F238E27FC236}">
                <a16:creationId xmlns:a16="http://schemas.microsoft.com/office/drawing/2014/main" id="{CA32F1DD-0962-4501-B71A-6395C9B6A893}"/>
              </a:ext>
            </a:extLst>
          </p:cNvPr>
          <p:cNvCxnSpPr>
            <a:cxnSpLocks/>
          </p:cNvCxnSpPr>
          <p:nvPr/>
        </p:nvCxnSpPr>
        <p:spPr>
          <a:xfrm>
            <a:off x="8647806" y="1031203"/>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5BBBDB6-A7B9-474C-AF54-0446E67A2CB0}"/>
              </a:ext>
            </a:extLst>
          </p:cNvPr>
          <p:cNvCxnSpPr>
            <a:cxnSpLocks/>
          </p:cNvCxnSpPr>
          <p:nvPr/>
        </p:nvCxnSpPr>
        <p:spPr>
          <a:xfrm flipV="1">
            <a:off x="9136129" y="729606"/>
            <a:ext cx="0" cy="304494"/>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EC77E89E-1B04-4677-AC57-279FEF3BFC66}"/>
              </a:ext>
            </a:extLst>
          </p:cNvPr>
          <p:cNvSpPr txBox="1"/>
          <p:nvPr/>
        </p:nvSpPr>
        <p:spPr>
          <a:xfrm>
            <a:off x="9469961" y="1346695"/>
            <a:ext cx="580182" cy="400110"/>
          </a:xfrm>
          <a:prstGeom prst="rect">
            <a:avLst/>
          </a:prstGeom>
          <a:noFill/>
        </p:spPr>
        <p:txBody>
          <a:bodyPr wrap="square" rtlCol="0">
            <a:spAutoFit/>
          </a:bodyPr>
          <a:lstStyle/>
          <a:p>
            <a:pPr algn="ctr"/>
            <a:r>
              <a:rPr lang="en-US" sz="2000" dirty="0">
                <a:solidFill>
                  <a:schemeClr val="tx2"/>
                </a:solidFill>
              </a:rPr>
              <a:t>10</a:t>
            </a:r>
            <a:endParaRPr lang="en-IN" sz="2000" dirty="0">
              <a:solidFill>
                <a:schemeClr val="tx2"/>
              </a:solidFill>
            </a:endParaRPr>
          </a:p>
        </p:txBody>
      </p:sp>
      <p:cxnSp>
        <p:nvCxnSpPr>
          <p:cNvPr id="110" name="Straight Connector 109">
            <a:extLst>
              <a:ext uri="{FF2B5EF4-FFF2-40B4-BE49-F238E27FC236}">
                <a16:creationId xmlns:a16="http://schemas.microsoft.com/office/drawing/2014/main" id="{AF38C19A-43EC-4C00-B4D2-EEC98DFA4C75}"/>
              </a:ext>
            </a:extLst>
          </p:cNvPr>
          <p:cNvCxnSpPr>
            <a:cxnSpLocks/>
          </p:cNvCxnSpPr>
          <p:nvPr/>
        </p:nvCxnSpPr>
        <p:spPr>
          <a:xfrm>
            <a:off x="9522343" y="1706770"/>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460B8B4-7B85-49B6-805E-F46F016097A3}"/>
              </a:ext>
            </a:extLst>
          </p:cNvPr>
          <p:cNvCxnSpPr>
            <a:cxnSpLocks/>
          </p:cNvCxnSpPr>
          <p:nvPr/>
        </p:nvCxnSpPr>
        <p:spPr>
          <a:xfrm flipV="1">
            <a:off x="10010666" y="1405173"/>
            <a:ext cx="0" cy="304494"/>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0A5852B-5595-227A-BFB8-218386DF1DEA}"/>
              </a:ext>
            </a:extLst>
          </p:cNvPr>
          <p:cNvGrpSpPr/>
          <p:nvPr/>
        </p:nvGrpSpPr>
        <p:grpSpPr>
          <a:xfrm>
            <a:off x="8587539" y="2726221"/>
            <a:ext cx="580182" cy="400110"/>
            <a:chOff x="7738448" y="2726221"/>
            <a:chExt cx="580182" cy="400110"/>
          </a:xfrm>
        </p:grpSpPr>
        <p:sp>
          <p:nvSpPr>
            <p:cNvPr id="133" name="TextBox 132">
              <a:extLst>
                <a:ext uri="{FF2B5EF4-FFF2-40B4-BE49-F238E27FC236}">
                  <a16:creationId xmlns:a16="http://schemas.microsoft.com/office/drawing/2014/main" id="{A33D2441-D60C-4E72-B27E-F9DC90E116F0}"/>
                </a:ext>
              </a:extLst>
            </p:cNvPr>
            <p:cNvSpPr txBox="1"/>
            <p:nvPr/>
          </p:nvSpPr>
          <p:spPr>
            <a:xfrm>
              <a:off x="7738448" y="2726221"/>
              <a:ext cx="580182" cy="400110"/>
            </a:xfrm>
            <a:prstGeom prst="rect">
              <a:avLst/>
            </a:prstGeom>
            <a:noFill/>
          </p:spPr>
          <p:txBody>
            <a:bodyPr wrap="square" rtlCol="0">
              <a:spAutoFit/>
            </a:bodyPr>
            <a:lstStyle/>
            <a:p>
              <a:pPr algn="ctr"/>
              <a:r>
                <a:rPr lang="el-GR" sz="2000" dirty="0">
                  <a:solidFill>
                    <a:schemeClr val="tx2"/>
                  </a:solidFill>
                  <a:latin typeface="Roboto Condensed" panose="02000000000000000000" pitchFamily="2" charset="0"/>
                  <a:ea typeface="Roboto Condensed" panose="02000000000000000000" pitchFamily="2" charset="0"/>
                </a:rPr>
                <a:t>ε</a:t>
              </a:r>
              <a:endParaRPr lang="en-IN" sz="2000" dirty="0">
                <a:solidFill>
                  <a:schemeClr val="tx2"/>
                </a:solidFill>
              </a:endParaRPr>
            </a:p>
          </p:txBody>
        </p:sp>
        <p:cxnSp>
          <p:nvCxnSpPr>
            <p:cNvPr id="134" name="Straight Connector 133">
              <a:extLst>
                <a:ext uri="{FF2B5EF4-FFF2-40B4-BE49-F238E27FC236}">
                  <a16:creationId xmlns:a16="http://schemas.microsoft.com/office/drawing/2014/main" id="{5A484DF2-9896-4830-AE04-8564F21D6C85}"/>
                </a:ext>
              </a:extLst>
            </p:cNvPr>
            <p:cNvCxnSpPr>
              <a:cxnSpLocks/>
            </p:cNvCxnSpPr>
            <p:nvPr/>
          </p:nvCxnSpPr>
          <p:spPr>
            <a:xfrm>
              <a:off x="7790830" y="3086296"/>
              <a:ext cx="491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9645649-528E-4807-9B3A-6AF744C8CB78}"/>
                </a:ext>
              </a:extLst>
            </p:cNvPr>
            <p:cNvCxnSpPr>
              <a:cxnSpLocks/>
            </p:cNvCxnSpPr>
            <p:nvPr/>
          </p:nvCxnSpPr>
          <p:spPr>
            <a:xfrm flipV="1">
              <a:off x="8279153" y="2770031"/>
              <a:ext cx="0" cy="31916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Content Placeholder 3">
            <a:extLst>
              <a:ext uri="{FF2B5EF4-FFF2-40B4-BE49-F238E27FC236}">
                <a16:creationId xmlns:a16="http://schemas.microsoft.com/office/drawing/2014/main" id="{DD9888F3-CADF-45C7-812E-89803B350345}"/>
              </a:ext>
            </a:extLst>
          </p:cNvPr>
          <p:cNvSpPr txBox="1">
            <a:spLocks/>
          </p:cNvSpPr>
          <p:nvPr/>
        </p:nvSpPr>
        <p:spPr>
          <a:xfrm>
            <a:off x="131180" y="474328"/>
            <a:ext cx="5749443"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Vogel’s Approximation Method</a:t>
            </a:r>
            <a:endParaRPr lang="en-IN" dirty="0"/>
          </a:p>
        </p:txBody>
      </p:sp>
      <p:sp>
        <p:nvSpPr>
          <p:cNvPr id="123" name="Content Placeholder 3">
            <a:extLst>
              <a:ext uri="{FF2B5EF4-FFF2-40B4-BE49-F238E27FC236}">
                <a16:creationId xmlns:a16="http://schemas.microsoft.com/office/drawing/2014/main" id="{C132C9B7-40BE-4F12-955A-BD800BC56B4F}"/>
              </a:ext>
            </a:extLst>
          </p:cNvPr>
          <p:cNvSpPr txBox="1">
            <a:spLocks/>
          </p:cNvSpPr>
          <p:nvPr/>
        </p:nvSpPr>
        <p:spPr>
          <a:xfrm>
            <a:off x="117156" y="59308"/>
            <a:ext cx="47176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Optimal solution by MODI method:</a:t>
            </a:r>
            <a:endParaRPr lang="en-IN" dirty="0">
              <a:solidFill>
                <a:schemeClr val="accent6"/>
              </a:solidFill>
            </a:endParaRPr>
          </a:p>
        </p:txBody>
      </p:sp>
      <p:sp>
        <p:nvSpPr>
          <p:cNvPr id="124" name="Content Placeholder 3">
            <a:extLst>
              <a:ext uri="{FF2B5EF4-FFF2-40B4-BE49-F238E27FC236}">
                <a16:creationId xmlns:a16="http://schemas.microsoft.com/office/drawing/2014/main" id="{20B39F76-0112-4F62-AC64-44C1513DBC35}"/>
              </a:ext>
            </a:extLst>
          </p:cNvPr>
          <p:cNvSpPr txBox="1">
            <a:spLocks/>
          </p:cNvSpPr>
          <p:nvPr/>
        </p:nvSpPr>
        <p:spPr>
          <a:xfrm>
            <a:off x="131181" y="1231458"/>
            <a:ext cx="362965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total allocations = 7,</a:t>
            </a:r>
            <a:endParaRPr lang="en-IN" dirty="0"/>
          </a:p>
        </p:txBody>
      </p:sp>
      <p:sp>
        <p:nvSpPr>
          <p:cNvPr id="125" name="Content Placeholder 3">
            <a:extLst>
              <a:ext uri="{FF2B5EF4-FFF2-40B4-BE49-F238E27FC236}">
                <a16:creationId xmlns:a16="http://schemas.microsoft.com/office/drawing/2014/main" id="{8BABF84B-8197-4E67-B5ED-202FFFEAB41B}"/>
              </a:ext>
            </a:extLst>
          </p:cNvPr>
          <p:cNvSpPr txBox="1">
            <a:spLocks/>
          </p:cNvSpPr>
          <p:nvPr/>
        </p:nvSpPr>
        <p:spPr>
          <a:xfrm>
            <a:off x="3773630" y="1231458"/>
            <a:ext cx="18062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 + n – 1 = 8</a:t>
            </a:r>
            <a:endParaRPr lang="en-IN" dirty="0"/>
          </a:p>
        </p:txBody>
      </p:sp>
      <mc:AlternateContent xmlns:mc="http://schemas.openxmlformats.org/markup-compatibility/2006" xmlns:a14="http://schemas.microsoft.com/office/drawing/2010/main">
        <mc:Choice Requires="a14">
          <p:sp>
            <p:nvSpPr>
              <p:cNvPr id="126" name="Content Placeholder 3">
                <a:extLst>
                  <a:ext uri="{FF2B5EF4-FFF2-40B4-BE49-F238E27FC236}">
                    <a16:creationId xmlns:a16="http://schemas.microsoft.com/office/drawing/2014/main" id="{7B86D0A5-78E4-435F-AA23-617E11000D4E}"/>
                  </a:ext>
                </a:extLst>
              </p:cNvPr>
              <p:cNvSpPr txBox="1">
                <a:spLocks/>
              </p:cNvSpPr>
              <p:nvPr/>
            </p:nvSpPr>
            <p:spPr>
              <a:xfrm>
                <a:off x="514339" y="1721367"/>
                <a:ext cx="472645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𝑡𝑜𝑡𝑎𝑙</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𝑎𝑙𝑙𝑜𝑐𝑎𝑡𝑖𝑜𝑛𝑠</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𝑚</m:t>
                      </m:r>
                      <m:r>
                        <a:rPr lang="en-US" b="0" i="1" smtClean="0">
                          <a:solidFill>
                            <a:schemeClr val="tx2"/>
                          </a:solidFill>
                          <a:latin typeface="Cambria Math" panose="02040503050406030204" pitchFamily="18" charset="0"/>
                          <a:ea typeface="Cambria Math" panose="02040503050406030204" pitchFamily="18" charset="0"/>
                        </a:rPr>
                        <m:t>+</m:t>
                      </m:r>
                      <m:r>
                        <a:rPr lang="en-US" b="0" i="1" smtClean="0">
                          <a:solidFill>
                            <a:schemeClr val="tx2"/>
                          </a:solidFill>
                          <a:latin typeface="Cambria Math" panose="02040503050406030204" pitchFamily="18" charset="0"/>
                          <a:ea typeface="Cambria Math" panose="02040503050406030204" pitchFamily="18" charset="0"/>
                        </a:rPr>
                        <m:t>𝑛</m:t>
                      </m:r>
                      <m:r>
                        <a:rPr lang="en-US" b="0" i="1" smtClean="0">
                          <a:solidFill>
                            <a:schemeClr val="tx2"/>
                          </a:solidFill>
                          <a:latin typeface="Cambria Math" panose="02040503050406030204" pitchFamily="18" charset="0"/>
                          <a:ea typeface="Cambria Math" panose="02040503050406030204" pitchFamily="18" charset="0"/>
                        </a:rPr>
                        <m:t>−1</m:t>
                      </m:r>
                    </m:oMath>
                  </m:oMathPara>
                </a14:m>
                <a:endParaRPr lang="en-IN" dirty="0">
                  <a:solidFill>
                    <a:schemeClr val="tx2"/>
                  </a:solidFill>
                </a:endParaRPr>
              </a:p>
            </p:txBody>
          </p:sp>
        </mc:Choice>
        <mc:Fallback xmlns="">
          <p:sp>
            <p:nvSpPr>
              <p:cNvPr id="126" name="Content Placeholder 3">
                <a:extLst>
                  <a:ext uri="{FF2B5EF4-FFF2-40B4-BE49-F238E27FC236}">
                    <a16:creationId xmlns:a16="http://schemas.microsoft.com/office/drawing/2014/main" id="{7B86D0A5-78E4-435F-AA23-617E11000D4E}"/>
                  </a:ext>
                </a:extLst>
              </p:cNvPr>
              <p:cNvSpPr txBox="1">
                <a:spLocks noRot="1" noChangeAspect="1" noMove="1" noResize="1" noEditPoints="1" noAdjustHandles="1" noChangeArrowheads="1" noChangeShapeType="1" noTextEdit="1"/>
              </p:cNvSpPr>
              <p:nvPr/>
            </p:nvSpPr>
            <p:spPr>
              <a:xfrm>
                <a:off x="514339" y="1721367"/>
                <a:ext cx="4726455" cy="424732"/>
              </a:xfrm>
              <a:prstGeom prst="rect">
                <a:avLst/>
              </a:prstGeom>
              <a:blipFill>
                <a:blip r:embed="rId2"/>
                <a:stretch>
                  <a:fillRect/>
                </a:stretch>
              </a:blipFill>
            </p:spPr>
            <p:txBody>
              <a:bodyPr/>
              <a:lstStyle/>
              <a:p>
                <a:r>
                  <a:rPr lang="en-IN">
                    <a:noFill/>
                  </a:rPr>
                  <a:t> </a:t>
                </a:r>
              </a:p>
            </p:txBody>
          </p:sp>
        </mc:Fallback>
      </mc:AlternateContent>
      <p:sp>
        <p:nvSpPr>
          <p:cNvPr id="127" name="Content Placeholder 3">
            <a:extLst>
              <a:ext uri="{FF2B5EF4-FFF2-40B4-BE49-F238E27FC236}">
                <a16:creationId xmlns:a16="http://schemas.microsoft.com/office/drawing/2014/main" id="{7BAA1094-9C20-4308-BDBD-D8C313FE66BA}"/>
              </a:ext>
            </a:extLst>
          </p:cNvPr>
          <p:cNvSpPr txBox="1">
            <a:spLocks/>
          </p:cNvSpPr>
          <p:nvPr/>
        </p:nvSpPr>
        <p:spPr>
          <a:xfrm>
            <a:off x="131180" y="2692622"/>
            <a:ext cx="570348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t>
            </a:r>
            <a:r>
              <a:rPr lang="en-US" dirty="0">
                <a:solidFill>
                  <a:schemeClr val="accent6"/>
                </a:solidFill>
              </a:rPr>
              <a:t>we can not find all </a:t>
            </a:r>
            <a:r>
              <a:rPr lang="en-US" dirty="0" err="1">
                <a:solidFill>
                  <a:schemeClr val="accent6"/>
                </a:solidFill>
              </a:rPr>
              <a:t>u</a:t>
            </a:r>
            <a:r>
              <a:rPr lang="en-US" baseline="-25000" dirty="0" err="1">
                <a:solidFill>
                  <a:schemeClr val="accent6"/>
                </a:solidFill>
              </a:rPr>
              <a:t>i</a:t>
            </a:r>
            <a:r>
              <a:rPr lang="en-US" dirty="0">
                <a:solidFill>
                  <a:schemeClr val="accent6"/>
                </a:solidFill>
              </a:rPr>
              <a:t> &amp; </a:t>
            </a:r>
            <a:r>
              <a:rPr lang="en-US" dirty="0" err="1">
                <a:solidFill>
                  <a:schemeClr val="accent6"/>
                </a:solidFill>
              </a:rPr>
              <a:t>v</a:t>
            </a:r>
            <a:r>
              <a:rPr lang="en-US" baseline="-25000" dirty="0" err="1">
                <a:solidFill>
                  <a:schemeClr val="accent6"/>
                </a:solidFill>
              </a:rPr>
              <a:t>j</a:t>
            </a:r>
            <a:r>
              <a:rPr lang="en-US" dirty="0">
                <a:solidFill>
                  <a:schemeClr val="accent6"/>
                </a:solidFill>
              </a:rPr>
              <a:t> values.</a:t>
            </a:r>
            <a:endParaRPr lang="en-IN" baseline="-25000" dirty="0">
              <a:solidFill>
                <a:schemeClr val="accent6"/>
              </a:solidFill>
            </a:endParaRPr>
          </a:p>
        </p:txBody>
      </p:sp>
      <p:sp>
        <p:nvSpPr>
          <p:cNvPr id="128" name="Content Placeholder 3">
            <a:extLst>
              <a:ext uri="{FF2B5EF4-FFF2-40B4-BE49-F238E27FC236}">
                <a16:creationId xmlns:a16="http://schemas.microsoft.com/office/drawing/2014/main" id="{34F54FAF-81C1-43A4-9DB5-C14704969E8D}"/>
              </a:ext>
            </a:extLst>
          </p:cNvPr>
          <p:cNvSpPr txBox="1">
            <a:spLocks/>
          </p:cNvSpPr>
          <p:nvPr/>
        </p:nvSpPr>
        <p:spPr>
          <a:xfrm>
            <a:off x="131180" y="2211276"/>
            <a:ext cx="570348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This kind of situation is called </a:t>
            </a:r>
            <a:r>
              <a:rPr lang="en-US" b="1" dirty="0">
                <a:solidFill>
                  <a:schemeClr val="accent6"/>
                </a:solidFill>
              </a:rPr>
              <a:t>degeneracy.</a:t>
            </a:r>
            <a:endParaRPr lang="en-IN" b="1" baseline="-25000" dirty="0">
              <a:solidFill>
                <a:schemeClr val="accent6"/>
              </a:solidFill>
            </a:endParaRPr>
          </a:p>
        </p:txBody>
      </p:sp>
      <p:sp>
        <p:nvSpPr>
          <p:cNvPr id="129" name="Content Placeholder 3">
            <a:extLst>
              <a:ext uri="{FF2B5EF4-FFF2-40B4-BE49-F238E27FC236}">
                <a16:creationId xmlns:a16="http://schemas.microsoft.com/office/drawing/2014/main" id="{E68C87F3-522A-4387-901E-7171403BE83C}"/>
              </a:ext>
            </a:extLst>
          </p:cNvPr>
          <p:cNvSpPr txBox="1">
            <a:spLocks/>
          </p:cNvSpPr>
          <p:nvPr/>
        </p:nvSpPr>
        <p:spPr>
          <a:xfrm>
            <a:off x="131180" y="3173968"/>
            <a:ext cx="5703481"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To resolve degeneracy </a:t>
            </a:r>
            <a:r>
              <a:rPr lang="en-US" dirty="0"/>
              <a:t>we have to </a:t>
            </a:r>
            <a:r>
              <a:rPr lang="en-US" dirty="0">
                <a:solidFill>
                  <a:schemeClr val="accent6"/>
                </a:solidFill>
              </a:rPr>
              <a:t>allocate an infinitesimally small quantity </a:t>
            </a:r>
            <a:r>
              <a:rPr lang="el-GR" dirty="0">
                <a:solidFill>
                  <a:schemeClr val="accent6"/>
                </a:solidFill>
                <a:latin typeface="Roboto Condensed" panose="02000000000000000000" pitchFamily="2" charset="0"/>
                <a:ea typeface="Roboto Condensed" panose="02000000000000000000" pitchFamily="2" charset="0"/>
              </a:rPr>
              <a:t>ε</a:t>
            </a:r>
            <a:r>
              <a:rPr lang="en-US" dirty="0">
                <a:solidFill>
                  <a:schemeClr val="accent6"/>
                </a:solidFill>
                <a:latin typeface="Roboto Condensed" panose="02000000000000000000" pitchFamily="2" charset="0"/>
                <a:ea typeface="Roboto Condensed" panose="02000000000000000000" pitchFamily="2" charset="0"/>
              </a:rPr>
              <a:t> (epsilon) </a:t>
            </a:r>
            <a:r>
              <a:rPr lang="en-US" dirty="0">
                <a:latin typeface="Roboto Condensed" panose="02000000000000000000" pitchFamily="2" charset="0"/>
                <a:ea typeface="Roboto Condensed" panose="02000000000000000000" pitchFamily="2" charset="0"/>
              </a:rPr>
              <a:t>as one of the allocations.</a:t>
            </a:r>
            <a:endParaRPr lang="en-IN" baseline="-25000" dirty="0"/>
          </a:p>
        </p:txBody>
      </p:sp>
      <p:sp>
        <p:nvSpPr>
          <p:cNvPr id="131" name="Content Placeholder 3">
            <a:extLst>
              <a:ext uri="{FF2B5EF4-FFF2-40B4-BE49-F238E27FC236}">
                <a16:creationId xmlns:a16="http://schemas.microsoft.com/office/drawing/2014/main" id="{13FD078C-9696-4497-888E-76CC331B2F13}"/>
              </a:ext>
            </a:extLst>
          </p:cNvPr>
          <p:cNvSpPr txBox="1">
            <a:spLocks/>
          </p:cNvSpPr>
          <p:nvPr/>
        </p:nvSpPr>
        <p:spPr>
          <a:xfrm>
            <a:off x="131180" y="4263497"/>
            <a:ext cx="11929638"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For allocation of </a:t>
            </a:r>
            <a:r>
              <a:rPr lang="el-GR" dirty="0">
                <a:solidFill>
                  <a:schemeClr val="tx2"/>
                </a:solidFill>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 </a:t>
            </a:r>
            <a:r>
              <a:rPr lang="en-US" dirty="0">
                <a:solidFill>
                  <a:schemeClr val="accent6"/>
                </a:solidFill>
                <a:latin typeface="Roboto Condensed" panose="02000000000000000000" pitchFamily="2" charset="0"/>
                <a:ea typeface="Roboto Condensed" panose="02000000000000000000" pitchFamily="2" charset="0"/>
              </a:rPr>
              <a:t>vacant cell/cells with least cost are chosen</a:t>
            </a:r>
            <a:r>
              <a:rPr lang="en-US" dirty="0">
                <a:latin typeface="Roboto Condensed" panose="02000000000000000000" pitchFamily="2" charset="0"/>
                <a:ea typeface="Roboto Condensed" panose="02000000000000000000" pitchFamily="2" charset="0"/>
              </a:rPr>
              <a:t>, and </a:t>
            </a:r>
            <a:r>
              <a:rPr lang="en-US" dirty="0">
                <a:solidFill>
                  <a:schemeClr val="accent6"/>
                </a:solidFill>
                <a:latin typeface="Roboto Condensed" panose="02000000000000000000" pitchFamily="2" charset="0"/>
                <a:ea typeface="Roboto Condensed" panose="02000000000000000000" pitchFamily="2" charset="0"/>
              </a:rPr>
              <a:t>no closed loop of cell with </a:t>
            </a:r>
            <a:r>
              <a:rPr lang="el-GR" dirty="0">
                <a:solidFill>
                  <a:schemeClr val="accent6"/>
                </a:solidFill>
                <a:latin typeface="Roboto Condensed" panose="02000000000000000000" pitchFamily="2" charset="0"/>
                <a:ea typeface="Roboto Condensed" panose="02000000000000000000" pitchFamily="2" charset="0"/>
              </a:rPr>
              <a:t>ε</a:t>
            </a:r>
            <a:r>
              <a:rPr lang="en-US" dirty="0">
                <a:solidFill>
                  <a:schemeClr val="accent6"/>
                </a:solidFill>
                <a:latin typeface="Roboto Condensed" panose="02000000000000000000" pitchFamily="2" charset="0"/>
                <a:ea typeface="Roboto Condensed" panose="02000000000000000000" pitchFamily="2" charset="0"/>
              </a:rPr>
              <a:t> can be formed.</a:t>
            </a:r>
            <a:endParaRPr lang="en-IN" baseline="-25000" dirty="0">
              <a:solidFill>
                <a:schemeClr val="accent6"/>
              </a:solidFill>
            </a:endParaRPr>
          </a:p>
        </p:txBody>
      </p:sp>
      <p:sp>
        <p:nvSpPr>
          <p:cNvPr id="132" name="Content Placeholder 3">
            <a:extLst>
              <a:ext uri="{FF2B5EF4-FFF2-40B4-BE49-F238E27FC236}">
                <a16:creationId xmlns:a16="http://schemas.microsoft.com/office/drawing/2014/main" id="{971D6B0F-1B54-462A-AA45-0BC90386EA7F}"/>
              </a:ext>
            </a:extLst>
          </p:cNvPr>
          <p:cNvSpPr txBox="1">
            <a:spLocks/>
          </p:cNvSpPr>
          <p:nvPr/>
        </p:nvSpPr>
        <p:spPr>
          <a:xfrm>
            <a:off x="131180" y="5080142"/>
            <a:ext cx="11929638"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If a loop is formed </a:t>
            </a:r>
            <a:r>
              <a:rPr lang="en-US" dirty="0"/>
              <a:t>the cell/cells with </a:t>
            </a:r>
            <a:r>
              <a:rPr lang="en-US" dirty="0">
                <a:solidFill>
                  <a:schemeClr val="accent6"/>
                </a:solidFill>
              </a:rPr>
              <a:t>next lower cost is/are chosen </a:t>
            </a:r>
            <a:r>
              <a:rPr lang="en-US" dirty="0"/>
              <a:t>so that no loop is formed among them.</a:t>
            </a:r>
            <a:endParaRPr lang="en-IN" baseline="-25000" dirty="0"/>
          </a:p>
        </p:txBody>
      </p:sp>
      <p:sp>
        <p:nvSpPr>
          <p:cNvPr id="136" name="Content Placeholder 3">
            <a:extLst>
              <a:ext uri="{FF2B5EF4-FFF2-40B4-BE49-F238E27FC236}">
                <a16:creationId xmlns:a16="http://schemas.microsoft.com/office/drawing/2014/main" id="{7800FF43-A3B8-48A2-B96A-BAAE33ED745D}"/>
              </a:ext>
            </a:extLst>
          </p:cNvPr>
          <p:cNvSpPr txBox="1">
            <a:spLocks/>
          </p:cNvSpPr>
          <p:nvPr/>
        </p:nvSpPr>
        <p:spPr>
          <a:xfrm>
            <a:off x="131180" y="5876942"/>
            <a:ext cx="1192963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Now, </a:t>
            </a:r>
            <a:r>
              <a:rPr lang="en-US" dirty="0">
                <a:solidFill>
                  <a:schemeClr val="tx2"/>
                </a:solidFill>
              </a:rPr>
              <a:t>total allocations </a:t>
            </a:r>
            <a:r>
              <a:rPr lang="en-US" dirty="0"/>
              <a:t>= </a:t>
            </a:r>
            <a:r>
              <a:rPr lang="en-US" dirty="0">
                <a:solidFill>
                  <a:schemeClr val="tx2"/>
                </a:solidFill>
              </a:rPr>
              <a:t>8 = (m + n – 1)</a:t>
            </a:r>
            <a:endParaRPr lang="en-IN" baseline="-25000" dirty="0">
              <a:solidFill>
                <a:schemeClr val="tx2"/>
              </a:solidFill>
            </a:endParaRPr>
          </a:p>
        </p:txBody>
      </p:sp>
    </p:spTree>
    <p:extLst>
      <p:ext uri="{BB962C8B-B14F-4D97-AF65-F5344CB8AC3E}">
        <p14:creationId xmlns:p14="http://schemas.microsoft.com/office/powerpoint/2010/main" val="36987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left)">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wipe(left)">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left)">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wipe(left)">
                                      <p:cBhvr>
                                        <p:cTn id="27" dur="500"/>
                                        <p:tgtEl>
                                          <p:spTgt spid="1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wipe(left)">
                                      <p:cBhvr>
                                        <p:cTn id="32" dur="500"/>
                                        <p:tgtEl>
                                          <p:spTgt spid="1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7"/>
                                        </p:tgtEl>
                                        <p:attrNameLst>
                                          <p:attrName>style.visibility</p:attrName>
                                        </p:attrNameLst>
                                      </p:cBhvr>
                                      <p:to>
                                        <p:strVal val="visible"/>
                                      </p:to>
                                    </p:set>
                                    <p:animEffect transition="in" filter="wipe(left)">
                                      <p:cBhvr>
                                        <p:cTn id="37" dur="500"/>
                                        <p:tgtEl>
                                          <p:spTgt spid="1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wipe(left)">
                                      <p:cBhvr>
                                        <p:cTn id="42" dur="500"/>
                                        <p:tgtEl>
                                          <p:spTgt spid="1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left)">
                                      <p:cBhvr>
                                        <p:cTn id="47" dur="500"/>
                                        <p:tgtEl>
                                          <p:spTgt spid="1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wipe(left)">
                                      <p:cBhvr>
                                        <p:cTn id="52" dur="500"/>
                                        <p:tgtEl>
                                          <p:spTgt spid="1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wipe(left)">
                                      <p:cBhvr>
                                        <p:cTn id="6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p:bldP spid="126" grpId="0"/>
      <p:bldP spid="127" grpId="0"/>
      <p:bldP spid="128" grpId="0"/>
      <p:bldP spid="129" grpId="0"/>
      <p:bldP spid="131" grpId="0"/>
      <p:bldP spid="132" grpId="0"/>
      <p:bldP spid="1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67248E6B-2CE2-4ADE-853F-460BF17ED33C}"/>
              </a:ext>
            </a:extLst>
          </p:cNvPr>
          <p:cNvSpPr txBox="1"/>
          <p:nvPr/>
        </p:nvSpPr>
        <p:spPr>
          <a:xfrm>
            <a:off x="685127" y="5070"/>
            <a:ext cx="596895" cy="461665"/>
          </a:xfrm>
          <a:prstGeom prst="rect">
            <a:avLst/>
          </a:prstGeom>
          <a:noFill/>
        </p:spPr>
        <p:txBody>
          <a:bodyPr wrap="square" rtlCol="0">
            <a:spAutoFit/>
          </a:bodyPr>
          <a:lstStyle/>
          <a:p>
            <a:r>
              <a:rPr lang="en-US" sz="2400" dirty="0"/>
              <a:t>To</a:t>
            </a:r>
            <a:endParaRPr lang="en-IN" sz="2400" dirty="0"/>
          </a:p>
        </p:txBody>
      </p:sp>
      <p:sp>
        <p:nvSpPr>
          <p:cNvPr id="86" name="TextBox 85">
            <a:extLst>
              <a:ext uri="{FF2B5EF4-FFF2-40B4-BE49-F238E27FC236}">
                <a16:creationId xmlns:a16="http://schemas.microsoft.com/office/drawing/2014/main" id="{C3F636AD-C897-4DD0-B232-56665C116219}"/>
              </a:ext>
            </a:extLst>
          </p:cNvPr>
          <p:cNvSpPr txBox="1"/>
          <p:nvPr/>
        </p:nvSpPr>
        <p:spPr>
          <a:xfrm>
            <a:off x="182689" y="422543"/>
            <a:ext cx="848266" cy="461665"/>
          </a:xfrm>
          <a:prstGeom prst="rect">
            <a:avLst/>
          </a:prstGeom>
          <a:noFill/>
        </p:spPr>
        <p:txBody>
          <a:bodyPr wrap="square" rtlCol="0">
            <a:spAutoFit/>
          </a:bodyPr>
          <a:lstStyle/>
          <a:p>
            <a:r>
              <a:rPr lang="en-US" sz="2400" dirty="0"/>
              <a:t>From</a:t>
            </a:r>
            <a:endParaRPr lang="en-IN" sz="2400" dirty="0"/>
          </a:p>
        </p:txBody>
      </p:sp>
      <p:cxnSp>
        <p:nvCxnSpPr>
          <p:cNvPr id="87" name="Straight Connector 86">
            <a:extLst>
              <a:ext uri="{FF2B5EF4-FFF2-40B4-BE49-F238E27FC236}">
                <a16:creationId xmlns:a16="http://schemas.microsoft.com/office/drawing/2014/main" id="{BF2EC1E6-8A6B-45A7-8514-8A66A53D2B86}"/>
              </a:ext>
            </a:extLst>
          </p:cNvPr>
          <p:cNvCxnSpPr>
            <a:cxnSpLocks/>
          </p:cNvCxnSpPr>
          <p:nvPr/>
        </p:nvCxnSpPr>
        <p:spPr>
          <a:xfrm>
            <a:off x="249659" y="42069"/>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334C46E-B2BB-4393-B3C6-2FEA5340E384}"/>
              </a:ext>
            </a:extLst>
          </p:cNvPr>
          <p:cNvCxnSpPr>
            <a:cxnSpLocks/>
          </p:cNvCxnSpPr>
          <p:nvPr/>
        </p:nvCxnSpPr>
        <p:spPr>
          <a:xfrm>
            <a:off x="249659" y="796667"/>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FB0186F-C443-4243-B69C-7F8DE6000734}"/>
              </a:ext>
            </a:extLst>
          </p:cNvPr>
          <p:cNvCxnSpPr>
            <a:cxnSpLocks/>
          </p:cNvCxnSpPr>
          <p:nvPr/>
        </p:nvCxnSpPr>
        <p:spPr>
          <a:xfrm>
            <a:off x="249659" y="1544915"/>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15462A2-73E0-4E60-8C20-7C25915A0702}"/>
              </a:ext>
            </a:extLst>
          </p:cNvPr>
          <p:cNvCxnSpPr>
            <a:cxnSpLocks/>
          </p:cNvCxnSpPr>
          <p:nvPr/>
        </p:nvCxnSpPr>
        <p:spPr>
          <a:xfrm>
            <a:off x="249659" y="2293163"/>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E4B60C8-BD4F-4152-AB9F-B8DBB54390D3}"/>
              </a:ext>
            </a:extLst>
          </p:cNvPr>
          <p:cNvCxnSpPr>
            <a:cxnSpLocks/>
          </p:cNvCxnSpPr>
          <p:nvPr/>
        </p:nvCxnSpPr>
        <p:spPr>
          <a:xfrm>
            <a:off x="249659" y="3041411"/>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84A0DF0-E5D1-40D1-9A41-A859014035CF}"/>
              </a:ext>
            </a:extLst>
          </p:cNvPr>
          <p:cNvCxnSpPr>
            <a:cxnSpLocks/>
          </p:cNvCxnSpPr>
          <p:nvPr/>
        </p:nvCxnSpPr>
        <p:spPr>
          <a:xfrm>
            <a:off x="249659" y="3789659"/>
            <a:ext cx="78171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87414D-B0EF-446F-9B87-E6E3AAB945E5}"/>
              </a:ext>
            </a:extLst>
          </p:cNvPr>
          <p:cNvCxnSpPr>
            <a:cxnSpLocks/>
          </p:cNvCxnSpPr>
          <p:nvPr/>
        </p:nvCxnSpPr>
        <p:spPr>
          <a:xfrm>
            <a:off x="249659" y="4537907"/>
            <a:ext cx="586285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A31A806-CB88-4038-99BA-33CF5DD8767D}"/>
              </a:ext>
            </a:extLst>
          </p:cNvPr>
          <p:cNvCxnSpPr>
            <a:cxnSpLocks/>
          </p:cNvCxnSpPr>
          <p:nvPr/>
        </p:nvCxnSpPr>
        <p:spPr>
          <a:xfrm>
            <a:off x="249660" y="32556"/>
            <a:ext cx="0" cy="524855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C1349B8-C9BC-420D-A944-877185A9ED2C}"/>
              </a:ext>
            </a:extLst>
          </p:cNvPr>
          <p:cNvCxnSpPr/>
          <p:nvPr/>
        </p:nvCxnSpPr>
        <p:spPr>
          <a:xfrm>
            <a:off x="1226803"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941DFB0-2471-4D2A-A746-570D7B0BF50B}"/>
              </a:ext>
            </a:extLst>
          </p:cNvPr>
          <p:cNvCxnSpPr/>
          <p:nvPr/>
        </p:nvCxnSpPr>
        <p:spPr>
          <a:xfrm>
            <a:off x="2203946"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CA7E735-FADF-44BB-88C7-A37769CDA83B}"/>
              </a:ext>
            </a:extLst>
          </p:cNvPr>
          <p:cNvCxnSpPr/>
          <p:nvPr/>
        </p:nvCxnSpPr>
        <p:spPr>
          <a:xfrm>
            <a:off x="3181089"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B4B3520-C19B-4F78-AE7B-1076D98205CC}"/>
              </a:ext>
            </a:extLst>
          </p:cNvPr>
          <p:cNvCxnSpPr/>
          <p:nvPr/>
        </p:nvCxnSpPr>
        <p:spPr>
          <a:xfrm>
            <a:off x="4158232"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EA4CAB7-B12B-42DD-AE00-367F94D8A75B}"/>
              </a:ext>
            </a:extLst>
          </p:cNvPr>
          <p:cNvCxnSpPr/>
          <p:nvPr/>
        </p:nvCxnSpPr>
        <p:spPr>
          <a:xfrm>
            <a:off x="5135375"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0EB63C3-87CC-4F64-A41E-B0E1E5D01276}"/>
              </a:ext>
            </a:extLst>
          </p:cNvPr>
          <p:cNvCxnSpPr/>
          <p:nvPr/>
        </p:nvCxnSpPr>
        <p:spPr>
          <a:xfrm>
            <a:off x="6112518" y="32555"/>
            <a:ext cx="0" cy="52488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763D0F5-1856-43C7-BEBE-B34BA92539EC}"/>
              </a:ext>
            </a:extLst>
          </p:cNvPr>
          <p:cNvCxnSpPr>
            <a:cxnSpLocks/>
          </p:cNvCxnSpPr>
          <p:nvPr/>
        </p:nvCxnSpPr>
        <p:spPr>
          <a:xfrm>
            <a:off x="7089659" y="32556"/>
            <a:ext cx="0" cy="37571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B7C59B9-EBEB-4764-9B01-52560D10EECE}"/>
              </a:ext>
            </a:extLst>
          </p:cNvPr>
          <p:cNvCxnSpPr>
            <a:cxnSpLocks/>
          </p:cNvCxnSpPr>
          <p:nvPr/>
        </p:nvCxnSpPr>
        <p:spPr>
          <a:xfrm>
            <a:off x="252408" y="42068"/>
            <a:ext cx="974395" cy="754599"/>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358B7BB-D8B0-4EA7-AA9E-21B008929046}"/>
              </a:ext>
            </a:extLst>
          </p:cNvPr>
          <p:cNvSpPr txBox="1"/>
          <p:nvPr/>
        </p:nvSpPr>
        <p:spPr>
          <a:xfrm>
            <a:off x="358297" y="939959"/>
            <a:ext cx="759869" cy="461665"/>
          </a:xfrm>
          <a:prstGeom prst="rect">
            <a:avLst/>
          </a:prstGeom>
          <a:noFill/>
        </p:spPr>
        <p:txBody>
          <a:bodyPr wrap="square" rtlCol="0">
            <a:spAutoFit/>
          </a:bodyPr>
          <a:lstStyle/>
          <a:p>
            <a:pPr algn="ctr"/>
            <a:r>
              <a:rPr lang="en-US" sz="2400" dirty="0"/>
              <a:t>X</a:t>
            </a:r>
            <a:endParaRPr lang="en-IN" sz="2400" dirty="0"/>
          </a:p>
        </p:txBody>
      </p:sp>
      <p:sp>
        <p:nvSpPr>
          <p:cNvPr id="104" name="TextBox 103">
            <a:extLst>
              <a:ext uri="{FF2B5EF4-FFF2-40B4-BE49-F238E27FC236}">
                <a16:creationId xmlns:a16="http://schemas.microsoft.com/office/drawing/2014/main" id="{2BB90CF8-67E8-4189-BF37-539A1A76CCDA}"/>
              </a:ext>
            </a:extLst>
          </p:cNvPr>
          <p:cNvSpPr txBox="1"/>
          <p:nvPr/>
        </p:nvSpPr>
        <p:spPr>
          <a:xfrm>
            <a:off x="358297" y="1688207"/>
            <a:ext cx="759869" cy="461665"/>
          </a:xfrm>
          <a:prstGeom prst="rect">
            <a:avLst/>
          </a:prstGeom>
          <a:noFill/>
        </p:spPr>
        <p:txBody>
          <a:bodyPr wrap="square" rtlCol="0">
            <a:spAutoFit/>
          </a:bodyPr>
          <a:lstStyle/>
          <a:p>
            <a:pPr algn="ctr"/>
            <a:r>
              <a:rPr lang="en-US" sz="2400" dirty="0"/>
              <a:t>Y</a:t>
            </a:r>
            <a:endParaRPr lang="en-IN" sz="2400" dirty="0"/>
          </a:p>
        </p:txBody>
      </p:sp>
      <p:sp>
        <p:nvSpPr>
          <p:cNvPr id="105" name="TextBox 104">
            <a:extLst>
              <a:ext uri="{FF2B5EF4-FFF2-40B4-BE49-F238E27FC236}">
                <a16:creationId xmlns:a16="http://schemas.microsoft.com/office/drawing/2014/main" id="{DA78A527-DA47-4ACB-9E59-3027458AE804}"/>
              </a:ext>
            </a:extLst>
          </p:cNvPr>
          <p:cNvSpPr txBox="1"/>
          <p:nvPr/>
        </p:nvSpPr>
        <p:spPr>
          <a:xfrm>
            <a:off x="358297" y="2436455"/>
            <a:ext cx="759869" cy="461665"/>
          </a:xfrm>
          <a:prstGeom prst="rect">
            <a:avLst/>
          </a:prstGeom>
          <a:noFill/>
        </p:spPr>
        <p:txBody>
          <a:bodyPr wrap="square" rtlCol="0">
            <a:spAutoFit/>
          </a:bodyPr>
          <a:lstStyle/>
          <a:p>
            <a:pPr algn="ctr"/>
            <a:r>
              <a:rPr lang="en-US" sz="2400" dirty="0"/>
              <a:t>Z</a:t>
            </a:r>
            <a:endParaRPr lang="en-IN" sz="2400" dirty="0"/>
          </a:p>
        </p:txBody>
      </p:sp>
      <p:sp>
        <p:nvSpPr>
          <p:cNvPr id="106" name="TextBox 105">
            <a:extLst>
              <a:ext uri="{FF2B5EF4-FFF2-40B4-BE49-F238E27FC236}">
                <a16:creationId xmlns:a16="http://schemas.microsoft.com/office/drawing/2014/main" id="{2ECBDC5A-4530-46D1-AA2E-6BBAA5F2C511}"/>
              </a:ext>
            </a:extLst>
          </p:cNvPr>
          <p:cNvSpPr txBox="1"/>
          <p:nvPr/>
        </p:nvSpPr>
        <p:spPr>
          <a:xfrm>
            <a:off x="182689" y="3184703"/>
            <a:ext cx="1099327" cy="461665"/>
          </a:xfrm>
          <a:prstGeom prst="rect">
            <a:avLst/>
          </a:prstGeom>
          <a:noFill/>
        </p:spPr>
        <p:txBody>
          <a:bodyPr wrap="square" rtlCol="0">
            <a:spAutoFit/>
          </a:bodyPr>
          <a:lstStyle/>
          <a:p>
            <a:pPr algn="ctr"/>
            <a:r>
              <a:rPr lang="en-US" sz="2400" dirty="0"/>
              <a:t>Dummy</a:t>
            </a:r>
            <a:endParaRPr lang="en-IN" sz="2400" dirty="0"/>
          </a:p>
        </p:txBody>
      </p:sp>
      <p:sp>
        <p:nvSpPr>
          <p:cNvPr id="107" name="TextBox 106">
            <a:extLst>
              <a:ext uri="{FF2B5EF4-FFF2-40B4-BE49-F238E27FC236}">
                <a16:creationId xmlns:a16="http://schemas.microsoft.com/office/drawing/2014/main" id="{3FFB8BDB-731E-4E3E-AD81-E59E7121BE53}"/>
              </a:ext>
            </a:extLst>
          </p:cNvPr>
          <p:cNvSpPr txBox="1"/>
          <p:nvPr/>
        </p:nvSpPr>
        <p:spPr>
          <a:xfrm>
            <a:off x="131180" y="3932950"/>
            <a:ext cx="1204587" cy="461665"/>
          </a:xfrm>
          <a:prstGeom prst="rect">
            <a:avLst/>
          </a:prstGeom>
          <a:noFill/>
        </p:spPr>
        <p:txBody>
          <a:bodyPr wrap="square" rtlCol="0">
            <a:spAutoFit/>
          </a:bodyPr>
          <a:lstStyle/>
          <a:p>
            <a:pPr algn="ctr"/>
            <a:r>
              <a:rPr lang="en-US" sz="2300" dirty="0"/>
              <a:t>Demand</a:t>
            </a:r>
            <a:endParaRPr lang="en-IN" sz="2300" dirty="0"/>
          </a:p>
        </p:txBody>
      </p:sp>
      <p:sp>
        <p:nvSpPr>
          <p:cNvPr id="108" name="TextBox 107">
            <a:extLst>
              <a:ext uri="{FF2B5EF4-FFF2-40B4-BE49-F238E27FC236}">
                <a16:creationId xmlns:a16="http://schemas.microsoft.com/office/drawing/2014/main" id="{DB286577-5C7B-48B0-84B3-CE1BFCB69BCB}"/>
              </a:ext>
            </a:extLst>
          </p:cNvPr>
          <p:cNvSpPr txBox="1"/>
          <p:nvPr/>
        </p:nvSpPr>
        <p:spPr>
          <a:xfrm>
            <a:off x="1335440" y="191711"/>
            <a:ext cx="759869" cy="461665"/>
          </a:xfrm>
          <a:prstGeom prst="rect">
            <a:avLst/>
          </a:prstGeom>
          <a:noFill/>
        </p:spPr>
        <p:txBody>
          <a:bodyPr wrap="square" rtlCol="0">
            <a:spAutoFit/>
          </a:bodyPr>
          <a:lstStyle/>
          <a:p>
            <a:pPr algn="ctr"/>
            <a:r>
              <a:rPr lang="en-US" sz="2400" dirty="0"/>
              <a:t>A</a:t>
            </a:r>
            <a:endParaRPr lang="en-IN" sz="2400" dirty="0"/>
          </a:p>
        </p:txBody>
      </p:sp>
      <p:sp>
        <p:nvSpPr>
          <p:cNvPr id="109" name="TextBox 108">
            <a:extLst>
              <a:ext uri="{FF2B5EF4-FFF2-40B4-BE49-F238E27FC236}">
                <a16:creationId xmlns:a16="http://schemas.microsoft.com/office/drawing/2014/main" id="{CCB0FC68-1C07-4E79-BAEA-822A921FAC32}"/>
              </a:ext>
            </a:extLst>
          </p:cNvPr>
          <p:cNvSpPr txBox="1"/>
          <p:nvPr/>
        </p:nvSpPr>
        <p:spPr>
          <a:xfrm>
            <a:off x="2318547" y="191711"/>
            <a:ext cx="759869" cy="461665"/>
          </a:xfrm>
          <a:prstGeom prst="rect">
            <a:avLst/>
          </a:prstGeom>
          <a:noFill/>
        </p:spPr>
        <p:txBody>
          <a:bodyPr wrap="square" rtlCol="0">
            <a:spAutoFit/>
          </a:bodyPr>
          <a:lstStyle/>
          <a:p>
            <a:pPr algn="ctr"/>
            <a:r>
              <a:rPr lang="en-US" sz="2400" dirty="0"/>
              <a:t>B</a:t>
            </a:r>
            <a:endParaRPr lang="en-IN" sz="2400" dirty="0"/>
          </a:p>
        </p:txBody>
      </p:sp>
      <p:sp>
        <p:nvSpPr>
          <p:cNvPr id="110" name="TextBox 109">
            <a:extLst>
              <a:ext uri="{FF2B5EF4-FFF2-40B4-BE49-F238E27FC236}">
                <a16:creationId xmlns:a16="http://schemas.microsoft.com/office/drawing/2014/main" id="{6F9A56D3-13F5-4819-9FA9-785FB047842E}"/>
              </a:ext>
            </a:extLst>
          </p:cNvPr>
          <p:cNvSpPr txBox="1"/>
          <p:nvPr/>
        </p:nvSpPr>
        <p:spPr>
          <a:xfrm>
            <a:off x="3290240" y="191711"/>
            <a:ext cx="759869" cy="461665"/>
          </a:xfrm>
          <a:prstGeom prst="rect">
            <a:avLst/>
          </a:prstGeom>
          <a:noFill/>
        </p:spPr>
        <p:txBody>
          <a:bodyPr wrap="square" rtlCol="0">
            <a:spAutoFit/>
          </a:bodyPr>
          <a:lstStyle/>
          <a:p>
            <a:pPr algn="ctr"/>
            <a:r>
              <a:rPr lang="en-US" sz="2400" dirty="0"/>
              <a:t>C</a:t>
            </a:r>
            <a:endParaRPr lang="en-IN" sz="2400" dirty="0"/>
          </a:p>
        </p:txBody>
      </p:sp>
      <p:sp>
        <p:nvSpPr>
          <p:cNvPr id="111" name="TextBox 110">
            <a:extLst>
              <a:ext uri="{FF2B5EF4-FFF2-40B4-BE49-F238E27FC236}">
                <a16:creationId xmlns:a16="http://schemas.microsoft.com/office/drawing/2014/main" id="{05BE22CE-FF09-472F-A99E-CC4A63906580}"/>
              </a:ext>
            </a:extLst>
          </p:cNvPr>
          <p:cNvSpPr txBox="1"/>
          <p:nvPr/>
        </p:nvSpPr>
        <p:spPr>
          <a:xfrm>
            <a:off x="4263175" y="191711"/>
            <a:ext cx="759869" cy="461665"/>
          </a:xfrm>
          <a:prstGeom prst="rect">
            <a:avLst/>
          </a:prstGeom>
          <a:noFill/>
        </p:spPr>
        <p:txBody>
          <a:bodyPr wrap="square" rtlCol="0">
            <a:spAutoFit/>
          </a:bodyPr>
          <a:lstStyle/>
          <a:p>
            <a:pPr algn="ctr"/>
            <a:r>
              <a:rPr lang="en-US" sz="2400" dirty="0"/>
              <a:t>D</a:t>
            </a:r>
            <a:endParaRPr lang="en-IN" sz="2400" dirty="0"/>
          </a:p>
        </p:txBody>
      </p:sp>
      <p:sp>
        <p:nvSpPr>
          <p:cNvPr id="112" name="TextBox 111">
            <a:extLst>
              <a:ext uri="{FF2B5EF4-FFF2-40B4-BE49-F238E27FC236}">
                <a16:creationId xmlns:a16="http://schemas.microsoft.com/office/drawing/2014/main" id="{34FD09C5-9870-4891-8242-5E12D6B2EDD2}"/>
              </a:ext>
            </a:extLst>
          </p:cNvPr>
          <p:cNvSpPr txBox="1"/>
          <p:nvPr/>
        </p:nvSpPr>
        <p:spPr>
          <a:xfrm>
            <a:off x="5246282" y="191711"/>
            <a:ext cx="759869" cy="461665"/>
          </a:xfrm>
          <a:prstGeom prst="rect">
            <a:avLst/>
          </a:prstGeom>
          <a:noFill/>
        </p:spPr>
        <p:txBody>
          <a:bodyPr wrap="square" rtlCol="0">
            <a:spAutoFit/>
          </a:bodyPr>
          <a:lstStyle/>
          <a:p>
            <a:pPr algn="ctr"/>
            <a:r>
              <a:rPr lang="en-US" sz="2400" dirty="0"/>
              <a:t>E</a:t>
            </a:r>
            <a:endParaRPr lang="en-IN" sz="2400" dirty="0"/>
          </a:p>
        </p:txBody>
      </p:sp>
      <p:sp>
        <p:nvSpPr>
          <p:cNvPr id="113" name="TextBox 112">
            <a:extLst>
              <a:ext uri="{FF2B5EF4-FFF2-40B4-BE49-F238E27FC236}">
                <a16:creationId xmlns:a16="http://schemas.microsoft.com/office/drawing/2014/main" id="{6EC9EFBF-F7E7-462F-BA8A-160E8D5D1D2C}"/>
              </a:ext>
            </a:extLst>
          </p:cNvPr>
          <p:cNvSpPr txBox="1"/>
          <p:nvPr/>
        </p:nvSpPr>
        <p:spPr>
          <a:xfrm>
            <a:off x="6103674" y="191711"/>
            <a:ext cx="1008000" cy="468000"/>
          </a:xfrm>
          <a:prstGeom prst="rect">
            <a:avLst/>
          </a:prstGeom>
          <a:noFill/>
        </p:spPr>
        <p:txBody>
          <a:bodyPr wrap="square" rtlCol="0">
            <a:spAutoFit/>
          </a:bodyPr>
          <a:lstStyle/>
          <a:p>
            <a:pPr algn="ctr"/>
            <a:r>
              <a:rPr lang="en-US" sz="2400" dirty="0"/>
              <a:t>Supply</a:t>
            </a:r>
            <a:endParaRPr lang="en-IN" sz="2400" dirty="0"/>
          </a:p>
        </p:txBody>
      </p:sp>
      <p:sp>
        <p:nvSpPr>
          <p:cNvPr id="114" name="TextBox 113">
            <a:extLst>
              <a:ext uri="{FF2B5EF4-FFF2-40B4-BE49-F238E27FC236}">
                <a16:creationId xmlns:a16="http://schemas.microsoft.com/office/drawing/2014/main" id="{CC137ADE-82FF-4350-BD81-79AEC9EBD4B7}"/>
              </a:ext>
            </a:extLst>
          </p:cNvPr>
          <p:cNvSpPr txBox="1"/>
          <p:nvPr/>
        </p:nvSpPr>
        <p:spPr>
          <a:xfrm>
            <a:off x="1727562" y="1145921"/>
            <a:ext cx="552885" cy="461665"/>
          </a:xfrm>
          <a:prstGeom prst="rect">
            <a:avLst/>
          </a:prstGeom>
          <a:noFill/>
        </p:spPr>
        <p:txBody>
          <a:bodyPr wrap="square" rtlCol="0">
            <a:spAutoFit/>
          </a:bodyPr>
          <a:lstStyle/>
          <a:p>
            <a:pPr algn="ctr"/>
            <a:r>
              <a:rPr lang="en-US" sz="2400" dirty="0"/>
              <a:t>5</a:t>
            </a:r>
            <a:endParaRPr lang="en-IN" sz="2400" dirty="0"/>
          </a:p>
        </p:txBody>
      </p:sp>
      <p:sp>
        <p:nvSpPr>
          <p:cNvPr id="115" name="TextBox 114">
            <a:extLst>
              <a:ext uri="{FF2B5EF4-FFF2-40B4-BE49-F238E27FC236}">
                <a16:creationId xmlns:a16="http://schemas.microsoft.com/office/drawing/2014/main" id="{267E3EF5-B80D-4D8D-B04A-C0A8ABF359EB}"/>
              </a:ext>
            </a:extLst>
          </p:cNvPr>
          <p:cNvSpPr txBox="1"/>
          <p:nvPr/>
        </p:nvSpPr>
        <p:spPr>
          <a:xfrm>
            <a:off x="1727562" y="1891928"/>
            <a:ext cx="552885" cy="461665"/>
          </a:xfrm>
          <a:prstGeom prst="rect">
            <a:avLst/>
          </a:prstGeom>
          <a:noFill/>
        </p:spPr>
        <p:txBody>
          <a:bodyPr wrap="square" rtlCol="0">
            <a:spAutoFit/>
          </a:bodyPr>
          <a:lstStyle/>
          <a:p>
            <a:pPr algn="ctr"/>
            <a:r>
              <a:rPr lang="en-US" sz="2400" dirty="0"/>
              <a:t>4</a:t>
            </a:r>
            <a:endParaRPr lang="en-IN" sz="2400" dirty="0"/>
          </a:p>
        </p:txBody>
      </p:sp>
      <p:sp>
        <p:nvSpPr>
          <p:cNvPr id="116" name="TextBox 115">
            <a:extLst>
              <a:ext uri="{FF2B5EF4-FFF2-40B4-BE49-F238E27FC236}">
                <a16:creationId xmlns:a16="http://schemas.microsoft.com/office/drawing/2014/main" id="{69EA327C-4CBA-4450-8033-6678B6B9501B}"/>
              </a:ext>
            </a:extLst>
          </p:cNvPr>
          <p:cNvSpPr txBox="1"/>
          <p:nvPr/>
        </p:nvSpPr>
        <p:spPr>
          <a:xfrm>
            <a:off x="1727562" y="2637935"/>
            <a:ext cx="552885" cy="461665"/>
          </a:xfrm>
          <a:prstGeom prst="rect">
            <a:avLst/>
          </a:prstGeom>
          <a:noFill/>
        </p:spPr>
        <p:txBody>
          <a:bodyPr wrap="square" rtlCol="0">
            <a:spAutoFit/>
          </a:bodyPr>
          <a:lstStyle/>
          <a:p>
            <a:pPr algn="ctr"/>
            <a:r>
              <a:rPr lang="en-US" sz="2400" dirty="0"/>
              <a:t>8</a:t>
            </a:r>
            <a:endParaRPr lang="en-IN" sz="2400" dirty="0"/>
          </a:p>
        </p:txBody>
      </p:sp>
      <p:sp>
        <p:nvSpPr>
          <p:cNvPr id="117" name="TextBox 116">
            <a:extLst>
              <a:ext uri="{FF2B5EF4-FFF2-40B4-BE49-F238E27FC236}">
                <a16:creationId xmlns:a16="http://schemas.microsoft.com/office/drawing/2014/main" id="{0D1E6C90-52AF-4DD9-B7B9-F2505FFF6790}"/>
              </a:ext>
            </a:extLst>
          </p:cNvPr>
          <p:cNvSpPr txBox="1"/>
          <p:nvPr/>
        </p:nvSpPr>
        <p:spPr>
          <a:xfrm>
            <a:off x="1727562" y="3383943"/>
            <a:ext cx="552885" cy="461665"/>
          </a:xfrm>
          <a:prstGeom prst="rect">
            <a:avLst/>
          </a:prstGeom>
          <a:noFill/>
        </p:spPr>
        <p:txBody>
          <a:bodyPr wrap="square" rtlCol="0">
            <a:spAutoFit/>
          </a:bodyPr>
          <a:lstStyle/>
          <a:p>
            <a:pPr algn="ctr"/>
            <a:r>
              <a:rPr lang="en-US" sz="2400" dirty="0"/>
              <a:t>0</a:t>
            </a:r>
            <a:endParaRPr lang="en-IN" sz="2400" dirty="0"/>
          </a:p>
        </p:txBody>
      </p:sp>
      <p:sp>
        <p:nvSpPr>
          <p:cNvPr id="118" name="TextBox 117">
            <a:extLst>
              <a:ext uri="{FF2B5EF4-FFF2-40B4-BE49-F238E27FC236}">
                <a16:creationId xmlns:a16="http://schemas.microsoft.com/office/drawing/2014/main" id="{7DAB36D9-0017-4E1F-9C71-2A760841C556}"/>
              </a:ext>
            </a:extLst>
          </p:cNvPr>
          <p:cNvSpPr txBox="1"/>
          <p:nvPr/>
        </p:nvSpPr>
        <p:spPr>
          <a:xfrm>
            <a:off x="5642978" y="1145921"/>
            <a:ext cx="552885" cy="461665"/>
          </a:xfrm>
          <a:prstGeom prst="rect">
            <a:avLst/>
          </a:prstGeom>
          <a:noFill/>
        </p:spPr>
        <p:txBody>
          <a:bodyPr wrap="square" rtlCol="0">
            <a:spAutoFit/>
          </a:bodyPr>
          <a:lstStyle/>
          <a:p>
            <a:pPr algn="ctr"/>
            <a:r>
              <a:rPr lang="en-US" sz="2400" dirty="0"/>
              <a:t>3</a:t>
            </a:r>
            <a:endParaRPr lang="en-IN" sz="2400" dirty="0"/>
          </a:p>
        </p:txBody>
      </p:sp>
      <p:sp>
        <p:nvSpPr>
          <p:cNvPr id="119" name="TextBox 118">
            <a:extLst>
              <a:ext uri="{FF2B5EF4-FFF2-40B4-BE49-F238E27FC236}">
                <a16:creationId xmlns:a16="http://schemas.microsoft.com/office/drawing/2014/main" id="{336B29C9-2BB1-4E83-84E8-B4709840787E}"/>
              </a:ext>
            </a:extLst>
          </p:cNvPr>
          <p:cNvSpPr txBox="1"/>
          <p:nvPr/>
        </p:nvSpPr>
        <p:spPr>
          <a:xfrm>
            <a:off x="5642978" y="1891928"/>
            <a:ext cx="552885" cy="461665"/>
          </a:xfrm>
          <a:prstGeom prst="rect">
            <a:avLst/>
          </a:prstGeom>
          <a:noFill/>
        </p:spPr>
        <p:txBody>
          <a:bodyPr wrap="square" rtlCol="0">
            <a:spAutoFit/>
          </a:bodyPr>
          <a:lstStyle/>
          <a:p>
            <a:pPr algn="ctr"/>
            <a:r>
              <a:rPr lang="en-US" sz="2400" dirty="0"/>
              <a:t>6</a:t>
            </a:r>
            <a:endParaRPr lang="en-IN" sz="2400" dirty="0"/>
          </a:p>
        </p:txBody>
      </p:sp>
      <p:sp>
        <p:nvSpPr>
          <p:cNvPr id="120" name="TextBox 119">
            <a:extLst>
              <a:ext uri="{FF2B5EF4-FFF2-40B4-BE49-F238E27FC236}">
                <a16:creationId xmlns:a16="http://schemas.microsoft.com/office/drawing/2014/main" id="{CF208737-AFA1-44A3-BD8F-ED33402E1283}"/>
              </a:ext>
            </a:extLst>
          </p:cNvPr>
          <p:cNvSpPr txBox="1"/>
          <p:nvPr/>
        </p:nvSpPr>
        <p:spPr>
          <a:xfrm>
            <a:off x="5642978" y="2637935"/>
            <a:ext cx="552885" cy="461665"/>
          </a:xfrm>
          <a:prstGeom prst="rect">
            <a:avLst/>
          </a:prstGeom>
          <a:noFill/>
        </p:spPr>
        <p:txBody>
          <a:bodyPr wrap="square" rtlCol="0">
            <a:spAutoFit/>
          </a:bodyPr>
          <a:lstStyle/>
          <a:p>
            <a:pPr algn="ctr"/>
            <a:r>
              <a:rPr lang="en-US" sz="2400" dirty="0"/>
              <a:t>3</a:t>
            </a:r>
            <a:endParaRPr lang="en-IN" sz="2400" dirty="0"/>
          </a:p>
        </p:txBody>
      </p:sp>
      <p:sp>
        <p:nvSpPr>
          <p:cNvPr id="122" name="TextBox 121">
            <a:extLst>
              <a:ext uri="{FF2B5EF4-FFF2-40B4-BE49-F238E27FC236}">
                <a16:creationId xmlns:a16="http://schemas.microsoft.com/office/drawing/2014/main" id="{14CFB351-120C-414E-AD5C-7B8C2D7F2398}"/>
              </a:ext>
            </a:extLst>
          </p:cNvPr>
          <p:cNvSpPr txBox="1"/>
          <p:nvPr/>
        </p:nvSpPr>
        <p:spPr>
          <a:xfrm>
            <a:off x="4664124" y="1145921"/>
            <a:ext cx="552885" cy="461665"/>
          </a:xfrm>
          <a:prstGeom prst="rect">
            <a:avLst/>
          </a:prstGeom>
          <a:noFill/>
        </p:spPr>
        <p:txBody>
          <a:bodyPr wrap="square" rtlCol="0">
            <a:spAutoFit/>
          </a:bodyPr>
          <a:lstStyle/>
          <a:p>
            <a:pPr algn="ctr"/>
            <a:r>
              <a:rPr lang="en-US" sz="2400" dirty="0"/>
              <a:t>6</a:t>
            </a:r>
            <a:endParaRPr lang="en-IN" sz="2400" dirty="0"/>
          </a:p>
        </p:txBody>
      </p:sp>
      <p:sp>
        <p:nvSpPr>
          <p:cNvPr id="123" name="TextBox 122">
            <a:extLst>
              <a:ext uri="{FF2B5EF4-FFF2-40B4-BE49-F238E27FC236}">
                <a16:creationId xmlns:a16="http://schemas.microsoft.com/office/drawing/2014/main" id="{A6B816EE-AAD6-4701-93A6-69579F74FC79}"/>
              </a:ext>
            </a:extLst>
          </p:cNvPr>
          <p:cNvSpPr txBox="1"/>
          <p:nvPr/>
        </p:nvSpPr>
        <p:spPr>
          <a:xfrm>
            <a:off x="4664124" y="1891928"/>
            <a:ext cx="552885" cy="461665"/>
          </a:xfrm>
          <a:prstGeom prst="rect">
            <a:avLst/>
          </a:prstGeom>
          <a:noFill/>
        </p:spPr>
        <p:txBody>
          <a:bodyPr wrap="square" rtlCol="0">
            <a:spAutoFit/>
          </a:bodyPr>
          <a:lstStyle/>
          <a:p>
            <a:pPr algn="ctr"/>
            <a:r>
              <a:rPr lang="en-US" sz="2400" dirty="0"/>
              <a:t>6</a:t>
            </a:r>
            <a:endParaRPr lang="en-IN" sz="2400" dirty="0"/>
          </a:p>
        </p:txBody>
      </p:sp>
      <p:sp>
        <p:nvSpPr>
          <p:cNvPr id="124" name="TextBox 123">
            <a:extLst>
              <a:ext uri="{FF2B5EF4-FFF2-40B4-BE49-F238E27FC236}">
                <a16:creationId xmlns:a16="http://schemas.microsoft.com/office/drawing/2014/main" id="{FC1CF375-FB55-4FD8-AEEE-8B76D91C6342}"/>
              </a:ext>
            </a:extLst>
          </p:cNvPr>
          <p:cNvSpPr txBox="1"/>
          <p:nvPr/>
        </p:nvSpPr>
        <p:spPr>
          <a:xfrm>
            <a:off x="4664124" y="2637935"/>
            <a:ext cx="552885" cy="461665"/>
          </a:xfrm>
          <a:prstGeom prst="rect">
            <a:avLst/>
          </a:prstGeom>
          <a:noFill/>
        </p:spPr>
        <p:txBody>
          <a:bodyPr wrap="square" rtlCol="0">
            <a:spAutoFit/>
          </a:bodyPr>
          <a:lstStyle/>
          <a:p>
            <a:pPr algn="ctr"/>
            <a:r>
              <a:rPr lang="en-US" sz="2400" dirty="0"/>
              <a:t>6</a:t>
            </a:r>
            <a:endParaRPr lang="en-IN" sz="2400" dirty="0"/>
          </a:p>
        </p:txBody>
      </p:sp>
      <p:sp>
        <p:nvSpPr>
          <p:cNvPr id="125" name="TextBox 124">
            <a:extLst>
              <a:ext uri="{FF2B5EF4-FFF2-40B4-BE49-F238E27FC236}">
                <a16:creationId xmlns:a16="http://schemas.microsoft.com/office/drawing/2014/main" id="{10AB20FE-30FE-4C44-84D8-578C425C6C8C}"/>
              </a:ext>
            </a:extLst>
          </p:cNvPr>
          <p:cNvSpPr txBox="1"/>
          <p:nvPr/>
        </p:nvSpPr>
        <p:spPr>
          <a:xfrm>
            <a:off x="4664124" y="3383943"/>
            <a:ext cx="552885" cy="461665"/>
          </a:xfrm>
          <a:prstGeom prst="rect">
            <a:avLst/>
          </a:prstGeom>
          <a:noFill/>
        </p:spPr>
        <p:txBody>
          <a:bodyPr wrap="square" rtlCol="0">
            <a:spAutoFit/>
          </a:bodyPr>
          <a:lstStyle/>
          <a:p>
            <a:pPr algn="ctr"/>
            <a:r>
              <a:rPr lang="en-US" sz="2400" dirty="0"/>
              <a:t>0</a:t>
            </a:r>
            <a:endParaRPr lang="en-IN" sz="2400" dirty="0"/>
          </a:p>
        </p:txBody>
      </p:sp>
      <p:sp>
        <p:nvSpPr>
          <p:cNvPr id="126" name="TextBox 125">
            <a:extLst>
              <a:ext uri="{FF2B5EF4-FFF2-40B4-BE49-F238E27FC236}">
                <a16:creationId xmlns:a16="http://schemas.microsoft.com/office/drawing/2014/main" id="{5B9B4DA3-FAE0-492C-BEB5-4E659CF0610A}"/>
              </a:ext>
            </a:extLst>
          </p:cNvPr>
          <p:cNvSpPr txBox="1"/>
          <p:nvPr/>
        </p:nvSpPr>
        <p:spPr>
          <a:xfrm>
            <a:off x="3685270" y="1145921"/>
            <a:ext cx="552885" cy="461665"/>
          </a:xfrm>
          <a:prstGeom prst="rect">
            <a:avLst/>
          </a:prstGeom>
          <a:noFill/>
        </p:spPr>
        <p:txBody>
          <a:bodyPr wrap="square" rtlCol="0">
            <a:spAutoFit/>
          </a:bodyPr>
          <a:lstStyle/>
          <a:p>
            <a:pPr algn="ctr"/>
            <a:r>
              <a:rPr lang="en-US" sz="2400" dirty="0"/>
              <a:t>6</a:t>
            </a:r>
            <a:endParaRPr lang="en-IN" sz="2400" dirty="0"/>
          </a:p>
        </p:txBody>
      </p:sp>
      <p:sp>
        <p:nvSpPr>
          <p:cNvPr id="127" name="TextBox 126">
            <a:extLst>
              <a:ext uri="{FF2B5EF4-FFF2-40B4-BE49-F238E27FC236}">
                <a16:creationId xmlns:a16="http://schemas.microsoft.com/office/drawing/2014/main" id="{DA4508AC-70E4-4887-A828-0C4343E6AC14}"/>
              </a:ext>
            </a:extLst>
          </p:cNvPr>
          <p:cNvSpPr txBox="1"/>
          <p:nvPr/>
        </p:nvSpPr>
        <p:spPr>
          <a:xfrm>
            <a:off x="3685270" y="1891928"/>
            <a:ext cx="552885" cy="461665"/>
          </a:xfrm>
          <a:prstGeom prst="rect">
            <a:avLst/>
          </a:prstGeom>
          <a:noFill/>
        </p:spPr>
        <p:txBody>
          <a:bodyPr wrap="square" rtlCol="0">
            <a:spAutoFit/>
          </a:bodyPr>
          <a:lstStyle/>
          <a:p>
            <a:pPr algn="ctr"/>
            <a:r>
              <a:rPr lang="en-US" sz="2400" dirty="0"/>
              <a:t>7</a:t>
            </a:r>
            <a:endParaRPr lang="en-IN" sz="2400" dirty="0"/>
          </a:p>
        </p:txBody>
      </p:sp>
      <p:sp>
        <p:nvSpPr>
          <p:cNvPr id="128" name="TextBox 127">
            <a:extLst>
              <a:ext uri="{FF2B5EF4-FFF2-40B4-BE49-F238E27FC236}">
                <a16:creationId xmlns:a16="http://schemas.microsoft.com/office/drawing/2014/main" id="{11E8B629-3ECA-436C-BA71-5C458FA991AB}"/>
              </a:ext>
            </a:extLst>
          </p:cNvPr>
          <p:cNvSpPr txBox="1"/>
          <p:nvPr/>
        </p:nvSpPr>
        <p:spPr>
          <a:xfrm>
            <a:off x="3685270" y="2637935"/>
            <a:ext cx="552885" cy="461665"/>
          </a:xfrm>
          <a:prstGeom prst="rect">
            <a:avLst/>
          </a:prstGeom>
          <a:noFill/>
        </p:spPr>
        <p:txBody>
          <a:bodyPr wrap="square" rtlCol="0">
            <a:spAutoFit/>
          </a:bodyPr>
          <a:lstStyle/>
          <a:p>
            <a:pPr algn="ctr"/>
            <a:r>
              <a:rPr lang="en-US" sz="2400" dirty="0"/>
              <a:t>6</a:t>
            </a:r>
            <a:endParaRPr lang="en-IN" sz="2400" dirty="0"/>
          </a:p>
        </p:txBody>
      </p:sp>
      <p:sp>
        <p:nvSpPr>
          <p:cNvPr id="129" name="TextBox 128">
            <a:extLst>
              <a:ext uri="{FF2B5EF4-FFF2-40B4-BE49-F238E27FC236}">
                <a16:creationId xmlns:a16="http://schemas.microsoft.com/office/drawing/2014/main" id="{063B6271-8816-4CDE-ABD9-174D230AA8D1}"/>
              </a:ext>
            </a:extLst>
          </p:cNvPr>
          <p:cNvSpPr txBox="1"/>
          <p:nvPr/>
        </p:nvSpPr>
        <p:spPr>
          <a:xfrm>
            <a:off x="3685270" y="3383943"/>
            <a:ext cx="552885" cy="461665"/>
          </a:xfrm>
          <a:prstGeom prst="rect">
            <a:avLst/>
          </a:prstGeom>
          <a:noFill/>
        </p:spPr>
        <p:txBody>
          <a:bodyPr wrap="square" rtlCol="0">
            <a:spAutoFit/>
          </a:bodyPr>
          <a:lstStyle/>
          <a:p>
            <a:pPr algn="ctr"/>
            <a:r>
              <a:rPr lang="en-US" sz="2400" dirty="0"/>
              <a:t>0</a:t>
            </a:r>
            <a:endParaRPr lang="en-IN" sz="2400" dirty="0"/>
          </a:p>
        </p:txBody>
      </p:sp>
      <p:sp>
        <p:nvSpPr>
          <p:cNvPr id="130" name="TextBox 129">
            <a:extLst>
              <a:ext uri="{FF2B5EF4-FFF2-40B4-BE49-F238E27FC236}">
                <a16:creationId xmlns:a16="http://schemas.microsoft.com/office/drawing/2014/main" id="{A9F3DFEE-12E7-4C02-A95E-BFCB191373FC}"/>
              </a:ext>
            </a:extLst>
          </p:cNvPr>
          <p:cNvSpPr txBox="1"/>
          <p:nvPr/>
        </p:nvSpPr>
        <p:spPr>
          <a:xfrm>
            <a:off x="2706416" y="1145921"/>
            <a:ext cx="552885" cy="461665"/>
          </a:xfrm>
          <a:prstGeom prst="rect">
            <a:avLst/>
          </a:prstGeom>
          <a:noFill/>
        </p:spPr>
        <p:txBody>
          <a:bodyPr wrap="square" rtlCol="0">
            <a:spAutoFit/>
          </a:bodyPr>
          <a:lstStyle/>
          <a:p>
            <a:pPr algn="ctr"/>
            <a:r>
              <a:rPr lang="en-US" sz="2400" dirty="0"/>
              <a:t>8</a:t>
            </a:r>
            <a:endParaRPr lang="en-IN" sz="2400" dirty="0"/>
          </a:p>
        </p:txBody>
      </p:sp>
      <p:sp>
        <p:nvSpPr>
          <p:cNvPr id="131" name="TextBox 130">
            <a:extLst>
              <a:ext uri="{FF2B5EF4-FFF2-40B4-BE49-F238E27FC236}">
                <a16:creationId xmlns:a16="http://schemas.microsoft.com/office/drawing/2014/main" id="{CFC66390-FEC1-4D52-8F27-229F28FD3BCB}"/>
              </a:ext>
            </a:extLst>
          </p:cNvPr>
          <p:cNvSpPr txBox="1"/>
          <p:nvPr/>
        </p:nvSpPr>
        <p:spPr>
          <a:xfrm>
            <a:off x="2706416" y="1891928"/>
            <a:ext cx="552885" cy="461665"/>
          </a:xfrm>
          <a:prstGeom prst="rect">
            <a:avLst/>
          </a:prstGeom>
          <a:noFill/>
        </p:spPr>
        <p:txBody>
          <a:bodyPr wrap="square" rtlCol="0">
            <a:spAutoFit/>
          </a:bodyPr>
          <a:lstStyle/>
          <a:p>
            <a:pPr algn="ctr"/>
            <a:r>
              <a:rPr lang="en-US" sz="2400" dirty="0"/>
              <a:t>7</a:t>
            </a:r>
            <a:endParaRPr lang="en-IN" sz="2400" dirty="0"/>
          </a:p>
        </p:txBody>
      </p:sp>
      <p:sp>
        <p:nvSpPr>
          <p:cNvPr id="132" name="TextBox 131">
            <a:extLst>
              <a:ext uri="{FF2B5EF4-FFF2-40B4-BE49-F238E27FC236}">
                <a16:creationId xmlns:a16="http://schemas.microsoft.com/office/drawing/2014/main" id="{2CE07088-D34A-4378-8E13-CE987DCA562C}"/>
              </a:ext>
            </a:extLst>
          </p:cNvPr>
          <p:cNvSpPr txBox="1"/>
          <p:nvPr/>
        </p:nvSpPr>
        <p:spPr>
          <a:xfrm>
            <a:off x="2706416" y="2637935"/>
            <a:ext cx="552885" cy="461665"/>
          </a:xfrm>
          <a:prstGeom prst="rect">
            <a:avLst/>
          </a:prstGeom>
          <a:noFill/>
        </p:spPr>
        <p:txBody>
          <a:bodyPr wrap="square" rtlCol="0">
            <a:spAutoFit/>
          </a:bodyPr>
          <a:lstStyle/>
          <a:p>
            <a:pPr algn="ctr"/>
            <a:r>
              <a:rPr lang="en-US" sz="2400" dirty="0"/>
              <a:t>4</a:t>
            </a:r>
            <a:endParaRPr lang="en-IN" sz="2400" dirty="0"/>
          </a:p>
        </p:txBody>
      </p:sp>
      <p:sp>
        <p:nvSpPr>
          <p:cNvPr id="133" name="TextBox 132">
            <a:extLst>
              <a:ext uri="{FF2B5EF4-FFF2-40B4-BE49-F238E27FC236}">
                <a16:creationId xmlns:a16="http://schemas.microsoft.com/office/drawing/2014/main" id="{BCE41627-F62F-4918-9136-EB56B80340DE}"/>
              </a:ext>
            </a:extLst>
          </p:cNvPr>
          <p:cNvSpPr txBox="1"/>
          <p:nvPr/>
        </p:nvSpPr>
        <p:spPr>
          <a:xfrm>
            <a:off x="2706416" y="3383943"/>
            <a:ext cx="552885" cy="461665"/>
          </a:xfrm>
          <a:prstGeom prst="rect">
            <a:avLst/>
          </a:prstGeom>
          <a:noFill/>
        </p:spPr>
        <p:txBody>
          <a:bodyPr wrap="square" rtlCol="0">
            <a:spAutoFit/>
          </a:bodyPr>
          <a:lstStyle/>
          <a:p>
            <a:pPr algn="ctr"/>
            <a:r>
              <a:rPr lang="en-US" sz="2400" dirty="0"/>
              <a:t>0</a:t>
            </a:r>
            <a:endParaRPr lang="en-IN" sz="2400" dirty="0"/>
          </a:p>
        </p:txBody>
      </p:sp>
      <p:sp>
        <p:nvSpPr>
          <p:cNvPr id="134" name="TextBox 133">
            <a:extLst>
              <a:ext uri="{FF2B5EF4-FFF2-40B4-BE49-F238E27FC236}">
                <a16:creationId xmlns:a16="http://schemas.microsoft.com/office/drawing/2014/main" id="{AB659242-AD14-4F1B-B630-B7FFDD184417}"/>
              </a:ext>
            </a:extLst>
          </p:cNvPr>
          <p:cNvSpPr txBox="1"/>
          <p:nvPr/>
        </p:nvSpPr>
        <p:spPr>
          <a:xfrm>
            <a:off x="6323977" y="939915"/>
            <a:ext cx="552885" cy="461665"/>
          </a:xfrm>
          <a:prstGeom prst="rect">
            <a:avLst/>
          </a:prstGeom>
          <a:noFill/>
        </p:spPr>
        <p:txBody>
          <a:bodyPr wrap="square" rtlCol="0">
            <a:spAutoFit/>
          </a:bodyPr>
          <a:lstStyle/>
          <a:p>
            <a:pPr algn="ctr"/>
            <a:r>
              <a:rPr lang="en-US" sz="2400" dirty="0"/>
              <a:t>80</a:t>
            </a:r>
            <a:endParaRPr lang="en-IN" sz="2400" dirty="0"/>
          </a:p>
        </p:txBody>
      </p:sp>
      <p:sp>
        <p:nvSpPr>
          <p:cNvPr id="135" name="TextBox 134">
            <a:extLst>
              <a:ext uri="{FF2B5EF4-FFF2-40B4-BE49-F238E27FC236}">
                <a16:creationId xmlns:a16="http://schemas.microsoft.com/office/drawing/2014/main" id="{AF20D70E-9EE2-457E-8E45-B470C48C23C8}"/>
              </a:ext>
            </a:extLst>
          </p:cNvPr>
          <p:cNvSpPr txBox="1"/>
          <p:nvPr/>
        </p:nvSpPr>
        <p:spPr>
          <a:xfrm>
            <a:off x="6323977" y="1684606"/>
            <a:ext cx="552885" cy="461665"/>
          </a:xfrm>
          <a:prstGeom prst="rect">
            <a:avLst/>
          </a:prstGeom>
          <a:noFill/>
        </p:spPr>
        <p:txBody>
          <a:bodyPr wrap="square" rtlCol="0">
            <a:spAutoFit/>
          </a:bodyPr>
          <a:lstStyle/>
          <a:p>
            <a:pPr algn="ctr"/>
            <a:r>
              <a:rPr lang="en-US" sz="2400" dirty="0"/>
              <a:t>50</a:t>
            </a:r>
            <a:endParaRPr lang="en-IN" sz="2400" dirty="0"/>
          </a:p>
        </p:txBody>
      </p:sp>
      <p:sp>
        <p:nvSpPr>
          <p:cNvPr id="136" name="TextBox 135">
            <a:extLst>
              <a:ext uri="{FF2B5EF4-FFF2-40B4-BE49-F238E27FC236}">
                <a16:creationId xmlns:a16="http://schemas.microsoft.com/office/drawing/2014/main" id="{B44D9F6A-4B0A-403F-8544-409AD0A45D15}"/>
              </a:ext>
            </a:extLst>
          </p:cNvPr>
          <p:cNvSpPr txBox="1"/>
          <p:nvPr/>
        </p:nvSpPr>
        <p:spPr>
          <a:xfrm>
            <a:off x="6323977" y="2429297"/>
            <a:ext cx="552885" cy="461665"/>
          </a:xfrm>
          <a:prstGeom prst="rect">
            <a:avLst/>
          </a:prstGeom>
          <a:noFill/>
        </p:spPr>
        <p:txBody>
          <a:bodyPr wrap="square" rtlCol="0">
            <a:spAutoFit/>
          </a:bodyPr>
          <a:lstStyle/>
          <a:p>
            <a:pPr algn="ctr"/>
            <a:r>
              <a:rPr lang="en-US" sz="2400" dirty="0"/>
              <a:t>90</a:t>
            </a:r>
            <a:endParaRPr lang="en-IN" sz="2400" dirty="0"/>
          </a:p>
        </p:txBody>
      </p:sp>
      <p:sp>
        <p:nvSpPr>
          <p:cNvPr id="137" name="TextBox 136">
            <a:extLst>
              <a:ext uri="{FF2B5EF4-FFF2-40B4-BE49-F238E27FC236}">
                <a16:creationId xmlns:a16="http://schemas.microsoft.com/office/drawing/2014/main" id="{52CC064A-3421-476C-A289-57883A8902FC}"/>
              </a:ext>
            </a:extLst>
          </p:cNvPr>
          <p:cNvSpPr txBox="1"/>
          <p:nvPr/>
        </p:nvSpPr>
        <p:spPr>
          <a:xfrm>
            <a:off x="6325916" y="3173987"/>
            <a:ext cx="552885" cy="461665"/>
          </a:xfrm>
          <a:prstGeom prst="rect">
            <a:avLst/>
          </a:prstGeom>
          <a:noFill/>
        </p:spPr>
        <p:txBody>
          <a:bodyPr wrap="square" rtlCol="0">
            <a:spAutoFit/>
          </a:bodyPr>
          <a:lstStyle/>
          <a:p>
            <a:pPr algn="ctr"/>
            <a:r>
              <a:rPr lang="en-US" sz="2400" dirty="0"/>
              <a:t>30</a:t>
            </a:r>
            <a:endParaRPr lang="en-IN" sz="2400" dirty="0"/>
          </a:p>
        </p:txBody>
      </p:sp>
      <p:sp>
        <p:nvSpPr>
          <p:cNvPr id="138" name="TextBox 137">
            <a:extLst>
              <a:ext uri="{FF2B5EF4-FFF2-40B4-BE49-F238E27FC236}">
                <a16:creationId xmlns:a16="http://schemas.microsoft.com/office/drawing/2014/main" id="{56A281F6-FE92-4689-ABCA-7DA066C5E440}"/>
              </a:ext>
            </a:extLst>
          </p:cNvPr>
          <p:cNvSpPr txBox="1"/>
          <p:nvPr/>
        </p:nvSpPr>
        <p:spPr>
          <a:xfrm>
            <a:off x="1450839" y="3918158"/>
            <a:ext cx="552885" cy="461665"/>
          </a:xfrm>
          <a:prstGeom prst="rect">
            <a:avLst/>
          </a:prstGeom>
          <a:noFill/>
        </p:spPr>
        <p:txBody>
          <a:bodyPr wrap="square" rtlCol="0">
            <a:spAutoFit/>
          </a:bodyPr>
          <a:lstStyle/>
          <a:p>
            <a:pPr algn="ctr"/>
            <a:r>
              <a:rPr lang="en-US" sz="2400" dirty="0"/>
              <a:t>40</a:t>
            </a:r>
            <a:endParaRPr lang="en-IN" sz="2400" dirty="0"/>
          </a:p>
        </p:txBody>
      </p:sp>
      <p:sp>
        <p:nvSpPr>
          <p:cNvPr id="139" name="TextBox 138">
            <a:extLst>
              <a:ext uri="{FF2B5EF4-FFF2-40B4-BE49-F238E27FC236}">
                <a16:creationId xmlns:a16="http://schemas.microsoft.com/office/drawing/2014/main" id="{F57D5769-5C56-47FA-8B8B-FD946F8AB764}"/>
              </a:ext>
            </a:extLst>
          </p:cNvPr>
          <p:cNvSpPr txBox="1"/>
          <p:nvPr/>
        </p:nvSpPr>
        <p:spPr>
          <a:xfrm>
            <a:off x="2425798" y="3918158"/>
            <a:ext cx="552885" cy="461665"/>
          </a:xfrm>
          <a:prstGeom prst="rect">
            <a:avLst/>
          </a:prstGeom>
          <a:noFill/>
        </p:spPr>
        <p:txBody>
          <a:bodyPr wrap="square" rtlCol="0">
            <a:spAutoFit/>
          </a:bodyPr>
          <a:lstStyle/>
          <a:p>
            <a:pPr algn="ctr"/>
            <a:r>
              <a:rPr lang="en-US" sz="2400" dirty="0"/>
              <a:t>40</a:t>
            </a:r>
            <a:endParaRPr lang="en-IN" sz="2400" dirty="0"/>
          </a:p>
        </p:txBody>
      </p:sp>
      <p:sp>
        <p:nvSpPr>
          <p:cNvPr id="140" name="TextBox 139">
            <a:extLst>
              <a:ext uri="{FF2B5EF4-FFF2-40B4-BE49-F238E27FC236}">
                <a16:creationId xmlns:a16="http://schemas.microsoft.com/office/drawing/2014/main" id="{4A063345-BA3D-48F3-9285-411A885631EA}"/>
              </a:ext>
            </a:extLst>
          </p:cNvPr>
          <p:cNvSpPr txBox="1"/>
          <p:nvPr/>
        </p:nvSpPr>
        <p:spPr>
          <a:xfrm>
            <a:off x="3400757" y="3918158"/>
            <a:ext cx="552885" cy="461665"/>
          </a:xfrm>
          <a:prstGeom prst="rect">
            <a:avLst/>
          </a:prstGeom>
          <a:noFill/>
        </p:spPr>
        <p:txBody>
          <a:bodyPr wrap="square" rtlCol="0">
            <a:spAutoFit/>
          </a:bodyPr>
          <a:lstStyle/>
          <a:p>
            <a:pPr algn="ctr"/>
            <a:r>
              <a:rPr lang="en-US" sz="2400" dirty="0"/>
              <a:t>50</a:t>
            </a:r>
            <a:endParaRPr lang="en-IN" sz="2400" dirty="0"/>
          </a:p>
        </p:txBody>
      </p:sp>
      <p:sp>
        <p:nvSpPr>
          <p:cNvPr id="141" name="TextBox 140">
            <a:extLst>
              <a:ext uri="{FF2B5EF4-FFF2-40B4-BE49-F238E27FC236}">
                <a16:creationId xmlns:a16="http://schemas.microsoft.com/office/drawing/2014/main" id="{C30B277B-A624-4393-A885-C420521498C1}"/>
              </a:ext>
            </a:extLst>
          </p:cNvPr>
          <p:cNvSpPr txBox="1"/>
          <p:nvPr/>
        </p:nvSpPr>
        <p:spPr>
          <a:xfrm>
            <a:off x="4375715" y="3918158"/>
            <a:ext cx="552885" cy="461665"/>
          </a:xfrm>
          <a:prstGeom prst="rect">
            <a:avLst/>
          </a:prstGeom>
          <a:noFill/>
        </p:spPr>
        <p:txBody>
          <a:bodyPr wrap="square" rtlCol="0">
            <a:spAutoFit/>
          </a:bodyPr>
          <a:lstStyle/>
          <a:p>
            <a:pPr algn="ctr"/>
            <a:r>
              <a:rPr lang="en-US" sz="2400" dirty="0"/>
              <a:t>40</a:t>
            </a:r>
            <a:endParaRPr lang="en-IN" sz="2400" dirty="0"/>
          </a:p>
        </p:txBody>
      </p:sp>
      <p:sp>
        <p:nvSpPr>
          <p:cNvPr id="142" name="TextBox 141">
            <a:extLst>
              <a:ext uri="{FF2B5EF4-FFF2-40B4-BE49-F238E27FC236}">
                <a16:creationId xmlns:a16="http://schemas.microsoft.com/office/drawing/2014/main" id="{6C92BF48-7EEB-4129-8D47-50E25E3D00CE}"/>
              </a:ext>
            </a:extLst>
          </p:cNvPr>
          <p:cNvSpPr txBox="1"/>
          <p:nvPr/>
        </p:nvSpPr>
        <p:spPr>
          <a:xfrm>
            <a:off x="5350673" y="3918158"/>
            <a:ext cx="552885" cy="461665"/>
          </a:xfrm>
          <a:prstGeom prst="rect">
            <a:avLst/>
          </a:prstGeom>
          <a:noFill/>
        </p:spPr>
        <p:txBody>
          <a:bodyPr wrap="square" rtlCol="0">
            <a:spAutoFit/>
          </a:bodyPr>
          <a:lstStyle/>
          <a:p>
            <a:pPr algn="ctr"/>
            <a:r>
              <a:rPr lang="en-US" sz="2400" dirty="0"/>
              <a:t>80</a:t>
            </a:r>
            <a:endParaRPr lang="en-IN" sz="2400" dirty="0"/>
          </a:p>
        </p:txBody>
      </p:sp>
      <p:sp>
        <p:nvSpPr>
          <p:cNvPr id="155" name="TextBox 154">
            <a:extLst>
              <a:ext uri="{FF2B5EF4-FFF2-40B4-BE49-F238E27FC236}">
                <a16:creationId xmlns:a16="http://schemas.microsoft.com/office/drawing/2014/main" id="{D84A9CA8-5947-4B13-BE27-5D12EF100D51}"/>
              </a:ext>
            </a:extLst>
          </p:cNvPr>
          <p:cNvSpPr txBox="1"/>
          <p:nvPr/>
        </p:nvSpPr>
        <p:spPr>
          <a:xfrm>
            <a:off x="4098287" y="2979289"/>
            <a:ext cx="651864" cy="461665"/>
          </a:xfrm>
          <a:prstGeom prst="rect">
            <a:avLst/>
          </a:prstGeom>
          <a:noFill/>
        </p:spPr>
        <p:txBody>
          <a:bodyPr wrap="square" rtlCol="0">
            <a:spAutoFit/>
          </a:bodyPr>
          <a:lstStyle/>
          <a:p>
            <a:pPr algn="ctr"/>
            <a:r>
              <a:rPr lang="en-US" sz="2400" dirty="0">
                <a:solidFill>
                  <a:schemeClr val="tx2"/>
                </a:solidFill>
              </a:rPr>
              <a:t>30</a:t>
            </a:r>
            <a:endParaRPr lang="en-IN" sz="2400" dirty="0">
              <a:solidFill>
                <a:schemeClr val="tx2"/>
              </a:solidFill>
            </a:endParaRPr>
          </a:p>
        </p:txBody>
      </p:sp>
      <p:cxnSp>
        <p:nvCxnSpPr>
          <p:cNvPr id="156" name="Straight Connector 155">
            <a:extLst>
              <a:ext uri="{FF2B5EF4-FFF2-40B4-BE49-F238E27FC236}">
                <a16:creationId xmlns:a16="http://schemas.microsoft.com/office/drawing/2014/main" id="{FAD33A6B-3530-44AB-A7A0-7949816C8405}"/>
              </a:ext>
            </a:extLst>
          </p:cNvPr>
          <p:cNvCxnSpPr>
            <a:cxnSpLocks/>
          </p:cNvCxnSpPr>
          <p:nvPr/>
        </p:nvCxnSpPr>
        <p:spPr>
          <a:xfrm>
            <a:off x="4157141" y="337398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682ABD8-20FA-4EC0-9655-54D900AEE261}"/>
              </a:ext>
            </a:extLst>
          </p:cNvPr>
          <p:cNvCxnSpPr>
            <a:cxnSpLocks/>
          </p:cNvCxnSpPr>
          <p:nvPr/>
        </p:nvCxnSpPr>
        <p:spPr>
          <a:xfrm flipV="1">
            <a:off x="4705797" y="304338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DBA0297C-97C6-441B-9C8F-EBD2E0942E13}"/>
              </a:ext>
            </a:extLst>
          </p:cNvPr>
          <p:cNvSpPr txBox="1"/>
          <p:nvPr/>
        </p:nvSpPr>
        <p:spPr>
          <a:xfrm>
            <a:off x="2155452" y="2240632"/>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65" name="Straight Connector 164">
            <a:extLst>
              <a:ext uri="{FF2B5EF4-FFF2-40B4-BE49-F238E27FC236}">
                <a16:creationId xmlns:a16="http://schemas.microsoft.com/office/drawing/2014/main" id="{AD359FDA-EFED-4377-947A-81DC01B6FCDF}"/>
              </a:ext>
            </a:extLst>
          </p:cNvPr>
          <p:cNvCxnSpPr>
            <a:cxnSpLocks/>
          </p:cNvCxnSpPr>
          <p:nvPr/>
        </p:nvCxnSpPr>
        <p:spPr>
          <a:xfrm>
            <a:off x="2214306" y="263532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6E32E4F-3FA3-4943-868D-3900FA3CAAA4}"/>
              </a:ext>
            </a:extLst>
          </p:cNvPr>
          <p:cNvCxnSpPr>
            <a:cxnSpLocks/>
          </p:cNvCxnSpPr>
          <p:nvPr/>
        </p:nvCxnSpPr>
        <p:spPr>
          <a:xfrm flipV="1">
            <a:off x="2762962" y="230473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0C6983A4-9E35-4B47-B8CF-8787D31AF58C}"/>
              </a:ext>
            </a:extLst>
          </p:cNvPr>
          <p:cNvSpPr txBox="1"/>
          <p:nvPr/>
        </p:nvSpPr>
        <p:spPr>
          <a:xfrm>
            <a:off x="5067284" y="2240632"/>
            <a:ext cx="651864"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173" name="Straight Connector 172">
            <a:extLst>
              <a:ext uri="{FF2B5EF4-FFF2-40B4-BE49-F238E27FC236}">
                <a16:creationId xmlns:a16="http://schemas.microsoft.com/office/drawing/2014/main" id="{723B7F94-5AA7-421B-972F-66CC399C7B82}"/>
              </a:ext>
            </a:extLst>
          </p:cNvPr>
          <p:cNvCxnSpPr>
            <a:cxnSpLocks/>
          </p:cNvCxnSpPr>
          <p:nvPr/>
        </p:nvCxnSpPr>
        <p:spPr>
          <a:xfrm>
            <a:off x="5126138" y="263532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E1C36B8-1AFD-48D1-AC87-795FC4DF6C90}"/>
              </a:ext>
            </a:extLst>
          </p:cNvPr>
          <p:cNvCxnSpPr>
            <a:cxnSpLocks/>
          </p:cNvCxnSpPr>
          <p:nvPr/>
        </p:nvCxnSpPr>
        <p:spPr>
          <a:xfrm flipV="1">
            <a:off x="5674794" y="230473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AE8696D-B91B-418C-8D5C-6B027C66FCEE}"/>
              </a:ext>
            </a:extLst>
          </p:cNvPr>
          <p:cNvSpPr txBox="1"/>
          <p:nvPr/>
        </p:nvSpPr>
        <p:spPr>
          <a:xfrm>
            <a:off x="5067284" y="740719"/>
            <a:ext cx="651864" cy="461665"/>
          </a:xfrm>
          <a:prstGeom prst="rect">
            <a:avLst/>
          </a:prstGeom>
          <a:noFill/>
        </p:spPr>
        <p:txBody>
          <a:bodyPr wrap="square" rtlCol="0">
            <a:spAutoFit/>
          </a:bodyPr>
          <a:lstStyle/>
          <a:p>
            <a:pPr algn="ctr"/>
            <a:r>
              <a:rPr lang="en-US" sz="2400" dirty="0">
                <a:solidFill>
                  <a:schemeClr val="tx2"/>
                </a:solidFill>
              </a:rPr>
              <a:t>30</a:t>
            </a:r>
            <a:endParaRPr lang="en-IN" sz="2400" dirty="0">
              <a:solidFill>
                <a:schemeClr val="tx2"/>
              </a:solidFill>
            </a:endParaRPr>
          </a:p>
        </p:txBody>
      </p:sp>
      <p:cxnSp>
        <p:nvCxnSpPr>
          <p:cNvPr id="188" name="Straight Connector 187">
            <a:extLst>
              <a:ext uri="{FF2B5EF4-FFF2-40B4-BE49-F238E27FC236}">
                <a16:creationId xmlns:a16="http://schemas.microsoft.com/office/drawing/2014/main" id="{D65DDD37-274A-42C3-A6C4-237DC1F08F29}"/>
              </a:ext>
            </a:extLst>
          </p:cNvPr>
          <p:cNvCxnSpPr>
            <a:cxnSpLocks/>
          </p:cNvCxnSpPr>
          <p:nvPr/>
        </p:nvCxnSpPr>
        <p:spPr>
          <a:xfrm>
            <a:off x="5126138" y="113541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96D7F80-4110-4701-AC58-6698378C09F6}"/>
              </a:ext>
            </a:extLst>
          </p:cNvPr>
          <p:cNvCxnSpPr>
            <a:cxnSpLocks/>
          </p:cNvCxnSpPr>
          <p:nvPr/>
        </p:nvCxnSpPr>
        <p:spPr>
          <a:xfrm flipV="1">
            <a:off x="5674794" y="80481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52678435-CDD8-4FDA-946D-27505E26A9C9}"/>
              </a:ext>
            </a:extLst>
          </p:cNvPr>
          <p:cNvSpPr txBox="1"/>
          <p:nvPr/>
        </p:nvSpPr>
        <p:spPr>
          <a:xfrm>
            <a:off x="1165666" y="1481306"/>
            <a:ext cx="651864"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99" name="Straight Connector 198">
            <a:extLst>
              <a:ext uri="{FF2B5EF4-FFF2-40B4-BE49-F238E27FC236}">
                <a16:creationId xmlns:a16="http://schemas.microsoft.com/office/drawing/2014/main" id="{AF860946-BE6D-43C1-9A4F-D93795ED3AFD}"/>
              </a:ext>
            </a:extLst>
          </p:cNvPr>
          <p:cNvCxnSpPr>
            <a:cxnSpLocks/>
          </p:cNvCxnSpPr>
          <p:nvPr/>
        </p:nvCxnSpPr>
        <p:spPr>
          <a:xfrm>
            <a:off x="1224520" y="187599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714B967-63D4-47E9-A78C-A033678673F3}"/>
              </a:ext>
            </a:extLst>
          </p:cNvPr>
          <p:cNvCxnSpPr>
            <a:cxnSpLocks/>
          </p:cNvCxnSpPr>
          <p:nvPr/>
        </p:nvCxnSpPr>
        <p:spPr>
          <a:xfrm flipV="1">
            <a:off x="1773176" y="154540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B92C466E-F7CD-4F08-A739-D9296166F89A}"/>
              </a:ext>
            </a:extLst>
          </p:cNvPr>
          <p:cNvSpPr txBox="1"/>
          <p:nvPr/>
        </p:nvSpPr>
        <p:spPr>
          <a:xfrm>
            <a:off x="3118308" y="740719"/>
            <a:ext cx="651864"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207" name="Straight Connector 206">
            <a:extLst>
              <a:ext uri="{FF2B5EF4-FFF2-40B4-BE49-F238E27FC236}">
                <a16:creationId xmlns:a16="http://schemas.microsoft.com/office/drawing/2014/main" id="{E219D983-BB02-4695-B787-4447F5C72BE8}"/>
              </a:ext>
            </a:extLst>
          </p:cNvPr>
          <p:cNvCxnSpPr>
            <a:cxnSpLocks/>
          </p:cNvCxnSpPr>
          <p:nvPr/>
        </p:nvCxnSpPr>
        <p:spPr>
          <a:xfrm>
            <a:off x="3177162" y="113541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D175A4E-CDB1-4AA6-A5B6-2C7E63EA8B62}"/>
              </a:ext>
            </a:extLst>
          </p:cNvPr>
          <p:cNvCxnSpPr>
            <a:cxnSpLocks/>
          </p:cNvCxnSpPr>
          <p:nvPr/>
        </p:nvCxnSpPr>
        <p:spPr>
          <a:xfrm flipV="1">
            <a:off x="3725818" y="80481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C9C736A0-ECAE-4A81-A5A6-18982910CDFF}"/>
              </a:ext>
            </a:extLst>
          </p:cNvPr>
          <p:cNvSpPr txBox="1"/>
          <p:nvPr/>
        </p:nvSpPr>
        <p:spPr>
          <a:xfrm>
            <a:off x="4100896" y="1481235"/>
            <a:ext cx="651864"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216" name="Straight Connector 215">
            <a:extLst>
              <a:ext uri="{FF2B5EF4-FFF2-40B4-BE49-F238E27FC236}">
                <a16:creationId xmlns:a16="http://schemas.microsoft.com/office/drawing/2014/main" id="{080AD5F0-FBA9-41C5-8BB3-E601F03F53D7}"/>
              </a:ext>
            </a:extLst>
          </p:cNvPr>
          <p:cNvCxnSpPr>
            <a:cxnSpLocks/>
          </p:cNvCxnSpPr>
          <p:nvPr/>
        </p:nvCxnSpPr>
        <p:spPr>
          <a:xfrm>
            <a:off x="4159750" y="187592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6059322-692F-49C8-BA25-8065F9AC4A5F}"/>
              </a:ext>
            </a:extLst>
          </p:cNvPr>
          <p:cNvCxnSpPr>
            <a:cxnSpLocks/>
          </p:cNvCxnSpPr>
          <p:nvPr/>
        </p:nvCxnSpPr>
        <p:spPr>
          <a:xfrm flipV="1">
            <a:off x="4708406" y="1545335"/>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A207400-2ACF-44E3-8440-A880117921C0}"/>
              </a:ext>
            </a:extLst>
          </p:cNvPr>
          <p:cNvCxnSpPr>
            <a:cxnSpLocks/>
          </p:cNvCxnSpPr>
          <p:nvPr/>
        </p:nvCxnSpPr>
        <p:spPr>
          <a:xfrm>
            <a:off x="8066800" y="32556"/>
            <a:ext cx="0" cy="375710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BB17F39-9CDA-43B8-988E-CD0DDBF7E7B4}"/>
              </a:ext>
            </a:extLst>
          </p:cNvPr>
          <p:cNvCxnSpPr>
            <a:cxnSpLocks/>
          </p:cNvCxnSpPr>
          <p:nvPr/>
        </p:nvCxnSpPr>
        <p:spPr>
          <a:xfrm>
            <a:off x="249659" y="5281111"/>
            <a:ext cx="586285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ED2658FD-B5C6-4416-84B3-82F74D3C2100}"/>
              </a:ext>
            </a:extLst>
          </p:cNvPr>
          <p:cNvSpPr txBox="1"/>
          <p:nvPr/>
        </p:nvSpPr>
        <p:spPr>
          <a:xfrm>
            <a:off x="131180" y="4672776"/>
            <a:ext cx="1204587" cy="461665"/>
          </a:xfrm>
          <a:prstGeom prst="rect">
            <a:avLst/>
          </a:prstGeom>
          <a:noFill/>
        </p:spPr>
        <p:txBody>
          <a:bodyPr wrap="square" rtlCol="0">
            <a:spAutoFit/>
          </a:bodyPr>
          <a:lstStyle/>
          <a:p>
            <a:pPr algn="ctr"/>
            <a:r>
              <a:rPr lang="en-US" sz="2300" dirty="0" err="1"/>
              <a:t>v</a:t>
            </a:r>
            <a:r>
              <a:rPr lang="en-US" sz="2300" baseline="-25000" dirty="0" err="1"/>
              <a:t>j</a:t>
            </a:r>
            <a:endParaRPr lang="en-IN" sz="2300" baseline="-25000" dirty="0"/>
          </a:p>
        </p:txBody>
      </p:sp>
      <p:sp>
        <p:nvSpPr>
          <p:cNvPr id="253" name="TextBox 252">
            <a:extLst>
              <a:ext uri="{FF2B5EF4-FFF2-40B4-BE49-F238E27FC236}">
                <a16:creationId xmlns:a16="http://schemas.microsoft.com/office/drawing/2014/main" id="{0D5242E3-8257-4CA8-B1CE-C82616E2C8B6}"/>
              </a:ext>
            </a:extLst>
          </p:cNvPr>
          <p:cNvSpPr txBox="1"/>
          <p:nvPr/>
        </p:nvSpPr>
        <p:spPr>
          <a:xfrm>
            <a:off x="7071972" y="191711"/>
            <a:ext cx="1008000" cy="468000"/>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254" name="TextBox 253">
            <a:extLst>
              <a:ext uri="{FF2B5EF4-FFF2-40B4-BE49-F238E27FC236}">
                <a16:creationId xmlns:a16="http://schemas.microsoft.com/office/drawing/2014/main" id="{403924C7-89B0-4442-BD7D-BB9C141F3CC6}"/>
              </a:ext>
            </a:extLst>
          </p:cNvPr>
          <p:cNvSpPr txBox="1"/>
          <p:nvPr/>
        </p:nvSpPr>
        <p:spPr>
          <a:xfrm>
            <a:off x="3112714" y="2977843"/>
            <a:ext cx="651864"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255" name="Straight Connector 254">
            <a:extLst>
              <a:ext uri="{FF2B5EF4-FFF2-40B4-BE49-F238E27FC236}">
                <a16:creationId xmlns:a16="http://schemas.microsoft.com/office/drawing/2014/main" id="{4BD9ADA7-D7D5-46D2-9393-85C2845B029E}"/>
              </a:ext>
            </a:extLst>
          </p:cNvPr>
          <p:cNvCxnSpPr>
            <a:cxnSpLocks/>
          </p:cNvCxnSpPr>
          <p:nvPr/>
        </p:nvCxnSpPr>
        <p:spPr>
          <a:xfrm>
            <a:off x="3171568" y="337253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22C1AF2-DB19-409B-A4B3-9E9E869AB658}"/>
              </a:ext>
            </a:extLst>
          </p:cNvPr>
          <p:cNvCxnSpPr>
            <a:cxnSpLocks/>
          </p:cNvCxnSpPr>
          <p:nvPr/>
        </p:nvCxnSpPr>
        <p:spPr>
          <a:xfrm flipV="1">
            <a:off x="3720224" y="304194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BC232D34-1EBB-43C8-BD1A-42DE69322E0C}"/>
              </a:ext>
            </a:extLst>
          </p:cNvPr>
          <p:cNvSpPr txBox="1"/>
          <p:nvPr/>
        </p:nvSpPr>
        <p:spPr>
          <a:xfrm>
            <a:off x="7017408" y="940003"/>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0</a:t>
            </a:r>
            <a:endParaRPr lang="en-IN" sz="2400" baseline="-25000" dirty="0"/>
          </a:p>
        </p:txBody>
      </p:sp>
      <p:sp>
        <p:nvSpPr>
          <p:cNvPr id="260" name="TextBox 259">
            <a:extLst>
              <a:ext uri="{FF2B5EF4-FFF2-40B4-BE49-F238E27FC236}">
                <a16:creationId xmlns:a16="http://schemas.microsoft.com/office/drawing/2014/main" id="{27E44EA0-67F7-451E-B2A4-78BEB258EC76}"/>
              </a:ext>
            </a:extLst>
          </p:cNvPr>
          <p:cNvSpPr txBox="1"/>
          <p:nvPr/>
        </p:nvSpPr>
        <p:spPr>
          <a:xfrm>
            <a:off x="1129060" y="4683442"/>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264" name="TextBox 263">
            <a:extLst>
              <a:ext uri="{FF2B5EF4-FFF2-40B4-BE49-F238E27FC236}">
                <a16:creationId xmlns:a16="http://schemas.microsoft.com/office/drawing/2014/main" id="{6E9BEF3E-0DC6-4F39-B52F-53F3ACCC213B}"/>
              </a:ext>
            </a:extLst>
          </p:cNvPr>
          <p:cNvSpPr txBox="1"/>
          <p:nvPr/>
        </p:nvSpPr>
        <p:spPr>
          <a:xfrm>
            <a:off x="7017408" y="1689217"/>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265" name="TextBox 264">
            <a:extLst>
              <a:ext uri="{FF2B5EF4-FFF2-40B4-BE49-F238E27FC236}">
                <a16:creationId xmlns:a16="http://schemas.microsoft.com/office/drawing/2014/main" id="{3C42422D-665D-4D93-8B80-6A86CD1EE1D2}"/>
              </a:ext>
            </a:extLst>
          </p:cNvPr>
          <p:cNvSpPr txBox="1"/>
          <p:nvPr/>
        </p:nvSpPr>
        <p:spPr>
          <a:xfrm>
            <a:off x="7017408" y="2425615"/>
            <a:ext cx="1113002" cy="461665"/>
          </a:xfrm>
          <a:prstGeom prst="rect">
            <a:avLst/>
          </a:prstGeom>
          <a:noFill/>
        </p:spPr>
        <p:txBody>
          <a:bodyPr wrap="square" rtlCol="0">
            <a:spAutoFit/>
          </a:bodyPr>
          <a:lstStyle/>
          <a:p>
            <a:pPr algn="ctr"/>
            <a:r>
              <a:rPr lang="en-US" sz="2400" dirty="0"/>
              <a:t>u</a:t>
            </a:r>
            <a:r>
              <a:rPr lang="en-US" sz="2400" baseline="-25000" dirty="0"/>
              <a:t>3 </a:t>
            </a:r>
            <a:r>
              <a:rPr lang="en-US" sz="2400" dirty="0"/>
              <a:t>= 0</a:t>
            </a:r>
            <a:endParaRPr lang="en-IN" sz="2400" baseline="-25000" dirty="0"/>
          </a:p>
        </p:txBody>
      </p:sp>
      <p:sp>
        <p:nvSpPr>
          <p:cNvPr id="266" name="TextBox 265">
            <a:extLst>
              <a:ext uri="{FF2B5EF4-FFF2-40B4-BE49-F238E27FC236}">
                <a16:creationId xmlns:a16="http://schemas.microsoft.com/office/drawing/2014/main" id="{E665E075-1D9A-4D3C-8C6D-BE01775A2E8C}"/>
              </a:ext>
            </a:extLst>
          </p:cNvPr>
          <p:cNvSpPr txBox="1"/>
          <p:nvPr/>
        </p:nvSpPr>
        <p:spPr>
          <a:xfrm>
            <a:off x="7017408" y="3177728"/>
            <a:ext cx="1113002" cy="461665"/>
          </a:xfrm>
          <a:prstGeom prst="rect">
            <a:avLst/>
          </a:prstGeom>
          <a:noFill/>
        </p:spPr>
        <p:txBody>
          <a:bodyPr wrap="square" rtlCol="0">
            <a:spAutoFit/>
          </a:bodyPr>
          <a:lstStyle/>
          <a:p>
            <a:pPr algn="ctr"/>
            <a:r>
              <a:rPr lang="en-US" sz="2400" dirty="0"/>
              <a:t>u</a:t>
            </a:r>
            <a:r>
              <a:rPr lang="en-US" sz="2400" baseline="-25000" dirty="0"/>
              <a:t>4 </a:t>
            </a:r>
            <a:r>
              <a:rPr lang="en-US" sz="2400" dirty="0"/>
              <a:t>= -6 </a:t>
            </a:r>
            <a:endParaRPr lang="en-IN" sz="2400" baseline="-25000" dirty="0"/>
          </a:p>
        </p:txBody>
      </p:sp>
      <p:sp>
        <p:nvSpPr>
          <p:cNvPr id="268" name="TextBox 267">
            <a:extLst>
              <a:ext uri="{FF2B5EF4-FFF2-40B4-BE49-F238E27FC236}">
                <a16:creationId xmlns:a16="http://schemas.microsoft.com/office/drawing/2014/main" id="{DA4F836F-8E24-4E91-9572-C4793FD868C2}"/>
              </a:ext>
            </a:extLst>
          </p:cNvPr>
          <p:cNvSpPr txBox="1"/>
          <p:nvPr/>
        </p:nvSpPr>
        <p:spPr>
          <a:xfrm>
            <a:off x="2106202" y="4683442"/>
            <a:ext cx="1194708" cy="461665"/>
          </a:xfrm>
          <a:prstGeom prst="rect">
            <a:avLst/>
          </a:prstGeom>
          <a:noFill/>
        </p:spPr>
        <p:txBody>
          <a:bodyPr wrap="square" rtlCol="0">
            <a:spAutoFit/>
          </a:bodyPr>
          <a:lstStyle/>
          <a:p>
            <a:pPr algn="ctr"/>
            <a:r>
              <a:rPr lang="en-US" sz="2400" dirty="0"/>
              <a:t>v</a:t>
            </a:r>
            <a:r>
              <a:rPr lang="en-US" sz="2400" baseline="-25000" dirty="0"/>
              <a:t>2 </a:t>
            </a:r>
            <a:r>
              <a:rPr lang="en-US" sz="2400" dirty="0"/>
              <a:t>= 4</a:t>
            </a:r>
            <a:endParaRPr lang="en-IN" sz="2400" baseline="-25000" dirty="0"/>
          </a:p>
        </p:txBody>
      </p:sp>
      <p:sp>
        <p:nvSpPr>
          <p:cNvPr id="269" name="TextBox 268">
            <a:extLst>
              <a:ext uri="{FF2B5EF4-FFF2-40B4-BE49-F238E27FC236}">
                <a16:creationId xmlns:a16="http://schemas.microsoft.com/office/drawing/2014/main" id="{A66C3BB4-1926-4405-8784-AA98F987DD18}"/>
              </a:ext>
            </a:extLst>
          </p:cNvPr>
          <p:cNvSpPr txBox="1"/>
          <p:nvPr/>
        </p:nvSpPr>
        <p:spPr>
          <a:xfrm>
            <a:off x="3072967" y="4683442"/>
            <a:ext cx="1194708" cy="461665"/>
          </a:xfrm>
          <a:prstGeom prst="rect">
            <a:avLst/>
          </a:prstGeom>
          <a:noFill/>
        </p:spPr>
        <p:txBody>
          <a:bodyPr wrap="square" rtlCol="0">
            <a:spAutoFit/>
          </a:bodyPr>
          <a:lstStyle/>
          <a:p>
            <a:pPr algn="ctr"/>
            <a:r>
              <a:rPr lang="en-US" sz="2400" dirty="0"/>
              <a:t>v</a:t>
            </a:r>
            <a:r>
              <a:rPr lang="en-US" sz="2400" baseline="-25000" dirty="0"/>
              <a:t>3 </a:t>
            </a:r>
            <a:r>
              <a:rPr lang="en-US" sz="2400" dirty="0"/>
              <a:t>= 6 </a:t>
            </a:r>
            <a:endParaRPr lang="en-IN" sz="2400" baseline="-25000" dirty="0"/>
          </a:p>
        </p:txBody>
      </p:sp>
      <p:sp>
        <p:nvSpPr>
          <p:cNvPr id="270" name="TextBox 269">
            <a:extLst>
              <a:ext uri="{FF2B5EF4-FFF2-40B4-BE49-F238E27FC236}">
                <a16:creationId xmlns:a16="http://schemas.microsoft.com/office/drawing/2014/main" id="{6FFD753D-20F2-4953-9FE1-115D8D3AD067}"/>
              </a:ext>
            </a:extLst>
          </p:cNvPr>
          <p:cNvSpPr txBox="1"/>
          <p:nvPr/>
        </p:nvSpPr>
        <p:spPr>
          <a:xfrm>
            <a:off x="4050109" y="4683442"/>
            <a:ext cx="1194708" cy="461665"/>
          </a:xfrm>
          <a:prstGeom prst="rect">
            <a:avLst/>
          </a:prstGeom>
          <a:noFill/>
        </p:spPr>
        <p:txBody>
          <a:bodyPr wrap="square" rtlCol="0">
            <a:spAutoFit/>
          </a:bodyPr>
          <a:lstStyle/>
          <a:p>
            <a:pPr algn="ctr"/>
            <a:r>
              <a:rPr lang="en-US" sz="2400" dirty="0"/>
              <a:t>v</a:t>
            </a:r>
            <a:r>
              <a:rPr lang="en-US" sz="2400" baseline="-25000" dirty="0"/>
              <a:t>4 </a:t>
            </a:r>
            <a:r>
              <a:rPr lang="en-US" sz="2400" dirty="0"/>
              <a:t>= 6</a:t>
            </a:r>
            <a:endParaRPr lang="en-IN" sz="2400" baseline="-25000" dirty="0"/>
          </a:p>
        </p:txBody>
      </p:sp>
      <p:sp>
        <p:nvSpPr>
          <p:cNvPr id="271" name="TextBox 270">
            <a:extLst>
              <a:ext uri="{FF2B5EF4-FFF2-40B4-BE49-F238E27FC236}">
                <a16:creationId xmlns:a16="http://schemas.microsoft.com/office/drawing/2014/main" id="{E95F6554-84D9-4468-9F7B-F53CD53F076D}"/>
              </a:ext>
            </a:extLst>
          </p:cNvPr>
          <p:cNvSpPr txBox="1"/>
          <p:nvPr/>
        </p:nvSpPr>
        <p:spPr>
          <a:xfrm>
            <a:off x="5027251" y="4683442"/>
            <a:ext cx="1194708" cy="461665"/>
          </a:xfrm>
          <a:prstGeom prst="rect">
            <a:avLst/>
          </a:prstGeom>
          <a:noFill/>
        </p:spPr>
        <p:txBody>
          <a:bodyPr wrap="square" rtlCol="0">
            <a:spAutoFit/>
          </a:bodyPr>
          <a:lstStyle/>
          <a:p>
            <a:pPr algn="ctr"/>
            <a:r>
              <a:rPr lang="en-US" sz="2400" dirty="0"/>
              <a:t>v</a:t>
            </a:r>
            <a:r>
              <a:rPr lang="en-US" sz="2400" baseline="-25000" dirty="0"/>
              <a:t>5 </a:t>
            </a:r>
            <a:r>
              <a:rPr lang="en-US" sz="2400" dirty="0"/>
              <a:t>= 3 </a:t>
            </a:r>
            <a:endParaRPr lang="en-IN" sz="2400" baseline="-25000" dirty="0"/>
          </a:p>
        </p:txBody>
      </p:sp>
      <p:sp>
        <p:nvSpPr>
          <p:cNvPr id="272" name="TextBox 271">
            <a:extLst>
              <a:ext uri="{FF2B5EF4-FFF2-40B4-BE49-F238E27FC236}">
                <a16:creationId xmlns:a16="http://schemas.microsoft.com/office/drawing/2014/main" id="{3BECE78F-6CDB-4BE1-ABD9-F02DB78806FD}"/>
              </a:ext>
            </a:extLst>
          </p:cNvPr>
          <p:cNvSpPr txBox="1"/>
          <p:nvPr/>
        </p:nvSpPr>
        <p:spPr>
          <a:xfrm>
            <a:off x="1161657" y="1062482"/>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273" name="Oval 272">
            <a:extLst>
              <a:ext uri="{FF2B5EF4-FFF2-40B4-BE49-F238E27FC236}">
                <a16:creationId xmlns:a16="http://schemas.microsoft.com/office/drawing/2014/main" id="{885D477D-FEE2-41BC-A813-47D460674D89}"/>
              </a:ext>
            </a:extLst>
          </p:cNvPr>
          <p:cNvSpPr/>
          <p:nvPr/>
        </p:nvSpPr>
        <p:spPr>
          <a:xfrm>
            <a:off x="1267404" y="1073357"/>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4" name="TextBox 273">
            <a:extLst>
              <a:ext uri="{FF2B5EF4-FFF2-40B4-BE49-F238E27FC236}">
                <a16:creationId xmlns:a16="http://schemas.microsoft.com/office/drawing/2014/main" id="{F09D24B3-BBF4-40E5-8F43-2E098E6CEB63}"/>
              </a:ext>
            </a:extLst>
          </p:cNvPr>
          <p:cNvSpPr txBox="1"/>
          <p:nvPr/>
        </p:nvSpPr>
        <p:spPr>
          <a:xfrm>
            <a:off x="2133253" y="1062482"/>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275" name="Oval 274">
            <a:extLst>
              <a:ext uri="{FF2B5EF4-FFF2-40B4-BE49-F238E27FC236}">
                <a16:creationId xmlns:a16="http://schemas.microsoft.com/office/drawing/2014/main" id="{44B456B3-6E1E-4F37-B457-46B0D4F781C1}"/>
              </a:ext>
            </a:extLst>
          </p:cNvPr>
          <p:cNvSpPr/>
          <p:nvPr/>
        </p:nvSpPr>
        <p:spPr>
          <a:xfrm>
            <a:off x="2239000" y="1073357"/>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6" name="TextBox 275">
            <a:extLst>
              <a:ext uri="{FF2B5EF4-FFF2-40B4-BE49-F238E27FC236}">
                <a16:creationId xmlns:a16="http://schemas.microsoft.com/office/drawing/2014/main" id="{86CBA923-D414-4C8E-B27A-7AF13B9E780A}"/>
              </a:ext>
            </a:extLst>
          </p:cNvPr>
          <p:cNvSpPr txBox="1"/>
          <p:nvPr/>
        </p:nvSpPr>
        <p:spPr>
          <a:xfrm>
            <a:off x="4082810" y="1062482"/>
            <a:ext cx="552885"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277" name="Oval 276">
            <a:extLst>
              <a:ext uri="{FF2B5EF4-FFF2-40B4-BE49-F238E27FC236}">
                <a16:creationId xmlns:a16="http://schemas.microsoft.com/office/drawing/2014/main" id="{2296B8FB-5A16-46E5-8955-BC18ACBD5B00}"/>
              </a:ext>
            </a:extLst>
          </p:cNvPr>
          <p:cNvSpPr/>
          <p:nvPr/>
        </p:nvSpPr>
        <p:spPr>
          <a:xfrm>
            <a:off x="4188557" y="1073357"/>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0" name="TextBox 279">
            <a:extLst>
              <a:ext uri="{FF2B5EF4-FFF2-40B4-BE49-F238E27FC236}">
                <a16:creationId xmlns:a16="http://schemas.microsoft.com/office/drawing/2014/main" id="{077F4D98-7FF8-4E87-90F7-2DE2C56B506E}"/>
              </a:ext>
            </a:extLst>
          </p:cNvPr>
          <p:cNvSpPr txBox="1"/>
          <p:nvPr/>
        </p:nvSpPr>
        <p:spPr>
          <a:xfrm>
            <a:off x="2133253" y="1812229"/>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281" name="Oval 280">
            <a:extLst>
              <a:ext uri="{FF2B5EF4-FFF2-40B4-BE49-F238E27FC236}">
                <a16:creationId xmlns:a16="http://schemas.microsoft.com/office/drawing/2014/main" id="{2F552BCB-4D5C-44A8-BA39-D7C497E3F734}"/>
              </a:ext>
            </a:extLst>
          </p:cNvPr>
          <p:cNvSpPr/>
          <p:nvPr/>
        </p:nvSpPr>
        <p:spPr>
          <a:xfrm>
            <a:off x="2239000" y="1823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2" name="TextBox 281">
            <a:extLst>
              <a:ext uri="{FF2B5EF4-FFF2-40B4-BE49-F238E27FC236}">
                <a16:creationId xmlns:a16="http://schemas.microsoft.com/office/drawing/2014/main" id="{1B9C2B8F-9DC8-488F-A09A-9702288C77B5}"/>
              </a:ext>
            </a:extLst>
          </p:cNvPr>
          <p:cNvSpPr txBox="1"/>
          <p:nvPr/>
        </p:nvSpPr>
        <p:spPr>
          <a:xfrm>
            <a:off x="3108436" y="1812229"/>
            <a:ext cx="552885" cy="461665"/>
          </a:xfrm>
          <a:prstGeom prst="rect">
            <a:avLst/>
          </a:prstGeom>
          <a:noFill/>
        </p:spPr>
        <p:txBody>
          <a:bodyPr wrap="square" rtlCol="0">
            <a:spAutoFit/>
          </a:bodyPr>
          <a:lstStyle/>
          <a:p>
            <a:pPr algn="ctr"/>
            <a:r>
              <a:rPr lang="en-US" sz="2400" dirty="0">
                <a:solidFill>
                  <a:schemeClr val="accent6"/>
                </a:solidFill>
              </a:rPr>
              <a:t>10</a:t>
            </a:r>
            <a:endParaRPr lang="en-IN" sz="2400" dirty="0">
              <a:solidFill>
                <a:schemeClr val="accent6"/>
              </a:solidFill>
            </a:endParaRPr>
          </a:p>
        </p:txBody>
      </p:sp>
      <p:sp>
        <p:nvSpPr>
          <p:cNvPr id="283" name="Oval 282">
            <a:extLst>
              <a:ext uri="{FF2B5EF4-FFF2-40B4-BE49-F238E27FC236}">
                <a16:creationId xmlns:a16="http://schemas.microsoft.com/office/drawing/2014/main" id="{51A6B99E-6393-4B9C-BDBF-7B1801F97C65}"/>
              </a:ext>
            </a:extLst>
          </p:cNvPr>
          <p:cNvSpPr/>
          <p:nvPr/>
        </p:nvSpPr>
        <p:spPr>
          <a:xfrm>
            <a:off x="3214183" y="1823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TextBox 283">
            <a:extLst>
              <a:ext uri="{FF2B5EF4-FFF2-40B4-BE49-F238E27FC236}">
                <a16:creationId xmlns:a16="http://schemas.microsoft.com/office/drawing/2014/main" id="{A3924BFC-7F75-4562-866B-CDAE2403C802}"/>
              </a:ext>
            </a:extLst>
          </p:cNvPr>
          <p:cNvSpPr txBox="1"/>
          <p:nvPr/>
        </p:nvSpPr>
        <p:spPr>
          <a:xfrm>
            <a:off x="5067284" y="1812229"/>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285" name="Oval 284">
            <a:extLst>
              <a:ext uri="{FF2B5EF4-FFF2-40B4-BE49-F238E27FC236}">
                <a16:creationId xmlns:a16="http://schemas.microsoft.com/office/drawing/2014/main" id="{54A56CBF-8091-4447-842A-DBAA4B2576E0}"/>
              </a:ext>
            </a:extLst>
          </p:cNvPr>
          <p:cNvSpPr/>
          <p:nvPr/>
        </p:nvSpPr>
        <p:spPr>
          <a:xfrm>
            <a:off x="5173031" y="1823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6" name="TextBox 285">
            <a:extLst>
              <a:ext uri="{FF2B5EF4-FFF2-40B4-BE49-F238E27FC236}">
                <a16:creationId xmlns:a16="http://schemas.microsoft.com/office/drawing/2014/main" id="{0BBC712D-72F0-476F-9090-199949956127}"/>
              </a:ext>
            </a:extLst>
          </p:cNvPr>
          <p:cNvSpPr txBox="1"/>
          <p:nvPr/>
        </p:nvSpPr>
        <p:spPr>
          <a:xfrm>
            <a:off x="1161657" y="2543471"/>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287" name="Oval 286">
            <a:extLst>
              <a:ext uri="{FF2B5EF4-FFF2-40B4-BE49-F238E27FC236}">
                <a16:creationId xmlns:a16="http://schemas.microsoft.com/office/drawing/2014/main" id="{8372EB75-75F1-4681-B774-19BCF64745B6}"/>
              </a:ext>
            </a:extLst>
          </p:cNvPr>
          <p:cNvSpPr/>
          <p:nvPr/>
        </p:nvSpPr>
        <p:spPr>
          <a:xfrm>
            <a:off x="1267404" y="255434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8" name="TextBox 287">
            <a:extLst>
              <a:ext uri="{FF2B5EF4-FFF2-40B4-BE49-F238E27FC236}">
                <a16:creationId xmlns:a16="http://schemas.microsoft.com/office/drawing/2014/main" id="{1C23918E-A7E5-4C14-82C3-835EFEC9BE1B}"/>
              </a:ext>
            </a:extLst>
          </p:cNvPr>
          <p:cNvSpPr txBox="1"/>
          <p:nvPr/>
        </p:nvSpPr>
        <p:spPr>
          <a:xfrm>
            <a:off x="3108436" y="2538425"/>
            <a:ext cx="552885"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289" name="Oval 288">
            <a:extLst>
              <a:ext uri="{FF2B5EF4-FFF2-40B4-BE49-F238E27FC236}">
                <a16:creationId xmlns:a16="http://schemas.microsoft.com/office/drawing/2014/main" id="{E5D640F2-7995-45EB-925E-8396C8D81894}"/>
              </a:ext>
            </a:extLst>
          </p:cNvPr>
          <p:cNvSpPr/>
          <p:nvPr/>
        </p:nvSpPr>
        <p:spPr>
          <a:xfrm>
            <a:off x="3214183" y="2549300"/>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3" name="TextBox 292">
            <a:extLst>
              <a:ext uri="{FF2B5EF4-FFF2-40B4-BE49-F238E27FC236}">
                <a16:creationId xmlns:a16="http://schemas.microsoft.com/office/drawing/2014/main" id="{CE3D6D1B-43AC-40D9-B559-3058AC2413E3}"/>
              </a:ext>
            </a:extLst>
          </p:cNvPr>
          <p:cNvSpPr txBox="1"/>
          <p:nvPr/>
        </p:nvSpPr>
        <p:spPr>
          <a:xfrm>
            <a:off x="4076619" y="2538425"/>
            <a:ext cx="552885"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294" name="Oval 293">
            <a:extLst>
              <a:ext uri="{FF2B5EF4-FFF2-40B4-BE49-F238E27FC236}">
                <a16:creationId xmlns:a16="http://schemas.microsoft.com/office/drawing/2014/main" id="{429A6D18-815F-4A5A-BBFF-488FE67A3BEE}"/>
              </a:ext>
            </a:extLst>
          </p:cNvPr>
          <p:cNvSpPr/>
          <p:nvPr/>
        </p:nvSpPr>
        <p:spPr>
          <a:xfrm>
            <a:off x="4182366" y="2549300"/>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5" name="TextBox 294">
            <a:extLst>
              <a:ext uri="{FF2B5EF4-FFF2-40B4-BE49-F238E27FC236}">
                <a16:creationId xmlns:a16="http://schemas.microsoft.com/office/drawing/2014/main" id="{A177CDE7-ECC3-4DD5-928F-944F209DA1BC}"/>
              </a:ext>
            </a:extLst>
          </p:cNvPr>
          <p:cNvSpPr txBox="1"/>
          <p:nvPr/>
        </p:nvSpPr>
        <p:spPr>
          <a:xfrm>
            <a:off x="1161657" y="3297197"/>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296" name="Oval 295">
            <a:extLst>
              <a:ext uri="{FF2B5EF4-FFF2-40B4-BE49-F238E27FC236}">
                <a16:creationId xmlns:a16="http://schemas.microsoft.com/office/drawing/2014/main" id="{7A98C046-FD0C-46B6-ACFF-6DDC2447CD73}"/>
              </a:ext>
            </a:extLst>
          </p:cNvPr>
          <p:cNvSpPr/>
          <p:nvPr/>
        </p:nvSpPr>
        <p:spPr>
          <a:xfrm>
            <a:off x="1267404" y="3308072"/>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TextBox 296">
            <a:extLst>
              <a:ext uri="{FF2B5EF4-FFF2-40B4-BE49-F238E27FC236}">
                <a16:creationId xmlns:a16="http://schemas.microsoft.com/office/drawing/2014/main" id="{B621964C-2D26-4F4F-9B0D-AFDB909B7B57}"/>
              </a:ext>
            </a:extLst>
          </p:cNvPr>
          <p:cNvSpPr txBox="1"/>
          <p:nvPr/>
        </p:nvSpPr>
        <p:spPr>
          <a:xfrm>
            <a:off x="2155936" y="3292151"/>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298" name="Oval 297">
            <a:extLst>
              <a:ext uri="{FF2B5EF4-FFF2-40B4-BE49-F238E27FC236}">
                <a16:creationId xmlns:a16="http://schemas.microsoft.com/office/drawing/2014/main" id="{8E3418F5-3D28-4A0C-A73C-2F16AD500650}"/>
              </a:ext>
            </a:extLst>
          </p:cNvPr>
          <p:cNvSpPr/>
          <p:nvPr/>
        </p:nvSpPr>
        <p:spPr>
          <a:xfrm>
            <a:off x="2261683" y="330302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9" name="TextBox 298">
            <a:extLst>
              <a:ext uri="{FF2B5EF4-FFF2-40B4-BE49-F238E27FC236}">
                <a16:creationId xmlns:a16="http://schemas.microsoft.com/office/drawing/2014/main" id="{26C6C37B-9066-4E39-BE5D-DEF6F97613CA}"/>
              </a:ext>
            </a:extLst>
          </p:cNvPr>
          <p:cNvSpPr txBox="1"/>
          <p:nvPr/>
        </p:nvSpPr>
        <p:spPr>
          <a:xfrm>
            <a:off x="5074909" y="3292151"/>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300" name="Oval 299">
            <a:extLst>
              <a:ext uri="{FF2B5EF4-FFF2-40B4-BE49-F238E27FC236}">
                <a16:creationId xmlns:a16="http://schemas.microsoft.com/office/drawing/2014/main" id="{3204F18D-EF89-4BB5-A0B5-6B4E4E43047B}"/>
              </a:ext>
            </a:extLst>
          </p:cNvPr>
          <p:cNvSpPr/>
          <p:nvPr/>
        </p:nvSpPr>
        <p:spPr>
          <a:xfrm>
            <a:off x="5180656" y="330302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1" name="TextBox 300">
            <a:extLst>
              <a:ext uri="{FF2B5EF4-FFF2-40B4-BE49-F238E27FC236}">
                <a16:creationId xmlns:a16="http://schemas.microsoft.com/office/drawing/2014/main" id="{F55AFA17-772F-435C-A072-E837FE08D05B}"/>
              </a:ext>
            </a:extLst>
          </p:cNvPr>
          <p:cNvSpPr txBox="1"/>
          <p:nvPr/>
        </p:nvSpPr>
        <p:spPr>
          <a:xfrm>
            <a:off x="5655040" y="3383943"/>
            <a:ext cx="552885" cy="461665"/>
          </a:xfrm>
          <a:prstGeom prst="rect">
            <a:avLst/>
          </a:prstGeom>
          <a:noFill/>
        </p:spPr>
        <p:txBody>
          <a:bodyPr wrap="square" rtlCol="0">
            <a:spAutoFit/>
          </a:bodyPr>
          <a:lstStyle/>
          <a:p>
            <a:pPr algn="ctr"/>
            <a:r>
              <a:rPr lang="en-US" sz="2400" dirty="0"/>
              <a:t>0</a:t>
            </a:r>
            <a:endParaRPr lang="en-IN" sz="2400" dirty="0"/>
          </a:p>
        </p:txBody>
      </p:sp>
      <p:sp>
        <p:nvSpPr>
          <p:cNvPr id="143" name="Content Placeholder 3">
            <a:extLst>
              <a:ext uri="{FF2B5EF4-FFF2-40B4-BE49-F238E27FC236}">
                <a16:creationId xmlns:a16="http://schemas.microsoft.com/office/drawing/2014/main" id="{FF737540-E69C-42AB-9079-F7F50D3EC411}"/>
              </a:ext>
            </a:extLst>
          </p:cNvPr>
          <p:cNvSpPr txBox="1">
            <a:spLocks/>
          </p:cNvSpPr>
          <p:nvPr/>
        </p:nvSpPr>
        <p:spPr>
          <a:xfrm>
            <a:off x="8113218" y="3269701"/>
            <a:ext cx="4078775" cy="1421928"/>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all the </a:t>
            </a:r>
            <a:r>
              <a:rPr lang="en-US" dirty="0">
                <a:solidFill>
                  <a:schemeClr val="tx2"/>
                </a:solidFill>
              </a:rPr>
              <a:t>unallocated cells </a:t>
            </a:r>
            <a:r>
              <a:rPr lang="en-US" dirty="0"/>
              <a:t>are having </a:t>
            </a:r>
            <a:r>
              <a:rPr lang="en-US" dirty="0">
                <a:solidFill>
                  <a:schemeClr val="accent6"/>
                </a:solidFill>
              </a:rPr>
              <a:t>non-negative opportunity costs </a:t>
            </a:r>
            <a:r>
              <a:rPr lang="en-US" dirty="0"/>
              <a:t>so obtained solution is </a:t>
            </a:r>
            <a:r>
              <a:rPr lang="en-US" dirty="0">
                <a:solidFill>
                  <a:srgbClr val="0070C0"/>
                </a:solidFill>
              </a:rPr>
              <a:t>optimal.</a:t>
            </a:r>
            <a:endParaRPr lang="en-IN" dirty="0">
              <a:solidFill>
                <a:srgbClr val="0070C0"/>
              </a:solidFill>
            </a:endParaRPr>
          </a:p>
        </p:txBody>
      </p:sp>
      <p:sp>
        <p:nvSpPr>
          <p:cNvPr id="144" name="Content Placeholder 3">
            <a:extLst>
              <a:ext uri="{FF2B5EF4-FFF2-40B4-BE49-F238E27FC236}">
                <a16:creationId xmlns:a16="http://schemas.microsoft.com/office/drawing/2014/main" id="{F7FEDF28-FC14-42F8-8810-EBE4C24E463B}"/>
              </a:ext>
            </a:extLst>
          </p:cNvPr>
          <p:cNvSpPr txBox="1">
            <a:spLocks/>
          </p:cNvSpPr>
          <p:nvPr/>
        </p:nvSpPr>
        <p:spPr>
          <a:xfrm>
            <a:off x="180658" y="5353949"/>
            <a:ext cx="382930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endParaRPr lang="en-IN" dirty="0"/>
          </a:p>
        </p:txBody>
      </p:sp>
      <p:sp>
        <p:nvSpPr>
          <p:cNvPr id="145" name="Content Placeholder 3">
            <a:extLst>
              <a:ext uri="{FF2B5EF4-FFF2-40B4-BE49-F238E27FC236}">
                <a16:creationId xmlns:a16="http://schemas.microsoft.com/office/drawing/2014/main" id="{630EE2D1-D3D3-46D1-9C3B-7CA0D4012E64}"/>
              </a:ext>
            </a:extLst>
          </p:cNvPr>
          <p:cNvSpPr txBox="1">
            <a:spLocks/>
          </p:cNvSpPr>
          <p:nvPr/>
        </p:nvSpPr>
        <p:spPr>
          <a:xfrm>
            <a:off x="186540" y="5767665"/>
            <a:ext cx="15410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(50 x 6) +</a:t>
            </a:r>
            <a:endParaRPr lang="en-IN" dirty="0"/>
          </a:p>
        </p:txBody>
      </p: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E194A77B-D971-4C09-904B-17A40EF6AA33}"/>
                  </a:ext>
                </a:extLst>
              </p:cNvPr>
              <p:cNvSpPr txBox="1"/>
              <p:nvPr/>
            </p:nvSpPr>
            <p:spPr>
              <a:xfrm>
                <a:off x="8411272" y="2698578"/>
                <a:ext cx="368556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𝑂𝑝𝑝</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𝐶𝑜𝑠𝑡</m:t>
                      </m:r>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48" name="TextBox 147">
                <a:extLst>
                  <a:ext uri="{FF2B5EF4-FFF2-40B4-BE49-F238E27FC236}">
                    <a16:creationId xmlns:a16="http://schemas.microsoft.com/office/drawing/2014/main" id="{E194A77B-D971-4C09-904B-17A40EF6AA33}"/>
                  </a:ext>
                </a:extLst>
              </p:cNvPr>
              <p:cNvSpPr txBox="1">
                <a:spLocks noRot="1" noChangeAspect="1" noMove="1" noResize="1" noEditPoints="1" noAdjustHandles="1" noChangeArrowheads="1" noChangeShapeType="1" noTextEdit="1"/>
              </p:cNvSpPr>
              <p:nvPr/>
            </p:nvSpPr>
            <p:spPr>
              <a:xfrm>
                <a:off x="8411272" y="2698578"/>
                <a:ext cx="3685561" cy="399084"/>
              </a:xfrm>
              <a:prstGeom prst="rect">
                <a:avLst/>
              </a:prstGeom>
              <a:blipFill>
                <a:blip r:embed="rId2"/>
                <a:stretch>
                  <a:fillRect l="-2318" r="-2483" b="-261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5C7F302-82B0-4D90-BA2B-332A839F0990}"/>
                  </a:ext>
                </a:extLst>
              </p:cNvPr>
              <p:cNvSpPr txBox="1"/>
              <p:nvPr/>
            </p:nvSpPr>
            <p:spPr>
              <a:xfrm>
                <a:off x="8415403" y="1121063"/>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50" name="TextBox 149">
                <a:extLst>
                  <a:ext uri="{FF2B5EF4-FFF2-40B4-BE49-F238E27FC236}">
                    <a16:creationId xmlns:a16="http://schemas.microsoft.com/office/drawing/2014/main" id="{B5C7F302-82B0-4D90-BA2B-332A839F0990}"/>
                  </a:ext>
                </a:extLst>
              </p:cNvPr>
              <p:cNvSpPr txBox="1">
                <a:spLocks noRot="1" noChangeAspect="1" noMove="1" noResize="1" noEditPoints="1" noAdjustHandles="1" noChangeArrowheads="1" noChangeShapeType="1" noTextEdit="1"/>
              </p:cNvSpPr>
              <p:nvPr/>
            </p:nvSpPr>
            <p:spPr>
              <a:xfrm>
                <a:off x="8415403" y="1121063"/>
                <a:ext cx="1745799" cy="399084"/>
              </a:xfrm>
              <a:prstGeom prst="rect">
                <a:avLst/>
              </a:prstGeom>
              <a:blipFill>
                <a:blip r:embed="rId3"/>
                <a:stretch>
                  <a:fillRect l="-3484" r="-2439" b="-24615"/>
                </a:stretch>
              </a:blipFill>
            </p:spPr>
            <p:txBody>
              <a:bodyPr/>
              <a:lstStyle/>
              <a:p>
                <a:r>
                  <a:rPr lang="en-IN">
                    <a:noFill/>
                  </a:rPr>
                  <a:t> </a:t>
                </a:r>
              </a:p>
            </p:txBody>
          </p:sp>
        </mc:Fallback>
      </mc:AlternateContent>
      <p:sp>
        <p:nvSpPr>
          <p:cNvPr id="151" name="Content Placeholder 3">
            <a:extLst>
              <a:ext uri="{FF2B5EF4-FFF2-40B4-BE49-F238E27FC236}">
                <a16:creationId xmlns:a16="http://schemas.microsoft.com/office/drawing/2014/main" id="{4F8F7070-AA95-43CE-BC60-C59860C16EFF}"/>
              </a:ext>
            </a:extLst>
          </p:cNvPr>
          <p:cNvSpPr txBox="1">
            <a:spLocks/>
          </p:cNvSpPr>
          <p:nvPr/>
        </p:nvSpPr>
        <p:spPr>
          <a:xfrm>
            <a:off x="8113218" y="48197"/>
            <a:ext cx="4078777"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from all the allocated cells using following formula.</a:t>
            </a:r>
            <a:endParaRPr lang="en-IN" baseline="-25000" dirty="0"/>
          </a:p>
        </p:txBody>
      </p:sp>
      <p:sp>
        <p:nvSpPr>
          <p:cNvPr id="152" name="Content Placeholder 3">
            <a:extLst>
              <a:ext uri="{FF2B5EF4-FFF2-40B4-BE49-F238E27FC236}">
                <a16:creationId xmlns:a16="http://schemas.microsoft.com/office/drawing/2014/main" id="{F4FC2B4C-DD5E-4114-87AC-FF86E589F7CB}"/>
              </a:ext>
            </a:extLst>
          </p:cNvPr>
          <p:cNvSpPr txBox="1">
            <a:spLocks/>
          </p:cNvSpPr>
          <p:nvPr/>
        </p:nvSpPr>
        <p:spPr>
          <a:xfrm>
            <a:off x="8113218" y="1535005"/>
            <a:ext cx="4078777"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unallocated cells using following formula.</a:t>
            </a:r>
            <a:endParaRPr lang="en-IN" baseline="-25000" dirty="0"/>
          </a:p>
        </p:txBody>
      </p:sp>
      <p:sp>
        <p:nvSpPr>
          <p:cNvPr id="153" name="Content Placeholder 3">
            <a:extLst>
              <a:ext uri="{FF2B5EF4-FFF2-40B4-BE49-F238E27FC236}">
                <a16:creationId xmlns:a16="http://schemas.microsoft.com/office/drawing/2014/main" id="{60A63393-2236-4993-A3C7-F87B07B5CF9C}"/>
              </a:ext>
            </a:extLst>
          </p:cNvPr>
          <p:cNvSpPr txBox="1">
            <a:spLocks/>
          </p:cNvSpPr>
          <p:nvPr/>
        </p:nvSpPr>
        <p:spPr>
          <a:xfrm>
            <a:off x="1601978"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(30 x 3) +</a:t>
            </a:r>
            <a:endParaRPr lang="en-IN" dirty="0"/>
          </a:p>
        </p:txBody>
      </p:sp>
      <p:sp>
        <p:nvSpPr>
          <p:cNvPr id="154" name="Content Placeholder 3">
            <a:extLst>
              <a:ext uri="{FF2B5EF4-FFF2-40B4-BE49-F238E27FC236}">
                <a16:creationId xmlns:a16="http://schemas.microsoft.com/office/drawing/2014/main" id="{3ECA2E36-954B-425A-8636-847BF1BCA5C4}"/>
              </a:ext>
            </a:extLst>
          </p:cNvPr>
          <p:cNvSpPr txBox="1">
            <a:spLocks/>
          </p:cNvSpPr>
          <p:nvPr/>
        </p:nvSpPr>
        <p:spPr>
          <a:xfrm>
            <a:off x="2838100"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(40 x 4) +</a:t>
            </a:r>
            <a:endParaRPr lang="en-IN" dirty="0"/>
          </a:p>
        </p:txBody>
      </p:sp>
      <p:sp>
        <p:nvSpPr>
          <p:cNvPr id="158" name="Content Placeholder 3">
            <a:extLst>
              <a:ext uri="{FF2B5EF4-FFF2-40B4-BE49-F238E27FC236}">
                <a16:creationId xmlns:a16="http://schemas.microsoft.com/office/drawing/2014/main" id="{F6ECF4EA-AE94-404A-965C-E62104198560}"/>
              </a:ext>
            </a:extLst>
          </p:cNvPr>
          <p:cNvSpPr txBox="1">
            <a:spLocks/>
          </p:cNvSpPr>
          <p:nvPr/>
        </p:nvSpPr>
        <p:spPr>
          <a:xfrm>
            <a:off x="4074222"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 x 6) +</a:t>
            </a:r>
            <a:endParaRPr lang="en-IN" dirty="0"/>
          </a:p>
        </p:txBody>
      </p:sp>
      <p:sp>
        <p:nvSpPr>
          <p:cNvPr id="159" name="Content Placeholder 3">
            <a:extLst>
              <a:ext uri="{FF2B5EF4-FFF2-40B4-BE49-F238E27FC236}">
                <a16:creationId xmlns:a16="http://schemas.microsoft.com/office/drawing/2014/main" id="{992C0339-A39C-4D38-9287-56CD011D8FA3}"/>
              </a:ext>
            </a:extLst>
          </p:cNvPr>
          <p:cNvSpPr txBox="1">
            <a:spLocks/>
          </p:cNvSpPr>
          <p:nvPr/>
        </p:nvSpPr>
        <p:spPr>
          <a:xfrm>
            <a:off x="5310344"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(40 x 4) +</a:t>
            </a:r>
            <a:endParaRPr lang="en-IN" dirty="0"/>
          </a:p>
        </p:txBody>
      </p:sp>
      <p:sp>
        <p:nvSpPr>
          <p:cNvPr id="160" name="Content Placeholder 3">
            <a:extLst>
              <a:ext uri="{FF2B5EF4-FFF2-40B4-BE49-F238E27FC236}">
                <a16:creationId xmlns:a16="http://schemas.microsoft.com/office/drawing/2014/main" id="{99889362-10F4-404A-8053-2AF86E5BF69F}"/>
              </a:ext>
            </a:extLst>
          </p:cNvPr>
          <p:cNvSpPr txBox="1">
            <a:spLocks/>
          </p:cNvSpPr>
          <p:nvPr/>
        </p:nvSpPr>
        <p:spPr>
          <a:xfrm>
            <a:off x="6546466"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(50 x 3) +</a:t>
            </a:r>
            <a:endParaRPr lang="en-IN" dirty="0"/>
          </a:p>
        </p:txBody>
      </p:sp>
      <p:sp>
        <p:nvSpPr>
          <p:cNvPr id="161" name="Content Placeholder 3">
            <a:extLst>
              <a:ext uri="{FF2B5EF4-FFF2-40B4-BE49-F238E27FC236}">
                <a16:creationId xmlns:a16="http://schemas.microsoft.com/office/drawing/2014/main" id="{4E5A52AB-9FB4-4E4F-8510-B6DF855C4F9B}"/>
              </a:ext>
            </a:extLst>
          </p:cNvPr>
          <p:cNvSpPr txBox="1">
            <a:spLocks/>
          </p:cNvSpPr>
          <p:nvPr/>
        </p:nvSpPr>
        <p:spPr>
          <a:xfrm>
            <a:off x="7782588"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l-GR" dirty="0">
                <a:latin typeface="Roboto Condensed" panose="02000000000000000000" pitchFamily="2" charset="0"/>
                <a:ea typeface="Roboto Condensed" panose="02000000000000000000" pitchFamily="2" charset="0"/>
              </a:rPr>
              <a:t>ε</a:t>
            </a:r>
            <a:r>
              <a:rPr lang="en-US" dirty="0"/>
              <a:t> x 0) +</a:t>
            </a:r>
            <a:endParaRPr lang="en-IN" dirty="0"/>
          </a:p>
        </p:txBody>
      </p:sp>
      <p:sp>
        <p:nvSpPr>
          <p:cNvPr id="162" name="Content Placeholder 3">
            <a:extLst>
              <a:ext uri="{FF2B5EF4-FFF2-40B4-BE49-F238E27FC236}">
                <a16:creationId xmlns:a16="http://schemas.microsoft.com/office/drawing/2014/main" id="{9C39C60B-B3A9-4DF2-ACDA-4832C7CC6B4F}"/>
              </a:ext>
            </a:extLst>
          </p:cNvPr>
          <p:cNvSpPr txBox="1">
            <a:spLocks/>
          </p:cNvSpPr>
          <p:nvPr/>
        </p:nvSpPr>
        <p:spPr>
          <a:xfrm>
            <a:off x="8840911" y="5767665"/>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(30 x 0) </a:t>
            </a:r>
            <a:endParaRPr lang="en-IN" dirty="0"/>
          </a:p>
        </p:txBody>
      </p:sp>
      <p:sp>
        <p:nvSpPr>
          <p:cNvPr id="163" name="Content Placeholder 3">
            <a:extLst>
              <a:ext uri="{FF2B5EF4-FFF2-40B4-BE49-F238E27FC236}">
                <a16:creationId xmlns:a16="http://schemas.microsoft.com/office/drawing/2014/main" id="{A440A312-33DC-4CC7-9F08-1F8FAE91294A}"/>
              </a:ext>
            </a:extLst>
          </p:cNvPr>
          <p:cNvSpPr txBox="1">
            <a:spLocks/>
          </p:cNvSpPr>
          <p:nvPr/>
        </p:nvSpPr>
        <p:spPr>
          <a:xfrm>
            <a:off x="186540" y="6181438"/>
            <a:ext cx="15410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endParaRPr lang="en-IN" dirty="0"/>
          </a:p>
        </p:txBody>
      </p:sp>
      <p:sp>
        <p:nvSpPr>
          <p:cNvPr id="167" name="Content Placeholder 3">
            <a:extLst>
              <a:ext uri="{FF2B5EF4-FFF2-40B4-BE49-F238E27FC236}">
                <a16:creationId xmlns:a16="http://schemas.microsoft.com/office/drawing/2014/main" id="{F0DA446E-1BC8-483A-8374-B44889961C88}"/>
              </a:ext>
            </a:extLst>
          </p:cNvPr>
          <p:cNvSpPr txBox="1">
            <a:spLocks/>
          </p:cNvSpPr>
          <p:nvPr/>
        </p:nvSpPr>
        <p:spPr>
          <a:xfrm>
            <a:off x="405371" y="6185594"/>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Roboto Condensed" panose="02000000000000000000" pitchFamily="2" charset="0"/>
                <a:ea typeface="Roboto Condensed" panose="02000000000000000000" pitchFamily="2" charset="0"/>
              </a:rPr>
              <a:t>₹920</a:t>
            </a:r>
            <a:endParaRPr lang="en-IN" b="1" dirty="0"/>
          </a:p>
        </p:txBody>
      </p:sp>
    </p:spTree>
    <p:extLst>
      <p:ext uri="{BB962C8B-B14F-4D97-AF65-F5344CB8AC3E}">
        <p14:creationId xmlns:p14="http://schemas.microsoft.com/office/powerpoint/2010/main" val="266604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4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5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5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5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6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6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7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2"/>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8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8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0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9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08"/>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0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6"/>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1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1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23"/>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4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2"/>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53"/>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56"/>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5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5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51"/>
                                        </p:tgtEl>
                                        <p:attrNameLst>
                                          <p:attrName>style.visibility</p:attrName>
                                        </p:attrNameLst>
                                      </p:cBhvr>
                                      <p:to>
                                        <p:strVal val="visible"/>
                                      </p:to>
                                    </p:set>
                                    <p:animEffect transition="in" filter="wipe(left)">
                                      <p:cBhvr>
                                        <p:cTn id="179" dur="500"/>
                                        <p:tgtEl>
                                          <p:spTgt spid="151"/>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50"/>
                                        </p:tgtEl>
                                        <p:attrNameLst>
                                          <p:attrName>style.visibility</p:attrName>
                                        </p:attrNameLst>
                                      </p:cBhvr>
                                      <p:to>
                                        <p:strVal val="visible"/>
                                      </p:to>
                                    </p:set>
                                    <p:animEffect transition="in" filter="wipe(left)">
                                      <p:cBhvr>
                                        <p:cTn id="184" dur="500"/>
                                        <p:tgtEl>
                                          <p:spTgt spid="15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257"/>
                                        </p:tgtEl>
                                        <p:attrNameLst>
                                          <p:attrName>style.visibility</p:attrName>
                                        </p:attrNameLst>
                                      </p:cBhvr>
                                      <p:to>
                                        <p:strVal val="visible"/>
                                      </p:to>
                                    </p:set>
                                    <p:animEffect transition="in" filter="wipe(left)">
                                      <p:cBhvr>
                                        <p:cTn id="189" dur="500"/>
                                        <p:tgtEl>
                                          <p:spTgt spid="257"/>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269"/>
                                        </p:tgtEl>
                                        <p:attrNameLst>
                                          <p:attrName>style.visibility</p:attrName>
                                        </p:attrNameLst>
                                      </p:cBhvr>
                                      <p:to>
                                        <p:strVal val="visible"/>
                                      </p:to>
                                    </p:set>
                                    <p:animEffect transition="in" filter="wipe(left)">
                                      <p:cBhvr>
                                        <p:cTn id="194" dur="500"/>
                                        <p:tgtEl>
                                          <p:spTgt spid="26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271"/>
                                        </p:tgtEl>
                                        <p:attrNameLst>
                                          <p:attrName>style.visibility</p:attrName>
                                        </p:attrNameLst>
                                      </p:cBhvr>
                                      <p:to>
                                        <p:strVal val="visible"/>
                                      </p:to>
                                    </p:set>
                                    <p:animEffect transition="in" filter="wipe(left)">
                                      <p:cBhvr>
                                        <p:cTn id="199" dur="500"/>
                                        <p:tgtEl>
                                          <p:spTgt spid="271"/>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266"/>
                                        </p:tgtEl>
                                        <p:attrNameLst>
                                          <p:attrName>style.visibility</p:attrName>
                                        </p:attrNameLst>
                                      </p:cBhvr>
                                      <p:to>
                                        <p:strVal val="visible"/>
                                      </p:to>
                                    </p:set>
                                    <p:animEffect transition="in" filter="wipe(left)">
                                      <p:cBhvr>
                                        <p:cTn id="204" dur="500"/>
                                        <p:tgtEl>
                                          <p:spTgt spid="266"/>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270"/>
                                        </p:tgtEl>
                                        <p:attrNameLst>
                                          <p:attrName>style.visibility</p:attrName>
                                        </p:attrNameLst>
                                      </p:cBhvr>
                                      <p:to>
                                        <p:strVal val="visible"/>
                                      </p:to>
                                    </p:set>
                                    <p:animEffect transition="in" filter="wipe(left)">
                                      <p:cBhvr>
                                        <p:cTn id="209" dur="500"/>
                                        <p:tgtEl>
                                          <p:spTgt spid="270"/>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264"/>
                                        </p:tgtEl>
                                        <p:attrNameLst>
                                          <p:attrName>style.visibility</p:attrName>
                                        </p:attrNameLst>
                                      </p:cBhvr>
                                      <p:to>
                                        <p:strVal val="visible"/>
                                      </p:to>
                                    </p:set>
                                    <p:animEffect transition="in" filter="wipe(left)">
                                      <p:cBhvr>
                                        <p:cTn id="214" dur="500"/>
                                        <p:tgtEl>
                                          <p:spTgt spid="264"/>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260"/>
                                        </p:tgtEl>
                                        <p:attrNameLst>
                                          <p:attrName>style.visibility</p:attrName>
                                        </p:attrNameLst>
                                      </p:cBhvr>
                                      <p:to>
                                        <p:strVal val="visible"/>
                                      </p:to>
                                    </p:set>
                                    <p:animEffect transition="in" filter="wipe(left)">
                                      <p:cBhvr>
                                        <p:cTn id="219" dur="500"/>
                                        <p:tgtEl>
                                          <p:spTgt spid="26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265"/>
                                        </p:tgtEl>
                                        <p:attrNameLst>
                                          <p:attrName>style.visibility</p:attrName>
                                        </p:attrNameLst>
                                      </p:cBhvr>
                                      <p:to>
                                        <p:strVal val="visible"/>
                                      </p:to>
                                    </p:set>
                                    <p:animEffect transition="in" filter="wipe(left)">
                                      <p:cBhvr>
                                        <p:cTn id="224" dur="500"/>
                                        <p:tgtEl>
                                          <p:spTgt spid="265"/>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268"/>
                                        </p:tgtEl>
                                        <p:attrNameLst>
                                          <p:attrName>style.visibility</p:attrName>
                                        </p:attrNameLst>
                                      </p:cBhvr>
                                      <p:to>
                                        <p:strVal val="visible"/>
                                      </p:to>
                                    </p:set>
                                    <p:animEffect transition="in" filter="wipe(left)">
                                      <p:cBhvr>
                                        <p:cTn id="229" dur="500"/>
                                        <p:tgtEl>
                                          <p:spTgt spid="268"/>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152"/>
                                        </p:tgtEl>
                                        <p:attrNameLst>
                                          <p:attrName>style.visibility</p:attrName>
                                        </p:attrNameLst>
                                      </p:cBhvr>
                                      <p:to>
                                        <p:strVal val="visible"/>
                                      </p:to>
                                    </p:set>
                                    <p:animEffect transition="in" filter="wipe(left)">
                                      <p:cBhvr>
                                        <p:cTn id="234" dur="500"/>
                                        <p:tgtEl>
                                          <p:spTgt spid="152"/>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148"/>
                                        </p:tgtEl>
                                        <p:attrNameLst>
                                          <p:attrName>style.visibility</p:attrName>
                                        </p:attrNameLst>
                                      </p:cBhvr>
                                      <p:to>
                                        <p:strVal val="visible"/>
                                      </p:to>
                                    </p:set>
                                    <p:animEffect transition="in" filter="wipe(left)">
                                      <p:cBhvr>
                                        <p:cTn id="239" dur="500"/>
                                        <p:tgtEl>
                                          <p:spTgt spid="148"/>
                                        </p:tgtEl>
                                      </p:cBhvr>
                                    </p:animEffect>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grpId="0" nodeType="clickEffect">
                                  <p:stCondLst>
                                    <p:cond delay="0"/>
                                  </p:stCondLst>
                                  <p:childTnLst>
                                    <p:set>
                                      <p:cBhvr>
                                        <p:cTn id="243" dur="1" fill="hold">
                                          <p:stCondLst>
                                            <p:cond delay="0"/>
                                          </p:stCondLst>
                                        </p:cTn>
                                        <p:tgtEl>
                                          <p:spTgt spid="273"/>
                                        </p:tgtEl>
                                        <p:attrNameLst>
                                          <p:attrName>style.visibility</p:attrName>
                                        </p:attrNameLst>
                                      </p:cBhvr>
                                      <p:to>
                                        <p:strVal val="visible"/>
                                      </p:to>
                                    </p:set>
                                    <p:animEffect transition="in" filter="wheel(1)">
                                      <p:cBhvr>
                                        <p:cTn id="244" dur="2000"/>
                                        <p:tgtEl>
                                          <p:spTgt spid="273"/>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272"/>
                                        </p:tgtEl>
                                        <p:attrNameLst>
                                          <p:attrName>style.visibility</p:attrName>
                                        </p:attrNameLst>
                                      </p:cBhvr>
                                      <p:to>
                                        <p:strVal val="visible"/>
                                      </p:to>
                                    </p:set>
                                    <p:animEffect transition="in" filter="wipe(left)">
                                      <p:cBhvr>
                                        <p:cTn id="249" dur="500"/>
                                        <p:tgtEl>
                                          <p:spTgt spid="272"/>
                                        </p:tgtEl>
                                      </p:cBhvr>
                                    </p:animEffect>
                                  </p:childTnLst>
                                </p:cTn>
                              </p:par>
                            </p:childTnLst>
                          </p:cTn>
                        </p:par>
                      </p:childTnLst>
                    </p:cTn>
                  </p:par>
                  <p:par>
                    <p:cTn id="250" fill="hold">
                      <p:stCondLst>
                        <p:cond delay="indefinite"/>
                      </p:stCondLst>
                      <p:childTnLst>
                        <p:par>
                          <p:cTn id="251" fill="hold">
                            <p:stCondLst>
                              <p:cond delay="0"/>
                            </p:stCondLst>
                            <p:childTnLst>
                              <p:par>
                                <p:cTn id="252" presetID="21" presetClass="entr" presetSubtype="1" fill="hold" grpId="0" nodeType="clickEffect">
                                  <p:stCondLst>
                                    <p:cond delay="0"/>
                                  </p:stCondLst>
                                  <p:childTnLst>
                                    <p:set>
                                      <p:cBhvr>
                                        <p:cTn id="253" dur="1" fill="hold">
                                          <p:stCondLst>
                                            <p:cond delay="0"/>
                                          </p:stCondLst>
                                        </p:cTn>
                                        <p:tgtEl>
                                          <p:spTgt spid="275"/>
                                        </p:tgtEl>
                                        <p:attrNameLst>
                                          <p:attrName>style.visibility</p:attrName>
                                        </p:attrNameLst>
                                      </p:cBhvr>
                                      <p:to>
                                        <p:strVal val="visible"/>
                                      </p:to>
                                    </p:set>
                                    <p:animEffect transition="in" filter="wheel(1)">
                                      <p:cBhvr>
                                        <p:cTn id="254" dur="2000"/>
                                        <p:tgtEl>
                                          <p:spTgt spid="275"/>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274"/>
                                        </p:tgtEl>
                                        <p:attrNameLst>
                                          <p:attrName>style.visibility</p:attrName>
                                        </p:attrNameLst>
                                      </p:cBhvr>
                                      <p:to>
                                        <p:strVal val="visible"/>
                                      </p:to>
                                    </p:set>
                                    <p:animEffect transition="in" filter="wipe(left)">
                                      <p:cBhvr>
                                        <p:cTn id="259" dur="500"/>
                                        <p:tgtEl>
                                          <p:spTgt spid="274"/>
                                        </p:tgtEl>
                                      </p:cBhvr>
                                    </p:animEffect>
                                  </p:childTnLst>
                                </p:cTn>
                              </p:par>
                            </p:childTnLst>
                          </p:cTn>
                        </p:par>
                      </p:childTnLst>
                    </p:cTn>
                  </p:par>
                  <p:par>
                    <p:cTn id="260" fill="hold">
                      <p:stCondLst>
                        <p:cond delay="indefinite"/>
                      </p:stCondLst>
                      <p:childTnLst>
                        <p:par>
                          <p:cTn id="261" fill="hold">
                            <p:stCondLst>
                              <p:cond delay="0"/>
                            </p:stCondLst>
                            <p:childTnLst>
                              <p:par>
                                <p:cTn id="262" presetID="21" presetClass="entr" presetSubtype="1" fill="hold" grpId="0" nodeType="clickEffect">
                                  <p:stCondLst>
                                    <p:cond delay="0"/>
                                  </p:stCondLst>
                                  <p:childTnLst>
                                    <p:set>
                                      <p:cBhvr>
                                        <p:cTn id="263" dur="1" fill="hold">
                                          <p:stCondLst>
                                            <p:cond delay="0"/>
                                          </p:stCondLst>
                                        </p:cTn>
                                        <p:tgtEl>
                                          <p:spTgt spid="277"/>
                                        </p:tgtEl>
                                        <p:attrNameLst>
                                          <p:attrName>style.visibility</p:attrName>
                                        </p:attrNameLst>
                                      </p:cBhvr>
                                      <p:to>
                                        <p:strVal val="visible"/>
                                      </p:to>
                                    </p:set>
                                    <p:animEffect transition="in" filter="wheel(1)">
                                      <p:cBhvr>
                                        <p:cTn id="264" dur="2000"/>
                                        <p:tgtEl>
                                          <p:spTgt spid="277"/>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276"/>
                                        </p:tgtEl>
                                        <p:attrNameLst>
                                          <p:attrName>style.visibility</p:attrName>
                                        </p:attrNameLst>
                                      </p:cBhvr>
                                      <p:to>
                                        <p:strVal val="visible"/>
                                      </p:to>
                                    </p:set>
                                    <p:animEffect transition="in" filter="wipe(left)">
                                      <p:cBhvr>
                                        <p:cTn id="269" dur="500"/>
                                        <p:tgtEl>
                                          <p:spTgt spid="276"/>
                                        </p:tgtEl>
                                      </p:cBhvr>
                                    </p:animEffect>
                                  </p:childTnLst>
                                </p:cTn>
                              </p:par>
                            </p:childTnLst>
                          </p:cTn>
                        </p:par>
                      </p:childTnLst>
                    </p:cTn>
                  </p:par>
                  <p:par>
                    <p:cTn id="270" fill="hold">
                      <p:stCondLst>
                        <p:cond delay="indefinite"/>
                      </p:stCondLst>
                      <p:childTnLst>
                        <p:par>
                          <p:cTn id="271" fill="hold">
                            <p:stCondLst>
                              <p:cond delay="0"/>
                            </p:stCondLst>
                            <p:childTnLst>
                              <p:par>
                                <p:cTn id="272" presetID="21" presetClass="entr" presetSubtype="1" fill="hold" grpId="0" nodeType="clickEffect">
                                  <p:stCondLst>
                                    <p:cond delay="0"/>
                                  </p:stCondLst>
                                  <p:childTnLst>
                                    <p:set>
                                      <p:cBhvr>
                                        <p:cTn id="273" dur="1" fill="hold">
                                          <p:stCondLst>
                                            <p:cond delay="0"/>
                                          </p:stCondLst>
                                        </p:cTn>
                                        <p:tgtEl>
                                          <p:spTgt spid="281"/>
                                        </p:tgtEl>
                                        <p:attrNameLst>
                                          <p:attrName>style.visibility</p:attrName>
                                        </p:attrNameLst>
                                      </p:cBhvr>
                                      <p:to>
                                        <p:strVal val="visible"/>
                                      </p:to>
                                    </p:set>
                                    <p:animEffect transition="in" filter="wheel(1)">
                                      <p:cBhvr>
                                        <p:cTn id="274" dur="2000"/>
                                        <p:tgtEl>
                                          <p:spTgt spid="281"/>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280"/>
                                        </p:tgtEl>
                                        <p:attrNameLst>
                                          <p:attrName>style.visibility</p:attrName>
                                        </p:attrNameLst>
                                      </p:cBhvr>
                                      <p:to>
                                        <p:strVal val="visible"/>
                                      </p:to>
                                    </p:set>
                                    <p:animEffect transition="in" filter="wipe(left)">
                                      <p:cBhvr>
                                        <p:cTn id="279" dur="500"/>
                                        <p:tgtEl>
                                          <p:spTgt spid="280"/>
                                        </p:tgtEl>
                                      </p:cBhvr>
                                    </p:animEffect>
                                  </p:childTnLst>
                                </p:cTn>
                              </p:par>
                            </p:childTnLst>
                          </p:cTn>
                        </p:par>
                      </p:childTnLst>
                    </p:cTn>
                  </p:par>
                  <p:par>
                    <p:cTn id="280" fill="hold">
                      <p:stCondLst>
                        <p:cond delay="indefinite"/>
                      </p:stCondLst>
                      <p:childTnLst>
                        <p:par>
                          <p:cTn id="281" fill="hold">
                            <p:stCondLst>
                              <p:cond delay="0"/>
                            </p:stCondLst>
                            <p:childTnLst>
                              <p:par>
                                <p:cTn id="282" presetID="21" presetClass="entr" presetSubtype="1" fill="hold" grpId="0" nodeType="clickEffect">
                                  <p:stCondLst>
                                    <p:cond delay="0"/>
                                  </p:stCondLst>
                                  <p:childTnLst>
                                    <p:set>
                                      <p:cBhvr>
                                        <p:cTn id="283" dur="1" fill="hold">
                                          <p:stCondLst>
                                            <p:cond delay="0"/>
                                          </p:stCondLst>
                                        </p:cTn>
                                        <p:tgtEl>
                                          <p:spTgt spid="283"/>
                                        </p:tgtEl>
                                        <p:attrNameLst>
                                          <p:attrName>style.visibility</p:attrName>
                                        </p:attrNameLst>
                                      </p:cBhvr>
                                      <p:to>
                                        <p:strVal val="visible"/>
                                      </p:to>
                                    </p:set>
                                    <p:animEffect transition="in" filter="wheel(1)">
                                      <p:cBhvr>
                                        <p:cTn id="284" dur="2000"/>
                                        <p:tgtEl>
                                          <p:spTgt spid="283"/>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282"/>
                                        </p:tgtEl>
                                        <p:attrNameLst>
                                          <p:attrName>style.visibility</p:attrName>
                                        </p:attrNameLst>
                                      </p:cBhvr>
                                      <p:to>
                                        <p:strVal val="visible"/>
                                      </p:to>
                                    </p:set>
                                    <p:animEffect transition="in" filter="wipe(left)">
                                      <p:cBhvr>
                                        <p:cTn id="289" dur="500"/>
                                        <p:tgtEl>
                                          <p:spTgt spid="282"/>
                                        </p:tgtEl>
                                      </p:cBhvr>
                                    </p:animEffect>
                                  </p:childTnLst>
                                </p:cTn>
                              </p:par>
                            </p:childTnLst>
                          </p:cTn>
                        </p:par>
                      </p:childTnLst>
                    </p:cTn>
                  </p:par>
                  <p:par>
                    <p:cTn id="290" fill="hold">
                      <p:stCondLst>
                        <p:cond delay="indefinite"/>
                      </p:stCondLst>
                      <p:childTnLst>
                        <p:par>
                          <p:cTn id="291" fill="hold">
                            <p:stCondLst>
                              <p:cond delay="0"/>
                            </p:stCondLst>
                            <p:childTnLst>
                              <p:par>
                                <p:cTn id="292" presetID="21" presetClass="entr" presetSubtype="1" fill="hold" grpId="0" nodeType="clickEffect">
                                  <p:stCondLst>
                                    <p:cond delay="0"/>
                                  </p:stCondLst>
                                  <p:childTnLst>
                                    <p:set>
                                      <p:cBhvr>
                                        <p:cTn id="293" dur="1" fill="hold">
                                          <p:stCondLst>
                                            <p:cond delay="0"/>
                                          </p:stCondLst>
                                        </p:cTn>
                                        <p:tgtEl>
                                          <p:spTgt spid="285"/>
                                        </p:tgtEl>
                                        <p:attrNameLst>
                                          <p:attrName>style.visibility</p:attrName>
                                        </p:attrNameLst>
                                      </p:cBhvr>
                                      <p:to>
                                        <p:strVal val="visible"/>
                                      </p:to>
                                    </p:set>
                                    <p:animEffect transition="in" filter="wheel(1)">
                                      <p:cBhvr>
                                        <p:cTn id="294" dur="2000"/>
                                        <p:tgtEl>
                                          <p:spTgt spid="285"/>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284"/>
                                        </p:tgtEl>
                                        <p:attrNameLst>
                                          <p:attrName>style.visibility</p:attrName>
                                        </p:attrNameLst>
                                      </p:cBhvr>
                                      <p:to>
                                        <p:strVal val="visible"/>
                                      </p:to>
                                    </p:set>
                                    <p:animEffect transition="in" filter="wipe(left)">
                                      <p:cBhvr>
                                        <p:cTn id="299" dur="500"/>
                                        <p:tgtEl>
                                          <p:spTgt spid="284"/>
                                        </p:tgtEl>
                                      </p:cBhvr>
                                    </p:animEffect>
                                  </p:childTnLst>
                                </p:cTn>
                              </p:par>
                            </p:childTnLst>
                          </p:cTn>
                        </p:par>
                      </p:childTnLst>
                    </p:cTn>
                  </p:par>
                  <p:par>
                    <p:cTn id="300" fill="hold">
                      <p:stCondLst>
                        <p:cond delay="indefinite"/>
                      </p:stCondLst>
                      <p:childTnLst>
                        <p:par>
                          <p:cTn id="301" fill="hold">
                            <p:stCondLst>
                              <p:cond delay="0"/>
                            </p:stCondLst>
                            <p:childTnLst>
                              <p:par>
                                <p:cTn id="302" presetID="21" presetClass="entr" presetSubtype="1" fill="hold" grpId="0" nodeType="clickEffect">
                                  <p:stCondLst>
                                    <p:cond delay="0"/>
                                  </p:stCondLst>
                                  <p:childTnLst>
                                    <p:set>
                                      <p:cBhvr>
                                        <p:cTn id="303" dur="1" fill="hold">
                                          <p:stCondLst>
                                            <p:cond delay="0"/>
                                          </p:stCondLst>
                                        </p:cTn>
                                        <p:tgtEl>
                                          <p:spTgt spid="287"/>
                                        </p:tgtEl>
                                        <p:attrNameLst>
                                          <p:attrName>style.visibility</p:attrName>
                                        </p:attrNameLst>
                                      </p:cBhvr>
                                      <p:to>
                                        <p:strVal val="visible"/>
                                      </p:to>
                                    </p:set>
                                    <p:animEffect transition="in" filter="wheel(1)">
                                      <p:cBhvr>
                                        <p:cTn id="304" dur="2000"/>
                                        <p:tgtEl>
                                          <p:spTgt spid="287"/>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286"/>
                                        </p:tgtEl>
                                        <p:attrNameLst>
                                          <p:attrName>style.visibility</p:attrName>
                                        </p:attrNameLst>
                                      </p:cBhvr>
                                      <p:to>
                                        <p:strVal val="visible"/>
                                      </p:to>
                                    </p:set>
                                    <p:animEffect transition="in" filter="wipe(left)">
                                      <p:cBhvr>
                                        <p:cTn id="309" dur="500"/>
                                        <p:tgtEl>
                                          <p:spTgt spid="286"/>
                                        </p:tgtEl>
                                      </p:cBhvr>
                                    </p:animEffect>
                                  </p:childTnLst>
                                </p:cTn>
                              </p:par>
                            </p:childTnLst>
                          </p:cTn>
                        </p:par>
                      </p:childTnLst>
                    </p:cTn>
                  </p:par>
                  <p:par>
                    <p:cTn id="310" fill="hold">
                      <p:stCondLst>
                        <p:cond delay="indefinite"/>
                      </p:stCondLst>
                      <p:childTnLst>
                        <p:par>
                          <p:cTn id="311" fill="hold">
                            <p:stCondLst>
                              <p:cond delay="0"/>
                            </p:stCondLst>
                            <p:childTnLst>
                              <p:par>
                                <p:cTn id="312" presetID="21" presetClass="entr" presetSubtype="1" fill="hold" grpId="0" nodeType="clickEffect">
                                  <p:stCondLst>
                                    <p:cond delay="0"/>
                                  </p:stCondLst>
                                  <p:childTnLst>
                                    <p:set>
                                      <p:cBhvr>
                                        <p:cTn id="313" dur="1" fill="hold">
                                          <p:stCondLst>
                                            <p:cond delay="0"/>
                                          </p:stCondLst>
                                        </p:cTn>
                                        <p:tgtEl>
                                          <p:spTgt spid="289"/>
                                        </p:tgtEl>
                                        <p:attrNameLst>
                                          <p:attrName>style.visibility</p:attrName>
                                        </p:attrNameLst>
                                      </p:cBhvr>
                                      <p:to>
                                        <p:strVal val="visible"/>
                                      </p:to>
                                    </p:set>
                                    <p:animEffect transition="in" filter="wheel(1)">
                                      <p:cBhvr>
                                        <p:cTn id="314" dur="2000"/>
                                        <p:tgtEl>
                                          <p:spTgt spid="289"/>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8" fill="hold" grpId="0" nodeType="clickEffect">
                                  <p:stCondLst>
                                    <p:cond delay="0"/>
                                  </p:stCondLst>
                                  <p:childTnLst>
                                    <p:set>
                                      <p:cBhvr>
                                        <p:cTn id="318" dur="1" fill="hold">
                                          <p:stCondLst>
                                            <p:cond delay="0"/>
                                          </p:stCondLst>
                                        </p:cTn>
                                        <p:tgtEl>
                                          <p:spTgt spid="288"/>
                                        </p:tgtEl>
                                        <p:attrNameLst>
                                          <p:attrName>style.visibility</p:attrName>
                                        </p:attrNameLst>
                                      </p:cBhvr>
                                      <p:to>
                                        <p:strVal val="visible"/>
                                      </p:to>
                                    </p:set>
                                    <p:animEffect transition="in" filter="wipe(left)">
                                      <p:cBhvr>
                                        <p:cTn id="319" dur="500"/>
                                        <p:tgtEl>
                                          <p:spTgt spid="288"/>
                                        </p:tgtEl>
                                      </p:cBhvr>
                                    </p:animEffect>
                                  </p:childTnLst>
                                </p:cTn>
                              </p:par>
                            </p:childTnLst>
                          </p:cTn>
                        </p:par>
                      </p:childTnLst>
                    </p:cTn>
                  </p:par>
                  <p:par>
                    <p:cTn id="320" fill="hold">
                      <p:stCondLst>
                        <p:cond delay="indefinite"/>
                      </p:stCondLst>
                      <p:childTnLst>
                        <p:par>
                          <p:cTn id="321" fill="hold">
                            <p:stCondLst>
                              <p:cond delay="0"/>
                            </p:stCondLst>
                            <p:childTnLst>
                              <p:par>
                                <p:cTn id="322" presetID="21" presetClass="entr" presetSubtype="1" fill="hold" grpId="0" nodeType="clickEffect">
                                  <p:stCondLst>
                                    <p:cond delay="0"/>
                                  </p:stCondLst>
                                  <p:childTnLst>
                                    <p:set>
                                      <p:cBhvr>
                                        <p:cTn id="323" dur="1" fill="hold">
                                          <p:stCondLst>
                                            <p:cond delay="0"/>
                                          </p:stCondLst>
                                        </p:cTn>
                                        <p:tgtEl>
                                          <p:spTgt spid="294"/>
                                        </p:tgtEl>
                                        <p:attrNameLst>
                                          <p:attrName>style.visibility</p:attrName>
                                        </p:attrNameLst>
                                      </p:cBhvr>
                                      <p:to>
                                        <p:strVal val="visible"/>
                                      </p:to>
                                    </p:set>
                                    <p:animEffect transition="in" filter="wheel(1)">
                                      <p:cBhvr>
                                        <p:cTn id="324" dur="2000"/>
                                        <p:tgtEl>
                                          <p:spTgt spid="294"/>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293"/>
                                        </p:tgtEl>
                                        <p:attrNameLst>
                                          <p:attrName>style.visibility</p:attrName>
                                        </p:attrNameLst>
                                      </p:cBhvr>
                                      <p:to>
                                        <p:strVal val="visible"/>
                                      </p:to>
                                    </p:set>
                                    <p:animEffect transition="in" filter="wipe(left)">
                                      <p:cBhvr>
                                        <p:cTn id="329" dur="500"/>
                                        <p:tgtEl>
                                          <p:spTgt spid="293"/>
                                        </p:tgtEl>
                                      </p:cBhvr>
                                    </p:animEffect>
                                  </p:childTnLst>
                                </p:cTn>
                              </p:par>
                            </p:childTnLst>
                          </p:cTn>
                        </p:par>
                      </p:childTnLst>
                    </p:cTn>
                  </p:par>
                  <p:par>
                    <p:cTn id="330" fill="hold">
                      <p:stCondLst>
                        <p:cond delay="indefinite"/>
                      </p:stCondLst>
                      <p:childTnLst>
                        <p:par>
                          <p:cTn id="331" fill="hold">
                            <p:stCondLst>
                              <p:cond delay="0"/>
                            </p:stCondLst>
                            <p:childTnLst>
                              <p:par>
                                <p:cTn id="332" presetID="21" presetClass="entr" presetSubtype="1" fill="hold" grpId="0" nodeType="clickEffect">
                                  <p:stCondLst>
                                    <p:cond delay="0"/>
                                  </p:stCondLst>
                                  <p:childTnLst>
                                    <p:set>
                                      <p:cBhvr>
                                        <p:cTn id="333" dur="1" fill="hold">
                                          <p:stCondLst>
                                            <p:cond delay="0"/>
                                          </p:stCondLst>
                                        </p:cTn>
                                        <p:tgtEl>
                                          <p:spTgt spid="296"/>
                                        </p:tgtEl>
                                        <p:attrNameLst>
                                          <p:attrName>style.visibility</p:attrName>
                                        </p:attrNameLst>
                                      </p:cBhvr>
                                      <p:to>
                                        <p:strVal val="visible"/>
                                      </p:to>
                                    </p:set>
                                    <p:animEffect transition="in" filter="wheel(1)">
                                      <p:cBhvr>
                                        <p:cTn id="334" dur="2000"/>
                                        <p:tgtEl>
                                          <p:spTgt spid="296"/>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295"/>
                                        </p:tgtEl>
                                        <p:attrNameLst>
                                          <p:attrName>style.visibility</p:attrName>
                                        </p:attrNameLst>
                                      </p:cBhvr>
                                      <p:to>
                                        <p:strVal val="visible"/>
                                      </p:to>
                                    </p:set>
                                    <p:animEffect transition="in" filter="wipe(left)">
                                      <p:cBhvr>
                                        <p:cTn id="339" dur="500"/>
                                        <p:tgtEl>
                                          <p:spTgt spid="295"/>
                                        </p:tgtEl>
                                      </p:cBhvr>
                                    </p:animEffect>
                                  </p:childTnLst>
                                </p:cTn>
                              </p:par>
                            </p:childTnLst>
                          </p:cTn>
                        </p:par>
                      </p:childTnLst>
                    </p:cTn>
                  </p:par>
                  <p:par>
                    <p:cTn id="340" fill="hold">
                      <p:stCondLst>
                        <p:cond delay="indefinite"/>
                      </p:stCondLst>
                      <p:childTnLst>
                        <p:par>
                          <p:cTn id="341" fill="hold">
                            <p:stCondLst>
                              <p:cond delay="0"/>
                            </p:stCondLst>
                            <p:childTnLst>
                              <p:par>
                                <p:cTn id="342" presetID="21" presetClass="entr" presetSubtype="1" fill="hold" grpId="0" nodeType="clickEffect">
                                  <p:stCondLst>
                                    <p:cond delay="0"/>
                                  </p:stCondLst>
                                  <p:childTnLst>
                                    <p:set>
                                      <p:cBhvr>
                                        <p:cTn id="343" dur="1" fill="hold">
                                          <p:stCondLst>
                                            <p:cond delay="0"/>
                                          </p:stCondLst>
                                        </p:cTn>
                                        <p:tgtEl>
                                          <p:spTgt spid="298"/>
                                        </p:tgtEl>
                                        <p:attrNameLst>
                                          <p:attrName>style.visibility</p:attrName>
                                        </p:attrNameLst>
                                      </p:cBhvr>
                                      <p:to>
                                        <p:strVal val="visible"/>
                                      </p:to>
                                    </p:set>
                                    <p:animEffect transition="in" filter="wheel(1)">
                                      <p:cBhvr>
                                        <p:cTn id="344" dur="2000"/>
                                        <p:tgtEl>
                                          <p:spTgt spid="298"/>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297"/>
                                        </p:tgtEl>
                                        <p:attrNameLst>
                                          <p:attrName>style.visibility</p:attrName>
                                        </p:attrNameLst>
                                      </p:cBhvr>
                                      <p:to>
                                        <p:strVal val="visible"/>
                                      </p:to>
                                    </p:set>
                                    <p:animEffect transition="in" filter="wipe(left)">
                                      <p:cBhvr>
                                        <p:cTn id="349" dur="500"/>
                                        <p:tgtEl>
                                          <p:spTgt spid="297"/>
                                        </p:tgtEl>
                                      </p:cBhvr>
                                    </p:animEffect>
                                  </p:childTnLst>
                                </p:cTn>
                              </p:par>
                            </p:childTnLst>
                          </p:cTn>
                        </p:par>
                      </p:childTnLst>
                    </p:cTn>
                  </p:par>
                  <p:par>
                    <p:cTn id="350" fill="hold">
                      <p:stCondLst>
                        <p:cond delay="indefinite"/>
                      </p:stCondLst>
                      <p:childTnLst>
                        <p:par>
                          <p:cTn id="351" fill="hold">
                            <p:stCondLst>
                              <p:cond delay="0"/>
                            </p:stCondLst>
                            <p:childTnLst>
                              <p:par>
                                <p:cTn id="352" presetID="21" presetClass="entr" presetSubtype="1" fill="hold" grpId="0" nodeType="clickEffect">
                                  <p:stCondLst>
                                    <p:cond delay="0"/>
                                  </p:stCondLst>
                                  <p:childTnLst>
                                    <p:set>
                                      <p:cBhvr>
                                        <p:cTn id="353" dur="1" fill="hold">
                                          <p:stCondLst>
                                            <p:cond delay="0"/>
                                          </p:stCondLst>
                                        </p:cTn>
                                        <p:tgtEl>
                                          <p:spTgt spid="300"/>
                                        </p:tgtEl>
                                        <p:attrNameLst>
                                          <p:attrName>style.visibility</p:attrName>
                                        </p:attrNameLst>
                                      </p:cBhvr>
                                      <p:to>
                                        <p:strVal val="visible"/>
                                      </p:to>
                                    </p:set>
                                    <p:animEffect transition="in" filter="wheel(1)">
                                      <p:cBhvr>
                                        <p:cTn id="354" dur="2000"/>
                                        <p:tgtEl>
                                          <p:spTgt spid="300"/>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0" nodeType="clickEffect">
                                  <p:stCondLst>
                                    <p:cond delay="0"/>
                                  </p:stCondLst>
                                  <p:childTnLst>
                                    <p:set>
                                      <p:cBhvr>
                                        <p:cTn id="358" dur="1" fill="hold">
                                          <p:stCondLst>
                                            <p:cond delay="0"/>
                                          </p:stCondLst>
                                        </p:cTn>
                                        <p:tgtEl>
                                          <p:spTgt spid="299"/>
                                        </p:tgtEl>
                                        <p:attrNameLst>
                                          <p:attrName>style.visibility</p:attrName>
                                        </p:attrNameLst>
                                      </p:cBhvr>
                                      <p:to>
                                        <p:strVal val="visible"/>
                                      </p:to>
                                    </p:set>
                                    <p:animEffect transition="in" filter="wipe(left)">
                                      <p:cBhvr>
                                        <p:cTn id="359" dur="500"/>
                                        <p:tgtEl>
                                          <p:spTgt spid="299"/>
                                        </p:tgtEl>
                                      </p:cBhvr>
                                    </p:animEffect>
                                  </p:childTnLst>
                                </p:cTn>
                              </p:par>
                              <p:par>
                                <p:cTn id="360" presetID="1" presetClass="entr" presetSubtype="0" fill="hold" grpId="0" nodeType="withEffect">
                                  <p:stCondLst>
                                    <p:cond delay="0"/>
                                  </p:stCondLst>
                                  <p:childTnLst>
                                    <p:set>
                                      <p:cBhvr>
                                        <p:cTn id="361" dur="1" fill="hold">
                                          <p:stCondLst>
                                            <p:cond delay="0"/>
                                          </p:stCondLst>
                                        </p:cTn>
                                        <p:tgtEl>
                                          <p:spTgt spid="301"/>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143"/>
                                        </p:tgtEl>
                                        <p:attrNameLst>
                                          <p:attrName>style.visibility</p:attrName>
                                        </p:attrNameLst>
                                      </p:cBhvr>
                                      <p:to>
                                        <p:strVal val="visible"/>
                                      </p:to>
                                    </p:set>
                                    <p:animEffect transition="in" filter="wipe(left)">
                                      <p:cBhvr>
                                        <p:cTn id="366" dur="500"/>
                                        <p:tgtEl>
                                          <p:spTgt spid="143"/>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44"/>
                                        </p:tgtEl>
                                        <p:attrNameLst>
                                          <p:attrName>style.visibility</p:attrName>
                                        </p:attrNameLst>
                                      </p:cBhvr>
                                      <p:to>
                                        <p:strVal val="visible"/>
                                      </p:to>
                                    </p:set>
                                    <p:animEffect transition="in" filter="wipe(left)">
                                      <p:cBhvr>
                                        <p:cTn id="371" dur="500"/>
                                        <p:tgtEl>
                                          <p:spTgt spid="144"/>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grpId="0" nodeType="clickEffect">
                                  <p:stCondLst>
                                    <p:cond delay="0"/>
                                  </p:stCondLst>
                                  <p:childTnLst>
                                    <p:set>
                                      <p:cBhvr>
                                        <p:cTn id="375" dur="1" fill="hold">
                                          <p:stCondLst>
                                            <p:cond delay="0"/>
                                          </p:stCondLst>
                                        </p:cTn>
                                        <p:tgtEl>
                                          <p:spTgt spid="145"/>
                                        </p:tgtEl>
                                        <p:attrNameLst>
                                          <p:attrName>style.visibility</p:attrName>
                                        </p:attrNameLst>
                                      </p:cBhvr>
                                      <p:to>
                                        <p:strVal val="visible"/>
                                      </p:to>
                                    </p:set>
                                    <p:animEffect transition="in" filter="wipe(left)">
                                      <p:cBhvr>
                                        <p:cTn id="376" dur="500"/>
                                        <p:tgtEl>
                                          <p:spTgt spid="145"/>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153"/>
                                        </p:tgtEl>
                                        <p:attrNameLst>
                                          <p:attrName>style.visibility</p:attrName>
                                        </p:attrNameLst>
                                      </p:cBhvr>
                                      <p:to>
                                        <p:strVal val="visible"/>
                                      </p:to>
                                    </p:set>
                                    <p:animEffect transition="in" filter="wipe(left)">
                                      <p:cBhvr>
                                        <p:cTn id="381" dur="500"/>
                                        <p:tgtEl>
                                          <p:spTgt spid="153"/>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8" fill="hold" grpId="0" nodeType="clickEffect">
                                  <p:stCondLst>
                                    <p:cond delay="0"/>
                                  </p:stCondLst>
                                  <p:childTnLst>
                                    <p:set>
                                      <p:cBhvr>
                                        <p:cTn id="385" dur="1" fill="hold">
                                          <p:stCondLst>
                                            <p:cond delay="0"/>
                                          </p:stCondLst>
                                        </p:cTn>
                                        <p:tgtEl>
                                          <p:spTgt spid="154"/>
                                        </p:tgtEl>
                                        <p:attrNameLst>
                                          <p:attrName>style.visibility</p:attrName>
                                        </p:attrNameLst>
                                      </p:cBhvr>
                                      <p:to>
                                        <p:strVal val="visible"/>
                                      </p:to>
                                    </p:set>
                                    <p:animEffect transition="in" filter="wipe(left)">
                                      <p:cBhvr>
                                        <p:cTn id="386" dur="500"/>
                                        <p:tgtEl>
                                          <p:spTgt spid="154"/>
                                        </p:tgtEl>
                                      </p:cBhvr>
                                    </p:animEffec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grpId="0" nodeType="clickEffect">
                                  <p:stCondLst>
                                    <p:cond delay="0"/>
                                  </p:stCondLst>
                                  <p:childTnLst>
                                    <p:set>
                                      <p:cBhvr>
                                        <p:cTn id="390" dur="1" fill="hold">
                                          <p:stCondLst>
                                            <p:cond delay="0"/>
                                          </p:stCondLst>
                                        </p:cTn>
                                        <p:tgtEl>
                                          <p:spTgt spid="158"/>
                                        </p:tgtEl>
                                        <p:attrNameLst>
                                          <p:attrName>style.visibility</p:attrName>
                                        </p:attrNameLst>
                                      </p:cBhvr>
                                      <p:to>
                                        <p:strVal val="visible"/>
                                      </p:to>
                                    </p:set>
                                    <p:animEffect transition="in" filter="wipe(left)">
                                      <p:cBhvr>
                                        <p:cTn id="391" dur="500"/>
                                        <p:tgtEl>
                                          <p:spTgt spid="158"/>
                                        </p:tgtEl>
                                      </p:cBhvr>
                                    </p:animEffect>
                                  </p:childTnLst>
                                </p:cTn>
                              </p:par>
                            </p:childTnLst>
                          </p:cTn>
                        </p:par>
                      </p:childTnLst>
                    </p:cTn>
                  </p:par>
                  <p:par>
                    <p:cTn id="392" fill="hold">
                      <p:stCondLst>
                        <p:cond delay="indefinite"/>
                      </p:stCondLst>
                      <p:childTnLst>
                        <p:par>
                          <p:cTn id="393" fill="hold">
                            <p:stCondLst>
                              <p:cond delay="0"/>
                            </p:stCondLst>
                            <p:childTnLst>
                              <p:par>
                                <p:cTn id="394" presetID="22" presetClass="entr" presetSubtype="8" fill="hold" grpId="0" nodeType="clickEffect">
                                  <p:stCondLst>
                                    <p:cond delay="0"/>
                                  </p:stCondLst>
                                  <p:childTnLst>
                                    <p:set>
                                      <p:cBhvr>
                                        <p:cTn id="395" dur="1" fill="hold">
                                          <p:stCondLst>
                                            <p:cond delay="0"/>
                                          </p:stCondLst>
                                        </p:cTn>
                                        <p:tgtEl>
                                          <p:spTgt spid="159"/>
                                        </p:tgtEl>
                                        <p:attrNameLst>
                                          <p:attrName>style.visibility</p:attrName>
                                        </p:attrNameLst>
                                      </p:cBhvr>
                                      <p:to>
                                        <p:strVal val="visible"/>
                                      </p:to>
                                    </p:set>
                                    <p:animEffect transition="in" filter="wipe(left)">
                                      <p:cBhvr>
                                        <p:cTn id="396" dur="500"/>
                                        <p:tgtEl>
                                          <p:spTgt spid="159"/>
                                        </p:tgtEl>
                                      </p:cBhvr>
                                    </p:animEffect>
                                  </p:childTnLst>
                                </p:cTn>
                              </p:par>
                            </p:childTnLst>
                          </p:cTn>
                        </p:par>
                      </p:childTnLst>
                    </p:cTn>
                  </p:par>
                  <p:par>
                    <p:cTn id="397" fill="hold">
                      <p:stCondLst>
                        <p:cond delay="indefinite"/>
                      </p:stCondLst>
                      <p:childTnLst>
                        <p:par>
                          <p:cTn id="398" fill="hold">
                            <p:stCondLst>
                              <p:cond delay="0"/>
                            </p:stCondLst>
                            <p:childTnLst>
                              <p:par>
                                <p:cTn id="399" presetID="22" presetClass="entr" presetSubtype="8" fill="hold" grpId="0" nodeType="clickEffect">
                                  <p:stCondLst>
                                    <p:cond delay="0"/>
                                  </p:stCondLst>
                                  <p:childTnLst>
                                    <p:set>
                                      <p:cBhvr>
                                        <p:cTn id="400" dur="1" fill="hold">
                                          <p:stCondLst>
                                            <p:cond delay="0"/>
                                          </p:stCondLst>
                                        </p:cTn>
                                        <p:tgtEl>
                                          <p:spTgt spid="160"/>
                                        </p:tgtEl>
                                        <p:attrNameLst>
                                          <p:attrName>style.visibility</p:attrName>
                                        </p:attrNameLst>
                                      </p:cBhvr>
                                      <p:to>
                                        <p:strVal val="visible"/>
                                      </p:to>
                                    </p:set>
                                    <p:animEffect transition="in" filter="wipe(left)">
                                      <p:cBhvr>
                                        <p:cTn id="401" dur="500"/>
                                        <p:tgtEl>
                                          <p:spTgt spid="160"/>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8" fill="hold" grpId="0" nodeType="clickEffect">
                                  <p:stCondLst>
                                    <p:cond delay="0"/>
                                  </p:stCondLst>
                                  <p:childTnLst>
                                    <p:set>
                                      <p:cBhvr>
                                        <p:cTn id="405" dur="1" fill="hold">
                                          <p:stCondLst>
                                            <p:cond delay="0"/>
                                          </p:stCondLst>
                                        </p:cTn>
                                        <p:tgtEl>
                                          <p:spTgt spid="161"/>
                                        </p:tgtEl>
                                        <p:attrNameLst>
                                          <p:attrName>style.visibility</p:attrName>
                                        </p:attrNameLst>
                                      </p:cBhvr>
                                      <p:to>
                                        <p:strVal val="visible"/>
                                      </p:to>
                                    </p:set>
                                    <p:animEffect transition="in" filter="wipe(left)">
                                      <p:cBhvr>
                                        <p:cTn id="406" dur="500"/>
                                        <p:tgtEl>
                                          <p:spTgt spid="161"/>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grpId="0" nodeType="clickEffect">
                                  <p:stCondLst>
                                    <p:cond delay="0"/>
                                  </p:stCondLst>
                                  <p:childTnLst>
                                    <p:set>
                                      <p:cBhvr>
                                        <p:cTn id="410" dur="1" fill="hold">
                                          <p:stCondLst>
                                            <p:cond delay="0"/>
                                          </p:stCondLst>
                                        </p:cTn>
                                        <p:tgtEl>
                                          <p:spTgt spid="162"/>
                                        </p:tgtEl>
                                        <p:attrNameLst>
                                          <p:attrName>style.visibility</p:attrName>
                                        </p:attrNameLst>
                                      </p:cBhvr>
                                      <p:to>
                                        <p:strVal val="visible"/>
                                      </p:to>
                                    </p:set>
                                    <p:animEffect transition="in" filter="wipe(left)">
                                      <p:cBhvr>
                                        <p:cTn id="411" dur="500"/>
                                        <p:tgtEl>
                                          <p:spTgt spid="162"/>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163"/>
                                        </p:tgtEl>
                                        <p:attrNameLst>
                                          <p:attrName>style.visibility</p:attrName>
                                        </p:attrNameLst>
                                      </p:cBhvr>
                                      <p:to>
                                        <p:strVal val="visible"/>
                                      </p:to>
                                    </p:set>
                                    <p:animEffect transition="in" filter="wipe(left)">
                                      <p:cBhvr>
                                        <p:cTn id="416" dur="500"/>
                                        <p:tgtEl>
                                          <p:spTgt spid="163"/>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167"/>
                                        </p:tgtEl>
                                        <p:attrNameLst>
                                          <p:attrName>style.visibility</p:attrName>
                                        </p:attrNameLst>
                                      </p:cBhvr>
                                      <p:to>
                                        <p:strVal val="visible"/>
                                      </p:to>
                                    </p:set>
                                    <p:animEffect transition="in" filter="wipe(left)">
                                      <p:cBhvr>
                                        <p:cTn id="42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55" grpId="0"/>
      <p:bldP spid="164" grpId="0"/>
      <p:bldP spid="172" grpId="0"/>
      <p:bldP spid="187" grpId="0"/>
      <p:bldP spid="198" grpId="0"/>
      <p:bldP spid="206" grpId="0"/>
      <p:bldP spid="215" grpId="0"/>
      <p:bldP spid="252" grpId="0"/>
      <p:bldP spid="253" grpId="0"/>
      <p:bldP spid="254" grpId="0"/>
      <p:bldP spid="257" grpId="0"/>
      <p:bldP spid="260" grpId="0"/>
      <p:bldP spid="264" grpId="0"/>
      <p:bldP spid="265" grpId="0"/>
      <p:bldP spid="266" grpId="0"/>
      <p:bldP spid="268" grpId="0"/>
      <p:bldP spid="269" grpId="0"/>
      <p:bldP spid="270" grpId="0"/>
      <p:bldP spid="271" grpId="0"/>
      <p:bldP spid="272" grpId="0"/>
      <p:bldP spid="273" grpId="0" animBg="1"/>
      <p:bldP spid="274" grpId="0"/>
      <p:bldP spid="275" grpId="0" animBg="1"/>
      <p:bldP spid="276" grpId="0"/>
      <p:bldP spid="277" grpId="0" animBg="1"/>
      <p:bldP spid="280" grpId="0"/>
      <p:bldP spid="281" grpId="0" animBg="1"/>
      <p:bldP spid="282" grpId="0"/>
      <p:bldP spid="283" grpId="0" animBg="1"/>
      <p:bldP spid="284" grpId="0"/>
      <p:bldP spid="285" grpId="0" animBg="1"/>
      <p:bldP spid="286" grpId="0"/>
      <p:bldP spid="287" grpId="0" animBg="1"/>
      <p:bldP spid="288" grpId="0"/>
      <p:bldP spid="289" grpId="0" animBg="1"/>
      <p:bldP spid="293" grpId="0"/>
      <p:bldP spid="294" grpId="0" animBg="1"/>
      <p:bldP spid="295" grpId="0"/>
      <p:bldP spid="296" grpId="0" animBg="1"/>
      <p:bldP spid="297" grpId="0"/>
      <p:bldP spid="298" grpId="0" animBg="1"/>
      <p:bldP spid="299" grpId="0"/>
      <p:bldP spid="300" grpId="0" animBg="1"/>
      <p:bldP spid="301" grpId="0"/>
      <p:bldP spid="143" grpId="0"/>
      <p:bldP spid="144" grpId="0"/>
      <p:bldP spid="145" grpId="0"/>
      <p:bldP spid="148" grpId="0"/>
      <p:bldP spid="150" grpId="0"/>
      <p:bldP spid="151" grpId="0"/>
      <p:bldP spid="152" grpId="0"/>
      <p:bldP spid="153" grpId="0"/>
      <p:bldP spid="154" grpId="0"/>
      <p:bldP spid="158" grpId="0"/>
      <p:bldP spid="159" grpId="0"/>
      <p:bldP spid="160" grpId="0"/>
      <p:bldP spid="161" grpId="0"/>
      <p:bldP spid="162" grpId="0"/>
      <p:bldP spid="163" grpId="0"/>
      <p:bldP spid="16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AC80-43CD-41C7-9D78-E35389907AE7}"/>
              </a:ext>
            </a:extLst>
          </p:cNvPr>
          <p:cNvSpPr>
            <a:spLocks noGrp="1"/>
          </p:cNvSpPr>
          <p:nvPr>
            <p:ph type="title"/>
          </p:nvPr>
        </p:nvSpPr>
        <p:spPr/>
        <p:txBody>
          <a:bodyPr/>
          <a:lstStyle/>
          <a:p>
            <a:r>
              <a:rPr lang="en-US" dirty="0"/>
              <a:t>Problem 4 </a:t>
            </a:r>
            <a:r>
              <a:rPr lang="en-US" dirty="0">
                <a:solidFill>
                  <a:schemeClr val="accent6"/>
                </a:solidFill>
              </a:rPr>
              <a:t>Degeneracy at Optimal Level</a:t>
            </a:r>
            <a:r>
              <a:rPr lang="en-US" dirty="0"/>
              <a:t> </a:t>
            </a:r>
            <a:endParaRPr lang="en-IN" dirty="0"/>
          </a:p>
        </p:txBody>
      </p:sp>
      <p:sp>
        <p:nvSpPr>
          <p:cNvPr id="3" name="Content Placeholder 2">
            <a:extLst>
              <a:ext uri="{FF2B5EF4-FFF2-40B4-BE49-F238E27FC236}">
                <a16:creationId xmlns:a16="http://schemas.microsoft.com/office/drawing/2014/main" id="{729D9987-3C0F-4703-9D66-56A968C3DFC8}"/>
              </a:ext>
            </a:extLst>
          </p:cNvPr>
          <p:cNvSpPr>
            <a:spLocks noGrp="1"/>
          </p:cNvSpPr>
          <p:nvPr>
            <p:ph idx="1"/>
          </p:nvPr>
        </p:nvSpPr>
        <p:spPr/>
        <p:txBody>
          <a:bodyPr/>
          <a:lstStyle/>
          <a:p>
            <a:pPr marL="0" indent="0">
              <a:buNone/>
            </a:pPr>
            <a:r>
              <a:rPr lang="en-US" dirty="0"/>
              <a:t>An IT service company has </a:t>
            </a:r>
            <a:r>
              <a:rPr lang="en-US" dirty="0">
                <a:solidFill>
                  <a:schemeClr val="tx2"/>
                </a:solidFill>
              </a:rPr>
              <a:t>technicians available at 4 different locations</a:t>
            </a:r>
            <a:r>
              <a:rPr lang="en-US" dirty="0"/>
              <a:t> in the following number:</a:t>
            </a:r>
            <a:endParaRPr lang="en-IN" dirty="0"/>
          </a:p>
          <a:p>
            <a:pPr marL="0" indent="0">
              <a:buNone/>
            </a:pPr>
            <a:r>
              <a:rPr lang="en-US" dirty="0"/>
              <a:t>Location A – 5 technicians, Location B – 10 technicians, Location C – 7 technicians, Location D – 3 technicians.</a:t>
            </a:r>
            <a:endParaRPr lang="en-IN" dirty="0"/>
          </a:p>
          <a:p>
            <a:pPr marL="0" indent="0">
              <a:buNone/>
            </a:pPr>
            <a:r>
              <a:rPr lang="en-US" dirty="0">
                <a:solidFill>
                  <a:schemeClr val="accent6"/>
                </a:solidFill>
              </a:rPr>
              <a:t>Three client companies W, X and Y require technicians as shown:</a:t>
            </a:r>
            <a:endParaRPr lang="en-IN" dirty="0">
              <a:solidFill>
                <a:schemeClr val="accent6"/>
              </a:solidFill>
            </a:endParaRPr>
          </a:p>
          <a:p>
            <a:pPr marL="0" indent="0">
              <a:buNone/>
            </a:pPr>
            <a:r>
              <a:rPr lang="en-US" dirty="0"/>
              <a:t>Client W – 5 technicians, Client X – 8 technicians, Client Y – 10 technicians.</a:t>
            </a:r>
            <a:endParaRPr lang="en-IN" dirty="0"/>
          </a:p>
          <a:p>
            <a:pPr marL="0" indent="0">
              <a:buNone/>
            </a:pPr>
            <a:r>
              <a:rPr lang="en-US" dirty="0"/>
              <a:t>Variable costs getting technicians to the clients are:</a:t>
            </a:r>
            <a:endParaRPr lang="en-IN" dirty="0"/>
          </a:p>
          <a:p>
            <a:pPr marL="0" indent="0">
              <a:buNone/>
            </a:pPr>
            <a:r>
              <a:rPr lang="en-US" dirty="0">
                <a:solidFill>
                  <a:schemeClr val="tx2"/>
                </a:solidFill>
              </a:rPr>
              <a:t>From A </a:t>
            </a:r>
            <a:r>
              <a:rPr lang="en-US" dirty="0"/>
              <a:t>to </a:t>
            </a:r>
            <a:r>
              <a:rPr lang="en-US" dirty="0">
                <a:solidFill>
                  <a:schemeClr val="accent6"/>
                </a:solidFill>
              </a:rPr>
              <a:t>W – Rs. 7</a:t>
            </a:r>
            <a:r>
              <a:rPr lang="en-US" dirty="0"/>
              <a:t>, to </a:t>
            </a:r>
            <a:r>
              <a:rPr lang="en-US" dirty="0">
                <a:solidFill>
                  <a:schemeClr val="accent4"/>
                </a:solidFill>
              </a:rPr>
              <a:t>X – Rs. 3</a:t>
            </a:r>
            <a:r>
              <a:rPr lang="en-US" dirty="0"/>
              <a:t>, to </a:t>
            </a:r>
            <a:r>
              <a:rPr lang="en-US" dirty="0">
                <a:solidFill>
                  <a:schemeClr val="accent6"/>
                </a:solidFill>
              </a:rPr>
              <a:t>Y – Rs. 6</a:t>
            </a:r>
            <a:endParaRPr lang="en-IN" dirty="0">
              <a:solidFill>
                <a:schemeClr val="accent6"/>
              </a:solidFill>
            </a:endParaRPr>
          </a:p>
          <a:p>
            <a:pPr marL="0" indent="0">
              <a:buNone/>
            </a:pPr>
            <a:r>
              <a:rPr lang="en-US" dirty="0">
                <a:solidFill>
                  <a:schemeClr val="tx2"/>
                </a:solidFill>
              </a:rPr>
              <a:t>From B </a:t>
            </a:r>
            <a:r>
              <a:rPr lang="en-US" dirty="0"/>
              <a:t>to </a:t>
            </a:r>
            <a:r>
              <a:rPr lang="en-US" dirty="0">
                <a:solidFill>
                  <a:schemeClr val="accent6"/>
                </a:solidFill>
              </a:rPr>
              <a:t>W – Rs. 4</a:t>
            </a:r>
            <a:r>
              <a:rPr lang="en-US" dirty="0"/>
              <a:t>, to </a:t>
            </a:r>
            <a:r>
              <a:rPr lang="en-US" dirty="0">
                <a:solidFill>
                  <a:schemeClr val="accent4"/>
                </a:solidFill>
              </a:rPr>
              <a:t>X – Rs. 6</a:t>
            </a:r>
            <a:r>
              <a:rPr lang="en-US" dirty="0"/>
              <a:t>, to </a:t>
            </a:r>
            <a:r>
              <a:rPr lang="en-US" dirty="0">
                <a:solidFill>
                  <a:schemeClr val="accent6"/>
                </a:solidFill>
              </a:rPr>
              <a:t>Y – Rs. 8</a:t>
            </a:r>
            <a:endParaRPr lang="en-IN" dirty="0">
              <a:solidFill>
                <a:schemeClr val="accent6"/>
              </a:solidFill>
            </a:endParaRPr>
          </a:p>
          <a:p>
            <a:pPr marL="0" indent="0">
              <a:buNone/>
            </a:pPr>
            <a:r>
              <a:rPr lang="en-US" dirty="0">
                <a:solidFill>
                  <a:schemeClr val="tx2"/>
                </a:solidFill>
              </a:rPr>
              <a:t>From C</a:t>
            </a:r>
            <a:r>
              <a:rPr lang="en-US" dirty="0"/>
              <a:t> to </a:t>
            </a:r>
            <a:r>
              <a:rPr lang="en-US" dirty="0">
                <a:solidFill>
                  <a:schemeClr val="accent6"/>
                </a:solidFill>
              </a:rPr>
              <a:t>W – Rs. 5</a:t>
            </a:r>
            <a:r>
              <a:rPr lang="en-US" dirty="0"/>
              <a:t>, to </a:t>
            </a:r>
            <a:r>
              <a:rPr lang="en-US" dirty="0">
                <a:solidFill>
                  <a:schemeClr val="accent4"/>
                </a:solidFill>
              </a:rPr>
              <a:t>X – Rs. 8</a:t>
            </a:r>
            <a:r>
              <a:rPr lang="en-US" dirty="0"/>
              <a:t>, to </a:t>
            </a:r>
            <a:r>
              <a:rPr lang="en-US" dirty="0">
                <a:solidFill>
                  <a:schemeClr val="accent6"/>
                </a:solidFill>
              </a:rPr>
              <a:t>Y – Rs. 4</a:t>
            </a:r>
            <a:endParaRPr lang="en-IN" dirty="0">
              <a:solidFill>
                <a:schemeClr val="accent6"/>
              </a:solidFill>
            </a:endParaRPr>
          </a:p>
          <a:p>
            <a:pPr marL="0" indent="0">
              <a:buNone/>
            </a:pPr>
            <a:r>
              <a:rPr lang="en-US" dirty="0">
                <a:solidFill>
                  <a:schemeClr val="tx2"/>
                </a:solidFill>
              </a:rPr>
              <a:t>From D</a:t>
            </a:r>
            <a:r>
              <a:rPr lang="en-US" dirty="0"/>
              <a:t> to </a:t>
            </a:r>
            <a:r>
              <a:rPr lang="en-US" dirty="0">
                <a:solidFill>
                  <a:schemeClr val="accent6"/>
                </a:solidFill>
              </a:rPr>
              <a:t>W – Rs. 8</a:t>
            </a:r>
            <a:r>
              <a:rPr lang="en-US" dirty="0"/>
              <a:t>, to </a:t>
            </a:r>
            <a:r>
              <a:rPr lang="en-US" dirty="0">
                <a:solidFill>
                  <a:schemeClr val="accent4"/>
                </a:solidFill>
              </a:rPr>
              <a:t>X – Rs. 4</a:t>
            </a:r>
            <a:r>
              <a:rPr lang="en-US" dirty="0"/>
              <a:t>, to </a:t>
            </a:r>
            <a:r>
              <a:rPr lang="en-US" dirty="0">
                <a:solidFill>
                  <a:schemeClr val="accent6"/>
                </a:solidFill>
              </a:rPr>
              <a:t>Y – Rs. 3</a:t>
            </a:r>
            <a:endParaRPr lang="en-IN" dirty="0">
              <a:solidFill>
                <a:schemeClr val="accent6"/>
              </a:solidFill>
            </a:endParaRPr>
          </a:p>
          <a:p>
            <a:pPr marL="0" indent="0">
              <a:buNone/>
            </a:pPr>
            <a:r>
              <a:rPr lang="en-US" dirty="0"/>
              <a:t>Determine an optimal assignment of technicians from the locations to the clients to minimize the total cost.</a:t>
            </a:r>
            <a:endParaRPr lang="en-IN" dirty="0"/>
          </a:p>
          <a:p>
            <a:endParaRPr lang="en-IN" dirty="0"/>
          </a:p>
        </p:txBody>
      </p:sp>
    </p:spTree>
    <p:extLst>
      <p:ext uri="{BB962C8B-B14F-4D97-AF65-F5344CB8AC3E}">
        <p14:creationId xmlns:p14="http://schemas.microsoft.com/office/powerpoint/2010/main" val="1797870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A54DED36-0404-4BD4-BF9D-0E8693378F05}"/>
              </a:ext>
            </a:extLst>
          </p:cNvPr>
          <p:cNvSpPr txBox="1">
            <a:spLocks/>
          </p:cNvSpPr>
          <p:nvPr/>
        </p:nvSpPr>
        <p:spPr>
          <a:xfrm>
            <a:off x="4275264" y="2664371"/>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 – 7</a:t>
            </a:r>
            <a:endParaRPr lang="en-IN" dirty="0">
              <a:solidFill>
                <a:srgbClr val="0070C0"/>
              </a:solidFill>
            </a:endParaRPr>
          </a:p>
        </p:txBody>
      </p:sp>
      <p:sp>
        <p:nvSpPr>
          <p:cNvPr id="2" name="Title 1">
            <a:extLst>
              <a:ext uri="{FF2B5EF4-FFF2-40B4-BE49-F238E27FC236}">
                <a16:creationId xmlns:a16="http://schemas.microsoft.com/office/drawing/2014/main" id="{47C3F1A9-712C-4D1F-9B12-F05F4BFCBEAC}"/>
              </a:ext>
            </a:extLst>
          </p:cNvPr>
          <p:cNvSpPr>
            <a:spLocks noGrp="1"/>
          </p:cNvSpPr>
          <p:nvPr>
            <p:ph type="title"/>
          </p:nvPr>
        </p:nvSpPr>
        <p:spPr/>
        <p:txBody>
          <a:bodyPr/>
          <a:lstStyle/>
          <a:p>
            <a:r>
              <a:rPr lang="en-US" dirty="0"/>
              <a:t>Problem 4</a:t>
            </a:r>
            <a:endParaRPr lang="en-IN" dirty="0">
              <a:solidFill>
                <a:schemeClr val="accent6"/>
              </a:solidFill>
            </a:endParaRPr>
          </a:p>
        </p:txBody>
      </p:sp>
      <p:sp>
        <p:nvSpPr>
          <p:cNvPr id="4" name="Content Placeholder 3">
            <a:extLst>
              <a:ext uri="{FF2B5EF4-FFF2-40B4-BE49-F238E27FC236}">
                <a16:creationId xmlns:a16="http://schemas.microsoft.com/office/drawing/2014/main" id="{DF805680-04EA-4697-802E-C59235CD214F}"/>
              </a:ext>
            </a:extLst>
          </p:cNvPr>
          <p:cNvSpPr txBox="1">
            <a:spLocks/>
          </p:cNvSpPr>
          <p:nvPr/>
        </p:nvSpPr>
        <p:spPr>
          <a:xfrm>
            <a:off x="131180" y="769315"/>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a:t>First check if given problem is balanced by calculating total supply and total demand.</a:t>
            </a:r>
            <a:endParaRPr lang="en-IN" dirty="0"/>
          </a:p>
        </p:txBody>
      </p:sp>
      <p:sp>
        <p:nvSpPr>
          <p:cNvPr id="8" name="Content Placeholder 3">
            <a:extLst>
              <a:ext uri="{FF2B5EF4-FFF2-40B4-BE49-F238E27FC236}">
                <a16:creationId xmlns:a16="http://schemas.microsoft.com/office/drawing/2014/main" id="{9FEDC7D6-8F33-447D-B71A-80DA4739EC8C}"/>
              </a:ext>
            </a:extLst>
          </p:cNvPr>
          <p:cNvSpPr txBox="1">
            <a:spLocks/>
          </p:cNvSpPr>
          <p:nvPr/>
        </p:nvSpPr>
        <p:spPr>
          <a:xfrm>
            <a:off x="4227791" y="1266587"/>
            <a:ext cx="108366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solidFill>
              </a:rPr>
              <a:t>Supply</a:t>
            </a:r>
            <a:endParaRPr lang="en-IN" b="1" dirty="0">
              <a:solidFill>
                <a:schemeClr val="accent6"/>
              </a:solidFill>
            </a:endParaRPr>
          </a:p>
        </p:txBody>
      </p:sp>
      <p:sp>
        <p:nvSpPr>
          <p:cNvPr id="9" name="Content Placeholder 3">
            <a:extLst>
              <a:ext uri="{FF2B5EF4-FFF2-40B4-BE49-F238E27FC236}">
                <a16:creationId xmlns:a16="http://schemas.microsoft.com/office/drawing/2014/main" id="{67B85814-39CD-4653-AD31-B8D92C35A64F}"/>
              </a:ext>
            </a:extLst>
          </p:cNvPr>
          <p:cNvSpPr txBox="1">
            <a:spLocks/>
          </p:cNvSpPr>
          <p:nvPr/>
        </p:nvSpPr>
        <p:spPr>
          <a:xfrm>
            <a:off x="137780" y="5200733"/>
            <a:ext cx="1191644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After adding dummy requirement of 2, total supply and total demand are equal so given problem is balanced and we can find initial solution.</a:t>
            </a:r>
            <a:endParaRPr lang="en-IN" dirty="0"/>
          </a:p>
        </p:txBody>
      </p:sp>
      <p:sp>
        <p:nvSpPr>
          <p:cNvPr id="14" name="Content Placeholder 3">
            <a:extLst>
              <a:ext uri="{FF2B5EF4-FFF2-40B4-BE49-F238E27FC236}">
                <a16:creationId xmlns:a16="http://schemas.microsoft.com/office/drawing/2014/main" id="{9FCAFD58-4439-46FE-A941-BE98E3B2A5AA}"/>
              </a:ext>
            </a:extLst>
          </p:cNvPr>
          <p:cNvSpPr txBox="1">
            <a:spLocks/>
          </p:cNvSpPr>
          <p:nvPr/>
        </p:nvSpPr>
        <p:spPr>
          <a:xfrm>
            <a:off x="4261013" y="173251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 5</a:t>
            </a:r>
            <a:endParaRPr lang="en-IN" dirty="0">
              <a:solidFill>
                <a:srgbClr val="0070C0"/>
              </a:solidFill>
            </a:endParaRPr>
          </a:p>
        </p:txBody>
      </p:sp>
      <p:sp>
        <p:nvSpPr>
          <p:cNvPr id="19" name="Content Placeholder 3">
            <a:extLst>
              <a:ext uri="{FF2B5EF4-FFF2-40B4-BE49-F238E27FC236}">
                <a16:creationId xmlns:a16="http://schemas.microsoft.com/office/drawing/2014/main" id="{82A8787D-065A-4263-90AC-1AA75CEF4D07}"/>
              </a:ext>
            </a:extLst>
          </p:cNvPr>
          <p:cNvSpPr txBox="1">
            <a:spLocks/>
          </p:cNvSpPr>
          <p:nvPr/>
        </p:nvSpPr>
        <p:spPr>
          <a:xfrm>
            <a:off x="4275264" y="219844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 – 10</a:t>
            </a:r>
            <a:endParaRPr lang="en-IN" dirty="0">
              <a:solidFill>
                <a:srgbClr val="0070C0"/>
              </a:solidFill>
            </a:endParaRPr>
          </a:p>
        </p:txBody>
      </p:sp>
      <p:sp>
        <p:nvSpPr>
          <p:cNvPr id="22" name="Content Placeholder 3">
            <a:extLst>
              <a:ext uri="{FF2B5EF4-FFF2-40B4-BE49-F238E27FC236}">
                <a16:creationId xmlns:a16="http://schemas.microsoft.com/office/drawing/2014/main" id="{EFF8598A-CA1A-47C9-8E19-CAF379B1D675}"/>
              </a:ext>
            </a:extLst>
          </p:cNvPr>
          <p:cNvSpPr txBox="1">
            <a:spLocks/>
          </p:cNvSpPr>
          <p:nvPr/>
        </p:nvSpPr>
        <p:spPr>
          <a:xfrm>
            <a:off x="6616699" y="268009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Y – 10</a:t>
            </a:r>
            <a:endParaRPr lang="en-IN" dirty="0">
              <a:solidFill>
                <a:srgbClr val="0070C0"/>
              </a:solidFill>
            </a:endParaRPr>
          </a:p>
        </p:txBody>
      </p:sp>
      <p:sp>
        <p:nvSpPr>
          <p:cNvPr id="24" name="Content Placeholder 3">
            <a:extLst>
              <a:ext uri="{FF2B5EF4-FFF2-40B4-BE49-F238E27FC236}">
                <a16:creationId xmlns:a16="http://schemas.microsoft.com/office/drawing/2014/main" id="{E618C016-CAC2-4941-8252-CDA5A39BCAC3}"/>
              </a:ext>
            </a:extLst>
          </p:cNvPr>
          <p:cNvSpPr txBox="1">
            <a:spLocks/>
          </p:cNvSpPr>
          <p:nvPr/>
        </p:nvSpPr>
        <p:spPr>
          <a:xfrm>
            <a:off x="6270430" y="1270523"/>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70C0"/>
                </a:solidFill>
              </a:rPr>
              <a:t>Requirement</a:t>
            </a:r>
            <a:endParaRPr lang="en-IN" b="1" dirty="0">
              <a:solidFill>
                <a:srgbClr val="0070C0"/>
              </a:solidFill>
            </a:endParaRPr>
          </a:p>
        </p:txBody>
      </p:sp>
      <p:sp>
        <p:nvSpPr>
          <p:cNvPr id="25" name="Content Placeholder 3">
            <a:extLst>
              <a:ext uri="{FF2B5EF4-FFF2-40B4-BE49-F238E27FC236}">
                <a16:creationId xmlns:a16="http://schemas.microsoft.com/office/drawing/2014/main" id="{C97B0F41-AE79-4F18-946F-63DE8BB105FF}"/>
              </a:ext>
            </a:extLst>
          </p:cNvPr>
          <p:cNvSpPr txBox="1">
            <a:spLocks/>
          </p:cNvSpPr>
          <p:nvPr/>
        </p:nvSpPr>
        <p:spPr>
          <a:xfrm>
            <a:off x="6553199" y="1748237"/>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 – 5</a:t>
            </a:r>
            <a:endParaRPr lang="en-IN" dirty="0">
              <a:solidFill>
                <a:srgbClr val="0070C0"/>
              </a:solidFill>
            </a:endParaRPr>
          </a:p>
        </p:txBody>
      </p:sp>
      <p:sp>
        <p:nvSpPr>
          <p:cNvPr id="26" name="Content Placeholder 3">
            <a:extLst>
              <a:ext uri="{FF2B5EF4-FFF2-40B4-BE49-F238E27FC236}">
                <a16:creationId xmlns:a16="http://schemas.microsoft.com/office/drawing/2014/main" id="{622A6E7F-512A-4C71-AA92-3F9B8896FCBE}"/>
              </a:ext>
            </a:extLst>
          </p:cNvPr>
          <p:cNvSpPr txBox="1">
            <a:spLocks/>
          </p:cNvSpPr>
          <p:nvPr/>
        </p:nvSpPr>
        <p:spPr>
          <a:xfrm>
            <a:off x="6616699" y="221416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X – 8</a:t>
            </a:r>
            <a:endParaRPr lang="en-IN" dirty="0">
              <a:solidFill>
                <a:srgbClr val="0070C0"/>
              </a:solidFill>
            </a:endParaRPr>
          </a:p>
        </p:txBody>
      </p:sp>
      <p:sp>
        <p:nvSpPr>
          <p:cNvPr id="32" name="Content Placeholder 3">
            <a:extLst>
              <a:ext uri="{FF2B5EF4-FFF2-40B4-BE49-F238E27FC236}">
                <a16:creationId xmlns:a16="http://schemas.microsoft.com/office/drawing/2014/main" id="{67B85814-39CD-4653-AD31-B8D92C35A64F}"/>
              </a:ext>
            </a:extLst>
          </p:cNvPr>
          <p:cNvSpPr txBox="1">
            <a:spLocks/>
          </p:cNvSpPr>
          <p:nvPr/>
        </p:nvSpPr>
        <p:spPr>
          <a:xfrm>
            <a:off x="131181" y="4684856"/>
            <a:ext cx="1191644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balance supply and demand we have to add </a:t>
            </a:r>
            <a:r>
              <a:rPr lang="en-US" b="1" dirty="0">
                <a:solidFill>
                  <a:schemeClr val="accent3">
                    <a:lumMod val="75000"/>
                  </a:schemeClr>
                </a:solidFill>
              </a:rPr>
              <a:t>dummy requirement with 2 </a:t>
            </a:r>
            <a:r>
              <a:rPr lang="en-US" dirty="0"/>
              <a:t>technicians.</a:t>
            </a:r>
            <a:endParaRPr lang="en-IN" dirty="0"/>
          </a:p>
        </p:txBody>
      </p:sp>
      <p:sp>
        <p:nvSpPr>
          <p:cNvPr id="34" name="Content Placeholder 3">
            <a:extLst>
              <a:ext uri="{FF2B5EF4-FFF2-40B4-BE49-F238E27FC236}">
                <a16:creationId xmlns:a16="http://schemas.microsoft.com/office/drawing/2014/main" id="{EFF8598A-CA1A-47C9-8E19-CAF379B1D675}"/>
              </a:ext>
            </a:extLst>
          </p:cNvPr>
          <p:cNvSpPr txBox="1">
            <a:spLocks/>
          </p:cNvSpPr>
          <p:nvPr/>
        </p:nvSpPr>
        <p:spPr>
          <a:xfrm>
            <a:off x="6343310" y="3381938"/>
            <a:ext cx="33034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0C0"/>
                </a:solidFill>
              </a:rPr>
              <a:t>+</a:t>
            </a:r>
            <a:endParaRPr lang="en-IN" dirty="0">
              <a:solidFill>
                <a:srgbClr val="0070C0"/>
              </a:solidFill>
            </a:endParaRPr>
          </a:p>
        </p:txBody>
      </p:sp>
      <p:cxnSp>
        <p:nvCxnSpPr>
          <p:cNvPr id="38" name="Straight Connector 37">
            <a:extLst>
              <a:ext uri="{FF2B5EF4-FFF2-40B4-BE49-F238E27FC236}">
                <a16:creationId xmlns:a16="http://schemas.microsoft.com/office/drawing/2014/main" id="{64797BB6-DCA6-4B2F-B284-AF4D8F53D881}"/>
              </a:ext>
            </a:extLst>
          </p:cNvPr>
          <p:cNvCxnSpPr>
            <a:cxnSpLocks/>
          </p:cNvCxnSpPr>
          <p:nvPr/>
        </p:nvCxnSpPr>
        <p:spPr>
          <a:xfrm>
            <a:off x="4327962" y="3634491"/>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5003C2B7-3261-46B9-B339-ED48FAD1B980}"/>
              </a:ext>
            </a:extLst>
          </p:cNvPr>
          <p:cNvSpPr txBox="1">
            <a:spLocks/>
          </p:cNvSpPr>
          <p:nvPr/>
        </p:nvSpPr>
        <p:spPr>
          <a:xfrm>
            <a:off x="4769624" y="3715934"/>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25</a:t>
            </a:r>
            <a:endParaRPr lang="en-IN" b="1" dirty="0">
              <a:solidFill>
                <a:schemeClr val="accent6"/>
              </a:solidFill>
            </a:endParaRPr>
          </a:p>
        </p:txBody>
      </p:sp>
      <p:cxnSp>
        <p:nvCxnSpPr>
          <p:cNvPr id="40" name="Straight Connector 39">
            <a:extLst>
              <a:ext uri="{FF2B5EF4-FFF2-40B4-BE49-F238E27FC236}">
                <a16:creationId xmlns:a16="http://schemas.microsoft.com/office/drawing/2014/main" id="{64797BB6-DCA6-4B2F-B284-AF4D8F53D881}"/>
              </a:ext>
            </a:extLst>
          </p:cNvPr>
          <p:cNvCxnSpPr>
            <a:cxnSpLocks/>
          </p:cNvCxnSpPr>
          <p:nvPr/>
        </p:nvCxnSpPr>
        <p:spPr>
          <a:xfrm>
            <a:off x="6533025" y="4130445"/>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Content Placeholder 3">
            <a:extLst>
              <a:ext uri="{FF2B5EF4-FFF2-40B4-BE49-F238E27FC236}">
                <a16:creationId xmlns:a16="http://schemas.microsoft.com/office/drawing/2014/main" id="{5003C2B7-3261-46B9-B339-ED48FAD1B980}"/>
              </a:ext>
            </a:extLst>
          </p:cNvPr>
          <p:cNvSpPr txBox="1">
            <a:spLocks/>
          </p:cNvSpPr>
          <p:nvPr/>
        </p:nvSpPr>
        <p:spPr>
          <a:xfrm>
            <a:off x="7058659" y="4211234"/>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25</a:t>
            </a:r>
            <a:endParaRPr lang="en-IN" b="1" dirty="0">
              <a:solidFill>
                <a:srgbClr val="0070C0"/>
              </a:solidFill>
            </a:endParaRPr>
          </a:p>
        </p:txBody>
      </p:sp>
      <p:sp>
        <p:nvSpPr>
          <p:cNvPr id="27" name="Content Placeholder 3">
            <a:extLst>
              <a:ext uri="{FF2B5EF4-FFF2-40B4-BE49-F238E27FC236}">
                <a16:creationId xmlns:a16="http://schemas.microsoft.com/office/drawing/2014/main" id="{3388735E-1EDD-4C8D-A0EF-E4DC849B96E2}"/>
              </a:ext>
            </a:extLst>
          </p:cNvPr>
          <p:cNvSpPr txBox="1">
            <a:spLocks/>
          </p:cNvSpPr>
          <p:nvPr/>
        </p:nvSpPr>
        <p:spPr>
          <a:xfrm>
            <a:off x="4294123" y="3156366"/>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 – 3</a:t>
            </a:r>
            <a:endParaRPr lang="en-IN" dirty="0">
              <a:solidFill>
                <a:srgbClr val="0070C0"/>
              </a:solidFill>
            </a:endParaRPr>
          </a:p>
        </p:txBody>
      </p:sp>
      <p:sp>
        <p:nvSpPr>
          <p:cNvPr id="28" name="Content Placeholder 3">
            <a:extLst>
              <a:ext uri="{FF2B5EF4-FFF2-40B4-BE49-F238E27FC236}">
                <a16:creationId xmlns:a16="http://schemas.microsoft.com/office/drawing/2014/main" id="{21DB15D0-587E-4C26-BF14-10610C6B6B1A}"/>
              </a:ext>
            </a:extLst>
          </p:cNvPr>
          <p:cNvSpPr txBox="1">
            <a:spLocks/>
          </p:cNvSpPr>
          <p:nvPr/>
        </p:nvSpPr>
        <p:spPr>
          <a:xfrm>
            <a:off x="5916781" y="3640442"/>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3">
                    <a:lumMod val="75000"/>
                  </a:schemeClr>
                </a:solidFill>
              </a:rPr>
              <a:t>Dummy    2</a:t>
            </a:r>
            <a:endParaRPr lang="en-IN" b="1" dirty="0">
              <a:solidFill>
                <a:schemeClr val="accent3">
                  <a:lumMod val="75000"/>
                </a:schemeClr>
              </a:solidFill>
            </a:endParaRPr>
          </a:p>
        </p:txBody>
      </p:sp>
      <p:cxnSp>
        <p:nvCxnSpPr>
          <p:cNvPr id="21" name="Straight Connector 20">
            <a:extLst>
              <a:ext uri="{FF2B5EF4-FFF2-40B4-BE49-F238E27FC236}">
                <a16:creationId xmlns:a16="http://schemas.microsoft.com/office/drawing/2014/main" id="{2B058198-3F82-40A5-B118-4DF43121FD53}"/>
              </a:ext>
            </a:extLst>
          </p:cNvPr>
          <p:cNvCxnSpPr>
            <a:cxnSpLocks/>
          </p:cNvCxnSpPr>
          <p:nvPr/>
        </p:nvCxnSpPr>
        <p:spPr>
          <a:xfrm>
            <a:off x="6533025" y="3079478"/>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CCCD0E66-1206-44BA-9324-F5898C421EA2}"/>
              </a:ext>
            </a:extLst>
          </p:cNvPr>
          <p:cNvSpPr txBox="1">
            <a:spLocks/>
          </p:cNvSpPr>
          <p:nvPr/>
        </p:nvSpPr>
        <p:spPr>
          <a:xfrm>
            <a:off x="7058659" y="3160267"/>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23</a:t>
            </a:r>
            <a:endParaRPr lang="en-IN" b="1" dirty="0">
              <a:solidFill>
                <a:srgbClr val="0070C0"/>
              </a:solidFill>
            </a:endParaRPr>
          </a:p>
        </p:txBody>
      </p:sp>
    </p:spTree>
    <p:extLst>
      <p:ext uri="{BB962C8B-B14F-4D97-AF65-F5344CB8AC3E}">
        <p14:creationId xmlns:p14="http://schemas.microsoft.com/office/powerpoint/2010/main" val="229531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wipe(left)">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wipe(left)">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Effect transition="in" filter="wipe(left)">
                                      <p:cBhvr>
                                        <p:cTn id="27" dur="500"/>
                                        <p:tgtEl>
                                          <p:spTgt spid="2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wipe(left)">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wipe(left)">
                                      <p:cBhvr>
                                        <p:cTn id="42" dur="500"/>
                                        <p:tgtEl>
                                          <p:spTgt spid="3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left)">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wipe(left)">
                                      <p:cBhvr>
                                        <p:cTn id="52" dur="500"/>
                                        <p:tgtEl>
                                          <p:spTgt spid="2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6">
                                            <p:txEl>
                                              <p:pRg st="0" end="0"/>
                                            </p:txEl>
                                          </p:spTgt>
                                        </p:tgtEl>
                                        <p:attrNameLst>
                                          <p:attrName>style.visibility</p:attrName>
                                        </p:attrNameLst>
                                      </p:cBhvr>
                                      <p:to>
                                        <p:strVal val="visible"/>
                                      </p:to>
                                    </p:set>
                                    <p:animEffect transition="in" filter="wipe(left)">
                                      <p:cBhvr>
                                        <p:cTn id="57" dur="500"/>
                                        <p:tgtEl>
                                          <p:spTgt spid="2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2">
                                            <p:txEl>
                                              <p:pRg st="0" end="0"/>
                                            </p:txEl>
                                          </p:spTgt>
                                        </p:tgtEl>
                                        <p:attrNameLst>
                                          <p:attrName>style.visibility</p:attrName>
                                        </p:attrNameLst>
                                      </p:cBhvr>
                                      <p:to>
                                        <p:strVal val="visible"/>
                                      </p:to>
                                    </p:set>
                                    <p:animEffect transition="in" filter="wipe(left)">
                                      <p:cBhvr>
                                        <p:cTn id="62" dur="500"/>
                                        <p:tgtEl>
                                          <p:spTgt spid="2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3">
                                            <p:txEl>
                                              <p:pRg st="0" end="0"/>
                                            </p:txEl>
                                          </p:spTgt>
                                        </p:tgtEl>
                                        <p:attrNameLst>
                                          <p:attrName>style.visibility</p:attrName>
                                        </p:attrNameLst>
                                      </p:cBhvr>
                                      <p:to>
                                        <p:strVal val="visible"/>
                                      </p:to>
                                    </p:set>
                                    <p:animEffect transition="in" filter="wipe(left)">
                                      <p:cBhvr>
                                        <p:cTn id="72" dur="500"/>
                                        <p:tgtEl>
                                          <p:spTgt spid="2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left)">
                                      <p:cBhvr>
                                        <p:cTn id="77" dur="500"/>
                                        <p:tgtEl>
                                          <p:spTgt spid="3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4">
                                            <p:txEl>
                                              <p:pRg st="0" end="0"/>
                                            </p:txEl>
                                          </p:spTgt>
                                        </p:tgtEl>
                                        <p:attrNameLst>
                                          <p:attrName>style.visibility</p:attrName>
                                        </p:attrNameLst>
                                      </p:cBhvr>
                                      <p:to>
                                        <p:strVal val="visible"/>
                                      </p:to>
                                    </p:set>
                                    <p:animEffect transition="in" filter="wipe(left)">
                                      <p:cBhvr>
                                        <p:cTn id="82" dur="500"/>
                                        <p:tgtEl>
                                          <p:spTgt spid="34">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8">
                                            <p:txEl>
                                              <p:pRg st="0" end="0"/>
                                            </p:txEl>
                                          </p:spTgt>
                                        </p:tgtEl>
                                        <p:attrNameLst>
                                          <p:attrName>style.visibility</p:attrName>
                                        </p:attrNameLst>
                                      </p:cBhvr>
                                      <p:to>
                                        <p:strVal val="visible"/>
                                      </p:to>
                                    </p:set>
                                    <p:animEffect transition="in" filter="wipe(left)">
                                      <p:cBhvr>
                                        <p:cTn id="87" dur="500"/>
                                        <p:tgtEl>
                                          <p:spTgt spid="28">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left)">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1">
                                            <p:txEl>
                                              <p:pRg st="0" end="0"/>
                                            </p:txEl>
                                          </p:spTgt>
                                        </p:tgtEl>
                                        <p:attrNameLst>
                                          <p:attrName>style.visibility</p:attrName>
                                        </p:attrNameLst>
                                      </p:cBhvr>
                                      <p:to>
                                        <p:strVal val="visible"/>
                                      </p:to>
                                    </p:set>
                                    <p:animEffect transition="in" filter="wipe(left)">
                                      <p:cBhvr>
                                        <p:cTn id="97" dur="500"/>
                                        <p:tgtEl>
                                          <p:spTgt spid="41">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wipe(left)">
                                      <p:cBhvr>
                                        <p:cTn id="10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ontent Placeholder 3">
            <a:extLst>
              <a:ext uri="{FF2B5EF4-FFF2-40B4-BE49-F238E27FC236}">
                <a16:creationId xmlns:a16="http://schemas.microsoft.com/office/drawing/2014/main" id="{7A6B7B14-CDB9-4109-A032-260D37F73188}"/>
              </a:ext>
            </a:extLst>
          </p:cNvPr>
          <p:cNvSpPr txBox="1">
            <a:spLocks/>
          </p:cNvSpPr>
          <p:nvPr/>
        </p:nvSpPr>
        <p:spPr>
          <a:xfrm>
            <a:off x="131180" y="44792"/>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by Vogel’s Approximation Method</a:t>
            </a:r>
            <a:endParaRPr lang="en-IN" dirty="0"/>
          </a:p>
        </p:txBody>
      </p:sp>
      <p:sp>
        <p:nvSpPr>
          <p:cNvPr id="52" name="TextBox 51">
            <a:extLst>
              <a:ext uri="{FF2B5EF4-FFF2-40B4-BE49-F238E27FC236}">
                <a16:creationId xmlns:a16="http://schemas.microsoft.com/office/drawing/2014/main" id="{BE2EE7B1-B8AC-4DA7-9750-8D63B11EE716}"/>
              </a:ext>
            </a:extLst>
          </p:cNvPr>
          <p:cNvSpPr txBox="1"/>
          <p:nvPr/>
        </p:nvSpPr>
        <p:spPr>
          <a:xfrm>
            <a:off x="685127" y="469524"/>
            <a:ext cx="596895" cy="461665"/>
          </a:xfrm>
          <a:prstGeom prst="rect">
            <a:avLst/>
          </a:prstGeom>
          <a:noFill/>
        </p:spPr>
        <p:txBody>
          <a:bodyPr wrap="square" rtlCol="0">
            <a:spAutoFit/>
          </a:bodyPr>
          <a:lstStyle/>
          <a:p>
            <a:r>
              <a:rPr lang="en-US" sz="2400" dirty="0"/>
              <a:t>To</a:t>
            </a:r>
            <a:endParaRPr lang="en-IN" sz="2400" dirty="0"/>
          </a:p>
        </p:txBody>
      </p:sp>
      <p:sp>
        <p:nvSpPr>
          <p:cNvPr id="53" name="TextBox 52">
            <a:extLst>
              <a:ext uri="{FF2B5EF4-FFF2-40B4-BE49-F238E27FC236}">
                <a16:creationId xmlns:a16="http://schemas.microsoft.com/office/drawing/2014/main" id="{BB5E32F6-8C39-4F37-B402-C85EFF25C8D7}"/>
              </a:ext>
            </a:extLst>
          </p:cNvPr>
          <p:cNvSpPr txBox="1"/>
          <p:nvPr/>
        </p:nvSpPr>
        <p:spPr>
          <a:xfrm>
            <a:off x="182689" y="886997"/>
            <a:ext cx="848266" cy="461665"/>
          </a:xfrm>
          <a:prstGeom prst="rect">
            <a:avLst/>
          </a:prstGeom>
          <a:noFill/>
        </p:spPr>
        <p:txBody>
          <a:bodyPr wrap="square" rtlCol="0">
            <a:spAutoFit/>
          </a:bodyPr>
          <a:lstStyle/>
          <a:p>
            <a:r>
              <a:rPr lang="en-US" sz="2400" dirty="0"/>
              <a:t>From</a:t>
            </a:r>
            <a:endParaRPr lang="en-IN" sz="2400" dirty="0"/>
          </a:p>
        </p:txBody>
      </p:sp>
      <p:cxnSp>
        <p:nvCxnSpPr>
          <p:cNvPr id="10" name="Straight Connector 9">
            <a:extLst>
              <a:ext uri="{FF2B5EF4-FFF2-40B4-BE49-F238E27FC236}">
                <a16:creationId xmlns:a16="http://schemas.microsoft.com/office/drawing/2014/main" id="{DBE20FEE-B5E5-400C-81CD-4D9BA861AF3F}"/>
              </a:ext>
            </a:extLst>
          </p:cNvPr>
          <p:cNvCxnSpPr>
            <a:cxnSpLocks/>
          </p:cNvCxnSpPr>
          <p:nvPr/>
        </p:nvCxnSpPr>
        <p:spPr>
          <a:xfrm>
            <a:off x="249659" y="506523"/>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D15F919-6381-4D37-A494-E5946A7F9217}"/>
              </a:ext>
            </a:extLst>
          </p:cNvPr>
          <p:cNvCxnSpPr>
            <a:cxnSpLocks/>
          </p:cNvCxnSpPr>
          <p:nvPr/>
        </p:nvCxnSpPr>
        <p:spPr>
          <a:xfrm>
            <a:off x="249659" y="1261121"/>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D2EFB35-C776-4415-8B06-6151590E0185}"/>
              </a:ext>
            </a:extLst>
          </p:cNvPr>
          <p:cNvCxnSpPr>
            <a:cxnSpLocks/>
          </p:cNvCxnSpPr>
          <p:nvPr/>
        </p:nvCxnSpPr>
        <p:spPr>
          <a:xfrm>
            <a:off x="249659" y="2009369"/>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04968F-CF7B-4B1E-9445-1EB3A51B2B13}"/>
              </a:ext>
            </a:extLst>
          </p:cNvPr>
          <p:cNvCxnSpPr>
            <a:cxnSpLocks/>
          </p:cNvCxnSpPr>
          <p:nvPr/>
        </p:nvCxnSpPr>
        <p:spPr>
          <a:xfrm>
            <a:off x="249659" y="2757617"/>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62112F-9B58-486E-A3F7-27AEF7106B78}"/>
              </a:ext>
            </a:extLst>
          </p:cNvPr>
          <p:cNvCxnSpPr>
            <a:cxnSpLocks/>
          </p:cNvCxnSpPr>
          <p:nvPr/>
        </p:nvCxnSpPr>
        <p:spPr>
          <a:xfrm>
            <a:off x="249659" y="3505865"/>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AD86A83-B6D9-4E62-B79A-BCAF2866456B}"/>
              </a:ext>
            </a:extLst>
          </p:cNvPr>
          <p:cNvCxnSpPr>
            <a:cxnSpLocks/>
          </p:cNvCxnSpPr>
          <p:nvPr/>
        </p:nvCxnSpPr>
        <p:spPr>
          <a:xfrm>
            <a:off x="249659" y="4254113"/>
            <a:ext cx="584634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E4F0A25-767A-4B68-B9B9-409CF415D54D}"/>
              </a:ext>
            </a:extLst>
          </p:cNvPr>
          <p:cNvCxnSpPr>
            <a:cxnSpLocks/>
          </p:cNvCxnSpPr>
          <p:nvPr/>
        </p:nvCxnSpPr>
        <p:spPr>
          <a:xfrm>
            <a:off x="249659" y="5002361"/>
            <a:ext cx="5846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52503F-4BC6-4FF1-AD0C-562BEACF8F5D}"/>
              </a:ext>
            </a:extLst>
          </p:cNvPr>
          <p:cNvCxnSpPr/>
          <p:nvPr/>
        </p:nvCxnSpPr>
        <p:spPr>
          <a:xfrm>
            <a:off x="249660"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23AE42-360E-43B6-AF83-ECD68F426D24}"/>
              </a:ext>
            </a:extLst>
          </p:cNvPr>
          <p:cNvCxnSpPr/>
          <p:nvPr/>
        </p:nvCxnSpPr>
        <p:spPr>
          <a:xfrm>
            <a:off x="122680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F0B97-F905-473E-AD90-57D2241962CD}"/>
              </a:ext>
            </a:extLst>
          </p:cNvPr>
          <p:cNvCxnSpPr/>
          <p:nvPr/>
        </p:nvCxnSpPr>
        <p:spPr>
          <a:xfrm>
            <a:off x="2203946"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01174C-3655-49C2-897A-9EDBD971AC9A}"/>
              </a:ext>
            </a:extLst>
          </p:cNvPr>
          <p:cNvCxnSpPr/>
          <p:nvPr/>
        </p:nvCxnSpPr>
        <p:spPr>
          <a:xfrm>
            <a:off x="3181089"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806F646-B7BC-40D9-9CBE-64FD972EB081}"/>
              </a:ext>
            </a:extLst>
          </p:cNvPr>
          <p:cNvCxnSpPr/>
          <p:nvPr/>
        </p:nvCxnSpPr>
        <p:spPr>
          <a:xfrm>
            <a:off x="4158232"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E34D77-E88F-4AC1-89AE-7CBB1190DFCE}"/>
              </a:ext>
            </a:extLst>
          </p:cNvPr>
          <p:cNvCxnSpPr/>
          <p:nvPr/>
        </p:nvCxnSpPr>
        <p:spPr>
          <a:xfrm>
            <a:off x="5135375"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EF2CE-65C7-46D7-B925-4F1A44839B77}"/>
              </a:ext>
            </a:extLst>
          </p:cNvPr>
          <p:cNvCxnSpPr/>
          <p:nvPr/>
        </p:nvCxnSpPr>
        <p:spPr>
          <a:xfrm>
            <a:off x="6091654" y="511524"/>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17DF70A-EE42-44A8-9E3E-DD0915ED692A}"/>
              </a:ext>
            </a:extLst>
          </p:cNvPr>
          <p:cNvCxnSpPr>
            <a:cxnSpLocks/>
          </p:cNvCxnSpPr>
          <p:nvPr/>
        </p:nvCxnSpPr>
        <p:spPr>
          <a:xfrm>
            <a:off x="252408" y="506522"/>
            <a:ext cx="974395" cy="754599"/>
          </a:xfrm>
          <a:prstGeom prst="line">
            <a:avLst/>
          </a:prstGeom>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B648E58-3DC1-4931-A9FB-FB90B0907FAC}"/>
              </a:ext>
            </a:extLst>
          </p:cNvPr>
          <p:cNvSpPr txBox="1"/>
          <p:nvPr/>
        </p:nvSpPr>
        <p:spPr>
          <a:xfrm>
            <a:off x="358297" y="1404413"/>
            <a:ext cx="759869" cy="461665"/>
          </a:xfrm>
          <a:prstGeom prst="rect">
            <a:avLst/>
          </a:prstGeom>
          <a:noFill/>
        </p:spPr>
        <p:txBody>
          <a:bodyPr wrap="square" rtlCol="0">
            <a:spAutoFit/>
          </a:bodyPr>
          <a:lstStyle/>
          <a:p>
            <a:pPr algn="ctr"/>
            <a:r>
              <a:rPr lang="en-US" sz="2400" dirty="0"/>
              <a:t>A</a:t>
            </a:r>
            <a:endParaRPr lang="en-IN" sz="2400" dirty="0"/>
          </a:p>
        </p:txBody>
      </p:sp>
      <p:sp>
        <p:nvSpPr>
          <p:cNvPr id="163" name="TextBox 162">
            <a:extLst>
              <a:ext uri="{FF2B5EF4-FFF2-40B4-BE49-F238E27FC236}">
                <a16:creationId xmlns:a16="http://schemas.microsoft.com/office/drawing/2014/main" id="{16B02148-AC8E-4C59-83E3-571902654E8C}"/>
              </a:ext>
            </a:extLst>
          </p:cNvPr>
          <p:cNvSpPr txBox="1"/>
          <p:nvPr/>
        </p:nvSpPr>
        <p:spPr>
          <a:xfrm>
            <a:off x="358297" y="2152661"/>
            <a:ext cx="759869" cy="461665"/>
          </a:xfrm>
          <a:prstGeom prst="rect">
            <a:avLst/>
          </a:prstGeom>
          <a:noFill/>
        </p:spPr>
        <p:txBody>
          <a:bodyPr wrap="square" rtlCol="0">
            <a:spAutoFit/>
          </a:bodyPr>
          <a:lstStyle/>
          <a:p>
            <a:pPr algn="ctr"/>
            <a:r>
              <a:rPr lang="en-US" sz="2400" dirty="0"/>
              <a:t>B</a:t>
            </a:r>
            <a:endParaRPr lang="en-IN" sz="2400" dirty="0"/>
          </a:p>
        </p:txBody>
      </p:sp>
      <p:sp>
        <p:nvSpPr>
          <p:cNvPr id="164" name="TextBox 163">
            <a:extLst>
              <a:ext uri="{FF2B5EF4-FFF2-40B4-BE49-F238E27FC236}">
                <a16:creationId xmlns:a16="http://schemas.microsoft.com/office/drawing/2014/main" id="{C3B86003-B63C-4B24-B3E1-3B632DB317FE}"/>
              </a:ext>
            </a:extLst>
          </p:cNvPr>
          <p:cNvSpPr txBox="1"/>
          <p:nvPr/>
        </p:nvSpPr>
        <p:spPr>
          <a:xfrm>
            <a:off x="358297" y="2900909"/>
            <a:ext cx="759869" cy="461665"/>
          </a:xfrm>
          <a:prstGeom prst="rect">
            <a:avLst/>
          </a:prstGeom>
          <a:noFill/>
        </p:spPr>
        <p:txBody>
          <a:bodyPr wrap="square" rtlCol="0">
            <a:spAutoFit/>
          </a:bodyPr>
          <a:lstStyle/>
          <a:p>
            <a:pPr algn="ctr"/>
            <a:r>
              <a:rPr lang="en-US" sz="2400" dirty="0"/>
              <a:t>C</a:t>
            </a:r>
            <a:endParaRPr lang="en-IN" sz="2400" dirty="0"/>
          </a:p>
        </p:txBody>
      </p:sp>
      <p:sp>
        <p:nvSpPr>
          <p:cNvPr id="165" name="TextBox 164">
            <a:extLst>
              <a:ext uri="{FF2B5EF4-FFF2-40B4-BE49-F238E27FC236}">
                <a16:creationId xmlns:a16="http://schemas.microsoft.com/office/drawing/2014/main" id="{011CB3DF-57F9-4921-B8CD-957865FA3BC9}"/>
              </a:ext>
            </a:extLst>
          </p:cNvPr>
          <p:cNvSpPr txBox="1"/>
          <p:nvPr/>
        </p:nvSpPr>
        <p:spPr>
          <a:xfrm>
            <a:off x="182689" y="3649157"/>
            <a:ext cx="1099327" cy="461665"/>
          </a:xfrm>
          <a:prstGeom prst="rect">
            <a:avLst/>
          </a:prstGeom>
          <a:noFill/>
        </p:spPr>
        <p:txBody>
          <a:bodyPr wrap="square" rtlCol="0">
            <a:spAutoFit/>
          </a:bodyPr>
          <a:lstStyle/>
          <a:p>
            <a:pPr algn="ctr"/>
            <a:r>
              <a:rPr lang="en-US" sz="2400" dirty="0"/>
              <a:t>D</a:t>
            </a:r>
            <a:endParaRPr lang="en-IN" sz="2400" dirty="0"/>
          </a:p>
        </p:txBody>
      </p:sp>
      <p:sp>
        <p:nvSpPr>
          <p:cNvPr id="166" name="TextBox 165">
            <a:extLst>
              <a:ext uri="{FF2B5EF4-FFF2-40B4-BE49-F238E27FC236}">
                <a16:creationId xmlns:a16="http://schemas.microsoft.com/office/drawing/2014/main" id="{7EC2C86E-2158-4428-A07F-9D3647AA309F}"/>
              </a:ext>
            </a:extLst>
          </p:cNvPr>
          <p:cNvSpPr txBox="1"/>
          <p:nvPr/>
        </p:nvSpPr>
        <p:spPr>
          <a:xfrm>
            <a:off x="131180" y="4397404"/>
            <a:ext cx="1204587" cy="461665"/>
          </a:xfrm>
          <a:prstGeom prst="rect">
            <a:avLst/>
          </a:prstGeom>
          <a:noFill/>
        </p:spPr>
        <p:txBody>
          <a:bodyPr wrap="square" rtlCol="0">
            <a:spAutoFit/>
          </a:bodyPr>
          <a:lstStyle/>
          <a:p>
            <a:pPr algn="ctr"/>
            <a:r>
              <a:rPr lang="en-US" sz="2300" dirty="0"/>
              <a:t>Demand</a:t>
            </a:r>
            <a:endParaRPr lang="en-IN" sz="2300" dirty="0"/>
          </a:p>
        </p:txBody>
      </p:sp>
      <p:sp>
        <p:nvSpPr>
          <p:cNvPr id="168" name="TextBox 167">
            <a:extLst>
              <a:ext uri="{FF2B5EF4-FFF2-40B4-BE49-F238E27FC236}">
                <a16:creationId xmlns:a16="http://schemas.microsoft.com/office/drawing/2014/main" id="{5A290E2F-D295-4E58-9719-51AC971B8195}"/>
              </a:ext>
            </a:extLst>
          </p:cNvPr>
          <p:cNvSpPr txBox="1"/>
          <p:nvPr/>
        </p:nvSpPr>
        <p:spPr>
          <a:xfrm>
            <a:off x="1335440" y="656165"/>
            <a:ext cx="759869" cy="461665"/>
          </a:xfrm>
          <a:prstGeom prst="rect">
            <a:avLst/>
          </a:prstGeom>
          <a:noFill/>
        </p:spPr>
        <p:txBody>
          <a:bodyPr wrap="square" rtlCol="0">
            <a:spAutoFit/>
          </a:bodyPr>
          <a:lstStyle/>
          <a:p>
            <a:pPr algn="ctr"/>
            <a:r>
              <a:rPr lang="en-US" sz="2400" dirty="0"/>
              <a:t>W</a:t>
            </a:r>
            <a:endParaRPr lang="en-IN" sz="2400" dirty="0"/>
          </a:p>
        </p:txBody>
      </p:sp>
      <p:sp>
        <p:nvSpPr>
          <p:cNvPr id="170" name="TextBox 169">
            <a:extLst>
              <a:ext uri="{FF2B5EF4-FFF2-40B4-BE49-F238E27FC236}">
                <a16:creationId xmlns:a16="http://schemas.microsoft.com/office/drawing/2014/main" id="{10430317-1C5C-4FBD-A0CE-97943A4D7AEA}"/>
              </a:ext>
            </a:extLst>
          </p:cNvPr>
          <p:cNvSpPr txBox="1"/>
          <p:nvPr/>
        </p:nvSpPr>
        <p:spPr>
          <a:xfrm>
            <a:off x="2318547" y="656165"/>
            <a:ext cx="759869" cy="461665"/>
          </a:xfrm>
          <a:prstGeom prst="rect">
            <a:avLst/>
          </a:prstGeom>
          <a:noFill/>
        </p:spPr>
        <p:txBody>
          <a:bodyPr wrap="square" rtlCol="0">
            <a:spAutoFit/>
          </a:bodyPr>
          <a:lstStyle/>
          <a:p>
            <a:pPr algn="ctr"/>
            <a:r>
              <a:rPr lang="en-US" sz="2400" dirty="0"/>
              <a:t>X</a:t>
            </a:r>
            <a:endParaRPr lang="en-IN" sz="2400" dirty="0"/>
          </a:p>
        </p:txBody>
      </p:sp>
      <p:sp>
        <p:nvSpPr>
          <p:cNvPr id="171" name="TextBox 170">
            <a:extLst>
              <a:ext uri="{FF2B5EF4-FFF2-40B4-BE49-F238E27FC236}">
                <a16:creationId xmlns:a16="http://schemas.microsoft.com/office/drawing/2014/main" id="{329E786C-AD3A-4F43-8FB9-4C1D465D2BEA}"/>
              </a:ext>
            </a:extLst>
          </p:cNvPr>
          <p:cNvSpPr txBox="1"/>
          <p:nvPr/>
        </p:nvSpPr>
        <p:spPr>
          <a:xfrm>
            <a:off x="3290240" y="656165"/>
            <a:ext cx="759869" cy="461665"/>
          </a:xfrm>
          <a:prstGeom prst="rect">
            <a:avLst/>
          </a:prstGeom>
          <a:noFill/>
        </p:spPr>
        <p:txBody>
          <a:bodyPr wrap="square" rtlCol="0">
            <a:spAutoFit/>
          </a:bodyPr>
          <a:lstStyle/>
          <a:p>
            <a:pPr algn="ctr"/>
            <a:r>
              <a:rPr lang="en-US" sz="2400" dirty="0"/>
              <a:t>Y</a:t>
            </a:r>
            <a:endParaRPr lang="en-IN" sz="2400" dirty="0"/>
          </a:p>
        </p:txBody>
      </p:sp>
      <p:sp>
        <p:nvSpPr>
          <p:cNvPr id="172" name="TextBox 171">
            <a:extLst>
              <a:ext uri="{FF2B5EF4-FFF2-40B4-BE49-F238E27FC236}">
                <a16:creationId xmlns:a16="http://schemas.microsoft.com/office/drawing/2014/main" id="{A95B7753-6FD4-4F6A-9FE4-634C81D24453}"/>
              </a:ext>
            </a:extLst>
          </p:cNvPr>
          <p:cNvSpPr txBox="1"/>
          <p:nvPr/>
        </p:nvSpPr>
        <p:spPr>
          <a:xfrm>
            <a:off x="4024496" y="656165"/>
            <a:ext cx="1217913" cy="461665"/>
          </a:xfrm>
          <a:prstGeom prst="rect">
            <a:avLst/>
          </a:prstGeom>
          <a:noFill/>
        </p:spPr>
        <p:txBody>
          <a:bodyPr wrap="square" rtlCol="0">
            <a:spAutoFit/>
          </a:bodyPr>
          <a:lstStyle/>
          <a:p>
            <a:pPr algn="ctr"/>
            <a:r>
              <a:rPr lang="en-US" sz="2400" dirty="0"/>
              <a:t>Dummy</a:t>
            </a:r>
            <a:endParaRPr lang="en-IN" sz="2400" dirty="0"/>
          </a:p>
        </p:txBody>
      </p:sp>
      <p:sp>
        <p:nvSpPr>
          <p:cNvPr id="174" name="TextBox 173">
            <a:extLst>
              <a:ext uri="{FF2B5EF4-FFF2-40B4-BE49-F238E27FC236}">
                <a16:creationId xmlns:a16="http://schemas.microsoft.com/office/drawing/2014/main" id="{EB467B7E-E102-40C7-90D0-A008781E7DFA}"/>
              </a:ext>
            </a:extLst>
          </p:cNvPr>
          <p:cNvSpPr txBox="1"/>
          <p:nvPr/>
        </p:nvSpPr>
        <p:spPr>
          <a:xfrm>
            <a:off x="5125774" y="656165"/>
            <a:ext cx="1008000" cy="468000"/>
          </a:xfrm>
          <a:prstGeom prst="rect">
            <a:avLst/>
          </a:prstGeom>
          <a:noFill/>
        </p:spPr>
        <p:txBody>
          <a:bodyPr wrap="square" rtlCol="0">
            <a:spAutoFit/>
          </a:bodyPr>
          <a:lstStyle/>
          <a:p>
            <a:pPr algn="ctr"/>
            <a:r>
              <a:rPr lang="en-US" sz="2400" dirty="0"/>
              <a:t>Supply</a:t>
            </a:r>
            <a:endParaRPr lang="en-IN" sz="2400" dirty="0"/>
          </a:p>
        </p:txBody>
      </p:sp>
      <p:sp>
        <p:nvSpPr>
          <p:cNvPr id="175" name="TextBox 174">
            <a:extLst>
              <a:ext uri="{FF2B5EF4-FFF2-40B4-BE49-F238E27FC236}">
                <a16:creationId xmlns:a16="http://schemas.microsoft.com/office/drawing/2014/main" id="{BE1B5C56-20AF-42B9-8AF7-ECD504941D4B}"/>
              </a:ext>
            </a:extLst>
          </p:cNvPr>
          <p:cNvSpPr txBox="1"/>
          <p:nvPr/>
        </p:nvSpPr>
        <p:spPr>
          <a:xfrm>
            <a:off x="6367141" y="652988"/>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6" name="TextBox 175">
            <a:extLst>
              <a:ext uri="{FF2B5EF4-FFF2-40B4-BE49-F238E27FC236}">
                <a16:creationId xmlns:a16="http://schemas.microsoft.com/office/drawing/2014/main" id="{B4971E0C-763F-4177-A27C-43535C66B6E0}"/>
              </a:ext>
            </a:extLst>
          </p:cNvPr>
          <p:cNvSpPr txBox="1"/>
          <p:nvPr/>
        </p:nvSpPr>
        <p:spPr>
          <a:xfrm>
            <a:off x="0" y="5389574"/>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7" name="TextBox 176">
            <a:extLst>
              <a:ext uri="{FF2B5EF4-FFF2-40B4-BE49-F238E27FC236}">
                <a16:creationId xmlns:a16="http://schemas.microsoft.com/office/drawing/2014/main" id="{44200B7E-4038-4B8C-82DF-69B3E49B8D0C}"/>
              </a:ext>
            </a:extLst>
          </p:cNvPr>
          <p:cNvSpPr txBox="1"/>
          <p:nvPr/>
        </p:nvSpPr>
        <p:spPr>
          <a:xfrm>
            <a:off x="1727562" y="1610375"/>
            <a:ext cx="552885" cy="461665"/>
          </a:xfrm>
          <a:prstGeom prst="rect">
            <a:avLst/>
          </a:prstGeom>
          <a:noFill/>
        </p:spPr>
        <p:txBody>
          <a:bodyPr wrap="square" rtlCol="0">
            <a:spAutoFit/>
          </a:bodyPr>
          <a:lstStyle/>
          <a:p>
            <a:pPr algn="ctr"/>
            <a:r>
              <a:rPr lang="en-US" sz="2400" dirty="0"/>
              <a:t>7</a:t>
            </a:r>
            <a:endParaRPr lang="en-IN" sz="2400" dirty="0"/>
          </a:p>
        </p:txBody>
      </p:sp>
      <p:sp>
        <p:nvSpPr>
          <p:cNvPr id="178" name="TextBox 177">
            <a:extLst>
              <a:ext uri="{FF2B5EF4-FFF2-40B4-BE49-F238E27FC236}">
                <a16:creationId xmlns:a16="http://schemas.microsoft.com/office/drawing/2014/main" id="{CB43F3DA-A4BA-4CCC-A6D3-435A70F79378}"/>
              </a:ext>
            </a:extLst>
          </p:cNvPr>
          <p:cNvSpPr txBox="1"/>
          <p:nvPr/>
        </p:nvSpPr>
        <p:spPr>
          <a:xfrm>
            <a:off x="1727562" y="2356382"/>
            <a:ext cx="552885" cy="461665"/>
          </a:xfrm>
          <a:prstGeom prst="rect">
            <a:avLst/>
          </a:prstGeom>
          <a:noFill/>
        </p:spPr>
        <p:txBody>
          <a:bodyPr wrap="square" rtlCol="0">
            <a:spAutoFit/>
          </a:bodyPr>
          <a:lstStyle/>
          <a:p>
            <a:pPr algn="ctr"/>
            <a:r>
              <a:rPr lang="en-US" sz="2400" dirty="0"/>
              <a:t>4</a:t>
            </a:r>
            <a:endParaRPr lang="en-IN" sz="2400" dirty="0"/>
          </a:p>
        </p:txBody>
      </p:sp>
      <p:sp>
        <p:nvSpPr>
          <p:cNvPr id="179" name="TextBox 178">
            <a:extLst>
              <a:ext uri="{FF2B5EF4-FFF2-40B4-BE49-F238E27FC236}">
                <a16:creationId xmlns:a16="http://schemas.microsoft.com/office/drawing/2014/main" id="{EDEAC6C3-EB42-4E11-86AB-0A56416AF6BE}"/>
              </a:ext>
            </a:extLst>
          </p:cNvPr>
          <p:cNvSpPr txBox="1"/>
          <p:nvPr/>
        </p:nvSpPr>
        <p:spPr>
          <a:xfrm>
            <a:off x="1727562" y="3102389"/>
            <a:ext cx="552885" cy="461665"/>
          </a:xfrm>
          <a:prstGeom prst="rect">
            <a:avLst/>
          </a:prstGeom>
          <a:noFill/>
        </p:spPr>
        <p:txBody>
          <a:bodyPr wrap="square" rtlCol="0">
            <a:spAutoFit/>
          </a:bodyPr>
          <a:lstStyle/>
          <a:p>
            <a:pPr algn="ctr"/>
            <a:r>
              <a:rPr lang="en-US" sz="2400" dirty="0"/>
              <a:t>5</a:t>
            </a:r>
            <a:endParaRPr lang="en-IN" sz="2400" dirty="0"/>
          </a:p>
        </p:txBody>
      </p:sp>
      <p:sp>
        <p:nvSpPr>
          <p:cNvPr id="180" name="TextBox 179">
            <a:extLst>
              <a:ext uri="{FF2B5EF4-FFF2-40B4-BE49-F238E27FC236}">
                <a16:creationId xmlns:a16="http://schemas.microsoft.com/office/drawing/2014/main" id="{1CBFE390-91B5-46F2-BB2B-7C3120D0B9D8}"/>
              </a:ext>
            </a:extLst>
          </p:cNvPr>
          <p:cNvSpPr txBox="1"/>
          <p:nvPr/>
        </p:nvSpPr>
        <p:spPr>
          <a:xfrm>
            <a:off x="1727562" y="3848397"/>
            <a:ext cx="552885" cy="461665"/>
          </a:xfrm>
          <a:prstGeom prst="rect">
            <a:avLst/>
          </a:prstGeom>
          <a:noFill/>
        </p:spPr>
        <p:txBody>
          <a:bodyPr wrap="square" rtlCol="0">
            <a:spAutoFit/>
          </a:bodyPr>
          <a:lstStyle/>
          <a:p>
            <a:pPr algn="ctr"/>
            <a:r>
              <a:rPr lang="en-US" sz="2400" dirty="0"/>
              <a:t>8</a:t>
            </a:r>
            <a:endParaRPr lang="en-IN" sz="2400" dirty="0"/>
          </a:p>
        </p:txBody>
      </p:sp>
      <p:sp>
        <p:nvSpPr>
          <p:cNvPr id="185" name="TextBox 184">
            <a:extLst>
              <a:ext uri="{FF2B5EF4-FFF2-40B4-BE49-F238E27FC236}">
                <a16:creationId xmlns:a16="http://schemas.microsoft.com/office/drawing/2014/main" id="{C05CD132-DC40-4331-8E16-F33B4565058B}"/>
              </a:ext>
            </a:extLst>
          </p:cNvPr>
          <p:cNvSpPr txBox="1"/>
          <p:nvPr/>
        </p:nvSpPr>
        <p:spPr>
          <a:xfrm>
            <a:off x="4664124" y="1610375"/>
            <a:ext cx="552885" cy="461665"/>
          </a:xfrm>
          <a:prstGeom prst="rect">
            <a:avLst/>
          </a:prstGeom>
          <a:noFill/>
        </p:spPr>
        <p:txBody>
          <a:bodyPr wrap="square" rtlCol="0">
            <a:spAutoFit/>
          </a:bodyPr>
          <a:lstStyle/>
          <a:p>
            <a:pPr algn="ctr"/>
            <a:r>
              <a:rPr lang="en-US" sz="2400" dirty="0"/>
              <a:t>0</a:t>
            </a:r>
            <a:endParaRPr lang="en-IN" sz="2400" dirty="0"/>
          </a:p>
        </p:txBody>
      </p:sp>
      <p:sp>
        <p:nvSpPr>
          <p:cNvPr id="186" name="TextBox 185">
            <a:extLst>
              <a:ext uri="{FF2B5EF4-FFF2-40B4-BE49-F238E27FC236}">
                <a16:creationId xmlns:a16="http://schemas.microsoft.com/office/drawing/2014/main" id="{775FF9E7-4726-4AA9-AFAE-EE2851253DDE}"/>
              </a:ext>
            </a:extLst>
          </p:cNvPr>
          <p:cNvSpPr txBox="1"/>
          <p:nvPr/>
        </p:nvSpPr>
        <p:spPr>
          <a:xfrm>
            <a:off x="4664124" y="2356382"/>
            <a:ext cx="552885" cy="461665"/>
          </a:xfrm>
          <a:prstGeom prst="rect">
            <a:avLst/>
          </a:prstGeom>
          <a:noFill/>
        </p:spPr>
        <p:txBody>
          <a:bodyPr wrap="square" rtlCol="0">
            <a:spAutoFit/>
          </a:bodyPr>
          <a:lstStyle/>
          <a:p>
            <a:pPr algn="ctr"/>
            <a:r>
              <a:rPr lang="en-US" sz="2400" dirty="0"/>
              <a:t>0</a:t>
            </a:r>
            <a:endParaRPr lang="en-IN" sz="2400" dirty="0"/>
          </a:p>
        </p:txBody>
      </p:sp>
      <p:sp>
        <p:nvSpPr>
          <p:cNvPr id="187" name="TextBox 186">
            <a:extLst>
              <a:ext uri="{FF2B5EF4-FFF2-40B4-BE49-F238E27FC236}">
                <a16:creationId xmlns:a16="http://schemas.microsoft.com/office/drawing/2014/main" id="{63CEC54B-0C77-4D49-9050-CA11DC278208}"/>
              </a:ext>
            </a:extLst>
          </p:cNvPr>
          <p:cNvSpPr txBox="1"/>
          <p:nvPr/>
        </p:nvSpPr>
        <p:spPr>
          <a:xfrm>
            <a:off x="4664124" y="3102389"/>
            <a:ext cx="552885" cy="461665"/>
          </a:xfrm>
          <a:prstGeom prst="rect">
            <a:avLst/>
          </a:prstGeom>
          <a:noFill/>
        </p:spPr>
        <p:txBody>
          <a:bodyPr wrap="square" rtlCol="0">
            <a:spAutoFit/>
          </a:bodyPr>
          <a:lstStyle/>
          <a:p>
            <a:pPr algn="ctr"/>
            <a:r>
              <a:rPr lang="en-US" sz="2400" dirty="0"/>
              <a:t>0</a:t>
            </a:r>
            <a:endParaRPr lang="en-IN" sz="2400" dirty="0"/>
          </a:p>
        </p:txBody>
      </p:sp>
      <p:sp>
        <p:nvSpPr>
          <p:cNvPr id="188" name="TextBox 187">
            <a:extLst>
              <a:ext uri="{FF2B5EF4-FFF2-40B4-BE49-F238E27FC236}">
                <a16:creationId xmlns:a16="http://schemas.microsoft.com/office/drawing/2014/main" id="{82C8AC2A-31EB-4101-A1DD-D5F34F516393}"/>
              </a:ext>
            </a:extLst>
          </p:cNvPr>
          <p:cNvSpPr txBox="1"/>
          <p:nvPr/>
        </p:nvSpPr>
        <p:spPr>
          <a:xfrm>
            <a:off x="4664124" y="3848397"/>
            <a:ext cx="552885" cy="461665"/>
          </a:xfrm>
          <a:prstGeom prst="rect">
            <a:avLst/>
          </a:prstGeom>
          <a:noFill/>
        </p:spPr>
        <p:txBody>
          <a:bodyPr wrap="square" rtlCol="0">
            <a:spAutoFit/>
          </a:bodyPr>
          <a:lstStyle/>
          <a:p>
            <a:pPr algn="ctr"/>
            <a:r>
              <a:rPr lang="en-US" sz="2400" dirty="0"/>
              <a:t>0</a:t>
            </a:r>
            <a:endParaRPr lang="en-IN" sz="2400" dirty="0"/>
          </a:p>
        </p:txBody>
      </p:sp>
      <p:sp>
        <p:nvSpPr>
          <p:cNvPr id="189" name="TextBox 188">
            <a:extLst>
              <a:ext uri="{FF2B5EF4-FFF2-40B4-BE49-F238E27FC236}">
                <a16:creationId xmlns:a16="http://schemas.microsoft.com/office/drawing/2014/main" id="{394B972F-4140-4CB6-9EFD-DC0A2DAB2918}"/>
              </a:ext>
            </a:extLst>
          </p:cNvPr>
          <p:cNvSpPr txBox="1"/>
          <p:nvPr/>
        </p:nvSpPr>
        <p:spPr>
          <a:xfrm>
            <a:off x="3685270" y="1610375"/>
            <a:ext cx="552885" cy="461665"/>
          </a:xfrm>
          <a:prstGeom prst="rect">
            <a:avLst/>
          </a:prstGeom>
          <a:noFill/>
        </p:spPr>
        <p:txBody>
          <a:bodyPr wrap="square" rtlCol="0">
            <a:spAutoFit/>
          </a:bodyPr>
          <a:lstStyle/>
          <a:p>
            <a:pPr algn="ctr"/>
            <a:r>
              <a:rPr lang="en-US" sz="2400" dirty="0"/>
              <a:t>6</a:t>
            </a:r>
            <a:endParaRPr lang="en-IN" sz="2400" dirty="0"/>
          </a:p>
        </p:txBody>
      </p:sp>
      <p:sp>
        <p:nvSpPr>
          <p:cNvPr id="190" name="TextBox 189">
            <a:extLst>
              <a:ext uri="{FF2B5EF4-FFF2-40B4-BE49-F238E27FC236}">
                <a16:creationId xmlns:a16="http://schemas.microsoft.com/office/drawing/2014/main" id="{7CF3820B-E37A-424C-A3C5-801C0EAE2139}"/>
              </a:ext>
            </a:extLst>
          </p:cNvPr>
          <p:cNvSpPr txBox="1"/>
          <p:nvPr/>
        </p:nvSpPr>
        <p:spPr>
          <a:xfrm>
            <a:off x="3685270" y="2356382"/>
            <a:ext cx="552885" cy="461665"/>
          </a:xfrm>
          <a:prstGeom prst="rect">
            <a:avLst/>
          </a:prstGeom>
          <a:noFill/>
        </p:spPr>
        <p:txBody>
          <a:bodyPr wrap="square" rtlCol="0">
            <a:spAutoFit/>
          </a:bodyPr>
          <a:lstStyle/>
          <a:p>
            <a:pPr algn="ctr"/>
            <a:r>
              <a:rPr lang="en-US" sz="2400" dirty="0"/>
              <a:t>8</a:t>
            </a:r>
            <a:endParaRPr lang="en-IN" sz="2400" dirty="0"/>
          </a:p>
        </p:txBody>
      </p:sp>
      <p:sp>
        <p:nvSpPr>
          <p:cNvPr id="191" name="TextBox 190">
            <a:extLst>
              <a:ext uri="{FF2B5EF4-FFF2-40B4-BE49-F238E27FC236}">
                <a16:creationId xmlns:a16="http://schemas.microsoft.com/office/drawing/2014/main" id="{B58ACA64-F54C-4869-B281-64D21B435C8A}"/>
              </a:ext>
            </a:extLst>
          </p:cNvPr>
          <p:cNvSpPr txBox="1"/>
          <p:nvPr/>
        </p:nvSpPr>
        <p:spPr>
          <a:xfrm>
            <a:off x="3685270" y="3102389"/>
            <a:ext cx="552885" cy="461665"/>
          </a:xfrm>
          <a:prstGeom prst="rect">
            <a:avLst/>
          </a:prstGeom>
          <a:noFill/>
        </p:spPr>
        <p:txBody>
          <a:bodyPr wrap="square" rtlCol="0">
            <a:spAutoFit/>
          </a:bodyPr>
          <a:lstStyle/>
          <a:p>
            <a:pPr algn="ctr"/>
            <a:r>
              <a:rPr lang="en-US" sz="2400" dirty="0"/>
              <a:t>4</a:t>
            </a:r>
            <a:endParaRPr lang="en-IN" sz="2400" dirty="0"/>
          </a:p>
        </p:txBody>
      </p:sp>
      <p:sp>
        <p:nvSpPr>
          <p:cNvPr id="192" name="TextBox 191">
            <a:extLst>
              <a:ext uri="{FF2B5EF4-FFF2-40B4-BE49-F238E27FC236}">
                <a16:creationId xmlns:a16="http://schemas.microsoft.com/office/drawing/2014/main" id="{274F8FE4-201A-4C8A-B23D-4B1DE55368AD}"/>
              </a:ext>
            </a:extLst>
          </p:cNvPr>
          <p:cNvSpPr txBox="1"/>
          <p:nvPr/>
        </p:nvSpPr>
        <p:spPr>
          <a:xfrm>
            <a:off x="3685270" y="3848397"/>
            <a:ext cx="552885" cy="461665"/>
          </a:xfrm>
          <a:prstGeom prst="rect">
            <a:avLst/>
          </a:prstGeom>
          <a:noFill/>
        </p:spPr>
        <p:txBody>
          <a:bodyPr wrap="square" rtlCol="0">
            <a:spAutoFit/>
          </a:bodyPr>
          <a:lstStyle/>
          <a:p>
            <a:pPr algn="ctr"/>
            <a:r>
              <a:rPr lang="en-US" sz="2400" dirty="0"/>
              <a:t>3</a:t>
            </a:r>
            <a:endParaRPr lang="en-IN" sz="2400" dirty="0"/>
          </a:p>
        </p:txBody>
      </p:sp>
      <p:sp>
        <p:nvSpPr>
          <p:cNvPr id="193" name="TextBox 192">
            <a:extLst>
              <a:ext uri="{FF2B5EF4-FFF2-40B4-BE49-F238E27FC236}">
                <a16:creationId xmlns:a16="http://schemas.microsoft.com/office/drawing/2014/main" id="{D1B289A8-CF83-4CB7-8A69-77698923C72A}"/>
              </a:ext>
            </a:extLst>
          </p:cNvPr>
          <p:cNvSpPr txBox="1"/>
          <p:nvPr/>
        </p:nvSpPr>
        <p:spPr>
          <a:xfrm>
            <a:off x="2706416" y="1610375"/>
            <a:ext cx="552885" cy="461665"/>
          </a:xfrm>
          <a:prstGeom prst="rect">
            <a:avLst/>
          </a:prstGeom>
          <a:noFill/>
        </p:spPr>
        <p:txBody>
          <a:bodyPr wrap="square" rtlCol="0">
            <a:spAutoFit/>
          </a:bodyPr>
          <a:lstStyle/>
          <a:p>
            <a:pPr algn="ctr"/>
            <a:r>
              <a:rPr lang="en-US" sz="2400" dirty="0"/>
              <a:t>3</a:t>
            </a:r>
            <a:endParaRPr lang="en-IN" sz="2400" dirty="0"/>
          </a:p>
        </p:txBody>
      </p:sp>
      <p:sp>
        <p:nvSpPr>
          <p:cNvPr id="194" name="TextBox 193">
            <a:extLst>
              <a:ext uri="{FF2B5EF4-FFF2-40B4-BE49-F238E27FC236}">
                <a16:creationId xmlns:a16="http://schemas.microsoft.com/office/drawing/2014/main" id="{5003899F-BDC1-4D76-9C54-4DD14429DFB6}"/>
              </a:ext>
            </a:extLst>
          </p:cNvPr>
          <p:cNvSpPr txBox="1"/>
          <p:nvPr/>
        </p:nvSpPr>
        <p:spPr>
          <a:xfrm>
            <a:off x="2706416" y="2356382"/>
            <a:ext cx="552885" cy="461665"/>
          </a:xfrm>
          <a:prstGeom prst="rect">
            <a:avLst/>
          </a:prstGeom>
          <a:noFill/>
        </p:spPr>
        <p:txBody>
          <a:bodyPr wrap="square" rtlCol="0">
            <a:spAutoFit/>
          </a:bodyPr>
          <a:lstStyle/>
          <a:p>
            <a:pPr algn="ctr"/>
            <a:r>
              <a:rPr lang="en-US" sz="2400" dirty="0"/>
              <a:t>6</a:t>
            </a:r>
            <a:endParaRPr lang="en-IN" sz="2400" dirty="0"/>
          </a:p>
        </p:txBody>
      </p:sp>
      <p:sp>
        <p:nvSpPr>
          <p:cNvPr id="195" name="TextBox 194">
            <a:extLst>
              <a:ext uri="{FF2B5EF4-FFF2-40B4-BE49-F238E27FC236}">
                <a16:creationId xmlns:a16="http://schemas.microsoft.com/office/drawing/2014/main" id="{3020C5BD-B925-4FE0-9B29-1791ED7433DB}"/>
              </a:ext>
            </a:extLst>
          </p:cNvPr>
          <p:cNvSpPr txBox="1"/>
          <p:nvPr/>
        </p:nvSpPr>
        <p:spPr>
          <a:xfrm>
            <a:off x="2706416" y="3102389"/>
            <a:ext cx="552885" cy="461665"/>
          </a:xfrm>
          <a:prstGeom prst="rect">
            <a:avLst/>
          </a:prstGeom>
          <a:noFill/>
        </p:spPr>
        <p:txBody>
          <a:bodyPr wrap="square" rtlCol="0">
            <a:spAutoFit/>
          </a:bodyPr>
          <a:lstStyle/>
          <a:p>
            <a:pPr algn="ctr"/>
            <a:r>
              <a:rPr lang="en-US" sz="2400" dirty="0"/>
              <a:t>8</a:t>
            </a:r>
            <a:endParaRPr lang="en-IN" sz="2400" dirty="0"/>
          </a:p>
        </p:txBody>
      </p:sp>
      <p:sp>
        <p:nvSpPr>
          <p:cNvPr id="196" name="TextBox 195">
            <a:extLst>
              <a:ext uri="{FF2B5EF4-FFF2-40B4-BE49-F238E27FC236}">
                <a16:creationId xmlns:a16="http://schemas.microsoft.com/office/drawing/2014/main" id="{1FF4CFEE-64B3-4E1E-9E4A-D46B3438517B}"/>
              </a:ext>
            </a:extLst>
          </p:cNvPr>
          <p:cNvSpPr txBox="1"/>
          <p:nvPr/>
        </p:nvSpPr>
        <p:spPr>
          <a:xfrm>
            <a:off x="2706416" y="3848397"/>
            <a:ext cx="552885" cy="461665"/>
          </a:xfrm>
          <a:prstGeom prst="rect">
            <a:avLst/>
          </a:prstGeom>
          <a:noFill/>
        </p:spPr>
        <p:txBody>
          <a:bodyPr wrap="square" rtlCol="0">
            <a:spAutoFit/>
          </a:bodyPr>
          <a:lstStyle/>
          <a:p>
            <a:pPr algn="ctr"/>
            <a:r>
              <a:rPr lang="en-US" sz="2400" dirty="0"/>
              <a:t>4</a:t>
            </a:r>
            <a:endParaRPr lang="en-IN" sz="2400" dirty="0"/>
          </a:p>
        </p:txBody>
      </p:sp>
      <p:sp>
        <p:nvSpPr>
          <p:cNvPr id="197" name="TextBox 196">
            <a:extLst>
              <a:ext uri="{FF2B5EF4-FFF2-40B4-BE49-F238E27FC236}">
                <a16:creationId xmlns:a16="http://schemas.microsoft.com/office/drawing/2014/main" id="{E4AF93A2-F7E9-4B11-A45E-A02E5D0E2619}"/>
              </a:ext>
            </a:extLst>
          </p:cNvPr>
          <p:cNvSpPr txBox="1"/>
          <p:nvPr/>
        </p:nvSpPr>
        <p:spPr>
          <a:xfrm>
            <a:off x="5070304" y="1230201"/>
            <a:ext cx="552885" cy="461665"/>
          </a:xfrm>
          <a:prstGeom prst="rect">
            <a:avLst/>
          </a:prstGeom>
          <a:noFill/>
        </p:spPr>
        <p:txBody>
          <a:bodyPr wrap="square" rtlCol="0">
            <a:spAutoFit/>
          </a:bodyPr>
          <a:lstStyle/>
          <a:p>
            <a:pPr algn="ctr"/>
            <a:r>
              <a:rPr lang="en-US" sz="2400" dirty="0"/>
              <a:t>5</a:t>
            </a:r>
            <a:endParaRPr lang="en-IN" sz="2400" dirty="0"/>
          </a:p>
        </p:txBody>
      </p:sp>
      <p:sp>
        <p:nvSpPr>
          <p:cNvPr id="198" name="TextBox 197">
            <a:extLst>
              <a:ext uri="{FF2B5EF4-FFF2-40B4-BE49-F238E27FC236}">
                <a16:creationId xmlns:a16="http://schemas.microsoft.com/office/drawing/2014/main" id="{338AE18B-623E-4AFA-9B38-C92A2165D9D1}"/>
              </a:ext>
            </a:extLst>
          </p:cNvPr>
          <p:cNvSpPr txBox="1"/>
          <p:nvPr/>
        </p:nvSpPr>
        <p:spPr>
          <a:xfrm>
            <a:off x="5070304" y="1974892"/>
            <a:ext cx="552885" cy="461665"/>
          </a:xfrm>
          <a:prstGeom prst="rect">
            <a:avLst/>
          </a:prstGeom>
          <a:noFill/>
        </p:spPr>
        <p:txBody>
          <a:bodyPr wrap="square" rtlCol="0">
            <a:spAutoFit/>
          </a:bodyPr>
          <a:lstStyle/>
          <a:p>
            <a:pPr algn="ctr"/>
            <a:r>
              <a:rPr lang="en-US" sz="2400" dirty="0"/>
              <a:t>10</a:t>
            </a:r>
            <a:endParaRPr lang="en-IN" sz="2400" dirty="0"/>
          </a:p>
        </p:txBody>
      </p:sp>
      <p:sp>
        <p:nvSpPr>
          <p:cNvPr id="199" name="TextBox 198">
            <a:extLst>
              <a:ext uri="{FF2B5EF4-FFF2-40B4-BE49-F238E27FC236}">
                <a16:creationId xmlns:a16="http://schemas.microsoft.com/office/drawing/2014/main" id="{F5D0516A-CFD0-4137-A26B-45CDC87352C2}"/>
              </a:ext>
            </a:extLst>
          </p:cNvPr>
          <p:cNvSpPr txBox="1"/>
          <p:nvPr/>
        </p:nvSpPr>
        <p:spPr>
          <a:xfrm>
            <a:off x="5070304" y="2719583"/>
            <a:ext cx="552885" cy="461665"/>
          </a:xfrm>
          <a:prstGeom prst="rect">
            <a:avLst/>
          </a:prstGeom>
          <a:noFill/>
        </p:spPr>
        <p:txBody>
          <a:bodyPr wrap="square" rtlCol="0">
            <a:spAutoFit/>
          </a:bodyPr>
          <a:lstStyle/>
          <a:p>
            <a:pPr algn="ctr"/>
            <a:r>
              <a:rPr lang="en-US" sz="2400" dirty="0"/>
              <a:t>7</a:t>
            </a:r>
            <a:endParaRPr lang="en-IN" sz="2400" dirty="0"/>
          </a:p>
        </p:txBody>
      </p:sp>
      <p:sp>
        <p:nvSpPr>
          <p:cNvPr id="200" name="TextBox 199">
            <a:extLst>
              <a:ext uri="{FF2B5EF4-FFF2-40B4-BE49-F238E27FC236}">
                <a16:creationId xmlns:a16="http://schemas.microsoft.com/office/drawing/2014/main" id="{A3597BD6-E7D5-41E7-8566-F505355E1B51}"/>
              </a:ext>
            </a:extLst>
          </p:cNvPr>
          <p:cNvSpPr txBox="1"/>
          <p:nvPr/>
        </p:nvSpPr>
        <p:spPr>
          <a:xfrm>
            <a:off x="5072243" y="3464273"/>
            <a:ext cx="552885" cy="461665"/>
          </a:xfrm>
          <a:prstGeom prst="rect">
            <a:avLst/>
          </a:prstGeom>
          <a:noFill/>
        </p:spPr>
        <p:txBody>
          <a:bodyPr wrap="square" rtlCol="0">
            <a:spAutoFit/>
          </a:bodyPr>
          <a:lstStyle/>
          <a:p>
            <a:pPr algn="ctr"/>
            <a:r>
              <a:rPr lang="en-US" sz="2400" dirty="0"/>
              <a:t>3</a:t>
            </a:r>
            <a:endParaRPr lang="en-IN" sz="2400" dirty="0"/>
          </a:p>
        </p:txBody>
      </p:sp>
      <p:sp>
        <p:nvSpPr>
          <p:cNvPr id="201" name="TextBox 200">
            <a:extLst>
              <a:ext uri="{FF2B5EF4-FFF2-40B4-BE49-F238E27FC236}">
                <a16:creationId xmlns:a16="http://schemas.microsoft.com/office/drawing/2014/main" id="{57A40E79-0B8F-49CD-A2EC-1613CFB83B4B}"/>
              </a:ext>
            </a:extLst>
          </p:cNvPr>
          <p:cNvSpPr txBox="1"/>
          <p:nvPr/>
        </p:nvSpPr>
        <p:spPr>
          <a:xfrm>
            <a:off x="1160552" y="4222957"/>
            <a:ext cx="552885" cy="461665"/>
          </a:xfrm>
          <a:prstGeom prst="rect">
            <a:avLst/>
          </a:prstGeom>
          <a:noFill/>
        </p:spPr>
        <p:txBody>
          <a:bodyPr wrap="square" rtlCol="0">
            <a:spAutoFit/>
          </a:bodyPr>
          <a:lstStyle/>
          <a:p>
            <a:pPr algn="ctr"/>
            <a:r>
              <a:rPr lang="en-US" sz="2400" dirty="0"/>
              <a:t>5</a:t>
            </a:r>
            <a:endParaRPr lang="en-IN" sz="2400" dirty="0"/>
          </a:p>
        </p:txBody>
      </p:sp>
      <p:sp>
        <p:nvSpPr>
          <p:cNvPr id="202" name="TextBox 201">
            <a:extLst>
              <a:ext uri="{FF2B5EF4-FFF2-40B4-BE49-F238E27FC236}">
                <a16:creationId xmlns:a16="http://schemas.microsoft.com/office/drawing/2014/main" id="{04D03011-5762-4B10-8470-D232A7303DA4}"/>
              </a:ext>
            </a:extLst>
          </p:cNvPr>
          <p:cNvSpPr txBox="1"/>
          <p:nvPr/>
        </p:nvSpPr>
        <p:spPr>
          <a:xfrm>
            <a:off x="2135511" y="4222957"/>
            <a:ext cx="552885" cy="461665"/>
          </a:xfrm>
          <a:prstGeom prst="rect">
            <a:avLst/>
          </a:prstGeom>
          <a:noFill/>
        </p:spPr>
        <p:txBody>
          <a:bodyPr wrap="square" rtlCol="0">
            <a:spAutoFit/>
          </a:bodyPr>
          <a:lstStyle/>
          <a:p>
            <a:pPr algn="ctr"/>
            <a:r>
              <a:rPr lang="en-US" sz="2400" dirty="0"/>
              <a:t>8</a:t>
            </a:r>
            <a:endParaRPr lang="en-IN" sz="2400" dirty="0"/>
          </a:p>
        </p:txBody>
      </p:sp>
      <p:sp>
        <p:nvSpPr>
          <p:cNvPr id="203" name="TextBox 202">
            <a:extLst>
              <a:ext uri="{FF2B5EF4-FFF2-40B4-BE49-F238E27FC236}">
                <a16:creationId xmlns:a16="http://schemas.microsoft.com/office/drawing/2014/main" id="{29E9CF4D-C692-4E0A-A909-08656C275864}"/>
              </a:ext>
            </a:extLst>
          </p:cNvPr>
          <p:cNvSpPr txBox="1"/>
          <p:nvPr/>
        </p:nvSpPr>
        <p:spPr>
          <a:xfrm>
            <a:off x="3110470" y="4222957"/>
            <a:ext cx="552885" cy="461665"/>
          </a:xfrm>
          <a:prstGeom prst="rect">
            <a:avLst/>
          </a:prstGeom>
          <a:noFill/>
        </p:spPr>
        <p:txBody>
          <a:bodyPr wrap="square" rtlCol="0">
            <a:spAutoFit/>
          </a:bodyPr>
          <a:lstStyle/>
          <a:p>
            <a:pPr algn="ctr"/>
            <a:r>
              <a:rPr lang="en-US" sz="2400" dirty="0"/>
              <a:t>10</a:t>
            </a:r>
            <a:endParaRPr lang="en-IN" sz="2400" dirty="0"/>
          </a:p>
        </p:txBody>
      </p:sp>
      <p:sp>
        <p:nvSpPr>
          <p:cNvPr id="204" name="TextBox 203">
            <a:extLst>
              <a:ext uri="{FF2B5EF4-FFF2-40B4-BE49-F238E27FC236}">
                <a16:creationId xmlns:a16="http://schemas.microsoft.com/office/drawing/2014/main" id="{940C68FB-76A5-4A1E-A301-16D92050B497}"/>
              </a:ext>
            </a:extLst>
          </p:cNvPr>
          <p:cNvSpPr txBox="1"/>
          <p:nvPr/>
        </p:nvSpPr>
        <p:spPr>
          <a:xfrm>
            <a:off x="4085428" y="4222957"/>
            <a:ext cx="552885" cy="461665"/>
          </a:xfrm>
          <a:prstGeom prst="rect">
            <a:avLst/>
          </a:prstGeom>
          <a:noFill/>
        </p:spPr>
        <p:txBody>
          <a:bodyPr wrap="square" rtlCol="0">
            <a:spAutoFit/>
          </a:bodyPr>
          <a:lstStyle/>
          <a:p>
            <a:pPr algn="ctr"/>
            <a:r>
              <a:rPr lang="en-US" sz="2400" dirty="0"/>
              <a:t>2</a:t>
            </a:r>
            <a:endParaRPr lang="en-IN" sz="2400" dirty="0"/>
          </a:p>
        </p:txBody>
      </p:sp>
      <p:sp>
        <p:nvSpPr>
          <p:cNvPr id="206" name="TextBox 205">
            <a:extLst>
              <a:ext uri="{FF2B5EF4-FFF2-40B4-BE49-F238E27FC236}">
                <a16:creationId xmlns:a16="http://schemas.microsoft.com/office/drawing/2014/main" id="{DDD0382A-8231-4BEF-AACD-E87AB5484A55}"/>
              </a:ext>
            </a:extLst>
          </p:cNvPr>
          <p:cNvSpPr txBox="1"/>
          <p:nvPr/>
        </p:nvSpPr>
        <p:spPr>
          <a:xfrm>
            <a:off x="6200254" y="1174245"/>
            <a:ext cx="580182" cy="461665"/>
          </a:xfrm>
          <a:prstGeom prst="rect">
            <a:avLst/>
          </a:prstGeom>
          <a:noFill/>
        </p:spPr>
        <p:txBody>
          <a:bodyPr wrap="square" rtlCol="0">
            <a:spAutoFit/>
          </a:bodyPr>
          <a:lstStyle/>
          <a:p>
            <a:pPr algn="ctr"/>
            <a:r>
              <a:rPr lang="en-US" sz="2400" dirty="0"/>
              <a:t>3</a:t>
            </a:r>
            <a:endParaRPr lang="en-IN" sz="2400" dirty="0"/>
          </a:p>
        </p:txBody>
      </p:sp>
      <p:sp>
        <p:nvSpPr>
          <p:cNvPr id="207" name="TextBox 206">
            <a:extLst>
              <a:ext uri="{FF2B5EF4-FFF2-40B4-BE49-F238E27FC236}">
                <a16:creationId xmlns:a16="http://schemas.microsoft.com/office/drawing/2014/main" id="{0E4E585D-15DD-4517-9EDE-3B3D403D878C}"/>
              </a:ext>
            </a:extLst>
          </p:cNvPr>
          <p:cNvSpPr txBox="1"/>
          <p:nvPr/>
        </p:nvSpPr>
        <p:spPr>
          <a:xfrm>
            <a:off x="6200254" y="1935870"/>
            <a:ext cx="580182" cy="461665"/>
          </a:xfrm>
          <a:prstGeom prst="rect">
            <a:avLst/>
          </a:prstGeom>
          <a:noFill/>
        </p:spPr>
        <p:txBody>
          <a:bodyPr wrap="square" rtlCol="0">
            <a:spAutoFit/>
          </a:bodyPr>
          <a:lstStyle/>
          <a:p>
            <a:pPr algn="ctr"/>
            <a:r>
              <a:rPr lang="en-US" sz="2400" dirty="0"/>
              <a:t>4</a:t>
            </a:r>
            <a:endParaRPr lang="en-IN" sz="2400" dirty="0"/>
          </a:p>
        </p:txBody>
      </p:sp>
      <p:sp>
        <p:nvSpPr>
          <p:cNvPr id="208" name="TextBox 207">
            <a:extLst>
              <a:ext uri="{FF2B5EF4-FFF2-40B4-BE49-F238E27FC236}">
                <a16:creationId xmlns:a16="http://schemas.microsoft.com/office/drawing/2014/main" id="{E37D3F00-D7C4-46B0-99C4-6FDC06D365B9}"/>
              </a:ext>
            </a:extLst>
          </p:cNvPr>
          <p:cNvSpPr txBox="1"/>
          <p:nvPr/>
        </p:nvSpPr>
        <p:spPr>
          <a:xfrm>
            <a:off x="6200254" y="2660147"/>
            <a:ext cx="580182" cy="461665"/>
          </a:xfrm>
          <a:prstGeom prst="rect">
            <a:avLst/>
          </a:prstGeom>
          <a:noFill/>
        </p:spPr>
        <p:txBody>
          <a:bodyPr wrap="square" rtlCol="0">
            <a:spAutoFit/>
          </a:bodyPr>
          <a:lstStyle/>
          <a:p>
            <a:pPr algn="ctr"/>
            <a:r>
              <a:rPr lang="en-US" sz="2400" dirty="0"/>
              <a:t>4</a:t>
            </a:r>
            <a:endParaRPr lang="en-IN" sz="2400" dirty="0"/>
          </a:p>
        </p:txBody>
      </p:sp>
      <p:sp>
        <p:nvSpPr>
          <p:cNvPr id="209" name="TextBox 208">
            <a:extLst>
              <a:ext uri="{FF2B5EF4-FFF2-40B4-BE49-F238E27FC236}">
                <a16:creationId xmlns:a16="http://schemas.microsoft.com/office/drawing/2014/main" id="{73A1847B-8D78-4C40-A2AE-BAAE57EA09F5}"/>
              </a:ext>
            </a:extLst>
          </p:cNvPr>
          <p:cNvSpPr txBox="1"/>
          <p:nvPr/>
        </p:nvSpPr>
        <p:spPr>
          <a:xfrm>
            <a:off x="6200254" y="3447883"/>
            <a:ext cx="580182" cy="461665"/>
          </a:xfrm>
          <a:prstGeom prst="rect">
            <a:avLst/>
          </a:prstGeom>
          <a:noFill/>
        </p:spPr>
        <p:txBody>
          <a:bodyPr wrap="square" rtlCol="0">
            <a:spAutoFit/>
          </a:bodyPr>
          <a:lstStyle/>
          <a:p>
            <a:pPr algn="ctr"/>
            <a:r>
              <a:rPr lang="en-US" sz="2400" dirty="0"/>
              <a:t>3</a:t>
            </a:r>
            <a:endParaRPr lang="en-IN" sz="2400" dirty="0"/>
          </a:p>
        </p:txBody>
      </p:sp>
      <p:sp>
        <p:nvSpPr>
          <p:cNvPr id="210" name="TextBox 209">
            <a:extLst>
              <a:ext uri="{FF2B5EF4-FFF2-40B4-BE49-F238E27FC236}">
                <a16:creationId xmlns:a16="http://schemas.microsoft.com/office/drawing/2014/main" id="{E366F923-A021-451E-AA53-28307B713011}"/>
              </a:ext>
            </a:extLst>
          </p:cNvPr>
          <p:cNvSpPr txBox="1"/>
          <p:nvPr/>
        </p:nvSpPr>
        <p:spPr>
          <a:xfrm>
            <a:off x="1167998" y="5004602"/>
            <a:ext cx="552885" cy="461665"/>
          </a:xfrm>
          <a:prstGeom prst="rect">
            <a:avLst/>
          </a:prstGeom>
          <a:noFill/>
        </p:spPr>
        <p:txBody>
          <a:bodyPr wrap="square" rtlCol="0">
            <a:spAutoFit/>
          </a:bodyPr>
          <a:lstStyle/>
          <a:p>
            <a:pPr algn="ctr"/>
            <a:r>
              <a:rPr lang="en-US" sz="2400" dirty="0"/>
              <a:t>1</a:t>
            </a:r>
            <a:endParaRPr lang="en-IN" sz="2400" dirty="0"/>
          </a:p>
        </p:txBody>
      </p:sp>
      <p:sp>
        <p:nvSpPr>
          <p:cNvPr id="211" name="TextBox 210">
            <a:extLst>
              <a:ext uri="{FF2B5EF4-FFF2-40B4-BE49-F238E27FC236}">
                <a16:creationId xmlns:a16="http://schemas.microsoft.com/office/drawing/2014/main" id="{2FB73B33-A3AA-49F8-8B93-53B2F03B83DF}"/>
              </a:ext>
            </a:extLst>
          </p:cNvPr>
          <p:cNvSpPr txBox="1"/>
          <p:nvPr/>
        </p:nvSpPr>
        <p:spPr>
          <a:xfrm>
            <a:off x="2144157" y="5004602"/>
            <a:ext cx="552885" cy="461665"/>
          </a:xfrm>
          <a:prstGeom prst="rect">
            <a:avLst/>
          </a:prstGeom>
          <a:noFill/>
        </p:spPr>
        <p:txBody>
          <a:bodyPr wrap="square" rtlCol="0">
            <a:spAutoFit/>
          </a:bodyPr>
          <a:lstStyle/>
          <a:p>
            <a:pPr algn="ctr"/>
            <a:r>
              <a:rPr lang="en-US" sz="2400" dirty="0"/>
              <a:t>1</a:t>
            </a:r>
            <a:endParaRPr lang="en-IN" sz="2400" dirty="0"/>
          </a:p>
        </p:txBody>
      </p:sp>
      <p:sp>
        <p:nvSpPr>
          <p:cNvPr id="212" name="TextBox 211">
            <a:extLst>
              <a:ext uri="{FF2B5EF4-FFF2-40B4-BE49-F238E27FC236}">
                <a16:creationId xmlns:a16="http://schemas.microsoft.com/office/drawing/2014/main" id="{0088B964-4703-48B6-BF2A-CCD36C270FF2}"/>
              </a:ext>
            </a:extLst>
          </p:cNvPr>
          <p:cNvSpPr txBox="1"/>
          <p:nvPr/>
        </p:nvSpPr>
        <p:spPr>
          <a:xfrm>
            <a:off x="3120316" y="5004602"/>
            <a:ext cx="552885" cy="461665"/>
          </a:xfrm>
          <a:prstGeom prst="rect">
            <a:avLst/>
          </a:prstGeom>
          <a:noFill/>
        </p:spPr>
        <p:txBody>
          <a:bodyPr wrap="square" rtlCol="0">
            <a:spAutoFit/>
          </a:bodyPr>
          <a:lstStyle/>
          <a:p>
            <a:pPr algn="ctr"/>
            <a:r>
              <a:rPr lang="en-US" sz="2400" dirty="0"/>
              <a:t>1</a:t>
            </a:r>
            <a:endParaRPr lang="en-IN" sz="2400" dirty="0"/>
          </a:p>
        </p:txBody>
      </p:sp>
      <p:sp>
        <p:nvSpPr>
          <p:cNvPr id="214" name="TextBox 213">
            <a:extLst>
              <a:ext uri="{FF2B5EF4-FFF2-40B4-BE49-F238E27FC236}">
                <a16:creationId xmlns:a16="http://schemas.microsoft.com/office/drawing/2014/main" id="{F95FE0BE-0E7E-4848-9FF6-9D73592839E8}"/>
              </a:ext>
            </a:extLst>
          </p:cNvPr>
          <p:cNvSpPr txBox="1"/>
          <p:nvPr/>
        </p:nvSpPr>
        <p:spPr>
          <a:xfrm>
            <a:off x="4096475" y="5004602"/>
            <a:ext cx="552885" cy="461665"/>
          </a:xfrm>
          <a:prstGeom prst="rect">
            <a:avLst/>
          </a:prstGeom>
          <a:noFill/>
        </p:spPr>
        <p:txBody>
          <a:bodyPr wrap="square" rtlCol="0">
            <a:spAutoFit/>
          </a:bodyPr>
          <a:lstStyle/>
          <a:p>
            <a:pPr algn="ctr"/>
            <a:r>
              <a:rPr lang="en-US" sz="2400" dirty="0"/>
              <a:t>0</a:t>
            </a:r>
            <a:endParaRPr lang="en-IN" sz="2400" dirty="0"/>
          </a:p>
        </p:txBody>
      </p:sp>
      <p:sp>
        <p:nvSpPr>
          <p:cNvPr id="247" name="TextBox 246">
            <a:extLst>
              <a:ext uri="{FF2B5EF4-FFF2-40B4-BE49-F238E27FC236}">
                <a16:creationId xmlns:a16="http://schemas.microsoft.com/office/drawing/2014/main" id="{941A730F-E62C-4A9A-87B6-D7BCC39ED67C}"/>
              </a:ext>
            </a:extLst>
          </p:cNvPr>
          <p:cNvSpPr txBox="1"/>
          <p:nvPr/>
        </p:nvSpPr>
        <p:spPr>
          <a:xfrm>
            <a:off x="5699536" y="347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49" name="Straight Connector 248">
            <a:extLst>
              <a:ext uri="{FF2B5EF4-FFF2-40B4-BE49-F238E27FC236}">
                <a16:creationId xmlns:a16="http://schemas.microsoft.com/office/drawing/2014/main" id="{EE8E9D08-A150-43F9-B958-D841E6ED10BE}"/>
              </a:ext>
            </a:extLst>
          </p:cNvPr>
          <p:cNvCxnSpPr>
            <a:cxnSpLocks/>
          </p:cNvCxnSpPr>
          <p:nvPr/>
        </p:nvCxnSpPr>
        <p:spPr>
          <a:xfrm flipH="1">
            <a:off x="4174643" y="435898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02FB142-202D-4E29-805E-0E0E29816959}"/>
              </a:ext>
            </a:extLst>
          </p:cNvPr>
          <p:cNvCxnSpPr>
            <a:cxnSpLocks/>
          </p:cNvCxnSpPr>
          <p:nvPr/>
        </p:nvCxnSpPr>
        <p:spPr>
          <a:xfrm flipH="1">
            <a:off x="5158986" y="359620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F8D5900-DC68-495F-AB18-84C732D5CAD5}"/>
              </a:ext>
            </a:extLst>
          </p:cNvPr>
          <p:cNvCxnSpPr>
            <a:cxnSpLocks/>
          </p:cNvCxnSpPr>
          <p:nvPr/>
        </p:nvCxnSpPr>
        <p:spPr>
          <a:xfrm flipH="1">
            <a:off x="2231522"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20A5A64-7F47-44FB-A920-87BFB1132572}"/>
              </a:ext>
            </a:extLst>
          </p:cNvPr>
          <p:cNvCxnSpPr>
            <a:cxnSpLocks/>
          </p:cNvCxnSpPr>
          <p:nvPr/>
        </p:nvCxnSpPr>
        <p:spPr>
          <a:xfrm flipH="1">
            <a:off x="5158986" y="284338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462F830C-7C97-403B-B079-D577951C092B}"/>
              </a:ext>
            </a:extLst>
          </p:cNvPr>
          <p:cNvSpPr txBox="1"/>
          <p:nvPr/>
        </p:nvSpPr>
        <p:spPr>
          <a:xfrm>
            <a:off x="5149764" y="308231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91" name="Straight Connector 290">
            <a:extLst>
              <a:ext uri="{FF2B5EF4-FFF2-40B4-BE49-F238E27FC236}">
                <a16:creationId xmlns:a16="http://schemas.microsoft.com/office/drawing/2014/main" id="{466BFC8C-B83A-4769-A8EB-8BD3D7792B4E}"/>
              </a:ext>
            </a:extLst>
          </p:cNvPr>
          <p:cNvCxnSpPr>
            <a:cxnSpLocks/>
          </p:cNvCxnSpPr>
          <p:nvPr/>
        </p:nvCxnSpPr>
        <p:spPr>
          <a:xfrm flipH="1">
            <a:off x="5158986" y="134583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9AC0F66B-7A6D-4EC8-AB9D-344AD8EA8116}"/>
              </a:ext>
            </a:extLst>
          </p:cNvPr>
          <p:cNvSpPr txBox="1"/>
          <p:nvPr/>
        </p:nvSpPr>
        <p:spPr>
          <a:xfrm>
            <a:off x="2629911" y="4213428"/>
            <a:ext cx="648000" cy="461665"/>
          </a:xfrm>
          <a:prstGeom prst="rect">
            <a:avLst/>
          </a:prstGeom>
          <a:noFill/>
        </p:spPr>
        <p:txBody>
          <a:bodyPr wrap="square" rtlCol="0">
            <a:spAutoFit/>
          </a:bodyPr>
          <a:lstStyle/>
          <a:p>
            <a:pPr algn="ctr"/>
            <a:r>
              <a:rPr lang="en-US" sz="2400" dirty="0">
                <a:solidFill>
                  <a:schemeClr val="accent5">
                    <a:lumMod val="75000"/>
                  </a:schemeClr>
                </a:solidFill>
              </a:rPr>
              <a:t>3</a:t>
            </a:r>
            <a:endParaRPr lang="en-IN" sz="2400" dirty="0">
              <a:solidFill>
                <a:schemeClr val="accent5">
                  <a:lumMod val="75000"/>
                </a:schemeClr>
              </a:solidFill>
            </a:endParaRPr>
          </a:p>
        </p:txBody>
      </p:sp>
      <p:cxnSp>
        <p:nvCxnSpPr>
          <p:cNvPr id="309" name="Straight Connector 308">
            <a:extLst>
              <a:ext uri="{FF2B5EF4-FFF2-40B4-BE49-F238E27FC236}">
                <a16:creationId xmlns:a16="http://schemas.microsoft.com/office/drawing/2014/main" id="{FC335165-82D8-4E5D-AAB2-A4A19AB9E5C8}"/>
              </a:ext>
            </a:extLst>
          </p:cNvPr>
          <p:cNvCxnSpPr>
            <a:cxnSpLocks/>
          </p:cNvCxnSpPr>
          <p:nvPr/>
        </p:nvCxnSpPr>
        <p:spPr>
          <a:xfrm flipH="1">
            <a:off x="5184386" y="2090462"/>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7CB55EA-A435-4CB3-82BC-6FFBCCB45B38}"/>
              </a:ext>
            </a:extLst>
          </p:cNvPr>
          <p:cNvSpPr txBox="1"/>
          <p:nvPr/>
        </p:nvSpPr>
        <p:spPr>
          <a:xfrm>
            <a:off x="5528116" y="1979309"/>
            <a:ext cx="648000" cy="461665"/>
          </a:xfrm>
          <a:prstGeom prst="rect">
            <a:avLst/>
          </a:prstGeom>
          <a:noFill/>
        </p:spPr>
        <p:txBody>
          <a:bodyPr wrap="square" rtlCol="0">
            <a:spAutoFit/>
          </a:bodyPr>
          <a:lstStyle/>
          <a:p>
            <a:pPr algn="ctr"/>
            <a:r>
              <a:rPr lang="en-US" sz="2400" dirty="0">
                <a:solidFill>
                  <a:schemeClr val="accent5">
                    <a:lumMod val="75000"/>
                  </a:schemeClr>
                </a:solidFill>
              </a:rPr>
              <a:t>5</a:t>
            </a:r>
            <a:endParaRPr lang="en-IN" sz="2400" dirty="0">
              <a:solidFill>
                <a:schemeClr val="accent5">
                  <a:lumMod val="75000"/>
                </a:schemeClr>
              </a:solidFill>
            </a:endParaRPr>
          </a:p>
        </p:txBody>
      </p:sp>
      <p:sp>
        <p:nvSpPr>
          <p:cNvPr id="311" name="TextBox 310">
            <a:extLst>
              <a:ext uri="{FF2B5EF4-FFF2-40B4-BE49-F238E27FC236}">
                <a16:creationId xmlns:a16="http://schemas.microsoft.com/office/drawing/2014/main" id="{E74178DB-C7ED-4207-8478-5D4F5A9A0A11}"/>
              </a:ext>
            </a:extLst>
          </p:cNvPr>
          <p:cNvSpPr txBox="1"/>
          <p:nvPr/>
        </p:nvSpPr>
        <p:spPr>
          <a:xfrm>
            <a:off x="1788258" y="422455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12" name="Straight Connector 311">
            <a:extLst>
              <a:ext uri="{FF2B5EF4-FFF2-40B4-BE49-F238E27FC236}">
                <a16:creationId xmlns:a16="http://schemas.microsoft.com/office/drawing/2014/main" id="{0D0DE430-683A-4731-B41D-B4E3B502985A}"/>
              </a:ext>
            </a:extLst>
          </p:cNvPr>
          <p:cNvCxnSpPr>
            <a:cxnSpLocks/>
          </p:cNvCxnSpPr>
          <p:nvPr/>
        </p:nvCxnSpPr>
        <p:spPr>
          <a:xfrm flipH="1">
            <a:off x="1247708"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B4FEC0D8-B1EE-4E36-B792-47679A94AAB0}"/>
              </a:ext>
            </a:extLst>
          </p:cNvPr>
          <p:cNvSpPr txBox="1"/>
          <p:nvPr/>
        </p:nvSpPr>
        <p:spPr>
          <a:xfrm>
            <a:off x="5673436" y="1222636"/>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326" name="TextBox 325">
            <a:extLst>
              <a:ext uri="{FF2B5EF4-FFF2-40B4-BE49-F238E27FC236}">
                <a16:creationId xmlns:a16="http://schemas.microsoft.com/office/drawing/2014/main" id="{1ECFC795-A10D-46D7-8B49-4EF8DA25CC92}"/>
              </a:ext>
            </a:extLst>
          </p:cNvPr>
          <p:cNvSpPr txBox="1"/>
          <p:nvPr/>
        </p:nvSpPr>
        <p:spPr>
          <a:xfrm>
            <a:off x="3779764" y="459305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27" name="Straight Connector 326">
            <a:extLst>
              <a:ext uri="{FF2B5EF4-FFF2-40B4-BE49-F238E27FC236}">
                <a16:creationId xmlns:a16="http://schemas.microsoft.com/office/drawing/2014/main" id="{FDCFC696-B018-4726-ACA3-66EC96B20353}"/>
              </a:ext>
            </a:extLst>
          </p:cNvPr>
          <p:cNvCxnSpPr>
            <a:cxnSpLocks/>
          </p:cNvCxnSpPr>
          <p:nvPr/>
        </p:nvCxnSpPr>
        <p:spPr>
          <a:xfrm flipH="1">
            <a:off x="3222533"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3" name="TextBox 332">
            <a:extLst>
              <a:ext uri="{FF2B5EF4-FFF2-40B4-BE49-F238E27FC236}">
                <a16:creationId xmlns:a16="http://schemas.microsoft.com/office/drawing/2014/main" id="{EE84D903-93EA-4632-BEF4-9E47E18B04CD}"/>
              </a:ext>
            </a:extLst>
          </p:cNvPr>
          <p:cNvSpPr txBox="1"/>
          <p:nvPr/>
        </p:nvSpPr>
        <p:spPr>
          <a:xfrm>
            <a:off x="4113596" y="2691814"/>
            <a:ext cx="651864" cy="461665"/>
          </a:xfrm>
          <a:prstGeom prst="rect">
            <a:avLst/>
          </a:prstGeom>
          <a:noFill/>
        </p:spPr>
        <p:txBody>
          <a:bodyPr wrap="square" rtlCol="0">
            <a:spAutoFit/>
          </a:bodyPr>
          <a:lstStyle/>
          <a:p>
            <a:pPr algn="ctr"/>
            <a:r>
              <a:rPr lang="en-US" sz="2400" dirty="0">
                <a:solidFill>
                  <a:schemeClr val="tx2"/>
                </a:solidFill>
              </a:rPr>
              <a:t>2</a:t>
            </a:r>
            <a:endParaRPr lang="en-IN" sz="2400" dirty="0">
              <a:solidFill>
                <a:schemeClr val="tx2"/>
              </a:solidFill>
            </a:endParaRPr>
          </a:p>
        </p:txBody>
      </p:sp>
      <p:cxnSp>
        <p:nvCxnSpPr>
          <p:cNvPr id="334" name="Straight Connector 333">
            <a:extLst>
              <a:ext uri="{FF2B5EF4-FFF2-40B4-BE49-F238E27FC236}">
                <a16:creationId xmlns:a16="http://schemas.microsoft.com/office/drawing/2014/main" id="{466C7358-98D8-4B0E-ADA2-A1555393ECEC}"/>
              </a:ext>
            </a:extLst>
          </p:cNvPr>
          <p:cNvCxnSpPr>
            <a:cxnSpLocks/>
          </p:cNvCxnSpPr>
          <p:nvPr/>
        </p:nvCxnSpPr>
        <p:spPr>
          <a:xfrm>
            <a:off x="4159750" y="308650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93F3F82-4C73-4F50-AA0A-B233269EAD9B}"/>
              </a:ext>
            </a:extLst>
          </p:cNvPr>
          <p:cNvCxnSpPr>
            <a:cxnSpLocks/>
          </p:cNvCxnSpPr>
          <p:nvPr/>
        </p:nvCxnSpPr>
        <p:spPr>
          <a:xfrm flipV="1">
            <a:off x="4708406" y="2755914"/>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6C85471D-FBA6-41B0-BDD6-5CD9A364447C}"/>
              </a:ext>
            </a:extLst>
          </p:cNvPr>
          <p:cNvCxnSpPr>
            <a:cxnSpLocks/>
          </p:cNvCxnSpPr>
          <p:nvPr/>
        </p:nvCxnSpPr>
        <p:spPr>
          <a:xfrm flipH="1">
            <a:off x="5679616" y="208858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E5E94A71-FBEA-4D14-8BAC-5C1F81EA4C3F}"/>
              </a:ext>
            </a:extLst>
          </p:cNvPr>
          <p:cNvSpPr txBox="1"/>
          <p:nvPr/>
        </p:nvSpPr>
        <p:spPr>
          <a:xfrm>
            <a:off x="5668758" y="232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339" name="TextBox 338">
            <a:extLst>
              <a:ext uri="{FF2B5EF4-FFF2-40B4-BE49-F238E27FC236}">
                <a16:creationId xmlns:a16="http://schemas.microsoft.com/office/drawing/2014/main" id="{7EEE11DB-4613-4B13-BB67-678E59717596}"/>
              </a:ext>
            </a:extLst>
          </p:cNvPr>
          <p:cNvSpPr txBox="1"/>
          <p:nvPr/>
        </p:nvSpPr>
        <p:spPr>
          <a:xfrm>
            <a:off x="4717899" y="423827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213" name="TextBox 212">
            <a:extLst>
              <a:ext uri="{FF2B5EF4-FFF2-40B4-BE49-F238E27FC236}">
                <a16:creationId xmlns:a16="http://schemas.microsoft.com/office/drawing/2014/main" id="{09E48FB3-A4A0-4637-A8A9-1FB2BAB72CF6}"/>
              </a:ext>
            </a:extLst>
          </p:cNvPr>
          <p:cNvSpPr txBox="1"/>
          <p:nvPr/>
        </p:nvSpPr>
        <p:spPr>
          <a:xfrm>
            <a:off x="5027674" y="2343964"/>
            <a:ext cx="648000" cy="461665"/>
          </a:xfrm>
          <a:prstGeom prst="rect">
            <a:avLst/>
          </a:prstGeom>
          <a:noFill/>
        </p:spPr>
        <p:txBody>
          <a:bodyPr wrap="square" rtlCol="0">
            <a:spAutoFit/>
          </a:bodyPr>
          <a:lstStyle/>
          <a:p>
            <a:pPr algn="ctr"/>
            <a:r>
              <a:rPr lang="en-US" sz="2400" dirty="0">
                <a:solidFill>
                  <a:srgbClr val="7030A0"/>
                </a:solidFill>
              </a:rPr>
              <a:t>2</a:t>
            </a:r>
            <a:endParaRPr lang="en-IN" sz="2400" dirty="0">
              <a:solidFill>
                <a:srgbClr val="7030A0"/>
              </a:solidFill>
            </a:endParaRPr>
          </a:p>
        </p:txBody>
      </p:sp>
      <p:sp>
        <p:nvSpPr>
          <p:cNvPr id="248" name="TextBox 247">
            <a:extLst>
              <a:ext uri="{FF2B5EF4-FFF2-40B4-BE49-F238E27FC236}">
                <a16:creationId xmlns:a16="http://schemas.microsoft.com/office/drawing/2014/main" id="{90CCC7BB-E5A8-4293-B3AB-9A2D3592F826}"/>
              </a:ext>
            </a:extLst>
          </p:cNvPr>
          <p:cNvSpPr txBox="1"/>
          <p:nvPr/>
        </p:nvSpPr>
        <p:spPr>
          <a:xfrm>
            <a:off x="3637313" y="4213428"/>
            <a:ext cx="648000" cy="461665"/>
          </a:xfrm>
          <a:prstGeom prst="rect">
            <a:avLst/>
          </a:prstGeom>
          <a:noFill/>
        </p:spPr>
        <p:txBody>
          <a:bodyPr wrap="square" rtlCol="0">
            <a:spAutoFit/>
          </a:bodyPr>
          <a:lstStyle/>
          <a:p>
            <a:pPr algn="ctr"/>
            <a:r>
              <a:rPr lang="en-US" sz="2400" dirty="0">
                <a:solidFill>
                  <a:schemeClr val="accent5">
                    <a:lumMod val="75000"/>
                  </a:schemeClr>
                </a:solidFill>
              </a:rPr>
              <a:t>5</a:t>
            </a:r>
            <a:endParaRPr lang="en-IN" sz="2400" dirty="0">
              <a:solidFill>
                <a:schemeClr val="accent5">
                  <a:lumMod val="75000"/>
                </a:schemeClr>
              </a:solidFill>
            </a:endParaRPr>
          </a:p>
        </p:txBody>
      </p:sp>
      <p:cxnSp>
        <p:nvCxnSpPr>
          <p:cNvPr id="252" name="Straight Connector 251">
            <a:extLst>
              <a:ext uri="{FF2B5EF4-FFF2-40B4-BE49-F238E27FC236}">
                <a16:creationId xmlns:a16="http://schemas.microsoft.com/office/drawing/2014/main" id="{7769B7F2-4FE0-4AB2-B0C1-6C74E08FECD0}"/>
              </a:ext>
            </a:extLst>
          </p:cNvPr>
          <p:cNvCxnSpPr>
            <a:cxnSpLocks/>
          </p:cNvCxnSpPr>
          <p:nvPr/>
        </p:nvCxnSpPr>
        <p:spPr>
          <a:xfrm flipH="1">
            <a:off x="499400" y="1665487"/>
            <a:ext cx="532169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EE1564-3F94-42E3-BE8E-AC0EAE24FF1E}"/>
              </a:ext>
            </a:extLst>
          </p:cNvPr>
          <p:cNvCxnSpPr>
            <a:cxnSpLocks/>
          </p:cNvCxnSpPr>
          <p:nvPr/>
        </p:nvCxnSpPr>
        <p:spPr>
          <a:xfrm rot="5400000" flipH="1">
            <a:off x="2455452" y="2741135"/>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6ECC2433-95ED-40E5-8574-7888C71F60BF}"/>
              </a:ext>
            </a:extLst>
          </p:cNvPr>
          <p:cNvSpPr txBox="1"/>
          <p:nvPr/>
        </p:nvSpPr>
        <p:spPr>
          <a:xfrm>
            <a:off x="5535794" y="2713296"/>
            <a:ext cx="648000" cy="461665"/>
          </a:xfrm>
          <a:prstGeom prst="rect">
            <a:avLst/>
          </a:prstGeom>
          <a:noFill/>
        </p:spPr>
        <p:txBody>
          <a:bodyPr wrap="square" rtlCol="0">
            <a:spAutoFit/>
          </a:bodyPr>
          <a:lstStyle/>
          <a:p>
            <a:pPr algn="ctr"/>
            <a:r>
              <a:rPr lang="en-US" sz="2400" dirty="0">
                <a:solidFill>
                  <a:schemeClr val="accent5">
                    <a:lumMod val="75000"/>
                  </a:schemeClr>
                </a:solidFill>
              </a:rPr>
              <a:t>5</a:t>
            </a:r>
            <a:endParaRPr lang="en-IN" sz="2400" dirty="0">
              <a:solidFill>
                <a:schemeClr val="accent5">
                  <a:lumMod val="75000"/>
                </a:schemeClr>
              </a:solidFill>
            </a:endParaRPr>
          </a:p>
        </p:txBody>
      </p:sp>
      <p:sp>
        <p:nvSpPr>
          <p:cNvPr id="257" name="TextBox 256">
            <a:extLst>
              <a:ext uri="{FF2B5EF4-FFF2-40B4-BE49-F238E27FC236}">
                <a16:creationId xmlns:a16="http://schemas.microsoft.com/office/drawing/2014/main" id="{C7418B49-7D64-41E2-B70B-784A7078A3BA}"/>
              </a:ext>
            </a:extLst>
          </p:cNvPr>
          <p:cNvSpPr txBox="1"/>
          <p:nvPr/>
        </p:nvSpPr>
        <p:spPr>
          <a:xfrm>
            <a:off x="6708401" y="1174245"/>
            <a:ext cx="580182" cy="461665"/>
          </a:xfrm>
          <a:prstGeom prst="rect">
            <a:avLst/>
          </a:prstGeom>
          <a:noFill/>
        </p:spPr>
        <p:txBody>
          <a:bodyPr wrap="square" rtlCol="0">
            <a:spAutoFit/>
          </a:bodyPr>
          <a:lstStyle/>
          <a:p>
            <a:pPr algn="ctr"/>
            <a:r>
              <a:rPr lang="en-US" sz="2400" dirty="0"/>
              <a:t>3</a:t>
            </a:r>
            <a:endParaRPr lang="en-IN" sz="2400" dirty="0"/>
          </a:p>
        </p:txBody>
      </p:sp>
      <p:sp>
        <p:nvSpPr>
          <p:cNvPr id="258" name="TextBox 257">
            <a:extLst>
              <a:ext uri="{FF2B5EF4-FFF2-40B4-BE49-F238E27FC236}">
                <a16:creationId xmlns:a16="http://schemas.microsoft.com/office/drawing/2014/main" id="{AB8E14BA-CE52-4114-8544-7733D0270D4B}"/>
              </a:ext>
            </a:extLst>
          </p:cNvPr>
          <p:cNvSpPr txBox="1"/>
          <p:nvPr/>
        </p:nvSpPr>
        <p:spPr>
          <a:xfrm>
            <a:off x="6708401"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269" name="TextBox 268">
            <a:extLst>
              <a:ext uri="{FF2B5EF4-FFF2-40B4-BE49-F238E27FC236}">
                <a16:creationId xmlns:a16="http://schemas.microsoft.com/office/drawing/2014/main" id="{D4FE1BB2-B78D-49B5-A72A-820DEACFC416}"/>
              </a:ext>
            </a:extLst>
          </p:cNvPr>
          <p:cNvSpPr txBox="1"/>
          <p:nvPr/>
        </p:nvSpPr>
        <p:spPr>
          <a:xfrm>
            <a:off x="6708401" y="2660147"/>
            <a:ext cx="580182" cy="461665"/>
          </a:xfrm>
          <a:prstGeom prst="rect">
            <a:avLst/>
          </a:prstGeom>
          <a:noFill/>
        </p:spPr>
        <p:txBody>
          <a:bodyPr wrap="square" rtlCol="0">
            <a:spAutoFit/>
          </a:bodyPr>
          <a:lstStyle/>
          <a:p>
            <a:pPr algn="ctr"/>
            <a:r>
              <a:rPr lang="en-US" sz="2400" dirty="0"/>
              <a:t>1</a:t>
            </a:r>
            <a:endParaRPr lang="en-IN" sz="2400" dirty="0"/>
          </a:p>
        </p:txBody>
      </p:sp>
      <p:sp>
        <p:nvSpPr>
          <p:cNvPr id="270" name="TextBox 269">
            <a:extLst>
              <a:ext uri="{FF2B5EF4-FFF2-40B4-BE49-F238E27FC236}">
                <a16:creationId xmlns:a16="http://schemas.microsoft.com/office/drawing/2014/main" id="{88F2D325-3F46-4D8A-A884-F0CDC2A54EE5}"/>
              </a:ext>
            </a:extLst>
          </p:cNvPr>
          <p:cNvSpPr txBox="1"/>
          <p:nvPr/>
        </p:nvSpPr>
        <p:spPr>
          <a:xfrm>
            <a:off x="6708401" y="3447883"/>
            <a:ext cx="580182" cy="461665"/>
          </a:xfrm>
          <a:prstGeom prst="rect">
            <a:avLst/>
          </a:prstGeom>
          <a:noFill/>
        </p:spPr>
        <p:txBody>
          <a:bodyPr wrap="square" rtlCol="0">
            <a:spAutoFit/>
          </a:bodyPr>
          <a:lstStyle/>
          <a:p>
            <a:pPr algn="ctr"/>
            <a:r>
              <a:rPr lang="en-US" sz="2400" dirty="0"/>
              <a:t>1</a:t>
            </a:r>
            <a:endParaRPr lang="en-IN" sz="2400" dirty="0"/>
          </a:p>
        </p:txBody>
      </p:sp>
      <p:sp>
        <p:nvSpPr>
          <p:cNvPr id="271" name="TextBox 270">
            <a:extLst>
              <a:ext uri="{FF2B5EF4-FFF2-40B4-BE49-F238E27FC236}">
                <a16:creationId xmlns:a16="http://schemas.microsoft.com/office/drawing/2014/main" id="{720B3262-B214-4DA2-AB7A-D292DABEF2A0}"/>
              </a:ext>
            </a:extLst>
          </p:cNvPr>
          <p:cNvSpPr txBox="1"/>
          <p:nvPr/>
        </p:nvSpPr>
        <p:spPr>
          <a:xfrm>
            <a:off x="1167998" y="5484561"/>
            <a:ext cx="552885" cy="461665"/>
          </a:xfrm>
          <a:prstGeom prst="rect">
            <a:avLst/>
          </a:prstGeom>
          <a:noFill/>
        </p:spPr>
        <p:txBody>
          <a:bodyPr wrap="square" rtlCol="0">
            <a:spAutoFit/>
          </a:bodyPr>
          <a:lstStyle/>
          <a:p>
            <a:pPr algn="ctr"/>
            <a:r>
              <a:rPr lang="en-US" sz="2400" dirty="0"/>
              <a:t>1</a:t>
            </a:r>
            <a:endParaRPr lang="en-IN" sz="2400" dirty="0"/>
          </a:p>
        </p:txBody>
      </p:sp>
      <p:sp>
        <p:nvSpPr>
          <p:cNvPr id="276" name="TextBox 275">
            <a:extLst>
              <a:ext uri="{FF2B5EF4-FFF2-40B4-BE49-F238E27FC236}">
                <a16:creationId xmlns:a16="http://schemas.microsoft.com/office/drawing/2014/main" id="{7C979A35-3503-4E0D-9CE7-5194DFC989ED}"/>
              </a:ext>
            </a:extLst>
          </p:cNvPr>
          <p:cNvSpPr txBox="1"/>
          <p:nvPr/>
        </p:nvSpPr>
        <p:spPr>
          <a:xfrm>
            <a:off x="2144157" y="5484561"/>
            <a:ext cx="552885" cy="461665"/>
          </a:xfrm>
          <a:prstGeom prst="rect">
            <a:avLst/>
          </a:prstGeom>
          <a:noFill/>
        </p:spPr>
        <p:txBody>
          <a:bodyPr wrap="square" rtlCol="0">
            <a:spAutoFit/>
          </a:bodyPr>
          <a:lstStyle/>
          <a:p>
            <a:pPr algn="ctr"/>
            <a:r>
              <a:rPr lang="en-US" sz="2400" dirty="0"/>
              <a:t>1</a:t>
            </a:r>
            <a:endParaRPr lang="en-IN" sz="2400" dirty="0"/>
          </a:p>
        </p:txBody>
      </p:sp>
      <p:sp>
        <p:nvSpPr>
          <p:cNvPr id="293" name="TextBox 292">
            <a:extLst>
              <a:ext uri="{FF2B5EF4-FFF2-40B4-BE49-F238E27FC236}">
                <a16:creationId xmlns:a16="http://schemas.microsoft.com/office/drawing/2014/main" id="{FCE750E9-B767-445B-9DCC-C90AB4DBDB5E}"/>
              </a:ext>
            </a:extLst>
          </p:cNvPr>
          <p:cNvSpPr txBox="1"/>
          <p:nvPr/>
        </p:nvSpPr>
        <p:spPr>
          <a:xfrm>
            <a:off x="3120316" y="5484561"/>
            <a:ext cx="552885" cy="461665"/>
          </a:xfrm>
          <a:prstGeom prst="rect">
            <a:avLst/>
          </a:prstGeom>
          <a:noFill/>
        </p:spPr>
        <p:txBody>
          <a:bodyPr wrap="square" rtlCol="0">
            <a:spAutoFit/>
          </a:bodyPr>
          <a:lstStyle/>
          <a:p>
            <a:pPr algn="ctr"/>
            <a:r>
              <a:rPr lang="en-US" sz="2400" dirty="0"/>
              <a:t>1</a:t>
            </a:r>
            <a:endParaRPr lang="en-IN" sz="2400" dirty="0"/>
          </a:p>
        </p:txBody>
      </p:sp>
      <p:sp>
        <p:nvSpPr>
          <p:cNvPr id="302" name="Oval 301">
            <a:extLst>
              <a:ext uri="{FF2B5EF4-FFF2-40B4-BE49-F238E27FC236}">
                <a16:creationId xmlns:a16="http://schemas.microsoft.com/office/drawing/2014/main" id="{C6A88E7F-4006-4F0E-9A24-3EE506FCE4C2}"/>
              </a:ext>
            </a:extLst>
          </p:cNvPr>
          <p:cNvSpPr/>
          <p:nvPr/>
        </p:nvSpPr>
        <p:spPr>
          <a:xfrm>
            <a:off x="6812583" y="1215092"/>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3" name="TextBox 302">
            <a:extLst>
              <a:ext uri="{FF2B5EF4-FFF2-40B4-BE49-F238E27FC236}">
                <a16:creationId xmlns:a16="http://schemas.microsoft.com/office/drawing/2014/main" id="{FC30D1BC-8566-4AA4-A8EA-BCCD9A5D6F7D}"/>
              </a:ext>
            </a:extLst>
          </p:cNvPr>
          <p:cNvSpPr txBox="1"/>
          <p:nvPr/>
        </p:nvSpPr>
        <p:spPr>
          <a:xfrm>
            <a:off x="2165225" y="1197296"/>
            <a:ext cx="651864" cy="461665"/>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304" name="Straight Connector 303">
            <a:extLst>
              <a:ext uri="{FF2B5EF4-FFF2-40B4-BE49-F238E27FC236}">
                <a16:creationId xmlns:a16="http://schemas.microsoft.com/office/drawing/2014/main" id="{8F5A38F5-0C52-4AD2-8078-019056F5D8AF}"/>
              </a:ext>
            </a:extLst>
          </p:cNvPr>
          <p:cNvCxnSpPr>
            <a:cxnSpLocks/>
          </p:cNvCxnSpPr>
          <p:nvPr/>
        </p:nvCxnSpPr>
        <p:spPr>
          <a:xfrm>
            <a:off x="2211379" y="159198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DB37BB43-F952-47CD-BF6F-9F6C77D480FD}"/>
              </a:ext>
            </a:extLst>
          </p:cNvPr>
          <p:cNvCxnSpPr>
            <a:cxnSpLocks/>
          </p:cNvCxnSpPr>
          <p:nvPr/>
        </p:nvCxnSpPr>
        <p:spPr>
          <a:xfrm flipV="1">
            <a:off x="2760035" y="1261396"/>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1652B4BF-542B-4D10-9542-0FF082897706}"/>
              </a:ext>
            </a:extLst>
          </p:cNvPr>
          <p:cNvSpPr txBox="1"/>
          <p:nvPr/>
        </p:nvSpPr>
        <p:spPr>
          <a:xfrm>
            <a:off x="7281637"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328" name="TextBox 327">
            <a:extLst>
              <a:ext uri="{FF2B5EF4-FFF2-40B4-BE49-F238E27FC236}">
                <a16:creationId xmlns:a16="http://schemas.microsoft.com/office/drawing/2014/main" id="{C7C31A3F-A5C1-4C06-A5C0-DC1B36BBFBBE}"/>
              </a:ext>
            </a:extLst>
          </p:cNvPr>
          <p:cNvSpPr txBox="1"/>
          <p:nvPr/>
        </p:nvSpPr>
        <p:spPr>
          <a:xfrm>
            <a:off x="7281637" y="2660147"/>
            <a:ext cx="580182" cy="461665"/>
          </a:xfrm>
          <a:prstGeom prst="rect">
            <a:avLst/>
          </a:prstGeom>
          <a:noFill/>
        </p:spPr>
        <p:txBody>
          <a:bodyPr wrap="square" rtlCol="0">
            <a:spAutoFit/>
          </a:bodyPr>
          <a:lstStyle/>
          <a:p>
            <a:pPr algn="ctr"/>
            <a:r>
              <a:rPr lang="en-US" sz="2400" dirty="0"/>
              <a:t>1</a:t>
            </a:r>
            <a:endParaRPr lang="en-IN" sz="2400" dirty="0"/>
          </a:p>
        </p:txBody>
      </p:sp>
      <p:sp>
        <p:nvSpPr>
          <p:cNvPr id="329" name="TextBox 328">
            <a:extLst>
              <a:ext uri="{FF2B5EF4-FFF2-40B4-BE49-F238E27FC236}">
                <a16:creationId xmlns:a16="http://schemas.microsoft.com/office/drawing/2014/main" id="{159D83EE-6F7D-46DB-A4D4-783B93840036}"/>
              </a:ext>
            </a:extLst>
          </p:cNvPr>
          <p:cNvSpPr txBox="1"/>
          <p:nvPr/>
        </p:nvSpPr>
        <p:spPr>
          <a:xfrm>
            <a:off x="7281637" y="3447883"/>
            <a:ext cx="580182" cy="461665"/>
          </a:xfrm>
          <a:prstGeom prst="rect">
            <a:avLst/>
          </a:prstGeom>
          <a:noFill/>
        </p:spPr>
        <p:txBody>
          <a:bodyPr wrap="square" rtlCol="0">
            <a:spAutoFit/>
          </a:bodyPr>
          <a:lstStyle/>
          <a:p>
            <a:pPr algn="ctr"/>
            <a:r>
              <a:rPr lang="en-US" sz="2400" dirty="0"/>
              <a:t>1</a:t>
            </a:r>
            <a:endParaRPr lang="en-IN" sz="2400" dirty="0"/>
          </a:p>
        </p:txBody>
      </p:sp>
      <p:sp>
        <p:nvSpPr>
          <p:cNvPr id="330" name="TextBox 329">
            <a:extLst>
              <a:ext uri="{FF2B5EF4-FFF2-40B4-BE49-F238E27FC236}">
                <a16:creationId xmlns:a16="http://schemas.microsoft.com/office/drawing/2014/main" id="{8F09F414-D305-4B73-A4DE-F2C2C61EB12E}"/>
              </a:ext>
            </a:extLst>
          </p:cNvPr>
          <p:cNvSpPr txBox="1"/>
          <p:nvPr/>
        </p:nvSpPr>
        <p:spPr>
          <a:xfrm>
            <a:off x="1167998" y="5994437"/>
            <a:ext cx="552885" cy="461665"/>
          </a:xfrm>
          <a:prstGeom prst="rect">
            <a:avLst/>
          </a:prstGeom>
          <a:noFill/>
        </p:spPr>
        <p:txBody>
          <a:bodyPr wrap="square" rtlCol="0">
            <a:spAutoFit/>
          </a:bodyPr>
          <a:lstStyle/>
          <a:p>
            <a:pPr algn="ctr"/>
            <a:r>
              <a:rPr lang="en-US" sz="2400" dirty="0"/>
              <a:t>1</a:t>
            </a:r>
            <a:endParaRPr lang="en-IN" sz="2400" dirty="0"/>
          </a:p>
        </p:txBody>
      </p:sp>
      <p:sp>
        <p:nvSpPr>
          <p:cNvPr id="340" name="TextBox 339">
            <a:extLst>
              <a:ext uri="{FF2B5EF4-FFF2-40B4-BE49-F238E27FC236}">
                <a16:creationId xmlns:a16="http://schemas.microsoft.com/office/drawing/2014/main" id="{44CCFBFE-65C1-4272-B57A-1BBE114D75AB}"/>
              </a:ext>
            </a:extLst>
          </p:cNvPr>
          <p:cNvSpPr txBox="1"/>
          <p:nvPr/>
        </p:nvSpPr>
        <p:spPr>
          <a:xfrm>
            <a:off x="2144157" y="5994437"/>
            <a:ext cx="552885" cy="461665"/>
          </a:xfrm>
          <a:prstGeom prst="rect">
            <a:avLst/>
          </a:prstGeom>
          <a:noFill/>
        </p:spPr>
        <p:txBody>
          <a:bodyPr wrap="square" rtlCol="0">
            <a:spAutoFit/>
          </a:bodyPr>
          <a:lstStyle/>
          <a:p>
            <a:pPr algn="ctr"/>
            <a:r>
              <a:rPr lang="en-US" sz="2400" dirty="0"/>
              <a:t>2</a:t>
            </a:r>
            <a:endParaRPr lang="en-IN" sz="2400" dirty="0"/>
          </a:p>
        </p:txBody>
      </p:sp>
      <p:sp>
        <p:nvSpPr>
          <p:cNvPr id="341" name="TextBox 340">
            <a:extLst>
              <a:ext uri="{FF2B5EF4-FFF2-40B4-BE49-F238E27FC236}">
                <a16:creationId xmlns:a16="http://schemas.microsoft.com/office/drawing/2014/main" id="{1D3DDA3E-A827-47F7-B229-0C5B9F324A42}"/>
              </a:ext>
            </a:extLst>
          </p:cNvPr>
          <p:cNvSpPr txBox="1"/>
          <p:nvPr/>
        </p:nvSpPr>
        <p:spPr>
          <a:xfrm>
            <a:off x="3120316" y="5994437"/>
            <a:ext cx="552885" cy="461665"/>
          </a:xfrm>
          <a:prstGeom prst="rect">
            <a:avLst/>
          </a:prstGeom>
          <a:noFill/>
        </p:spPr>
        <p:txBody>
          <a:bodyPr wrap="square" rtlCol="0">
            <a:spAutoFit/>
          </a:bodyPr>
          <a:lstStyle/>
          <a:p>
            <a:pPr algn="ctr"/>
            <a:r>
              <a:rPr lang="en-US" sz="2400" dirty="0"/>
              <a:t>1</a:t>
            </a:r>
            <a:endParaRPr lang="en-IN" sz="2400" dirty="0"/>
          </a:p>
        </p:txBody>
      </p:sp>
      <p:sp>
        <p:nvSpPr>
          <p:cNvPr id="343" name="Oval 342">
            <a:extLst>
              <a:ext uri="{FF2B5EF4-FFF2-40B4-BE49-F238E27FC236}">
                <a16:creationId xmlns:a16="http://schemas.microsoft.com/office/drawing/2014/main" id="{FB6BCFBD-AD40-4B45-AA1F-9498DE3CDC29}"/>
              </a:ext>
            </a:extLst>
          </p:cNvPr>
          <p:cNvSpPr/>
          <p:nvPr/>
        </p:nvSpPr>
        <p:spPr>
          <a:xfrm>
            <a:off x="7391728" y="1983802"/>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5" name="Oval 344">
            <a:extLst>
              <a:ext uri="{FF2B5EF4-FFF2-40B4-BE49-F238E27FC236}">
                <a16:creationId xmlns:a16="http://schemas.microsoft.com/office/drawing/2014/main" id="{56AA0E1F-D3FB-4E9D-9B6B-3CDE6B3C831C}"/>
              </a:ext>
            </a:extLst>
          </p:cNvPr>
          <p:cNvSpPr/>
          <p:nvPr/>
        </p:nvSpPr>
        <p:spPr>
          <a:xfrm>
            <a:off x="6304534" y="2692732"/>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6" name="TextBox 345">
            <a:extLst>
              <a:ext uri="{FF2B5EF4-FFF2-40B4-BE49-F238E27FC236}">
                <a16:creationId xmlns:a16="http://schemas.microsoft.com/office/drawing/2014/main" id="{CACE1D45-2FAF-4556-A5CB-69908563F348}"/>
              </a:ext>
            </a:extLst>
          </p:cNvPr>
          <p:cNvSpPr txBox="1"/>
          <p:nvPr/>
        </p:nvSpPr>
        <p:spPr>
          <a:xfrm>
            <a:off x="1180342" y="1946698"/>
            <a:ext cx="651864" cy="461665"/>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347" name="Straight Connector 346">
            <a:extLst>
              <a:ext uri="{FF2B5EF4-FFF2-40B4-BE49-F238E27FC236}">
                <a16:creationId xmlns:a16="http://schemas.microsoft.com/office/drawing/2014/main" id="{D3B856DA-3EBF-497A-AA07-F1C3801CA431}"/>
              </a:ext>
            </a:extLst>
          </p:cNvPr>
          <p:cNvCxnSpPr>
            <a:cxnSpLocks/>
          </p:cNvCxnSpPr>
          <p:nvPr/>
        </p:nvCxnSpPr>
        <p:spPr>
          <a:xfrm>
            <a:off x="1226496" y="2341391"/>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2DC52EC9-957D-4D98-8AED-576FF1C89ABE}"/>
              </a:ext>
            </a:extLst>
          </p:cNvPr>
          <p:cNvCxnSpPr>
            <a:cxnSpLocks/>
          </p:cNvCxnSpPr>
          <p:nvPr/>
        </p:nvCxnSpPr>
        <p:spPr>
          <a:xfrm flipV="1">
            <a:off x="1775152" y="2010798"/>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D099F74-6496-4AFE-83D3-003408B18DF7}"/>
              </a:ext>
            </a:extLst>
          </p:cNvPr>
          <p:cNvCxnSpPr>
            <a:cxnSpLocks/>
          </p:cNvCxnSpPr>
          <p:nvPr/>
        </p:nvCxnSpPr>
        <p:spPr>
          <a:xfrm rot="5400000" flipH="1">
            <a:off x="-450438" y="2741135"/>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50" name="TextBox 349">
            <a:extLst>
              <a:ext uri="{FF2B5EF4-FFF2-40B4-BE49-F238E27FC236}">
                <a16:creationId xmlns:a16="http://schemas.microsoft.com/office/drawing/2014/main" id="{3316E0E8-D8C7-46D3-9D34-53D5D38F8DFF}"/>
              </a:ext>
            </a:extLst>
          </p:cNvPr>
          <p:cNvSpPr txBox="1"/>
          <p:nvPr/>
        </p:nvSpPr>
        <p:spPr>
          <a:xfrm>
            <a:off x="7829801"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351" name="TextBox 350">
            <a:extLst>
              <a:ext uri="{FF2B5EF4-FFF2-40B4-BE49-F238E27FC236}">
                <a16:creationId xmlns:a16="http://schemas.microsoft.com/office/drawing/2014/main" id="{3871E01C-61E0-43BA-86DE-0F274A298064}"/>
              </a:ext>
            </a:extLst>
          </p:cNvPr>
          <p:cNvSpPr txBox="1"/>
          <p:nvPr/>
        </p:nvSpPr>
        <p:spPr>
          <a:xfrm>
            <a:off x="7829801" y="2660147"/>
            <a:ext cx="580182" cy="461665"/>
          </a:xfrm>
          <a:prstGeom prst="rect">
            <a:avLst/>
          </a:prstGeom>
          <a:noFill/>
        </p:spPr>
        <p:txBody>
          <a:bodyPr wrap="square" rtlCol="0">
            <a:spAutoFit/>
          </a:bodyPr>
          <a:lstStyle/>
          <a:p>
            <a:pPr algn="ctr"/>
            <a:r>
              <a:rPr lang="en-US" sz="2400" dirty="0"/>
              <a:t>4</a:t>
            </a:r>
            <a:endParaRPr lang="en-IN" sz="2400" dirty="0"/>
          </a:p>
        </p:txBody>
      </p:sp>
      <p:sp>
        <p:nvSpPr>
          <p:cNvPr id="352" name="TextBox 351">
            <a:extLst>
              <a:ext uri="{FF2B5EF4-FFF2-40B4-BE49-F238E27FC236}">
                <a16:creationId xmlns:a16="http://schemas.microsoft.com/office/drawing/2014/main" id="{AED024B0-2A3F-4DEB-BDE4-D0816A614D9C}"/>
              </a:ext>
            </a:extLst>
          </p:cNvPr>
          <p:cNvSpPr txBox="1"/>
          <p:nvPr/>
        </p:nvSpPr>
        <p:spPr>
          <a:xfrm>
            <a:off x="7829801" y="3447883"/>
            <a:ext cx="580182" cy="461665"/>
          </a:xfrm>
          <a:prstGeom prst="rect">
            <a:avLst/>
          </a:prstGeom>
          <a:noFill/>
        </p:spPr>
        <p:txBody>
          <a:bodyPr wrap="square" rtlCol="0">
            <a:spAutoFit/>
          </a:bodyPr>
          <a:lstStyle/>
          <a:p>
            <a:pPr algn="ctr"/>
            <a:r>
              <a:rPr lang="en-US" sz="2400" dirty="0"/>
              <a:t>1</a:t>
            </a:r>
            <a:endParaRPr lang="en-IN" sz="2400" dirty="0"/>
          </a:p>
        </p:txBody>
      </p:sp>
      <p:sp>
        <p:nvSpPr>
          <p:cNvPr id="353" name="TextBox 352">
            <a:extLst>
              <a:ext uri="{FF2B5EF4-FFF2-40B4-BE49-F238E27FC236}">
                <a16:creationId xmlns:a16="http://schemas.microsoft.com/office/drawing/2014/main" id="{82F13BC1-64B8-427E-972E-22D3F5C85D1E}"/>
              </a:ext>
            </a:extLst>
          </p:cNvPr>
          <p:cNvSpPr txBox="1"/>
          <p:nvPr/>
        </p:nvSpPr>
        <p:spPr>
          <a:xfrm>
            <a:off x="2626870" y="5004602"/>
            <a:ext cx="552885" cy="461665"/>
          </a:xfrm>
          <a:prstGeom prst="rect">
            <a:avLst/>
          </a:prstGeom>
          <a:noFill/>
        </p:spPr>
        <p:txBody>
          <a:bodyPr wrap="square" rtlCol="0">
            <a:spAutoFit/>
          </a:bodyPr>
          <a:lstStyle/>
          <a:p>
            <a:pPr algn="ctr"/>
            <a:r>
              <a:rPr lang="en-US" sz="2400" dirty="0"/>
              <a:t>2</a:t>
            </a:r>
            <a:endParaRPr lang="en-IN" sz="2400" dirty="0"/>
          </a:p>
        </p:txBody>
      </p:sp>
      <p:sp>
        <p:nvSpPr>
          <p:cNvPr id="354" name="TextBox 353">
            <a:extLst>
              <a:ext uri="{FF2B5EF4-FFF2-40B4-BE49-F238E27FC236}">
                <a16:creationId xmlns:a16="http://schemas.microsoft.com/office/drawing/2014/main" id="{0CDFB219-8CF5-4919-8E25-688B7B32896E}"/>
              </a:ext>
            </a:extLst>
          </p:cNvPr>
          <p:cNvSpPr txBox="1"/>
          <p:nvPr/>
        </p:nvSpPr>
        <p:spPr>
          <a:xfrm>
            <a:off x="3603029" y="5004602"/>
            <a:ext cx="552885" cy="461665"/>
          </a:xfrm>
          <a:prstGeom prst="rect">
            <a:avLst/>
          </a:prstGeom>
          <a:noFill/>
        </p:spPr>
        <p:txBody>
          <a:bodyPr wrap="square" rtlCol="0">
            <a:spAutoFit/>
          </a:bodyPr>
          <a:lstStyle/>
          <a:p>
            <a:pPr algn="ctr"/>
            <a:r>
              <a:rPr lang="en-US" sz="2400" dirty="0"/>
              <a:t>1</a:t>
            </a:r>
            <a:endParaRPr lang="en-IN" sz="2400" dirty="0"/>
          </a:p>
        </p:txBody>
      </p:sp>
      <p:sp>
        <p:nvSpPr>
          <p:cNvPr id="355" name="Oval 354">
            <a:extLst>
              <a:ext uri="{FF2B5EF4-FFF2-40B4-BE49-F238E27FC236}">
                <a16:creationId xmlns:a16="http://schemas.microsoft.com/office/drawing/2014/main" id="{38390C06-52B4-422B-BA69-F66026619EDE}"/>
              </a:ext>
            </a:extLst>
          </p:cNvPr>
          <p:cNvSpPr/>
          <p:nvPr/>
        </p:nvSpPr>
        <p:spPr>
          <a:xfrm>
            <a:off x="7939892" y="2694046"/>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9" name="TextBox 358">
            <a:extLst>
              <a:ext uri="{FF2B5EF4-FFF2-40B4-BE49-F238E27FC236}">
                <a16:creationId xmlns:a16="http://schemas.microsoft.com/office/drawing/2014/main" id="{8A120A40-E3D6-46D0-8BE0-DD576727EE83}"/>
              </a:ext>
            </a:extLst>
          </p:cNvPr>
          <p:cNvSpPr txBox="1"/>
          <p:nvPr/>
        </p:nvSpPr>
        <p:spPr>
          <a:xfrm>
            <a:off x="3135762" y="2692426"/>
            <a:ext cx="651864" cy="461665"/>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360" name="Straight Connector 359">
            <a:extLst>
              <a:ext uri="{FF2B5EF4-FFF2-40B4-BE49-F238E27FC236}">
                <a16:creationId xmlns:a16="http://schemas.microsoft.com/office/drawing/2014/main" id="{AEE87054-3004-46C6-A9D2-2CC912B294A6}"/>
              </a:ext>
            </a:extLst>
          </p:cNvPr>
          <p:cNvCxnSpPr>
            <a:cxnSpLocks/>
          </p:cNvCxnSpPr>
          <p:nvPr/>
        </p:nvCxnSpPr>
        <p:spPr>
          <a:xfrm>
            <a:off x="3181916" y="3087119"/>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D15A5724-D311-49AA-9CBA-04EC6173E105}"/>
              </a:ext>
            </a:extLst>
          </p:cNvPr>
          <p:cNvCxnSpPr>
            <a:cxnSpLocks/>
          </p:cNvCxnSpPr>
          <p:nvPr/>
        </p:nvCxnSpPr>
        <p:spPr>
          <a:xfrm flipV="1">
            <a:off x="3730572" y="2756526"/>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417BB0B-627F-4209-9862-AEC661FDCF16}"/>
              </a:ext>
            </a:extLst>
          </p:cNvPr>
          <p:cNvCxnSpPr>
            <a:cxnSpLocks/>
          </p:cNvCxnSpPr>
          <p:nvPr/>
        </p:nvCxnSpPr>
        <p:spPr>
          <a:xfrm flipH="1">
            <a:off x="5679615" y="2836833"/>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03248F-FDC0-411D-8146-14D9AA4BCF89}"/>
              </a:ext>
            </a:extLst>
          </p:cNvPr>
          <p:cNvCxnSpPr>
            <a:cxnSpLocks/>
          </p:cNvCxnSpPr>
          <p:nvPr/>
        </p:nvCxnSpPr>
        <p:spPr>
          <a:xfrm flipH="1">
            <a:off x="499400" y="3123599"/>
            <a:ext cx="532169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64" name="TextBox 363">
            <a:extLst>
              <a:ext uri="{FF2B5EF4-FFF2-40B4-BE49-F238E27FC236}">
                <a16:creationId xmlns:a16="http://schemas.microsoft.com/office/drawing/2014/main" id="{357BD81C-AA48-49E8-9AEE-D572240BE77C}"/>
              </a:ext>
            </a:extLst>
          </p:cNvPr>
          <p:cNvSpPr txBox="1"/>
          <p:nvPr/>
        </p:nvSpPr>
        <p:spPr>
          <a:xfrm>
            <a:off x="8488056" y="1935870"/>
            <a:ext cx="580182" cy="461665"/>
          </a:xfrm>
          <a:prstGeom prst="rect">
            <a:avLst/>
          </a:prstGeom>
          <a:noFill/>
        </p:spPr>
        <p:txBody>
          <a:bodyPr wrap="square" rtlCol="0">
            <a:spAutoFit/>
          </a:bodyPr>
          <a:lstStyle/>
          <a:p>
            <a:pPr algn="ctr"/>
            <a:r>
              <a:rPr lang="en-US" sz="2400" dirty="0"/>
              <a:t>2</a:t>
            </a:r>
            <a:endParaRPr lang="en-IN" sz="2400" dirty="0"/>
          </a:p>
        </p:txBody>
      </p:sp>
      <p:sp>
        <p:nvSpPr>
          <p:cNvPr id="365" name="TextBox 364">
            <a:extLst>
              <a:ext uri="{FF2B5EF4-FFF2-40B4-BE49-F238E27FC236}">
                <a16:creationId xmlns:a16="http://schemas.microsoft.com/office/drawing/2014/main" id="{091098E7-EB1E-48F4-8AFB-03BE3AC72A2C}"/>
              </a:ext>
            </a:extLst>
          </p:cNvPr>
          <p:cNvSpPr txBox="1"/>
          <p:nvPr/>
        </p:nvSpPr>
        <p:spPr>
          <a:xfrm>
            <a:off x="8488056" y="3447883"/>
            <a:ext cx="580182" cy="461665"/>
          </a:xfrm>
          <a:prstGeom prst="rect">
            <a:avLst/>
          </a:prstGeom>
          <a:noFill/>
        </p:spPr>
        <p:txBody>
          <a:bodyPr wrap="square" rtlCol="0">
            <a:spAutoFit/>
          </a:bodyPr>
          <a:lstStyle/>
          <a:p>
            <a:pPr algn="ctr"/>
            <a:r>
              <a:rPr lang="en-US" sz="2400" dirty="0"/>
              <a:t>1</a:t>
            </a:r>
            <a:endParaRPr lang="en-IN" sz="2400" dirty="0"/>
          </a:p>
        </p:txBody>
      </p:sp>
      <p:sp>
        <p:nvSpPr>
          <p:cNvPr id="366" name="TextBox 365">
            <a:extLst>
              <a:ext uri="{FF2B5EF4-FFF2-40B4-BE49-F238E27FC236}">
                <a16:creationId xmlns:a16="http://schemas.microsoft.com/office/drawing/2014/main" id="{E28942A7-4C22-4093-B20A-19E082B284A1}"/>
              </a:ext>
            </a:extLst>
          </p:cNvPr>
          <p:cNvSpPr txBox="1"/>
          <p:nvPr/>
        </p:nvSpPr>
        <p:spPr>
          <a:xfrm>
            <a:off x="2626870" y="5504355"/>
            <a:ext cx="552885" cy="461665"/>
          </a:xfrm>
          <a:prstGeom prst="rect">
            <a:avLst/>
          </a:prstGeom>
          <a:noFill/>
        </p:spPr>
        <p:txBody>
          <a:bodyPr wrap="square" rtlCol="0">
            <a:spAutoFit/>
          </a:bodyPr>
          <a:lstStyle/>
          <a:p>
            <a:pPr algn="ctr"/>
            <a:r>
              <a:rPr lang="en-US" sz="2400" dirty="0"/>
              <a:t>2</a:t>
            </a:r>
            <a:endParaRPr lang="en-IN" sz="2400" dirty="0"/>
          </a:p>
        </p:txBody>
      </p:sp>
      <p:sp>
        <p:nvSpPr>
          <p:cNvPr id="367" name="TextBox 366">
            <a:extLst>
              <a:ext uri="{FF2B5EF4-FFF2-40B4-BE49-F238E27FC236}">
                <a16:creationId xmlns:a16="http://schemas.microsoft.com/office/drawing/2014/main" id="{FC521947-4EF5-4682-A618-D4984ECBCC62}"/>
              </a:ext>
            </a:extLst>
          </p:cNvPr>
          <p:cNvSpPr txBox="1"/>
          <p:nvPr/>
        </p:nvSpPr>
        <p:spPr>
          <a:xfrm>
            <a:off x="3603029" y="5504355"/>
            <a:ext cx="552885" cy="461665"/>
          </a:xfrm>
          <a:prstGeom prst="rect">
            <a:avLst/>
          </a:prstGeom>
          <a:noFill/>
        </p:spPr>
        <p:txBody>
          <a:bodyPr wrap="square" rtlCol="0">
            <a:spAutoFit/>
          </a:bodyPr>
          <a:lstStyle/>
          <a:p>
            <a:pPr algn="ctr"/>
            <a:r>
              <a:rPr lang="en-US" sz="2400" dirty="0"/>
              <a:t>5</a:t>
            </a:r>
            <a:endParaRPr lang="en-IN" sz="2400" dirty="0"/>
          </a:p>
        </p:txBody>
      </p:sp>
      <p:sp>
        <p:nvSpPr>
          <p:cNvPr id="369" name="Oval 368">
            <a:extLst>
              <a:ext uri="{FF2B5EF4-FFF2-40B4-BE49-F238E27FC236}">
                <a16:creationId xmlns:a16="http://schemas.microsoft.com/office/drawing/2014/main" id="{FB552D65-9710-4CE4-BCA6-FD9463F0014C}"/>
              </a:ext>
            </a:extLst>
          </p:cNvPr>
          <p:cNvSpPr/>
          <p:nvPr/>
        </p:nvSpPr>
        <p:spPr>
          <a:xfrm>
            <a:off x="3699471" y="5535393"/>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0" name="TextBox 369">
            <a:extLst>
              <a:ext uri="{FF2B5EF4-FFF2-40B4-BE49-F238E27FC236}">
                <a16:creationId xmlns:a16="http://schemas.microsoft.com/office/drawing/2014/main" id="{0A56427E-E7B1-4506-AEAC-D6ADB4FC8265}"/>
              </a:ext>
            </a:extLst>
          </p:cNvPr>
          <p:cNvSpPr txBox="1"/>
          <p:nvPr/>
        </p:nvSpPr>
        <p:spPr>
          <a:xfrm>
            <a:off x="3135762" y="3441327"/>
            <a:ext cx="651864" cy="461665"/>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371" name="Straight Connector 370">
            <a:extLst>
              <a:ext uri="{FF2B5EF4-FFF2-40B4-BE49-F238E27FC236}">
                <a16:creationId xmlns:a16="http://schemas.microsoft.com/office/drawing/2014/main" id="{26944A61-CAEF-4EC4-867C-C82722151FF1}"/>
              </a:ext>
            </a:extLst>
          </p:cNvPr>
          <p:cNvCxnSpPr>
            <a:cxnSpLocks/>
          </p:cNvCxnSpPr>
          <p:nvPr/>
        </p:nvCxnSpPr>
        <p:spPr>
          <a:xfrm>
            <a:off x="3181916" y="3836020"/>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0CB2C2CD-8A95-442D-B988-F255D94C0AD7}"/>
              </a:ext>
            </a:extLst>
          </p:cNvPr>
          <p:cNvCxnSpPr>
            <a:cxnSpLocks/>
          </p:cNvCxnSpPr>
          <p:nvPr/>
        </p:nvCxnSpPr>
        <p:spPr>
          <a:xfrm flipV="1">
            <a:off x="3730572" y="3505427"/>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74" name="TextBox 373">
            <a:extLst>
              <a:ext uri="{FF2B5EF4-FFF2-40B4-BE49-F238E27FC236}">
                <a16:creationId xmlns:a16="http://schemas.microsoft.com/office/drawing/2014/main" id="{FC02108E-49E2-45DF-BC17-E0EA9932E787}"/>
              </a:ext>
            </a:extLst>
          </p:cNvPr>
          <p:cNvSpPr txBox="1"/>
          <p:nvPr/>
        </p:nvSpPr>
        <p:spPr>
          <a:xfrm>
            <a:off x="3072674" y="4590667"/>
            <a:ext cx="648000" cy="461665"/>
          </a:xfrm>
          <a:prstGeom prst="rect">
            <a:avLst/>
          </a:prstGeom>
          <a:noFill/>
        </p:spPr>
        <p:txBody>
          <a:bodyPr wrap="square" rtlCol="0">
            <a:spAutoFit/>
          </a:bodyPr>
          <a:lstStyle/>
          <a:p>
            <a:pPr algn="ctr"/>
            <a:r>
              <a:rPr lang="en-US" sz="2400" dirty="0">
                <a:solidFill>
                  <a:srgbClr val="7030A0"/>
                </a:solidFill>
              </a:rPr>
              <a:t>2</a:t>
            </a:r>
            <a:endParaRPr lang="en-IN" sz="2400" dirty="0">
              <a:solidFill>
                <a:srgbClr val="7030A0"/>
              </a:solidFill>
            </a:endParaRPr>
          </a:p>
        </p:txBody>
      </p:sp>
      <p:cxnSp>
        <p:nvCxnSpPr>
          <p:cNvPr id="375" name="Straight Connector 374">
            <a:extLst>
              <a:ext uri="{FF2B5EF4-FFF2-40B4-BE49-F238E27FC236}">
                <a16:creationId xmlns:a16="http://schemas.microsoft.com/office/drawing/2014/main" id="{620E0BB1-1EF6-4395-A066-FB3B9CA22493}"/>
              </a:ext>
            </a:extLst>
          </p:cNvPr>
          <p:cNvCxnSpPr>
            <a:cxnSpLocks/>
          </p:cNvCxnSpPr>
          <p:nvPr/>
        </p:nvCxnSpPr>
        <p:spPr>
          <a:xfrm flipH="1">
            <a:off x="511981" y="3884780"/>
            <a:ext cx="5321696"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77" name="TextBox 376">
            <a:extLst>
              <a:ext uri="{FF2B5EF4-FFF2-40B4-BE49-F238E27FC236}">
                <a16:creationId xmlns:a16="http://schemas.microsoft.com/office/drawing/2014/main" id="{6769A8A4-3499-4117-BA9C-BE7C290B0401}"/>
              </a:ext>
            </a:extLst>
          </p:cNvPr>
          <p:cNvSpPr txBox="1"/>
          <p:nvPr/>
        </p:nvSpPr>
        <p:spPr>
          <a:xfrm>
            <a:off x="2164257" y="1942952"/>
            <a:ext cx="651864" cy="461665"/>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378" name="Straight Connector 377">
            <a:extLst>
              <a:ext uri="{FF2B5EF4-FFF2-40B4-BE49-F238E27FC236}">
                <a16:creationId xmlns:a16="http://schemas.microsoft.com/office/drawing/2014/main" id="{6AAF58F4-06DE-4D74-9421-7FA4C12761F6}"/>
              </a:ext>
            </a:extLst>
          </p:cNvPr>
          <p:cNvCxnSpPr>
            <a:cxnSpLocks/>
          </p:cNvCxnSpPr>
          <p:nvPr/>
        </p:nvCxnSpPr>
        <p:spPr>
          <a:xfrm>
            <a:off x="2210411" y="2337645"/>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4636F08-8487-43F6-B47E-3D5B6F779DB6}"/>
              </a:ext>
            </a:extLst>
          </p:cNvPr>
          <p:cNvCxnSpPr>
            <a:cxnSpLocks/>
          </p:cNvCxnSpPr>
          <p:nvPr/>
        </p:nvCxnSpPr>
        <p:spPr>
          <a:xfrm flipV="1">
            <a:off x="2759067" y="2007052"/>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80" name="TextBox 379">
            <a:extLst>
              <a:ext uri="{FF2B5EF4-FFF2-40B4-BE49-F238E27FC236}">
                <a16:creationId xmlns:a16="http://schemas.microsoft.com/office/drawing/2014/main" id="{F108A8C1-7766-4D2E-8D1E-BC5A86DAACC5}"/>
              </a:ext>
            </a:extLst>
          </p:cNvPr>
          <p:cNvSpPr txBox="1"/>
          <p:nvPr/>
        </p:nvSpPr>
        <p:spPr>
          <a:xfrm>
            <a:off x="3123269" y="1949357"/>
            <a:ext cx="651864" cy="461665"/>
          </a:xfrm>
          <a:prstGeom prst="rect">
            <a:avLst/>
          </a:prstGeom>
          <a:noFill/>
        </p:spPr>
        <p:txBody>
          <a:bodyPr wrap="square" rtlCol="0">
            <a:spAutoFit/>
          </a:bodyPr>
          <a:lstStyle/>
          <a:p>
            <a:pPr algn="ctr"/>
            <a:r>
              <a:rPr lang="en-US" sz="2400" dirty="0">
                <a:solidFill>
                  <a:schemeClr val="tx2"/>
                </a:solidFill>
              </a:rPr>
              <a:t>2</a:t>
            </a:r>
            <a:endParaRPr lang="en-IN" sz="2400" dirty="0">
              <a:solidFill>
                <a:schemeClr val="tx2"/>
              </a:solidFill>
            </a:endParaRPr>
          </a:p>
        </p:txBody>
      </p:sp>
      <p:cxnSp>
        <p:nvCxnSpPr>
          <p:cNvPr id="381" name="Straight Connector 380">
            <a:extLst>
              <a:ext uri="{FF2B5EF4-FFF2-40B4-BE49-F238E27FC236}">
                <a16:creationId xmlns:a16="http://schemas.microsoft.com/office/drawing/2014/main" id="{3B2A5947-6260-49CC-A461-F1DCDA984786}"/>
              </a:ext>
            </a:extLst>
          </p:cNvPr>
          <p:cNvCxnSpPr>
            <a:cxnSpLocks/>
          </p:cNvCxnSpPr>
          <p:nvPr/>
        </p:nvCxnSpPr>
        <p:spPr>
          <a:xfrm>
            <a:off x="3169423" y="2344050"/>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3E3168CC-4219-4DC7-8A8E-94DF5470F1DF}"/>
              </a:ext>
            </a:extLst>
          </p:cNvPr>
          <p:cNvCxnSpPr>
            <a:cxnSpLocks/>
          </p:cNvCxnSpPr>
          <p:nvPr/>
        </p:nvCxnSpPr>
        <p:spPr>
          <a:xfrm flipV="1">
            <a:off x="3718079" y="2013457"/>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A9D183DB-AF46-44ED-BA34-51422B24FD15}"/>
              </a:ext>
            </a:extLst>
          </p:cNvPr>
          <p:cNvCxnSpPr>
            <a:cxnSpLocks/>
          </p:cNvCxnSpPr>
          <p:nvPr/>
        </p:nvCxnSpPr>
        <p:spPr>
          <a:xfrm flipH="1">
            <a:off x="3767518" y="435898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C60F11C0-A0AF-4D3A-B267-500794A0739F}"/>
              </a:ext>
            </a:extLst>
          </p:cNvPr>
          <p:cNvCxnSpPr>
            <a:cxnSpLocks/>
          </p:cNvCxnSpPr>
          <p:nvPr/>
        </p:nvCxnSpPr>
        <p:spPr>
          <a:xfrm flipH="1">
            <a:off x="3222533" y="4728718"/>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1849505B-523C-4C7E-BC4F-ACBF6CDB992D}"/>
              </a:ext>
            </a:extLst>
          </p:cNvPr>
          <p:cNvCxnSpPr>
            <a:cxnSpLocks/>
          </p:cNvCxnSpPr>
          <p:nvPr/>
        </p:nvCxnSpPr>
        <p:spPr>
          <a:xfrm flipH="1">
            <a:off x="2764223"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88" name="TextBox 387">
            <a:extLst>
              <a:ext uri="{FF2B5EF4-FFF2-40B4-BE49-F238E27FC236}">
                <a16:creationId xmlns:a16="http://schemas.microsoft.com/office/drawing/2014/main" id="{28D77AFE-CB08-4E53-A491-EC25FF993D8F}"/>
              </a:ext>
            </a:extLst>
          </p:cNvPr>
          <p:cNvSpPr txBox="1"/>
          <p:nvPr/>
        </p:nvSpPr>
        <p:spPr>
          <a:xfrm>
            <a:off x="2230070" y="4593051"/>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389" name="Straight Connector 388">
            <a:extLst>
              <a:ext uri="{FF2B5EF4-FFF2-40B4-BE49-F238E27FC236}">
                <a16:creationId xmlns:a16="http://schemas.microsoft.com/office/drawing/2014/main" id="{5ACAFEC2-2210-4B9C-9EB1-6ED637D5D07D}"/>
              </a:ext>
            </a:extLst>
          </p:cNvPr>
          <p:cNvCxnSpPr>
            <a:cxnSpLocks/>
          </p:cNvCxnSpPr>
          <p:nvPr/>
        </p:nvCxnSpPr>
        <p:spPr>
          <a:xfrm flipH="1">
            <a:off x="5171686" y="247249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95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wipe(left)">
                                      <p:cBhvr>
                                        <p:cTn id="49" dur="500"/>
                                        <p:tgtEl>
                                          <p:spTgt spid="162"/>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wipe(left)">
                                      <p:cBhvr>
                                        <p:cTn id="53" dur="500"/>
                                        <p:tgtEl>
                                          <p:spTgt spid="163"/>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64"/>
                                        </p:tgtEl>
                                        <p:attrNameLst>
                                          <p:attrName>style.visibility</p:attrName>
                                        </p:attrNameLst>
                                      </p:cBhvr>
                                      <p:to>
                                        <p:strVal val="visible"/>
                                      </p:to>
                                    </p:set>
                                    <p:animEffect transition="in" filter="wipe(left)">
                                      <p:cBhvr>
                                        <p:cTn id="57" dur="500"/>
                                        <p:tgtEl>
                                          <p:spTgt spid="164"/>
                                        </p:tgtEl>
                                      </p:cBhvr>
                                    </p:animEffect>
                                  </p:childTnLst>
                                </p:cTn>
                              </p:par>
                            </p:childTnLst>
                          </p:cTn>
                        </p:par>
                        <p:par>
                          <p:cTn id="58" fill="hold">
                            <p:stCondLst>
                              <p:cond delay="1500"/>
                            </p:stCondLst>
                            <p:childTnLst>
                              <p:par>
                                <p:cTn id="59" presetID="22" presetClass="entr" presetSubtype="8" fill="hold" grpId="0" nodeType="afterEffect">
                                  <p:stCondLst>
                                    <p:cond delay="0"/>
                                  </p:stCondLst>
                                  <p:childTnLst>
                                    <p:set>
                                      <p:cBhvr>
                                        <p:cTn id="60" dur="1" fill="hold">
                                          <p:stCondLst>
                                            <p:cond delay="0"/>
                                          </p:stCondLst>
                                        </p:cTn>
                                        <p:tgtEl>
                                          <p:spTgt spid="165"/>
                                        </p:tgtEl>
                                        <p:attrNameLst>
                                          <p:attrName>style.visibility</p:attrName>
                                        </p:attrNameLst>
                                      </p:cBhvr>
                                      <p:to>
                                        <p:strVal val="visible"/>
                                      </p:to>
                                    </p:set>
                                    <p:animEffect transition="in" filter="wipe(left)">
                                      <p:cBhvr>
                                        <p:cTn id="61" dur="500"/>
                                        <p:tgtEl>
                                          <p:spTgt spid="16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68"/>
                                        </p:tgtEl>
                                        <p:attrNameLst>
                                          <p:attrName>style.visibility</p:attrName>
                                        </p:attrNameLst>
                                      </p:cBhvr>
                                      <p:to>
                                        <p:strVal val="visible"/>
                                      </p:to>
                                    </p:set>
                                    <p:animEffect transition="in" filter="wipe(left)">
                                      <p:cBhvr>
                                        <p:cTn id="71" dur="500"/>
                                        <p:tgtEl>
                                          <p:spTgt spid="16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wipe(left)">
                                      <p:cBhvr>
                                        <p:cTn id="75" dur="500"/>
                                        <p:tgtEl>
                                          <p:spTgt spid="170"/>
                                        </p:tgtEl>
                                      </p:cBhvr>
                                    </p:animEffect>
                                  </p:childTnLst>
                                </p:cTn>
                              </p:par>
                            </p:childTnLst>
                          </p:cTn>
                        </p:par>
                        <p:par>
                          <p:cTn id="76" fill="hold">
                            <p:stCondLst>
                              <p:cond delay="1000"/>
                            </p:stCondLst>
                            <p:childTnLst>
                              <p:par>
                                <p:cTn id="77" presetID="22" presetClass="entr" presetSubtype="8" fill="hold" grpId="0" nodeType="after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wipe(left)">
                                      <p:cBhvr>
                                        <p:cTn id="79" dur="500"/>
                                        <p:tgtEl>
                                          <p:spTgt spid="171"/>
                                        </p:tgtEl>
                                      </p:cBhvr>
                                    </p:animEffect>
                                  </p:childTnLst>
                                </p:cTn>
                              </p:par>
                            </p:childTnLst>
                          </p:cTn>
                        </p:par>
                        <p:par>
                          <p:cTn id="80" fill="hold">
                            <p:stCondLst>
                              <p:cond delay="1500"/>
                            </p:stCondLst>
                            <p:childTnLst>
                              <p:par>
                                <p:cTn id="81" presetID="22" presetClass="entr" presetSubtype="8" fill="hold" grpId="0" nodeType="afterEffect">
                                  <p:stCondLst>
                                    <p:cond delay="0"/>
                                  </p:stCondLst>
                                  <p:childTnLst>
                                    <p:set>
                                      <p:cBhvr>
                                        <p:cTn id="82" dur="1" fill="hold">
                                          <p:stCondLst>
                                            <p:cond delay="0"/>
                                          </p:stCondLst>
                                        </p:cTn>
                                        <p:tgtEl>
                                          <p:spTgt spid="172"/>
                                        </p:tgtEl>
                                        <p:attrNameLst>
                                          <p:attrName>style.visibility</p:attrName>
                                        </p:attrNameLst>
                                      </p:cBhvr>
                                      <p:to>
                                        <p:strVal val="visible"/>
                                      </p:to>
                                    </p:set>
                                    <p:animEffect transition="in" filter="wipe(left)">
                                      <p:cBhvr>
                                        <p:cTn id="83" dur="500"/>
                                        <p:tgtEl>
                                          <p:spTgt spid="17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74"/>
                                        </p:tgtEl>
                                        <p:attrNameLst>
                                          <p:attrName>style.visibility</p:attrName>
                                        </p:attrNameLst>
                                      </p:cBhvr>
                                      <p:to>
                                        <p:strVal val="visible"/>
                                      </p:to>
                                    </p:set>
                                    <p:animEffect transition="in" filter="wipe(left)">
                                      <p:cBhvr>
                                        <p:cTn id="88" dur="500"/>
                                        <p:tgtEl>
                                          <p:spTgt spid="17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66"/>
                                        </p:tgtEl>
                                        <p:attrNameLst>
                                          <p:attrName>style.visibility</p:attrName>
                                        </p:attrNameLst>
                                      </p:cBhvr>
                                      <p:to>
                                        <p:strVal val="visible"/>
                                      </p:to>
                                    </p:set>
                                    <p:animEffect transition="in" filter="wipe(left)">
                                      <p:cBhvr>
                                        <p:cTn id="93" dur="500"/>
                                        <p:tgtEl>
                                          <p:spTgt spid="16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77"/>
                                        </p:tgtEl>
                                        <p:attrNameLst>
                                          <p:attrName>style.visibility</p:attrName>
                                        </p:attrNameLst>
                                      </p:cBhvr>
                                      <p:to>
                                        <p:strVal val="visible"/>
                                      </p:to>
                                    </p:set>
                                    <p:animEffect transition="in" filter="wipe(left)">
                                      <p:cBhvr>
                                        <p:cTn id="98" dur="500"/>
                                        <p:tgtEl>
                                          <p:spTgt spid="177"/>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wipe(left)">
                                      <p:cBhvr>
                                        <p:cTn id="102" dur="500"/>
                                        <p:tgtEl>
                                          <p:spTgt spid="193"/>
                                        </p:tgtEl>
                                      </p:cBhvr>
                                    </p:animEffect>
                                  </p:childTnLst>
                                </p:cTn>
                              </p:par>
                            </p:childTnLst>
                          </p:cTn>
                        </p:par>
                        <p:par>
                          <p:cTn id="103" fill="hold">
                            <p:stCondLst>
                              <p:cond delay="1000"/>
                            </p:stCondLst>
                            <p:childTnLst>
                              <p:par>
                                <p:cTn id="104" presetID="22" presetClass="entr" presetSubtype="8" fill="hold" grpId="0" nodeType="afterEffect">
                                  <p:stCondLst>
                                    <p:cond delay="0"/>
                                  </p:stCondLst>
                                  <p:childTnLst>
                                    <p:set>
                                      <p:cBhvr>
                                        <p:cTn id="105" dur="1" fill="hold">
                                          <p:stCondLst>
                                            <p:cond delay="0"/>
                                          </p:stCondLst>
                                        </p:cTn>
                                        <p:tgtEl>
                                          <p:spTgt spid="189"/>
                                        </p:tgtEl>
                                        <p:attrNameLst>
                                          <p:attrName>style.visibility</p:attrName>
                                        </p:attrNameLst>
                                      </p:cBhvr>
                                      <p:to>
                                        <p:strVal val="visible"/>
                                      </p:to>
                                    </p:set>
                                    <p:animEffect transition="in" filter="wipe(left)">
                                      <p:cBhvr>
                                        <p:cTn id="106" dur="500"/>
                                        <p:tgtEl>
                                          <p:spTgt spid="189"/>
                                        </p:tgtEl>
                                      </p:cBhvr>
                                    </p:animEffect>
                                  </p:childTnLst>
                                </p:cTn>
                              </p:par>
                            </p:childTnLst>
                          </p:cTn>
                        </p:par>
                        <p:par>
                          <p:cTn id="107" fill="hold">
                            <p:stCondLst>
                              <p:cond delay="1500"/>
                            </p:stCondLst>
                            <p:childTnLst>
                              <p:par>
                                <p:cTn id="108" presetID="22" presetClass="entr" presetSubtype="8" fill="hold" grpId="0" nodeType="afterEffect">
                                  <p:stCondLst>
                                    <p:cond delay="0"/>
                                  </p:stCondLst>
                                  <p:childTnLst>
                                    <p:set>
                                      <p:cBhvr>
                                        <p:cTn id="109" dur="1" fill="hold">
                                          <p:stCondLst>
                                            <p:cond delay="0"/>
                                          </p:stCondLst>
                                        </p:cTn>
                                        <p:tgtEl>
                                          <p:spTgt spid="185"/>
                                        </p:tgtEl>
                                        <p:attrNameLst>
                                          <p:attrName>style.visibility</p:attrName>
                                        </p:attrNameLst>
                                      </p:cBhvr>
                                      <p:to>
                                        <p:strVal val="visible"/>
                                      </p:to>
                                    </p:set>
                                    <p:animEffect transition="in" filter="wipe(left)">
                                      <p:cBhvr>
                                        <p:cTn id="110" dur="500"/>
                                        <p:tgtEl>
                                          <p:spTgt spid="185"/>
                                        </p:tgtEl>
                                      </p:cBhvr>
                                    </p:animEffect>
                                  </p:childTnLst>
                                </p:cTn>
                              </p:par>
                            </p:childTnLst>
                          </p:cTn>
                        </p:par>
                        <p:par>
                          <p:cTn id="111" fill="hold">
                            <p:stCondLst>
                              <p:cond delay="2000"/>
                            </p:stCondLst>
                            <p:childTnLst>
                              <p:par>
                                <p:cTn id="112" presetID="22" presetClass="entr" presetSubtype="8" fill="hold" grpId="0" nodeType="afterEffect">
                                  <p:stCondLst>
                                    <p:cond delay="0"/>
                                  </p:stCondLst>
                                  <p:childTnLst>
                                    <p:set>
                                      <p:cBhvr>
                                        <p:cTn id="113" dur="1" fill="hold">
                                          <p:stCondLst>
                                            <p:cond delay="0"/>
                                          </p:stCondLst>
                                        </p:cTn>
                                        <p:tgtEl>
                                          <p:spTgt spid="178"/>
                                        </p:tgtEl>
                                        <p:attrNameLst>
                                          <p:attrName>style.visibility</p:attrName>
                                        </p:attrNameLst>
                                      </p:cBhvr>
                                      <p:to>
                                        <p:strVal val="visible"/>
                                      </p:to>
                                    </p:set>
                                    <p:animEffect transition="in" filter="wipe(left)">
                                      <p:cBhvr>
                                        <p:cTn id="114" dur="500"/>
                                        <p:tgtEl>
                                          <p:spTgt spid="178"/>
                                        </p:tgtEl>
                                      </p:cBhvr>
                                    </p:animEffect>
                                  </p:childTnLst>
                                </p:cTn>
                              </p:par>
                            </p:childTnLst>
                          </p:cTn>
                        </p:par>
                        <p:par>
                          <p:cTn id="115" fill="hold">
                            <p:stCondLst>
                              <p:cond delay="2500"/>
                            </p:stCondLst>
                            <p:childTnLst>
                              <p:par>
                                <p:cTn id="116" presetID="22" presetClass="entr" presetSubtype="8" fill="hold" grpId="0" nodeType="afterEffect">
                                  <p:stCondLst>
                                    <p:cond delay="0"/>
                                  </p:stCondLst>
                                  <p:childTnLst>
                                    <p:set>
                                      <p:cBhvr>
                                        <p:cTn id="117" dur="1" fill="hold">
                                          <p:stCondLst>
                                            <p:cond delay="0"/>
                                          </p:stCondLst>
                                        </p:cTn>
                                        <p:tgtEl>
                                          <p:spTgt spid="194"/>
                                        </p:tgtEl>
                                        <p:attrNameLst>
                                          <p:attrName>style.visibility</p:attrName>
                                        </p:attrNameLst>
                                      </p:cBhvr>
                                      <p:to>
                                        <p:strVal val="visible"/>
                                      </p:to>
                                    </p:set>
                                    <p:animEffect transition="in" filter="wipe(left)">
                                      <p:cBhvr>
                                        <p:cTn id="118" dur="500"/>
                                        <p:tgtEl>
                                          <p:spTgt spid="194"/>
                                        </p:tgtEl>
                                      </p:cBhvr>
                                    </p:animEffect>
                                  </p:childTnLst>
                                </p:cTn>
                              </p:par>
                            </p:childTnLst>
                          </p:cTn>
                        </p:par>
                        <p:par>
                          <p:cTn id="119" fill="hold">
                            <p:stCondLst>
                              <p:cond delay="3000"/>
                            </p:stCondLst>
                            <p:childTnLst>
                              <p:par>
                                <p:cTn id="120" presetID="22" presetClass="entr" presetSubtype="8" fill="hold" grpId="0" nodeType="afterEffect">
                                  <p:stCondLst>
                                    <p:cond delay="0"/>
                                  </p:stCondLst>
                                  <p:childTnLst>
                                    <p:set>
                                      <p:cBhvr>
                                        <p:cTn id="121" dur="1" fill="hold">
                                          <p:stCondLst>
                                            <p:cond delay="0"/>
                                          </p:stCondLst>
                                        </p:cTn>
                                        <p:tgtEl>
                                          <p:spTgt spid="190"/>
                                        </p:tgtEl>
                                        <p:attrNameLst>
                                          <p:attrName>style.visibility</p:attrName>
                                        </p:attrNameLst>
                                      </p:cBhvr>
                                      <p:to>
                                        <p:strVal val="visible"/>
                                      </p:to>
                                    </p:set>
                                    <p:animEffect transition="in" filter="wipe(left)">
                                      <p:cBhvr>
                                        <p:cTn id="122" dur="500"/>
                                        <p:tgtEl>
                                          <p:spTgt spid="190"/>
                                        </p:tgtEl>
                                      </p:cBhvr>
                                    </p:animEffect>
                                  </p:childTnLst>
                                </p:cTn>
                              </p:par>
                            </p:childTnLst>
                          </p:cTn>
                        </p:par>
                        <p:par>
                          <p:cTn id="123" fill="hold">
                            <p:stCondLst>
                              <p:cond delay="3500"/>
                            </p:stCondLst>
                            <p:childTnLst>
                              <p:par>
                                <p:cTn id="124" presetID="22" presetClass="entr" presetSubtype="8" fill="hold" grpId="0" nodeType="afterEffect">
                                  <p:stCondLst>
                                    <p:cond delay="0"/>
                                  </p:stCondLst>
                                  <p:childTnLst>
                                    <p:set>
                                      <p:cBhvr>
                                        <p:cTn id="125" dur="1" fill="hold">
                                          <p:stCondLst>
                                            <p:cond delay="0"/>
                                          </p:stCondLst>
                                        </p:cTn>
                                        <p:tgtEl>
                                          <p:spTgt spid="186"/>
                                        </p:tgtEl>
                                        <p:attrNameLst>
                                          <p:attrName>style.visibility</p:attrName>
                                        </p:attrNameLst>
                                      </p:cBhvr>
                                      <p:to>
                                        <p:strVal val="visible"/>
                                      </p:to>
                                    </p:set>
                                    <p:animEffect transition="in" filter="wipe(left)">
                                      <p:cBhvr>
                                        <p:cTn id="126" dur="500"/>
                                        <p:tgtEl>
                                          <p:spTgt spid="186"/>
                                        </p:tgtEl>
                                      </p:cBhvr>
                                    </p:animEffect>
                                  </p:childTnLst>
                                </p:cTn>
                              </p:par>
                            </p:childTnLst>
                          </p:cTn>
                        </p:par>
                        <p:par>
                          <p:cTn id="127" fill="hold">
                            <p:stCondLst>
                              <p:cond delay="4000"/>
                            </p:stCondLst>
                            <p:childTnLst>
                              <p:par>
                                <p:cTn id="128" presetID="22" presetClass="entr" presetSubtype="8" fill="hold" grpId="0" nodeType="afterEffect">
                                  <p:stCondLst>
                                    <p:cond delay="0"/>
                                  </p:stCondLst>
                                  <p:childTnLst>
                                    <p:set>
                                      <p:cBhvr>
                                        <p:cTn id="129" dur="1" fill="hold">
                                          <p:stCondLst>
                                            <p:cond delay="0"/>
                                          </p:stCondLst>
                                        </p:cTn>
                                        <p:tgtEl>
                                          <p:spTgt spid="179"/>
                                        </p:tgtEl>
                                        <p:attrNameLst>
                                          <p:attrName>style.visibility</p:attrName>
                                        </p:attrNameLst>
                                      </p:cBhvr>
                                      <p:to>
                                        <p:strVal val="visible"/>
                                      </p:to>
                                    </p:set>
                                    <p:animEffect transition="in" filter="wipe(left)">
                                      <p:cBhvr>
                                        <p:cTn id="130" dur="500"/>
                                        <p:tgtEl>
                                          <p:spTgt spid="179"/>
                                        </p:tgtEl>
                                      </p:cBhvr>
                                    </p:animEffect>
                                  </p:childTnLst>
                                </p:cTn>
                              </p:par>
                            </p:childTnLst>
                          </p:cTn>
                        </p:par>
                        <p:par>
                          <p:cTn id="131" fill="hold">
                            <p:stCondLst>
                              <p:cond delay="4500"/>
                            </p:stCondLst>
                            <p:childTnLst>
                              <p:par>
                                <p:cTn id="132" presetID="22" presetClass="entr" presetSubtype="8" fill="hold" grpId="0" nodeType="afterEffect">
                                  <p:stCondLst>
                                    <p:cond delay="0"/>
                                  </p:stCondLst>
                                  <p:childTnLst>
                                    <p:set>
                                      <p:cBhvr>
                                        <p:cTn id="133" dur="1" fill="hold">
                                          <p:stCondLst>
                                            <p:cond delay="0"/>
                                          </p:stCondLst>
                                        </p:cTn>
                                        <p:tgtEl>
                                          <p:spTgt spid="195"/>
                                        </p:tgtEl>
                                        <p:attrNameLst>
                                          <p:attrName>style.visibility</p:attrName>
                                        </p:attrNameLst>
                                      </p:cBhvr>
                                      <p:to>
                                        <p:strVal val="visible"/>
                                      </p:to>
                                    </p:set>
                                    <p:animEffect transition="in" filter="wipe(left)">
                                      <p:cBhvr>
                                        <p:cTn id="134" dur="500"/>
                                        <p:tgtEl>
                                          <p:spTgt spid="195"/>
                                        </p:tgtEl>
                                      </p:cBhvr>
                                    </p:animEffect>
                                  </p:childTnLst>
                                </p:cTn>
                              </p:par>
                            </p:childTnLst>
                          </p:cTn>
                        </p:par>
                        <p:par>
                          <p:cTn id="135" fill="hold">
                            <p:stCondLst>
                              <p:cond delay="5000"/>
                            </p:stCondLst>
                            <p:childTnLst>
                              <p:par>
                                <p:cTn id="136" presetID="22" presetClass="entr" presetSubtype="8" fill="hold" grpId="0" nodeType="afterEffect">
                                  <p:stCondLst>
                                    <p:cond delay="0"/>
                                  </p:stCondLst>
                                  <p:childTnLst>
                                    <p:set>
                                      <p:cBhvr>
                                        <p:cTn id="137" dur="1" fill="hold">
                                          <p:stCondLst>
                                            <p:cond delay="0"/>
                                          </p:stCondLst>
                                        </p:cTn>
                                        <p:tgtEl>
                                          <p:spTgt spid="191"/>
                                        </p:tgtEl>
                                        <p:attrNameLst>
                                          <p:attrName>style.visibility</p:attrName>
                                        </p:attrNameLst>
                                      </p:cBhvr>
                                      <p:to>
                                        <p:strVal val="visible"/>
                                      </p:to>
                                    </p:set>
                                    <p:animEffect transition="in" filter="wipe(left)">
                                      <p:cBhvr>
                                        <p:cTn id="138" dur="500"/>
                                        <p:tgtEl>
                                          <p:spTgt spid="191"/>
                                        </p:tgtEl>
                                      </p:cBhvr>
                                    </p:animEffect>
                                  </p:childTnLst>
                                </p:cTn>
                              </p:par>
                            </p:childTnLst>
                          </p:cTn>
                        </p:par>
                        <p:par>
                          <p:cTn id="139" fill="hold">
                            <p:stCondLst>
                              <p:cond delay="5500"/>
                            </p:stCondLst>
                            <p:childTnLst>
                              <p:par>
                                <p:cTn id="140" presetID="22" presetClass="entr" presetSubtype="8" fill="hold" grpId="0" nodeType="afterEffect">
                                  <p:stCondLst>
                                    <p:cond delay="0"/>
                                  </p:stCondLst>
                                  <p:childTnLst>
                                    <p:set>
                                      <p:cBhvr>
                                        <p:cTn id="141" dur="1" fill="hold">
                                          <p:stCondLst>
                                            <p:cond delay="0"/>
                                          </p:stCondLst>
                                        </p:cTn>
                                        <p:tgtEl>
                                          <p:spTgt spid="187"/>
                                        </p:tgtEl>
                                        <p:attrNameLst>
                                          <p:attrName>style.visibility</p:attrName>
                                        </p:attrNameLst>
                                      </p:cBhvr>
                                      <p:to>
                                        <p:strVal val="visible"/>
                                      </p:to>
                                    </p:set>
                                    <p:animEffect transition="in" filter="wipe(left)">
                                      <p:cBhvr>
                                        <p:cTn id="142" dur="500"/>
                                        <p:tgtEl>
                                          <p:spTgt spid="187"/>
                                        </p:tgtEl>
                                      </p:cBhvr>
                                    </p:animEffect>
                                  </p:childTnLst>
                                </p:cTn>
                              </p:par>
                            </p:childTnLst>
                          </p:cTn>
                        </p:par>
                        <p:par>
                          <p:cTn id="143" fill="hold">
                            <p:stCondLst>
                              <p:cond delay="6000"/>
                            </p:stCondLst>
                            <p:childTnLst>
                              <p:par>
                                <p:cTn id="144" presetID="22" presetClass="entr" presetSubtype="8" fill="hold" grpId="0" nodeType="afterEffect">
                                  <p:stCondLst>
                                    <p:cond delay="0"/>
                                  </p:stCondLst>
                                  <p:childTnLst>
                                    <p:set>
                                      <p:cBhvr>
                                        <p:cTn id="145" dur="1" fill="hold">
                                          <p:stCondLst>
                                            <p:cond delay="0"/>
                                          </p:stCondLst>
                                        </p:cTn>
                                        <p:tgtEl>
                                          <p:spTgt spid="180"/>
                                        </p:tgtEl>
                                        <p:attrNameLst>
                                          <p:attrName>style.visibility</p:attrName>
                                        </p:attrNameLst>
                                      </p:cBhvr>
                                      <p:to>
                                        <p:strVal val="visible"/>
                                      </p:to>
                                    </p:set>
                                    <p:animEffect transition="in" filter="wipe(left)">
                                      <p:cBhvr>
                                        <p:cTn id="146" dur="500"/>
                                        <p:tgtEl>
                                          <p:spTgt spid="180"/>
                                        </p:tgtEl>
                                      </p:cBhvr>
                                    </p:animEffect>
                                  </p:childTnLst>
                                </p:cTn>
                              </p:par>
                            </p:childTnLst>
                          </p:cTn>
                        </p:par>
                        <p:par>
                          <p:cTn id="147" fill="hold">
                            <p:stCondLst>
                              <p:cond delay="6500"/>
                            </p:stCondLst>
                            <p:childTnLst>
                              <p:par>
                                <p:cTn id="148" presetID="22" presetClass="entr" presetSubtype="8" fill="hold" grpId="0" nodeType="afterEffect">
                                  <p:stCondLst>
                                    <p:cond delay="0"/>
                                  </p:stCondLst>
                                  <p:childTnLst>
                                    <p:set>
                                      <p:cBhvr>
                                        <p:cTn id="149" dur="1" fill="hold">
                                          <p:stCondLst>
                                            <p:cond delay="0"/>
                                          </p:stCondLst>
                                        </p:cTn>
                                        <p:tgtEl>
                                          <p:spTgt spid="196"/>
                                        </p:tgtEl>
                                        <p:attrNameLst>
                                          <p:attrName>style.visibility</p:attrName>
                                        </p:attrNameLst>
                                      </p:cBhvr>
                                      <p:to>
                                        <p:strVal val="visible"/>
                                      </p:to>
                                    </p:set>
                                    <p:animEffect transition="in" filter="wipe(left)">
                                      <p:cBhvr>
                                        <p:cTn id="150" dur="500"/>
                                        <p:tgtEl>
                                          <p:spTgt spid="196"/>
                                        </p:tgtEl>
                                      </p:cBhvr>
                                    </p:animEffect>
                                  </p:childTnLst>
                                </p:cTn>
                              </p:par>
                            </p:childTnLst>
                          </p:cTn>
                        </p:par>
                        <p:par>
                          <p:cTn id="151" fill="hold">
                            <p:stCondLst>
                              <p:cond delay="7000"/>
                            </p:stCondLst>
                            <p:childTnLst>
                              <p:par>
                                <p:cTn id="152" presetID="22" presetClass="entr" presetSubtype="8" fill="hold" grpId="0" nodeType="afterEffect">
                                  <p:stCondLst>
                                    <p:cond delay="0"/>
                                  </p:stCondLst>
                                  <p:childTnLst>
                                    <p:set>
                                      <p:cBhvr>
                                        <p:cTn id="153" dur="1" fill="hold">
                                          <p:stCondLst>
                                            <p:cond delay="0"/>
                                          </p:stCondLst>
                                        </p:cTn>
                                        <p:tgtEl>
                                          <p:spTgt spid="192"/>
                                        </p:tgtEl>
                                        <p:attrNameLst>
                                          <p:attrName>style.visibility</p:attrName>
                                        </p:attrNameLst>
                                      </p:cBhvr>
                                      <p:to>
                                        <p:strVal val="visible"/>
                                      </p:to>
                                    </p:set>
                                    <p:animEffect transition="in" filter="wipe(left)">
                                      <p:cBhvr>
                                        <p:cTn id="154" dur="500"/>
                                        <p:tgtEl>
                                          <p:spTgt spid="192"/>
                                        </p:tgtEl>
                                      </p:cBhvr>
                                    </p:animEffect>
                                  </p:childTnLst>
                                </p:cTn>
                              </p:par>
                            </p:childTnLst>
                          </p:cTn>
                        </p:par>
                        <p:par>
                          <p:cTn id="155" fill="hold">
                            <p:stCondLst>
                              <p:cond delay="7500"/>
                            </p:stCondLst>
                            <p:childTnLst>
                              <p:par>
                                <p:cTn id="156" presetID="22" presetClass="entr" presetSubtype="8" fill="hold" grpId="0" nodeType="afterEffect">
                                  <p:stCondLst>
                                    <p:cond delay="0"/>
                                  </p:stCondLst>
                                  <p:childTnLst>
                                    <p:set>
                                      <p:cBhvr>
                                        <p:cTn id="157" dur="1" fill="hold">
                                          <p:stCondLst>
                                            <p:cond delay="0"/>
                                          </p:stCondLst>
                                        </p:cTn>
                                        <p:tgtEl>
                                          <p:spTgt spid="188"/>
                                        </p:tgtEl>
                                        <p:attrNameLst>
                                          <p:attrName>style.visibility</p:attrName>
                                        </p:attrNameLst>
                                      </p:cBhvr>
                                      <p:to>
                                        <p:strVal val="visible"/>
                                      </p:to>
                                    </p:set>
                                    <p:animEffect transition="in" filter="wipe(left)">
                                      <p:cBhvr>
                                        <p:cTn id="158" dur="500"/>
                                        <p:tgtEl>
                                          <p:spTgt spid="18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97"/>
                                        </p:tgtEl>
                                        <p:attrNameLst>
                                          <p:attrName>style.visibility</p:attrName>
                                        </p:attrNameLst>
                                      </p:cBhvr>
                                      <p:to>
                                        <p:strVal val="visible"/>
                                      </p:to>
                                    </p:set>
                                    <p:animEffect transition="in" filter="wipe(left)">
                                      <p:cBhvr>
                                        <p:cTn id="163" dur="500"/>
                                        <p:tgtEl>
                                          <p:spTgt spid="197"/>
                                        </p:tgtEl>
                                      </p:cBhvr>
                                    </p:animEffect>
                                  </p:childTnLst>
                                </p:cTn>
                              </p:par>
                            </p:childTnLst>
                          </p:cTn>
                        </p:par>
                        <p:par>
                          <p:cTn id="164" fill="hold">
                            <p:stCondLst>
                              <p:cond delay="500"/>
                            </p:stCondLst>
                            <p:childTnLst>
                              <p:par>
                                <p:cTn id="165" presetID="22" presetClass="entr" presetSubtype="8" fill="hold" grpId="0" nodeType="afterEffect">
                                  <p:stCondLst>
                                    <p:cond delay="0"/>
                                  </p:stCondLst>
                                  <p:childTnLst>
                                    <p:set>
                                      <p:cBhvr>
                                        <p:cTn id="166" dur="1" fill="hold">
                                          <p:stCondLst>
                                            <p:cond delay="0"/>
                                          </p:stCondLst>
                                        </p:cTn>
                                        <p:tgtEl>
                                          <p:spTgt spid="198"/>
                                        </p:tgtEl>
                                        <p:attrNameLst>
                                          <p:attrName>style.visibility</p:attrName>
                                        </p:attrNameLst>
                                      </p:cBhvr>
                                      <p:to>
                                        <p:strVal val="visible"/>
                                      </p:to>
                                    </p:set>
                                    <p:animEffect transition="in" filter="wipe(left)">
                                      <p:cBhvr>
                                        <p:cTn id="167" dur="500"/>
                                        <p:tgtEl>
                                          <p:spTgt spid="198"/>
                                        </p:tgtEl>
                                      </p:cBhvr>
                                    </p:animEffect>
                                  </p:childTnLst>
                                </p:cTn>
                              </p:par>
                            </p:childTnLst>
                          </p:cTn>
                        </p:par>
                        <p:par>
                          <p:cTn id="168" fill="hold">
                            <p:stCondLst>
                              <p:cond delay="1000"/>
                            </p:stCondLst>
                            <p:childTnLst>
                              <p:par>
                                <p:cTn id="169" presetID="22" presetClass="entr" presetSubtype="8" fill="hold" grpId="0" nodeType="afterEffect">
                                  <p:stCondLst>
                                    <p:cond delay="0"/>
                                  </p:stCondLst>
                                  <p:childTnLst>
                                    <p:set>
                                      <p:cBhvr>
                                        <p:cTn id="170" dur="1" fill="hold">
                                          <p:stCondLst>
                                            <p:cond delay="0"/>
                                          </p:stCondLst>
                                        </p:cTn>
                                        <p:tgtEl>
                                          <p:spTgt spid="199"/>
                                        </p:tgtEl>
                                        <p:attrNameLst>
                                          <p:attrName>style.visibility</p:attrName>
                                        </p:attrNameLst>
                                      </p:cBhvr>
                                      <p:to>
                                        <p:strVal val="visible"/>
                                      </p:to>
                                    </p:set>
                                    <p:animEffect transition="in" filter="wipe(left)">
                                      <p:cBhvr>
                                        <p:cTn id="171" dur="500"/>
                                        <p:tgtEl>
                                          <p:spTgt spid="199"/>
                                        </p:tgtEl>
                                      </p:cBhvr>
                                    </p:animEffect>
                                  </p:childTnLst>
                                </p:cTn>
                              </p:par>
                            </p:childTnLst>
                          </p:cTn>
                        </p:par>
                        <p:par>
                          <p:cTn id="172" fill="hold">
                            <p:stCondLst>
                              <p:cond delay="1500"/>
                            </p:stCondLst>
                            <p:childTnLst>
                              <p:par>
                                <p:cTn id="173" presetID="22" presetClass="entr" presetSubtype="8" fill="hold" grpId="0" nodeType="afterEffect">
                                  <p:stCondLst>
                                    <p:cond delay="0"/>
                                  </p:stCondLst>
                                  <p:childTnLst>
                                    <p:set>
                                      <p:cBhvr>
                                        <p:cTn id="174" dur="1" fill="hold">
                                          <p:stCondLst>
                                            <p:cond delay="0"/>
                                          </p:stCondLst>
                                        </p:cTn>
                                        <p:tgtEl>
                                          <p:spTgt spid="200"/>
                                        </p:tgtEl>
                                        <p:attrNameLst>
                                          <p:attrName>style.visibility</p:attrName>
                                        </p:attrNameLst>
                                      </p:cBhvr>
                                      <p:to>
                                        <p:strVal val="visible"/>
                                      </p:to>
                                    </p:set>
                                    <p:animEffect transition="in" filter="wipe(left)">
                                      <p:cBhvr>
                                        <p:cTn id="175" dur="500"/>
                                        <p:tgtEl>
                                          <p:spTgt spid="200"/>
                                        </p:tgtEl>
                                      </p:cBhvr>
                                    </p:animEffect>
                                  </p:childTnLst>
                                </p:cTn>
                              </p:par>
                            </p:childTnLst>
                          </p:cTn>
                        </p:par>
                        <p:par>
                          <p:cTn id="176" fill="hold">
                            <p:stCondLst>
                              <p:cond delay="2000"/>
                            </p:stCondLst>
                            <p:childTnLst>
                              <p:par>
                                <p:cTn id="177" presetID="22" presetClass="entr" presetSubtype="8" fill="hold" grpId="0" nodeType="afterEffect">
                                  <p:stCondLst>
                                    <p:cond delay="0"/>
                                  </p:stCondLst>
                                  <p:childTnLst>
                                    <p:set>
                                      <p:cBhvr>
                                        <p:cTn id="178" dur="1" fill="hold">
                                          <p:stCondLst>
                                            <p:cond delay="0"/>
                                          </p:stCondLst>
                                        </p:cTn>
                                        <p:tgtEl>
                                          <p:spTgt spid="201"/>
                                        </p:tgtEl>
                                        <p:attrNameLst>
                                          <p:attrName>style.visibility</p:attrName>
                                        </p:attrNameLst>
                                      </p:cBhvr>
                                      <p:to>
                                        <p:strVal val="visible"/>
                                      </p:to>
                                    </p:set>
                                    <p:animEffect transition="in" filter="wipe(left)">
                                      <p:cBhvr>
                                        <p:cTn id="179" dur="500"/>
                                        <p:tgtEl>
                                          <p:spTgt spid="201"/>
                                        </p:tgtEl>
                                      </p:cBhvr>
                                    </p:animEffect>
                                  </p:childTnLst>
                                </p:cTn>
                              </p:par>
                            </p:childTnLst>
                          </p:cTn>
                        </p:par>
                        <p:par>
                          <p:cTn id="180" fill="hold">
                            <p:stCondLst>
                              <p:cond delay="2500"/>
                            </p:stCondLst>
                            <p:childTnLst>
                              <p:par>
                                <p:cTn id="181" presetID="22" presetClass="entr" presetSubtype="8" fill="hold" grpId="0" nodeType="afterEffect">
                                  <p:stCondLst>
                                    <p:cond delay="0"/>
                                  </p:stCondLst>
                                  <p:childTnLst>
                                    <p:set>
                                      <p:cBhvr>
                                        <p:cTn id="182" dur="1" fill="hold">
                                          <p:stCondLst>
                                            <p:cond delay="0"/>
                                          </p:stCondLst>
                                        </p:cTn>
                                        <p:tgtEl>
                                          <p:spTgt spid="202"/>
                                        </p:tgtEl>
                                        <p:attrNameLst>
                                          <p:attrName>style.visibility</p:attrName>
                                        </p:attrNameLst>
                                      </p:cBhvr>
                                      <p:to>
                                        <p:strVal val="visible"/>
                                      </p:to>
                                    </p:set>
                                    <p:animEffect transition="in" filter="wipe(left)">
                                      <p:cBhvr>
                                        <p:cTn id="183" dur="500"/>
                                        <p:tgtEl>
                                          <p:spTgt spid="202"/>
                                        </p:tgtEl>
                                      </p:cBhvr>
                                    </p:animEffect>
                                  </p:childTnLst>
                                </p:cTn>
                              </p:par>
                            </p:childTnLst>
                          </p:cTn>
                        </p:par>
                        <p:par>
                          <p:cTn id="184" fill="hold">
                            <p:stCondLst>
                              <p:cond delay="3000"/>
                            </p:stCondLst>
                            <p:childTnLst>
                              <p:par>
                                <p:cTn id="185" presetID="22" presetClass="entr" presetSubtype="8" fill="hold" grpId="0" nodeType="afterEffect">
                                  <p:stCondLst>
                                    <p:cond delay="0"/>
                                  </p:stCondLst>
                                  <p:childTnLst>
                                    <p:set>
                                      <p:cBhvr>
                                        <p:cTn id="186" dur="1" fill="hold">
                                          <p:stCondLst>
                                            <p:cond delay="0"/>
                                          </p:stCondLst>
                                        </p:cTn>
                                        <p:tgtEl>
                                          <p:spTgt spid="203"/>
                                        </p:tgtEl>
                                        <p:attrNameLst>
                                          <p:attrName>style.visibility</p:attrName>
                                        </p:attrNameLst>
                                      </p:cBhvr>
                                      <p:to>
                                        <p:strVal val="visible"/>
                                      </p:to>
                                    </p:set>
                                    <p:animEffect transition="in" filter="wipe(left)">
                                      <p:cBhvr>
                                        <p:cTn id="187" dur="500"/>
                                        <p:tgtEl>
                                          <p:spTgt spid="203"/>
                                        </p:tgtEl>
                                      </p:cBhvr>
                                    </p:animEffect>
                                  </p:childTnLst>
                                </p:cTn>
                              </p:par>
                            </p:childTnLst>
                          </p:cTn>
                        </p:par>
                        <p:par>
                          <p:cTn id="188" fill="hold">
                            <p:stCondLst>
                              <p:cond delay="3500"/>
                            </p:stCondLst>
                            <p:childTnLst>
                              <p:par>
                                <p:cTn id="189" presetID="22" presetClass="entr" presetSubtype="8" fill="hold" grpId="0" nodeType="afterEffect">
                                  <p:stCondLst>
                                    <p:cond delay="0"/>
                                  </p:stCondLst>
                                  <p:childTnLst>
                                    <p:set>
                                      <p:cBhvr>
                                        <p:cTn id="190" dur="1" fill="hold">
                                          <p:stCondLst>
                                            <p:cond delay="0"/>
                                          </p:stCondLst>
                                        </p:cTn>
                                        <p:tgtEl>
                                          <p:spTgt spid="204"/>
                                        </p:tgtEl>
                                        <p:attrNameLst>
                                          <p:attrName>style.visibility</p:attrName>
                                        </p:attrNameLst>
                                      </p:cBhvr>
                                      <p:to>
                                        <p:strVal val="visible"/>
                                      </p:to>
                                    </p:set>
                                    <p:animEffect transition="in" filter="wipe(left)">
                                      <p:cBhvr>
                                        <p:cTn id="191" dur="500"/>
                                        <p:tgtEl>
                                          <p:spTgt spid="204"/>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75"/>
                                        </p:tgtEl>
                                        <p:attrNameLst>
                                          <p:attrName>style.visibility</p:attrName>
                                        </p:attrNameLst>
                                      </p:cBhvr>
                                      <p:to>
                                        <p:strVal val="visible"/>
                                      </p:to>
                                    </p:set>
                                    <p:animEffect transition="in" filter="wipe(left)">
                                      <p:cBhvr>
                                        <p:cTn id="196" dur="500"/>
                                        <p:tgtEl>
                                          <p:spTgt spid="17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76"/>
                                        </p:tgtEl>
                                        <p:attrNameLst>
                                          <p:attrName>style.visibility</p:attrName>
                                        </p:attrNameLst>
                                      </p:cBhvr>
                                      <p:to>
                                        <p:strVal val="visible"/>
                                      </p:to>
                                    </p:set>
                                    <p:animEffect transition="in" filter="wipe(left)">
                                      <p:cBhvr>
                                        <p:cTn id="201" dur="500"/>
                                        <p:tgtEl>
                                          <p:spTgt spid="176"/>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206"/>
                                        </p:tgtEl>
                                        <p:attrNameLst>
                                          <p:attrName>style.visibility</p:attrName>
                                        </p:attrNameLst>
                                      </p:cBhvr>
                                      <p:to>
                                        <p:strVal val="visible"/>
                                      </p:to>
                                    </p:set>
                                    <p:animEffect transition="in" filter="wipe(left)">
                                      <p:cBhvr>
                                        <p:cTn id="206" dur="500"/>
                                        <p:tgtEl>
                                          <p:spTgt spid="206"/>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207"/>
                                        </p:tgtEl>
                                        <p:attrNameLst>
                                          <p:attrName>style.visibility</p:attrName>
                                        </p:attrNameLst>
                                      </p:cBhvr>
                                      <p:to>
                                        <p:strVal val="visible"/>
                                      </p:to>
                                    </p:set>
                                    <p:animEffect transition="in" filter="wipe(left)">
                                      <p:cBhvr>
                                        <p:cTn id="211" dur="500"/>
                                        <p:tgtEl>
                                          <p:spTgt spid="207"/>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08"/>
                                        </p:tgtEl>
                                        <p:attrNameLst>
                                          <p:attrName>style.visibility</p:attrName>
                                        </p:attrNameLst>
                                      </p:cBhvr>
                                      <p:to>
                                        <p:strVal val="visible"/>
                                      </p:to>
                                    </p:set>
                                    <p:animEffect transition="in" filter="wipe(left)">
                                      <p:cBhvr>
                                        <p:cTn id="216" dur="500"/>
                                        <p:tgtEl>
                                          <p:spTgt spid="20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209"/>
                                        </p:tgtEl>
                                        <p:attrNameLst>
                                          <p:attrName>style.visibility</p:attrName>
                                        </p:attrNameLst>
                                      </p:cBhvr>
                                      <p:to>
                                        <p:strVal val="visible"/>
                                      </p:to>
                                    </p:set>
                                    <p:animEffect transition="in" filter="wipe(left)">
                                      <p:cBhvr>
                                        <p:cTn id="221" dur="500"/>
                                        <p:tgtEl>
                                          <p:spTgt spid="209"/>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210"/>
                                        </p:tgtEl>
                                        <p:attrNameLst>
                                          <p:attrName>style.visibility</p:attrName>
                                        </p:attrNameLst>
                                      </p:cBhvr>
                                      <p:to>
                                        <p:strVal val="visible"/>
                                      </p:to>
                                    </p:set>
                                    <p:animEffect transition="in" filter="wipe(left)">
                                      <p:cBhvr>
                                        <p:cTn id="226" dur="500"/>
                                        <p:tgtEl>
                                          <p:spTgt spid="210"/>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211"/>
                                        </p:tgtEl>
                                        <p:attrNameLst>
                                          <p:attrName>style.visibility</p:attrName>
                                        </p:attrNameLst>
                                      </p:cBhvr>
                                      <p:to>
                                        <p:strVal val="visible"/>
                                      </p:to>
                                    </p:set>
                                    <p:animEffect transition="in" filter="wipe(left)">
                                      <p:cBhvr>
                                        <p:cTn id="231" dur="500"/>
                                        <p:tgtEl>
                                          <p:spTgt spid="211"/>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212"/>
                                        </p:tgtEl>
                                        <p:attrNameLst>
                                          <p:attrName>style.visibility</p:attrName>
                                        </p:attrNameLst>
                                      </p:cBhvr>
                                      <p:to>
                                        <p:strVal val="visible"/>
                                      </p:to>
                                    </p:set>
                                    <p:animEffect transition="in" filter="wipe(left)">
                                      <p:cBhvr>
                                        <p:cTn id="236" dur="500"/>
                                        <p:tgtEl>
                                          <p:spTgt spid="2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214"/>
                                        </p:tgtEl>
                                        <p:attrNameLst>
                                          <p:attrName>style.visibility</p:attrName>
                                        </p:attrNameLst>
                                      </p:cBhvr>
                                      <p:to>
                                        <p:strVal val="visible"/>
                                      </p:to>
                                    </p:set>
                                    <p:animEffect transition="in" filter="wipe(left)">
                                      <p:cBhvr>
                                        <p:cTn id="241" dur="500"/>
                                        <p:tgtEl>
                                          <p:spTgt spid="214"/>
                                        </p:tgtEl>
                                      </p:cBhvr>
                                    </p:animEffect>
                                  </p:childTnLst>
                                </p:cTn>
                              </p:par>
                            </p:childTnLst>
                          </p:cTn>
                        </p:par>
                      </p:childTnLst>
                    </p:cTn>
                  </p:par>
                  <p:par>
                    <p:cTn id="242" fill="hold">
                      <p:stCondLst>
                        <p:cond delay="indefinite"/>
                      </p:stCondLst>
                      <p:childTnLst>
                        <p:par>
                          <p:cTn id="243" fill="hold">
                            <p:stCondLst>
                              <p:cond delay="0"/>
                            </p:stCondLst>
                            <p:childTnLst>
                              <p:par>
                                <p:cTn id="244" presetID="21" presetClass="entr" presetSubtype="1" fill="hold" grpId="0" nodeType="clickEffect">
                                  <p:stCondLst>
                                    <p:cond delay="0"/>
                                  </p:stCondLst>
                                  <p:childTnLst>
                                    <p:set>
                                      <p:cBhvr>
                                        <p:cTn id="245" dur="1" fill="hold">
                                          <p:stCondLst>
                                            <p:cond delay="0"/>
                                          </p:stCondLst>
                                        </p:cTn>
                                        <p:tgtEl>
                                          <p:spTgt spid="345"/>
                                        </p:tgtEl>
                                        <p:attrNameLst>
                                          <p:attrName>style.visibility</p:attrName>
                                        </p:attrNameLst>
                                      </p:cBhvr>
                                      <p:to>
                                        <p:strVal val="visible"/>
                                      </p:to>
                                    </p:set>
                                    <p:animEffect transition="in" filter="wheel(1)">
                                      <p:cBhvr>
                                        <p:cTn id="246" dur="2000"/>
                                        <p:tgtEl>
                                          <p:spTgt spid="345"/>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nodeType="clickEffect">
                                  <p:stCondLst>
                                    <p:cond delay="0"/>
                                  </p:stCondLst>
                                  <p:childTnLst>
                                    <p:set>
                                      <p:cBhvr>
                                        <p:cTn id="250" dur="1" fill="hold">
                                          <p:stCondLst>
                                            <p:cond delay="0"/>
                                          </p:stCondLst>
                                        </p:cTn>
                                        <p:tgtEl>
                                          <p:spTgt spid="335"/>
                                        </p:tgtEl>
                                        <p:attrNameLst>
                                          <p:attrName>style.visibility</p:attrName>
                                        </p:attrNameLst>
                                      </p:cBhvr>
                                      <p:to>
                                        <p:strVal val="visible"/>
                                      </p:to>
                                    </p:set>
                                    <p:animEffect transition="in" filter="wipe(up)">
                                      <p:cBhvr>
                                        <p:cTn id="251" dur="500"/>
                                        <p:tgtEl>
                                          <p:spTgt spid="335"/>
                                        </p:tgtEl>
                                      </p:cBhvr>
                                    </p:animEffect>
                                  </p:childTnLst>
                                </p:cTn>
                              </p:par>
                            </p:childTnLst>
                          </p:cTn>
                        </p:par>
                        <p:par>
                          <p:cTn id="252" fill="hold">
                            <p:stCondLst>
                              <p:cond delay="500"/>
                            </p:stCondLst>
                            <p:childTnLst>
                              <p:par>
                                <p:cTn id="253" presetID="22" presetClass="entr" presetSubtype="2" fill="hold" nodeType="afterEffect">
                                  <p:stCondLst>
                                    <p:cond delay="0"/>
                                  </p:stCondLst>
                                  <p:childTnLst>
                                    <p:set>
                                      <p:cBhvr>
                                        <p:cTn id="254" dur="1" fill="hold">
                                          <p:stCondLst>
                                            <p:cond delay="0"/>
                                          </p:stCondLst>
                                        </p:cTn>
                                        <p:tgtEl>
                                          <p:spTgt spid="334"/>
                                        </p:tgtEl>
                                        <p:attrNameLst>
                                          <p:attrName>style.visibility</p:attrName>
                                        </p:attrNameLst>
                                      </p:cBhvr>
                                      <p:to>
                                        <p:strVal val="visible"/>
                                      </p:to>
                                    </p:set>
                                    <p:animEffect transition="in" filter="wipe(right)">
                                      <p:cBhvr>
                                        <p:cTn id="255" dur="500"/>
                                        <p:tgtEl>
                                          <p:spTgt spid="334"/>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333"/>
                                        </p:tgtEl>
                                        <p:attrNameLst>
                                          <p:attrName>style.visibility</p:attrName>
                                        </p:attrNameLst>
                                      </p:cBhvr>
                                      <p:to>
                                        <p:strVal val="visible"/>
                                      </p:to>
                                    </p:set>
                                    <p:animEffect transition="in" filter="wipe(left)">
                                      <p:cBhvr>
                                        <p:cTn id="260" dur="500"/>
                                        <p:tgtEl>
                                          <p:spTgt spid="333"/>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1" fill="hold" nodeType="clickEffect">
                                  <p:stCondLst>
                                    <p:cond delay="0"/>
                                  </p:stCondLst>
                                  <p:childTnLst>
                                    <p:set>
                                      <p:cBhvr>
                                        <p:cTn id="264" dur="1" fill="hold">
                                          <p:stCondLst>
                                            <p:cond delay="0"/>
                                          </p:stCondLst>
                                        </p:cTn>
                                        <p:tgtEl>
                                          <p:spTgt spid="265"/>
                                        </p:tgtEl>
                                        <p:attrNameLst>
                                          <p:attrName>style.visibility</p:attrName>
                                        </p:attrNameLst>
                                      </p:cBhvr>
                                      <p:to>
                                        <p:strVal val="visible"/>
                                      </p:to>
                                    </p:set>
                                    <p:animEffect transition="in" filter="wipe(up)">
                                      <p:cBhvr>
                                        <p:cTn id="265" dur="500"/>
                                        <p:tgtEl>
                                          <p:spTgt spid="265"/>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256"/>
                                        </p:tgtEl>
                                        <p:attrNameLst>
                                          <p:attrName>style.visibility</p:attrName>
                                        </p:attrNameLst>
                                      </p:cBhvr>
                                      <p:to>
                                        <p:strVal val="visible"/>
                                      </p:to>
                                    </p:set>
                                    <p:animEffect transition="in" filter="wipe(left)">
                                      <p:cBhvr>
                                        <p:cTn id="270" dur="500"/>
                                        <p:tgtEl>
                                          <p:spTgt spid="256"/>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1" fill="hold" nodeType="clickEffect">
                                  <p:stCondLst>
                                    <p:cond delay="0"/>
                                  </p:stCondLst>
                                  <p:childTnLst>
                                    <p:set>
                                      <p:cBhvr>
                                        <p:cTn id="274" dur="1" fill="hold">
                                          <p:stCondLst>
                                            <p:cond delay="0"/>
                                          </p:stCondLst>
                                        </p:cTn>
                                        <p:tgtEl>
                                          <p:spTgt spid="249"/>
                                        </p:tgtEl>
                                        <p:attrNameLst>
                                          <p:attrName>style.visibility</p:attrName>
                                        </p:attrNameLst>
                                      </p:cBhvr>
                                      <p:to>
                                        <p:strVal val="visible"/>
                                      </p:to>
                                    </p:set>
                                    <p:animEffect transition="in" filter="wipe(up)">
                                      <p:cBhvr>
                                        <p:cTn id="275" dur="500"/>
                                        <p:tgtEl>
                                          <p:spTgt spid="249"/>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339"/>
                                        </p:tgtEl>
                                        <p:attrNameLst>
                                          <p:attrName>style.visibility</p:attrName>
                                        </p:attrNameLst>
                                      </p:cBhvr>
                                      <p:to>
                                        <p:strVal val="visible"/>
                                      </p:to>
                                    </p:set>
                                    <p:animEffect transition="in" filter="wipe(left)">
                                      <p:cBhvr>
                                        <p:cTn id="280" dur="500"/>
                                        <p:tgtEl>
                                          <p:spTgt spid="339"/>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1" fill="hold" nodeType="clickEffect">
                                  <p:stCondLst>
                                    <p:cond delay="0"/>
                                  </p:stCondLst>
                                  <p:childTnLst>
                                    <p:set>
                                      <p:cBhvr>
                                        <p:cTn id="284" dur="1" fill="hold">
                                          <p:stCondLst>
                                            <p:cond delay="0"/>
                                          </p:stCondLst>
                                        </p:cTn>
                                        <p:tgtEl>
                                          <p:spTgt spid="255"/>
                                        </p:tgtEl>
                                        <p:attrNameLst>
                                          <p:attrName>style.visibility</p:attrName>
                                        </p:attrNameLst>
                                      </p:cBhvr>
                                      <p:to>
                                        <p:strVal val="visible"/>
                                      </p:to>
                                    </p:set>
                                    <p:animEffect transition="in" filter="wipe(up)">
                                      <p:cBhvr>
                                        <p:cTn id="285" dur="500"/>
                                        <p:tgtEl>
                                          <p:spTgt spid="255"/>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257"/>
                                        </p:tgtEl>
                                        <p:attrNameLst>
                                          <p:attrName>style.visibility</p:attrName>
                                        </p:attrNameLst>
                                      </p:cBhvr>
                                      <p:to>
                                        <p:strVal val="visible"/>
                                      </p:to>
                                    </p:set>
                                    <p:animEffect transition="in" filter="wipe(left)">
                                      <p:cBhvr>
                                        <p:cTn id="290" dur="500"/>
                                        <p:tgtEl>
                                          <p:spTgt spid="257"/>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258"/>
                                        </p:tgtEl>
                                        <p:attrNameLst>
                                          <p:attrName>style.visibility</p:attrName>
                                        </p:attrNameLst>
                                      </p:cBhvr>
                                      <p:to>
                                        <p:strVal val="visible"/>
                                      </p:to>
                                    </p:set>
                                    <p:animEffect transition="in" filter="wipe(left)">
                                      <p:cBhvr>
                                        <p:cTn id="295" dur="500"/>
                                        <p:tgtEl>
                                          <p:spTgt spid="258"/>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269"/>
                                        </p:tgtEl>
                                        <p:attrNameLst>
                                          <p:attrName>style.visibility</p:attrName>
                                        </p:attrNameLst>
                                      </p:cBhvr>
                                      <p:to>
                                        <p:strVal val="visible"/>
                                      </p:to>
                                    </p:set>
                                    <p:animEffect transition="in" filter="wipe(left)">
                                      <p:cBhvr>
                                        <p:cTn id="300" dur="500"/>
                                        <p:tgtEl>
                                          <p:spTgt spid="269"/>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270"/>
                                        </p:tgtEl>
                                        <p:attrNameLst>
                                          <p:attrName>style.visibility</p:attrName>
                                        </p:attrNameLst>
                                      </p:cBhvr>
                                      <p:to>
                                        <p:strVal val="visible"/>
                                      </p:to>
                                    </p:set>
                                    <p:animEffect transition="in" filter="wipe(left)">
                                      <p:cBhvr>
                                        <p:cTn id="305" dur="500"/>
                                        <p:tgtEl>
                                          <p:spTgt spid="270"/>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271"/>
                                        </p:tgtEl>
                                        <p:attrNameLst>
                                          <p:attrName>style.visibility</p:attrName>
                                        </p:attrNameLst>
                                      </p:cBhvr>
                                      <p:to>
                                        <p:strVal val="visible"/>
                                      </p:to>
                                    </p:set>
                                    <p:animEffect transition="in" filter="wipe(left)">
                                      <p:cBhvr>
                                        <p:cTn id="310" dur="500"/>
                                        <p:tgtEl>
                                          <p:spTgt spid="271"/>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276"/>
                                        </p:tgtEl>
                                        <p:attrNameLst>
                                          <p:attrName>style.visibility</p:attrName>
                                        </p:attrNameLst>
                                      </p:cBhvr>
                                      <p:to>
                                        <p:strVal val="visible"/>
                                      </p:to>
                                    </p:set>
                                    <p:animEffect transition="in" filter="wipe(left)">
                                      <p:cBhvr>
                                        <p:cTn id="315" dur="500"/>
                                        <p:tgtEl>
                                          <p:spTgt spid="276"/>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293"/>
                                        </p:tgtEl>
                                        <p:attrNameLst>
                                          <p:attrName>style.visibility</p:attrName>
                                        </p:attrNameLst>
                                      </p:cBhvr>
                                      <p:to>
                                        <p:strVal val="visible"/>
                                      </p:to>
                                    </p:set>
                                    <p:animEffect transition="in" filter="wipe(left)">
                                      <p:cBhvr>
                                        <p:cTn id="320" dur="500"/>
                                        <p:tgtEl>
                                          <p:spTgt spid="293"/>
                                        </p:tgtEl>
                                      </p:cBhvr>
                                    </p:animEffect>
                                  </p:childTnLst>
                                </p:cTn>
                              </p:par>
                            </p:childTnLst>
                          </p:cTn>
                        </p:par>
                      </p:childTnLst>
                    </p:cTn>
                  </p:par>
                  <p:par>
                    <p:cTn id="321" fill="hold">
                      <p:stCondLst>
                        <p:cond delay="indefinite"/>
                      </p:stCondLst>
                      <p:childTnLst>
                        <p:par>
                          <p:cTn id="322" fill="hold">
                            <p:stCondLst>
                              <p:cond delay="0"/>
                            </p:stCondLst>
                            <p:childTnLst>
                              <p:par>
                                <p:cTn id="323" presetID="21" presetClass="entr" presetSubtype="1" fill="hold" grpId="0" nodeType="clickEffect">
                                  <p:stCondLst>
                                    <p:cond delay="0"/>
                                  </p:stCondLst>
                                  <p:childTnLst>
                                    <p:set>
                                      <p:cBhvr>
                                        <p:cTn id="324" dur="1" fill="hold">
                                          <p:stCondLst>
                                            <p:cond delay="0"/>
                                          </p:stCondLst>
                                        </p:cTn>
                                        <p:tgtEl>
                                          <p:spTgt spid="302"/>
                                        </p:tgtEl>
                                        <p:attrNameLst>
                                          <p:attrName>style.visibility</p:attrName>
                                        </p:attrNameLst>
                                      </p:cBhvr>
                                      <p:to>
                                        <p:strVal val="visible"/>
                                      </p:to>
                                    </p:set>
                                    <p:animEffect transition="in" filter="wheel(1)">
                                      <p:cBhvr>
                                        <p:cTn id="325" dur="2000"/>
                                        <p:tgtEl>
                                          <p:spTgt spid="302"/>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1" fill="hold" nodeType="clickEffect">
                                  <p:stCondLst>
                                    <p:cond delay="0"/>
                                  </p:stCondLst>
                                  <p:childTnLst>
                                    <p:set>
                                      <p:cBhvr>
                                        <p:cTn id="329" dur="1" fill="hold">
                                          <p:stCondLst>
                                            <p:cond delay="0"/>
                                          </p:stCondLst>
                                        </p:cTn>
                                        <p:tgtEl>
                                          <p:spTgt spid="316"/>
                                        </p:tgtEl>
                                        <p:attrNameLst>
                                          <p:attrName>style.visibility</p:attrName>
                                        </p:attrNameLst>
                                      </p:cBhvr>
                                      <p:to>
                                        <p:strVal val="visible"/>
                                      </p:to>
                                    </p:set>
                                    <p:animEffect transition="in" filter="wipe(up)">
                                      <p:cBhvr>
                                        <p:cTn id="330" dur="500"/>
                                        <p:tgtEl>
                                          <p:spTgt spid="316"/>
                                        </p:tgtEl>
                                      </p:cBhvr>
                                    </p:animEffect>
                                  </p:childTnLst>
                                </p:cTn>
                              </p:par>
                            </p:childTnLst>
                          </p:cTn>
                        </p:par>
                        <p:par>
                          <p:cTn id="331" fill="hold">
                            <p:stCondLst>
                              <p:cond delay="500"/>
                            </p:stCondLst>
                            <p:childTnLst>
                              <p:par>
                                <p:cTn id="332" presetID="22" presetClass="entr" presetSubtype="2" fill="hold" nodeType="afterEffect">
                                  <p:stCondLst>
                                    <p:cond delay="0"/>
                                  </p:stCondLst>
                                  <p:childTnLst>
                                    <p:set>
                                      <p:cBhvr>
                                        <p:cTn id="333" dur="1" fill="hold">
                                          <p:stCondLst>
                                            <p:cond delay="0"/>
                                          </p:stCondLst>
                                        </p:cTn>
                                        <p:tgtEl>
                                          <p:spTgt spid="304"/>
                                        </p:tgtEl>
                                        <p:attrNameLst>
                                          <p:attrName>style.visibility</p:attrName>
                                        </p:attrNameLst>
                                      </p:cBhvr>
                                      <p:to>
                                        <p:strVal val="visible"/>
                                      </p:to>
                                    </p:set>
                                    <p:animEffect transition="in" filter="wipe(right)">
                                      <p:cBhvr>
                                        <p:cTn id="334" dur="500"/>
                                        <p:tgtEl>
                                          <p:spTgt spid="304"/>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303"/>
                                        </p:tgtEl>
                                        <p:attrNameLst>
                                          <p:attrName>style.visibility</p:attrName>
                                        </p:attrNameLst>
                                      </p:cBhvr>
                                      <p:to>
                                        <p:strVal val="visible"/>
                                      </p:to>
                                    </p:set>
                                    <p:animEffect transition="in" filter="wipe(left)">
                                      <p:cBhvr>
                                        <p:cTn id="339" dur="500"/>
                                        <p:tgtEl>
                                          <p:spTgt spid="303"/>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1" fill="hold" nodeType="clickEffect">
                                  <p:stCondLst>
                                    <p:cond delay="0"/>
                                  </p:stCondLst>
                                  <p:childTnLst>
                                    <p:set>
                                      <p:cBhvr>
                                        <p:cTn id="343" dur="1" fill="hold">
                                          <p:stCondLst>
                                            <p:cond delay="0"/>
                                          </p:stCondLst>
                                        </p:cTn>
                                        <p:tgtEl>
                                          <p:spTgt spid="291"/>
                                        </p:tgtEl>
                                        <p:attrNameLst>
                                          <p:attrName>style.visibility</p:attrName>
                                        </p:attrNameLst>
                                      </p:cBhvr>
                                      <p:to>
                                        <p:strVal val="visible"/>
                                      </p:to>
                                    </p:set>
                                    <p:animEffect transition="in" filter="wipe(up)">
                                      <p:cBhvr>
                                        <p:cTn id="344" dur="500"/>
                                        <p:tgtEl>
                                          <p:spTgt spid="29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324"/>
                                        </p:tgtEl>
                                        <p:attrNameLst>
                                          <p:attrName>style.visibility</p:attrName>
                                        </p:attrNameLst>
                                      </p:cBhvr>
                                      <p:to>
                                        <p:strVal val="visible"/>
                                      </p:to>
                                    </p:set>
                                    <p:animEffect transition="in" filter="wipe(left)">
                                      <p:cBhvr>
                                        <p:cTn id="349" dur="500"/>
                                        <p:tgtEl>
                                          <p:spTgt spid="324"/>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1" fill="hold" nodeType="clickEffect">
                                  <p:stCondLst>
                                    <p:cond delay="0"/>
                                  </p:stCondLst>
                                  <p:childTnLst>
                                    <p:set>
                                      <p:cBhvr>
                                        <p:cTn id="353" dur="1" fill="hold">
                                          <p:stCondLst>
                                            <p:cond delay="0"/>
                                          </p:stCondLst>
                                        </p:cTn>
                                        <p:tgtEl>
                                          <p:spTgt spid="264"/>
                                        </p:tgtEl>
                                        <p:attrNameLst>
                                          <p:attrName>style.visibility</p:attrName>
                                        </p:attrNameLst>
                                      </p:cBhvr>
                                      <p:to>
                                        <p:strVal val="visible"/>
                                      </p:to>
                                    </p:set>
                                    <p:animEffect transition="in" filter="wipe(up)">
                                      <p:cBhvr>
                                        <p:cTn id="354" dur="500"/>
                                        <p:tgtEl>
                                          <p:spTgt spid="264"/>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0" nodeType="clickEffect">
                                  <p:stCondLst>
                                    <p:cond delay="0"/>
                                  </p:stCondLst>
                                  <p:childTnLst>
                                    <p:set>
                                      <p:cBhvr>
                                        <p:cTn id="358" dur="1" fill="hold">
                                          <p:stCondLst>
                                            <p:cond delay="0"/>
                                          </p:stCondLst>
                                        </p:cTn>
                                        <p:tgtEl>
                                          <p:spTgt spid="292"/>
                                        </p:tgtEl>
                                        <p:attrNameLst>
                                          <p:attrName>style.visibility</p:attrName>
                                        </p:attrNameLst>
                                      </p:cBhvr>
                                      <p:to>
                                        <p:strVal val="visible"/>
                                      </p:to>
                                    </p:set>
                                    <p:animEffect transition="in" filter="wipe(left)">
                                      <p:cBhvr>
                                        <p:cTn id="359" dur="500"/>
                                        <p:tgtEl>
                                          <p:spTgt spid="292"/>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8" fill="hold" nodeType="clickEffect">
                                  <p:stCondLst>
                                    <p:cond delay="0"/>
                                  </p:stCondLst>
                                  <p:childTnLst>
                                    <p:set>
                                      <p:cBhvr>
                                        <p:cTn id="363" dur="1" fill="hold">
                                          <p:stCondLst>
                                            <p:cond delay="0"/>
                                          </p:stCondLst>
                                        </p:cTn>
                                        <p:tgtEl>
                                          <p:spTgt spid="252"/>
                                        </p:tgtEl>
                                        <p:attrNameLst>
                                          <p:attrName>style.visibility</p:attrName>
                                        </p:attrNameLst>
                                      </p:cBhvr>
                                      <p:to>
                                        <p:strVal val="visible"/>
                                      </p:to>
                                    </p:set>
                                    <p:animEffect transition="in" filter="wipe(left)">
                                      <p:cBhvr>
                                        <p:cTn id="364" dur="500"/>
                                        <p:tgtEl>
                                          <p:spTgt spid="252"/>
                                        </p:tgtEl>
                                      </p:cBhvr>
                                    </p:animEffect>
                                  </p:childTnLst>
                                </p:cTn>
                              </p:par>
                            </p:childTnLst>
                          </p:cTn>
                        </p:par>
                      </p:childTnLst>
                    </p:cTn>
                  </p:par>
                  <p:par>
                    <p:cTn id="365" fill="hold">
                      <p:stCondLst>
                        <p:cond delay="indefinite"/>
                      </p:stCondLst>
                      <p:childTnLst>
                        <p:par>
                          <p:cTn id="366" fill="hold">
                            <p:stCondLst>
                              <p:cond delay="0"/>
                            </p:stCondLst>
                            <p:childTnLst>
                              <p:par>
                                <p:cTn id="367" presetID="22" presetClass="entr" presetSubtype="8" fill="hold" grpId="0" nodeType="clickEffect">
                                  <p:stCondLst>
                                    <p:cond delay="0"/>
                                  </p:stCondLst>
                                  <p:childTnLst>
                                    <p:set>
                                      <p:cBhvr>
                                        <p:cTn id="368" dur="1" fill="hold">
                                          <p:stCondLst>
                                            <p:cond delay="0"/>
                                          </p:stCondLst>
                                        </p:cTn>
                                        <p:tgtEl>
                                          <p:spTgt spid="325"/>
                                        </p:tgtEl>
                                        <p:attrNameLst>
                                          <p:attrName>style.visibility</p:attrName>
                                        </p:attrNameLst>
                                      </p:cBhvr>
                                      <p:to>
                                        <p:strVal val="visible"/>
                                      </p:to>
                                    </p:set>
                                    <p:animEffect transition="in" filter="wipe(left)">
                                      <p:cBhvr>
                                        <p:cTn id="369" dur="500"/>
                                        <p:tgtEl>
                                          <p:spTgt spid="325"/>
                                        </p:tgtEl>
                                      </p:cBhvr>
                                    </p:animEffect>
                                  </p:childTnLst>
                                </p:cTn>
                              </p:par>
                            </p:childTnLst>
                          </p:cTn>
                        </p:par>
                      </p:childTnLst>
                    </p:cTn>
                  </p:par>
                  <p:par>
                    <p:cTn id="370" fill="hold">
                      <p:stCondLst>
                        <p:cond delay="indefinite"/>
                      </p:stCondLst>
                      <p:childTnLst>
                        <p:par>
                          <p:cTn id="371" fill="hold">
                            <p:stCondLst>
                              <p:cond delay="0"/>
                            </p:stCondLst>
                            <p:childTnLst>
                              <p:par>
                                <p:cTn id="372" presetID="22" presetClass="entr" presetSubtype="8" fill="hold" grpId="0" nodeType="clickEffect">
                                  <p:stCondLst>
                                    <p:cond delay="0"/>
                                  </p:stCondLst>
                                  <p:childTnLst>
                                    <p:set>
                                      <p:cBhvr>
                                        <p:cTn id="373" dur="1" fill="hold">
                                          <p:stCondLst>
                                            <p:cond delay="0"/>
                                          </p:stCondLst>
                                        </p:cTn>
                                        <p:tgtEl>
                                          <p:spTgt spid="328"/>
                                        </p:tgtEl>
                                        <p:attrNameLst>
                                          <p:attrName>style.visibility</p:attrName>
                                        </p:attrNameLst>
                                      </p:cBhvr>
                                      <p:to>
                                        <p:strVal val="visible"/>
                                      </p:to>
                                    </p:set>
                                    <p:animEffect transition="in" filter="wipe(left)">
                                      <p:cBhvr>
                                        <p:cTn id="374" dur="500"/>
                                        <p:tgtEl>
                                          <p:spTgt spid="328"/>
                                        </p:tgtEl>
                                      </p:cBhvr>
                                    </p:animEffect>
                                  </p:childTnLst>
                                </p:cTn>
                              </p:par>
                            </p:childTnLst>
                          </p:cTn>
                        </p:par>
                      </p:childTnLst>
                    </p:cTn>
                  </p:par>
                  <p:par>
                    <p:cTn id="375" fill="hold">
                      <p:stCondLst>
                        <p:cond delay="indefinite"/>
                      </p:stCondLst>
                      <p:childTnLst>
                        <p:par>
                          <p:cTn id="376" fill="hold">
                            <p:stCondLst>
                              <p:cond delay="0"/>
                            </p:stCondLst>
                            <p:childTnLst>
                              <p:par>
                                <p:cTn id="377" presetID="22" presetClass="entr" presetSubtype="8" fill="hold" grpId="0" nodeType="clickEffect">
                                  <p:stCondLst>
                                    <p:cond delay="0"/>
                                  </p:stCondLst>
                                  <p:childTnLst>
                                    <p:set>
                                      <p:cBhvr>
                                        <p:cTn id="378" dur="1" fill="hold">
                                          <p:stCondLst>
                                            <p:cond delay="0"/>
                                          </p:stCondLst>
                                        </p:cTn>
                                        <p:tgtEl>
                                          <p:spTgt spid="329"/>
                                        </p:tgtEl>
                                        <p:attrNameLst>
                                          <p:attrName>style.visibility</p:attrName>
                                        </p:attrNameLst>
                                      </p:cBhvr>
                                      <p:to>
                                        <p:strVal val="visible"/>
                                      </p:to>
                                    </p:set>
                                    <p:animEffect transition="in" filter="wipe(left)">
                                      <p:cBhvr>
                                        <p:cTn id="379" dur="500"/>
                                        <p:tgtEl>
                                          <p:spTgt spid="329"/>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8" fill="hold" grpId="0" nodeType="clickEffect">
                                  <p:stCondLst>
                                    <p:cond delay="0"/>
                                  </p:stCondLst>
                                  <p:childTnLst>
                                    <p:set>
                                      <p:cBhvr>
                                        <p:cTn id="383" dur="1" fill="hold">
                                          <p:stCondLst>
                                            <p:cond delay="0"/>
                                          </p:stCondLst>
                                        </p:cTn>
                                        <p:tgtEl>
                                          <p:spTgt spid="330"/>
                                        </p:tgtEl>
                                        <p:attrNameLst>
                                          <p:attrName>style.visibility</p:attrName>
                                        </p:attrNameLst>
                                      </p:cBhvr>
                                      <p:to>
                                        <p:strVal val="visible"/>
                                      </p:to>
                                    </p:set>
                                    <p:animEffect transition="in" filter="wipe(left)">
                                      <p:cBhvr>
                                        <p:cTn id="384" dur="500"/>
                                        <p:tgtEl>
                                          <p:spTgt spid="330"/>
                                        </p:tgtEl>
                                      </p:cBhvr>
                                    </p:animEffect>
                                  </p:childTnLst>
                                </p:cTn>
                              </p:par>
                            </p:childTnLst>
                          </p:cTn>
                        </p:par>
                      </p:childTnLst>
                    </p:cTn>
                  </p:par>
                  <p:par>
                    <p:cTn id="385" fill="hold">
                      <p:stCondLst>
                        <p:cond delay="indefinite"/>
                      </p:stCondLst>
                      <p:childTnLst>
                        <p:par>
                          <p:cTn id="386" fill="hold">
                            <p:stCondLst>
                              <p:cond delay="0"/>
                            </p:stCondLst>
                            <p:childTnLst>
                              <p:par>
                                <p:cTn id="387" presetID="22" presetClass="entr" presetSubtype="8" fill="hold" grpId="0" nodeType="clickEffect">
                                  <p:stCondLst>
                                    <p:cond delay="0"/>
                                  </p:stCondLst>
                                  <p:childTnLst>
                                    <p:set>
                                      <p:cBhvr>
                                        <p:cTn id="388" dur="1" fill="hold">
                                          <p:stCondLst>
                                            <p:cond delay="0"/>
                                          </p:stCondLst>
                                        </p:cTn>
                                        <p:tgtEl>
                                          <p:spTgt spid="340"/>
                                        </p:tgtEl>
                                        <p:attrNameLst>
                                          <p:attrName>style.visibility</p:attrName>
                                        </p:attrNameLst>
                                      </p:cBhvr>
                                      <p:to>
                                        <p:strVal val="visible"/>
                                      </p:to>
                                    </p:set>
                                    <p:animEffect transition="in" filter="wipe(left)">
                                      <p:cBhvr>
                                        <p:cTn id="389" dur="500"/>
                                        <p:tgtEl>
                                          <p:spTgt spid="340"/>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8" fill="hold" grpId="0" nodeType="clickEffect">
                                  <p:stCondLst>
                                    <p:cond delay="0"/>
                                  </p:stCondLst>
                                  <p:childTnLst>
                                    <p:set>
                                      <p:cBhvr>
                                        <p:cTn id="393" dur="1" fill="hold">
                                          <p:stCondLst>
                                            <p:cond delay="0"/>
                                          </p:stCondLst>
                                        </p:cTn>
                                        <p:tgtEl>
                                          <p:spTgt spid="341"/>
                                        </p:tgtEl>
                                        <p:attrNameLst>
                                          <p:attrName>style.visibility</p:attrName>
                                        </p:attrNameLst>
                                      </p:cBhvr>
                                      <p:to>
                                        <p:strVal val="visible"/>
                                      </p:to>
                                    </p:set>
                                    <p:animEffect transition="in" filter="wipe(left)">
                                      <p:cBhvr>
                                        <p:cTn id="394" dur="500"/>
                                        <p:tgtEl>
                                          <p:spTgt spid="341"/>
                                        </p:tgtEl>
                                      </p:cBhvr>
                                    </p:animEffect>
                                  </p:childTnLst>
                                </p:cTn>
                              </p:par>
                            </p:childTnLst>
                          </p:cTn>
                        </p:par>
                      </p:childTnLst>
                    </p:cTn>
                  </p:par>
                  <p:par>
                    <p:cTn id="395" fill="hold">
                      <p:stCondLst>
                        <p:cond delay="indefinite"/>
                      </p:stCondLst>
                      <p:childTnLst>
                        <p:par>
                          <p:cTn id="396" fill="hold">
                            <p:stCondLst>
                              <p:cond delay="0"/>
                            </p:stCondLst>
                            <p:childTnLst>
                              <p:par>
                                <p:cTn id="397" presetID="21" presetClass="entr" presetSubtype="1" fill="hold" grpId="0" nodeType="clickEffect">
                                  <p:stCondLst>
                                    <p:cond delay="0"/>
                                  </p:stCondLst>
                                  <p:childTnLst>
                                    <p:set>
                                      <p:cBhvr>
                                        <p:cTn id="398" dur="1" fill="hold">
                                          <p:stCondLst>
                                            <p:cond delay="0"/>
                                          </p:stCondLst>
                                        </p:cTn>
                                        <p:tgtEl>
                                          <p:spTgt spid="343"/>
                                        </p:tgtEl>
                                        <p:attrNameLst>
                                          <p:attrName>style.visibility</p:attrName>
                                        </p:attrNameLst>
                                      </p:cBhvr>
                                      <p:to>
                                        <p:strVal val="visible"/>
                                      </p:to>
                                    </p:set>
                                    <p:animEffect transition="in" filter="wheel(1)">
                                      <p:cBhvr>
                                        <p:cTn id="399" dur="2000"/>
                                        <p:tgtEl>
                                          <p:spTgt spid="343"/>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1" fill="hold" nodeType="clickEffect">
                                  <p:stCondLst>
                                    <p:cond delay="0"/>
                                  </p:stCondLst>
                                  <p:childTnLst>
                                    <p:set>
                                      <p:cBhvr>
                                        <p:cTn id="403" dur="1" fill="hold">
                                          <p:stCondLst>
                                            <p:cond delay="0"/>
                                          </p:stCondLst>
                                        </p:cTn>
                                        <p:tgtEl>
                                          <p:spTgt spid="348"/>
                                        </p:tgtEl>
                                        <p:attrNameLst>
                                          <p:attrName>style.visibility</p:attrName>
                                        </p:attrNameLst>
                                      </p:cBhvr>
                                      <p:to>
                                        <p:strVal val="visible"/>
                                      </p:to>
                                    </p:set>
                                    <p:animEffect transition="in" filter="wipe(up)">
                                      <p:cBhvr>
                                        <p:cTn id="404" dur="500"/>
                                        <p:tgtEl>
                                          <p:spTgt spid="348"/>
                                        </p:tgtEl>
                                      </p:cBhvr>
                                    </p:animEffect>
                                  </p:childTnLst>
                                </p:cTn>
                              </p:par>
                            </p:childTnLst>
                          </p:cTn>
                        </p:par>
                        <p:par>
                          <p:cTn id="405" fill="hold">
                            <p:stCondLst>
                              <p:cond delay="500"/>
                            </p:stCondLst>
                            <p:childTnLst>
                              <p:par>
                                <p:cTn id="406" presetID="22" presetClass="entr" presetSubtype="2" fill="hold" nodeType="afterEffect">
                                  <p:stCondLst>
                                    <p:cond delay="0"/>
                                  </p:stCondLst>
                                  <p:childTnLst>
                                    <p:set>
                                      <p:cBhvr>
                                        <p:cTn id="407" dur="1" fill="hold">
                                          <p:stCondLst>
                                            <p:cond delay="0"/>
                                          </p:stCondLst>
                                        </p:cTn>
                                        <p:tgtEl>
                                          <p:spTgt spid="347"/>
                                        </p:tgtEl>
                                        <p:attrNameLst>
                                          <p:attrName>style.visibility</p:attrName>
                                        </p:attrNameLst>
                                      </p:cBhvr>
                                      <p:to>
                                        <p:strVal val="visible"/>
                                      </p:to>
                                    </p:set>
                                    <p:animEffect transition="in" filter="wipe(right)">
                                      <p:cBhvr>
                                        <p:cTn id="408" dur="500"/>
                                        <p:tgtEl>
                                          <p:spTgt spid="347"/>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346"/>
                                        </p:tgtEl>
                                        <p:attrNameLst>
                                          <p:attrName>style.visibility</p:attrName>
                                        </p:attrNameLst>
                                      </p:cBhvr>
                                      <p:to>
                                        <p:strVal val="visible"/>
                                      </p:to>
                                    </p:set>
                                    <p:animEffect transition="in" filter="wipe(left)">
                                      <p:cBhvr>
                                        <p:cTn id="413" dur="500"/>
                                        <p:tgtEl>
                                          <p:spTgt spid="346"/>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1" fill="hold" nodeType="clickEffect">
                                  <p:stCondLst>
                                    <p:cond delay="0"/>
                                  </p:stCondLst>
                                  <p:childTnLst>
                                    <p:set>
                                      <p:cBhvr>
                                        <p:cTn id="417" dur="1" fill="hold">
                                          <p:stCondLst>
                                            <p:cond delay="0"/>
                                          </p:stCondLst>
                                        </p:cTn>
                                        <p:tgtEl>
                                          <p:spTgt spid="309"/>
                                        </p:tgtEl>
                                        <p:attrNameLst>
                                          <p:attrName>style.visibility</p:attrName>
                                        </p:attrNameLst>
                                      </p:cBhvr>
                                      <p:to>
                                        <p:strVal val="visible"/>
                                      </p:to>
                                    </p:set>
                                    <p:animEffect transition="in" filter="wipe(up)">
                                      <p:cBhvr>
                                        <p:cTn id="418" dur="500"/>
                                        <p:tgtEl>
                                          <p:spTgt spid="309"/>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8" fill="hold" grpId="0" nodeType="clickEffect">
                                  <p:stCondLst>
                                    <p:cond delay="0"/>
                                  </p:stCondLst>
                                  <p:childTnLst>
                                    <p:set>
                                      <p:cBhvr>
                                        <p:cTn id="422" dur="1" fill="hold">
                                          <p:stCondLst>
                                            <p:cond delay="0"/>
                                          </p:stCondLst>
                                        </p:cTn>
                                        <p:tgtEl>
                                          <p:spTgt spid="310"/>
                                        </p:tgtEl>
                                        <p:attrNameLst>
                                          <p:attrName>style.visibility</p:attrName>
                                        </p:attrNameLst>
                                      </p:cBhvr>
                                      <p:to>
                                        <p:strVal val="visible"/>
                                      </p:to>
                                    </p:set>
                                    <p:animEffect transition="in" filter="wipe(left)">
                                      <p:cBhvr>
                                        <p:cTn id="423" dur="500"/>
                                        <p:tgtEl>
                                          <p:spTgt spid="310"/>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1" fill="hold" nodeType="clickEffect">
                                  <p:stCondLst>
                                    <p:cond delay="0"/>
                                  </p:stCondLst>
                                  <p:childTnLst>
                                    <p:set>
                                      <p:cBhvr>
                                        <p:cTn id="427" dur="1" fill="hold">
                                          <p:stCondLst>
                                            <p:cond delay="0"/>
                                          </p:stCondLst>
                                        </p:cTn>
                                        <p:tgtEl>
                                          <p:spTgt spid="312"/>
                                        </p:tgtEl>
                                        <p:attrNameLst>
                                          <p:attrName>style.visibility</p:attrName>
                                        </p:attrNameLst>
                                      </p:cBhvr>
                                      <p:to>
                                        <p:strVal val="visible"/>
                                      </p:to>
                                    </p:set>
                                    <p:animEffect transition="in" filter="wipe(up)">
                                      <p:cBhvr>
                                        <p:cTn id="428" dur="500"/>
                                        <p:tgtEl>
                                          <p:spTgt spid="312"/>
                                        </p:tgtEl>
                                      </p:cBhvr>
                                    </p:animEffec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311"/>
                                        </p:tgtEl>
                                        <p:attrNameLst>
                                          <p:attrName>style.visibility</p:attrName>
                                        </p:attrNameLst>
                                      </p:cBhvr>
                                      <p:to>
                                        <p:strVal val="visible"/>
                                      </p:to>
                                    </p:set>
                                    <p:animEffect transition="in" filter="wipe(left)">
                                      <p:cBhvr>
                                        <p:cTn id="433" dur="500"/>
                                        <p:tgtEl>
                                          <p:spTgt spid="311"/>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1" fill="hold" nodeType="clickEffect">
                                  <p:stCondLst>
                                    <p:cond delay="0"/>
                                  </p:stCondLst>
                                  <p:childTnLst>
                                    <p:set>
                                      <p:cBhvr>
                                        <p:cTn id="437" dur="1" fill="hold">
                                          <p:stCondLst>
                                            <p:cond delay="0"/>
                                          </p:stCondLst>
                                        </p:cTn>
                                        <p:tgtEl>
                                          <p:spTgt spid="349"/>
                                        </p:tgtEl>
                                        <p:attrNameLst>
                                          <p:attrName>style.visibility</p:attrName>
                                        </p:attrNameLst>
                                      </p:cBhvr>
                                      <p:to>
                                        <p:strVal val="visible"/>
                                      </p:to>
                                    </p:set>
                                    <p:animEffect transition="in" filter="wipe(up)">
                                      <p:cBhvr>
                                        <p:cTn id="438" dur="500"/>
                                        <p:tgtEl>
                                          <p:spTgt spid="349"/>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8" fill="hold" grpId="0" nodeType="clickEffect">
                                  <p:stCondLst>
                                    <p:cond delay="0"/>
                                  </p:stCondLst>
                                  <p:childTnLst>
                                    <p:set>
                                      <p:cBhvr>
                                        <p:cTn id="442" dur="1" fill="hold">
                                          <p:stCondLst>
                                            <p:cond delay="0"/>
                                          </p:stCondLst>
                                        </p:cTn>
                                        <p:tgtEl>
                                          <p:spTgt spid="350"/>
                                        </p:tgtEl>
                                        <p:attrNameLst>
                                          <p:attrName>style.visibility</p:attrName>
                                        </p:attrNameLst>
                                      </p:cBhvr>
                                      <p:to>
                                        <p:strVal val="visible"/>
                                      </p:to>
                                    </p:set>
                                    <p:animEffect transition="in" filter="wipe(left)">
                                      <p:cBhvr>
                                        <p:cTn id="443" dur="500"/>
                                        <p:tgtEl>
                                          <p:spTgt spid="350"/>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351"/>
                                        </p:tgtEl>
                                        <p:attrNameLst>
                                          <p:attrName>style.visibility</p:attrName>
                                        </p:attrNameLst>
                                      </p:cBhvr>
                                      <p:to>
                                        <p:strVal val="visible"/>
                                      </p:to>
                                    </p:set>
                                    <p:animEffect transition="in" filter="wipe(left)">
                                      <p:cBhvr>
                                        <p:cTn id="448" dur="500"/>
                                        <p:tgtEl>
                                          <p:spTgt spid="351"/>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352"/>
                                        </p:tgtEl>
                                        <p:attrNameLst>
                                          <p:attrName>style.visibility</p:attrName>
                                        </p:attrNameLst>
                                      </p:cBhvr>
                                      <p:to>
                                        <p:strVal val="visible"/>
                                      </p:to>
                                    </p:set>
                                    <p:animEffect transition="in" filter="wipe(left)">
                                      <p:cBhvr>
                                        <p:cTn id="453" dur="500"/>
                                        <p:tgtEl>
                                          <p:spTgt spid="352"/>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grpId="0" nodeType="clickEffect">
                                  <p:stCondLst>
                                    <p:cond delay="0"/>
                                  </p:stCondLst>
                                  <p:childTnLst>
                                    <p:set>
                                      <p:cBhvr>
                                        <p:cTn id="457" dur="1" fill="hold">
                                          <p:stCondLst>
                                            <p:cond delay="0"/>
                                          </p:stCondLst>
                                        </p:cTn>
                                        <p:tgtEl>
                                          <p:spTgt spid="353"/>
                                        </p:tgtEl>
                                        <p:attrNameLst>
                                          <p:attrName>style.visibility</p:attrName>
                                        </p:attrNameLst>
                                      </p:cBhvr>
                                      <p:to>
                                        <p:strVal val="visible"/>
                                      </p:to>
                                    </p:set>
                                    <p:animEffect transition="in" filter="wipe(left)">
                                      <p:cBhvr>
                                        <p:cTn id="458" dur="500"/>
                                        <p:tgtEl>
                                          <p:spTgt spid="353"/>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8" fill="hold" grpId="0" nodeType="clickEffect">
                                  <p:stCondLst>
                                    <p:cond delay="0"/>
                                  </p:stCondLst>
                                  <p:childTnLst>
                                    <p:set>
                                      <p:cBhvr>
                                        <p:cTn id="462" dur="1" fill="hold">
                                          <p:stCondLst>
                                            <p:cond delay="0"/>
                                          </p:stCondLst>
                                        </p:cTn>
                                        <p:tgtEl>
                                          <p:spTgt spid="354"/>
                                        </p:tgtEl>
                                        <p:attrNameLst>
                                          <p:attrName>style.visibility</p:attrName>
                                        </p:attrNameLst>
                                      </p:cBhvr>
                                      <p:to>
                                        <p:strVal val="visible"/>
                                      </p:to>
                                    </p:set>
                                    <p:animEffect transition="in" filter="wipe(left)">
                                      <p:cBhvr>
                                        <p:cTn id="463" dur="500"/>
                                        <p:tgtEl>
                                          <p:spTgt spid="354"/>
                                        </p:tgtEl>
                                      </p:cBhvr>
                                    </p:animEffect>
                                  </p:childTnLst>
                                </p:cTn>
                              </p:par>
                            </p:childTnLst>
                          </p:cTn>
                        </p:par>
                      </p:childTnLst>
                    </p:cTn>
                  </p:par>
                  <p:par>
                    <p:cTn id="464" fill="hold">
                      <p:stCondLst>
                        <p:cond delay="indefinite"/>
                      </p:stCondLst>
                      <p:childTnLst>
                        <p:par>
                          <p:cTn id="465" fill="hold">
                            <p:stCondLst>
                              <p:cond delay="0"/>
                            </p:stCondLst>
                            <p:childTnLst>
                              <p:par>
                                <p:cTn id="466" presetID="21" presetClass="entr" presetSubtype="1" fill="hold" grpId="0" nodeType="clickEffect">
                                  <p:stCondLst>
                                    <p:cond delay="0"/>
                                  </p:stCondLst>
                                  <p:childTnLst>
                                    <p:set>
                                      <p:cBhvr>
                                        <p:cTn id="467" dur="1" fill="hold">
                                          <p:stCondLst>
                                            <p:cond delay="0"/>
                                          </p:stCondLst>
                                        </p:cTn>
                                        <p:tgtEl>
                                          <p:spTgt spid="355"/>
                                        </p:tgtEl>
                                        <p:attrNameLst>
                                          <p:attrName>style.visibility</p:attrName>
                                        </p:attrNameLst>
                                      </p:cBhvr>
                                      <p:to>
                                        <p:strVal val="visible"/>
                                      </p:to>
                                    </p:set>
                                    <p:animEffect transition="in" filter="wheel(1)">
                                      <p:cBhvr>
                                        <p:cTn id="468" dur="2000"/>
                                        <p:tgtEl>
                                          <p:spTgt spid="355"/>
                                        </p:tgtEl>
                                      </p:cBhvr>
                                    </p:animEffect>
                                  </p:childTnLst>
                                </p:cTn>
                              </p:par>
                            </p:childTnLst>
                          </p:cTn>
                        </p:par>
                      </p:childTnLst>
                    </p:cTn>
                  </p:par>
                  <p:par>
                    <p:cTn id="469" fill="hold">
                      <p:stCondLst>
                        <p:cond delay="indefinite"/>
                      </p:stCondLst>
                      <p:childTnLst>
                        <p:par>
                          <p:cTn id="470" fill="hold">
                            <p:stCondLst>
                              <p:cond delay="0"/>
                            </p:stCondLst>
                            <p:childTnLst>
                              <p:par>
                                <p:cTn id="471" presetID="22" presetClass="entr" presetSubtype="1" fill="hold" nodeType="clickEffect">
                                  <p:stCondLst>
                                    <p:cond delay="0"/>
                                  </p:stCondLst>
                                  <p:childTnLst>
                                    <p:set>
                                      <p:cBhvr>
                                        <p:cTn id="472" dur="1" fill="hold">
                                          <p:stCondLst>
                                            <p:cond delay="0"/>
                                          </p:stCondLst>
                                        </p:cTn>
                                        <p:tgtEl>
                                          <p:spTgt spid="361"/>
                                        </p:tgtEl>
                                        <p:attrNameLst>
                                          <p:attrName>style.visibility</p:attrName>
                                        </p:attrNameLst>
                                      </p:cBhvr>
                                      <p:to>
                                        <p:strVal val="visible"/>
                                      </p:to>
                                    </p:set>
                                    <p:animEffect transition="in" filter="wipe(up)">
                                      <p:cBhvr>
                                        <p:cTn id="473" dur="500"/>
                                        <p:tgtEl>
                                          <p:spTgt spid="361"/>
                                        </p:tgtEl>
                                      </p:cBhvr>
                                    </p:animEffect>
                                  </p:childTnLst>
                                </p:cTn>
                              </p:par>
                            </p:childTnLst>
                          </p:cTn>
                        </p:par>
                        <p:par>
                          <p:cTn id="474" fill="hold">
                            <p:stCondLst>
                              <p:cond delay="500"/>
                            </p:stCondLst>
                            <p:childTnLst>
                              <p:par>
                                <p:cTn id="475" presetID="22" presetClass="entr" presetSubtype="2" fill="hold" nodeType="afterEffect">
                                  <p:stCondLst>
                                    <p:cond delay="0"/>
                                  </p:stCondLst>
                                  <p:childTnLst>
                                    <p:set>
                                      <p:cBhvr>
                                        <p:cTn id="476" dur="1" fill="hold">
                                          <p:stCondLst>
                                            <p:cond delay="0"/>
                                          </p:stCondLst>
                                        </p:cTn>
                                        <p:tgtEl>
                                          <p:spTgt spid="360"/>
                                        </p:tgtEl>
                                        <p:attrNameLst>
                                          <p:attrName>style.visibility</p:attrName>
                                        </p:attrNameLst>
                                      </p:cBhvr>
                                      <p:to>
                                        <p:strVal val="visible"/>
                                      </p:to>
                                    </p:set>
                                    <p:animEffect transition="in" filter="wipe(right)">
                                      <p:cBhvr>
                                        <p:cTn id="477" dur="500"/>
                                        <p:tgtEl>
                                          <p:spTgt spid="360"/>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8" fill="hold" grpId="0" nodeType="clickEffect">
                                  <p:stCondLst>
                                    <p:cond delay="0"/>
                                  </p:stCondLst>
                                  <p:childTnLst>
                                    <p:set>
                                      <p:cBhvr>
                                        <p:cTn id="481" dur="1" fill="hold">
                                          <p:stCondLst>
                                            <p:cond delay="0"/>
                                          </p:stCondLst>
                                        </p:cTn>
                                        <p:tgtEl>
                                          <p:spTgt spid="359"/>
                                        </p:tgtEl>
                                        <p:attrNameLst>
                                          <p:attrName>style.visibility</p:attrName>
                                        </p:attrNameLst>
                                      </p:cBhvr>
                                      <p:to>
                                        <p:strVal val="visible"/>
                                      </p:to>
                                    </p:set>
                                    <p:animEffect transition="in" filter="wipe(left)">
                                      <p:cBhvr>
                                        <p:cTn id="482" dur="500"/>
                                        <p:tgtEl>
                                          <p:spTgt spid="359"/>
                                        </p:tgtEl>
                                      </p:cBhvr>
                                    </p:animEffect>
                                  </p:childTnLst>
                                </p:cTn>
                              </p:par>
                            </p:childTnLst>
                          </p:cTn>
                        </p:par>
                      </p:childTnLst>
                    </p:cTn>
                  </p:par>
                  <p:par>
                    <p:cTn id="483" fill="hold">
                      <p:stCondLst>
                        <p:cond delay="indefinite"/>
                      </p:stCondLst>
                      <p:childTnLst>
                        <p:par>
                          <p:cTn id="484" fill="hold">
                            <p:stCondLst>
                              <p:cond delay="0"/>
                            </p:stCondLst>
                            <p:childTnLst>
                              <p:par>
                                <p:cTn id="485" presetID="22" presetClass="entr" presetSubtype="1" fill="hold" nodeType="clickEffect">
                                  <p:stCondLst>
                                    <p:cond delay="0"/>
                                  </p:stCondLst>
                                  <p:childTnLst>
                                    <p:set>
                                      <p:cBhvr>
                                        <p:cTn id="486" dur="1" fill="hold">
                                          <p:stCondLst>
                                            <p:cond delay="0"/>
                                          </p:stCondLst>
                                        </p:cTn>
                                        <p:tgtEl>
                                          <p:spTgt spid="362"/>
                                        </p:tgtEl>
                                        <p:attrNameLst>
                                          <p:attrName>style.visibility</p:attrName>
                                        </p:attrNameLst>
                                      </p:cBhvr>
                                      <p:to>
                                        <p:strVal val="visible"/>
                                      </p:to>
                                    </p:set>
                                    <p:animEffect transition="in" filter="wipe(up)">
                                      <p:cBhvr>
                                        <p:cTn id="487" dur="500"/>
                                        <p:tgtEl>
                                          <p:spTgt spid="362"/>
                                        </p:tgtEl>
                                      </p:cBhvr>
                                    </p:animEffec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277"/>
                                        </p:tgtEl>
                                        <p:attrNameLst>
                                          <p:attrName>style.visibility</p:attrName>
                                        </p:attrNameLst>
                                      </p:cBhvr>
                                      <p:to>
                                        <p:strVal val="visible"/>
                                      </p:to>
                                    </p:set>
                                    <p:animEffect transition="in" filter="wipe(left)">
                                      <p:cBhvr>
                                        <p:cTn id="492" dur="500"/>
                                        <p:tgtEl>
                                          <p:spTgt spid="277"/>
                                        </p:tgtEl>
                                      </p:cBhvr>
                                    </p:animEffect>
                                  </p:childTnLst>
                                </p:cTn>
                              </p:par>
                            </p:childTnLst>
                          </p:cTn>
                        </p:par>
                      </p:childTnLst>
                    </p:cTn>
                  </p:par>
                  <p:par>
                    <p:cTn id="493" fill="hold">
                      <p:stCondLst>
                        <p:cond delay="indefinite"/>
                      </p:stCondLst>
                      <p:childTnLst>
                        <p:par>
                          <p:cTn id="494" fill="hold">
                            <p:stCondLst>
                              <p:cond delay="0"/>
                            </p:stCondLst>
                            <p:childTnLst>
                              <p:par>
                                <p:cTn id="495" presetID="22" presetClass="entr" presetSubtype="2" fill="hold" nodeType="clickEffect">
                                  <p:stCondLst>
                                    <p:cond delay="0"/>
                                  </p:stCondLst>
                                  <p:childTnLst>
                                    <p:set>
                                      <p:cBhvr>
                                        <p:cTn id="496" dur="1" fill="hold">
                                          <p:stCondLst>
                                            <p:cond delay="0"/>
                                          </p:stCondLst>
                                        </p:cTn>
                                        <p:tgtEl>
                                          <p:spTgt spid="327"/>
                                        </p:tgtEl>
                                        <p:attrNameLst>
                                          <p:attrName>style.visibility</p:attrName>
                                        </p:attrNameLst>
                                      </p:cBhvr>
                                      <p:to>
                                        <p:strVal val="visible"/>
                                      </p:to>
                                    </p:set>
                                    <p:animEffect transition="in" filter="wipe(right)">
                                      <p:cBhvr>
                                        <p:cTn id="497" dur="500"/>
                                        <p:tgtEl>
                                          <p:spTgt spid="327"/>
                                        </p:tgtEl>
                                      </p:cBhvr>
                                    </p:animEffect>
                                  </p:childTnLst>
                                </p:cTn>
                              </p:par>
                            </p:childTnLst>
                          </p:cTn>
                        </p:par>
                      </p:childTnLst>
                    </p:cTn>
                  </p:par>
                  <p:par>
                    <p:cTn id="498" fill="hold">
                      <p:stCondLst>
                        <p:cond delay="indefinite"/>
                      </p:stCondLst>
                      <p:childTnLst>
                        <p:par>
                          <p:cTn id="499" fill="hold">
                            <p:stCondLst>
                              <p:cond delay="0"/>
                            </p:stCondLst>
                            <p:childTnLst>
                              <p:par>
                                <p:cTn id="500" presetID="22" presetClass="entr" presetSubtype="8" fill="hold" grpId="0" nodeType="clickEffect">
                                  <p:stCondLst>
                                    <p:cond delay="0"/>
                                  </p:stCondLst>
                                  <p:childTnLst>
                                    <p:set>
                                      <p:cBhvr>
                                        <p:cTn id="501" dur="1" fill="hold">
                                          <p:stCondLst>
                                            <p:cond delay="0"/>
                                          </p:stCondLst>
                                        </p:cTn>
                                        <p:tgtEl>
                                          <p:spTgt spid="248"/>
                                        </p:tgtEl>
                                        <p:attrNameLst>
                                          <p:attrName>style.visibility</p:attrName>
                                        </p:attrNameLst>
                                      </p:cBhvr>
                                      <p:to>
                                        <p:strVal val="visible"/>
                                      </p:to>
                                    </p:set>
                                    <p:animEffect transition="in" filter="wipe(left)">
                                      <p:cBhvr>
                                        <p:cTn id="502" dur="500"/>
                                        <p:tgtEl>
                                          <p:spTgt spid="248"/>
                                        </p:tgtEl>
                                      </p:cBhvr>
                                    </p:animEffect>
                                  </p:childTnLst>
                                </p:cTn>
                              </p:par>
                            </p:childTnLst>
                          </p:cTn>
                        </p:par>
                      </p:childTnLst>
                    </p:cTn>
                  </p:par>
                  <p:par>
                    <p:cTn id="503" fill="hold">
                      <p:stCondLst>
                        <p:cond delay="indefinite"/>
                      </p:stCondLst>
                      <p:childTnLst>
                        <p:par>
                          <p:cTn id="504" fill="hold">
                            <p:stCondLst>
                              <p:cond delay="0"/>
                            </p:stCondLst>
                            <p:childTnLst>
                              <p:par>
                                <p:cTn id="505" presetID="22" presetClass="entr" presetSubtype="8" fill="hold" nodeType="clickEffect">
                                  <p:stCondLst>
                                    <p:cond delay="0"/>
                                  </p:stCondLst>
                                  <p:childTnLst>
                                    <p:set>
                                      <p:cBhvr>
                                        <p:cTn id="506" dur="1" fill="hold">
                                          <p:stCondLst>
                                            <p:cond delay="0"/>
                                          </p:stCondLst>
                                        </p:cTn>
                                        <p:tgtEl>
                                          <p:spTgt spid="363"/>
                                        </p:tgtEl>
                                        <p:attrNameLst>
                                          <p:attrName>style.visibility</p:attrName>
                                        </p:attrNameLst>
                                      </p:cBhvr>
                                      <p:to>
                                        <p:strVal val="visible"/>
                                      </p:to>
                                    </p:set>
                                    <p:animEffect transition="in" filter="wipe(left)">
                                      <p:cBhvr>
                                        <p:cTn id="507" dur="500"/>
                                        <p:tgtEl>
                                          <p:spTgt spid="363"/>
                                        </p:tgtEl>
                                      </p:cBhvr>
                                    </p:animEffect>
                                  </p:childTnLst>
                                </p:cTn>
                              </p:par>
                            </p:childTnLst>
                          </p:cTn>
                        </p:par>
                      </p:childTnLst>
                    </p:cTn>
                  </p:par>
                  <p:par>
                    <p:cTn id="508" fill="hold">
                      <p:stCondLst>
                        <p:cond delay="indefinite"/>
                      </p:stCondLst>
                      <p:childTnLst>
                        <p:par>
                          <p:cTn id="509" fill="hold">
                            <p:stCondLst>
                              <p:cond delay="0"/>
                            </p:stCondLst>
                            <p:childTnLst>
                              <p:par>
                                <p:cTn id="510" presetID="22" presetClass="entr" presetSubtype="8" fill="hold" grpId="0" nodeType="clickEffect">
                                  <p:stCondLst>
                                    <p:cond delay="0"/>
                                  </p:stCondLst>
                                  <p:childTnLst>
                                    <p:set>
                                      <p:cBhvr>
                                        <p:cTn id="511" dur="1" fill="hold">
                                          <p:stCondLst>
                                            <p:cond delay="0"/>
                                          </p:stCondLst>
                                        </p:cTn>
                                        <p:tgtEl>
                                          <p:spTgt spid="364"/>
                                        </p:tgtEl>
                                        <p:attrNameLst>
                                          <p:attrName>style.visibility</p:attrName>
                                        </p:attrNameLst>
                                      </p:cBhvr>
                                      <p:to>
                                        <p:strVal val="visible"/>
                                      </p:to>
                                    </p:set>
                                    <p:animEffect transition="in" filter="wipe(left)">
                                      <p:cBhvr>
                                        <p:cTn id="512" dur="500"/>
                                        <p:tgtEl>
                                          <p:spTgt spid="364"/>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365"/>
                                        </p:tgtEl>
                                        <p:attrNameLst>
                                          <p:attrName>style.visibility</p:attrName>
                                        </p:attrNameLst>
                                      </p:cBhvr>
                                      <p:to>
                                        <p:strVal val="visible"/>
                                      </p:to>
                                    </p:set>
                                    <p:animEffect transition="in" filter="wipe(left)">
                                      <p:cBhvr>
                                        <p:cTn id="517" dur="500"/>
                                        <p:tgtEl>
                                          <p:spTgt spid="365"/>
                                        </p:tgtEl>
                                      </p:cBhvr>
                                    </p:animEffect>
                                  </p:childTnLst>
                                </p:cTn>
                              </p:par>
                            </p:childTnLst>
                          </p:cTn>
                        </p:par>
                      </p:childTnLst>
                    </p:cTn>
                  </p:par>
                  <p:par>
                    <p:cTn id="518" fill="hold">
                      <p:stCondLst>
                        <p:cond delay="indefinite"/>
                      </p:stCondLst>
                      <p:childTnLst>
                        <p:par>
                          <p:cTn id="519" fill="hold">
                            <p:stCondLst>
                              <p:cond delay="0"/>
                            </p:stCondLst>
                            <p:childTnLst>
                              <p:par>
                                <p:cTn id="520" presetID="22" presetClass="entr" presetSubtype="8" fill="hold" grpId="0" nodeType="clickEffect">
                                  <p:stCondLst>
                                    <p:cond delay="0"/>
                                  </p:stCondLst>
                                  <p:childTnLst>
                                    <p:set>
                                      <p:cBhvr>
                                        <p:cTn id="521" dur="1" fill="hold">
                                          <p:stCondLst>
                                            <p:cond delay="0"/>
                                          </p:stCondLst>
                                        </p:cTn>
                                        <p:tgtEl>
                                          <p:spTgt spid="366"/>
                                        </p:tgtEl>
                                        <p:attrNameLst>
                                          <p:attrName>style.visibility</p:attrName>
                                        </p:attrNameLst>
                                      </p:cBhvr>
                                      <p:to>
                                        <p:strVal val="visible"/>
                                      </p:to>
                                    </p:set>
                                    <p:animEffect transition="in" filter="wipe(left)">
                                      <p:cBhvr>
                                        <p:cTn id="522" dur="500"/>
                                        <p:tgtEl>
                                          <p:spTgt spid="366"/>
                                        </p:tgtEl>
                                      </p:cBhvr>
                                    </p:animEffect>
                                  </p:childTnLst>
                                </p:cTn>
                              </p:par>
                            </p:childTnLst>
                          </p:cTn>
                        </p:par>
                      </p:childTnLst>
                    </p:cTn>
                  </p:par>
                  <p:par>
                    <p:cTn id="523" fill="hold">
                      <p:stCondLst>
                        <p:cond delay="indefinite"/>
                      </p:stCondLst>
                      <p:childTnLst>
                        <p:par>
                          <p:cTn id="524" fill="hold">
                            <p:stCondLst>
                              <p:cond delay="0"/>
                            </p:stCondLst>
                            <p:childTnLst>
                              <p:par>
                                <p:cTn id="525" presetID="22" presetClass="entr" presetSubtype="8" fill="hold" grpId="0" nodeType="clickEffect">
                                  <p:stCondLst>
                                    <p:cond delay="0"/>
                                  </p:stCondLst>
                                  <p:childTnLst>
                                    <p:set>
                                      <p:cBhvr>
                                        <p:cTn id="526" dur="1" fill="hold">
                                          <p:stCondLst>
                                            <p:cond delay="0"/>
                                          </p:stCondLst>
                                        </p:cTn>
                                        <p:tgtEl>
                                          <p:spTgt spid="367"/>
                                        </p:tgtEl>
                                        <p:attrNameLst>
                                          <p:attrName>style.visibility</p:attrName>
                                        </p:attrNameLst>
                                      </p:cBhvr>
                                      <p:to>
                                        <p:strVal val="visible"/>
                                      </p:to>
                                    </p:set>
                                    <p:animEffect transition="in" filter="wipe(left)">
                                      <p:cBhvr>
                                        <p:cTn id="527" dur="500"/>
                                        <p:tgtEl>
                                          <p:spTgt spid="367"/>
                                        </p:tgtEl>
                                      </p:cBhvr>
                                    </p:animEffect>
                                  </p:childTnLst>
                                </p:cTn>
                              </p:par>
                            </p:childTnLst>
                          </p:cTn>
                        </p:par>
                      </p:childTnLst>
                    </p:cTn>
                  </p:par>
                  <p:par>
                    <p:cTn id="528" fill="hold">
                      <p:stCondLst>
                        <p:cond delay="indefinite"/>
                      </p:stCondLst>
                      <p:childTnLst>
                        <p:par>
                          <p:cTn id="529" fill="hold">
                            <p:stCondLst>
                              <p:cond delay="0"/>
                            </p:stCondLst>
                            <p:childTnLst>
                              <p:par>
                                <p:cTn id="530" presetID="21" presetClass="entr" presetSubtype="1" fill="hold" grpId="0" nodeType="clickEffect">
                                  <p:stCondLst>
                                    <p:cond delay="0"/>
                                  </p:stCondLst>
                                  <p:childTnLst>
                                    <p:set>
                                      <p:cBhvr>
                                        <p:cTn id="531" dur="1" fill="hold">
                                          <p:stCondLst>
                                            <p:cond delay="0"/>
                                          </p:stCondLst>
                                        </p:cTn>
                                        <p:tgtEl>
                                          <p:spTgt spid="369"/>
                                        </p:tgtEl>
                                        <p:attrNameLst>
                                          <p:attrName>style.visibility</p:attrName>
                                        </p:attrNameLst>
                                      </p:cBhvr>
                                      <p:to>
                                        <p:strVal val="visible"/>
                                      </p:to>
                                    </p:set>
                                    <p:animEffect transition="in" filter="wheel(1)">
                                      <p:cBhvr>
                                        <p:cTn id="532" dur="2000"/>
                                        <p:tgtEl>
                                          <p:spTgt spid="369"/>
                                        </p:tgtEl>
                                      </p:cBhvr>
                                    </p:animEffect>
                                  </p:childTnLst>
                                </p:cTn>
                              </p:par>
                            </p:childTnLst>
                          </p:cTn>
                        </p:par>
                      </p:childTnLst>
                    </p:cTn>
                  </p:par>
                  <p:par>
                    <p:cTn id="533" fill="hold">
                      <p:stCondLst>
                        <p:cond delay="indefinite"/>
                      </p:stCondLst>
                      <p:childTnLst>
                        <p:par>
                          <p:cTn id="534" fill="hold">
                            <p:stCondLst>
                              <p:cond delay="0"/>
                            </p:stCondLst>
                            <p:childTnLst>
                              <p:par>
                                <p:cTn id="535" presetID="22" presetClass="entr" presetSubtype="1" fill="hold" nodeType="clickEffect">
                                  <p:stCondLst>
                                    <p:cond delay="0"/>
                                  </p:stCondLst>
                                  <p:childTnLst>
                                    <p:set>
                                      <p:cBhvr>
                                        <p:cTn id="536" dur="1" fill="hold">
                                          <p:stCondLst>
                                            <p:cond delay="0"/>
                                          </p:stCondLst>
                                        </p:cTn>
                                        <p:tgtEl>
                                          <p:spTgt spid="372"/>
                                        </p:tgtEl>
                                        <p:attrNameLst>
                                          <p:attrName>style.visibility</p:attrName>
                                        </p:attrNameLst>
                                      </p:cBhvr>
                                      <p:to>
                                        <p:strVal val="visible"/>
                                      </p:to>
                                    </p:set>
                                    <p:animEffect transition="in" filter="wipe(up)">
                                      <p:cBhvr>
                                        <p:cTn id="537" dur="500"/>
                                        <p:tgtEl>
                                          <p:spTgt spid="372"/>
                                        </p:tgtEl>
                                      </p:cBhvr>
                                    </p:animEffect>
                                  </p:childTnLst>
                                </p:cTn>
                              </p:par>
                            </p:childTnLst>
                          </p:cTn>
                        </p:par>
                        <p:par>
                          <p:cTn id="538" fill="hold">
                            <p:stCondLst>
                              <p:cond delay="500"/>
                            </p:stCondLst>
                            <p:childTnLst>
                              <p:par>
                                <p:cTn id="539" presetID="22" presetClass="entr" presetSubtype="2" fill="hold" nodeType="afterEffect">
                                  <p:stCondLst>
                                    <p:cond delay="0"/>
                                  </p:stCondLst>
                                  <p:childTnLst>
                                    <p:set>
                                      <p:cBhvr>
                                        <p:cTn id="540" dur="1" fill="hold">
                                          <p:stCondLst>
                                            <p:cond delay="0"/>
                                          </p:stCondLst>
                                        </p:cTn>
                                        <p:tgtEl>
                                          <p:spTgt spid="371"/>
                                        </p:tgtEl>
                                        <p:attrNameLst>
                                          <p:attrName>style.visibility</p:attrName>
                                        </p:attrNameLst>
                                      </p:cBhvr>
                                      <p:to>
                                        <p:strVal val="visible"/>
                                      </p:to>
                                    </p:set>
                                    <p:animEffect transition="in" filter="wipe(right)">
                                      <p:cBhvr>
                                        <p:cTn id="541" dur="500"/>
                                        <p:tgtEl>
                                          <p:spTgt spid="371"/>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8" fill="hold" grpId="0" nodeType="clickEffect">
                                  <p:stCondLst>
                                    <p:cond delay="0"/>
                                  </p:stCondLst>
                                  <p:childTnLst>
                                    <p:set>
                                      <p:cBhvr>
                                        <p:cTn id="545" dur="1" fill="hold">
                                          <p:stCondLst>
                                            <p:cond delay="0"/>
                                          </p:stCondLst>
                                        </p:cTn>
                                        <p:tgtEl>
                                          <p:spTgt spid="370"/>
                                        </p:tgtEl>
                                        <p:attrNameLst>
                                          <p:attrName>style.visibility</p:attrName>
                                        </p:attrNameLst>
                                      </p:cBhvr>
                                      <p:to>
                                        <p:strVal val="visible"/>
                                      </p:to>
                                    </p:set>
                                    <p:animEffect transition="in" filter="wipe(left)">
                                      <p:cBhvr>
                                        <p:cTn id="546" dur="500"/>
                                        <p:tgtEl>
                                          <p:spTgt spid="370"/>
                                        </p:tgtEl>
                                      </p:cBhvr>
                                    </p:animEffect>
                                  </p:childTnLst>
                                </p:cTn>
                              </p:par>
                            </p:childTnLst>
                          </p:cTn>
                        </p:par>
                      </p:childTnLst>
                    </p:cTn>
                  </p:par>
                  <p:par>
                    <p:cTn id="547" fill="hold">
                      <p:stCondLst>
                        <p:cond delay="indefinite"/>
                      </p:stCondLst>
                      <p:childTnLst>
                        <p:par>
                          <p:cTn id="548" fill="hold">
                            <p:stCondLst>
                              <p:cond delay="0"/>
                            </p:stCondLst>
                            <p:childTnLst>
                              <p:par>
                                <p:cTn id="549" presetID="22" presetClass="entr" presetSubtype="1" fill="hold" nodeType="clickEffect">
                                  <p:stCondLst>
                                    <p:cond delay="0"/>
                                  </p:stCondLst>
                                  <p:childTnLst>
                                    <p:set>
                                      <p:cBhvr>
                                        <p:cTn id="550" dur="1" fill="hold">
                                          <p:stCondLst>
                                            <p:cond delay="0"/>
                                          </p:stCondLst>
                                        </p:cTn>
                                        <p:tgtEl>
                                          <p:spTgt spid="253"/>
                                        </p:tgtEl>
                                        <p:attrNameLst>
                                          <p:attrName>style.visibility</p:attrName>
                                        </p:attrNameLst>
                                      </p:cBhvr>
                                      <p:to>
                                        <p:strVal val="visible"/>
                                      </p:to>
                                    </p:set>
                                    <p:animEffect transition="in" filter="wipe(up)">
                                      <p:cBhvr>
                                        <p:cTn id="551" dur="500"/>
                                        <p:tgtEl>
                                          <p:spTgt spid="253"/>
                                        </p:tgtEl>
                                      </p:cBhvr>
                                    </p:animEffect>
                                  </p:childTnLst>
                                </p:cTn>
                              </p:par>
                            </p:childTnLst>
                          </p:cTn>
                        </p:par>
                      </p:childTnLst>
                    </p:cTn>
                  </p:par>
                  <p:par>
                    <p:cTn id="552" fill="hold">
                      <p:stCondLst>
                        <p:cond delay="indefinite"/>
                      </p:stCondLst>
                      <p:childTnLst>
                        <p:par>
                          <p:cTn id="553" fill="hold">
                            <p:stCondLst>
                              <p:cond delay="0"/>
                            </p:stCondLst>
                            <p:childTnLst>
                              <p:par>
                                <p:cTn id="554" presetID="22" presetClass="entr" presetSubtype="8" fill="hold" grpId="0" nodeType="clickEffect">
                                  <p:stCondLst>
                                    <p:cond delay="0"/>
                                  </p:stCondLst>
                                  <p:childTnLst>
                                    <p:set>
                                      <p:cBhvr>
                                        <p:cTn id="555" dur="1" fill="hold">
                                          <p:stCondLst>
                                            <p:cond delay="0"/>
                                          </p:stCondLst>
                                        </p:cTn>
                                        <p:tgtEl>
                                          <p:spTgt spid="247"/>
                                        </p:tgtEl>
                                        <p:attrNameLst>
                                          <p:attrName>style.visibility</p:attrName>
                                        </p:attrNameLst>
                                      </p:cBhvr>
                                      <p:to>
                                        <p:strVal val="visible"/>
                                      </p:to>
                                    </p:set>
                                    <p:animEffect transition="in" filter="wipe(left)">
                                      <p:cBhvr>
                                        <p:cTn id="556" dur="500"/>
                                        <p:tgtEl>
                                          <p:spTgt spid="247"/>
                                        </p:tgtEl>
                                      </p:cBhvr>
                                    </p:animEffect>
                                  </p:childTnLst>
                                </p:cTn>
                              </p:par>
                            </p:childTnLst>
                          </p:cTn>
                        </p:par>
                      </p:childTnLst>
                    </p:cTn>
                  </p:par>
                  <p:par>
                    <p:cTn id="557" fill="hold">
                      <p:stCondLst>
                        <p:cond delay="indefinite"/>
                      </p:stCondLst>
                      <p:childTnLst>
                        <p:par>
                          <p:cTn id="558" fill="hold">
                            <p:stCondLst>
                              <p:cond delay="0"/>
                            </p:stCondLst>
                            <p:childTnLst>
                              <p:par>
                                <p:cTn id="559" presetID="22" presetClass="entr" presetSubtype="1" fill="hold" nodeType="clickEffect">
                                  <p:stCondLst>
                                    <p:cond delay="0"/>
                                  </p:stCondLst>
                                  <p:childTnLst>
                                    <p:set>
                                      <p:cBhvr>
                                        <p:cTn id="560" dur="1" fill="hold">
                                          <p:stCondLst>
                                            <p:cond delay="0"/>
                                          </p:stCondLst>
                                        </p:cTn>
                                        <p:tgtEl>
                                          <p:spTgt spid="383"/>
                                        </p:tgtEl>
                                        <p:attrNameLst>
                                          <p:attrName>style.visibility</p:attrName>
                                        </p:attrNameLst>
                                      </p:cBhvr>
                                      <p:to>
                                        <p:strVal val="visible"/>
                                      </p:to>
                                    </p:set>
                                    <p:animEffect transition="in" filter="wipe(up)">
                                      <p:cBhvr>
                                        <p:cTn id="561" dur="500"/>
                                        <p:tgtEl>
                                          <p:spTgt spid="383"/>
                                        </p:tgtEl>
                                      </p:cBhvr>
                                    </p:animEffect>
                                  </p:childTnLst>
                                </p:cTn>
                              </p:par>
                            </p:childTnLst>
                          </p:cTn>
                        </p:par>
                      </p:childTnLst>
                    </p:cTn>
                  </p:par>
                  <p:par>
                    <p:cTn id="562" fill="hold">
                      <p:stCondLst>
                        <p:cond delay="indefinite"/>
                      </p:stCondLst>
                      <p:childTnLst>
                        <p:par>
                          <p:cTn id="563" fill="hold">
                            <p:stCondLst>
                              <p:cond delay="0"/>
                            </p:stCondLst>
                            <p:childTnLst>
                              <p:par>
                                <p:cTn id="564" presetID="22" presetClass="entr" presetSubtype="8" fill="hold" grpId="0" nodeType="clickEffect">
                                  <p:stCondLst>
                                    <p:cond delay="0"/>
                                  </p:stCondLst>
                                  <p:childTnLst>
                                    <p:set>
                                      <p:cBhvr>
                                        <p:cTn id="565" dur="1" fill="hold">
                                          <p:stCondLst>
                                            <p:cond delay="0"/>
                                          </p:stCondLst>
                                        </p:cTn>
                                        <p:tgtEl>
                                          <p:spTgt spid="374"/>
                                        </p:tgtEl>
                                        <p:attrNameLst>
                                          <p:attrName>style.visibility</p:attrName>
                                        </p:attrNameLst>
                                      </p:cBhvr>
                                      <p:to>
                                        <p:strVal val="visible"/>
                                      </p:to>
                                    </p:set>
                                    <p:animEffect transition="in" filter="wipe(left)">
                                      <p:cBhvr>
                                        <p:cTn id="566" dur="500"/>
                                        <p:tgtEl>
                                          <p:spTgt spid="374"/>
                                        </p:tgtEl>
                                      </p:cBhvr>
                                    </p:animEffect>
                                  </p:childTnLst>
                                </p:cTn>
                              </p:par>
                            </p:childTnLst>
                          </p:cTn>
                        </p:par>
                      </p:childTnLst>
                    </p:cTn>
                  </p:par>
                  <p:par>
                    <p:cTn id="567" fill="hold">
                      <p:stCondLst>
                        <p:cond delay="indefinite"/>
                      </p:stCondLst>
                      <p:childTnLst>
                        <p:par>
                          <p:cTn id="568" fill="hold">
                            <p:stCondLst>
                              <p:cond delay="0"/>
                            </p:stCondLst>
                            <p:childTnLst>
                              <p:par>
                                <p:cTn id="569" presetID="22" presetClass="entr" presetSubtype="8" fill="hold" nodeType="clickEffect">
                                  <p:stCondLst>
                                    <p:cond delay="0"/>
                                  </p:stCondLst>
                                  <p:childTnLst>
                                    <p:set>
                                      <p:cBhvr>
                                        <p:cTn id="570" dur="1" fill="hold">
                                          <p:stCondLst>
                                            <p:cond delay="0"/>
                                          </p:stCondLst>
                                        </p:cTn>
                                        <p:tgtEl>
                                          <p:spTgt spid="375"/>
                                        </p:tgtEl>
                                        <p:attrNameLst>
                                          <p:attrName>style.visibility</p:attrName>
                                        </p:attrNameLst>
                                      </p:cBhvr>
                                      <p:to>
                                        <p:strVal val="visible"/>
                                      </p:to>
                                    </p:set>
                                    <p:animEffect transition="in" filter="wipe(left)">
                                      <p:cBhvr>
                                        <p:cTn id="571" dur="500"/>
                                        <p:tgtEl>
                                          <p:spTgt spid="375"/>
                                        </p:tgtEl>
                                      </p:cBhvr>
                                    </p:animEffect>
                                  </p:childTnLst>
                                </p:cTn>
                              </p:par>
                            </p:childTnLst>
                          </p:cTn>
                        </p:par>
                      </p:childTnLst>
                    </p:cTn>
                  </p:par>
                  <p:par>
                    <p:cTn id="572" fill="hold">
                      <p:stCondLst>
                        <p:cond delay="indefinite"/>
                      </p:stCondLst>
                      <p:childTnLst>
                        <p:par>
                          <p:cTn id="573" fill="hold">
                            <p:stCondLst>
                              <p:cond delay="0"/>
                            </p:stCondLst>
                            <p:childTnLst>
                              <p:par>
                                <p:cTn id="574" presetID="22" presetClass="entr" presetSubtype="1" fill="hold" nodeType="clickEffect">
                                  <p:stCondLst>
                                    <p:cond delay="0"/>
                                  </p:stCondLst>
                                  <p:childTnLst>
                                    <p:set>
                                      <p:cBhvr>
                                        <p:cTn id="575" dur="1" fill="hold">
                                          <p:stCondLst>
                                            <p:cond delay="0"/>
                                          </p:stCondLst>
                                        </p:cTn>
                                        <p:tgtEl>
                                          <p:spTgt spid="379"/>
                                        </p:tgtEl>
                                        <p:attrNameLst>
                                          <p:attrName>style.visibility</p:attrName>
                                        </p:attrNameLst>
                                      </p:cBhvr>
                                      <p:to>
                                        <p:strVal val="visible"/>
                                      </p:to>
                                    </p:set>
                                    <p:animEffect transition="in" filter="wipe(up)">
                                      <p:cBhvr>
                                        <p:cTn id="576" dur="500"/>
                                        <p:tgtEl>
                                          <p:spTgt spid="379"/>
                                        </p:tgtEl>
                                      </p:cBhvr>
                                    </p:animEffect>
                                  </p:childTnLst>
                                </p:cTn>
                              </p:par>
                            </p:childTnLst>
                          </p:cTn>
                        </p:par>
                        <p:par>
                          <p:cTn id="577" fill="hold">
                            <p:stCondLst>
                              <p:cond delay="500"/>
                            </p:stCondLst>
                            <p:childTnLst>
                              <p:par>
                                <p:cTn id="578" presetID="22" presetClass="entr" presetSubtype="2" fill="hold" nodeType="afterEffect">
                                  <p:stCondLst>
                                    <p:cond delay="0"/>
                                  </p:stCondLst>
                                  <p:childTnLst>
                                    <p:set>
                                      <p:cBhvr>
                                        <p:cTn id="579" dur="1" fill="hold">
                                          <p:stCondLst>
                                            <p:cond delay="0"/>
                                          </p:stCondLst>
                                        </p:cTn>
                                        <p:tgtEl>
                                          <p:spTgt spid="378"/>
                                        </p:tgtEl>
                                        <p:attrNameLst>
                                          <p:attrName>style.visibility</p:attrName>
                                        </p:attrNameLst>
                                      </p:cBhvr>
                                      <p:to>
                                        <p:strVal val="visible"/>
                                      </p:to>
                                    </p:set>
                                    <p:animEffect transition="in" filter="wipe(right)">
                                      <p:cBhvr>
                                        <p:cTn id="580" dur="500"/>
                                        <p:tgtEl>
                                          <p:spTgt spid="378"/>
                                        </p:tgtEl>
                                      </p:cBhvr>
                                    </p:animEffect>
                                  </p:childTnLst>
                                </p:cTn>
                              </p:par>
                            </p:childTnLst>
                          </p:cTn>
                        </p:par>
                      </p:childTnLst>
                    </p:cTn>
                  </p:par>
                  <p:par>
                    <p:cTn id="581" fill="hold">
                      <p:stCondLst>
                        <p:cond delay="indefinite"/>
                      </p:stCondLst>
                      <p:childTnLst>
                        <p:par>
                          <p:cTn id="582" fill="hold">
                            <p:stCondLst>
                              <p:cond delay="0"/>
                            </p:stCondLst>
                            <p:childTnLst>
                              <p:par>
                                <p:cTn id="583" presetID="22" presetClass="entr" presetSubtype="8" fill="hold" grpId="0" nodeType="clickEffect">
                                  <p:stCondLst>
                                    <p:cond delay="0"/>
                                  </p:stCondLst>
                                  <p:childTnLst>
                                    <p:set>
                                      <p:cBhvr>
                                        <p:cTn id="584" dur="1" fill="hold">
                                          <p:stCondLst>
                                            <p:cond delay="0"/>
                                          </p:stCondLst>
                                        </p:cTn>
                                        <p:tgtEl>
                                          <p:spTgt spid="377"/>
                                        </p:tgtEl>
                                        <p:attrNameLst>
                                          <p:attrName>style.visibility</p:attrName>
                                        </p:attrNameLst>
                                      </p:cBhvr>
                                      <p:to>
                                        <p:strVal val="visible"/>
                                      </p:to>
                                    </p:set>
                                    <p:animEffect transition="in" filter="wipe(left)">
                                      <p:cBhvr>
                                        <p:cTn id="585" dur="500"/>
                                        <p:tgtEl>
                                          <p:spTgt spid="377"/>
                                        </p:tgtEl>
                                      </p:cBhvr>
                                    </p:animEffect>
                                  </p:childTnLst>
                                </p:cTn>
                              </p:par>
                            </p:childTnLst>
                          </p:cTn>
                        </p:par>
                      </p:childTnLst>
                    </p:cTn>
                  </p:par>
                  <p:par>
                    <p:cTn id="586" fill="hold">
                      <p:stCondLst>
                        <p:cond delay="indefinite"/>
                      </p:stCondLst>
                      <p:childTnLst>
                        <p:par>
                          <p:cTn id="587" fill="hold">
                            <p:stCondLst>
                              <p:cond delay="0"/>
                            </p:stCondLst>
                            <p:childTnLst>
                              <p:par>
                                <p:cTn id="588" presetID="22" presetClass="entr" presetSubtype="1" fill="hold" nodeType="clickEffect">
                                  <p:stCondLst>
                                    <p:cond delay="0"/>
                                  </p:stCondLst>
                                  <p:childTnLst>
                                    <p:set>
                                      <p:cBhvr>
                                        <p:cTn id="589" dur="1" fill="hold">
                                          <p:stCondLst>
                                            <p:cond delay="0"/>
                                          </p:stCondLst>
                                        </p:cTn>
                                        <p:tgtEl>
                                          <p:spTgt spid="336"/>
                                        </p:tgtEl>
                                        <p:attrNameLst>
                                          <p:attrName>style.visibility</p:attrName>
                                        </p:attrNameLst>
                                      </p:cBhvr>
                                      <p:to>
                                        <p:strVal val="visible"/>
                                      </p:to>
                                    </p:set>
                                    <p:animEffect transition="in" filter="wipe(up)">
                                      <p:cBhvr>
                                        <p:cTn id="590" dur="500"/>
                                        <p:tgtEl>
                                          <p:spTgt spid="336"/>
                                        </p:tgtEl>
                                      </p:cBhvr>
                                    </p:animEffect>
                                  </p:childTnLst>
                                </p:cTn>
                              </p:par>
                            </p:childTnLst>
                          </p:cTn>
                        </p:par>
                      </p:childTnLst>
                    </p:cTn>
                  </p:par>
                  <p:par>
                    <p:cTn id="591" fill="hold">
                      <p:stCondLst>
                        <p:cond delay="indefinite"/>
                      </p:stCondLst>
                      <p:childTnLst>
                        <p:par>
                          <p:cTn id="592" fill="hold">
                            <p:stCondLst>
                              <p:cond delay="0"/>
                            </p:stCondLst>
                            <p:childTnLst>
                              <p:par>
                                <p:cTn id="593" presetID="22" presetClass="entr" presetSubtype="8" fill="hold" grpId="0" nodeType="clickEffect">
                                  <p:stCondLst>
                                    <p:cond delay="0"/>
                                  </p:stCondLst>
                                  <p:childTnLst>
                                    <p:set>
                                      <p:cBhvr>
                                        <p:cTn id="594" dur="1" fill="hold">
                                          <p:stCondLst>
                                            <p:cond delay="0"/>
                                          </p:stCondLst>
                                        </p:cTn>
                                        <p:tgtEl>
                                          <p:spTgt spid="213"/>
                                        </p:tgtEl>
                                        <p:attrNameLst>
                                          <p:attrName>style.visibility</p:attrName>
                                        </p:attrNameLst>
                                      </p:cBhvr>
                                      <p:to>
                                        <p:strVal val="visible"/>
                                      </p:to>
                                    </p:set>
                                    <p:animEffect transition="in" filter="wipe(left)">
                                      <p:cBhvr>
                                        <p:cTn id="595" dur="500"/>
                                        <p:tgtEl>
                                          <p:spTgt spid="213"/>
                                        </p:tgtEl>
                                      </p:cBhvr>
                                    </p:animEffect>
                                  </p:childTnLst>
                                </p:cTn>
                              </p:par>
                            </p:childTnLst>
                          </p:cTn>
                        </p:par>
                      </p:childTnLst>
                    </p:cTn>
                  </p:par>
                  <p:par>
                    <p:cTn id="596" fill="hold">
                      <p:stCondLst>
                        <p:cond delay="indefinite"/>
                      </p:stCondLst>
                      <p:childTnLst>
                        <p:par>
                          <p:cTn id="597" fill="hold">
                            <p:stCondLst>
                              <p:cond delay="0"/>
                            </p:stCondLst>
                            <p:childTnLst>
                              <p:par>
                                <p:cTn id="598" presetID="22" presetClass="entr" presetSubtype="1" fill="hold" nodeType="clickEffect">
                                  <p:stCondLst>
                                    <p:cond delay="0"/>
                                  </p:stCondLst>
                                  <p:childTnLst>
                                    <p:set>
                                      <p:cBhvr>
                                        <p:cTn id="599" dur="1" fill="hold">
                                          <p:stCondLst>
                                            <p:cond delay="0"/>
                                          </p:stCondLst>
                                        </p:cTn>
                                        <p:tgtEl>
                                          <p:spTgt spid="387"/>
                                        </p:tgtEl>
                                        <p:attrNameLst>
                                          <p:attrName>style.visibility</p:attrName>
                                        </p:attrNameLst>
                                      </p:cBhvr>
                                      <p:to>
                                        <p:strVal val="visible"/>
                                      </p:to>
                                    </p:set>
                                    <p:animEffect transition="in" filter="wipe(up)">
                                      <p:cBhvr>
                                        <p:cTn id="600" dur="500"/>
                                        <p:tgtEl>
                                          <p:spTgt spid="387"/>
                                        </p:tgtEl>
                                      </p:cBhvr>
                                    </p:animEffect>
                                  </p:childTnLst>
                                </p:cTn>
                              </p:par>
                            </p:childTnLst>
                          </p:cTn>
                        </p:par>
                      </p:childTnLst>
                    </p:cTn>
                  </p:par>
                  <p:par>
                    <p:cTn id="601" fill="hold">
                      <p:stCondLst>
                        <p:cond delay="indefinite"/>
                      </p:stCondLst>
                      <p:childTnLst>
                        <p:par>
                          <p:cTn id="602" fill="hold">
                            <p:stCondLst>
                              <p:cond delay="0"/>
                            </p:stCondLst>
                            <p:childTnLst>
                              <p:par>
                                <p:cTn id="603" presetID="22" presetClass="entr" presetSubtype="8" fill="hold" grpId="0" nodeType="clickEffect">
                                  <p:stCondLst>
                                    <p:cond delay="0"/>
                                  </p:stCondLst>
                                  <p:childTnLst>
                                    <p:set>
                                      <p:cBhvr>
                                        <p:cTn id="604" dur="1" fill="hold">
                                          <p:stCondLst>
                                            <p:cond delay="0"/>
                                          </p:stCondLst>
                                        </p:cTn>
                                        <p:tgtEl>
                                          <p:spTgt spid="388"/>
                                        </p:tgtEl>
                                        <p:attrNameLst>
                                          <p:attrName>style.visibility</p:attrName>
                                        </p:attrNameLst>
                                      </p:cBhvr>
                                      <p:to>
                                        <p:strVal val="visible"/>
                                      </p:to>
                                    </p:set>
                                    <p:animEffect transition="in" filter="wipe(left)">
                                      <p:cBhvr>
                                        <p:cTn id="605" dur="500"/>
                                        <p:tgtEl>
                                          <p:spTgt spid="388"/>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1" fill="hold" nodeType="clickEffect">
                                  <p:stCondLst>
                                    <p:cond delay="0"/>
                                  </p:stCondLst>
                                  <p:childTnLst>
                                    <p:set>
                                      <p:cBhvr>
                                        <p:cTn id="609" dur="1" fill="hold">
                                          <p:stCondLst>
                                            <p:cond delay="0"/>
                                          </p:stCondLst>
                                        </p:cTn>
                                        <p:tgtEl>
                                          <p:spTgt spid="382"/>
                                        </p:tgtEl>
                                        <p:attrNameLst>
                                          <p:attrName>style.visibility</p:attrName>
                                        </p:attrNameLst>
                                      </p:cBhvr>
                                      <p:to>
                                        <p:strVal val="visible"/>
                                      </p:to>
                                    </p:set>
                                    <p:animEffect transition="in" filter="wipe(up)">
                                      <p:cBhvr>
                                        <p:cTn id="610" dur="500"/>
                                        <p:tgtEl>
                                          <p:spTgt spid="382"/>
                                        </p:tgtEl>
                                      </p:cBhvr>
                                    </p:animEffect>
                                  </p:childTnLst>
                                </p:cTn>
                              </p:par>
                            </p:childTnLst>
                          </p:cTn>
                        </p:par>
                        <p:par>
                          <p:cTn id="611" fill="hold">
                            <p:stCondLst>
                              <p:cond delay="500"/>
                            </p:stCondLst>
                            <p:childTnLst>
                              <p:par>
                                <p:cTn id="612" presetID="22" presetClass="entr" presetSubtype="2" fill="hold" nodeType="afterEffect">
                                  <p:stCondLst>
                                    <p:cond delay="0"/>
                                  </p:stCondLst>
                                  <p:childTnLst>
                                    <p:set>
                                      <p:cBhvr>
                                        <p:cTn id="613" dur="1" fill="hold">
                                          <p:stCondLst>
                                            <p:cond delay="0"/>
                                          </p:stCondLst>
                                        </p:cTn>
                                        <p:tgtEl>
                                          <p:spTgt spid="381"/>
                                        </p:tgtEl>
                                        <p:attrNameLst>
                                          <p:attrName>style.visibility</p:attrName>
                                        </p:attrNameLst>
                                      </p:cBhvr>
                                      <p:to>
                                        <p:strVal val="visible"/>
                                      </p:to>
                                    </p:set>
                                    <p:animEffect transition="in" filter="wipe(right)">
                                      <p:cBhvr>
                                        <p:cTn id="614" dur="500"/>
                                        <p:tgtEl>
                                          <p:spTgt spid="381"/>
                                        </p:tgtEl>
                                      </p:cBhvr>
                                    </p:animEffect>
                                  </p:childTnLst>
                                </p:cTn>
                              </p:par>
                            </p:childTnLst>
                          </p:cTn>
                        </p:par>
                      </p:childTnLst>
                    </p:cTn>
                  </p:par>
                  <p:par>
                    <p:cTn id="615" fill="hold">
                      <p:stCondLst>
                        <p:cond delay="indefinite"/>
                      </p:stCondLst>
                      <p:childTnLst>
                        <p:par>
                          <p:cTn id="616" fill="hold">
                            <p:stCondLst>
                              <p:cond delay="0"/>
                            </p:stCondLst>
                            <p:childTnLst>
                              <p:par>
                                <p:cTn id="617" presetID="22" presetClass="entr" presetSubtype="8" fill="hold" grpId="0" nodeType="clickEffect">
                                  <p:stCondLst>
                                    <p:cond delay="0"/>
                                  </p:stCondLst>
                                  <p:childTnLst>
                                    <p:set>
                                      <p:cBhvr>
                                        <p:cTn id="618" dur="1" fill="hold">
                                          <p:stCondLst>
                                            <p:cond delay="0"/>
                                          </p:stCondLst>
                                        </p:cTn>
                                        <p:tgtEl>
                                          <p:spTgt spid="380"/>
                                        </p:tgtEl>
                                        <p:attrNameLst>
                                          <p:attrName>style.visibility</p:attrName>
                                        </p:attrNameLst>
                                      </p:cBhvr>
                                      <p:to>
                                        <p:strVal val="visible"/>
                                      </p:to>
                                    </p:set>
                                    <p:animEffect transition="in" filter="wipe(left)">
                                      <p:cBhvr>
                                        <p:cTn id="619" dur="500"/>
                                        <p:tgtEl>
                                          <p:spTgt spid="380"/>
                                        </p:tgtEl>
                                      </p:cBhvr>
                                    </p:animEffect>
                                  </p:childTnLst>
                                </p:cTn>
                              </p:par>
                            </p:childTnLst>
                          </p:cTn>
                        </p:par>
                      </p:childTnLst>
                    </p:cTn>
                  </p:par>
                  <p:par>
                    <p:cTn id="620" fill="hold">
                      <p:stCondLst>
                        <p:cond delay="indefinite"/>
                      </p:stCondLst>
                      <p:childTnLst>
                        <p:par>
                          <p:cTn id="621" fill="hold">
                            <p:stCondLst>
                              <p:cond delay="0"/>
                            </p:stCondLst>
                            <p:childTnLst>
                              <p:par>
                                <p:cTn id="622" presetID="22" presetClass="entr" presetSubtype="2" fill="hold" nodeType="clickEffect">
                                  <p:stCondLst>
                                    <p:cond delay="0"/>
                                  </p:stCondLst>
                                  <p:childTnLst>
                                    <p:set>
                                      <p:cBhvr>
                                        <p:cTn id="623" dur="1" fill="hold">
                                          <p:stCondLst>
                                            <p:cond delay="0"/>
                                          </p:stCondLst>
                                        </p:cTn>
                                        <p:tgtEl>
                                          <p:spTgt spid="389"/>
                                        </p:tgtEl>
                                        <p:attrNameLst>
                                          <p:attrName>style.visibility</p:attrName>
                                        </p:attrNameLst>
                                      </p:cBhvr>
                                      <p:to>
                                        <p:strVal val="visible"/>
                                      </p:to>
                                    </p:set>
                                    <p:animEffect transition="in" filter="wipe(right)">
                                      <p:cBhvr>
                                        <p:cTn id="624" dur="500"/>
                                        <p:tgtEl>
                                          <p:spTgt spid="389"/>
                                        </p:tgtEl>
                                      </p:cBhvr>
                                    </p:animEffect>
                                  </p:childTnLst>
                                </p:cTn>
                              </p:par>
                            </p:childTnLst>
                          </p:cTn>
                        </p:par>
                      </p:childTnLst>
                    </p:cTn>
                  </p:par>
                  <p:par>
                    <p:cTn id="625" fill="hold">
                      <p:stCondLst>
                        <p:cond delay="indefinite"/>
                      </p:stCondLst>
                      <p:childTnLst>
                        <p:par>
                          <p:cTn id="626" fill="hold">
                            <p:stCondLst>
                              <p:cond delay="0"/>
                            </p:stCondLst>
                            <p:childTnLst>
                              <p:par>
                                <p:cTn id="627" presetID="22" presetClass="entr" presetSubtype="8" fill="hold" grpId="0" nodeType="clickEffect">
                                  <p:stCondLst>
                                    <p:cond delay="0"/>
                                  </p:stCondLst>
                                  <p:childTnLst>
                                    <p:set>
                                      <p:cBhvr>
                                        <p:cTn id="628" dur="1" fill="hold">
                                          <p:stCondLst>
                                            <p:cond delay="0"/>
                                          </p:stCondLst>
                                        </p:cTn>
                                        <p:tgtEl>
                                          <p:spTgt spid="337"/>
                                        </p:tgtEl>
                                        <p:attrNameLst>
                                          <p:attrName>style.visibility</p:attrName>
                                        </p:attrNameLst>
                                      </p:cBhvr>
                                      <p:to>
                                        <p:strVal val="visible"/>
                                      </p:to>
                                    </p:set>
                                    <p:animEffect transition="in" filter="wipe(left)">
                                      <p:cBhvr>
                                        <p:cTn id="629" dur="500"/>
                                        <p:tgtEl>
                                          <p:spTgt spid="337"/>
                                        </p:tgtEl>
                                      </p:cBhvr>
                                    </p:animEffect>
                                  </p:childTnLst>
                                </p:cTn>
                              </p:par>
                            </p:childTnLst>
                          </p:cTn>
                        </p:par>
                      </p:childTnLst>
                    </p:cTn>
                  </p:par>
                  <p:par>
                    <p:cTn id="630" fill="hold">
                      <p:stCondLst>
                        <p:cond delay="indefinite"/>
                      </p:stCondLst>
                      <p:childTnLst>
                        <p:par>
                          <p:cTn id="631" fill="hold">
                            <p:stCondLst>
                              <p:cond delay="0"/>
                            </p:stCondLst>
                            <p:childTnLst>
                              <p:par>
                                <p:cTn id="632" presetID="22" presetClass="entr" presetSubtype="2" fill="hold" nodeType="clickEffect">
                                  <p:stCondLst>
                                    <p:cond delay="0"/>
                                  </p:stCondLst>
                                  <p:childTnLst>
                                    <p:set>
                                      <p:cBhvr>
                                        <p:cTn id="633" dur="1" fill="hold">
                                          <p:stCondLst>
                                            <p:cond delay="0"/>
                                          </p:stCondLst>
                                        </p:cTn>
                                        <p:tgtEl>
                                          <p:spTgt spid="385"/>
                                        </p:tgtEl>
                                        <p:attrNameLst>
                                          <p:attrName>style.visibility</p:attrName>
                                        </p:attrNameLst>
                                      </p:cBhvr>
                                      <p:to>
                                        <p:strVal val="visible"/>
                                      </p:to>
                                    </p:set>
                                    <p:animEffect transition="in" filter="wipe(right)">
                                      <p:cBhvr>
                                        <p:cTn id="634" dur="500"/>
                                        <p:tgtEl>
                                          <p:spTgt spid="385"/>
                                        </p:tgtEl>
                                      </p:cBhvr>
                                    </p:animEffect>
                                  </p:childTnLst>
                                </p:cTn>
                              </p:par>
                            </p:childTnLst>
                          </p:cTn>
                        </p:par>
                      </p:childTnLst>
                    </p:cTn>
                  </p:par>
                  <p:par>
                    <p:cTn id="635" fill="hold">
                      <p:stCondLst>
                        <p:cond delay="indefinite"/>
                      </p:stCondLst>
                      <p:childTnLst>
                        <p:par>
                          <p:cTn id="636" fill="hold">
                            <p:stCondLst>
                              <p:cond delay="0"/>
                            </p:stCondLst>
                            <p:childTnLst>
                              <p:par>
                                <p:cTn id="637" presetID="22" presetClass="entr" presetSubtype="8" fill="hold" grpId="0" nodeType="clickEffect">
                                  <p:stCondLst>
                                    <p:cond delay="0"/>
                                  </p:stCondLst>
                                  <p:childTnLst>
                                    <p:set>
                                      <p:cBhvr>
                                        <p:cTn id="638" dur="1" fill="hold">
                                          <p:stCondLst>
                                            <p:cond delay="0"/>
                                          </p:stCondLst>
                                        </p:cTn>
                                        <p:tgtEl>
                                          <p:spTgt spid="326"/>
                                        </p:tgtEl>
                                        <p:attrNameLst>
                                          <p:attrName>style.visibility</p:attrName>
                                        </p:attrNameLst>
                                      </p:cBhvr>
                                      <p:to>
                                        <p:strVal val="visible"/>
                                      </p:to>
                                    </p:set>
                                    <p:animEffect transition="in" filter="wipe(left)">
                                      <p:cBhvr>
                                        <p:cTn id="639"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2" grpId="0"/>
      <p:bldP spid="53" grpId="0"/>
      <p:bldP spid="162" grpId="0"/>
      <p:bldP spid="163" grpId="0"/>
      <p:bldP spid="164" grpId="0"/>
      <p:bldP spid="165" grpId="0"/>
      <p:bldP spid="166" grpId="0"/>
      <p:bldP spid="168" grpId="0"/>
      <p:bldP spid="170" grpId="0"/>
      <p:bldP spid="171" grpId="0"/>
      <p:bldP spid="172" grpId="0"/>
      <p:bldP spid="174" grpId="0"/>
      <p:bldP spid="175" grpId="0"/>
      <p:bldP spid="176" grpId="0"/>
      <p:bldP spid="177" grpId="0"/>
      <p:bldP spid="178" grpId="0"/>
      <p:bldP spid="179" grpId="0"/>
      <p:bldP spid="180" grpId="0"/>
      <p:bldP spid="185" grpId="0"/>
      <p:bldP spid="186" grpId="0"/>
      <p:bldP spid="187" grpId="0"/>
      <p:bldP spid="188" grpId="0"/>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6" grpId="0"/>
      <p:bldP spid="207" grpId="0"/>
      <p:bldP spid="208" grpId="0"/>
      <p:bldP spid="209" grpId="0"/>
      <p:bldP spid="210" grpId="0"/>
      <p:bldP spid="211" grpId="0"/>
      <p:bldP spid="212" grpId="0"/>
      <p:bldP spid="214" grpId="0"/>
      <p:bldP spid="247" grpId="0"/>
      <p:bldP spid="277" grpId="0"/>
      <p:bldP spid="292" grpId="0"/>
      <p:bldP spid="310" grpId="0"/>
      <p:bldP spid="311" grpId="0"/>
      <p:bldP spid="324" grpId="0"/>
      <p:bldP spid="326" grpId="0"/>
      <p:bldP spid="333" grpId="0"/>
      <p:bldP spid="337" grpId="0"/>
      <p:bldP spid="339" grpId="0"/>
      <p:bldP spid="213" grpId="0"/>
      <p:bldP spid="248" grpId="0"/>
      <p:bldP spid="256" grpId="0"/>
      <p:bldP spid="257" grpId="0"/>
      <p:bldP spid="258" grpId="0"/>
      <p:bldP spid="269" grpId="0"/>
      <p:bldP spid="270" grpId="0"/>
      <p:bldP spid="271" grpId="0"/>
      <p:bldP spid="276" grpId="0"/>
      <p:bldP spid="293" grpId="0"/>
      <p:bldP spid="302" grpId="0" animBg="1"/>
      <p:bldP spid="303" grpId="0"/>
      <p:bldP spid="325" grpId="0"/>
      <p:bldP spid="328" grpId="0"/>
      <p:bldP spid="329" grpId="0"/>
      <p:bldP spid="330" grpId="0"/>
      <p:bldP spid="340" grpId="0"/>
      <p:bldP spid="341" grpId="0"/>
      <p:bldP spid="343" grpId="0" animBg="1"/>
      <p:bldP spid="345" grpId="0" animBg="1"/>
      <p:bldP spid="346" grpId="0"/>
      <p:bldP spid="350" grpId="0"/>
      <p:bldP spid="351" grpId="0"/>
      <p:bldP spid="352" grpId="0"/>
      <p:bldP spid="353" grpId="0"/>
      <p:bldP spid="354" grpId="0"/>
      <p:bldP spid="355" grpId="0" animBg="1"/>
      <p:bldP spid="359" grpId="0"/>
      <p:bldP spid="364" grpId="0"/>
      <p:bldP spid="365" grpId="0"/>
      <p:bldP spid="366" grpId="0"/>
      <p:bldP spid="367" grpId="0"/>
      <p:bldP spid="369" grpId="0" animBg="1"/>
      <p:bldP spid="370" grpId="0"/>
      <p:bldP spid="374" grpId="0"/>
      <p:bldP spid="377" grpId="0"/>
      <p:bldP spid="380" grpId="0"/>
      <p:bldP spid="38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 Placeholder 3">
            <a:extLst>
              <a:ext uri="{FF2B5EF4-FFF2-40B4-BE49-F238E27FC236}">
                <a16:creationId xmlns:a16="http://schemas.microsoft.com/office/drawing/2014/main" id="{DD9888F3-CADF-45C7-812E-89803B350345}"/>
              </a:ext>
            </a:extLst>
          </p:cNvPr>
          <p:cNvSpPr txBox="1">
            <a:spLocks/>
          </p:cNvSpPr>
          <p:nvPr/>
        </p:nvSpPr>
        <p:spPr>
          <a:xfrm>
            <a:off x="131179" y="474328"/>
            <a:ext cx="119304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Vogel’s Approximation Method.</a:t>
            </a:r>
            <a:endParaRPr lang="en-IN" dirty="0"/>
          </a:p>
        </p:txBody>
      </p:sp>
      <p:sp>
        <p:nvSpPr>
          <p:cNvPr id="123" name="Content Placeholder 3">
            <a:extLst>
              <a:ext uri="{FF2B5EF4-FFF2-40B4-BE49-F238E27FC236}">
                <a16:creationId xmlns:a16="http://schemas.microsoft.com/office/drawing/2014/main" id="{C132C9B7-40BE-4F12-955A-BD800BC56B4F}"/>
              </a:ext>
            </a:extLst>
          </p:cNvPr>
          <p:cNvSpPr txBox="1">
            <a:spLocks/>
          </p:cNvSpPr>
          <p:nvPr/>
        </p:nvSpPr>
        <p:spPr>
          <a:xfrm>
            <a:off x="140016" y="59308"/>
            <a:ext cx="47176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Optimal solution by MODI method:</a:t>
            </a:r>
            <a:endParaRPr lang="en-IN" dirty="0">
              <a:solidFill>
                <a:schemeClr val="accent6"/>
              </a:solidFill>
            </a:endParaRPr>
          </a:p>
        </p:txBody>
      </p:sp>
      <p:sp>
        <p:nvSpPr>
          <p:cNvPr id="124" name="Content Placeholder 3">
            <a:extLst>
              <a:ext uri="{FF2B5EF4-FFF2-40B4-BE49-F238E27FC236}">
                <a16:creationId xmlns:a16="http://schemas.microsoft.com/office/drawing/2014/main" id="{20B39F76-0112-4F62-AC64-44C1513DBC35}"/>
              </a:ext>
            </a:extLst>
          </p:cNvPr>
          <p:cNvSpPr txBox="1">
            <a:spLocks/>
          </p:cNvSpPr>
          <p:nvPr/>
        </p:nvSpPr>
        <p:spPr>
          <a:xfrm>
            <a:off x="131180" y="897629"/>
            <a:ext cx="36716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total allocations = 7,</a:t>
            </a:r>
            <a:endParaRPr lang="en-IN" dirty="0"/>
          </a:p>
        </p:txBody>
      </p:sp>
      <p:sp>
        <p:nvSpPr>
          <p:cNvPr id="125" name="Content Placeholder 3">
            <a:extLst>
              <a:ext uri="{FF2B5EF4-FFF2-40B4-BE49-F238E27FC236}">
                <a16:creationId xmlns:a16="http://schemas.microsoft.com/office/drawing/2014/main" id="{8BABF84B-8197-4E67-B5ED-202FFFEAB41B}"/>
              </a:ext>
            </a:extLst>
          </p:cNvPr>
          <p:cNvSpPr txBox="1">
            <a:spLocks/>
          </p:cNvSpPr>
          <p:nvPr/>
        </p:nvSpPr>
        <p:spPr>
          <a:xfrm>
            <a:off x="3674011" y="896902"/>
            <a:ext cx="18062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 + n – 1 = 7</a:t>
            </a:r>
            <a:endParaRPr lang="en-IN" dirty="0"/>
          </a:p>
        </p:txBody>
      </p:sp>
      <mc:AlternateContent xmlns:mc="http://schemas.openxmlformats.org/markup-compatibility/2006" xmlns:a14="http://schemas.microsoft.com/office/drawing/2010/main">
        <mc:Choice Requires="a14">
          <p:sp>
            <p:nvSpPr>
              <p:cNvPr id="126" name="Content Placeholder 3">
                <a:extLst>
                  <a:ext uri="{FF2B5EF4-FFF2-40B4-BE49-F238E27FC236}">
                    <a16:creationId xmlns:a16="http://schemas.microsoft.com/office/drawing/2014/main" id="{7B86D0A5-78E4-435F-AA23-617E11000D4E}"/>
                  </a:ext>
                </a:extLst>
              </p:cNvPr>
              <p:cNvSpPr txBox="1">
                <a:spLocks/>
              </p:cNvSpPr>
              <p:nvPr/>
            </p:nvSpPr>
            <p:spPr>
              <a:xfrm>
                <a:off x="5886805" y="905820"/>
                <a:ext cx="472645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𝑡𝑜𝑡𝑎𝑙</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𝑎𝑙𝑙𝑜𝑐𝑎𝑡𝑖𝑜𝑛𝑠</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𝑚</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𝑛</m:t>
                      </m:r>
                      <m:r>
                        <a:rPr lang="en-US" b="0" i="1" smtClean="0">
                          <a:solidFill>
                            <a:schemeClr val="accent6"/>
                          </a:solidFill>
                          <a:latin typeface="Cambria Math" panose="02040503050406030204" pitchFamily="18" charset="0"/>
                          <a:ea typeface="Cambria Math" panose="02040503050406030204" pitchFamily="18" charset="0"/>
                        </a:rPr>
                        <m:t>−1</m:t>
                      </m:r>
                    </m:oMath>
                  </m:oMathPara>
                </a14:m>
                <a:endParaRPr lang="en-IN" dirty="0">
                  <a:solidFill>
                    <a:schemeClr val="accent6"/>
                  </a:solidFill>
                </a:endParaRPr>
              </a:p>
            </p:txBody>
          </p:sp>
        </mc:Choice>
        <mc:Fallback xmlns="">
          <p:sp>
            <p:nvSpPr>
              <p:cNvPr id="126" name="Content Placeholder 3">
                <a:extLst>
                  <a:ext uri="{FF2B5EF4-FFF2-40B4-BE49-F238E27FC236}">
                    <a16:creationId xmlns:a16="http://schemas.microsoft.com/office/drawing/2014/main" id="{7B86D0A5-78E4-435F-AA23-617E11000D4E}"/>
                  </a:ext>
                </a:extLst>
              </p:cNvPr>
              <p:cNvSpPr txBox="1">
                <a:spLocks noRot="1" noChangeAspect="1" noMove="1" noResize="1" noEditPoints="1" noAdjustHandles="1" noChangeArrowheads="1" noChangeShapeType="1" noTextEdit="1"/>
              </p:cNvSpPr>
              <p:nvPr/>
            </p:nvSpPr>
            <p:spPr>
              <a:xfrm>
                <a:off x="5886805" y="905820"/>
                <a:ext cx="4726455" cy="424732"/>
              </a:xfrm>
              <a:prstGeom prst="rect">
                <a:avLst/>
              </a:prstGeom>
              <a:blipFill>
                <a:blip r:embed="rId3"/>
                <a:stretch>
                  <a:fillRect/>
                </a:stretch>
              </a:blipFill>
            </p:spPr>
            <p:txBody>
              <a:bodyPr/>
              <a:lstStyle/>
              <a:p>
                <a:r>
                  <a:rPr lang="en-IN">
                    <a:noFill/>
                  </a:rPr>
                  <a:t> </a:t>
                </a:r>
              </a:p>
            </p:txBody>
          </p:sp>
        </mc:Fallback>
      </mc:AlternateContent>
      <p:sp>
        <p:nvSpPr>
          <p:cNvPr id="128" name="Content Placeholder 3">
            <a:extLst>
              <a:ext uri="{FF2B5EF4-FFF2-40B4-BE49-F238E27FC236}">
                <a16:creationId xmlns:a16="http://schemas.microsoft.com/office/drawing/2014/main" id="{34F54FAF-81C1-43A4-9DB5-C14704969E8D}"/>
              </a:ext>
            </a:extLst>
          </p:cNvPr>
          <p:cNvSpPr txBox="1">
            <a:spLocks/>
          </p:cNvSpPr>
          <p:nvPr/>
        </p:nvSpPr>
        <p:spPr>
          <a:xfrm>
            <a:off x="140016" y="1348307"/>
            <a:ext cx="119304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So obtained initial solution </a:t>
            </a:r>
            <a:r>
              <a:rPr lang="en-US" dirty="0">
                <a:solidFill>
                  <a:schemeClr val="tx2"/>
                </a:solidFill>
              </a:rPr>
              <a:t>can be checked for optimality</a:t>
            </a:r>
            <a:r>
              <a:rPr lang="en-US" dirty="0"/>
              <a:t>.</a:t>
            </a:r>
            <a:endParaRPr lang="en-IN" baseline="-25000" dirty="0"/>
          </a:p>
        </p:txBody>
      </p:sp>
      <p:sp>
        <p:nvSpPr>
          <p:cNvPr id="95" name="TextBox 94">
            <a:extLst>
              <a:ext uri="{FF2B5EF4-FFF2-40B4-BE49-F238E27FC236}">
                <a16:creationId xmlns:a16="http://schemas.microsoft.com/office/drawing/2014/main" id="{03FD95B1-73D0-4CE9-B1A2-CCB08A46872A}"/>
              </a:ext>
            </a:extLst>
          </p:cNvPr>
          <p:cNvSpPr txBox="1"/>
          <p:nvPr/>
        </p:nvSpPr>
        <p:spPr>
          <a:xfrm>
            <a:off x="968752" y="1810699"/>
            <a:ext cx="628468" cy="502861"/>
          </a:xfrm>
          <a:prstGeom prst="rect">
            <a:avLst/>
          </a:prstGeom>
          <a:noFill/>
        </p:spPr>
        <p:txBody>
          <a:bodyPr wrap="square" rtlCol="0">
            <a:spAutoFit/>
          </a:bodyPr>
          <a:lstStyle/>
          <a:p>
            <a:r>
              <a:rPr lang="en-US" sz="2400" dirty="0"/>
              <a:t>To</a:t>
            </a:r>
            <a:endParaRPr lang="en-IN" sz="2400" dirty="0"/>
          </a:p>
        </p:txBody>
      </p:sp>
      <p:sp>
        <p:nvSpPr>
          <p:cNvPr id="96" name="TextBox 95">
            <a:extLst>
              <a:ext uri="{FF2B5EF4-FFF2-40B4-BE49-F238E27FC236}">
                <a16:creationId xmlns:a16="http://schemas.microsoft.com/office/drawing/2014/main" id="{CB79DB37-31D1-431D-BC0C-0BBCA1451BF4}"/>
              </a:ext>
            </a:extLst>
          </p:cNvPr>
          <p:cNvSpPr txBox="1"/>
          <p:nvPr/>
        </p:nvSpPr>
        <p:spPr>
          <a:xfrm>
            <a:off x="439738" y="2213879"/>
            <a:ext cx="893135" cy="905151"/>
          </a:xfrm>
          <a:prstGeom prst="rect">
            <a:avLst/>
          </a:prstGeom>
          <a:noFill/>
        </p:spPr>
        <p:txBody>
          <a:bodyPr wrap="square" rtlCol="0">
            <a:spAutoFit/>
          </a:bodyPr>
          <a:lstStyle/>
          <a:p>
            <a:r>
              <a:rPr lang="en-US" sz="2400" dirty="0"/>
              <a:t>From</a:t>
            </a:r>
            <a:endParaRPr lang="en-IN" sz="2400" dirty="0"/>
          </a:p>
        </p:txBody>
      </p:sp>
      <p:cxnSp>
        <p:nvCxnSpPr>
          <p:cNvPr id="97" name="Straight Connector 96">
            <a:extLst>
              <a:ext uri="{FF2B5EF4-FFF2-40B4-BE49-F238E27FC236}">
                <a16:creationId xmlns:a16="http://schemas.microsoft.com/office/drawing/2014/main" id="{367678BC-1626-49D8-B985-23A6109567EB}"/>
              </a:ext>
            </a:extLst>
          </p:cNvPr>
          <p:cNvCxnSpPr>
            <a:cxnSpLocks/>
          </p:cNvCxnSpPr>
          <p:nvPr/>
        </p:nvCxnSpPr>
        <p:spPr>
          <a:xfrm>
            <a:off x="510250" y="1846431"/>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3D5CFAE-416D-4AC4-AFC4-A37417ACBD74}"/>
              </a:ext>
            </a:extLst>
          </p:cNvPr>
          <p:cNvCxnSpPr>
            <a:cxnSpLocks/>
          </p:cNvCxnSpPr>
          <p:nvPr/>
        </p:nvCxnSpPr>
        <p:spPr>
          <a:xfrm>
            <a:off x="510250" y="2575194"/>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D5F4EC9-A57A-4A4B-B25A-0D8071C36481}"/>
              </a:ext>
            </a:extLst>
          </p:cNvPr>
          <p:cNvCxnSpPr>
            <a:cxnSpLocks/>
          </p:cNvCxnSpPr>
          <p:nvPr/>
        </p:nvCxnSpPr>
        <p:spPr>
          <a:xfrm>
            <a:off x="510250" y="329782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E92C3F4-7039-4398-AF38-6E9EC9A14049}"/>
              </a:ext>
            </a:extLst>
          </p:cNvPr>
          <p:cNvCxnSpPr>
            <a:cxnSpLocks/>
          </p:cNvCxnSpPr>
          <p:nvPr/>
        </p:nvCxnSpPr>
        <p:spPr>
          <a:xfrm>
            <a:off x="510250" y="402045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74271C6-8C9A-4841-A78E-203BE0E98CB8}"/>
              </a:ext>
            </a:extLst>
          </p:cNvPr>
          <p:cNvCxnSpPr>
            <a:cxnSpLocks/>
          </p:cNvCxnSpPr>
          <p:nvPr/>
        </p:nvCxnSpPr>
        <p:spPr>
          <a:xfrm>
            <a:off x="510250" y="474308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396AF7-822A-4650-B9EA-71537125925A}"/>
              </a:ext>
            </a:extLst>
          </p:cNvPr>
          <p:cNvCxnSpPr>
            <a:cxnSpLocks/>
          </p:cNvCxnSpPr>
          <p:nvPr/>
        </p:nvCxnSpPr>
        <p:spPr>
          <a:xfrm>
            <a:off x="510250" y="5465714"/>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18EEEF1-16DB-4A22-9866-3C1F2268B4AA}"/>
              </a:ext>
            </a:extLst>
          </p:cNvPr>
          <p:cNvCxnSpPr>
            <a:cxnSpLocks/>
          </p:cNvCxnSpPr>
          <p:nvPr/>
        </p:nvCxnSpPr>
        <p:spPr>
          <a:xfrm>
            <a:off x="510250" y="6543261"/>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48A4A68-D7C3-4605-A4F9-C2AD2BE98A70}"/>
              </a:ext>
            </a:extLst>
          </p:cNvPr>
          <p:cNvCxnSpPr>
            <a:cxnSpLocks/>
          </p:cNvCxnSpPr>
          <p:nvPr/>
        </p:nvCxnSpPr>
        <p:spPr>
          <a:xfrm>
            <a:off x="510251"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9DEA8A-FEA5-4357-B947-219328B8C775}"/>
              </a:ext>
            </a:extLst>
          </p:cNvPr>
          <p:cNvCxnSpPr/>
          <p:nvPr/>
        </p:nvCxnSpPr>
        <p:spPr>
          <a:xfrm>
            <a:off x="1539080"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5D0C69C-1CEF-4029-A735-8660C80991B3}"/>
              </a:ext>
            </a:extLst>
          </p:cNvPr>
          <p:cNvCxnSpPr/>
          <p:nvPr/>
        </p:nvCxnSpPr>
        <p:spPr>
          <a:xfrm>
            <a:off x="2567910"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6BE4972-6E47-4A59-B039-5068B0209F3E}"/>
              </a:ext>
            </a:extLst>
          </p:cNvPr>
          <p:cNvCxnSpPr/>
          <p:nvPr/>
        </p:nvCxnSpPr>
        <p:spPr>
          <a:xfrm>
            <a:off x="3596739"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FEB346A-38AD-4170-935C-F9E5CB31A20A}"/>
              </a:ext>
            </a:extLst>
          </p:cNvPr>
          <p:cNvCxnSpPr/>
          <p:nvPr/>
        </p:nvCxnSpPr>
        <p:spPr>
          <a:xfrm>
            <a:off x="4625569"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18195C9-2261-4343-A334-36E4C003D3B1}"/>
              </a:ext>
            </a:extLst>
          </p:cNvPr>
          <p:cNvCxnSpPr/>
          <p:nvPr/>
        </p:nvCxnSpPr>
        <p:spPr>
          <a:xfrm>
            <a:off x="5654398"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587745C-2FCB-4FCF-ADB4-D058930BC6D5}"/>
              </a:ext>
            </a:extLst>
          </p:cNvPr>
          <p:cNvCxnSpPr>
            <a:cxnSpLocks/>
          </p:cNvCxnSpPr>
          <p:nvPr/>
        </p:nvCxnSpPr>
        <p:spPr>
          <a:xfrm>
            <a:off x="6661260" y="1851261"/>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77EA6F2-88EC-4938-8454-04E7075FCD0D}"/>
              </a:ext>
            </a:extLst>
          </p:cNvPr>
          <p:cNvCxnSpPr>
            <a:cxnSpLocks/>
          </p:cNvCxnSpPr>
          <p:nvPr/>
        </p:nvCxnSpPr>
        <p:spPr>
          <a:xfrm>
            <a:off x="513144" y="1846430"/>
            <a:ext cx="1025936" cy="728764"/>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E9C3262-993C-46DA-80C7-65A7220AAB45}"/>
              </a:ext>
            </a:extLst>
          </p:cNvPr>
          <p:cNvSpPr txBox="1"/>
          <p:nvPr/>
        </p:nvSpPr>
        <p:spPr>
          <a:xfrm>
            <a:off x="624634" y="2713580"/>
            <a:ext cx="800063" cy="502861"/>
          </a:xfrm>
          <a:prstGeom prst="rect">
            <a:avLst/>
          </a:prstGeom>
          <a:noFill/>
        </p:spPr>
        <p:txBody>
          <a:bodyPr wrap="square" rtlCol="0">
            <a:spAutoFit/>
          </a:bodyPr>
          <a:lstStyle/>
          <a:p>
            <a:pPr algn="ctr"/>
            <a:r>
              <a:rPr lang="en-US" sz="2400" dirty="0"/>
              <a:t>A</a:t>
            </a:r>
            <a:endParaRPr lang="en-IN" sz="2400" dirty="0"/>
          </a:p>
        </p:txBody>
      </p:sp>
      <p:sp>
        <p:nvSpPr>
          <p:cNvPr id="119" name="TextBox 118">
            <a:extLst>
              <a:ext uri="{FF2B5EF4-FFF2-40B4-BE49-F238E27FC236}">
                <a16:creationId xmlns:a16="http://schemas.microsoft.com/office/drawing/2014/main" id="{725578E3-DF44-4D44-B5F0-000C17C4530D}"/>
              </a:ext>
            </a:extLst>
          </p:cNvPr>
          <p:cNvSpPr txBox="1"/>
          <p:nvPr/>
        </p:nvSpPr>
        <p:spPr>
          <a:xfrm>
            <a:off x="624634" y="3436210"/>
            <a:ext cx="800063" cy="502861"/>
          </a:xfrm>
          <a:prstGeom prst="rect">
            <a:avLst/>
          </a:prstGeom>
          <a:noFill/>
        </p:spPr>
        <p:txBody>
          <a:bodyPr wrap="square" rtlCol="0">
            <a:spAutoFit/>
          </a:bodyPr>
          <a:lstStyle/>
          <a:p>
            <a:pPr algn="ctr"/>
            <a:r>
              <a:rPr lang="en-US" sz="2400" dirty="0"/>
              <a:t>B</a:t>
            </a:r>
            <a:endParaRPr lang="en-IN" sz="2400" dirty="0"/>
          </a:p>
        </p:txBody>
      </p:sp>
      <p:sp>
        <p:nvSpPr>
          <p:cNvPr id="120" name="TextBox 119">
            <a:extLst>
              <a:ext uri="{FF2B5EF4-FFF2-40B4-BE49-F238E27FC236}">
                <a16:creationId xmlns:a16="http://schemas.microsoft.com/office/drawing/2014/main" id="{3C609C61-6C26-4CF6-9B96-313B532529BC}"/>
              </a:ext>
            </a:extLst>
          </p:cNvPr>
          <p:cNvSpPr txBox="1"/>
          <p:nvPr/>
        </p:nvSpPr>
        <p:spPr>
          <a:xfrm>
            <a:off x="624634" y="4158840"/>
            <a:ext cx="800063" cy="502861"/>
          </a:xfrm>
          <a:prstGeom prst="rect">
            <a:avLst/>
          </a:prstGeom>
          <a:noFill/>
        </p:spPr>
        <p:txBody>
          <a:bodyPr wrap="square" rtlCol="0">
            <a:spAutoFit/>
          </a:bodyPr>
          <a:lstStyle/>
          <a:p>
            <a:pPr algn="ctr"/>
            <a:r>
              <a:rPr lang="en-US" sz="2400" dirty="0"/>
              <a:t>C</a:t>
            </a:r>
            <a:endParaRPr lang="en-IN" sz="2400" dirty="0"/>
          </a:p>
        </p:txBody>
      </p:sp>
      <p:sp>
        <p:nvSpPr>
          <p:cNvPr id="121" name="TextBox 120">
            <a:extLst>
              <a:ext uri="{FF2B5EF4-FFF2-40B4-BE49-F238E27FC236}">
                <a16:creationId xmlns:a16="http://schemas.microsoft.com/office/drawing/2014/main" id="{52D175EA-B979-4091-A6C2-8B8362D5E8D5}"/>
              </a:ext>
            </a:extLst>
          </p:cNvPr>
          <p:cNvSpPr txBox="1"/>
          <p:nvPr/>
        </p:nvSpPr>
        <p:spPr>
          <a:xfrm>
            <a:off x="439738" y="4881470"/>
            <a:ext cx="1157477" cy="502861"/>
          </a:xfrm>
          <a:prstGeom prst="rect">
            <a:avLst/>
          </a:prstGeom>
          <a:noFill/>
        </p:spPr>
        <p:txBody>
          <a:bodyPr wrap="square" rtlCol="0">
            <a:spAutoFit/>
          </a:bodyPr>
          <a:lstStyle/>
          <a:p>
            <a:pPr algn="ctr"/>
            <a:r>
              <a:rPr lang="en-US" sz="2400" dirty="0"/>
              <a:t>D</a:t>
            </a:r>
            <a:endParaRPr lang="en-IN" sz="2400" dirty="0"/>
          </a:p>
        </p:txBody>
      </p:sp>
      <p:sp>
        <p:nvSpPr>
          <p:cNvPr id="130" name="TextBox 129">
            <a:extLst>
              <a:ext uri="{FF2B5EF4-FFF2-40B4-BE49-F238E27FC236}">
                <a16:creationId xmlns:a16="http://schemas.microsoft.com/office/drawing/2014/main" id="{22722BED-B4C9-4A38-8EB7-5AE3155FB550}"/>
              </a:ext>
            </a:extLst>
          </p:cNvPr>
          <p:cNvSpPr txBox="1"/>
          <p:nvPr/>
        </p:nvSpPr>
        <p:spPr>
          <a:xfrm>
            <a:off x="370990" y="5415417"/>
            <a:ext cx="1318790" cy="461665"/>
          </a:xfrm>
          <a:prstGeom prst="rect">
            <a:avLst/>
          </a:prstGeom>
          <a:noFill/>
        </p:spPr>
        <p:txBody>
          <a:bodyPr wrap="square" rtlCol="0">
            <a:spAutoFit/>
          </a:bodyPr>
          <a:lstStyle/>
          <a:p>
            <a:pPr algn="ctr"/>
            <a:r>
              <a:rPr lang="en-US" sz="2400" dirty="0"/>
              <a:t>Demand</a:t>
            </a:r>
            <a:endParaRPr lang="en-IN" sz="2400" dirty="0"/>
          </a:p>
        </p:txBody>
      </p:sp>
      <p:sp>
        <p:nvSpPr>
          <p:cNvPr id="137" name="TextBox 136">
            <a:extLst>
              <a:ext uri="{FF2B5EF4-FFF2-40B4-BE49-F238E27FC236}">
                <a16:creationId xmlns:a16="http://schemas.microsoft.com/office/drawing/2014/main" id="{E08EA239-B5FB-41D7-956B-D525DF723647}"/>
              </a:ext>
            </a:extLst>
          </p:cNvPr>
          <p:cNvSpPr txBox="1"/>
          <p:nvPr/>
        </p:nvSpPr>
        <p:spPr>
          <a:xfrm>
            <a:off x="1653464" y="1990950"/>
            <a:ext cx="800063" cy="502861"/>
          </a:xfrm>
          <a:prstGeom prst="rect">
            <a:avLst/>
          </a:prstGeom>
          <a:noFill/>
        </p:spPr>
        <p:txBody>
          <a:bodyPr wrap="square" rtlCol="0">
            <a:spAutoFit/>
          </a:bodyPr>
          <a:lstStyle/>
          <a:p>
            <a:pPr algn="ctr"/>
            <a:r>
              <a:rPr lang="en-US" sz="2400" dirty="0"/>
              <a:t>W</a:t>
            </a:r>
            <a:endParaRPr lang="en-IN" sz="2400" dirty="0"/>
          </a:p>
        </p:txBody>
      </p:sp>
      <p:sp>
        <p:nvSpPr>
          <p:cNvPr id="138" name="TextBox 137">
            <a:extLst>
              <a:ext uri="{FF2B5EF4-FFF2-40B4-BE49-F238E27FC236}">
                <a16:creationId xmlns:a16="http://schemas.microsoft.com/office/drawing/2014/main" id="{63862983-EDD7-4EB2-96C4-D0CEE504A178}"/>
              </a:ext>
            </a:extLst>
          </p:cNvPr>
          <p:cNvSpPr txBox="1"/>
          <p:nvPr/>
        </p:nvSpPr>
        <p:spPr>
          <a:xfrm>
            <a:off x="2688573" y="1990950"/>
            <a:ext cx="800063" cy="502861"/>
          </a:xfrm>
          <a:prstGeom prst="rect">
            <a:avLst/>
          </a:prstGeom>
          <a:noFill/>
        </p:spPr>
        <p:txBody>
          <a:bodyPr wrap="square" rtlCol="0">
            <a:spAutoFit/>
          </a:bodyPr>
          <a:lstStyle/>
          <a:p>
            <a:pPr algn="ctr"/>
            <a:r>
              <a:rPr lang="en-US" sz="2400" dirty="0"/>
              <a:t>X</a:t>
            </a:r>
            <a:endParaRPr lang="en-IN" sz="2400" dirty="0"/>
          </a:p>
        </p:txBody>
      </p:sp>
      <p:sp>
        <p:nvSpPr>
          <p:cNvPr id="139" name="TextBox 138">
            <a:extLst>
              <a:ext uri="{FF2B5EF4-FFF2-40B4-BE49-F238E27FC236}">
                <a16:creationId xmlns:a16="http://schemas.microsoft.com/office/drawing/2014/main" id="{98167B71-7B8C-4776-BD83-72303AD39946}"/>
              </a:ext>
            </a:extLst>
          </p:cNvPr>
          <p:cNvSpPr txBox="1"/>
          <p:nvPr/>
        </p:nvSpPr>
        <p:spPr>
          <a:xfrm>
            <a:off x="3711664" y="1990950"/>
            <a:ext cx="800063" cy="502861"/>
          </a:xfrm>
          <a:prstGeom prst="rect">
            <a:avLst/>
          </a:prstGeom>
          <a:noFill/>
        </p:spPr>
        <p:txBody>
          <a:bodyPr wrap="square" rtlCol="0">
            <a:spAutoFit/>
          </a:bodyPr>
          <a:lstStyle/>
          <a:p>
            <a:pPr algn="ctr"/>
            <a:r>
              <a:rPr lang="en-US" sz="2400" dirty="0"/>
              <a:t>Y</a:t>
            </a:r>
            <a:endParaRPr lang="en-IN" sz="2400" dirty="0"/>
          </a:p>
        </p:txBody>
      </p:sp>
      <p:sp>
        <p:nvSpPr>
          <p:cNvPr id="140" name="TextBox 139">
            <a:extLst>
              <a:ext uri="{FF2B5EF4-FFF2-40B4-BE49-F238E27FC236}">
                <a16:creationId xmlns:a16="http://schemas.microsoft.com/office/drawing/2014/main" id="{9AE17B8A-4E26-4B66-9BC9-3C95414AF4FD}"/>
              </a:ext>
            </a:extLst>
          </p:cNvPr>
          <p:cNvSpPr txBox="1"/>
          <p:nvPr/>
        </p:nvSpPr>
        <p:spPr>
          <a:xfrm>
            <a:off x="4484759" y="1990950"/>
            <a:ext cx="1282336" cy="905151"/>
          </a:xfrm>
          <a:prstGeom prst="rect">
            <a:avLst/>
          </a:prstGeom>
          <a:noFill/>
        </p:spPr>
        <p:txBody>
          <a:bodyPr wrap="square" rtlCol="0">
            <a:spAutoFit/>
          </a:bodyPr>
          <a:lstStyle/>
          <a:p>
            <a:pPr algn="ctr"/>
            <a:r>
              <a:rPr lang="en-US" sz="2400" dirty="0"/>
              <a:t>Dummy</a:t>
            </a:r>
            <a:endParaRPr lang="en-IN" sz="2400" dirty="0"/>
          </a:p>
        </p:txBody>
      </p:sp>
      <p:sp>
        <p:nvSpPr>
          <p:cNvPr id="141" name="TextBox 140">
            <a:extLst>
              <a:ext uri="{FF2B5EF4-FFF2-40B4-BE49-F238E27FC236}">
                <a16:creationId xmlns:a16="http://schemas.microsoft.com/office/drawing/2014/main" id="{E5E20007-5FAD-452A-8B11-9E67AFF3E939}"/>
              </a:ext>
            </a:extLst>
          </p:cNvPr>
          <p:cNvSpPr txBox="1"/>
          <p:nvPr/>
        </p:nvSpPr>
        <p:spPr>
          <a:xfrm>
            <a:off x="5644289" y="1990950"/>
            <a:ext cx="1061319" cy="905151"/>
          </a:xfrm>
          <a:prstGeom prst="rect">
            <a:avLst/>
          </a:prstGeom>
          <a:noFill/>
        </p:spPr>
        <p:txBody>
          <a:bodyPr wrap="square" rtlCol="0">
            <a:spAutoFit/>
          </a:bodyPr>
          <a:lstStyle/>
          <a:p>
            <a:pPr algn="ctr"/>
            <a:r>
              <a:rPr lang="en-US" sz="2400" dirty="0"/>
              <a:t>Supply</a:t>
            </a:r>
            <a:endParaRPr lang="en-IN" sz="2400" dirty="0"/>
          </a:p>
        </p:txBody>
      </p:sp>
      <p:sp>
        <p:nvSpPr>
          <p:cNvPr id="142" name="TextBox 141">
            <a:extLst>
              <a:ext uri="{FF2B5EF4-FFF2-40B4-BE49-F238E27FC236}">
                <a16:creationId xmlns:a16="http://schemas.microsoft.com/office/drawing/2014/main" id="{7470175E-61BC-45B1-937E-10C9F3946D63}"/>
              </a:ext>
            </a:extLst>
          </p:cNvPr>
          <p:cNvSpPr txBox="1"/>
          <p:nvPr/>
        </p:nvSpPr>
        <p:spPr>
          <a:xfrm>
            <a:off x="2066327" y="2912490"/>
            <a:ext cx="582130" cy="502861"/>
          </a:xfrm>
          <a:prstGeom prst="rect">
            <a:avLst/>
          </a:prstGeom>
          <a:noFill/>
        </p:spPr>
        <p:txBody>
          <a:bodyPr wrap="square" rtlCol="0">
            <a:spAutoFit/>
          </a:bodyPr>
          <a:lstStyle/>
          <a:p>
            <a:pPr algn="ctr"/>
            <a:r>
              <a:rPr lang="en-US" sz="2400" dirty="0"/>
              <a:t>7</a:t>
            </a:r>
            <a:endParaRPr lang="en-IN" sz="2400" dirty="0"/>
          </a:p>
        </p:txBody>
      </p:sp>
      <p:sp>
        <p:nvSpPr>
          <p:cNvPr id="143" name="TextBox 142">
            <a:extLst>
              <a:ext uri="{FF2B5EF4-FFF2-40B4-BE49-F238E27FC236}">
                <a16:creationId xmlns:a16="http://schemas.microsoft.com/office/drawing/2014/main" id="{EDDD8A3F-A18A-42BE-8552-D3F736C2EE1E}"/>
              </a:ext>
            </a:extLst>
          </p:cNvPr>
          <p:cNvSpPr txBox="1"/>
          <p:nvPr/>
        </p:nvSpPr>
        <p:spPr>
          <a:xfrm>
            <a:off x="2066327" y="3632956"/>
            <a:ext cx="582130" cy="502861"/>
          </a:xfrm>
          <a:prstGeom prst="rect">
            <a:avLst/>
          </a:prstGeom>
          <a:noFill/>
        </p:spPr>
        <p:txBody>
          <a:bodyPr wrap="square" rtlCol="0">
            <a:spAutoFit/>
          </a:bodyPr>
          <a:lstStyle/>
          <a:p>
            <a:pPr algn="ctr"/>
            <a:r>
              <a:rPr lang="en-US" sz="2400" dirty="0"/>
              <a:t>4</a:t>
            </a:r>
            <a:endParaRPr lang="en-IN" sz="2400" dirty="0"/>
          </a:p>
        </p:txBody>
      </p:sp>
      <p:sp>
        <p:nvSpPr>
          <p:cNvPr id="144" name="TextBox 143">
            <a:extLst>
              <a:ext uri="{FF2B5EF4-FFF2-40B4-BE49-F238E27FC236}">
                <a16:creationId xmlns:a16="http://schemas.microsoft.com/office/drawing/2014/main" id="{489120F8-197B-4502-9DFC-E346CA4F5BEB}"/>
              </a:ext>
            </a:extLst>
          </p:cNvPr>
          <p:cNvSpPr txBox="1"/>
          <p:nvPr/>
        </p:nvSpPr>
        <p:spPr>
          <a:xfrm>
            <a:off x="2066327" y="4353422"/>
            <a:ext cx="582130" cy="502861"/>
          </a:xfrm>
          <a:prstGeom prst="rect">
            <a:avLst/>
          </a:prstGeom>
          <a:noFill/>
        </p:spPr>
        <p:txBody>
          <a:bodyPr wrap="square" rtlCol="0">
            <a:spAutoFit/>
          </a:bodyPr>
          <a:lstStyle/>
          <a:p>
            <a:pPr algn="ctr"/>
            <a:r>
              <a:rPr lang="en-US" sz="2400" dirty="0"/>
              <a:t>5</a:t>
            </a:r>
            <a:endParaRPr lang="en-IN" sz="2400" dirty="0"/>
          </a:p>
        </p:txBody>
      </p:sp>
      <p:sp>
        <p:nvSpPr>
          <p:cNvPr id="145" name="TextBox 144">
            <a:extLst>
              <a:ext uri="{FF2B5EF4-FFF2-40B4-BE49-F238E27FC236}">
                <a16:creationId xmlns:a16="http://schemas.microsoft.com/office/drawing/2014/main" id="{27B86C96-1D08-4844-8BD9-38D743EAA097}"/>
              </a:ext>
            </a:extLst>
          </p:cNvPr>
          <p:cNvSpPr txBox="1"/>
          <p:nvPr/>
        </p:nvSpPr>
        <p:spPr>
          <a:xfrm>
            <a:off x="2066327" y="5073889"/>
            <a:ext cx="582130" cy="502861"/>
          </a:xfrm>
          <a:prstGeom prst="rect">
            <a:avLst/>
          </a:prstGeom>
          <a:noFill/>
        </p:spPr>
        <p:txBody>
          <a:bodyPr wrap="square" rtlCol="0">
            <a:spAutoFit/>
          </a:bodyPr>
          <a:lstStyle/>
          <a:p>
            <a:pPr algn="ctr"/>
            <a:r>
              <a:rPr lang="en-US" sz="2400" dirty="0"/>
              <a:t>8</a:t>
            </a:r>
            <a:endParaRPr lang="en-IN" sz="2400" dirty="0"/>
          </a:p>
        </p:txBody>
      </p:sp>
      <p:sp>
        <p:nvSpPr>
          <p:cNvPr id="146" name="TextBox 145">
            <a:extLst>
              <a:ext uri="{FF2B5EF4-FFF2-40B4-BE49-F238E27FC236}">
                <a16:creationId xmlns:a16="http://schemas.microsoft.com/office/drawing/2014/main" id="{0CF9733C-C605-461A-B962-6A44044D2DE8}"/>
              </a:ext>
            </a:extLst>
          </p:cNvPr>
          <p:cNvSpPr txBox="1"/>
          <p:nvPr/>
        </p:nvSpPr>
        <p:spPr>
          <a:xfrm>
            <a:off x="5158220" y="2912490"/>
            <a:ext cx="582130" cy="502861"/>
          </a:xfrm>
          <a:prstGeom prst="rect">
            <a:avLst/>
          </a:prstGeom>
          <a:noFill/>
        </p:spPr>
        <p:txBody>
          <a:bodyPr wrap="square" rtlCol="0">
            <a:spAutoFit/>
          </a:bodyPr>
          <a:lstStyle/>
          <a:p>
            <a:pPr algn="ctr"/>
            <a:r>
              <a:rPr lang="en-US" sz="2400" dirty="0"/>
              <a:t>0</a:t>
            </a:r>
            <a:endParaRPr lang="en-IN" sz="2400" dirty="0"/>
          </a:p>
        </p:txBody>
      </p:sp>
      <p:sp>
        <p:nvSpPr>
          <p:cNvPr id="147" name="TextBox 146">
            <a:extLst>
              <a:ext uri="{FF2B5EF4-FFF2-40B4-BE49-F238E27FC236}">
                <a16:creationId xmlns:a16="http://schemas.microsoft.com/office/drawing/2014/main" id="{0BD42B03-8595-4B97-B40D-980BC21B2ED0}"/>
              </a:ext>
            </a:extLst>
          </p:cNvPr>
          <p:cNvSpPr txBox="1"/>
          <p:nvPr/>
        </p:nvSpPr>
        <p:spPr>
          <a:xfrm>
            <a:off x="5158220" y="3632956"/>
            <a:ext cx="582130" cy="502861"/>
          </a:xfrm>
          <a:prstGeom prst="rect">
            <a:avLst/>
          </a:prstGeom>
          <a:noFill/>
        </p:spPr>
        <p:txBody>
          <a:bodyPr wrap="square" rtlCol="0">
            <a:spAutoFit/>
          </a:bodyPr>
          <a:lstStyle/>
          <a:p>
            <a:pPr algn="ctr"/>
            <a:r>
              <a:rPr lang="en-US" sz="2400" dirty="0"/>
              <a:t>0</a:t>
            </a:r>
            <a:endParaRPr lang="en-IN" sz="2400" dirty="0"/>
          </a:p>
        </p:txBody>
      </p:sp>
      <p:sp>
        <p:nvSpPr>
          <p:cNvPr id="148" name="TextBox 147">
            <a:extLst>
              <a:ext uri="{FF2B5EF4-FFF2-40B4-BE49-F238E27FC236}">
                <a16:creationId xmlns:a16="http://schemas.microsoft.com/office/drawing/2014/main" id="{326441D1-1E5C-4A69-9EBC-7B088C5A0EF7}"/>
              </a:ext>
            </a:extLst>
          </p:cNvPr>
          <p:cNvSpPr txBox="1"/>
          <p:nvPr/>
        </p:nvSpPr>
        <p:spPr>
          <a:xfrm>
            <a:off x="5158220" y="4353422"/>
            <a:ext cx="582130" cy="502861"/>
          </a:xfrm>
          <a:prstGeom prst="rect">
            <a:avLst/>
          </a:prstGeom>
          <a:noFill/>
        </p:spPr>
        <p:txBody>
          <a:bodyPr wrap="square" rtlCol="0">
            <a:spAutoFit/>
          </a:bodyPr>
          <a:lstStyle/>
          <a:p>
            <a:pPr algn="ctr"/>
            <a:r>
              <a:rPr lang="en-US" sz="2400" dirty="0"/>
              <a:t>0</a:t>
            </a:r>
            <a:endParaRPr lang="en-IN" sz="2400" dirty="0"/>
          </a:p>
        </p:txBody>
      </p:sp>
      <p:sp>
        <p:nvSpPr>
          <p:cNvPr id="149" name="TextBox 148">
            <a:extLst>
              <a:ext uri="{FF2B5EF4-FFF2-40B4-BE49-F238E27FC236}">
                <a16:creationId xmlns:a16="http://schemas.microsoft.com/office/drawing/2014/main" id="{A926A0EF-4D76-4512-9C4F-4D0795DF6466}"/>
              </a:ext>
            </a:extLst>
          </p:cNvPr>
          <p:cNvSpPr txBox="1"/>
          <p:nvPr/>
        </p:nvSpPr>
        <p:spPr>
          <a:xfrm>
            <a:off x="5158220" y="5073889"/>
            <a:ext cx="582130" cy="502861"/>
          </a:xfrm>
          <a:prstGeom prst="rect">
            <a:avLst/>
          </a:prstGeom>
          <a:noFill/>
        </p:spPr>
        <p:txBody>
          <a:bodyPr wrap="square" rtlCol="0">
            <a:spAutoFit/>
          </a:bodyPr>
          <a:lstStyle/>
          <a:p>
            <a:pPr algn="ctr"/>
            <a:r>
              <a:rPr lang="en-US" sz="2400" dirty="0"/>
              <a:t>0</a:t>
            </a:r>
            <a:endParaRPr lang="en-IN" sz="2400" dirty="0"/>
          </a:p>
        </p:txBody>
      </p:sp>
      <p:sp>
        <p:nvSpPr>
          <p:cNvPr id="150" name="TextBox 149">
            <a:extLst>
              <a:ext uri="{FF2B5EF4-FFF2-40B4-BE49-F238E27FC236}">
                <a16:creationId xmlns:a16="http://schemas.microsoft.com/office/drawing/2014/main" id="{4E961E20-5D4E-4BDD-95C6-E09CF21B0D63}"/>
              </a:ext>
            </a:extLst>
          </p:cNvPr>
          <p:cNvSpPr txBox="1"/>
          <p:nvPr/>
        </p:nvSpPr>
        <p:spPr>
          <a:xfrm>
            <a:off x="4127589" y="2912490"/>
            <a:ext cx="582130" cy="502861"/>
          </a:xfrm>
          <a:prstGeom prst="rect">
            <a:avLst/>
          </a:prstGeom>
          <a:noFill/>
        </p:spPr>
        <p:txBody>
          <a:bodyPr wrap="square" rtlCol="0">
            <a:spAutoFit/>
          </a:bodyPr>
          <a:lstStyle/>
          <a:p>
            <a:pPr algn="ctr"/>
            <a:r>
              <a:rPr lang="en-US" sz="2400" dirty="0"/>
              <a:t>6</a:t>
            </a:r>
            <a:endParaRPr lang="en-IN" sz="2400" dirty="0"/>
          </a:p>
        </p:txBody>
      </p:sp>
      <p:sp>
        <p:nvSpPr>
          <p:cNvPr id="151" name="TextBox 150">
            <a:extLst>
              <a:ext uri="{FF2B5EF4-FFF2-40B4-BE49-F238E27FC236}">
                <a16:creationId xmlns:a16="http://schemas.microsoft.com/office/drawing/2014/main" id="{3B6B1FE8-48A9-4000-863C-63FE33D1B00F}"/>
              </a:ext>
            </a:extLst>
          </p:cNvPr>
          <p:cNvSpPr txBox="1"/>
          <p:nvPr/>
        </p:nvSpPr>
        <p:spPr>
          <a:xfrm>
            <a:off x="4127589" y="3632956"/>
            <a:ext cx="582130" cy="502861"/>
          </a:xfrm>
          <a:prstGeom prst="rect">
            <a:avLst/>
          </a:prstGeom>
          <a:noFill/>
        </p:spPr>
        <p:txBody>
          <a:bodyPr wrap="square" rtlCol="0">
            <a:spAutoFit/>
          </a:bodyPr>
          <a:lstStyle/>
          <a:p>
            <a:pPr algn="ctr"/>
            <a:r>
              <a:rPr lang="en-US" sz="2400" dirty="0"/>
              <a:t>8</a:t>
            </a:r>
            <a:endParaRPr lang="en-IN" sz="2400" dirty="0"/>
          </a:p>
        </p:txBody>
      </p:sp>
      <p:sp>
        <p:nvSpPr>
          <p:cNvPr id="152" name="TextBox 151">
            <a:extLst>
              <a:ext uri="{FF2B5EF4-FFF2-40B4-BE49-F238E27FC236}">
                <a16:creationId xmlns:a16="http://schemas.microsoft.com/office/drawing/2014/main" id="{C87850EB-41F9-4DDB-9BFA-BD4F465FFC9B}"/>
              </a:ext>
            </a:extLst>
          </p:cNvPr>
          <p:cNvSpPr txBox="1"/>
          <p:nvPr/>
        </p:nvSpPr>
        <p:spPr>
          <a:xfrm>
            <a:off x="4127589" y="4353422"/>
            <a:ext cx="582130" cy="502861"/>
          </a:xfrm>
          <a:prstGeom prst="rect">
            <a:avLst/>
          </a:prstGeom>
          <a:noFill/>
        </p:spPr>
        <p:txBody>
          <a:bodyPr wrap="square" rtlCol="0">
            <a:spAutoFit/>
          </a:bodyPr>
          <a:lstStyle/>
          <a:p>
            <a:pPr algn="ctr"/>
            <a:r>
              <a:rPr lang="en-US" sz="2400" dirty="0"/>
              <a:t>4</a:t>
            </a:r>
            <a:endParaRPr lang="en-IN" sz="2400" dirty="0"/>
          </a:p>
        </p:txBody>
      </p:sp>
      <p:sp>
        <p:nvSpPr>
          <p:cNvPr id="153" name="TextBox 152">
            <a:extLst>
              <a:ext uri="{FF2B5EF4-FFF2-40B4-BE49-F238E27FC236}">
                <a16:creationId xmlns:a16="http://schemas.microsoft.com/office/drawing/2014/main" id="{3D7A74CD-1BE1-4B0C-8D43-595E1685C710}"/>
              </a:ext>
            </a:extLst>
          </p:cNvPr>
          <p:cNvSpPr txBox="1"/>
          <p:nvPr/>
        </p:nvSpPr>
        <p:spPr>
          <a:xfrm>
            <a:off x="4127589" y="5073889"/>
            <a:ext cx="582130" cy="502861"/>
          </a:xfrm>
          <a:prstGeom prst="rect">
            <a:avLst/>
          </a:prstGeom>
          <a:noFill/>
        </p:spPr>
        <p:txBody>
          <a:bodyPr wrap="square" rtlCol="0">
            <a:spAutoFit/>
          </a:bodyPr>
          <a:lstStyle/>
          <a:p>
            <a:pPr algn="ctr"/>
            <a:r>
              <a:rPr lang="en-US" sz="2400" dirty="0"/>
              <a:t>3</a:t>
            </a:r>
            <a:endParaRPr lang="en-IN" sz="2400" dirty="0"/>
          </a:p>
        </p:txBody>
      </p:sp>
      <p:sp>
        <p:nvSpPr>
          <p:cNvPr id="154" name="TextBox 153">
            <a:extLst>
              <a:ext uri="{FF2B5EF4-FFF2-40B4-BE49-F238E27FC236}">
                <a16:creationId xmlns:a16="http://schemas.microsoft.com/office/drawing/2014/main" id="{CC0F372E-5AB2-40B3-94CD-AD24761B7BB1}"/>
              </a:ext>
            </a:extLst>
          </p:cNvPr>
          <p:cNvSpPr txBox="1"/>
          <p:nvPr/>
        </p:nvSpPr>
        <p:spPr>
          <a:xfrm>
            <a:off x="3096958" y="2912490"/>
            <a:ext cx="582130" cy="502861"/>
          </a:xfrm>
          <a:prstGeom prst="rect">
            <a:avLst/>
          </a:prstGeom>
          <a:noFill/>
        </p:spPr>
        <p:txBody>
          <a:bodyPr wrap="square" rtlCol="0">
            <a:spAutoFit/>
          </a:bodyPr>
          <a:lstStyle/>
          <a:p>
            <a:pPr algn="ctr"/>
            <a:r>
              <a:rPr lang="en-US" sz="2400" dirty="0"/>
              <a:t>3</a:t>
            </a:r>
            <a:endParaRPr lang="en-IN" sz="2400" dirty="0"/>
          </a:p>
        </p:txBody>
      </p:sp>
      <p:sp>
        <p:nvSpPr>
          <p:cNvPr id="155" name="TextBox 154">
            <a:extLst>
              <a:ext uri="{FF2B5EF4-FFF2-40B4-BE49-F238E27FC236}">
                <a16:creationId xmlns:a16="http://schemas.microsoft.com/office/drawing/2014/main" id="{CF7B1B9D-2FBF-4A70-9C02-B524E786FA05}"/>
              </a:ext>
            </a:extLst>
          </p:cNvPr>
          <p:cNvSpPr txBox="1"/>
          <p:nvPr/>
        </p:nvSpPr>
        <p:spPr>
          <a:xfrm>
            <a:off x="3096958" y="3632956"/>
            <a:ext cx="582130" cy="502861"/>
          </a:xfrm>
          <a:prstGeom prst="rect">
            <a:avLst/>
          </a:prstGeom>
          <a:noFill/>
        </p:spPr>
        <p:txBody>
          <a:bodyPr wrap="square" rtlCol="0">
            <a:spAutoFit/>
          </a:bodyPr>
          <a:lstStyle/>
          <a:p>
            <a:pPr algn="ctr"/>
            <a:r>
              <a:rPr lang="en-US" sz="2400" dirty="0"/>
              <a:t>6</a:t>
            </a:r>
            <a:endParaRPr lang="en-IN" sz="2400" dirty="0"/>
          </a:p>
        </p:txBody>
      </p:sp>
      <p:sp>
        <p:nvSpPr>
          <p:cNvPr id="156" name="TextBox 155">
            <a:extLst>
              <a:ext uri="{FF2B5EF4-FFF2-40B4-BE49-F238E27FC236}">
                <a16:creationId xmlns:a16="http://schemas.microsoft.com/office/drawing/2014/main" id="{D2B2B0EC-0E74-4D3A-AB80-8E2964B2739E}"/>
              </a:ext>
            </a:extLst>
          </p:cNvPr>
          <p:cNvSpPr txBox="1"/>
          <p:nvPr/>
        </p:nvSpPr>
        <p:spPr>
          <a:xfrm>
            <a:off x="3096958" y="4353422"/>
            <a:ext cx="582130" cy="502861"/>
          </a:xfrm>
          <a:prstGeom prst="rect">
            <a:avLst/>
          </a:prstGeom>
          <a:noFill/>
        </p:spPr>
        <p:txBody>
          <a:bodyPr wrap="square" rtlCol="0">
            <a:spAutoFit/>
          </a:bodyPr>
          <a:lstStyle/>
          <a:p>
            <a:pPr algn="ctr"/>
            <a:r>
              <a:rPr lang="en-US" sz="2400" dirty="0"/>
              <a:t>8</a:t>
            </a:r>
            <a:endParaRPr lang="en-IN" sz="2400" dirty="0"/>
          </a:p>
        </p:txBody>
      </p:sp>
      <p:sp>
        <p:nvSpPr>
          <p:cNvPr id="157" name="TextBox 156">
            <a:extLst>
              <a:ext uri="{FF2B5EF4-FFF2-40B4-BE49-F238E27FC236}">
                <a16:creationId xmlns:a16="http://schemas.microsoft.com/office/drawing/2014/main" id="{6E41C235-B3C7-462C-8BA7-FDC6411E19F5}"/>
              </a:ext>
            </a:extLst>
          </p:cNvPr>
          <p:cNvSpPr txBox="1"/>
          <p:nvPr/>
        </p:nvSpPr>
        <p:spPr>
          <a:xfrm>
            <a:off x="3096958" y="5073889"/>
            <a:ext cx="582130" cy="502861"/>
          </a:xfrm>
          <a:prstGeom prst="rect">
            <a:avLst/>
          </a:prstGeom>
          <a:noFill/>
        </p:spPr>
        <p:txBody>
          <a:bodyPr wrap="square" rtlCol="0">
            <a:spAutoFit/>
          </a:bodyPr>
          <a:lstStyle/>
          <a:p>
            <a:pPr algn="ctr"/>
            <a:r>
              <a:rPr lang="en-US" sz="2400" dirty="0"/>
              <a:t>4</a:t>
            </a:r>
            <a:endParaRPr lang="en-IN" sz="2400" dirty="0"/>
          </a:p>
        </p:txBody>
      </p:sp>
      <p:sp>
        <p:nvSpPr>
          <p:cNvPr id="158" name="TextBox 157">
            <a:extLst>
              <a:ext uri="{FF2B5EF4-FFF2-40B4-BE49-F238E27FC236}">
                <a16:creationId xmlns:a16="http://schemas.microsoft.com/office/drawing/2014/main" id="{386F8D25-10C3-41D3-8A67-76B5700C10D5}"/>
              </a:ext>
            </a:extLst>
          </p:cNvPr>
          <p:cNvSpPr txBox="1"/>
          <p:nvPr/>
        </p:nvSpPr>
        <p:spPr>
          <a:xfrm>
            <a:off x="5876242" y="2713541"/>
            <a:ext cx="582130" cy="502861"/>
          </a:xfrm>
          <a:prstGeom prst="rect">
            <a:avLst/>
          </a:prstGeom>
          <a:noFill/>
        </p:spPr>
        <p:txBody>
          <a:bodyPr wrap="square" rtlCol="0">
            <a:spAutoFit/>
          </a:bodyPr>
          <a:lstStyle/>
          <a:p>
            <a:pPr algn="ctr"/>
            <a:r>
              <a:rPr lang="en-US" sz="2400" dirty="0"/>
              <a:t>5</a:t>
            </a:r>
            <a:endParaRPr lang="en-IN" sz="2400" dirty="0"/>
          </a:p>
        </p:txBody>
      </p:sp>
      <p:sp>
        <p:nvSpPr>
          <p:cNvPr id="159" name="TextBox 158">
            <a:extLst>
              <a:ext uri="{FF2B5EF4-FFF2-40B4-BE49-F238E27FC236}">
                <a16:creationId xmlns:a16="http://schemas.microsoft.com/office/drawing/2014/main" id="{3E9E2684-347B-4A18-9ABA-485FCF029FC8}"/>
              </a:ext>
            </a:extLst>
          </p:cNvPr>
          <p:cNvSpPr txBox="1"/>
          <p:nvPr/>
        </p:nvSpPr>
        <p:spPr>
          <a:xfrm>
            <a:off x="5876242" y="3432736"/>
            <a:ext cx="582130" cy="502861"/>
          </a:xfrm>
          <a:prstGeom prst="rect">
            <a:avLst/>
          </a:prstGeom>
          <a:noFill/>
        </p:spPr>
        <p:txBody>
          <a:bodyPr wrap="square" rtlCol="0">
            <a:spAutoFit/>
          </a:bodyPr>
          <a:lstStyle/>
          <a:p>
            <a:pPr algn="ctr"/>
            <a:r>
              <a:rPr lang="en-US" sz="2400" dirty="0"/>
              <a:t>10</a:t>
            </a:r>
            <a:endParaRPr lang="en-IN" sz="2400" dirty="0"/>
          </a:p>
        </p:txBody>
      </p:sp>
      <p:sp>
        <p:nvSpPr>
          <p:cNvPr id="160" name="TextBox 159">
            <a:extLst>
              <a:ext uri="{FF2B5EF4-FFF2-40B4-BE49-F238E27FC236}">
                <a16:creationId xmlns:a16="http://schemas.microsoft.com/office/drawing/2014/main" id="{92A5E4C5-483F-474E-B404-F4EE7D2D1962}"/>
              </a:ext>
            </a:extLst>
          </p:cNvPr>
          <p:cNvSpPr txBox="1"/>
          <p:nvPr/>
        </p:nvSpPr>
        <p:spPr>
          <a:xfrm>
            <a:off x="5876242" y="4151931"/>
            <a:ext cx="582130" cy="502861"/>
          </a:xfrm>
          <a:prstGeom prst="rect">
            <a:avLst/>
          </a:prstGeom>
          <a:noFill/>
        </p:spPr>
        <p:txBody>
          <a:bodyPr wrap="square" rtlCol="0">
            <a:spAutoFit/>
          </a:bodyPr>
          <a:lstStyle/>
          <a:p>
            <a:pPr algn="ctr"/>
            <a:r>
              <a:rPr lang="en-US" sz="2400" dirty="0"/>
              <a:t>7</a:t>
            </a:r>
            <a:endParaRPr lang="en-IN" sz="2400" dirty="0"/>
          </a:p>
        </p:txBody>
      </p:sp>
      <p:sp>
        <p:nvSpPr>
          <p:cNvPr id="161" name="TextBox 160">
            <a:extLst>
              <a:ext uri="{FF2B5EF4-FFF2-40B4-BE49-F238E27FC236}">
                <a16:creationId xmlns:a16="http://schemas.microsoft.com/office/drawing/2014/main" id="{E4117503-0251-4982-9C5E-D2F91A84BB84}"/>
              </a:ext>
            </a:extLst>
          </p:cNvPr>
          <p:cNvSpPr txBox="1"/>
          <p:nvPr/>
        </p:nvSpPr>
        <p:spPr>
          <a:xfrm>
            <a:off x="5878284" y="4871125"/>
            <a:ext cx="582130" cy="502861"/>
          </a:xfrm>
          <a:prstGeom prst="rect">
            <a:avLst/>
          </a:prstGeom>
          <a:noFill/>
        </p:spPr>
        <p:txBody>
          <a:bodyPr wrap="square" rtlCol="0">
            <a:spAutoFit/>
          </a:bodyPr>
          <a:lstStyle/>
          <a:p>
            <a:pPr algn="ctr"/>
            <a:r>
              <a:rPr lang="en-US" sz="2400" dirty="0"/>
              <a:t>3</a:t>
            </a:r>
            <a:endParaRPr lang="en-IN" sz="2400" dirty="0"/>
          </a:p>
        </p:txBody>
      </p:sp>
      <p:sp>
        <p:nvSpPr>
          <p:cNvPr id="162" name="TextBox 161">
            <a:extLst>
              <a:ext uri="{FF2B5EF4-FFF2-40B4-BE49-F238E27FC236}">
                <a16:creationId xmlns:a16="http://schemas.microsoft.com/office/drawing/2014/main" id="{41B9D103-606A-49C6-8AB9-C89AC36A638F}"/>
              </a:ext>
            </a:extLst>
          </p:cNvPr>
          <p:cNvSpPr txBox="1"/>
          <p:nvPr/>
        </p:nvSpPr>
        <p:spPr>
          <a:xfrm>
            <a:off x="1790246" y="5415148"/>
            <a:ext cx="582130" cy="502861"/>
          </a:xfrm>
          <a:prstGeom prst="rect">
            <a:avLst/>
          </a:prstGeom>
          <a:noFill/>
        </p:spPr>
        <p:txBody>
          <a:bodyPr wrap="square" rtlCol="0">
            <a:spAutoFit/>
          </a:bodyPr>
          <a:lstStyle/>
          <a:p>
            <a:pPr algn="ctr"/>
            <a:r>
              <a:rPr lang="en-US" sz="2400" dirty="0"/>
              <a:t>5</a:t>
            </a:r>
            <a:endParaRPr lang="en-IN" sz="2400" dirty="0"/>
          </a:p>
        </p:txBody>
      </p:sp>
      <p:sp>
        <p:nvSpPr>
          <p:cNvPr id="163" name="TextBox 162">
            <a:extLst>
              <a:ext uri="{FF2B5EF4-FFF2-40B4-BE49-F238E27FC236}">
                <a16:creationId xmlns:a16="http://schemas.microsoft.com/office/drawing/2014/main" id="{AE9A07CF-153F-4D12-885D-13A2D0367538}"/>
              </a:ext>
            </a:extLst>
          </p:cNvPr>
          <p:cNvSpPr txBox="1"/>
          <p:nvPr/>
        </p:nvSpPr>
        <p:spPr>
          <a:xfrm>
            <a:off x="2816777" y="5415148"/>
            <a:ext cx="582130" cy="502861"/>
          </a:xfrm>
          <a:prstGeom prst="rect">
            <a:avLst/>
          </a:prstGeom>
          <a:noFill/>
        </p:spPr>
        <p:txBody>
          <a:bodyPr wrap="square" rtlCol="0">
            <a:spAutoFit/>
          </a:bodyPr>
          <a:lstStyle/>
          <a:p>
            <a:pPr algn="ctr"/>
            <a:r>
              <a:rPr lang="en-US" sz="2400" dirty="0"/>
              <a:t>8</a:t>
            </a:r>
            <a:endParaRPr lang="en-IN" sz="2400" dirty="0"/>
          </a:p>
        </p:txBody>
      </p:sp>
      <p:sp>
        <p:nvSpPr>
          <p:cNvPr id="164" name="TextBox 163">
            <a:extLst>
              <a:ext uri="{FF2B5EF4-FFF2-40B4-BE49-F238E27FC236}">
                <a16:creationId xmlns:a16="http://schemas.microsoft.com/office/drawing/2014/main" id="{853987C1-B0A2-475D-A038-5C7796C2DEAC}"/>
              </a:ext>
            </a:extLst>
          </p:cNvPr>
          <p:cNvSpPr txBox="1"/>
          <p:nvPr/>
        </p:nvSpPr>
        <p:spPr>
          <a:xfrm>
            <a:off x="3843306" y="5415148"/>
            <a:ext cx="582130" cy="502861"/>
          </a:xfrm>
          <a:prstGeom prst="rect">
            <a:avLst/>
          </a:prstGeom>
          <a:noFill/>
        </p:spPr>
        <p:txBody>
          <a:bodyPr wrap="square" rtlCol="0">
            <a:spAutoFit/>
          </a:bodyPr>
          <a:lstStyle/>
          <a:p>
            <a:pPr algn="ctr"/>
            <a:r>
              <a:rPr lang="en-US" sz="2400" dirty="0"/>
              <a:t>10</a:t>
            </a:r>
            <a:endParaRPr lang="en-IN" sz="2400" dirty="0"/>
          </a:p>
        </p:txBody>
      </p:sp>
      <p:sp>
        <p:nvSpPr>
          <p:cNvPr id="165" name="TextBox 164">
            <a:extLst>
              <a:ext uri="{FF2B5EF4-FFF2-40B4-BE49-F238E27FC236}">
                <a16:creationId xmlns:a16="http://schemas.microsoft.com/office/drawing/2014/main" id="{34FA8227-87B4-43E0-874D-04A948B5B9D7}"/>
              </a:ext>
            </a:extLst>
          </p:cNvPr>
          <p:cNvSpPr txBox="1"/>
          <p:nvPr/>
        </p:nvSpPr>
        <p:spPr>
          <a:xfrm>
            <a:off x="4869835" y="5415148"/>
            <a:ext cx="582130" cy="502861"/>
          </a:xfrm>
          <a:prstGeom prst="rect">
            <a:avLst/>
          </a:prstGeom>
          <a:noFill/>
        </p:spPr>
        <p:txBody>
          <a:bodyPr wrap="square" rtlCol="0">
            <a:spAutoFit/>
          </a:bodyPr>
          <a:lstStyle/>
          <a:p>
            <a:pPr algn="ctr"/>
            <a:r>
              <a:rPr lang="en-US" sz="2400" dirty="0"/>
              <a:t>2</a:t>
            </a:r>
            <a:endParaRPr lang="en-IN" sz="2400" dirty="0"/>
          </a:p>
        </p:txBody>
      </p:sp>
      <p:sp>
        <p:nvSpPr>
          <p:cNvPr id="181" name="TextBox 180">
            <a:extLst>
              <a:ext uri="{FF2B5EF4-FFF2-40B4-BE49-F238E27FC236}">
                <a16:creationId xmlns:a16="http://schemas.microsoft.com/office/drawing/2014/main" id="{68610104-39E0-4E4F-B92B-690BD926948D}"/>
              </a:ext>
            </a:extLst>
          </p:cNvPr>
          <p:cNvSpPr txBox="1"/>
          <p:nvPr/>
        </p:nvSpPr>
        <p:spPr>
          <a:xfrm>
            <a:off x="4578572" y="3956904"/>
            <a:ext cx="686345" cy="502861"/>
          </a:xfrm>
          <a:prstGeom prst="rect">
            <a:avLst/>
          </a:prstGeom>
          <a:noFill/>
        </p:spPr>
        <p:txBody>
          <a:bodyPr wrap="square" rtlCol="0">
            <a:spAutoFit/>
          </a:bodyPr>
          <a:lstStyle/>
          <a:p>
            <a:pPr algn="ctr"/>
            <a:r>
              <a:rPr lang="en-US" sz="2400" dirty="0">
                <a:solidFill>
                  <a:schemeClr val="tx2"/>
                </a:solidFill>
              </a:rPr>
              <a:t>2</a:t>
            </a:r>
            <a:endParaRPr lang="en-IN" sz="2400" dirty="0">
              <a:solidFill>
                <a:schemeClr val="tx2"/>
              </a:solidFill>
            </a:endParaRPr>
          </a:p>
        </p:txBody>
      </p:sp>
      <p:cxnSp>
        <p:nvCxnSpPr>
          <p:cNvPr id="182" name="Straight Connector 181">
            <a:extLst>
              <a:ext uri="{FF2B5EF4-FFF2-40B4-BE49-F238E27FC236}">
                <a16:creationId xmlns:a16="http://schemas.microsoft.com/office/drawing/2014/main" id="{4D49BC31-C507-41C4-B49D-9970B26484B8}"/>
              </a:ext>
            </a:extLst>
          </p:cNvPr>
          <p:cNvCxnSpPr>
            <a:cxnSpLocks/>
          </p:cNvCxnSpPr>
          <p:nvPr/>
        </p:nvCxnSpPr>
        <p:spPr>
          <a:xfrm>
            <a:off x="4627167" y="4338084"/>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58EF434-945C-4486-A645-327E01B31335}"/>
              </a:ext>
            </a:extLst>
          </p:cNvPr>
          <p:cNvCxnSpPr>
            <a:cxnSpLocks/>
          </p:cNvCxnSpPr>
          <p:nvPr/>
        </p:nvCxnSpPr>
        <p:spPr>
          <a:xfrm flipV="1">
            <a:off x="5204844" y="4018809"/>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03D96674-977C-4F87-9FCE-26859A2CC294}"/>
              </a:ext>
            </a:extLst>
          </p:cNvPr>
          <p:cNvSpPr txBox="1"/>
          <p:nvPr/>
        </p:nvSpPr>
        <p:spPr>
          <a:xfrm>
            <a:off x="2527141" y="2513554"/>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193" name="Straight Connector 192">
            <a:extLst>
              <a:ext uri="{FF2B5EF4-FFF2-40B4-BE49-F238E27FC236}">
                <a16:creationId xmlns:a16="http://schemas.microsoft.com/office/drawing/2014/main" id="{2312B356-6BF2-4B1D-8B89-F07B64C1CF9A}"/>
              </a:ext>
            </a:extLst>
          </p:cNvPr>
          <p:cNvCxnSpPr>
            <a:cxnSpLocks/>
          </p:cNvCxnSpPr>
          <p:nvPr/>
        </p:nvCxnSpPr>
        <p:spPr>
          <a:xfrm>
            <a:off x="2575736" y="2894734"/>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52BF40A0-24E5-481A-A25C-52FDAC42DA57}"/>
              </a:ext>
            </a:extLst>
          </p:cNvPr>
          <p:cNvCxnSpPr>
            <a:cxnSpLocks/>
          </p:cNvCxnSpPr>
          <p:nvPr/>
        </p:nvCxnSpPr>
        <p:spPr>
          <a:xfrm flipV="1">
            <a:off x="3153414" y="2575460"/>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2FBAC85C-32F8-4D97-B045-243958EE5B01}"/>
              </a:ext>
            </a:extLst>
          </p:cNvPr>
          <p:cNvSpPr txBox="1"/>
          <p:nvPr/>
        </p:nvSpPr>
        <p:spPr>
          <a:xfrm>
            <a:off x="1490162" y="3237299"/>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196" name="Straight Connector 195">
            <a:extLst>
              <a:ext uri="{FF2B5EF4-FFF2-40B4-BE49-F238E27FC236}">
                <a16:creationId xmlns:a16="http://schemas.microsoft.com/office/drawing/2014/main" id="{284A7A25-BBEE-4839-BCF2-9F0EAA84D48D}"/>
              </a:ext>
            </a:extLst>
          </p:cNvPr>
          <p:cNvCxnSpPr>
            <a:cxnSpLocks/>
          </p:cNvCxnSpPr>
          <p:nvPr/>
        </p:nvCxnSpPr>
        <p:spPr>
          <a:xfrm>
            <a:off x="1538757" y="3618479"/>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373964D6-53DD-46F5-8292-E1BD74B3F284}"/>
              </a:ext>
            </a:extLst>
          </p:cNvPr>
          <p:cNvCxnSpPr>
            <a:cxnSpLocks/>
          </p:cNvCxnSpPr>
          <p:nvPr/>
        </p:nvCxnSpPr>
        <p:spPr>
          <a:xfrm flipV="1">
            <a:off x="2116435" y="3299204"/>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CFF3E8D0-C664-4184-AC9B-BCF91A345AF4}"/>
              </a:ext>
            </a:extLst>
          </p:cNvPr>
          <p:cNvSpPr txBox="1"/>
          <p:nvPr/>
        </p:nvSpPr>
        <p:spPr>
          <a:xfrm>
            <a:off x="3549015" y="3957496"/>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200" name="Straight Connector 199">
            <a:extLst>
              <a:ext uri="{FF2B5EF4-FFF2-40B4-BE49-F238E27FC236}">
                <a16:creationId xmlns:a16="http://schemas.microsoft.com/office/drawing/2014/main" id="{F278E121-377A-41CD-A1B5-96FF6E511043}"/>
              </a:ext>
            </a:extLst>
          </p:cNvPr>
          <p:cNvCxnSpPr>
            <a:cxnSpLocks/>
          </p:cNvCxnSpPr>
          <p:nvPr/>
        </p:nvCxnSpPr>
        <p:spPr>
          <a:xfrm>
            <a:off x="3597610" y="433867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2C79C52A-B30C-4473-B6CB-701D7145EB16}"/>
              </a:ext>
            </a:extLst>
          </p:cNvPr>
          <p:cNvCxnSpPr>
            <a:cxnSpLocks/>
          </p:cNvCxnSpPr>
          <p:nvPr/>
        </p:nvCxnSpPr>
        <p:spPr>
          <a:xfrm flipV="1">
            <a:off x="4175288" y="4019400"/>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4D200204-FBF3-4957-83F2-97EA1F38B21E}"/>
              </a:ext>
            </a:extLst>
          </p:cNvPr>
          <p:cNvSpPr txBox="1"/>
          <p:nvPr/>
        </p:nvSpPr>
        <p:spPr>
          <a:xfrm>
            <a:off x="3549015" y="4680756"/>
            <a:ext cx="686345" cy="502861"/>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205" name="Straight Connector 204">
            <a:extLst>
              <a:ext uri="{FF2B5EF4-FFF2-40B4-BE49-F238E27FC236}">
                <a16:creationId xmlns:a16="http://schemas.microsoft.com/office/drawing/2014/main" id="{C44D9E0C-6846-4236-B78B-AC8BFA64F0B0}"/>
              </a:ext>
            </a:extLst>
          </p:cNvPr>
          <p:cNvCxnSpPr>
            <a:cxnSpLocks/>
          </p:cNvCxnSpPr>
          <p:nvPr/>
        </p:nvCxnSpPr>
        <p:spPr>
          <a:xfrm>
            <a:off x="3597610" y="506193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D10E764-8A7C-4B1C-A373-918C5041FA27}"/>
              </a:ext>
            </a:extLst>
          </p:cNvPr>
          <p:cNvCxnSpPr>
            <a:cxnSpLocks/>
          </p:cNvCxnSpPr>
          <p:nvPr/>
        </p:nvCxnSpPr>
        <p:spPr>
          <a:xfrm flipV="1">
            <a:off x="4175288" y="474266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5A2ED029-7E60-4980-BDD1-2B93093C244F}"/>
              </a:ext>
            </a:extLst>
          </p:cNvPr>
          <p:cNvSpPr txBox="1"/>
          <p:nvPr/>
        </p:nvSpPr>
        <p:spPr>
          <a:xfrm>
            <a:off x="2526122" y="3233681"/>
            <a:ext cx="686345" cy="502861"/>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210" name="Straight Connector 209">
            <a:extLst>
              <a:ext uri="{FF2B5EF4-FFF2-40B4-BE49-F238E27FC236}">
                <a16:creationId xmlns:a16="http://schemas.microsoft.com/office/drawing/2014/main" id="{AEAA897F-F6A3-43D6-BEE5-4E12FAA77FF3}"/>
              </a:ext>
            </a:extLst>
          </p:cNvPr>
          <p:cNvCxnSpPr>
            <a:cxnSpLocks/>
          </p:cNvCxnSpPr>
          <p:nvPr/>
        </p:nvCxnSpPr>
        <p:spPr>
          <a:xfrm>
            <a:off x="2574717" y="3614861"/>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DD0E7F3-5CAF-4FE8-A84A-3229E03AA6A4}"/>
              </a:ext>
            </a:extLst>
          </p:cNvPr>
          <p:cNvCxnSpPr>
            <a:cxnSpLocks/>
          </p:cNvCxnSpPr>
          <p:nvPr/>
        </p:nvCxnSpPr>
        <p:spPr>
          <a:xfrm flipV="1">
            <a:off x="3152394" y="3295586"/>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6AA9FED-DF7E-4B6A-9E97-83CFB18D27F7}"/>
              </a:ext>
            </a:extLst>
          </p:cNvPr>
          <p:cNvSpPr txBox="1"/>
          <p:nvPr/>
        </p:nvSpPr>
        <p:spPr>
          <a:xfrm>
            <a:off x="3535861" y="3239867"/>
            <a:ext cx="686345" cy="502861"/>
          </a:xfrm>
          <a:prstGeom prst="rect">
            <a:avLst/>
          </a:prstGeom>
          <a:noFill/>
        </p:spPr>
        <p:txBody>
          <a:bodyPr wrap="square" rtlCol="0">
            <a:spAutoFit/>
          </a:bodyPr>
          <a:lstStyle/>
          <a:p>
            <a:pPr algn="ctr"/>
            <a:r>
              <a:rPr lang="en-US" sz="2400" dirty="0">
                <a:solidFill>
                  <a:schemeClr val="tx2"/>
                </a:solidFill>
              </a:rPr>
              <a:t>2</a:t>
            </a:r>
            <a:endParaRPr lang="en-IN" sz="2400" dirty="0">
              <a:solidFill>
                <a:schemeClr val="tx2"/>
              </a:solidFill>
            </a:endParaRPr>
          </a:p>
        </p:txBody>
      </p:sp>
      <p:cxnSp>
        <p:nvCxnSpPr>
          <p:cNvPr id="213" name="Straight Connector 212">
            <a:extLst>
              <a:ext uri="{FF2B5EF4-FFF2-40B4-BE49-F238E27FC236}">
                <a16:creationId xmlns:a16="http://schemas.microsoft.com/office/drawing/2014/main" id="{4C01F301-08D5-4855-ADE3-62D4C576C14A}"/>
              </a:ext>
            </a:extLst>
          </p:cNvPr>
          <p:cNvCxnSpPr>
            <a:cxnSpLocks/>
          </p:cNvCxnSpPr>
          <p:nvPr/>
        </p:nvCxnSpPr>
        <p:spPr>
          <a:xfrm>
            <a:off x="3584456" y="362104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60AFFCB-E41A-4AF2-9386-3B0F0C2B8808}"/>
              </a:ext>
            </a:extLst>
          </p:cNvPr>
          <p:cNvCxnSpPr>
            <a:cxnSpLocks/>
          </p:cNvCxnSpPr>
          <p:nvPr/>
        </p:nvCxnSpPr>
        <p:spPr>
          <a:xfrm flipV="1">
            <a:off x="4162134" y="3301772"/>
            <a:ext cx="0" cy="32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492E051-6DB6-4374-9829-7BFE8C90EDE2}"/>
              </a:ext>
            </a:extLst>
          </p:cNvPr>
          <p:cNvCxnSpPr>
            <a:cxnSpLocks/>
          </p:cNvCxnSpPr>
          <p:nvPr/>
        </p:nvCxnSpPr>
        <p:spPr>
          <a:xfrm>
            <a:off x="510250" y="5809836"/>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C9ACF109-67F7-43C4-BA0E-51AF5C6A6DC8}"/>
              </a:ext>
            </a:extLst>
          </p:cNvPr>
          <p:cNvSpPr txBox="1"/>
          <p:nvPr/>
        </p:nvSpPr>
        <p:spPr>
          <a:xfrm>
            <a:off x="454810" y="5953096"/>
            <a:ext cx="1204587" cy="461665"/>
          </a:xfrm>
          <a:prstGeom prst="rect">
            <a:avLst/>
          </a:prstGeom>
          <a:noFill/>
        </p:spPr>
        <p:txBody>
          <a:bodyPr wrap="square" rtlCol="0">
            <a:spAutoFit/>
          </a:bodyPr>
          <a:lstStyle/>
          <a:p>
            <a:pPr algn="ctr"/>
            <a:r>
              <a:rPr lang="en-US" sz="2300" dirty="0" err="1"/>
              <a:t>v</a:t>
            </a:r>
            <a:r>
              <a:rPr lang="en-US" sz="2300" baseline="-25000" dirty="0" err="1"/>
              <a:t>j</a:t>
            </a:r>
            <a:endParaRPr lang="en-IN" sz="2300" baseline="-25000" dirty="0"/>
          </a:p>
        </p:txBody>
      </p:sp>
      <p:sp>
        <p:nvSpPr>
          <p:cNvPr id="222" name="TextBox 221">
            <a:extLst>
              <a:ext uri="{FF2B5EF4-FFF2-40B4-BE49-F238E27FC236}">
                <a16:creationId xmlns:a16="http://schemas.microsoft.com/office/drawing/2014/main" id="{B589AB7E-1225-43EE-9B80-E456D6C8D139}"/>
              </a:ext>
            </a:extLst>
          </p:cNvPr>
          <p:cNvSpPr txBox="1"/>
          <p:nvPr/>
        </p:nvSpPr>
        <p:spPr>
          <a:xfrm>
            <a:off x="6611015" y="2678925"/>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-3</a:t>
            </a:r>
            <a:endParaRPr lang="en-IN" sz="2400" baseline="-25000" dirty="0"/>
          </a:p>
        </p:txBody>
      </p:sp>
      <p:sp>
        <p:nvSpPr>
          <p:cNvPr id="223" name="TextBox 222">
            <a:extLst>
              <a:ext uri="{FF2B5EF4-FFF2-40B4-BE49-F238E27FC236}">
                <a16:creationId xmlns:a16="http://schemas.microsoft.com/office/drawing/2014/main" id="{7989F525-F267-4ACE-B2B2-0B45AB6C1E95}"/>
              </a:ext>
            </a:extLst>
          </p:cNvPr>
          <p:cNvSpPr txBox="1"/>
          <p:nvPr/>
        </p:nvSpPr>
        <p:spPr>
          <a:xfrm>
            <a:off x="1452690" y="5963762"/>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224" name="TextBox 223">
            <a:extLst>
              <a:ext uri="{FF2B5EF4-FFF2-40B4-BE49-F238E27FC236}">
                <a16:creationId xmlns:a16="http://schemas.microsoft.com/office/drawing/2014/main" id="{B758639A-05F4-4C8D-9EAF-5BD6D0A14772}"/>
              </a:ext>
            </a:extLst>
          </p:cNvPr>
          <p:cNvSpPr txBox="1"/>
          <p:nvPr/>
        </p:nvSpPr>
        <p:spPr>
          <a:xfrm>
            <a:off x="6611015" y="3428139"/>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225" name="TextBox 224">
            <a:extLst>
              <a:ext uri="{FF2B5EF4-FFF2-40B4-BE49-F238E27FC236}">
                <a16:creationId xmlns:a16="http://schemas.microsoft.com/office/drawing/2014/main" id="{D18D84B7-3071-484F-A626-0172FF891DDD}"/>
              </a:ext>
            </a:extLst>
          </p:cNvPr>
          <p:cNvSpPr txBox="1"/>
          <p:nvPr/>
        </p:nvSpPr>
        <p:spPr>
          <a:xfrm>
            <a:off x="6611015" y="4164537"/>
            <a:ext cx="1113002" cy="461665"/>
          </a:xfrm>
          <a:prstGeom prst="rect">
            <a:avLst/>
          </a:prstGeom>
          <a:noFill/>
        </p:spPr>
        <p:txBody>
          <a:bodyPr wrap="square" rtlCol="0">
            <a:spAutoFit/>
          </a:bodyPr>
          <a:lstStyle/>
          <a:p>
            <a:pPr algn="ctr"/>
            <a:r>
              <a:rPr lang="en-US" sz="2400" dirty="0"/>
              <a:t>u</a:t>
            </a:r>
            <a:r>
              <a:rPr lang="en-US" sz="2400" baseline="-25000" dirty="0"/>
              <a:t>3 </a:t>
            </a:r>
            <a:r>
              <a:rPr lang="en-US" sz="2400" dirty="0"/>
              <a:t>= -4</a:t>
            </a:r>
            <a:endParaRPr lang="en-IN" sz="2400" baseline="-25000" dirty="0"/>
          </a:p>
        </p:txBody>
      </p:sp>
      <p:sp>
        <p:nvSpPr>
          <p:cNvPr id="226" name="TextBox 225">
            <a:extLst>
              <a:ext uri="{FF2B5EF4-FFF2-40B4-BE49-F238E27FC236}">
                <a16:creationId xmlns:a16="http://schemas.microsoft.com/office/drawing/2014/main" id="{9481DFF7-999D-4CE1-8B46-780F2AE3071F}"/>
              </a:ext>
            </a:extLst>
          </p:cNvPr>
          <p:cNvSpPr txBox="1"/>
          <p:nvPr/>
        </p:nvSpPr>
        <p:spPr>
          <a:xfrm>
            <a:off x="2480632" y="5963762"/>
            <a:ext cx="1194708" cy="461665"/>
          </a:xfrm>
          <a:prstGeom prst="rect">
            <a:avLst/>
          </a:prstGeom>
          <a:noFill/>
        </p:spPr>
        <p:txBody>
          <a:bodyPr wrap="square" rtlCol="0">
            <a:spAutoFit/>
          </a:bodyPr>
          <a:lstStyle/>
          <a:p>
            <a:pPr algn="ctr"/>
            <a:r>
              <a:rPr lang="en-US" sz="2400" dirty="0"/>
              <a:t>v</a:t>
            </a:r>
            <a:r>
              <a:rPr lang="en-US" sz="2400" baseline="-25000" dirty="0"/>
              <a:t>2 </a:t>
            </a:r>
            <a:r>
              <a:rPr lang="en-US" sz="2400" dirty="0"/>
              <a:t>= 6</a:t>
            </a:r>
            <a:endParaRPr lang="en-IN" sz="2400" baseline="-25000" dirty="0"/>
          </a:p>
        </p:txBody>
      </p:sp>
      <p:sp>
        <p:nvSpPr>
          <p:cNvPr id="227" name="TextBox 226">
            <a:extLst>
              <a:ext uri="{FF2B5EF4-FFF2-40B4-BE49-F238E27FC236}">
                <a16:creationId xmlns:a16="http://schemas.microsoft.com/office/drawing/2014/main" id="{3DD58074-462B-43D4-AFB4-F54E8A83483C}"/>
              </a:ext>
            </a:extLst>
          </p:cNvPr>
          <p:cNvSpPr txBox="1"/>
          <p:nvPr/>
        </p:nvSpPr>
        <p:spPr>
          <a:xfrm>
            <a:off x="3638126" y="5963762"/>
            <a:ext cx="954287" cy="461665"/>
          </a:xfrm>
          <a:prstGeom prst="rect">
            <a:avLst/>
          </a:prstGeom>
          <a:noFill/>
        </p:spPr>
        <p:txBody>
          <a:bodyPr wrap="square" rtlCol="0">
            <a:spAutoFit/>
          </a:bodyPr>
          <a:lstStyle/>
          <a:p>
            <a:pPr algn="ctr"/>
            <a:r>
              <a:rPr lang="en-US" sz="2400" dirty="0"/>
              <a:t>v</a:t>
            </a:r>
            <a:r>
              <a:rPr lang="en-US" sz="2400" baseline="-25000" dirty="0"/>
              <a:t>3 </a:t>
            </a:r>
            <a:r>
              <a:rPr lang="en-US" sz="2400" dirty="0"/>
              <a:t>= 8 </a:t>
            </a:r>
            <a:endParaRPr lang="en-IN" sz="2400" baseline="-25000" dirty="0"/>
          </a:p>
        </p:txBody>
      </p:sp>
      <p:sp>
        <p:nvSpPr>
          <p:cNvPr id="228" name="TextBox 227">
            <a:extLst>
              <a:ext uri="{FF2B5EF4-FFF2-40B4-BE49-F238E27FC236}">
                <a16:creationId xmlns:a16="http://schemas.microsoft.com/office/drawing/2014/main" id="{26E8C268-9C3C-4AB0-9DF4-A8485E42376D}"/>
              </a:ext>
            </a:extLst>
          </p:cNvPr>
          <p:cNvSpPr txBox="1"/>
          <p:nvPr/>
        </p:nvSpPr>
        <p:spPr>
          <a:xfrm>
            <a:off x="4740647" y="5963762"/>
            <a:ext cx="827800" cy="461665"/>
          </a:xfrm>
          <a:prstGeom prst="rect">
            <a:avLst/>
          </a:prstGeom>
          <a:noFill/>
        </p:spPr>
        <p:txBody>
          <a:bodyPr wrap="square" rtlCol="0">
            <a:spAutoFit/>
          </a:bodyPr>
          <a:lstStyle/>
          <a:p>
            <a:pPr algn="ctr"/>
            <a:r>
              <a:rPr lang="en-US" sz="2400" dirty="0"/>
              <a:t>v</a:t>
            </a:r>
            <a:r>
              <a:rPr lang="en-US" sz="2400" baseline="-25000" dirty="0"/>
              <a:t>4 </a:t>
            </a:r>
            <a:r>
              <a:rPr lang="en-US" sz="2400" dirty="0"/>
              <a:t>= 4</a:t>
            </a:r>
            <a:endParaRPr lang="en-IN" sz="2400" baseline="-25000" dirty="0"/>
          </a:p>
        </p:txBody>
      </p:sp>
      <p:cxnSp>
        <p:nvCxnSpPr>
          <p:cNvPr id="229" name="Straight Connector 228">
            <a:extLst>
              <a:ext uri="{FF2B5EF4-FFF2-40B4-BE49-F238E27FC236}">
                <a16:creationId xmlns:a16="http://schemas.microsoft.com/office/drawing/2014/main" id="{410E47DC-D740-4130-A42D-A3A861233974}"/>
              </a:ext>
            </a:extLst>
          </p:cNvPr>
          <p:cNvCxnSpPr>
            <a:cxnSpLocks/>
          </p:cNvCxnSpPr>
          <p:nvPr/>
        </p:nvCxnSpPr>
        <p:spPr>
          <a:xfrm>
            <a:off x="7724017" y="1851261"/>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122255FD-5A1E-4E9C-8BA4-17D6744DFDC1}"/>
              </a:ext>
            </a:extLst>
          </p:cNvPr>
          <p:cNvSpPr txBox="1"/>
          <p:nvPr/>
        </p:nvSpPr>
        <p:spPr>
          <a:xfrm>
            <a:off x="6688005" y="1959207"/>
            <a:ext cx="1008000" cy="468000"/>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231" name="TextBox 230">
            <a:extLst>
              <a:ext uri="{FF2B5EF4-FFF2-40B4-BE49-F238E27FC236}">
                <a16:creationId xmlns:a16="http://schemas.microsoft.com/office/drawing/2014/main" id="{487330EF-01E1-44FC-9714-F960A9589E91}"/>
              </a:ext>
            </a:extLst>
          </p:cNvPr>
          <p:cNvSpPr txBox="1"/>
          <p:nvPr/>
        </p:nvSpPr>
        <p:spPr>
          <a:xfrm>
            <a:off x="1480133" y="2842500"/>
            <a:ext cx="552885" cy="461665"/>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232" name="Oval 231">
            <a:extLst>
              <a:ext uri="{FF2B5EF4-FFF2-40B4-BE49-F238E27FC236}">
                <a16:creationId xmlns:a16="http://schemas.microsoft.com/office/drawing/2014/main" id="{6C84F4E2-676D-4E1B-977A-9842AA042B84}"/>
              </a:ext>
            </a:extLst>
          </p:cNvPr>
          <p:cNvSpPr/>
          <p:nvPr/>
        </p:nvSpPr>
        <p:spPr>
          <a:xfrm>
            <a:off x="1571030"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TextBox 235">
            <a:extLst>
              <a:ext uri="{FF2B5EF4-FFF2-40B4-BE49-F238E27FC236}">
                <a16:creationId xmlns:a16="http://schemas.microsoft.com/office/drawing/2014/main" id="{6E60DA12-9261-4925-93CD-2FEC679D1DEA}"/>
              </a:ext>
            </a:extLst>
          </p:cNvPr>
          <p:cNvSpPr txBox="1"/>
          <p:nvPr/>
        </p:nvSpPr>
        <p:spPr>
          <a:xfrm>
            <a:off x="3538537" y="2842500"/>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237" name="Oval 236">
            <a:extLst>
              <a:ext uri="{FF2B5EF4-FFF2-40B4-BE49-F238E27FC236}">
                <a16:creationId xmlns:a16="http://schemas.microsoft.com/office/drawing/2014/main" id="{8D2A8FBD-7984-4CC1-B247-A5D6D7CB9E4C}"/>
              </a:ext>
            </a:extLst>
          </p:cNvPr>
          <p:cNvSpPr/>
          <p:nvPr/>
        </p:nvSpPr>
        <p:spPr>
          <a:xfrm>
            <a:off x="3629434"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TextBox 237">
            <a:extLst>
              <a:ext uri="{FF2B5EF4-FFF2-40B4-BE49-F238E27FC236}">
                <a16:creationId xmlns:a16="http://schemas.microsoft.com/office/drawing/2014/main" id="{0E16399C-8C2E-4749-8FF4-5383E1D015E8}"/>
              </a:ext>
            </a:extLst>
          </p:cNvPr>
          <p:cNvSpPr txBox="1"/>
          <p:nvPr/>
        </p:nvSpPr>
        <p:spPr>
          <a:xfrm>
            <a:off x="4566717" y="2842500"/>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239" name="Oval 238">
            <a:extLst>
              <a:ext uri="{FF2B5EF4-FFF2-40B4-BE49-F238E27FC236}">
                <a16:creationId xmlns:a16="http://schemas.microsoft.com/office/drawing/2014/main" id="{A956B586-5825-499B-A09F-90C0401B6E2C}"/>
              </a:ext>
            </a:extLst>
          </p:cNvPr>
          <p:cNvSpPr/>
          <p:nvPr/>
        </p:nvSpPr>
        <p:spPr>
          <a:xfrm>
            <a:off x="4657614"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TextBox 239">
            <a:extLst>
              <a:ext uri="{FF2B5EF4-FFF2-40B4-BE49-F238E27FC236}">
                <a16:creationId xmlns:a16="http://schemas.microsoft.com/office/drawing/2014/main" id="{3F039A5C-AFA2-4A3C-A37E-20F6FE695FF4}"/>
              </a:ext>
            </a:extLst>
          </p:cNvPr>
          <p:cNvSpPr txBox="1"/>
          <p:nvPr/>
        </p:nvSpPr>
        <p:spPr>
          <a:xfrm>
            <a:off x="4566717" y="3562396"/>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241" name="Oval 240">
            <a:extLst>
              <a:ext uri="{FF2B5EF4-FFF2-40B4-BE49-F238E27FC236}">
                <a16:creationId xmlns:a16="http://schemas.microsoft.com/office/drawing/2014/main" id="{A267F062-8C4C-4FCF-B0F5-5124C452E58C}"/>
              </a:ext>
            </a:extLst>
          </p:cNvPr>
          <p:cNvSpPr/>
          <p:nvPr/>
        </p:nvSpPr>
        <p:spPr>
          <a:xfrm>
            <a:off x="4657614" y="3560477"/>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TextBox 241">
            <a:extLst>
              <a:ext uri="{FF2B5EF4-FFF2-40B4-BE49-F238E27FC236}">
                <a16:creationId xmlns:a16="http://schemas.microsoft.com/office/drawing/2014/main" id="{4FA55D80-422B-45DE-89F8-EE31086C61FF}"/>
              </a:ext>
            </a:extLst>
          </p:cNvPr>
          <p:cNvSpPr txBox="1"/>
          <p:nvPr/>
        </p:nvSpPr>
        <p:spPr>
          <a:xfrm>
            <a:off x="1480133" y="4287394"/>
            <a:ext cx="55288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243" name="Oval 242">
            <a:extLst>
              <a:ext uri="{FF2B5EF4-FFF2-40B4-BE49-F238E27FC236}">
                <a16:creationId xmlns:a16="http://schemas.microsoft.com/office/drawing/2014/main" id="{551668BA-DE6D-4166-94EA-8CF4FD075884}"/>
              </a:ext>
            </a:extLst>
          </p:cNvPr>
          <p:cNvSpPr/>
          <p:nvPr/>
        </p:nvSpPr>
        <p:spPr>
          <a:xfrm>
            <a:off x="1571030" y="428547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TextBox 243">
            <a:extLst>
              <a:ext uri="{FF2B5EF4-FFF2-40B4-BE49-F238E27FC236}">
                <a16:creationId xmlns:a16="http://schemas.microsoft.com/office/drawing/2014/main" id="{E0362313-696E-4917-9D2F-9264C8580CB7}"/>
              </a:ext>
            </a:extLst>
          </p:cNvPr>
          <p:cNvSpPr txBox="1"/>
          <p:nvPr/>
        </p:nvSpPr>
        <p:spPr>
          <a:xfrm>
            <a:off x="2517684" y="4287394"/>
            <a:ext cx="552885" cy="461665"/>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245" name="Oval 244">
            <a:extLst>
              <a:ext uri="{FF2B5EF4-FFF2-40B4-BE49-F238E27FC236}">
                <a16:creationId xmlns:a16="http://schemas.microsoft.com/office/drawing/2014/main" id="{77AB91FE-E5B9-4AA5-8CC6-4919135F17C3}"/>
              </a:ext>
            </a:extLst>
          </p:cNvPr>
          <p:cNvSpPr/>
          <p:nvPr/>
        </p:nvSpPr>
        <p:spPr>
          <a:xfrm>
            <a:off x="2608581" y="428547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TextBox 245">
            <a:extLst>
              <a:ext uri="{FF2B5EF4-FFF2-40B4-BE49-F238E27FC236}">
                <a16:creationId xmlns:a16="http://schemas.microsoft.com/office/drawing/2014/main" id="{121D228E-718B-4FE9-BE86-CA7F805CB0D8}"/>
              </a:ext>
            </a:extLst>
          </p:cNvPr>
          <p:cNvSpPr txBox="1"/>
          <p:nvPr/>
        </p:nvSpPr>
        <p:spPr>
          <a:xfrm>
            <a:off x="2517684" y="5010023"/>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247" name="Oval 246">
            <a:extLst>
              <a:ext uri="{FF2B5EF4-FFF2-40B4-BE49-F238E27FC236}">
                <a16:creationId xmlns:a16="http://schemas.microsoft.com/office/drawing/2014/main" id="{38166120-BCAE-4EC6-A389-62250C43B22B}"/>
              </a:ext>
            </a:extLst>
          </p:cNvPr>
          <p:cNvSpPr/>
          <p:nvPr/>
        </p:nvSpPr>
        <p:spPr>
          <a:xfrm>
            <a:off x="2608581"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TextBox 247">
            <a:extLst>
              <a:ext uri="{FF2B5EF4-FFF2-40B4-BE49-F238E27FC236}">
                <a16:creationId xmlns:a16="http://schemas.microsoft.com/office/drawing/2014/main" id="{74B504AC-B3B8-4723-BFA0-D6E1394251A1}"/>
              </a:ext>
            </a:extLst>
          </p:cNvPr>
          <p:cNvSpPr txBox="1"/>
          <p:nvPr/>
        </p:nvSpPr>
        <p:spPr>
          <a:xfrm>
            <a:off x="1478764" y="5010023"/>
            <a:ext cx="552885" cy="461665"/>
          </a:xfrm>
          <a:prstGeom prst="rect">
            <a:avLst/>
          </a:prstGeom>
          <a:noFill/>
        </p:spPr>
        <p:txBody>
          <a:bodyPr wrap="square" rtlCol="0">
            <a:spAutoFit/>
          </a:bodyPr>
          <a:lstStyle/>
          <a:p>
            <a:pPr algn="ctr"/>
            <a:r>
              <a:rPr lang="en-US" sz="2400" dirty="0">
                <a:solidFill>
                  <a:schemeClr val="accent6"/>
                </a:solidFill>
              </a:rPr>
              <a:t>9</a:t>
            </a:r>
            <a:endParaRPr lang="en-IN" sz="2400" dirty="0">
              <a:solidFill>
                <a:schemeClr val="accent6"/>
              </a:solidFill>
            </a:endParaRPr>
          </a:p>
        </p:txBody>
      </p:sp>
      <p:sp>
        <p:nvSpPr>
          <p:cNvPr id="249" name="Oval 248">
            <a:extLst>
              <a:ext uri="{FF2B5EF4-FFF2-40B4-BE49-F238E27FC236}">
                <a16:creationId xmlns:a16="http://schemas.microsoft.com/office/drawing/2014/main" id="{D7BB482F-352D-4A1C-83A7-34304ACB4D41}"/>
              </a:ext>
            </a:extLst>
          </p:cNvPr>
          <p:cNvSpPr/>
          <p:nvPr/>
        </p:nvSpPr>
        <p:spPr>
          <a:xfrm>
            <a:off x="1569661"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TextBox 249">
            <a:extLst>
              <a:ext uri="{FF2B5EF4-FFF2-40B4-BE49-F238E27FC236}">
                <a16:creationId xmlns:a16="http://schemas.microsoft.com/office/drawing/2014/main" id="{779846F0-2C38-46FD-B702-548099F0B920}"/>
              </a:ext>
            </a:extLst>
          </p:cNvPr>
          <p:cNvSpPr txBox="1"/>
          <p:nvPr/>
        </p:nvSpPr>
        <p:spPr>
          <a:xfrm>
            <a:off x="4564159" y="5010023"/>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251" name="Oval 250">
            <a:extLst>
              <a:ext uri="{FF2B5EF4-FFF2-40B4-BE49-F238E27FC236}">
                <a16:creationId xmlns:a16="http://schemas.microsoft.com/office/drawing/2014/main" id="{AF84CA56-1083-4B9B-99B1-0592A9BF7733}"/>
              </a:ext>
            </a:extLst>
          </p:cNvPr>
          <p:cNvSpPr/>
          <p:nvPr/>
        </p:nvSpPr>
        <p:spPr>
          <a:xfrm>
            <a:off x="4655056"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TextBox 251">
            <a:extLst>
              <a:ext uri="{FF2B5EF4-FFF2-40B4-BE49-F238E27FC236}">
                <a16:creationId xmlns:a16="http://schemas.microsoft.com/office/drawing/2014/main" id="{5693318A-4CFE-4570-B9B0-4F0B948F0E87}"/>
              </a:ext>
            </a:extLst>
          </p:cNvPr>
          <p:cNvSpPr txBox="1"/>
          <p:nvPr/>
        </p:nvSpPr>
        <p:spPr>
          <a:xfrm>
            <a:off x="6611015" y="4831377"/>
            <a:ext cx="1113002" cy="461665"/>
          </a:xfrm>
          <a:prstGeom prst="rect">
            <a:avLst/>
          </a:prstGeom>
          <a:noFill/>
        </p:spPr>
        <p:txBody>
          <a:bodyPr wrap="square" rtlCol="0">
            <a:spAutoFit/>
          </a:bodyPr>
          <a:lstStyle/>
          <a:p>
            <a:pPr algn="ctr"/>
            <a:r>
              <a:rPr lang="en-US" sz="2400" dirty="0"/>
              <a:t>u</a:t>
            </a:r>
            <a:r>
              <a:rPr lang="en-US" sz="2400" baseline="-25000" dirty="0"/>
              <a:t>4 </a:t>
            </a:r>
            <a:r>
              <a:rPr lang="en-US" sz="2400" dirty="0"/>
              <a:t>= -5</a:t>
            </a:r>
            <a:endParaRPr lang="en-IN" sz="2400" baseline="-25000" dirty="0"/>
          </a:p>
        </p:txBody>
      </p:sp>
      <p:cxnSp>
        <p:nvCxnSpPr>
          <p:cNvPr id="80" name="Straight Connector 79">
            <a:extLst>
              <a:ext uri="{FF2B5EF4-FFF2-40B4-BE49-F238E27FC236}">
                <a16:creationId xmlns:a16="http://schemas.microsoft.com/office/drawing/2014/main" id="{5D910B0F-3AAE-45D3-949C-2F2D09D04B6D}"/>
              </a:ext>
            </a:extLst>
          </p:cNvPr>
          <p:cNvCxnSpPr/>
          <p:nvPr/>
        </p:nvCxnSpPr>
        <p:spPr>
          <a:xfrm>
            <a:off x="5264917" y="3684166"/>
            <a:ext cx="0" cy="77559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8EAC007-4745-4FC3-A2E5-626DB08A6097}"/>
              </a:ext>
            </a:extLst>
          </p:cNvPr>
          <p:cNvCxnSpPr>
            <a:cxnSpLocks/>
          </p:cNvCxnSpPr>
          <p:nvPr/>
        </p:nvCxnSpPr>
        <p:spPr>
          <a:xfrm flipH="1">
            <a:off x="4091422" y="4459765"/>
            <a:ext cx="1173495"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6E63DA5-CF37-465F-B0B8-5BB5F4D310D4}"/>
              </a:ext>
            </a:extLst>
          </p:cNvPr>
          <p:cNvCxnSpPr/>
          <p:nvPr/>
        </p:nvCxnSpPr>
        <p:spPr>
          <a:xfrm>
            <a:off x="4091422" y="3684166"/>
            <a:ext cx="0" cy="77559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88F44470-278F-4557-B76D-8D75E8BDA564}"/>
              </a:ext>
            </a:extLst>
          </p:cNvPr>
          <p:cNvCxnSpPr>
            <a:cxnSpLocks/>
          </p:cNvCxnSpPr>
          <p:nvPr/>
        </p:nvCxnSpPr>
        <p:spPr>
          <a:xfrm flipH="1" flipV="1">
            <a:off x="4091422" y="3679602"/>
            <a:ext cx="1173495" cy="8038"/>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157BA0EE-C2B5-425E-BF4F-45FE8AFB054A}"/>
                  </a:ext>
                </a:extLst>
              </p:cNvPr>
              <p:cNvSpPr txBox="1"/>
              <p:nvPr/>
            </p:nvSpPr>
            <p:spPr>
              <a:xfrm>
                <a:off x="5245055" y="3440734"/>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88" name="TextBox 87">
                <a:extLst>
                  <a:ext uri="{FF2B5EF4-FFF2-40B4-BE49-F238E27FC236}">
                    <a16:creationId xmlns:a16="http://schemas.microsoft.com/office/drawing/2014/main" id="{157BA0EE-C2B5-425E-BF4F-45FE8AFB054A}"/>
                  </a:ext>
                </a:extLst>
              </p:cNvPr>
              <p:cNvSpPr txBox="1">
                <a:spLocks noRot="1" noChangeAspect="1" noMove="1" noResize="1" noEditPoints="1" noAdjustHandles="1" noChangeArrowheads="1" noChangeShapeType="1" noTextEdit="1"/>
              </p:cNvSpPr>
              <p:nvPr/>
            </p:nvSpPr>
            <p:spPr>
              <a:xfrm>
                <a:off x="5245055" y="3440734"/>
                <a:ext cx="299761" cy="369332"/>
              </a:xfrm>
              <a:prstGeom prst="rect">
                <a:avLst/>
              </a:prstGeom>
              <a:blipFill>
                <a:blip r:embed="rId4"/>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A69C4FE-DB47-4FE7-B5BA-7661DB012255}"/>
                  </a:ext>
                </a:extLst>
              </p:cNvPr>
              <p:cNvSpPr txBox="1"/>
              <p:nvPr/>
            </p:nvSpPr>
            <p:spPr>
              <a:xfrm>
                <a:off x="3802826" y="352628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89" name="TextBox 88">
                <a:extLst>
                  <a:ext uri="{FF2B5EF4-FFF2-40B4-BE49-F238E27FC236}">
                    <a16:creationId xmlns:a16="http://schemas.microsoft.com/office/drawing/2014/main" id="{9A69C4FE-DB47-4FE7-B5BA-7661DB012255}"/>
                  </a:ext>
                </a:extLst>
              </p:cNvPr>
              <p:cNvSpPr txBox="1">
                <a:spLocks noRot="1" noChangeAspect="1" noMove="1" noResize="1" noEditPoints="1" noAdjustHandles="1" noChangeArrowheads="1" noChangeShapeType="1" noTextEdit="1"/>
              </p:cNvSpPr>
              <p:nvPr/>
            </p:nvSpPr>
            <p:spPr>
              <a:xfrm>
                <a:off x="3802826" y="3526281"/>
                <a:ext cx="299761" cy="369332"/>
              </a:xfrm>
              <a:prstGeom prst="rect">
                <a:avLst/>
              </a:prstGeom>
              <a:blipFill>
                <a:blip r:embed="rId5"/>
                <a:stretch>
                  <a:fillRect l="-6122" r="-40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5" name="TextBox 254">
                <a:extLst>
                  <a:ext uri="{FF2B5EF4-FFF2-40B4-BE49-F238E27FC236}">
                    <a16:creationId xmlns:a16="http://schemas.microsoft.com/office/drawing/2014/main" id="{4C56FBAD-DC9A-4022-A969-0B8EB5F6DC0A}"/>
                  </a:ext>
                </a:extLst>
              </p:cNvPr>
              <p:cNvSpPr txBox="1"/>
              <p:nvPr/>
            </p:nvSpPr>
            <p:spPr>
              <a:xfrm>
                <a:off x="3835913" y="4379897"/>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255" name="TextBox 254">
                <a:extLst>
                  <a:ext uri="{FF2B5EF4-FFF2-40B4-BE49-F238E27FC236}">
                    <a16:creationId xmlns:a16="http://schemas.microsoft.com/office/drawing/2014/main" id="{4C56FBAD-DC9A-4022-A969-0B8EB5F6DC0A}"/>
                  </a:ext>
                </a:extLst>
              </p:cNvPr>
              <p:cNvSpPr txBox="1">
                <a:spLocks noRot="1" noChangeAspect="1" noMove="1" noResize="1" noEditPoints="1" noAdjustHandles="1" noChangeArrowheads="1" noChangeShapeType="1" noTextEdit="1"/>
              </p:cNvSpPr>
              <p:nvPr/>
            </p:nvSpPr>
            <p:spPr>
              <a:xfrm>
                <a:off x="3835913" y="4379897"/>
                <a:ext cx="299761" cy="369332"/>
              </a:xfrm>
              <a:prstGeom prst="rect">
                <a:avLst/>
              </a:prstGeom>
              <a:blipFill>
                <a:blip r:embed="rId6"/>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6" name="TextBox 255">
                <a:extLst>
                  <a:ext uri="{FF2B5EF4-FFF2-40B4-BE49-F238E27FC236}">
                    <a16:creationId xmlns:a16="http://schemas.microsoft.com/office/drawing/2014/main" id="{F8776EDE-AB0D-4084-B671-40F04E553306}"/>
                  </a:ext>
                </a:extLst>
              </p:cNvPr>
              <p:cNvSpPr txBox="1"/>
              <p:nvPr/>
            </p:nvSpPr>
            <p:spPr>
              <a:xfrm>
                <a:off x="5120623" y="4326464"/>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256" name="TextBox 255">
                <a:extLst>
                  <a:ext uri="{FF2B5EF4-FFF2-40B4-BE49-F238E27FC236}">
                    <a16:creationId xmlns:a16="http://schemas.microsoft.com/office/drawing/2014/main" id="{F8776EDE-AB0D-4084-B671-40F04E553306}"/>
                  </a:ext>
                </a:extLst>
              </p:cNvPr>
              <p:cNvSpPr txBox="1">
                <a:spLocks noRot="1" noChangeAspect="1" noMove="1" noResize="1" noEditPoints="1" noAdjustHandles="1" noChangeArrowheads="1" noChangeShapeType="1" noTextEdit="1"/>
              </p:cNvSpPr>
              <p:nvPr/>
            </p:nvSpPr>
            <p:spPr>
              <a:xfrm>
                <a:off x="5120623" y="4326464"/>
                <a:ext cx="299761" cy="369332"/>
              </a:xfrm>
              <a:prstGeom prst="rect">
                <a:avLst/>
              </a:prstGeom>
              <a:blipFill>
                <a:blip r:embed="rId7"/>
                <a:stretch>
                  <a:fillRect l="-6122" r="-40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7CF58472-04F8-49AC-8732-69E0AF53AF8D}"/>
                  </a:ext>
                </a:extLst>
              </p:cNvPr>
              <p:cNvSpPr txBox="1"/>
              <p:nvPr/>
            </p:nvSpPr>
            <p:spPr>
              <a:xfrm>
                <a:off x="8251884" y="4605017"/>
                <a:ext cx="368556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𝑂𝑝𝑝</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𝐶𝑜𝑠𝑡</m:t>
                      </m:r>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29" name="TextBox 128">
                <a:extLst>
                  <a:ext uri="{FF2B5EF4-FFF2-40B4-BE49-F238E27FC236}">
                    <a16:creationId xmlns:a16="http://schemas.microsoft.com/office/drawing/2014/main" id="{7CF58472-04F8-49AC-8732-69E0AF53AF8D}"/>
                  </a:ext>
                </a:extLst>
              </p:cNvPr>
              <p:cNvSpPr txBox="1">
                <a:spLocks noRot="1" noChangeAspect="1" noMove="1" noResize="1" noEditPoints="1" noAdjustHandles="1" noChangeArrowheads="1" noChangeShapeType="1" noTextEdit="1"/>
              </p:cNvSpPr>
              <p:nvPr/>
            </p:nvSpPr>
            <p:spPr>
              <a:xfrm>
                <a:off x="8251884" y="4605017"/>
                <a:ext cx="3685561" cy="399084"/>
              </a:xfrm>
              <a:prstGeom prst="rect">
                <a:avLst/>
              </a:prstGeom>
              <a:blipFill>
                <a:blip r:embed="rId8"/>
                <a:stretch>
                  <a:fillRect l="-2318" r="-2483" b="-257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FB041F03-6A5A-4048-B33E-57D359A95D8B}"/>
                  </a:ext>
                </a:extLst>
              </p:cNvPr>
              <p:cNvSpPr txBox="1"/>
              <p:nvPr/>
            </p:nvSpPr>
            <p:spPr>
              <a:xfrm>
                <a:off x="8256015" y="2940418"/>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31" name="TextBox 130">
                <a:extLst>
                  <a:ext uri="{FF2B5EF4-FFF2-40B4-BE49-F238E27FC236}">
                    <a16:creationId xmlns:a16="http://schemas.microsoft.com/office/drawing/2014/main" id="{FB041F03-6A5A-4048-B33E-57D359A95D8B}"/>
                  </a:ext>
                </a:extLst>
              </p:cNvPr>
              <p:cNvSpPr txBox="1">
                <a:spLocks noRot="1" noChangeAspect="1" noMove="1" noResize="1" noEditPoints="1" noAdjustHandles="1" noChangeArrowheads="1" noChangeShapeType="1" noTextEdit="1"/>
              </p:cNvSpPr>
              <p:nvPr/>
            </p:nvSpPr>
            <p:spPr>
              <a:xfrm>
                <a:off x="8256015" y="2940418"/>
                <a:ext cx="1745799" cy="399084"/>
              </a:xfrm>
              <a:prstGeom prst="rect">
                <a:avLst/>
              </a:prstGeom>
              <a:blipFill>
                <a:blip r:embed="rId9"/>
                <a:stretch>
                  <a:fillRect l="-3484" r="-2439" b="-24242"/>
                </a:stretch>
              </a:blipFill>
            </p:spPr>
            <p:txBody>
              <a:bodyPr/>
              <a:lstStyle/>
              <a:p>
                <a:r>
                  <a:rPr lang="en-IN">
                    <a:noFill/>
                  </a:rPr>
                  <a:t> </a:t>
                </a:r>
              </a:p>
            </p:txBody>
          </p:sp>
        </mc:Fallback>
      </mc:AlternateContent>
      <p:sp>
        <p:nvSpPr>
          <p:cNvPr id="132" name="Content Placeholder 3">
            <a:extLst>
              <a:ext uri="{FF2B5EF4-FFF2-40B4-BE49-F238E27FC236}">
                <a16:creationId xmlns:a16="http://schemas.microsoft.com/office/drawing/2014/main" id="{B3BDDC3D-4232-48CB-A7BF-F27B089BEAF5}"/>
              </a:ext>
            </a:extLst>
          </p:cNvPr>
          <p:cNvSpPr txBox="1">
            <a:spLocks/>
          </p:cNvSpPr>
          <p:nvPr/>
        </p:nvSpPr>
        <p:spPr>
          <a:xfrm>
            <a:off x="7953830" y="1867552"/>
            <a:ext cx="4238170"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from all the </a:t>
            </a:r>
            <a:r>
              <a:rPr lang="en-US" dirty="0">
                <a:solidFill>
                  <a:schemeClr val="tx2"/>
                </a:solidFill>
              </a:rPr>
              <a:t>allocated cells </a:t>
            </a:r>
            <a:r>
              <a:rPr lang="en-US" dirty="0"/>
              <a:t>using following formula.</a:t>
            </a:r>
            <a:endParaRPr lang="en-IN" baseline="-25000" dirty="0"/>
          </a:p>
        </p:txBody>
      </p:sp>
      <p:sp>
        <p:nvSpPr>
          <p:cNvPr id="133" name="Content Placeholder 3">
            <a:extLst>
              <a:ext uri="{FF2B5EF4-FFF2-40B4-BE49-F238E27FC236}">
                <a16:creationId xmlns:a16="http://schemas.microsoft.com/office/drawing/2014/main" id="{ABC4313A-0742-41FF-BEBF-5CB447752C30}"/>
              </a:ext>
            </a:extLst>
          </p:cNvPr>
          <p:cNvSpPr txBox="1">
            <a:spLocks/>
          </p:cNvSpPr>
          <p:nvPr/>
        </p:nvSpPr>
        <p:spPr>
          <a:xfrm>
            <a:off x="7953830" y="3441444"/>
            <a:ext cx="4238169"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a:t>
            </a:r>
            <a:r>
              <a:rPr lang="en-US" dirty="0">
                <a:solidFill>
                  <a:schemeClr val="tx2"/>
                </a:solidFill>
              </a:rPr>
              <a:t>unallocated cells </a:t>
            </a:r>
            <a:r>
              <a:rPr lang="en-US" dirty="0"/>
              <a:t>using following formula.</a:t>
            </a:r>
            <a:endParaRPr lang="en-IN" baseline="-25000" dirty="0"/>
          </a:p>
        </p:txBody>
      </p:sp>
      <p:sp>
        <p:nvSpPr>
          <p:cNvPr id="134" name="Content Placeholder 3">
            <a:extLst>
              <a:ext uri="{FF2B5EF4-FFF2-40B4-BE49-F238E27FC236}">
                <a16:creationId xmlns:a16="http://schemas.microsoft.com/office/drawing/2014/main" id="{E42199AF-856D-49D7-A065-64E6B6C7141A}"/>
              </a:ext>
            </a:extLst>
          </p:cNvPr>
          <p:cNvSpPr txBox="1">
            <a:spLocks/>
          </p:cNvSpPr>
          <p:nvPr/>
        </p:nvSpPr>
        <p:spPr>
          <a:xfrm>
            <a:off x="7953830" y="5224104"/>
            <a:ext cx="4238170"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Cell (C, Dummy) has </a:t>
            </a:r>
            <a:r>
              <a:rPr lang="en-US" dirty="0">
                <a:solidFill>
                  <a:schemeClr val="tx2"/>
                </a:solidFill>
              </a:rPr>
              <a:t>maximum opportunity cost of 4.</a:t>
            </a:r>
            <a:r>
              <a:rPr lang="en-US" dirty="0"/>
              <a:t> Loop for this cell is shown in the table.</a:t>
            </a:r>
            <a:endParaRPr lang="en-IN" baseline="-25000" dirty="0"/>
          </a:p>
        </p:txBody>
      </p:sp>
    </p:spTree>
    <p:extLst>
      <p:ext uri="{BB962C8B-B14F-4D97-AF65-F5344CB8AC3E}">
        <p14:creationId xmlns:p14="http://schemas.microsoft.com/office/powerpoint/2010/main" val="106978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left)">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5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8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8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9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9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9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9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9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20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0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05"/>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0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09"/>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10"/>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2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4"/>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2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21"/>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30"/>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24"/>
                                        </p:tgtEl>
                                        <p:attrNameLst>
                                          <p:attrName>style.visibility</p:attrName>
                                        </p:attrNameLst>
                                      </p:cBhvr>
                                      <p:to>
                                        <p:strVal val="visible"/>
                                      </p:to>
                                    </p:set>
                                    <p:animEffect transition="in" filter="wipe(left)">
                                      <p:cBhvr>
                                        <p:cTn id="171" dur="500"/>
                                        <p:tgtEl>
                                          <p:spTgt spid="12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25"/>
                                        </p:tgtEl>
                                        <p:attrNameLst>
                                          <p:attrName>style.visibility</p:attrName>
                                        </p:attrNameLst>
                                      </p:cBhvr>
                                      <p:to>
                                        <p:strVal val="visible"/>
                                      </p:to>
                                    </p:set>
                                    <p:animEffect transition="in" filter="wipe(left)">
                                      <p:cBhvr>
                                        <p:cTn id="176" dur="500"/>
                                        <p:tgtEl>
                                          <p:spTgt spid="12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wipe(left)">
                                      <p:cBhvr>
                                        <p:cTn id="181" dur="500"/>
                                        <p:tgtEl>
                                          <p:spTgt spid="126"/>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28"/>
                                        </p:tgtEl>
                                        <p:attrNameLst>
                                          <p:attrName>style.visibility</p:attrName>
                                        </p:attrNameLst>
                                      </p:cBhvr>
                                      <p:to>
                                        <p:strVal val="visible"/>
                                      </p:to>
                                    </p:set>
                                    <p:animEffect transition="in" filter="wipe(left)">
                                      <p:cBhvr>
                                        <p:cTn id="186" dur="500"/>
                                        <p:tgtEl>
                                          <p:spTgt spid="128"/>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32"/>
                                        </p:tgtEl>
                                        <p:attrNameLst>
                                          <p:attrName>style.visibility</p:attrName>
                                        </p:attrNameLst>
                                      </p:cBhvr>
                                      <p:to>
                                        <p:strVal val="visible"/>
                                      </p:to>
                                    </p:set>
                                    <p:animEffect transition="in" filter="wipe(left)">
                                      <p:cBhvr>
                                        <p:cTn id="191" dur="500"/>
                                        <p:tgtEl>
                                          <p:spTgt spid="132"/>
                                        </p:tgtEl>
                                      </p:cBhvr>
                                    </p:animEffect>
                                  </p:childTnLst>
                                </p:cTn>
                              </p:par>
                            </p:childTnLst>
                          </p:cTn>
                        </p:par>
                        <p:par>
                          <p:cTn id="192" fill="hold">
                            <p:stCondLst>
                              <p:cond delay="500"/>
                            </p:stCondLst>
                            <p:childTnLst>
                              <p:par>
                                <p:cTn id="193" presetID="22" presetClass="entr" presetSubtype="8" fill="hold" grpId="0" nodeType="afterEffect">
                                  <p:stCondLst>
                                    <p:cond delay="0"/>
                                  </p:stCondLst>
                                  <p:childTnLst>
                                    <p:set>
                                      <p:cBhvr>
                                        <p:cTn id="194" dur="1" fill="hold">
                                          <p:stCondLst>
                                            <p:cond delay="0"/>
                                          </p:stCondLst>
                                        </p:cTn>
                                        <p:tgtEl>
                                          <p:spTgt spid="131"/>
                                        </p:tgtEl>
                                        <p:attrNameLst>
                                          <p:attrName>style.visibility</p:attrName>
                                        </p:attrNameLst>
                                      </p:cBhvr>
                                      <p:to>
                                        <p:strVal val="visible"/>
                                      </p:to>
                                    </p:set>
                                    <p:animEffect transition="in" filter="wipe(left)">
                                      <p:cBhvr>
                                        <p:cTn id="195" dur="500"/>
                                        <p:tgtEl>
                                          <p:spTgt spid="131"/>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224"/>
                                        </p:tgtEl>
                                        <p:attrNameLst>
                                          <p:attrName>style.visibility</p:attrName>
                                        </p:attrNameLst>
                                      </p:cBhvr>
                                      <p:to>
                                        <p:strVal val="visible"/>
                                      </p:to>
                                    </p:set>
                                    <p:animEffect transition="in" filter="wipe(left)">
                                      <p:cBhvr>
                                        <p:cTn id="200" dur="500"/>
                                        <p:tgtEl>
                                          <p:spTgt spid="224"/>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223"/>
                                        </p:tgtEl>
                                        <p:attrNameLst>
                                          <p:attrName>style.visibility</p:attrName>
                                        </p:attrNameLst>
                                      </p:cBhvr>
                                      <p:to>
                                        <p:strVal val="visible"/>
                                      </p:to>
                                    </p:set>
                                    <p:animEffect transition="in" filter="wipe(left)">
                                      <p:cBhvr>
                                        <p:cTn id="205" dur="500"/>
                                        <p:tgtEl>
                                          <p:spTgt spid="22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226"/>
                                        </p:tgtEl>
                                        <p:attrNameLst>
                                          <p:attrName>style.visibility</p:attrName>
                                        </p:attrNameLst>
                                      </p:cBhvr>
                                      <p:to>
                                        <p:strVal val="visible"/>
                                      </p:to>
                                    </p:set>
                                    <p:animEffect transition="in" filter="wipe(left)">
                                      <p:cBhvr>
                                        <p:cTn id="210" dur="500"/>
                                        <p:tgtEl>
                                          <p:spTgt spid="226"/>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227"/>
                                        </p:tgtEl>
                                        <p:attrNameLst>
                                          <p:attrName>style.visibility</p:attrName>
                                        </p:attrNameLst>
                                      </p:cBhvr>
                                      <p:to>
                                        <p:strVal val="visible"/>
                                      </p:to>
                                    </p:set>
                                    <p:animEffect transition="in" filter="wipe(left)">
                                      <p:cBhvr>
                                        <p:cTn id="215" dur="500"/>
                                        <p:tgtEl>
                                          <p:spTgt spid="227"/>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222"/>
                                        </p:tgtEl>
                                        <p:attrNameLst>
                                          <p:attrName>style.visibility</p:attrName>
                                        </p:attrNameLst>
                                      </p:cBhvr>
                                      <p:to>
                                        <p:strVal val="visible"/>
                                      </p:to>
                                    </p:set>
                                    <p:animEffect transition="in" filter="wipe(left)">
                                      <p:cBhvr>
                                        <p:cTn id="220" dur="500"/>
                                        <p:tgtEl>
                                          <p:spTgt spid="222"/>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225"/>
                                        </p:tgtEl>
                                        <p:attrNameLst>
                                          <p:attrName>style.visibility</p:attrName>
                                        </p:attrNameLst>
                                      </p:cBhvr>
                                      <p:to>
                                        <p:strVal val="visible"/>
                                      </p:to>
                                    </p:set>
                                    <p:animEffect transition="in" filter="wipe(left)">
                                      <p:cBhvr>
                                        <p:cTn id="225" dur="500"/>
                                        <p:tgtEl>
                                          <p:spTgt spid="225"/>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252"/>
                                        </p:tgtEl>
                                        <p:attrNameLst>
                                          <p:attrName>style.visibility</p:attrName>
                                        </p:attrNameLst>
                                      </p:cBhvr>
                                      <p:to>
                                        <p:strVal val="visible"/>
                                      </p:to>
                                    </p:set>
                                    <p:animEffect transition="in" filter="wipe(left)">
                                      <p:cBhvr>
                                        <p:cTn id="230" dur="500"/>
                                        <p:tgtEl>
                                          <p:spTgt spid="252"/>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28"/>
                                        </p:tgtEl>
                                        <p:attrNameLst>
                                          <p:attrName>style.visibility</p:attrName>
                                        </p:attrNameLst>
                                      </p:cBhvr>
                                      <p:to>
                                        <p:strVal val="visible"/>
                                      </p:to>
                                    </p:set>
                                    <p:animEffect transition="in" filter="wipe(left)">
                                      <p:cBhvr>
                                        <p:cTn id="235" dur="500"/>
                                        <p:tgtEl>
                                          <p:spTgt spid="228"/>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133"/>
                                        </p:tgtEl>
                                        <p:attrNameLst>
                                          <p:attrName>style.visibility</p:attrName>
                                        </p:attrNameLst>
                                      </p:cBhvr>
                                      <p:to>
                                        <p:strVal val="visible"/>
                                      </p:to>
                                    </p:set>
                                    <p:animEffect transition="in" filter="wipe(left)">
                                      <p:cBhvr>
                                        <p:cTn id="240" dur="500"/>
                                        <p:tgtEl>
                                          <p:spTgt spid="133"/>
                                        </p:tgtEl>
                                      </p:cBhvr>
                                    </p:animEffect>
                                  </p:childTnLst>
                                </p:cTn>
                              </p:par>
                            </p:childTnLst>
                          </p:cTn>
                        </p:par>
                        <p:par>
                          <p:cTn id="241" fill="hold">
                            <p:stCondLst>
                              <p:cond delay="500"/>
                            </p:stCondLst>
                            <p:childTnLst>
                              <p:par>
                                <p:cTn id="242" presetID="22" presetClass="entr" presetSubtype="8" fill="hold" grpId="0" nodeType="afterEffect">
                                  <p:stCondLst>
                                    <p:cond delay="0"/>
                                  </p:stCondLst>
                                  <p:childTnLst>
                                    <p:set>
                                      <p:cBhvr>
                                        <p:cTn id="243" dur="1" fill="hold">
                                          <p:stCondLst>
                                            <p:cond delay="0"/>
                                          </p:stCondLst>
                                        </p:cTn>
                                        <p:tgtEl>
                                          <p:spTgt spid="129"/>
                                        </p:tgtEl>
                                        <p:attrNameLst>
                                          <p:attrName>style.visibility</p:attrName>
                                        </p:attrNameLst>
                                      </p:cBhvr>
                                      <p:to>
                                        <p:strVal val="visible"/>
                                      </p:to>
                                    </p:set>
                                    <p:animEffect transition="in" filter="wipe(left)">
                                      <p:cBhvr>
                                        <p:cTn id="244" dur="500"/>
                                        <p:tgtEl>
                                          <p:spTgt spid="129"/>
                                        </p:tgtEl>
                                      </p:cBhvr>
                                    </p:animEffect>
                                  </p:childTnLst>
                                </p:cTn>
                              </p:par>
                            </p:childTnLst>
                          </p:cTn>
                        </p:par>
                      </p:childTnLst>
                    </p:cTn>
                  </p:par>
                  <p:par>
                    <p:cTn id="245" fill="hold">
                      <p:stCondLst>
                        <p:cond delay="indefinite"/>
                      </p:stCondLst>
                      <p:childTnLst>
                        <p:par>
                          <p:cTn id="246" fill="hold">
                            <p:stCondLst>
                              <p:cond delay="0"/>
                            </p:stCondLst>
                            <p:childTnLst>
                              <p:par>
                                <p:cTn id="247" presetID="21" presetClass="entr" presetSubtype="1" fill="hold" grpId="0" nodeType="clickEffect">
                                  <p:stCondLst>
                                    <p:cond delay="0"/>
                                  </p:stCondLst>
                                  <p:childTnLst>
                                    <p:set>
                                      <p:cBhvr>
                                        <p:cTn id="248" dur="1" fill="hold">
                                          <p:stCondLst>
                                            <p:cond delay="0"/>
                                          </p:stCondLst>
                                        </p:cTn>
                                        <p:tgtEl>
                                          <p:spTgt spid="232"/>
                                        </p:tgtEl>
                                        <p:attrNameLst>
                                          <p:attrName>style.visibility</p:attrName>
                                        </p:attrNameLst>
                                      </p:cBhvr>
                                      <p:to>
                                        <p:strVal val="visible"/>
                                      </p:to>
                                    </p:set>
                                    <p:animEffect transition="in" filter="wheel(1)">
                                      <p:cBhvr>
                                        <p:cTn id="249" dur="2000"/>
                                        <p:tgtEl>
                                          <p:spTgt spid="232"/>
                                        </p:tgtEl>
                                      </p:cBhvr>
                                    </p:animEffect>
                                  </p:childTnLst>
                                </p:cTn>
                              </p:par>
                            </p:childTnLst>
                          </p:cTn>
                        </p:par>
                        <p:par>
                          <p:cTn id="250" fill="hold">
                            <p:stCondLst>
                              <p:cond delay="2000"/>
                            </p:stCondLst>
                            <p:childTnLst>
                              <p:par>
                                <p:cTn id="251" presetID="22" presetClass="entr" presetSubtype="8" fill="hold" grpId="0" nodeType="afterEffect">
                                  <p:stCondLst>
                                    <p:cond delay="0"/>
                                  </p:stCondLst>
                                  <p:childTnLst>
                                    <p:set>
                                      <p:cBhvr>
                                        <p:cTn id="252" dur="1" fill="hold">
                                          <p:stCondLst>
                                            <p:cond delay="0"/>
                                          </p:stCondLst>
                                        </p:cTn>
                                        <p:tgtEl>
                                          <p:spTgt spid="231"/>
                                        </p:tgtEl>
                                        <p:attrNameLst>
                                          <p:attrName>style.visibility</p:attrName>
                                        </p:attrNameLst>
                                      </p:cBhvr>
                                      <p:to>
                                        <p:strVal val="visible"/>
                                      </p:to>
                                    </p:set>
                                    <p:animEffect transition="in" filter="wipe(left)">
                                      <p:cBhvr>
                                        <p:cTn id="253" dur="500"/>
                                        <p:tgtEl>
                                          <p:spTgt spid="231"/>
                                        </p:tgtEl>
                                      </p:cBhvr>
                                    </p:animEffect>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237"/>
                                        </p:tgtEl>
                                        <p:attrNameLst>
                                          <p:attrName>style.visibility</p:attrName>
                                        </p:attrNameLst>
                                      </p:cBhvr>
                                      <p:to>
                                        <p:strVal val="visible"/>
                                      </p:to>
                                    </p:set>
                                    <p:animEffect transition="in" filter="wheel(1)">
                                      <p:cBhvr>
                                        <p:cTn id="258" dur="2000"/>
                                        <p:tgtEl>
                                          <p:spTgt spid="237"/>
                                        </p:tgtEl>
                                      </p:cBhvr>
                                    </p:animEffect>
                                  </p:childTnLst>
                                </p:cTn>
                              </p:par>
                            </p:childTnLst>
                          </p:cTn>
                        </p:par>
                        <p:par>
                          <p:cTn id="259" fill="hold">
                            <p:stCondLst>
                              <p:cond delay="2000"/>
                            </p:stCondLst>
                            <p:childTnLst>
                              <p:par>
                                <p:cTn id="260" presetID="22" presetClass="entr" presetSubtype="8" fill="hold" grpId="0" nodeType="afterEffect">
                                  <p:stCondLst>
                                    <p:cond delay="0"/>
                                  </p:stCondLst>
                                  <p:childTnLst>
                                    <p:set>
                                      <p:cBhvr>
                                        <p:cTn id="261" dur="1" fill="hold">
                                          <p:stCondLst>
                                            <p:cond delay="0"/>
                                          </p:stCondLst>
                                        </p:cTn>
                                        <p:tgtEl>
                                          <p:spTgt spid="236"/>
                                        </p:tgtEl>
                                        <p:attrNameLst>
                                          <p:attrName>style.visibility</p:attrName>
                                        </p:attrNameLst>
                                      </p:cBhvr>
                                      <p:to>
                                        <p:strVal val="visible"/>
                                      </p:to>
                                    </p:set>
                                    <p:animEffect transition="in" filter="wipe(left)">
                                      <p:cBhvr>
                                        <p:cTn id="262" dur="500"/>
                                        <p:tgtEl>
                                          <p:spTgt spid="236"/>
                                        </p:tgtEl>
                                      </p:cBhvr>
                                    </p:animEffect>
                                  </p:childTnLst>
                                </p:cTn>
                              </p:par>
                            </p:childTnLst>
                          </p:cTn>
                        </p:par>
                      </p:childTnLst>
                    </p:cTn>
                  </p:par>
                  <p:par>
                    <p:cTn id="263" fill="hold">
                      <p:stCondLst>
                        <p:cond delay="indefinite"/>
                      </p:stCondLst>
                      <p:childTnLst>
                        <p:par>
                          <p:cTn id="264" fill="hold">
                            <p:stCondLst>
                              <p:cond delay="0"/>
                            </p:stCondLst>
                            <p:childTnLst>
                              <p:par>
                                <p:cTn id="265" presetID="21" presetClass="entr" presetSubtype="1" fill="hold" grpId="0" nodeType="clickEffect">
                                  <p:stCondLst>
                                    <p:cond delay="0"/>
                                  </p:stCondLst>
                                  <p:childTnLst>
                                    <p:set>
                                      <p:cBhvr>
                                        <p:cTn id="266" dur="1" fill="hold">
                                          <p:stCondLst>
                                            <p:cond delay="0"/>
                                          </p:stCondLst>
                                        </p:cTn>
                                        <p:tgtEl>
                                          <p:spTgt spid="239"/>
                                        </p:tgtEl>
                                        <p:attrNameLst>
                                          <p:attrName>style.visibility</p:attrName>
                                        </p:attrNameLst>
                                      </p:cBhvr>
                                      <p:to>
                                        <p:strVal val="visible"/>
                                      </p:to>
                                    </p:set>
                                    <p:animEffect transition="in" filter="wheel(1)">
                                      <p:cBhvr>
                                        <p:cTn id="267" dur="2000"/>
                                        <p:tgtEl>
                                          <p:spTgt spid="239"/>
                                        </p:tgtEl>
                                      </p:cBhvr>
                                    </p:animEffect>
                                  </p:childTnLst>
                                </p:cTn>
                              </p:par>
                            </p:childTnLst>
                          </p:cTn>
                        </p:par>
                        <p:par>
                          <p:cTn id="268" fill="hold">
                            <p:stCondLst>
                              <p:cond delay="2000"/>
                            </p:stCondLst>
                            <p:childTnLst>
                              <p:par>
                                <p:cTn id="269" presetID="22" presetClass="entr" presetSubtype="8" fill="hold" grpId="0" nodeType="afterEffect">
                                  <p:stCondLst>
                                    <p:cond delay="0"/>
                                  </p:stCondLst>
                                  <p:childTnLst>
                                    <p:set>
                                      <p:cBhvr>
                                        <p:cTn id="270" dur="1" fill="hold">
                                          <p:stCondLst>
                                            <p:cond delay="0"/>
                                          </p:stCondLst>
                                        </p:cTn>
                                        <p:tgtEl>
                                          <p:spTgt spid="238"/>
                                        </p:tgtEl>
                                        <p:attrNameLst>
                                          <p:attrName>style.visibility</p:attrName>
                                        </p:attrNameLst>
                                      </p:cBhvr>
                                      <p:to>
                                        <p:strVal val="visible"/>
                                      </p:to>
                                    </p:set>
                                    <p:animEffect transition="in" filter="wipe(left)">
                                      <p:cBhvr>
                                        <p:cTn id="271" dur="500"/>
                                        <p:tgtEl>
                                          <p:spTgt spid="238"/>
                                        </p:tgtEl>
                                      </p:cBhvr>
                                    </p:animEffect>
                                  </p:childTnLst>
                                </p:cTn>
                              </p:par>
                            </p:childTnLst>
                          </p:cTn>
                        </p:par>
                      </p:childTnLst>
                    </p:cTn>
                  </p:par>
                  <p:par>
                    <p:cTn id="272" fill="hold">
                      <p:stCondLst>
                        <p:cond delay="indefinite"/>
                      </p:stCondLst>
                      <p:childTnLst>
                        <p:par>
                          <p:cTn id="273" fill="hold">
                            <p:stCondLst>
                              <p:cond delay="0"/>
                            </p:stCondLst>
                            <p:childTnLst>
                              <p:par>
                                <p:cTn id="274" presetID="21" presetClass="entr" presetSubtype="1" fill="hold" grpId="0" nodeType="clickEffect">
                                  <p:stCondLst>
                                    <p:cond delay="0"/>
                                  </p:stCondLst>
                                  <p:childTnLst>
                                    <p:set>
                                      <p:cBhvr>
                                        <p:cTn id="275" dur="1" fill="hold">
                                          <p:stCondLst>
                                            <p:cond delay="0"/>
                                          </p:stCondLst>
                                        </p:cTn>
                                        <p:tgtEl>
                                          <p:spTgt spid="241"/>
                                        </p:tgtEl>
                                        <p:attrNameLst>
                                          <p:attrName>style.visibility</p:attrName>
                                        </p:attrNameLst>
                                      </p:cBhvr>
                                      <p:to>
                                        <p:strVal val="visible"/>
                                      </p:to>
                                    </p:set>
                                    <p:animEffect transition="in" filter="wheel(1)">
                                      <p:cBhvr>
                                        <p:cTn id="276" dur="2000"/>
                                        <p:tgtEl>
                                          <p:spTgt spid="241"/>
                                        </p:tgtEl>
                                      </p:cBhvr>
                                    </p:animEffect>
                                  </p:childTnLst>
                                </p:cTn>
                              </p:par>
                            </p:childTnLst>
                          </p:cTn>
                        </p:par>
                        <p:par>
                          <p:cTn id="277" fill="hold">
                            <p:stCondLst>
                              <p:cond delay="2000"/>
                            </p:stCondLst>
                            <p:childTnLst>
                              <p:par>
                                <p:cTn id="278" presetID="22" presetClass="entr" presetSubtype="8" fill="hold" grpId="0" nodeType="afterEffect">
                                  <p:stCondLst>
                                    <p:cond delay="0"/>
                                  </p:stCondLst>
                                  <p:childTnLst>
                                    <p:set>
                                      <p:cBhvr>
                                        <p:cTn id="279" dur="1" fill="hold">
                                          <p:stCondLst>
                                            <p:cond delay="0"/>
                                          </p:stCondLst>
                                        </p:cTn>
                                        <p:tgtEl>
                                          <p:spTgt spid="240"/>
                                        </p:tgtEl>
                                        <p:attrNameLst>
                                          <p:attrName>style.visibility</p:attrName>
                                        </p:attrNameLst>
                                      </p:cBhvr>
                                      <p:to>
                                        <p:strVal val="visible"/>
                                      </p:to>
                                    </p:set>
                                    <p:animEffect transition="in" filter="wipe(left)">
                                      <p:cBhvr>
                                        <p:cTn id="280" dur="500"/>
                                        <p:tgtEl>
                                          <p:spTgt spid="240"/>
                                        </p:tgtEl>
                                      </p:cBhvr>
                                    </p:animEffect>
                                  </p:childTnLst>
                                </p:cTn>
                              </p:par>
                            </p:childTnLst>
                          </p:cTn>
                        </p:par>
                      </p:childTnLst>
                    </p:cTn>
                  </p:par>
                  <p:par>
                    <p:cTn id="281" fill="hold">
                      <p:stCondLst>
                        <p:cond delay="indefinite"/>
                      </p:stCondLst>
                      <p:childTnLst>
                        <p:par>
                          <p:cTn id="282" fill="hold">
                            <p:stCondLst>
                              <p:cond delay="0"/>
                            </p:stCondLst>
                            <p:childTnLst>
                              <p:par>
                                <p:cTn id="283" presetID="21" presetClass="entr" presetSubtype="1" fill="hold" grpId="0" nodeType="clickEffect">
                                  <p:stCondLst>
                                    <p:cond delay="0"/>
                                  </p:stCondLst>
                                  <p:childTnLst>
                                    <p:set>
                                      <p:cBhvr>
                                        <p:cTn id="284" dur="1" fill="hold">
                                          <p:stCondLst>
                                            <p:cond delay="0"/>
                                          </p:stCondLst>
                                        </p:cTn>
                                        <p:tgtEl>
                                          <p:spTgt spid="243"/>
                                        </p:tgtEl>
                                        <p:attrNameLst>
                                          <p:attrName>style.visibility</p:attrName>
                                        </p:attrNameLst>
                                      </p:cBhvr>
                                      <p:to>
                                        <p:strVal val="visible"/>
                                      </p:to>
                                    </p:set>
                                    <p:animEffect transition="in" filter="wheel(1)">
                                      <p:cBhvr>
                                        <p:cTn id="285" dur="2000"/>
                                        <p:tgtEl>
                                          <p:spTgt spid="243"/>
                                        </p:tgtEl>
                                      </p:cBhvr>
                                    </p:animEffect>
                                  </p:childTnLst>
                                </p:cTn>
                              </p:par>
                            </p:childTnLst>
                          </p:cTn>
                        </p:par>
                        <p:par>
                          <p:cTn id="286" fill="hold">
                            <p:stCondLst>
                              <p:cond delay="2000"/>
                            </p:stCondLst>
                            <p:childTnLst>
                              <p:par>
                                <p:cTn id="287" presetID="22" presetClass="entr" presetSubtype="8" fill="hold" grpId="0" nodeType="afterEffect">
                                  <p:stCondLst>
                                    <p:cond delay="0"/>
                                  </p:stCondLst>
                                  <p:childTnLst>
                                    <p:set>
                                      <p:cBhvr>
                                        <p:cTn id="288" dur="1" fill="hold">
                                          <p:stCondLst>
                                            <p:cond delay="0"/>
                                          </p:stCondLst>
                                        </p:cTn>
                                        <p:tgtEl>
                                          <p:spTgt spid="242"/>
                                        </p:tgtEl>
                                        <p:attrNameLst>
                                          <p:attrName>style.visibility</p:attrName>
                                        </p:attrNameLst>
                                      </p:cBhvr>
                                      <p:to>
                                        <p:strVal val="visible"/>
                                      </p:to>
                                    </p:set>
                                    <p:animEffect transition="in" filter="wipe(left)">
                                      <p:cBhvr>
                                        <p:cTn id="289" dur="500"/>
                                        <p:tgtEl>
                                          <p:spTgt spid="242"/>
                                        </p:tgtEl>
                                      </p:cBhvr>
                                    </p:animEffect>
                                  </p:childTnLst>
                                </p:cTn>
                              </p:par>
                            </p:childTnLst>
                          </p:cTn>
                        </p:par>
                      </p:childTnLst>
                    </p:cTn>
                  </p:par>
                  <p:par>
                    <p:cTn id="290" fill="hold">
                      <p:stCondLst>
                        <p:cond delay="indefinite"/>
                      </p:stCondLst>
                      <p:childTnLst>
                        <p:par>
                          <p:cTn id="291" fill="hold">
                            <p:stCondLst>
                              <p:cond delay="0"/>
                            </p:stCondLst>
                            <p:childTnLst>
                              <p:par>
                                <p:cTn id="292" presetID="21" presetClass="entr" presetSubtype="1" fill="hold" grpId="0" nodeType="clickEffect">
                                  <p:stCondLst>
                                    <p:cond delay="0"/>
                                  </p:stCondLst>
                                  <p:childTnLst>
                                    <p:set>
                                      <p:cBhvr>
                                        <p:cTn id="293" dur="1" fill="hold">
                                          <p:stCondLst>
                                            <p:cond delay="0"/>
                                          </p:stCondLst>
                                        </p:cTn>
                                        <p:tgtEl>
                                          <p:spTgt spid="245"/>
                                        </p:tgtEl>
                                        <p:attrNameLst>
                                          <p:attrName>style.visibility</p:attrName>
                                        </p:attrNameLst>
                                      </p:cBhvr>
                                      <p:to>
                                        <p:strVal val="visible"/>
                                      </p:to>
                                    </p:set>
                                    <p:animEffect transition="in" filter="wheel(1)">
                                      <p:cBhvr>
                                        <p:cTn id="294" dur="2000"/>
                                        <p:tgtEl>
                                          <p:spTgt spid="245"/>
                                        </p:tgtEl>
                                      </p:cBhvr>
                                    </p:animEffect>
                                  </p:childTnLst>
                                </p:cTn>
                              </p:par>
                            </p:childTnLst>
                          </p:cTn>
                        </p:par>
                        <p:par>
                          <p:cTn id="295" fill="hold">
                            <p:stCondLst>
                              <p:cond delay="2000"/>
                            </p:stCondLst>
                            <p:childTnLst>
                              <p:par>
                                <p:cTn id="296" presetID="22" presetClass="entr" presetSubtype="8" fill="hold" grpId="0" nodeType="afterEffect">
                                  <p:stCondLst>
                                    <p:cond delay="0"/>
                                  </p:stCondLst>
                                  <p:childTnLst>
                                    <p:set>
                                      <p:cBhvr>
                                        <p:cTn id="297" dur="1" fill="hold">
                                          <p:stCondLst>
                                            <p:cond delay="0"/>
                                          </p:stCondLst>
                                        </p:cTn>
                                        <p:tgtEl>
                                          <p:spTgt spid="244"/>
                                        </p:tgtEl>
                                        <p:attrNameLst>
                                          <p:attrName>style.visibility</p:attrName>
                                        </p:attrNameLst>
                                      </p:cBhvr>
                                      <p:to>
                                        <p:strVal val="visible"/>
                                      </p:to>
                                    </p:set>
                                    <p:animEffect transition="in" filter="wipe(left)">
                                      <p:cBhvr>
                                        <p:cTn id="298" dur="500"/>
                                        <p:tgtEl>
                                          <p:spTgt spid="244"/>
                                        </p:tgtEl>
                                      </p:cBhvr>
                                    </p:animEffect>
                                  </p:childTnLst>
                                </p:cTn>
                              </p:par>
                            </p:childTnLst>
                          </p:cTn>
                        </p:par>
                      </p:childTnLst>
                    </p:cTn>
                  </p:par>
                  <p:par>
                    <p:cTn id="299" fill="hold">
                      <p:stCondLst>
                        <p:cond delay="indefinite"/>
                      </p:stCondLst>
                      <p:childTnLst>
                        <p:par>
                          <p:cTn id="300" fill="hold">
                            <p:stCondLst>
                              <p:cond delay="0"/>
                            </p:stCondLst>
                            <p:childTnLst>
                              <p:par>
                                <p:cTn id="301" presetID="21" presetClass="entr" presetSubtype="1" fill="hold" grpId="0" nodeType="clickEffect">
                                  <p:stCondLst>
                                    <p:cond delay="0"/>
                                  </p:stCondLst>
                                  <p:childTnLst>
                                    <p:set>
                                      <p:cBhvr>
                                        <p:cTn id="302" dur="1" fill="hold">
                                          <p:stCondLst>
                                            <p:cond delay="0"/>
                                          </p:stCondLst>
                                        </p:cTn>
                                        <p:tgtEl>
                                          <p:spTgt spid="249"/>
                                        </p:tgtEl>
                                        <p:attrNameLst>
                                          <p:attrName>style.visibility</p:attrName>
                                        </p:attrNameLst>
                                      </p:cBhvr>
                                      <p:to>
                                        <p:strVal val="visible"/>
                                      </p:to>
                                    </p:set>
                                    <p:animEffect transition="in" filter="wheel(1)">
                                      <p:cBhvr>
                                        <p:cTn id="303" dur="2000"/>
                                        <p:tgtEl>
                                          <p:spTgt spid="249"/>
                                        </p:tgtEl>
                                      </p:cBhvr>
                                    </p:animEffect>
                                  </p:childTnLst>
                                </p:cTn>
                              </p:par>
                            </p:childTnLst>
                          </p:cTn>
                        </p:par>
                        <p:par>
                          <p:cTn id="304" fill="hold">
                            <p:stCondLst>
                              <p:cond delay="2000"/>
                            </p:stCondLst>
                            <p:childTnLst>
                              <p:par>
                                <p:cTn id="305" presetID="22" presetClass="entr" presetSubtype="8" fill="hold" grpId="0" nodeType="afterEffect">
                                  <p:stCondLst>
                                    <p:cond delay="0"/>
                                  </p:stCondLst>
                                  <p:childTnLst>
                                    <p:set>
                                      <p:cBhvr>
                                        <p:cTn id="306" dur="1" fill="hold">
                                          <p:stCondLst>
                                            <p:cond delay="0"/>
                                          </p:stCondLst>
                                        </p:cTn>
                                        <p:tgtEl>
                                          <p:spTgt spid="248"/>
                                        </p:tgtEl>
                                        <p:attrNameLst>
                                          <p:attrName>style.visibility</p:attrName>
                                        </p:attrNameLst>
                                      </p:cBhvr>
                                      <p:to>
                                        <p:strVal val="visible"/>
                                      </p:to>
                                    </p:set>
                                    <p:animEffect transition="in" filter="wipe(left)">
                                      <p:cBhvr>
                                        <p:cTn id="307" dur="500"/>
                                        <p:tgtEl>
                                          <p:spTgt spid="248"/>
                                        </p:tgtEl>
                                      </p:cBhvr>
                                    </p:animEffect>
                                  </p:childTnLst>
                                </p:cTn>
                              </p:par>
                            </p:childTnLst>
                          </p:cTn>
                        </p:par>
                      </p:childTnLst>
                    </p:cTn>
                  </p:par>
                  <p:par>
                    <p:cTn id="308" fill="hold">
                      <p:stCondLst>
                        <p:cond delay="indefinite"/>
                      </p:stCondLst>
                      <p:childTnLst>
                        <p:par>
                          <p:cTn id="309" fill="hold">
                            <p:stCondLst>
                              <p:cond delay="0"/>
                            </p:stCondLst>
                            <p:childTnLst>
                              <p:par>
                                <p:cTn id="310" presetID="21" presetClass="entr" presetSubtype="1" fill="hold" grpId="0" nodeType="clickEffect">
                                  <p:stCondLst>
                                    <p:cond delay="0"/>
                                  </p:stCondLst>
                                  <p:childTnLst>
                                    <p:set>
                                      <p:cBhvr>
                                        <p:cTn id="311" dur="1" fill="hold">
                                          <p:stCondLst>
                                            <p:cond delay="0"/>
                                          </p:stCondLst>
                                        </p:cTn>
                                        <p:tgtEl>
                                          <p:spTgt spid="247"/>
                                        </p:tgtEl>
                                        <p:attrNameLst>
                                          <p:attrName>style.visibility</p:attrName>
                                        </p:attrNameLst>
                                      </p:cBhvr>
                                      <p:to>
                                        <p:strVal val="visible"/>
                                      </p:to>
                                    </p:set>
                                    <p:animEffect transition="in" filter="wheel(1)">
                                      <p:cBhvr>
                                        <p:cTn id="312" dur="2000"/>
                                        <p:tgtEl>
                                          <p:spTgt spid="247"/>
                                        </p:tgtEl>
                                      </p:cBhvr>
                                    </p:animEffect>
                                  </p:childTnLst>
                                </p:cTn>
                              </p:par>
                            </p:childTnLst>
                          </p:cTn>
                        </p:par>
                        <p:par>
                          <p:cTn id="313" fill="hold">
                            <p:stCondLst>
                              <p:cond delay="2000"/>
                            </p:stCondLst>
                            <p:childTnLst>
                              <p:par>
                                <p:cTn id="314" presetID="22" presetClass="entr" presetSubtype="8" fill="hold" grpId="0" nodeType="afterEffect">
                                  <p:stCondLst>
                                    <p:cond delay="0"/>
                                  </p:stCondLst>
                                  <p:childTnLst>
                                    <p:set>
                                      <p:cBhvr>
                                        <p:cTn id="315" dur="1" fill="hold">
                                          <p:stCondLst>
                                            <p:cond delay="0"/>
                                          </p:stCondLst>
                                        </p:cTn>
                                        <p:tgtEl>
                                          <p:spTgt spid="246"/>
                                        </p:tgtEl>
                                        <p:attrNameLst>
                                          <p:attrName>style.visibility</p:attrName>
                                        </p:attrNameLst>
                                      </p:cBhvr>
                                      <p:to>
                                        <p:strVal val="visible"/>
                                      </p:to>
                                    </p:set>
                                    <p:animEffect transition="in" filter="wipe(left)">
                                      <p:cBhvr>
                                        <p:cTn id="316" dur="500"/>
                                        <p:tgtEl>
                                          <p:spTgt spid="246"/>
                                        </p:tgtEl>
                                      </p:cBhvr>
                                    </p:animEffect>
                                  </p:childTnLst>
                                </p:cTn>
                              </p:par>
                            </p:childTnLst>
                          </p:cTn>
                        </p:par>
                      </p:childTnLst>
                    </p:cTn>
                  </p:par>
                  <p:par>
                    <p:cTn id="317" fill="hold">
                      <p:stCondLst>
                        <p:cond delay="indefinite"/>
                      </p:stCondLst>
                      <p:childTnLst>
                        <p:par>
                          <p:cTn id="318" fill="hold">
                            <p:stCondLst>
                              <p:cond delay="0"/>
                            </p:stCondLst>
                            <p:childTnLst>
                              <p:par>
                                <p:cTn id="319" presetID="21" presetClass="entr" presetSubtype="1" fill="hold" grpId="0" nodeType="clickEffect">
                                  <p:stCondLst>
                                    <p:cond delay="0"/>
                                  </p:stCondLst>
                                  <p:childTnLst>
                                    <p:set>
                                      <p:cBhvr>
                                        <p:cTn id="320" dur="1" fill="hold">
                                          <p:stCondLst>
                                            <p:cond delay="0"/>
                                          </p:stCondLst>
                                        </p:cTn>
                                        <p:tgtEl>
                                          <p:spTgt spid="251"/>
                                        </p:tgtEl>
                                        <p:attrNameLst>
                                          <p:attrName>style.visibility</p:attrName>
                                        </p:attrNameLst>
                                      </p:cBhvr>
                                      <p:to>
                                        <p:strVal val="visible"/>
                                      </p:to>
                                    </p:set>
                                    <p:animEffect transition="in" filter="wheel(1)">
                                      <p:cBhvr>
                                        <p:cTn id="321" dur="2000"/>
                                        <p:tgtEl>
                                          <p:spTgt spid="251"/>
                                        </p:tgtEl>
                                      </p:cBhvr>
                                    </p:animEffect>
                                  </p:childTnLst>
                                </p:cTn>
                              </p:par>
                            </p:childTnLst>
                          </p:cTn>
                        </p:par>
                        <p:par>
                          <p:cTn id="322" fill="hold">
                            <p:stCondLst>
                              <p:cond delay="2000"/>
                            </p:stCondLst>
                            <p:childTnLst>
                              <p:par>
                                <p:cTn id="323" presetID="22" presetClass="entr" presetSubtype="8" fill="hold" grpId="0" nodeType="afterEffect">
                                  <p:stCondLst>
                                    <p:cond delay="0"/>
                                  </p:stCondLst>
                                  <p:childTnLst>
                                    <p:set>
                                      <p:cBhvr>
                                        <p:cTn id="324" dur="1" fill="hold">
                                          <p:stCondLst>
                                            <p:cond delay="0"/>
                                          </p:stCondLst>
                                        </p:cTn>
                                        <p:tgtEl>
                                          <p:spTgt spid="250"/>
                                        </p:tgtEl>
                                        <p:attrNameLst>
                                          <p:attrName>style.visibility</p:attrName>
                                        </p:attrNameLst>
                                      </p:cBhvr>
                                      <p:to>
                                        <p:strVal val="visible"/>
                                      </p:to>
                                    </p:set>
                                    <p:animEffect transition="in" filter="wipe(left)">
                                      <p:cBhvr>
                                        <p:cTn id="325" dur="500"/>
                                        <p:tgtEl>
                                          <p:spTgt spid="250"/>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34"/>
                                        </p:tgtEl>
                                        <p:attrNameLst>
                                          <p:attrName>style.visibility</p:attrName>
                                        </p:attrNameLst>
                                      </p:cBhvr>
                                      <p:to>
                                        <p:strVal val="visible"/>
                                      </p:to>
                                    </p:set>
                                    <p:animEffect transition="in" filter="wipe(left)">
                                      <p:cBhvr>
                                        <p:cTn id="330" dur="500"/>
                                        <p:tgtEl>
                                          <p:spTgt spid="134"/>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1" fill="hold" nodeType="clickEffect">
                                  <p:stCondLst>
                                    <p:cond delay="0"/>
                                  </p:stCondLst>
                                  <p:childTnLst>
                                    <p:set>
                                      <p:cBhvr>
                                        <p:cTn id="334" dur="1" fill="hold">
                                          <p:stCondLst>
                                            <p:cond delay="0"/>
                                          </p:stCondLst>
                                        </p:cTn>
                                        <p:tgtEl>
                                          <p:spTgt spid="80"/>
                                        </p:tgtEl>
                                        <p:attrNameLst>
                                          <p:attrName>style.visibility</p:attrName>
                                        </p:attrNameLst>
                                      </p:cBhvr>
                                      <p:to>
                                        <p:strVal val="visible"/>
                                      </p:to>
                                    </p:set>
                                    <p:animEffect transition="in" filter="wipe(up)">
                                      <p:cBhvr>
                                        <p:cTn id="335" dur="500"/>
                                        <p:tgtEl>
                                          <p:spTgt spid="80"/>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2" fill="hold" nodeType="clickEffect">
                                  <p:stCondLst>
                                    <p:cond delay="0"/>
                                  </p:stCondLst>
                                  <p:childTnLst>
                                    <p:set>
                                      <p:cBhvr>
                                        <p:cTn id="339" dur="1" fill="hold">
                                          <p:stCondLst>
                                            <p:cond delay="0"/>
                                          </p:stCondLst>
                                        </p:cTn>
                                        <p:tgtEl>
                                          <p:spTgt spid="82"/>
                                        </p:tgtEl>
                                        <p:attrNameLst>
                                          <p:attrName>style.visibility</p:attrName>
                                        </p:attrNameLst>
                                      </p:cBhvr>
                                      <p:to>
                                        <p:strVal val="visible"/>
                                      </p:to>
                                    </p:set>
                                    <p:animEffect transition="in" filter="wipe(right)">
                                      <p:cBhvr>
                                        <p:cTn id="340" dur="500"/>
                                        <p:tgtEl>
                                          <p:spTgt spid="82"/>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4" fill="hold" nodeType="clickEffect">
                                  <p:stCondLst>
                                    <p:cond delay="0"/>
                                  </p:stCondLst>
                                  <p:childTnLst>
                                    <p:set>
                                      <p:cBhvr>
                                        <p:cTn id="344" dur="1" fill="hold">
                                          <p:stCondLst>
                                            <p:cond delay="0"/>
                                          </p:stCondLst>
                                        </p:cTn>
                                        <p:tgtEl>
                                          <p:spTgt spid="253"/>
                                        </p:tgtEl>
                                        <p:attrNameLst>
                                          <p:attrName>style.visibility</p:attrName>
                                        </p:attrNameLst>
                                      </p:cBhvr>
                                      <p:to>
                                        <p:strVal val="visible"/>
                                      </p:to>
                                    </p:set>
                                    <p:animEffect transition="in" filter="wipe(down)">
                                      <p:cBhvr>
                                        <p:cTn id="345" dur="500"/>
                                        <p:tgtEl>
                                          <p:spTgt spid="253"/>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nodeType="clickEffect">
                                  <p:stCondLst>
                                    <p:cond delay="0"/>
                                  </p:stCondLst>
                                  <p:childTnLst>
                                    <p:set>
                                      <p:cBhvr>
                                        <p:cTn id="349" dur="1" fill="hold">
                                          <p:stCondLst>
                                            <p:cond delay="0"/>
                                          </p:stCondLst>
                                        </p:cTn>
                                        <p:tgtEl>
                                          <p:spTgt spid="254"/>
                                        </p:tgtEl>
                                        <p:attrNameLst>
                                          <p:attrName>style.visibility</p:attrName>
                                        </p:attrNameLst>
                                      </p:cBhvr>
                                      <p:to>
                                        <p:strVal val="visible"/>
                                      </p:to>
                                    </p:set>
                                    <p:animEffect transition="in" filter="wipe(left)">
                                      <p:cBhvr>
                                        <p:cTn id="350" dur="500"/>
                                        <p:tgtEl>
                                          <p:spTgt spid="254"/>
                                        </p:tgtEl>
                                      </p:cBhvr>
                                    </p:animEffect>
                                  </p:childTnLst>
                                </p:cTn>
                              </p:par>
                            </p:childTnLst>
                          </p:cTn>
                        </p:par>
                      </p:childTnLst>
                    </p:cTn>
                  </p:par>
                  <p:par>
                    <p:cTn id="351" fill="hold">
                      <p:stCondLst>
                        <p:cond delay="indefinite"/>
                      </p:stCondLst>
                      <p:childTnLst>
                        <p:par>
                          <p:cTn id="352" fill="hold">
                            <p:stCondLst>
                              <p:cond delay="0"/>
                            </p:stCondLst>
                            <p:childTnLst>
                              <p:par>
                                <p:cTn id="353" presetID="10" presetClass="entr" presetSubtype="0" fill="hold" grpId="0" nodeType="clickEffect">
                                  <p:stCondLst>
                                    <p:cond delay="0"/>
                                  </p:stCondLst>
                                  <p:childTnLst>
                                    <p:set>
                                      <p:cBhvr>
                                        <p:cTn id="354" dur="1" fill="hold">
                                          <p:stCondLst>
                                            <p:cond delay="0"/>
                                          </p:stCondLst>
                                        </p:cTn>
                                        <p:tgtEl>
                                          <p:spTgt spid="88"/>
                                        </p:tgtEl>
                                        <p:attrNameLst>
                                          <p:attrName>style.visibility</p:attrName>
                                        </p:attrNameLst>
                                      </p:cBhvr>
                                      <p:to>
                                        <p:strVal val="visible"/>
                                      </p:to>
                                    </p:set>
                                    <p:animEffect transition="in" filter="fade">
                                      <p:cBhvr>
                                        <p:cTn id="355" dur="500"/>
                                        <p:tgtEl>
                                          <p:spTgt spid="88"/>
                                        </p:tgtEl>
                                      </p:cBhvr>
                                    </p:animEffect>
                                  </p:childTnLst>
                                </p:cTn>
                              </p:par>
                            </p:childTnLst>
                          </p:cTn>
                        </p:par>
                        <p:par>
                          <p:cTn id="356" fill="hold">
                            <p:stCondLst>
                              <p:cond delay="500"/>
                            </p:stCondLst>
                            <p:childTnLst>
                              <p:par>
                                <p:cTn id="357" presetID="10" presetClass="entr" presetSubtype="0" fill="hold" grpId="0" nodeType="afterEffect">
                                  <p:stCondLst>
                                    <p:cond delay="0"/>
                                  </p:stCondLst>
                                  <p:childTnLst>
                                    <p:set>
                                      <p:cBhvr>
                                        <p:cTn id="358" dur="1" fill="hold">
                                          <p:stCondLst>
                                            <p:cond delay="0"/>
                                          </p:stCondLst>
                                        </p:cTn>
                                        <p:tgtEl>
                                          <p:spTgt spid="256"/>
                                        </p:tgtEl>
                                        <p:attrNameLst>
                                          <p:attrName>style.visibility</p:attrName>
                                        </p:attrNameLst>
                                      </p:cBhvr>
                                      <p:to>
                                        <p:strVal val="visible"/>
                                      </p:to>
                                    </p:set>
                                    <p:animEffect transition="in" filter="fade">
                                      <p:cBhvr>
                                        <p:cTn id="359" dur="500"/>
                                        <p:tgtEl>
                                          <p:spTgt spid="256"/>
                                        </p:tgtEl>
                                      </p:cBhvr>
                                    </p:animEffect>
                                  </p:childTnLst>
                                </p:cTn>
                              </p:par>
                            </p:childTnLst>
                          </p:cTn>
                        </p:par>
                        <p:par>
                          <p:cTn id="360" fill="hold">
                            <p:stCondLst>
                              <p:cond delay="1000"/>
                            </p:stCondLst>
                            <p:childTnLst>
                              <p:par>
                                <p:cTn id="361" presetID="10" presetClass="entr" presetSubtype="0" fill="hold" grpId="0" nodeType="afterEffect">
                                  <p:stCondLst>
                                    <p:cond delay="0"/>
                                  </p:stCondLst>
                                  <p:childTnLst>
                                    <p:set>
                                      <p:cBhvr>
                                        <p:cTn id="362" dur="1" fill="hold">
                                          <p:stCondLst>
                                            <p:cond delay="0"/>
                                          </p:stCondLst>
                                        </p:cTn>
                                        <p:tgtEl>
                                          <p:spTgt spid="255"/>
                                        </p:tgtEl>
                                        <p:attrNameLst>
                                          <p:attrName>style.visibility</p:attrName>
                                        </p:attrNameLst>
                                      </p:cBhvr>
                                      <p:to>
                                        <p:strVal val="visible"/>
                                      </p:to>
                                    </p:set>
                                    <p:animEffect transition="in" filter="fade">
                                      <p:cBhvr>
                                        <p:cTn id="363" dur="500"/>
                                        <p:tgtEl>
                                          <p:spTgt spid="255"/>
                                        </p:tgtEl>
                                      </p:cBhvr>
                                    </p:animEffect>
                                  </p:childTnLst>
                                </p:cTn>
                              </p:par>
                            </p:childTnLst>
                          </p:cTn>
                        </p:par>
                        <p:par>
                          <p:cTn id="364" fill="hold">
                            <p:stCondLst>
                              <p:cond delay="1500"/>
                            </p:stCondLst>
                            <p:childTnLst>
                              <p:par>
                                <p:cTn id="365" presetID="10" presetClass="entr" presetSubtype="0" fill="hold" grpId="0" nodeType="afterEffect">
                                  <p:stCondLst>
                                    <p:cond delay="0"/>
                                  </p:stCondLst>
                                  <p:childTnLst>
                                    <p:set>
                                      <p:cBhvr>
                                        <p:cTn id="366" dur="1" fill="hold">
                                          <p:stCondLst>
                                            <p:cond delay="0"/>
                                          </p:stCondLst>
                                        </p:cTn>
                                        <p:tgtEl>
                                          <p:spTgt spid="89"/>
                                        </p:tgtEl>
                                        <p:attrNameLst>
                                          <p:attrName>style.visibility</p:attrName>
                                        </p:attrNameLst>
                                      </p:cBhvr>
                                      <p:to>
                                        <p:strVal val="visible"/>
                                      </p:to>
                                    </p:set>
                                    <p:animEffect transition="in" filter="fade">
                                      <p:cBhvr>
                                        <p:cTn id="36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p:bldP spid="126" grpId="0"/>
      <p:bldP spid="128" grpId="0"/>
      <p:bldP spid="95" grpId="0"/>
      <p:bldP spid="96" grpId="0"/>
      <p:bldP spid="118" grpId="0"/>
      <p:bldP spid="119" grpId="0"/>
      <p:bldP spid="120" grpId="0"/>
      <p:bldP spid="121" grpId="0"/>
      <p:bldP spid="130"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81" grpId="0"/>
      <p:bldP spid="192" grpId="0"/>
      <p:bldP spid="195" grpId="0"/>
      <p:bldP spid="199" grpId="0"/>
      <p:bldP spid="204" grpId="0"/>
      <p:bldP spid="209" grpId="0"/>
      <p:bldP spid="212" grpId="0"/>
      <p:bldP spid="221" grpId="0"/>
      <p:bldP spid="222" grpId="0"/>
      <p:bldP spid="223" grpId="0"/>
      <p:bldP spid="224" grpId="0"/>
      <p:bldP spid="225" grpId="0"/>
      <p:bldP spid="226" grpId="0"/>
      <p:bldP spid="227" grpId="0"/>
      <p:bldP spid="228" grpId="0"/>
      <p:bldP spid="230" grpId="0"/>
      <p:bldP spid="231" grpId="0"/>
      <p:bldP spid="232" grpId="0" animBg="1"/>
      <p:bldP spid="236" grpId="0"/>
      <p:bldP spid="237" grpId="0" animBg="1"/>
      <p:bldP spid="238" grpId="0"/>
      <p:bldP spid="239" grpId="0" animBg="1"/>
      <p:bldP spid="240" grpId="0"/>
      <p:bldP spid="241" grpId="0" animBg="1"/>
      <p:bldP spid="242" grpId="0"/>
      <p:bldP spid="243" grpId="0" animBg="1"/>
      <p:bldP spid="244" grpId="0"/>
      <p:bldP spid="245" grpId="0" animBg="1"/>
      <p:bldP spid="246" grpId="0"/>
      <p:bldP spid="247" grpId="0" animBg="1"/>
      <p:bldP spid="248" grpId="0"/>
      <p:bldP spid="249" grpId="0" animBg="1"/>
      <p:bldP spid="250" grpId="0"/>
      <p:bldP spid="251" grpId="0" animBg="1"/>
      <p:bldP spid="252" grpId="0"/>
      <p:bldP spid="88" grpId="0"/>
      <p:bldP spid="89" grpId="0"/>
      <p:bldP spid="255" grpId="0"/>
      <p:bldP spid="256" grpId="0"/>
      <p:bldP spid="129" grpId="0"/>
      <p:bldP spid="131" grpId="0"/>
      <p:bldP spid="132" grpId="0"/>
      <p:bldP spid="133" grpId="0"/>
      <p:bldP spid="1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B57A9DBF-A081-4BFF-86F5-DDF102831858}"/>
              </a:ext>
            </a:extLst>
          </p:cNvPr>
          <p:cNvGrpSpPr/>
          <p:nvPr/>
        </p:nvGrpSpPr>
        <p:grpSpPr>
          <a:xfrm>
            <a:off x="1395170" y="508855"/>
            <a:ext cx="9401660" cy="5796715"/>
            <a:chOff x="370990" y="1837244"/>
            <a:chExt cx="7353660" cy="4716000"/>
          </a:xfrm>
        </p:grpSpPr>
        <p:sp>
          <p:nvSpPr>
            <p:cNvPr id="2" name="TextBox 1">
              <a:extLst>
                <a:ext uri="{FF2B5EF4-FFF2-40B4-BE49-F238E27FC236}">
                  <a16:creationId xmlns:a16="http://schemas.microsoft.com/office/drawing/2014/main" id="{04761434-6297-4ECC-82E2-C34763E27975}"/>
                </a:ext>
              </a:extLst>
            </p:cNvPr>
            <p:cNvSpPr txBox="1"/>
            <p:nvPr/>
          </p:nvSpPr>
          <p:spPr>
            <a:xfrm>
              <a:off x="968752" y="1872691"/>
              <a:ext cx="628468" cy="375594"/>
            </a:xfrm>
            <a:prstGeom prst="rect">
              <a:avLst/>
            </a:prstGeom>
            <a:noFill/>
          </p:spPr>
          <p:txBody>
            <a:bodyPr wrap="square" rtlCol="0">
              <a:spAutoFit/>
            </a:bodyPr>
            <a:lstStyle/>
            <a:p>
              <a:r>
                <a:rPr lang="en-US" sz="2400" dirty="0"/>
                <a:t>To</a:t>
              </a:r>
              <a:endParaRPr lang="en-IN" sz="2400" dirty="0"/>
            </a:p>
          </p:txBody>
        </p:sp>
        <p:sp>
          <p:nvSpPr>
            <p:cNvPr id="3" name="TextBox 2">
              <a:extLst>
                <a:ext uri="{FF2B5EF4-FFF2-40B4-BE49-F238E27FC236}">
                  <a16:creationId xmlns:a16="http://schemas.microsoft.com/office/drawing/2014/main" id="{641EB27D-E74C-43C0-80D6-652FE302A1B5}"/>
                </a:ext>
              </a:extLst>
            </p:cNvPr>
            <p:cNvSpPr txBox="1"/>
            <p:nvPr/>
          </p:nvSpPr>
          <p:spPr>
            <a:xfrm>
              <a:off x="529142" y="2213879"/>
              <a:ext cx="893135" cy="375594"/>
            </a:xfrm>
            <a:prstGeom prst="rect">
              <a:avLst/>
            </a:prstGeom>
            <a:noFill/>
          </p:spPr>
          <p:txBody>
            <a:bodyPr wrap="square" rtlCol="0">
              <a:spAutoFit/>
            </a:bodyPr>
            <a:lstStyle/>
            <a:p>
              <a:r>
                <a:rPr lang="en-US" sz="2400" dirty="0"/>
                <a:t>From</a:t>
              </a:r>
              <a:endParaRPr lang="en-IN" sz="2400" dirty="0"/>
            </a:p>
          </p:txBody>
        </p:sp>
        <p:cxnSp>
          <p:nvCxnSpPr>
            <p:cNvPr id="4" name="Straight Connector 3">
              <a:extLst>
                <a:ext uri="{FF2B5EF4-FFF2-40B4-BE49-F238E27FC236}">
                  <a16:creationId xmlns:a16="http://schemas.microsoft.com/office/drawing/2014/main" id="{CB4B567D-C415-4E76-A9DB-AD8DCF6BCDDF}"/>
                </a:ext>
              </a:extLst>
            </p:cNvPr>
            <p:cNvCxnSpPr>
              <a:cxnSpLocks/>
            </p:cNvCxnSpPr>
            <p:nvPr/>
          </p:nvCxnSpPr>
          <p:spPr>
            <a:xfrm>
              <a:off x="510250" y="1846431"/>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B12CA4-4ACE-448A-BF38-6DFED5CF8363}"/>
                </a:ext>
              </a:extLst>
            </p:cNvPr>
            <p:cNvCxnSpPr>
              <a:cxnSpLocks/>
            </p:cNvCxnSpPr>
            <p:nvPr/>
          </p:nvCxnSpPr>
          <p:spPr>
            <a:xfrm>
              <a:off x="510250" y="2575194"/>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03E572-9128-4F8A-9549-C5080D4714CE}"/>
                </a:ext>
              </a:extLst>
            </p:cNvPr>
            <p:cNvCxnSpPr>
              <a:cxnSpLocks/>
            </p:cNvCxnSpPr>
            <p:nvPr/>
          </p:nvCxnSpPr>
          <p:spPr>
            <a:xfrm>
              <a:off x="510250" y="329782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D872D0-20CF-41C7-B5CB-2B942B6CF4F8}"/>
                </a:ext>
              </a:extLst>
            </p:cNvPr>
            <p:cNvCxnSpPr>
              <a:cxnSpLocks/>
            </p:cNvCxnSpPr>
            <p:nvPr/>
          </p:nvCxnSpPr>
          <p:spPr>
            <a:xfrm>
              <a:off x="510250" y="402045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F0C0F0-C4A4-40F4-928B-6F25339545A8}"/>
                </a:ext>
              </a:extLst>
            </p:cNvPr>
            <p:cNvCxnSpPr>
              <a:cxnSpLocks/>
            </p:cNvCxnSpPr>
            <p:nvPr/>
          </p:nvCxnSpPr>
          <p:spPr>
            <a:xfrm>
              <a:off x="510250" y="4743084"/>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A7A995-8D2E-4919-93CC-13C5C3E8A473}"/>
                </a:ext>
              </a:extLst>
            </p:cNvPr>
            <p:cNvCxnSpPr>
              <a:cxnSpLocks/>
            </p:cNvCxnSpPr>
            <p:nvPr/>
          </p:nvCxnSpPr>
          <p:spPr>
            <a:xfrm>
              <a:off x="510250" y="5465714"/>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1C5E5E-118F-49C4-9546-929B5B040ED7}"/>
                </a:ext>
              </a:extLst>
            </p:cNvPr>
            <p:cNvCxnSpPr>
              <a:cxnSpLocks/>
            </p:cNvCxnSpPr>
            <p:nvPr/>
          </p:nvCxnSpPr>
          <p:spPr>
            <a:xfrm>
              <a:off x="510250" y="6543261"/>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833AEA-BCD9-4672-BEF2-F58D39AE207E}"/>
                </a:ext>
              </a:extLst>
            </p:cNvPr>
            <p:cNvCxnSpPr>
              <a:cxnSpLocks/>
            </p:cNvCxnSpPr>
            <p:nvPr/>
          </p:nvCxnSpPr>
          <p:spPr>
            <a:xfrm>
              <a:off x="510251"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7FE14BF-0DC7-4380-BF98-ABB0D520A2D0}"/>
                </a:ext>
              </a:extLst>
            </p:cNvPr>
            <p:cNvCxnSpPr/>
            <p:nvPr/>
          </p:nvCxnSpPr>
          <p:spPr>
            <a:xfrm>
              <a:off x="1539080"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D529A2-A079-4D7F-8093-EE02212ED475}"/>
                </a:ext>
              </a:extLst>
            </p:cNvPr>
            <p:cNvCxnSpPr/>
            <p:nvPr/>
          </p:nvCxnSpPr>
          <p:spPr>
            <a:xfrm>
              <a:off x="2567910"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2640A4-154A-4C62-8634-4F4A86B40E64}"/>
                </a:ext>
              </a:extLst>
            </p:cNvPr>
            <p:cNvCxnSpPr/>
            <p:nvPr/>
          </p:nvCxnSpPr>
          <p:spPr>
            <a:xfrm>
              <a:off x="3596739"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CC5BF74-61DF-4543-AFEE-BA6EC3456EC4}"/>
                </a:ext>
              </a:extLst>
            </p:cNvPr>
            <p:cNvCxnSpPr/>
            <p:nvPr/>
          </p:nvCxnSpPr>
          <p:spPr>
            <a:xfrm>
              <a:off x="4625569"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D2F183-9B05-4CE0-86A1-C3D5DB9DF48F}"/>
                </a:ext>
              </a:extLst>
            </p:cNvPr>
            <p:cNvCxnSpPr/>
            <p:nvPr/>
          </p:nvCxnSpPr>
          <p:spPr>
            <a:xfrm>
              <a:off x="5654398" y="1837244"/>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148689-C678-4EAC-A726-64041ACAF387}"/>
                </a:ext>
              </a:extLst>
            </p:cNvPr>
            <p:cNvCxnSpPr>
              <a:cxnSpLocks/>
            </p:cNvCxnSpPr>
            <p:nvPr/>
          </p:nvCxnSpPr>
          <p:spPr>
            <a:xfrm>
              <a:off x="6661260" y="1851261"/>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CA3D3C-2FEA-45D1-9DA5-1FF91D50B014}"/>
                </a:ext>
              </a:extLst>
            </p:cNvPr>
            <p:cNvCxnSpPr>
              <a:cxnSpLocks/>
            </p:cNvCxnSpPr>
            <p:nvPr/>
          </p:nvCxnSpPr>
          <p:spPr>
            <a:xfrm>
              <a:off x="513144" y="1846430"/>
              <a:ext cx="1025936" cy="7287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FBD031-AF85-40B7-9EC2-1125B5E7A0FD}"/>
                </a:ext>
              </a:extLst>
            </p:cNvPr>
            <p:cNvSpPr txBox="1"/>
            <p:nvPr/>
          </p:nvSpPr>
          <p:spPr>
            <a:xfrm>
              <a:off x="624634" y="2713580"/>
              <a:ext cx="800063" cy="375594"/>
            </a:xfrm>
            <a:prstGeom prst="rect">
              <a:avLst/>
            </a:prstGeom>
            <a:noFill/>
          </p:spPr>
          <p:txBody>
            <a:bodyPr wrap="square" rtlCol="0">
              <a:spAutoFit/>
            </a:bodyPr>
            <a:lstStyle/>
            <a:p>
              <a:pPr algn="ctr"/>
              <a:r>
                <a:rPr lang="en-US" sz="2400" dirty="0"/>
                <a:t>A</a:t>
              </a:r>
              <a:endParaRPr lang="en-IN" sz="2400" dirty="0"/>
            </a:p>
          </p:txBody>
        </p:sp>
        <p:sp>
          <p:nvSpPr>
            <p:cNvPr id="20" name="TextBox 19">
              <a:extLst>
                <a:ext uri="{FF2B5EF4-FFF2-40B4-BE49-F238E27FC236}">
                  <a16:creationId xmlns:a16="http://schemas.microsoft.com/office/drawing/2014/main" id="{40ABEE0C-CCB4-4BD4-82BB-A456553EFE67}"/>
                </a:ext>
              </a:extLst>
            </p:cNvPr>
            <p:cNvSpPr txBox="1"/>
            <p:nvPr/>
          </p:nvSpPr>
          <p:spPr>
            <a:xfrm>
              <a:off x="624634" y="3436210"/>
              <a:ext cx="800063" cy="375594"/>
            </a:xfrm>
            <a:prstGeom prst="rect">
              <a:avLst/>
            </a:prstGeom>
            <a:noFill/>
          </p:spPr>
          <p:txBody>
            <a:bodyPr wrap="square" rtlCol="0">
              <a:spAutoFit/>
            </a:bodyPr>
            <a:lstStyle/>
            <a:p>
              <a:pPr algn="ctr"/>
              <a:r>
                <a:rPr lang="en-US" sz="2400" dirty="0"/>
                <a:t>B</a:t>
              </a:r>
              <a:endParaRPr lang="en-IN" sz="2400" dirty="0"/>
            </a:p>
          </p:txBody>
        </p:sp>
        <p:sp>
          <p:nvSpPr>
            <p:cNvPr id="21" name="TextBox 20">
              <a:extLst>
                <a:ext uri="{FF2B5EF4-FFF2-40B4-BE49-F238E27FC236}">
                  <a16:creationId xmlns:a16="http://schemas.microsoft.com/office/drawing/2014/main" id="{280F722B-EE8C-45E5-B63D-D942196FE485}"/>
                </a:ext>
              </a:extLst>
            </p:cNvPr>
            <p:cNvSpPr txBox="1"/>
            <p:nvPr/>
          </p:nvSpPr>
          <p:spPr>
            <a:xfrm>
              <a:off x="624634" y="4158840"/>
              <a:ext cx="800063" cy="375594"/>
            </a:xfrm>
            <a:prstGeom prst="rect">
              <a:avLst/>
            </a:prstGeom>
            <a:noFill/>
          </p:spPr>
          <p:txBody>
            <a:bodyPr wrap="square" rtlCol="0">
              <a:spAutoFit/>
            </a:bodyPr>
            <a:lstStyle/>
            <a:p>
              <a:pPr algn="ctr"/>
              <a:r>
                <a:rPr lang="en-US" sz="2400" dirty="0"/>
                <a:t>C</a:t>
              </a:r>
              <a:endParaRPr lang="en-IN" sz="2400" dirty="0"/>
            </a:p>
          </p:txBody>
        </p:sp>
        <p:sp>
          <p:nvSpPr>
            <p:cNvPr id="22" name="TextBox 21">
              <a:extLst>
                <a:ext uri="{FF2B5EF4-FFF2-40B4-BE49-F238E27FC236}">
                  <a16:creationId xmlns:a16="http://schemas.microsoft.com/office/drawing/2014/main" id="{D1CCC769-2D04-4CCA-8840-813E1B955DF5}"/>
                </a:ext>
              </a:extLst>
            </p:cNvPr>
            <p:cNvSpPr txBox="1"/>
            <p:nvPr/>
          </p:nvSpPr>
          <p:spPr>
            <a:xfrm>
              <a:off x="439738" y="4881470"/>
              <a:ext cx="1157477" cy="375594"/>
            </a:xfrm>
            <a:prstGeom prst="rect">
              <a:avLst/>
            </a:prstGeom>
            <a:noFill/>
          </p:spPr>
          <p:txBody>
            <a:bodyPr wrap="square" rtlCol="0">
              <a:spAutoFit/>
            </a:bodyPr>
            <a:lstStyle/>
            <a:p>
              <a:pPr algn="ctr"/>
              <a:r>
                <a:rPr lang="en-US" sz="2400" dirty="0"/>
                <a:t>D</a:t>
              </a:r>
              <a:endParaRPr lang="en-IN" sz="2400" dirty="0"/>
            </a:p>
          </p:txBody>
        </p:sp>
        <p:sp>
          <p:nvSpPr>
            <p:cNvPr id="23" name="TextBox 22">
              <a:extLst>
                <a:ext uri="{FF2B5EF4-FFF2-40B4-BE49-F238E27FC236}">
                  <a16:creationId xmlns:a16="http://schemas.microsoft.com/office/drawing/2014/main" id="{78966264-4C4E-4AA7-811D-94F23C8F8C53}"/>
                </a:ext>
              </a:extLst>
            </p:cNvPr>
            <p:cNvSpPr txBox="1"/>
            <p:nvPr/>
          </p:nvSpPr>
          <p:spPr>
            <a:xfrm>
              <a:off x="370990" y="5446414"/>
              <a:ext cx="1318790" cy="375594"/>
            </a:xfrm>
            <a:prstGeom prst="rect">
              <a:avLst/>
            </a:prstGeom>
            <a:noFill/>
          </p:spPr>
          <p:txBody>
            <a:bodyPr wrap="square" rtlCol="0">
              <a:spAutoFit/>
            </a:bodyPr>
            <a:lstStyle/>
            <a:p>
              <a:pPr algn="ctr"/>
              <a:r>
                <a:rPr lang="en-US" sz="2400" dirty="0"/>
                <a:t>Demand</a:t>
              </a:r>
              <a:endParaRPr lang="en-IN" sz="2400" dirty="0"/>
            </a:p>
          </p:txBody>
        </p:sp>
        <p:sp>
          <p:nvSpPr>
            <p:cNvPr id="24" name="TextBox 23">
              <a:extLst>
                <a:ext uri="{FF2B5EF4-FFF2-40B4-BE49-F238E27FC236}">
                  <a16:creationId xmlns:a16="http://schemas.microsoft.com/office/drawing/2014/main" id="{CB69CA4C-9A19-4547-A266-06605B0A9657}"/>
                </a:ext>
              </a:extLst>
            </p:cNvPr>
            <p:cNvSpPr txBox="1"/>
            <p:nvPr/>
          </p:nvSpPr>
          <p:spPr>
            <a:xfrm>
              <a:off x="1653464" y="1990950"/>
              <a:ext cx="800063" cy="375594"/>
            </a:xfrm>
            <a:prstGeom prst="rect">
              <a:avLst/>
            </a:prstGeom>
            <a:noFill/>
          </p:spPr>
          <p:txBody>
            <a:bodyPr wrap="square" rtlCol="0">
              <a:spAutoFit/>
            </a:bodyPr>
            <a:lstStyle/>
            <a:p>
              <a:pPr algn="ctr"/>
              <a:r>
                <a:rPr lang="en-US" sz="2400" dirty="0"/>
                <a:t>W</a:t>
              </a:r>
              <a:endParaRPr lang="en-IN" sz="2400" dirty="0"/>
            </a:p>
          </p:txBody>
        </p:sp>
        <p:sp>
          <p:nvSpPr>
            <p:cNvPr id="25" name="TextBox 24">
              <a:extLst>
                <a:ext uri="{FF2B5EF4-FFF2-40B4-BE49-F238E27FC236}">
                  <a16:creationId xmlns:a16="http://schemas.microsoft.com/office/drawing/2014/main" id="{6B155309-C8E2-4F42-B475-B6D6B6C81AD9}"/>
                </a:ext>
              </a:extLst>
            </p:cNvPr>
            <p:cNvSpPr txBox="1"/>
            <p:nvPr/>
          </p:nvSpPr>
          <p:spPr>
            <a:xfrm>
              <a:off x="2688573" y="1990950"/>
              <a:ext cx="800063" cy="375594"/>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E4F5558A-A04B-4BDB-B188-3987CB95ED04}"/>
                </a:ext>
              </a:extLst>
            </p:cNvPr>
            <p:cNvSpPr txBox="1"/>
            <p:nvPr/>
          </p:nvSpPr>
          <p:spPr>
            <a:xfrm>
              <a:off x="3711664" y="1990950"/>
              <a:ext cx="800063" cy="375594"/>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0396CB10-5DFF-4493-A9B6-D5CFAD84F6B3}"/>
                </a:ext>
              </a:extLst>
            </p:cNvPr>
            <p:cNvSpPr txBox="1"/>
            <p:nvPr/>
          </p:nvSpPr>
          <p:spPr>
            <a:xfrm>
              <a:off x="4484759" y="1990950"/>
              <a:ext cx="1282336" cy="375594"/>
            </a:xfrm>
            <a:prstGeom prst="rect">
              <a:avLst/>
            </a:prstGeom>
            <a:noFill/>
          </p:spPr>
          <p:txBody>
            <a:bodyPr wrap="square" rtlCol="0">
              <a:spAutoFit/>
            </a:bodyPr>
            <a:lstStyle/>
            <a:p>
              <a:pPr algn="ctr"/>
              <a:r>
                <a:rPr lang="en-US" sz="2400" dirty="0"/>
                <a:t>Dummy</a:t>
              </a:r>
              <a:endParaRPr lang="en-IN" sz="2400" dirty="0"/>
            </a:p>
          </p:txBody>
        </p:sp>
        <p:sp>
          <p:nvSpPr>
            <p:cNvPr id="28" name="TextBox 27">
              <a:extLst>
                <a:ext uri="{FF2B5EF4-FFF2-40B4-BE49-F238E27FC236}">
                  <a16:creationId xmlns:a16="http://schemas.microsoft.com/office/drawing/2014/main" id="{BB1CCC6E-60AA-4204-A002-DA48973B6AD2}"/>
                </a:ext>
              </a:extLst>
            </p:cNvPr>
            <p:cNvSpPr txBox="1"/>
            <p:nvPr/>
          </p:nvSpPr>
          <p:spPr>
            <a:xfrm>
              <a:off x="5644289" y="1990950"/>
              <a:ext cx="1061319" cy="375594"/>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443CC8CF-C5DD-4336-B2A1-4DF97E921D69}"/>
                </a:ext>
              </a:extLst>
            </p:cNvPr>
            <p:cNvSpPr txBox="1"/>
            <p:nvPr/>
          </p:nvSpPr>
          <p:spPr>
            <a:xfrm>
              <a:off x="2066327" y="2912490"/>
              <a:ext cx="582130" cy="375594"/>
            </a:xfrm>
            <a:prstGeom prst="rect">
              <a:avLst/>
            </a:prstGeom>
            <a:noFill/>
          </p:spPr>
          <p:txBody>
            <a:bodyPr wrap="square" rtlCol="0">
              <a:spAutoFit/>
            </a:bodyPr>
            <a:lstStyle/>
            <a:p>
              <a:pPr algn="ctr"/>
              <a:r>
                <a:rPr lang="en-US" sz="2400" dirty="0"/>
                <a:t>7</a:t>
              </a:r>
              <a:endParaRPr lang="en-IN" sz="2400" dirty="0"/>
            </a:p>
          </p:txBody>
        </p:sp>
        <p:sp>
          <p:nvSpPr>
            <p:cNvPr id="30" name="TextBox 29">
              <a:extLst>
                <a:ext uri="{FF2B5EF4-FFF2-40B4-BE49-F238E27FC236}">
                  <a16:creationId xmlns:a16="http://schemas.microsoft.com/office/drawing/2014/main" id="{288ED62A-05F9-4A33-857A-1D2DC9E8E590}"/>
                </a:ext>
              </a:extLst>
            </p:cNvPr>
            <p:cNvSpPr txBox="1"/>
            <p:nvPr/>
          </p:nvSpPr>
          <p:spPr>
            <a:xfrm>
              <a:off x="2066327" y="3632956"/>
              <a:ext cx="582130" cy="375594"/>
            </a:xfrm>
            <a:prstGeom prst="rect">
              <a:avLst/>
            </a:prstGeom>
            <a:noFill/>
          </p:spPr>
          <p:txBody>
            <a:bodyPr wrap="square" rtlCol="0">
              <a:spAutoFit/>
            </a:bodyPr>
            <a:lstStyle/>
            <a:p>
              <a:pPr algn="ctr"/>
              <a:r>
                <a:rPr lang="en-US" sz="2400" dirty="0"/>
                <a:t>4</a:t>
              </a:r>
              <a:endParaRPr lang="en-IN" sz="2400" dirty="0"/>
            </a:p>
          </p:txBody>
        </p:sp>
        <p:sp>
          <p:nvSpPr>
            <p:cNvPr id="31" name="TextBox 30">
              <a:extLst>
                <a:ext uri="{FF2B5EF4-FFF2-40B4-BE49-F238E27FC236}">
                  <a16:creationId xmlns:a16="http://schemas.microsoft.com/office/drawing/2014/main" id="{0ACC73B8-9BEC-40B1-A856-94D8F18640E4}"/>
                </a:ext>
              </a:extLst>
            </p:cNvPr>
            <p:cNvSpPr txBox="1"/>
            <p:nvPr/>
          </p:nvSpPr>
          <p:spPr>
            <a:xfrm>
              <a:off x="2066327" y="4353422"/>
              <a:ext cx="582130" cy="375594"/>
            </a:xfrm>
            <a:prstGeom prst="rect">
              <a:avLst/>
            </a:prstGeom>
            <a:noFill/>
          </p:spPr>
          <p:txBody>
            <a:bodyPr wrap="square" rtlCol="0">
              <a:spAutoFit/>
            </a:bodyPr>
            <a:lstStyle/>
            <a:p>
              <a:pPr algn="ctr"/>
              <a:r>
                <a:rPr lang="en-US" sz="2400" dirty="0"/>
                <a:t>5</a:t>
              </a:r>
              <a:endParaRPr lang="en-IN" sz="2400" dirty="0"/>
            </a:p>
          </p:txBody>
        </p:sp>
        <p:sp>
          <p:nvSpPr>
            <p:cNvPr id="32" name="TextBox 31">
              <a:extLst>
                <a:ext uri="{FF2B5EF4-FFF2-40B4-BE49-F238E27FC236}">
                  <a16:creationId xmlns:a16="http://schemas.microsoft.com/office/drawing/2014/main" id="{7ACBDA3D-CEF4-45EE-8A29-DE6D168CF476}"/>
                </a:ext>
              </a:extLst>
            </p:cNvPr>
            <p:cNvSpPr txBox="1"/>
            <p:nvPr/>
          </p:nvSpPr>
          <p:spPr>
            <a:xfrm>
              <a:off x="2066327" y="5073889"/>
              <a:ext cx="582130" cy="375594"/>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1FBA11BB-BBC5-4D69-A667-47519760C393}"/>
                </a:ext>
              </a:extLst>
            </p:cNvPr>
            <p:cNvSpPr txBox="1"/>
            <p:nvPr/>
          </p:nvSpPr>
          <p:spPr>
            <a:xfrm>
              <a:off x="5158220" y="2912490"/>
              <a:ext cx="582130" cy="375594"/>
            </a:xfrm>
            <a:prstGeom prst="rect">
              <a:avLst/>
            </a:prstGeom>
            <a:noFill/>
          </p:spPr>
          <p:txBody>
            <a:bodyPr wrap="square" rtlCol="0">
              <a:spAutoFit/>
            </a:bodyPr>
            <a:lstStyle/>
            <a:p>
              <a:pPr algn="ctr"/>
              <a:r>
                <a:rPr lang="en-US" sz="2400" dirty="0"/>
                <a:t>0</a:t>
              </a:r>
              <a:endParaRPr lang="en-IN" sz="2400" dirty="0"/>
            </a:p>
          </p:txBody>
        </p:sp>
        <p:sp>
          <p:nvSpPr>
            <p:cNvPr id="34" name="TextBox 33">
              <a:extLst>
                <a:ext uri="{FF2B5EF4-FFF2-40B4-BE49-F238E27FC236}">
                  <a16:creationId xmlns:a16="http://schemas.microsoft.com/office/drawing/2014/main" id="{9A5ACD93-A45C-4925-B33B-306C794D75D5}"/>
                </a:ext>
              </a:extLst>
            </p:cNvPr>
            <p:cNvSpPr txBox="1"/>
            <p:nvPr/>
          </p:nvSpPr>
          <p:spPr>
            <a:xfrm>
              <a:off x="5158220" y="3632956"/>
              <a:ext cx="582130" cy="375594"/>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84A7A418-A115-4EAB-9D20-A0EA4852C0FA}"/>
                </a:ext>
              </a:extLst>
            </p:cNvPr>
            <p:cNvSpPr txBox="1"/>
            <p:nvPr/>
          </p:nvSpPr>
          <p:spPr>
            <a:xfrm>
              <a:off x="5158220" y="4353422"/>
              <a:ext cx="582130" cy="375594"/>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7DF179A2-2F33-4490-972E-4D31655517C3}"/>
                </a:ext>
              </a:extLst>
            </p:cNvPr>
            <p:cNvSpPr txBox="1"/>
            <p:nvPr/>
          </p:nvSpPr>
          <p:spPr>
            <a:xfrm>
              <a:off x="5158220" y="5073889"/>
              <a:ext cx="582130" cy="375594"/>
            </a:xfrm>
            <a:prstGeom prst="rect">
              <a:avLst/>
            </a:prstGeom>
            <a:noFill/>
          </p:spPr>
          <p:txBody>
            <a:bodyPr wrap="square" rtlCol="0">
              <a:spAutoFit/>
            </a:bodyPr>
            <a:lstStyle/>
            <a:p>
              <a:pPr algn="ctr"/>
              <a:r>
                <a:rPr lang="en-US" sz="2400" dirty="0"/>
                <a:t>0</a:t>
              </a:r>
              <a:endParaRPr lang="en-IN" sz="2400" dirty="0"/>
            </a:p>
          </p:txBody>
        </p:sp>
        <p:sp>
          <p:nvSpPr>
            <p:cNvPr id="37" name="TextBox 36">
              <a:extLst>
                <a:ext uri="{FF2B5EF4-FFF2-40B4-BE49-F238E27FC236}">
                  <a16:creationId xmlns:a16="http://schemas.microsoft.com/office/drawing/2014/main" id="{FA6858FE-DA26-430A-B9B2-97E7A9B0379C}"/>
                </a:ext>
              </a:extLst>
            </p:cNvPr>
            <p:cNvSpPr txBox="1"/>
            <p:nvPr/>
          </p:nvSpPr>
          <p:spPr>
            <a:xfrm>
              <a:off x="4127589" y="2912490"/>
              <a:ext cx="582130" cy="375594"/>
            </a:xfrm>
            <a:prstGeom prst="rect">
              <a:avLst/>
            </a:prstGeom>
            <a:noFill/>
          </p:spPr>
          <p:txBody>
            <a:bodyPr wrap="square" rtlCol="0">
              <a:spAutoFit/>
            </a:bodyPr>
            <a:lstStyle/>
            <a:p>
              <a:pPr algn="ctr"/>
              <a:r>
                <a:rPr lang="en-US" sz="2400" dirty="0"/>
                <a:t>6</a:t>
              </a:r>
              <a:endParaRPr lang="en-IN" sz="2400" dirty="0"/>
            </a:p>
          </p:txBody>
        </p:sp>
        <p:sp>
          <p:nvSpPr>
            <p:cNvPr id="38" name="TextBox 37">
              <a:extLst>
                <a:ext uri="{FF2B5EF4-FFF2-40B4-BE49-F238E27FC236}">
                  <a16:creationId xmlns:a16="http://schemas.microsoft.com/office/drawing/2014/main" id="{61C97D69-9539-4B25-A5B6-C63C66E4BC2C}"/>
                </a:ext>
              </a:extLst>
            </p:cNvPr>
            <p:cNvSpPr txBox="1"/>
            <p:nvPr/>
          </p:nvSpPr>
          <p:spPr>
            <a:xfrm>
              <a:off x="4127589" y="3632956"/>
              <a:ext cx="582130" cy="375594"/>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4D6F546B-4848-4410-9020-C72114A11904}"/>
                </a:ext>
              </a:extLst>
            </p:cNvPr>
            <p:cNvSpPr txBox="1"/>
            <p:nvPr/>
          </p:nvSpPr>
          <p:spPr>
            <a:xfrm>
              <a:off x="4127589" y="4353422"/>
              <a:ext cx="582130" cy="375594"/>
            </a:xfrm>
            <a:prstGeom prst="rect">
              <a:avLst/>
            </a:prstGeom>
            <a:noFill/>
          </p:spPr>
          <p:txBody>
            <a:bodyPr wrap="square" rtlCol="0">
              <a:spAutoFit/>
            </a:bodyPr>
            <a:lstStyle/>
            <a:p>
              <a:pPr algn="ctr"/>
              <a:r>
                <a:rPr lang="en-US" sz="2400" dirty="0"/>
                <a:t>4</a:t>
              </a:r>
              <a:endParaRPr lang="en-IN" sz="2400" dirty="0"/>
            </a:p>
          </p:txBody>
        </p:sp>
        <p:sp>
          <p:nvSpPr>
            <p:cNvPr id="40" name="TextBox 39">
              <a:extLst>
                <a:ext uri="{FF2B5EF4-FFF2-40B4-BE49-F238E27FC236}">
                  <a16:creationId xmlns:a16="http://schemas.microsoft.com/office/drawing/2014/main" id="{E0A235BF-F1F6-4837-8E4A-97EF8AE148C5}"/>
                </a:ext>
              </a:extLst>
            </p:cNvPr>
            <p:cNvSpPr txBox="1"/>
            <p:nvPr/>
          </p:nvSpPr>
          <p:spPr>
            <a:xfrm>
              <a:off x="4127589" y="5073889"/>
              <a:ext cx="582130" cy="375594"/>
            </a:xfrm>
            <a:prstGeom prst="rect">
              <a:avLst/>
            </a:prstGeom>
            <a:noFill/>
          </p:spPr>
          <p:txBody>
            <a:bodyPr wrap="square" rtlCol="0">
              <a:spAutoFit/>
            </a:bodyPr>
            <a:lstStyle/>
            <a:p>
              <a:pPr algn="ctr"/>
              <a:r>
                <a:rPr lang="en-US" sz="2400" dirty="0"/>
                <a:t>3</a:t>
              </a:r>
              <a:endParaRPr lang="en-IN" sz="2400" dirty="0"/>
            </a:p>
          </p:txBody>
        </p:sp>
        <p:sp>
          <p:nvSpPr>
            <p:cNvPr id="41" name="TextBox 40">
              <a:extLst>
                <a:ext uri="{FF2B5EF4-FFF2-40B4-BE49-F238E27FC236}">
                  <a16:creationId xmlns:a16="http://schemas.microsoft.com/office/drawing/2014/main" id="{0EA91A4C-86A3-4C92-AAE6-F57B97A383E3}"/>
                </a:ext>
              </a:extLst>
            </p:cNvPr>
            <p:cNvSpPr txBox="1"/>
            <p:nvPr/>
          </p:nvSpPr>
          <p:spPr>
            <a:xfrm>
              <a:off x="3096958" y="2912490"/>
              <a:ext cx="582130" cy="375594"/>
            </a:xfrm>
            <a:prstGeom prst="rect">
              <a:avLst/>
            </a:prstGeom>
            <a:noFill/>
          </p:spPr>
          <p:txBody>
            <a:bodyPr wrap="square" rtlCol="0">
              <a:spAutoFit/>
            </a:bodyPr>
            <a:lstStyle/>
            <a:p>
              <a:pPr algn="ctr"/>
              <a:r>
                <a:rPr lang="en-US" sz="2400" dirty="0"/>
                <a:t>3</a:t>
              </a:r>
              <a:endParaRPr lang="en-IN" sz="2400" dirty="0"/>
            </a:p>
          </p:txBody>
        </p:sp>
        <p:sp>
          <p:nvSpPr>
            <p:cNvPr id="42" name="TextBox 41">
              <a:extLst>
                <a:ext uri="{FF2B5EF4-FFF2-40B4-BE49-F238E27FC236}">
                  <a16:creationId xmlns:a16="http://schemas.microsoft.com/office/drawing/2014/main" id="{EBE17043-9D8D-4401-9242-2D1D317B95F1}"/>
                </a:ext>
              </a:extLst>
            </p:cNvPr>
            <p:cNvSpPr txBox="1"/>
            <p:nvPr/>
          </p:nvSpPr>
          <p:spPr>
            <a:xfrm>
              <a:off x="3096958" y="3632956"/>
              <a:ext cx="582130" cy="375594"/>
            </a:xfrm>
            <a:prstGeom prst="rect">
              <a:avLst/>
            </a:prstGeom>
            <a:noFill/>
          </p:spPr>
          <p:txBody>
            <a:bodyPr wrap="square" rtlCol="0">
              <a:spAutoFit/>
            </a:bodyPr>
            <a:lstStyle/>
            <a:p>
              <a:pPr algn="ctr"/>
              <a:r>
                <a:rPr lang="en-US" sz="2400" dirty="0"/>
                <a:t>6</a:t>
              </a:r>
              <a:endParaRPr lang="en-IN" sz="2400" dirty="0"/>
            </a:p>
          </p:txBody>
        </p:sp>
        <p:sp>
          <p:nvSpPr>
            <p:cNvPr id="43" name="TextBox 42">
              <a:extLst>
                <a:ext uri="{FF2B5EF4-FFF2-40B4-BE49-F238E27FC236}">
                  <a16:creationId xmlns:a16="http://schemas.microsoft.com/office/drawing/2014/main" id="{5F602954-ECDD-4AD5-8C2A-800DAB4DB851}"/>
                </a:ext>
              </a:extLst>
            </p:cNvPr>
            <p:cNvSpPr txBox="1"/>
            <p:nvPr/>
          </p:nvSpPr>
          <p:spPr>
            <a:xfrm>
              <a:off x="3096958" y="4353422"/>
              <a:ext cx="582130" cy="375594"/>
            </a:xfrm>
            <a:prstGeom prst="rect">
              <a:avLst/>
            </a:prstGeom>
            <a:noFill/>
          </p:spPr>
          <p:txBody>
            <a:bodyPr wrap="square" rtlCol="0">
              <a:spAutoFit/>
            </a:bodyPr>
            <a:lstStyle/>
            <a:p>
              <a:pPr algn="ctr"/>
              <a:r>
                <a:rPr lang="en-US" sz="2400" dirty="0"/>
                <a:t>8</a:t>
              </a:r>
              <a:endParaRPr lang="en-IN" sz="2400" dirty="0"/>
            </a:p>
          </p:txBody>
        </p:sp>
        <p:sp>
          <p:nvSpPr>
            <p:cNvPr id="44" name="TextBox 43">
              <a:extLst>
                <a:ext uri="{FF2B5EF4-FFF2-40B4-BE49-F238E27FC236}">
                  <a16:creationId xmlns:a16="http://schemas.microsoft.com/office/drawing/2014/main" id="{4769EB55-CEB6-46E8-AD5E-2D8EE9487811}"/>
                </a:ext>
              </a:extLst>
            </p:cNvPr>
            <p:cNvSpPr txBox="1"/>
            <p:nvPr/>
          </p:nvSpPr>
          <p:spPr>
            <a:xfrm>
              <a:off x="3096958" y="5073889"/>
              <a:ext cx="582130" cy="375594"/>
            </a:xfrm>
            <a:prstGeom prst="rect">
              <a:avLst/>
            </a:prstGeom>
            <a:noFill/>
          </p:spPr>
          <p:txBody>
            <a:bodyPr wrap="square" rtlCol="0">
              <a:spAutoFit/>
            </a:bodyPr>
            <a:lstStyle/>
            <a:p>
              <a:pPr algn="ctr"/>
              <a:r>
                <a:rPr lang="en-US" sz="2400" dirty="0"/>
                <a:t>4</a:t>
              </a:r>
              <a:endParaRPr lang="en-IN" sz="2400" dirty="0"/>
            </a:p>
          </p:txBody>
        </p:sp>
        <p:sp>
          <p:nvSpPr>
            <p:cNvPr id="45" name="TextBox 44">
              <a:extLst>
                <a:ext uri="{FF2B5EF4-FFF2-40B4-BE49-F238E27FC236}">
                  <a16:creationId xmlns:a16="http://schemas.microsoft.com/office/drawing/2014/main" id="{9630BDA5-9C20-438B-8B7F-CFCEF8F1D0E0}"/>
                </a:ext>
              </a:extLst>
            </p:cNvPr>
            <p:cNvSpPr txBox="1"/>
            <p:nvPr/>
          </p:nvSpPr>
          <p:spPr>
            <a:xfrm>
              <a:off x="5876242" y="2713541"/>
              <a:ext cx="582130" cy="375594"/>
            </a:xfrm>
            <a:prstGeom prst="rect">
              <a:avLst/>
            </a:prstGeom>
            <a:noFill/>
          </p:spPr>
          <p:txBody>
            <a:bodyPr wrap="square" rtlCol="0">
              <a:spAutoFit/>
            </a:bodyPr>
            <a:lstStyle/>
            <a:p>
              <a:pPr algn="ctr"/>
              <a:r>
                <a:rPr lang="en-US" sz="2400" dirty="0"/>
                <a:t>5</a:t>
              </a:r>
              <a:endParaRPr lang="en-IN" sz="2400" dirty="0"/>
            </a:p>
          </p:txBody>
        </p:sp>
        <p:sp>
          <p:nvSpPr>
            <p:cNvPr id="46" name="TextBox 45">
              <a:extLst>
                <a:ext uri="{FF2B5EF4-FFF2-40B4-BE49-F238E27FC236}">
                  <a16:creationId xmlns:a16="http://schemas.microsoft.com/office/drawing/2014/main" id="{2C04F430-96DF-414C-B58E-8AF3104F9A35}"/>
                </a:ext>
              </a:extLst>
            </p:cNvPr>
            <p:cNvSpPr txBox="1"/>
            <p:nvPr/>
          </p:nvSpPr>
          <p:spPr>
            <a:xfrm>
              <a:off x="5876242" y="3432736"/>
              <a:ext cx="582130" cy="375594"/>
            </a:xfrm>
            <a:prstGeom prst="rect">
              <a:avLst/>
            </a:prstGeom>
            <a:noFill/>
          </p:spPr>
          <p:txBody>
            <a:bodyPr wrap="square" rtlCol="0">
              <a:spAutoFit/>
            </a:bodyPr>
            <a:lstStyle/>
            <a:p>
              <a:pPr algn="ctr"/>
              <a:r>
                <a:rPr lang="en-US" sz="2400" dirty="0"/>
                <a:t>10</a:t>
              </a:r>
              <a:endParaRPr lang="en-IN" sz="2400" dirty="0"/>
            </a:p>
          </p:txBody>
        </p:sp>
        <p:sp>
          <p:nvSpPr>
            <p:cNvPr id="47" name="TextBox 46">
              <a:extLst>
                <a:ext uri="{FF2B5EF4-FFF2-40B4-BE49-F238E27FC236}">
                  <a16:creationId xmlns:a16="http://schemas.microsoft.com/office/drawing/2014/main" id="{D74284B0-9526-4730-A1A9-542868FC5BAB}"/>
                </a:ext>
              </a:extLst>
            </p:cNvPr>
            <p:cNvSpPr txBox="1"/>
            <p:nvPr/>
          </p:nvSpPr>
          <p:spPr>
            <a:xfrm>
              <a:off x="5876242" y="4151931"/>
              <a:ext cx="582130" cy="375594"/>
            </a:xfrm>
            <a:prstGeom prst="rect">
              <a:avLst/>
            </a:prstGeom>
            <a:noFill/>
          </p:spPr>
          <p:txBody>
            <a:bodyPr wrap="square" rtlCol="0">
              <a:spAutoFit/>
            </a:bodyPr>
            <a:lstStyle/>
            <a:p>
              <a:pPr algn="ctr"/>
              <a:r>
                <a:rPr lang="en-US" sz="2400" dirty="0"/>
                <a:t>7</a:t>
              </a:r>
              <a:endParaRPr lang="en-IN" sz="2400" dirty="0"/>
            </a:p>
          </p:txBody>
        </p:sp>
        <p:sp>
          <p:nvSpPr>
            <p:cNvPr id="48" name="TextBox 47">
              <a:extLst>
                <a:ext uri="{FF2B5EF4-FFF2-40B4-BE49-F238E27FC236}">
                  <a16:creationId xmlns:a16="http://schemas.microsoft.com/office/drawing/2014/main" id="{ACE52956-06BC-4495-ACEB-EBF3C60DE832}"/>
                </a:ext>
              </a:extLst>
            </p:cNvPr>
            <p:cNvSpPr txBox="1"/>
            <p:nvPr/>
          </p:nvSpPr>
          <p:spPr>
            <a:xfrm>
              <a:off x="5878284" y="4871125"/>
              <a:ext cx="582130" cy="375594"/>
            </a:xfrm>
            <a:prstGeom prst="rect">
              <a:avLst/>
            </a:prstGeom>
            <a:noFill/>
          </p:spPr>
          <p:txBody>
            <a:bodyPr wrap="square" rtlCol="0">
              <a:spAutoFit/>
            </a:bodyPr>
            <a:lstStyle/>
            <a:p>
              <a:pPr algn="ctr"/>
              <a:r>
                <a:rPr lang="en-US" sz="2400" dirty="0"/>
                <a:t>3</a:t>
              </a:r>
              <a:endParaRPr lang="en-IN" sz="2400" dirty="0"/>
            </a:p>
          </p:txBody>
        </p:sp>
        <p:sp>
          <p:nvSpPr>
            <p:cNvPr id="49" name="TextBox 48">
              <a:extLst>
                <a:ext uri="{FF2B5EF4-FFF2-40B4-BE49-F238E27FC236}">
                  <a16:creationId xmlns:a16="http://schemas.microsoft.com/office/drawing/2014/main" id="{52223196-0FE4-45A4-840C-5DEB19A35F31}"/>
                </a:ext>
              </a:extLst>
            </p:cNvPr>
            <p:cNvSpPr txBox="1"/>
            <p:nvPr/>
          </p:nvSpPr>
          <p:spPr>
            <a:xfrm>
              <a:off x="1790246" y="5446146"/>
              <a:ext cx="582130" cy="375594"/>
            </a:xfrm>
            <a:prstGeom prst="rect">
              <a:avLst/>
            </a:prstGeom>
            <a:noFill/>
          </p:spPr>
          <p:txBody>
            <a:bodyPr wrap="square" rtlCol="0">
              <a:spAutoFit/>
            </a:bodyPr>
            <a:lstStyle/>
            <a:p>
              <a:pPr algn="ctr"/>
              <a:r>
                <a:rPr lang="en-US" sz="2400" dirty="0"/>
                <a:t>5</a:t>
              </a:r>
              <a:endParaRPr lang="en-IN" sz="2400" dirty="0"/>
            </a:p>
          </p:txBody>
        </p:sp>
        <p:sp>
          <p:nvSpPr>
            <p:cNvPr id="50" name="TextBox 49">
              <a:extLst>
                <a:ext uri="{FF2B5EF4-FFF2-40B4-BE49-F238E27FC236}">
                  <a16:creationId xmlns:a16="http://schemas.microsoft.com/office/drawing/2014/main" id="{F658FF34-470E-47F5-B22A-6E51A69FD1D8}"/>
                </a:ext>
              </a:extLst>
            </p:cNvPr>
            <p:cNvSpPr txBox="1"/>
            <p:nvPr/>
          </p:nvSpPr>
          <p:spPr>
            <a:xfrm>
              <a:off x="2816777" y="5446146"/>
              <a:ext cx="582130" cy="375594"/>
            </a:xfrm>
            <a:prstGeom prst="rect">
              <a:avLst/>
            </a:prstGeom>
            <a:noFill/>
          </p:spPr>
          <p:txBody>
            <a:bodyPr wrap="square" rtlCol="0">
              <a:spAutoFit/>
            </a:bodyPr>
            <a:lstStyle/>
            <a:p>
              <a:pPr algn="ctr"/>
              <a:r>
                <a:rPr lang="en-US" sz="2400" dirty="0"/>
                <a:t>8</a:t>
              </a:r>
              <a:endParaRPr lang="en-IN" sz="2400" dirty="0"/>
            </a:p>
          </p:txBody>
        </p:sp>
        <p:sp>
          <p:nvSpPr>
            <p:cNvPr id="51" name="TextBox 50">
              <a:extLst>
                <a:ext uri="{FF2B5EF4-FFF2-40B4-BE49-F238E27FC236}">
                  <a16:creationId xmlns:a16="http://schemas.microsoft.com/office/drawing/2014/main" id="{83943239-73CA-4F61-90E2-EE7DB7198994}"/>
                </a:ext>
              </a:extLst>
            </p:cNvPr>
            <p:cNvSpPr txBox="1"/>
            <p:nvPr/>
          </p:nvSpPr>
          <p:spPr>
            <a:xfrm>
              <a:off x="3843306" y="5446146"/>
              <a:ext cx="582130" cy="375594"/>
            </a:xfrm>
            <a:prstGeom prst="rect">
              <a:avLst/>
            </a:prstGeom>
            <a:noFill/>
          </p:spPr>
          <p:txBody>
            <a:bodyPr wrap="square" rtlCol="0">
              <a:spAutoFit/>
            </a:bodyPr>
            <a:lstStyle/>
            <a:p>
              <a:pPr algn="ctr"/>
              <a:r>
                <a:rPr lang="en-US" sz="2400" dirty="0"/>
                <a:t>10</a:t>
              </a:r>
              <a:endParaRPr lang="en-IN" sz="2400" dirty="0"/>
            </a:p>
          </p:txBody>
        </p:sp>
        <p:sp>
          <p:nvSpPr>
            <p:cNvPr id="52" name="TextBox 51">
              <a:extLst>
                <a:ext uri="{FF2B5EF4-FFF2-40B4-BE49-F238E27FC236}">
                  <a16:creationId xmlns:a16="http://schemas.microsoft.com/office/drawing/2014/main" id="{D3195890-1346-44D9-B194-F759FF877816}"/>
                </a:ext>
              </a:extLst>
            </p:cNvPr>
            <p:cNvSpPr txBox="1"/>
            <p:nvPr/>
          </p:nvSpPr>
          <p:spPr>
            <a:xfrm>
              <a:off x="4869835" y="5446146"/>
              <a:ext cx="582130" cy="375594"/>
            </a:xfrm>
            <a:prstGeom prst="rect">
              <a:avLst/>
            </a:prstGeom>
            <a:noFill/>
          </p:spPr>
          <p:txBody>
            <a:bodyPr wrap="square" rtlCol="0">
              <a:spAutoFit/>
            </a:bodyPr>
            <a:lstStyle/>
            <a:p>
              <a:pPr algn="ctr"/>
              <a:r>
                <a:rPr lang="en-US" sz="2400" dirty="0"/>
                <a:t>2</a:t>
              </a:r>
              <a:endParaRPr lang="en-IN" sz="2400" dirty="0"/>
            </a:p>
          </p:txBody>
        </p:sp>
        <p:sp>
          <p:nvSpPr>
            <p:cNvPr id="53" name="TextBox 52">
              <a:extLst>
                <a:ext uri="{FF2B5EF4-FFF2-40B4-BE49-F238E27FC236}">
                  <a16:creationId xmlns:a16="http://schemas.microsoft.com/office/drawing/2014/main" id="{04FB6942-15B4-43A6-9424-0DBDDFC6BBB0}"/>
                </a:ext>
              </a:extLst>
            </p:cNvPr>
            <p:cNvSpPr txBox="1"/>
            <p:nvPr/>
          </p:nvSpPr>
          <p:spPr>
            <a:xfrm>
              <a:off x="4578572" y="3956904"/>
              <a:ext cx="686345" cy="375594"/>
            </a:xfrm>
            <a:prstGeom prst="rect">
              <a:avLst/>
            </a:prstGeom>
            <a:noFill/>
          </p:spPr>
          <p:txBody>
            <a:bodyPr wrap="square" rtlCol="0">
              <a:spAutoFit/>
            </a:bodyPr>
            <a:lstStyle/>
            <a:p>
              <a:pPr algn="ctr"/>
              <a:r>
                <a:rPr lang="en-US" sz="2400" dirty="0">
                  <a:solidFill>
                    <a:schemeClr val="tx2"/>
                  </a:solidFill>
                </a:rPr>
                <a:t>2 – 2</a:t>
              </a:r>
              <a:endParaRPr lang="en-IN" sz="2400" dirty="0">
                <a:solidFill>
                  <a:schemeClr val="tx2"/>
                </a:solidFill>
              </a:endParaRPr>
            </a:p>
          </p:txBody>
        </p:sp>
        <p:cxnSp>
          <p:nvCxnSpPr>
            <p:cNvPr id="54" name="Straight Connector 53">
              <a:extLst>
                <a:ext uri="{FF2B5EF4-FFF2-40B4-BE49-F238E27FC236}">
                  <a16:creationId xmlns:a16="http://schemas.microsoft.com/office/drawing/2014/main" id="{21981A19-FE9D-4EC5-939F-BE5BFEA6E39F}"/>
                </a:ext>
              </a:extLst>
            </p:cNvPr>
            <p:cNvCxnSpPr>
              <a:cxnSpLocks/>
            </p:cNvCxnSpPr>
            <p:nvPr/>
          </p:nvCxnSpPr>
          <p:spPr>
            <a:xfrm>
              <a:off x="4627167" y="4338084"/>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72A482-C7A4-4E54-9CDF-33D485CE30D1}"/>
                </a:ext>
              </a:extLst>
            </p:cNvPr>
            <p:cNvCxnSpPr>
              <a:cxnSpLocks/>
            </p:cNvCxnSpPr>
            <p:nvPr/>
          </p:nvCxnSpPr>
          <p:spPr>
            <a:xfrm flipV="1">
              <a:off x="5204844" y="4018809"/>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D9977C-A914-48A9-8C19-5DA68F06AEEC}"/>
                </a:ext>
              </a:extLst>
            </p:cNvPr>
            <p:cNvSpPr txBox="1"/>
            <p:nvPr/>
          </p:nvSpPr>
          <p:spPr>
            <a:xfrm>
              <a:off x="2527141" y="2513554"/>
              <a:ext cx="686345" cy="375594"/>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57" name="Straight Connector 56">
              <a:extLst>
                <a:ext uri="{FF2B5EF4-FFF2-40B4-BE49-F238E27FC236}">
                  <a16:creationId xmlns:a16="http://schemas.microsoft.com/office/drawing/2014/main" id="{BCD0B0E0-9D14-455D-BBA7-866F8CC0950B}"/>
                </a:ext>
              </a:extLst>
            </p:cNvPr>
            <p:cNvCxnSpPr>
              <a:cxnSpLocks/>
            </p:cNvCxnSpPr>
            <p:nvPr/>
          </p:nvCxnSpPr>
          <p:spPr>
            <a:xfrm>
              <a:off x="2575736" y="2894734"/>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05A0C3F-D203-48AB-82D2-8E57AE4C5B1E}"/>
                </a:ext>
              </a:extLst>
            </p:cNvPr>
            <p:cNvCxnSpPr>
              <a:cxnSpLocks/>
            </p:cNvCxnSpPr>
            <p:nvPr/>
          </p:nvCxnSpPr>
          <p:spPr>
            <a:xfrm flipV="1">
              <a:off x="3153414" y="2575460"/>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F08C407-B541-4D38-B8DC-E8DECDEB6F36}"/>
                </a:ext>
              </a:extLst>
            </p:cNvPr>
            <p:cNvSpPr txBox="1"/>
            <p:nvPr/>
          </p:nvSpPr>
          <p:spPr>
            <a:xfrm>
              <a:off x="1490162" y="3237299"/>
              <a:ext cx="686345" cy="375594"/>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60" name="Straight Connector 59">
              <a:extLst>
                <a:ext uri="{FF2B5EF4-FFF2-40B4-BE49-F238E27FC236}">
                  <a16:creationId xmlns:a16="http://schemas.microsoft.com/office/drawing/2014/main" id="{DDD59982-30A5-44E7-B326-9950BCBCC7E3}"/>
                </a:ext>
              </a:extLst>
            </p:cNvPr>
            <p:cNvCxnSpPr>
              <a:cxnSpLocks/>
            </p:cNvCxnSpPr>
            <p:nvPr/>
          </p:nvCxnSpPr>
          <p:spPr>
            <a:xfrm>
              <a:off x="1538757" y="3618479"/>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0855546-C076-47DE-A4A0-EF70215F2F37}"/>
                </a:ext>
              </a:extLst>
            </p:cNvPr>
            <p:cNvCxnSpPr>
              <a:cxnSpLocks/>
            </p:cNvCxnSpPr>
            <p:nvPr/>
          </p:nvCxnSpPr>
          <p:spPr>
            <a:xfrm flipV="1">
              <a:off x="2116435" y="3299204"/>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F8B7F3D-6E6B-4AC6-AA01-C3A906D9566D}"/>
                </a:ext>
              </a:extLst>
            </p:cNvPr>
            <p:cNvSpPr txBox="1"/>
            <p:nvPr/>
          </p:nvSpPr>
          <p:spPr>
            <a:xfrm>
              <a:off x="3549015" y="3957496"/>
              <a:ext cx="686345" cy="375594"/>
            </a:xfrm>
            <a:prstGeom prst="rect">
              <a:avLst/>
            </a:prstGeom>
            <a:noFill/>
          </p:spPr>
          <p:txBody>
            <a:bodyPr wrap="square" rtlCol="0">
              <a:spAutoFit/>
            </a:bodyPr>
            <a:lstStyle/>
            <a:p>
              <a:pPr algn="ctr"/>
              <a:r>
                <a:rPr lang="en-US" sz="2400" dirty="0">
                  <a:solidFill>
                    <a:schemeClr val="tx2"/>
                  </a:solidFill>
                </a:rPr>
                <a:t>5 + 2</a:t>
              </a:r>
              <a:endParaRPr lang="en-IN" sz="2400" dirty="0">
                <a:solidFill>
                  <a:schemeClr val="tx2"/>
                </a:solidFill>
              </a:endParaRPr>
            </a:p>
          </p:txBody>
        </p:sp>
        <p:cxnSp>
          <p:nvCxnSpPr>
            <p:cNvPr id="63" name="Straight Connector 62">
              <a:extLst>
                <a:ext uri="{FF2B5EF4-FFF2-40B4-BE49-F238E27FC236}">
                  <a16:creationId xmlns:a16="http://schemas.microsoft.com/office/drawing/2014/main" id="{A68CABD8-C4CE-4363-82ED-EC4ECF23FDF1}"/>
                </a:ext>
              </a:extLst>
            </p:cNvPr>
            <p:cNvCxnSpPr>
              <a:cxnSpLocks/>
            </p:cNvCxnSpPr>
            <p:nvPr/>
          </p:nvCxnSpPr>
          <p:spPr>
            <a:xfrm>
              <a:off x="3597610" y="433867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0D3BA04-3BCA-448D-9DD4-AC7AB19A78DF}"/>
                </a:ext>
              </a:extLst>
            </p:cNvPr>
            <p:cNvCxnSpPr>
              <a:cxnSpLocks/>
            </p:cNvCxnSpPr>
            <p:nvPr/>
          </p:nvCxnSpPr>
          <p:spPr>
            <a:xfrm flipV="1">
              <a:off x="4175288" y="4019400"/>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1C637F7-B2C2-42C1-A278-5F7A4A65A10B}"/>
                </a:ext>
              </a:extLst>
            </p:cNvPr>
            <p:cNvSpPr txBox="1"/>
            <p:nvPr/>
          </p:nvSpPr>
          <p:spPr>
            <a:xfrm>
              <a:off x="3549015" y="4680756"/>
              <a:ext cx="686345" cy="375594"/>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66" name="Straight Connector 65">
              <a:extLst>
                <a:ext uri="{FF2B5EF4-FFF2-40B4-BE49-F238E27FC236}">
                  <a16:creationId xmlns:a16="http://schemas.microsoft.com/office/drawing/2014/main" id="{3629E135-49AB-4826-B1D4-FA45659E4F87}"/>
                </a:ext>
              </a:extLst>
            </p:cNvPr>
            <p:cNvCxnSpPr>
              <a:cxnSpLocks/>
            </p:cNvCxnSpPr>
            <p:nvPr/>
          </p:nvCxnSpPr>
          <p:spPr>
            <a:xfrm>
              <a:off x="3597610" y="506193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B5E45E-1E96-4F4D-B508-1AF78827188B}"/>
                </a:ext>
              </a:extLst>
            </p:cNvPr>
            <p:cNvCxnSpPr>
              <a:cxnSpLocks/>
            </p:cNvCxnSpPr>
            <p:nvPr/>
          </p:nvCxnSpPr>
          <p:spPr>
            <a:xfrm flipV="1">
              <a:off x="4175288" y="474266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E70FCF8-C2DC-49B9-8307-09CAFA6D5658}"/>
                </a:ext>
              </a:extLst>
            </p:cNvPr>
            <p:cNvSpPr txBox="1"/>
            <p:nvPr/>
          </p:nvSpPr>
          <p:spPr>
            <a:xfrm>
              <a:off x="2526122" y="3233681"/>
              <a:ext cx="686345" cy="375594"/>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69" name="Straight Connector 68">
              <a:extLst>
                <a:ext uri="{FF2B5EF4-FFF2-40B4-BE49-F238E27FC236}">
                  <a16:creationId xmlns:a16="http://schemas.microsoft.com/office/drawing/2014/main" id="{A9829CB8-7C42-4A35-B886-DA78FC1C8729}"/>
                </a:ext>
              </a:extLst>
            </p:cNvPr>
            <p:cNvCxnSpPr>
              <a:cxnSpLocks/>
            </p:cNvCxnSpPr>
            <p:nvPr/>
          </p:nvCxnSpPr>
          <p:spPr>
            <a:xfrm>
              <a:off x="2574717" y="3614861"/>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CA84C0-BC03-4BDF-BB42-97D177975067}"/>
                </a:ext>
              </a:extLst>
            </p:cNvPr>
            <p:cNvCxnSpPr>
              <a:cxnSpLocks/>
            </p:cNvCxnSpPr>
            <p:nvPr/>
          </p:nvCxnSpPr>
          <p:spPr>
            <a:xfrm flipV="1">
              <a:off x="3152394" y="3295586"/>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45F5063-1C72-4C78-9E5D-B3FD1723D914}"/>
                </a:ext>
              </a:extLst>
            </p:cNvPr>
            <p:cNvSpPr txBox="1"/>
            <p:nvPr/>
          </p:nvSpPr>
          <p:spPr>
            <a:xfrm>
              <a:off x="3535861" y="3239867"/>
              <a:ext cx="686345" cy="375594"/>
            </a:xfrm>
            <a:prstGeom prst="rect">
              <a:avLst/>
            </a:prstGeom>
            <a:noFill/>
          </p:spPr>
          <p:txBody>
            <a:bodyPr wrap="square" rtlCol="0">
              <a:spAutoFit/>
            </a:bodyPr>
            <a:lstStyle/>
            <a:p>
              <a:pPr algn="ctr"/>
              <a:r>
                <a:rPr lang="en-US" sz="2400" dirty="0">
                  <a:solidFill>
                    <a:schemeClr val="tx2"/>
                  </a:solidFill>
                </a:rPr>
                <a:t>2 – 2</a:t>
              </a:r>
              <a:endParaRPr lang="en-IN" sz="2400" dirty="0">
                <a:solidFill>
                  <a:schemeClr val="tx2"/>
                </a:solidFill>
              </a:endParaRPr>
            </a:p>
          </p:txBody>
        </p:sp>
        <p:cxnSp>
          <p:nvCxnSpPr>
            <p:cNvPr id="72" name="Straight Connector 71">
              <a:extLst>
                <a:ext uri="{FF2B5EF4-FFF2-40B4-BE49-F238E27FC236}">
                  <a16:creationId xmlns:a16="http://schemas.microsoft.com/office/drawing/2014/main" id="{AAB59519-E494-41A9-A80A-0458C5632F9C}"/>
                </a:ext>
              </a:extLst>
            </p:cNvPr>
            <p:cNvCxnSpPr>
              <a:cxnSpLocks/>
            </p:cNvCxnSpPr>
            <p:nvPr/>
          </p:nvCxnSpPr>
          <p:spPr>
            <a:xfrm>
              <a:off x="3584456" y="362104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2D5EC09-601C-4D04-971C-210CCF5B8A5B}"/>
                </a:ext>
              </a:extLst>
            </p:cNvPr>
            <p:cNvCxnSpPr>
              <a:cxnSpLocks/>
            </p:cNvCxnSpPr>
            <p:nvPr/>
          </p:nvCxnSpPr>
          <p:spPr>
            <a:xfrm flipV="1">
              <a:off x="4162134" y="3301772"/>
              <a:ext cx="0" cy="32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C8E7880-ADFF-4823-8B87-423824DB96F1}"/>
                </a:ext>
              </a:extLst>
            </p:cNvPr>
            <p:cNvCxnSpPr>
              <a:cxnSpLocks/>
            </p:cNvCxnSpPr>
            <p:nvPr/>
          </p:nvCxnSpPr>
          <p:spPr>
            <a:xfrm>
              <a:off x="510250" y="5809836"/>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40C35B8-5606-4094-B5C2-0E12CAC7362E}"/>
                </a:ext>
              </a:extLst>
            </p:cNvPr>
            <p:cNvSpPr txBox="1"/>
            <p:nvPr/>
          </p:nvSpPr>
          <p:spPr>
            <a:xfrm>
              <a:off x="454810" y="5953096"/>
              <a:ext cx="1204587" cy="375594"/>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76" name="TextBox 75">
              <a:extLst>
                <a:ext uri="{FF2B5EF4-FFF2-40B4-BE49-F238E27FC236}">
                  <a16:creationId xmlns:a16="http://schemas.microsoft.com/office/drawing/2014/main" id="{E3868C56-2BC9-4733-9B32-CD75E80FE412}"/>
                </a:ext>
              </a:extLst>
            </p:cNvPr>
            <p:cNvSpPr txBox="1"/>
            <p:nvPr/>
          </p:nvSpPr>
          <p:spPr>
            <a:xfrm>
              <a:off x="6611015" y="2678925"/>
              <a:ext cx="1113002" cy="375594"/>
            </a:xfrm>
            <a:prstGeom prst="rect">
              <a:avLst/>
            </a:prstGeom>
            <a:noFill/>
          </p:spPr>
          <p:txBody>
            <a:bodyPr wrap="square" rtlCol="0">
              <a:spAutoFit/>
            </a:bodyPr>
            <a:lstStyle/>
            <a:p>
              <a:pPr algn="ctr"/>
              <a:r>
                <a:rPr lang="en-US" sz="2400" dirty="0"/>
                <a:t>u</a:t>
              </a:r>
              <a:r>
                <a:rPr lang="en-US" sz="2400" baseline="-25000" dirty="0"/>
                <a:t>1 </a:t>
              </a:r>
              <a:r>
                <a:rPr lang="en-US" sz="2400" dirty="0"/>
                <a:t>= -3</a:t>
              </a:r>
              <a:endParaRPr lang="en-IN" sz="2400" baseline="-25000" dirty="0"/>
            </a:p>
          </p:txBody>
        </p:sp>
        <p:sp>
          <p:nvSpPr>
            <p:cNvPr id="77" name="TextBox 76">
              <a:extLst>
                <a:ext uri="{FF2B5EF4-FFF2-40B4-BE49-F238E27FC236}">
                  <a16:creationId xmlns:a16="http://schemas.microsoft.com/office/drawing/2014/main" id="{D1A5DC8A-5164-4747-AD7F-60FE4E2410B8}"/>
                </a:ext>
              </a:extLst>
            </p:cNvPr>
            <p:cNvSpPr txBox="1"/>
            <p:nvPr/>
          </p:nvSpPr>
          <p:spPr>
            <a:xfrm>
              <a:off x="1452690" y="5963762"/>
              <a:ext cx="1194708" cy="375594"/>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78" name="TextBox 77">
              <a:extLst>
                <a:ext uri="{FF2B5EF4-FFF2-40B4-BE49-F238E27FC236}">
                  <a16:creationId xmlns:a16="http://schemas.microsoft.com/office/drawing/2014/main" id="{6C4AE223-731B-4D4B-B666-18021AFD52EC}"/>
                </a:ext>
              </a:extLst>
            </p:cNvPr>
            <p:cNvSpPr txBox="1"/>
            <p:nvPr/>
          </p:nvSpPr>
          <p:spPr>
            <a:xfrm>
              <a:off x="6611015" y="3428139"/>
              <a:ext cx="1113002" cy="375594"/>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79" name="TextBox 78">
              <a:extLst>
                <a:ext uri="{FF2B5EF4-FFF2-40B4-BE49-F238E27FC236}">
                  <a16:creationId xmlns:a16="http://schemas.microsoft.com/office/drawing/2014/main" id="{1C85E424-91C2-4A66-AD72-87CB4DE819B0}"/>
                </a:ext>
              </a:extLst>
            </p:cNvPr>
            <p:cNvSpPr txBox="1"/>
            <p:nvPr/>
          </p:nvSpPr>
          <p:spPr>
            <a:xfrm>
              <a:off x="6611015" y="4164537"/>
              <a:ext cx="1113002" cy="375594"/>
            </a:xfrm>
            <a:prstGeom prst="rect">
              <a:avLst/>
            </a:prstGeom>
            <a:noFill/>
          </p:spPr>
          <p:txBody>
            <a:bodyPr wrap="square" rtlCol="0">
              <a:spAutoFit/>
            </a:bodyPr>
            <a:lstStyle/>
            <a:p>
              <a:pPr algn="ctr"/>
              <a:r>
                <a:rPr lang="en-US" sz="2400" dirty="0"/>
                <a:t>u</a:t>
              </a:r>
              <a:r>
                <a:rPr lang="en-US" sz="2400" baseline="-25000" dirty="0"/>
                <a:t>3 </a:t>
              </a:r>
              <a:r>
                <a:rPr lang="en-US" sz="2400" dirty="0"/>
                <a:t>= -4</a:t>
              </a:r>
              <a:endParaRPr lang="en-IN" sz="2400" baseline="-25000" dirty="0"/>
            </a:p>
          </p:txBody>
        </p:sp>
        <p:sp>
          <p:nvSpPr>
            <p:cNvPr id="80" name="TextBox 79">
              <a:extLst>
                <a:ext uri="{FF2B5EF4-FFF2-40B4-BE49-F238E27FC236}">
                  <a16:creationId xmlns:a16="http://schemas.microsoft.com/office/drawing/2014/main" id="{F8339356-FA33-4817-AF30-8CFD57F5B9E3}"/>
                </a:ext>
              </a:extLst>
            </p:cNvPr>
            <p:cNvSpPr txBox="1"/>
            <p:nvPr/>
          </p:nvSpPr>
          <p:spPr>
            <a:xfrm>
              <a:off x="2480632" y="5963762"/>
              <a:ext cx="1194708" cy="375594"/>
            </a:xfrm>
            <a:prstGeom prst="rect">
              <a:avLst/>
            </a:prstGeom>
            <a:noFill/>
          </p:spPr>
          <p:txBody>
            <a:bodyPr wrap="square" rtlCol="0">
              <a:spAutoFit/>
            </a:bodyPr>
            <a:lstStyle/>
            <a:p>
              <a:pPr algn="ctr"/>
              <a:r>
                <a:rPr lang="en-US" sz="2400" dirty="0"/>
                <a:t>v</a:t>
              </a:r>
              <a:r>
                <a:rPr lang="en-US" sz="2400" baseline="-25000" dirty="0"/>
                <a:t>2 </a:t>
              </a:r>
              <a:r>
                <a:rPr lang="en-US" sz="2400" dirty="0"/>
                <a:t>= 6</a:t>
              </a:r>
              <a:endParaRPr lang="en-IN" sz="2400" baseline="-25000" dirty="0"/>
            </a:p>
          </p:txBody>
        </p:sp>
        <p:sp>
          <p:nvSpPr>
            <p:cNvPr id="81" name="TextBox 80">
              <a:extLst>
                <a:ext uri="{FF2B5EF4-FFF2-40B4-BE49-F238E27FC236}">
                  <a16:creationId xmlns:a16="http://schemas.microsoft.com/office/drawing/2014/main" id="{DD34A926-7EF0-4919-80C7-8D4AD50C7EFB}"/>
                </a:ext>
              </a:extLst>
            </p:cNvPr>
            <p:cNvSpPr txBox="1"/>
            <p:nvPr/>
          </p:nvSpPr>
          <p:spPr>
            <a:xfrm>
              <a:off x="3638126" y="5963762"/>
              <a:ext cx="954287" cy="375594"/>
            </a:xfrm>
            <a:prstGeom prst="rect">
              <a:avLst/>
            </a:prstGeom>
            <a:noFill/>
          </p:spPr>
          <p:txBody>
            <a:bodyPr wrap="square" rtlCol="0">
              <a:spAutoFit/>
            </a:bodyPr>
            <a:lstStyle/>
            <a:p>
              <a:pPr algn="ctr"/>
              <a:r>
                <a:rPr lang="en-US" sz="2400" dirty="0"/>
                <a:t>v</a:t>
              </a:r>
              <a:r>
                <a:rPr lang="en-US" sz="2400" baseline="-25000" dirty="0"/>
                <a:t>3 </a:t>
              </a:r>
              <a:r>
                <a:rPr lang="en-US" sz="2400" dirty="0"/>
                <a:t>= 8 </a:t>
              </a:r>
              <a:endParaRPr lang="en-IN" sz="2400" baseline="-25000" dirty="0"/>
            </a:p>
          </p:txBody>
        </p:sp>
        <p:sp>
          <p:nvSpPr>
            <p:cNvPr id="82" name="TextBox 81">
              <a:extLst>
                <a:ext uri="{FF2B5EF4-FFF2-40B4-BE49-F238E27FC236}">
                  <a16:creationId xmlns:a16="http://schemas.microsoft.com/office/drawing/2014/main" id="{B9EC061F-8400-4CB5-AF16-DDE005015A78}"/>
                </a:ext>
              </a:extLst>
            </p:cNvPr>
            <p:cNvSpPr txBox="1"/>
            <p:nvPr/>
          </p:nvSpPr>
          <p:spPr>
            <a:xfrm>
              <a:off x="4740647" y="5963762"/>
              <a:ext cx="827800" cy="375594"/>
            </a:xfrm>
            <a:prstGeom prst="rect">
              <a:avLst/>
            </a:prstGeom>
            <a:noFill/>
          </p:spPr>
          <p:txBody>
            <a:bodyPr wrap="square" rtlCol="0">
              <a:spAutoFit/>
            </a:bodyPr>
            <a:lstStyle/>
            <a:p>
              <a:pPr algn="ctr"/>
              <a:r>
                <a:rPr lang="en-US" sz="2400" dirty="0"/>
                <a:t>v</a:t>
              </a:r>
              <a:r>
                <a:rPr lang="en-US" sz="2400" baseline="-25000" dirty="0"/>
                <a:t>4 </a:t>
              </a:r>
              <a:r>
                <a:rPr lang="en-US" sz="2400" dirty="0"/>
                <a:t>= 4</a:t>
              </a:r>
              <a:endParaRPr lang="en-IN" sz="2400" baseline="-25000" dirty="0"/>
            </a:p>
          </p:txBody>
        </p:sp>
        <p:cxnSp>
          <p:nvCxnSpPr>
            <p:cNvPr id="83" name="Straight Connector 82">
              <a:extLst>
                <a:ext uri="{FF2B5EF4-FFF2-40B4-BE49-F238E27FC236}">
                  <a16:creationId xmlns:a16="http://schemas.microsoft.com/office/drawing/2014/main" id="{B6C29330-1ABD-453A-9DDD-69E634C0B63B}"/>
                </a:ext>
              </a:extLst>
            </p:cNvPr>
            <p:cNvCxnSpPr>
              <a:cxnSpLocks/>
            </p:cNvCxnSpPr>
            <p:nvPr/>
          </p:nvCxnSpPr>
          <p:spPr>
            <a:xfrm>
              <a:off x="7724017" y="1851261"/>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D47680A-7F3A-4EA3-9550-7D07AD5A5A9D}"/>
                </a:ext>
              </a:extLst>
            </p:cNvPr>
            <p:cNvSpPr txBox="1"/>
            <p:nvPr/>
          </p:nvSpPr>
          <p:spPr>
            <a:xfrm>
              <a:off x="6688005" y="1959207"/>
              <a:ext cx="1008000" cy="375594"/>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85" name="TextBox 84">
              <a:extLst>
                <a:ext uri="{FF2B5EF4-FFF2-40B4-BE49-F238E27FC236}">
                  <a16:creationId xmlns:a16="http://schemas.microsoft.com/office/drawing/2014/main" id="{F5800202-08E0-424C-83CD-CDD8AB8E3E56}"/>
                </a:ext>
              </a:extLst>
            </p:cNvPr>
            <p:cNvSpPr txBox="1"/>
            <p:nvPr/>
          </p:nvSpPr>
          <p:spPr>
            <a:xfrm>
              <a:off x="1480133" y="2842500"/>
              <a:ext cx="552885" cy="375594"/>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86" name="Oval 85">
              <a:extLst>
                <a:ext uri="{FF2B5EF4-FFF2-40B4-BE49-F238E27FC236}">
                  <a16:creationId xmlns:a16="http://schemas.microsoft.com/office/drawing/2014/main" id="{179DAFBF-9BBC-44E6-8F39-331276353B64}"/>
                </a:ext>
              </a:extLst>
            </p:cNvPr>
            <p:cNvSpPr/>
            <p:nvPr/>
          </p:nvSpPr>
          <p:spPr>
            <a:xfrm>
              <a:off x="1571030"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7" name="TextBox 86">
              <a:extLst>
                <a:ext uri="{FF2B5EF4-FFF2-40B4-BE49-F238E27FC236}">
                  <a16:creationId xmlns:a16="http://schemas.microsoft.com/office/drawing/2014/main" id="{45C9FA45-C319-4612-AE21-E865D91E1054}"/>
                </a:ext>
              </a:extLst>
            </p:cNvPr>
            <p:cNvSpPr txBox="1"/>
            <p:nvPr/>
          </p:nvSpPr>
          <p:spPr>
            <a:xfrm>
              <a:off x="3538537" y="2842500"/>
              <a:ext cx="552885" cy="375594"/>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88" name="Oval 87">
              <a:extLst>
                <a:ext uri="{FF2B5EF4-FFF2-40B4-BE49-F238E27FC236}">
                  <a16:creationId xmlns:a16="http://schemas.microsoft.com/office/drawing/2014/main" id="{088076CC-59D3-43FE-86CC-1E1816C846EF}"/>
                </a:ext>
              </a:extLst>
            </p:cNvPr>
            <p:cNvSpPr/>
            <p:nvPr/>
          </p:nvSpPr>
          <p:spPr>
            <a:xfrm>
              <a:off x="3629434"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9" name="TextBox 88">
              <a:extLst>
                <a:ext uri="{FF2B5EF4-FFF2-40B4-BE49-F238E27FC236}">
                  <a16:creationId xmlns:a16="http://schemas.microsoft.com/office/drawing/2014/main" id="{B9692F80-F217-407F-A67B-BA6093F72521}"/>
                </a:ext>
              </a:extLst>
            </p:cNvPr>
            <p:cNvSpPr txBox="1"/>
            <p:nvPr/>
          </p:nvSpPr>
          <p:spPr>
            <a:xfrm>
              <a:off x="4566717" y="2842500"/>
              <a:ext cx="552885" cy="375594"/>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0" name="Oval 89">
              <a:extLst>
                <a:ext uri="{FF2B5EF4-FFF2-40B4-BE49-F238E27FC236}">
                  <a16:creationId xmlns:a16="http://schemas.microsoft.com/office/drawing/2014/main" id="{4D385447-DB13-434E-9554-33F8A34FC9B0}"/>
                </a:ext>
              </a:extLst>
            </p:cNvPr>
            <p:cNvSpPr/>
            <p:nvPr/>
          </p:nvSpPr>
          <p:spPr>
            <a:xfrm>
              <a:off x="4657614" y="28405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1" name="TextBox 90">
              <a:extLst>
                <a:ext uri="{FF2B5EF4-FFF2-40B4-BE49-F238E27FC236}">
                  <a16:creationId xmlns:a16="http://schemas.microsoft.com/office/drawing/2014/main" id="{AB7B1F9B-73BE-47FB-8636-87AB9B60295B}"/>
                </a:ext>
              </a:extLst>
            </p:cNvPr>
            <p:cNvSpPr txBox="1"/>
            <p:nvPr/>
          </p:nvSpPr>
          <p:spPr>
            <a:xfrm>
              <a:off x="4566717" y="3562396"/>
              <a:ext cx="552885" cy="375594"/>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92" name="Oval 91">
              <a:extLst>
                <a:ext uri="{FF2B5EF4-FFF2-40B4-BE49-F238E27FC236}">
                  <a16:creationId xmlns:a16="http://schemas.microsoft.com/office/drawing/2014/main" id="{56261EBD-C13D-40A6-8DCE-BA29E692A05D}"/>
                </a:ext>
              </a:extLst>
            </p:cNvPr>
            <p:cNvSpPr/>
            <p:nvPr/>
          </p:nvSpPr>
          <p:spPr>
            <a:xfrm>
              <a:off x="4657614" y="3560477"/>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3" name="TextBox 92">
              <a:extLst>
                <a:ext uri="{FF2B5EF4-FFF2-40B4-BE49-F238E27FC236}">
                  <a16:creationId xmlns:a16="http://schemas.microsoft.com/office/drawing/2014/main" id="{317DC8EF-C4D1-489A-88C2-14C6C030A6DA}"/>
                </a:ext>
              </a:extLst>
            </p:cNvPr>
            <p:cNvSpPr txBox="1"/>
            <p:nvPr/>
          </p:nvSpPr>
          <p:spPr>
            <a:xfrm>
              <a:off x="1480133" y="4287394"/>
              <a:ext cx="552885" cy="375594"/>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94" name="Oval 93">
              <a:extLst>
                <a:ext uri="{FF2B5EF4-FFF2-40B4-BE49-F238E27FC236}">
                  <a16:creationId xmlns:a16="http://schemas.microsoft.com/office/drawing/2014/main" id="{0F80FF6A-FE88-479C-9458-59D37717FD60}"/>
                </a:ext>
              </a:extLst>
            </p:cNvPr>
            <p:cNvSpPr/>
            <p:nvPr/>
          </p:nvSpPr>
          <p:spPr>
            <a:xfrm>
              <a:off x="1571030" y="428547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5" name="TextBox 94">
              <a:extLst>
                <a:ext uri="{FF2B5EF4-FFF2-40B4-BE49-F238E27FC236}">
                  <a16:creationId xmlns:a16="http://schemas.microsoft.com/office/drawing/2014/main" id="{B96F3F1C-8540-4483-875F-54D982FEE1EC}"/>
                </a:ext>
              </a:extLst>
            </p:cNvPr>
            <p:cNvSpPr txBox="1"/>
            <p:nvPr/>
          </p:nvSpPr>
          <p:spPr>
            <a:xfrm>
              <a:off x="2517684" y="4287394"/>
              <a:ext cx="552885" cy="375594"/>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96" name="Oval 95">
              <a:extLst>
                <a:ext uri="{FF2B5EF4-FFF2-40B4-BE49-F238E27FC236}">
                  <a16:creationId xmlns:a16="http://schemas.microsoft.com/office/drawing/2014/main" id="{D34346F0-91B3-4D3D-9ED4-B314B8B92DC4}"/>
                </a:ext>
              </a:extLst>
            </p:cNvPr>
            <p:cNvSpPr/>
            <p:nvPr/>
          </p:nvSpPr>
          <p:spPr>
            <a:xfrm>
              <a:off x="2608581" y="428547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7" name="TextBox 96">
              <a:extLst>
                <a:ext uri="{FF2B5EF4-FFF2-40B4-BE49-F238E27FC236}">
                  <a16:creationId xmlns:a16="http://schemas.microsoft.com/office/drawing/2014/main" id="{782DFD42-AF4F-4E19-8126-99887964B531}"/>
                </a:ext>
              </a:extLst>
            </p:cNvPr>
            <p:cNvSpPr txBox="1"/>
            <p:nvPr/>
          </p:nvSpPr>
          <p:spPr>
            <a:xfrm>
              <a:off x="2517684" y="5010023"/>
              <a:ext cx="552885" cy="375594"/>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98" name="Oval 97">
              <a:extLst>
                <a:ext uri="{FF2B5EF4-FFF2-40B4-BE49-F238E27FC236}">
                  <a16:creationId xmlns:a16="http://schemas.microsoft.com/office/drawing/2014/main" id="{79EBEFA3-5C3E-4DAC-A20D-7422B85B6AD0}"/>
                </a:ext>
              </a:extLst>
            </p:cNvPr>
            <p:cNvSpPr/>
            <p:nvPr/>
          </p:nvSpPr>
          <p:spPr>
            <a:xfrm>
              <a:off x="2608581"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9" name="TextBox 98">
              <a:extLst>
                <a:ext uri="{FF2B5EF4-FFF2-40B4-BE49-F238E27FC236}">
                  <a16:creationId xmlns:a16="http://schemas.microsoft.com/office/drawing/2014/main" id="{9ABD45C1-258B-4C2B-910F-EA3A83089344}"/>
                </a:ext>
              </a:extLst>
            </p:cNvPr>
            <p:cNvSpPr txBox="1"/>
            <p:nvPr/>
          </p:nvSpPr>
          <p:spPr>
            <a:xfrm>
              <a:off x="1478764" y="5010023"/>
              <a:ext cx="552885" cy="375594"/>
            </a:xfrm>
            <a:prstGeom prst="rect">
              <a:avLst/>
            </a:prstGeom>
            <a:noFill/>
          </p:spPr>
          <p:txBody>
            <a:bodyPr wrap="square" rtlCol="0">
              <a:spAutoFit/>
            </a:bodyPr>
            <a:lstStyle/>
            <a:p>
              <a:pPr algn="ctr"/>
              <a:r>
                <a:rPr lang="en-US" sz="2400" dirty="0">
                  <a:solidFill>
                    <a:schemeClr val="accent6"/>
                  </a:solidFill>
                </a:rPr>
                <a:t>9</a:t>
              </a:r>
              <a:endParaRPr lang="en-IN" sz="2400" dirty="0">
                <a:solidFill>
                  <a:schemeClr val="accent6"/>
                </a:solidFill>
              </a:endParaRPr>
            </a:p>
          </p:txBody>
        </p:sp>
        <p:sp>
          <p:nvSpPr>
            <p:cNvPr id="100" name="Oval 99">
              <a:extLst>
                <a:ext uri="{FF2B5EF4-FFF2-40B4-BE49-F238E27FC236}">
                  <a16:creationId xmlns:a16="http://schemas.microsoft.com/office/drawing/2014/main" id="{2B162762-9AE8-4221-883D-249DA459C2FA}"/>
                </a:ext>
              </a:extLst>
            </p:cNvPr>
            <p:cNvSpPr/>
            <p:nvPr/>
          </p:nvSpPr>
          <p:spPr>
            <a:xfrm>
              <a:off x="1569661"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1" name="TextBox 100">
              <a:extLst>
                <a:ext uri="{FF2B5EF4-FFF2-40B4-BE49-F238E27FC236}">
                  <a16:creationId xmlns:a16="http://schemas.microsoft.com/office/drawing/2014/main" id="{A6706B36-A469-45AF-AF64-72F1FADA4AAE}"/>
                </a:ext>
              </a:extLst>
            </p:cNvPr>
            <p:cNvSpPr txBox="1"/>
            <p:nvPr/>
          </p:nvSpPr>
          <p:spPr>
            <a:xfrm>
              <a:off x="4564159" y="5010023"/>
              <a:ext cx="552885" cy="375594"/>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102" name="Oval 101">
              <a:extLst>
                <a:ext uri="{FF2B5EF4-FFF2-40B4-BE49-F238E27FC236}">
                  <a16:creationId xmlns:a16="http://schemas.microsoft.com/office/drawing/2014/main" id="{DA16B1ED-63E5-4BC8-8188-776AC9232A20}"/>
                </a:ext>
              </a:extLst>
            </p:cNvPr>
            <p:cNvSpPr/>
            <p:nvPr/>
          </p:nvSpPr>
          <p:spPr>
            <a:xfrm>
              <a:off x="4655056" y="5008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3" name="TextBox 102">
              <a:extLst>
                <a:ext uri="{FF2B5EF4-FFF2-40B4-BE49-F238E27FC236}">
                  <a16:creationId xmlns:a16="http://schemas.microsoft.com/office/drawing/2014/main" id="{E8AAB4EA-9529-40A8-9B73-B40B51B7D41B}"/>
                </a:ext>
              </a:extLst>
            </p:cNvPr>
            <p:cNvSpPr txBox="1"/>
            <p:nvPr/>
          </p:nvSpPr>
          <p:spPr>
            <a:xfrm>
              <a:off x="6611015" y="4831377"/>
              <a:ext cx="1113002" cy="375594"/>
            </a:xfrm>
            <a:prstGeom prst="rect">
              <a:avLst/>
            </a:prstGeom>
            <a:noFill/>
          </p:spPr>
          <p:txBody>
            <a:bodyPr wrap="square" rtlCol="0">
              <a:spAutoFit/>
            </a:bodyPr>
            <a:lstStyle/>
            <a:p>
              <a:pPr algn="ctr"/>
              <a:r>
                <a:rPr lang="en-US" sz="2400" dirty="0"/>
                <a:t>u</a:t>
              </a:r>
              <a:r>
                <a:rPr lang="en-US" sz="2400" baseline="-25000" dirty="0"/>
                <a:t>4 </a:t>
              </a:r>
              <a:r>
                <a:rPr lang="en-US" sz="2400" dirty="0"/>
                <a:t>= -5</a:t>
              </a:r>
              <a:endParaRPr lang="en-IN" sz="2400" baseline="-25000" dirty="0"/>
            </a:p>
          </p:txBody>
        </p:sp>
        <p:cxnSp>
          <p:nvCxnSpPr>
            <p:cNvPr id="104" name="Straight Connector 103">
              <a:extLst>
                <a:ext uri="{FF2B5EF4-FFF2-40B4-BE49-F238E27FC236}">
                  <a16:creationId xmlns:a16="http://schemas.microsoft.com/office/drawing/2014/main" id="{5D011D97-440A-4E5B-9DBD-FD43AB238C38}"/>
                </a:ext>
              </a:extLst>
            </p:cNvPr>
            <p:cNvCxnSpPr/>
            <p:nvPr/>
          </p:nvCxnSpPr>
          <p:spPr>
            <a:xfrm>
              <a:off x="5264917" y="3684166"/>
              <a:ext cx="0" cy="77559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E08F3C3-FDA1-4EFD-80AD-834DCFCA890F}"/>
                </a:ext>
              </a:extLst>
            </p:cNvPr>
            <p:cNvCxnSpPr>
              <a:cxnSpLocks/>
            </p:cNvCxnSpPr>
            <p:nvPr/>
          </p:nvCxnSpPr>
          <p:spPr>
            <a:xfrm flipH="1">
              <a:off x="4091422" y="4459765"/>
              <a:ext cx="1173495"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90D0F09-6DF3-4789-B2FC-EA83BDD4B138}"/>
                </a:ext>
              </a:extLst>
            </p:cNvPr>
            <p:cNvCxnSpPr/>
            <p:nvPr/>
          </p:nvCxnSpPr>
          <p:spPr>
            <a:xfrm>
              <a:off x="4091422" y="3684166"/>
              <a:ext cx="0" cy="77559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030CEAE-F122-4E35-A3BB-EC901C274623}"/>
                </a:ext>
              </a:extLst>
            </p:cNvPr>
            <p:cNvCxnSpPr>
              <a:cxnSpLocks/>
            </p:cNvCxnSpPr>
            <p:nvPr/>
          </p:nvCxnSpPr>
          <p:spPr>
            <a:xfrm flipH="1" flipV="1">
              <a:off x="4091422" y="3679602"/>
              <a:ext cx="1173495" cy="8038"/>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B078C0B-5FFD-44FA-BD01-C2CFD9B05220}"/>
                    </a:ext>
                  </a:extLst>
                </p:cNvPr>
                <p:cNvSpPr txBox="1"/>
                <p:nvPr/>
              </p:nvSpPr>
              <p:spPr>
                <a:xfrm>
                  <a:off x="5245055" y="3440734"/>
                  <a:ext cx="234463" cy="300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8" name="TextBox 107">
                  <a:extLst>
                    <a:ext uri="{FF2B5EF4-FFF2-40B4-BE49-F238E27FC236}">
                      <a16:creationId xmlns:a16="http://schemas.microsoft.com/office/drawing/2014/main" id="{EB078C0B-5FFD-44FA-BD01-C2CFD9B05220}"/>
                    </a:ext>
                  </a:extLst>
                </p:cNvPr>
                <p:cNvSpPr txBox="1">
                  <a:spLocks noRot="1" noChangeAspect="1" noMove="1" noResize="1" noEditPoints="1" noAdjustHandles="1" noChangeArrowheads="1" noChangeShapeType="1" noTextEdit="1"/>
                </p:cNvSpPr>
                <p:nvPr/>
              </p:nvSpPr>
              <p:spPr>
                <a:xfrm>
                  <a:off x="5245055" y="3440734"/>
                  <a:ext cx="234463" cy="300475"/>
                </a:xfrm>
                <a:prstGeom prst="rect">
                  <a:avLst/>
                </a:prstGeom>
                <a:blipFill>
                  <a:blip r:embed="rId2"/>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D544977D-BDF0-49A0-BFBA-25A28F1AC4F3}"/>
                    </a:ext>
                  </a:extLst>
                </p:cNvPr>
                <p:cNvSpPr txBox="1"/>
                <p:nvPr/>
              </p:nvSpPr>
              <p:spPr>
                <a:xfrm>
                  <a:off x="3802826" y="3526281"/>
                  <a:ext cx="234463" cy="300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9" name="TextBox 108">
                  <a:extLst>
                    <a:ext uri="{FF2B5EF4-FFF2-40B4-BE49-F238E27FC236}">
                      <a16:creationId xmlns:a16="http://schemas.microsoft.com/office/drawing/2014/main" id="{D544977D-BDF0-49A0-BFBA-25A28F1AC4F3}"/>
                    </a:ext>
                  </a:extLst>
                </p:cNvPr>
                <p:cNvSpPr txBox="1">
                  <a:spLocks noRot="1" noChangeAspect="1" noMove="1" noResize="1" noEditPoints="1" noAdjustHandles="1" noChangeArrowheads="1" noChangeShapeType="1" noTextEdit="1"/>
                </p:cNvSpPr>
                <p:nvPr/>
              </p:nvSpPr>
              <p:spPr>
                <a:xfrm>
                  <a:off x="3802826" y="3526281"/>
                  <a:ext cx="234463" cy="300475"/>
                </a:xfrm>
                <a:prstGeom prst="rect">
                  <a:avLst/>
                </a:prstGeom>
                <a:blipFill>
                  <a:blip r:embed="rId3"/>
                  <a:stretch>
                    <a:fillRect l="-6122" r="-40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065B708A-D100-45DE-B668-31964A39B784}"/>
                    </a:ext>
                  </a:extLst>
                </p:cNvPr>
                <p:cNvSpPr txBox="1"/>
                <p:nvPr/>
              </p:nvSpPr>
              <p:spPr>
                <a:xfrm>
                  <a:off x="3835913" y="4379897"/>
                  <a:ext cx="234463" cy="300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10" name="TextBox 109">
                  <a:extLst>
                    <a:ext uri="{FF2B5EF4-FFF2-40B4-BE49-F238E27FC236}">
                      <a16:creationId xmlns:a16="http://schemas.microsoft.com/office/drawing/2014/main" id="{065B708A-D100-45DE-B668-31964A39B784}"/>
                    </a:ext>
                  </a:extLst>
                </p:cNvPr>
                <p:cNvSpPr txBox="1">
                  <a:spLocks noRot="1" noChangeAspect="1" noMove="1" noResize="1" noEditPoints="1" noAdjustHandles="1" noChangeArrowheads="1" noChangeShapeType="1" noTextEdit="1"/>
                </p:cNvSpPr>
                <p:nvPr/>
              </p:nvSpPr>
              <p:spPr>
                <a:xfrm>
                  <a:off x="3835913" y="4379897"/>
                  <a:ext cx="234463" cy="300475"/>
                </a:xfrm>
                <a:prstGeom prst="rect">
                  <a:avLst/>
                </a:prstGeom>
                <a:blipFill>
                  <a:blip r:embed="rId4"/>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7447A55-605E-4E56-B540-B2907CBA3236}"/>
                    </a:ext>
                  </a:extLst>
                </p:cNvPr>
                <p:cNvSpPr txBox="1"/>
                <p:nvPr/>
              </p:nvSpPr>
              <p:spPr>
                <a:xfrm>
                  <a:off x="5120623" y="4326464"/>
                  <a:ext cx="234463" cy="300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11" name="TextBox 110">
                  <a:extLst>
                    <a:ext uri="{FF2B5EF4-FFF2-40B4-BE49-F238E27FC236}">
                      <a16:creationId xmlns:a16="http://schemas.microsoft.com/office/drawing/2014/main" id="{E7447A55-605E-4E56-B540-B2907CBA3236}"/>
                    </a:ext>
                  </a:extLst>
                </p:cNvPr>
                <p:cNvSpPr txBox="1">
                  <a:spLocks noRot="1" noChangeAspect="1" noMove="1" noResize="1" noEditPoints="1" noAdjustHandles="1" noChangeArrowheads="1" noChangeShapeType="1" noTextEdit="1"/>
                </p:cNvSpPr>
                <p:nvPr/>
              </p:nvSpPr>
              <p:spPr>
                <a:xfrm>
                  <a:off x="5120623" y="4326464"/>
                  <a:ext cx="234463" cy="300475"/>
                </a:xfrm>
                <a:prstGeom prst="rect">
                  <a:avLst/>
                </a:prstGeom>
                <a:blipFill>
                  <a:blip r:embed="rId5"/>
                  <a:stretch>
                    <a:fillRect l="-6122" r="-4082"/>
                  </a:stretch>
                </a:blipFill>
              </p:spPr>
              <p:txBody>
                <a:bodyPr/>
                <a:lstStyle/>
                <a:p>
                  <a:r>
                    <a:rPr lang="en-IN">
                      <a:noFill/>
                    </a:rPr>
                    <a:t> </a:t>
                  </a:r>
                </a:p>
              </p:txBody>
            </p:sp>
          </mc:Fallback>
        </mc:AlternateContent>
        <p:sp>
          <p:nvSpPr>
            <p:cNvPr id="113" name="TextBox 112">
              <a:extLst>
                <a:ext uri="{FF2B5EF4-FFF2-40B4-BE49-F238E27FC236}">
                  <a16:creationId xmlns:a16="http://schemas.microsoft.com/office/drawing/2014/main" id="{1E52A1A4-36C9-42F5-BA4C-0E2CA5DA7B18}"/>
                </a:ext>
              </a:extLst>
            </p:cNvPr>
            <p:cNvSpPr txBox="1"/>
            <p:nvPr/>
          </p:nvSpPr>
          <p:spPr>
            <a:xfrm>
              <a:off x="4578572" y="3267628"/>
              <a:ext cx="686345" cy="375594"/>
            </a:xfrm>
            <a:prstGeom prst="rect">
              <a:avLst/>
            </a:prstGeom>
            <a:noFill/>
          </p:spPr>
          <p:txBody>
            <a:bodyPr wrap="square" rtlCol="0">
              <a:spAutoFit/>
            </a:bodyPr>
            <a:lstStyle/>
            <a:p>
              <a:pPr algn="ctr"/>
              <a:r>
                <a:rPr lang="en-US" sz="2400" dirty="0">
                  <a:solidFill>
                    <a:schemeClr val="tx2"/>
                  </a:solidFill>
                </a:rPr>
                <a:t>0 + 2</a:t>
              </a:r>
              <a:endParaRPr lang="en-IN" sz="2400" dirty="0">
                <a:solidFill>
                  <a:schemeClr val="tx2"/>
                </a:solidFill>
              </a:endParaRPr>
            </a:p>
          </p:txBody>
        </p:sp>
        <p:cxnSp>
          <p:nvCxnSpPr>
            <p:cNvPr id="114" name="Straight Connector 113">
              <a:extLst>
                <a:ext uri="{FF2B5EF4-FFF2-40B4-BE49-F238E27FC236}">
                  <a16:creationId xmlns:a16="http://schemas.microsoft.com/office/drawing/2014/main" id="{31E83D00-4537-4712-9B14-16EAF86B6862}"/>
                </a:ext>
              </a:extLst>
            </p:cNvPr>
            <p:cNvCxnSpPr>
              <a:cxnSpLocks/>
            </p:cNvCxnSpPr>
            <p:nvPr/>
          </p:nvCxnSpPr>
          <p:spPr>
            <a:xfrm>
              <a:off x="4627167" y="3648808"/>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D902926-29D5-47CE-AA3D-59801F2CE8DD}"/>
                </a:ext>
              </a:extLst>
            </p:cNvPr>
            <p:cNvCxnSpPr>
              <a:cxnSpLocks/>
            </p:cNvCxnSpPr>
            <p:nvPr/>
          </p:nvCxnSpPr>
          <p:spPr>
            <a:xfrm flipV="1">
              <a:off x="5204844" y="3329533"/>
              <a:ext cx="0" cy="3223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3460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134831-FFC5-4888-91AA-E3F8C3BBD897}"/>
              </a:ext>
            </a:extLst>
          </p:cNvPr>
          <p:cNvSpPr txBox="1"/>
          <p:nvPr/>
        </p:nvSpPr>
        <p:spPr>
          <a:xfrm>
            <a:off x="597762" y="0"/>
            <a:ext cx="628468" cy="502861"/>
          </a:xfrm>
          <a:prstGeom prst="rect">
            <a:avLst/>
          </a:prstGeom>
          <a:noFill/>
        </p:spPr>
        <p:txBody>
          <a:bodyPr wrap="square" rtlCol="0">
            <a:spAutoFit/>
          </a:bodyPr>
          <a:lstStyle/>
          <a:p>
            <a:r>
              <a:rPr lang="en-US" sz="2400" dirty="0"/>
              <a:t>To</a:t>
            </a:r>
            <a:endParaRPr lang="en-IN" sz="2400" dirty="0"/>
          </a:p>
        </p:txBody>
      </p:sp>
      <p:sp>
        <p:nvSpPr>
          <p:cNvPr id="3" name="TextBox 2">
            <a:extLst>
              <a:ext uri="{FF2B5EF4-FFF2-40B4-BE49-F238E27FC236}">
                <a16:creationId xmlns:a16="http://schemas.microsoft.com/office/drawing/2014/main" id="{6956A0B1-2F20-480C-8D93-38D919197485}"/>
              </a:ext>
            </a:extLst>
          </p:cNvPr>
          <p:cNvSpPr txBox="1"/>
          <p:nvPr/>
        </p:nvSpPr>
        <p:spPr>
          <a:xfrm>
            <a:off x="68748" y="403180"/>
            <a:ext cx="893135" cy="905151"/>
          </a:xfrm>
          <a:prstGeom prst="rect">
            <a:avLst/>
          </a:prstGeom>
          <a:noFill/>
        </p:spPr>
        <p:txBody>
          <a:bodyPr wrap="square" rtlCol="0">
            <a:spAutoFit/>
          </a:bodyPr>
          <a:lstStyle/>
          <a:p>
            <a:r>
              <a:rPr lang="en-US" sz="2400" dirty="0"/>
              <a:t>From</a:t>
            </a:r>
            <a:endParaRPr lang="en-IN" sz="2400" dirty="0"/>
          </a:p>
        </p:txBody>
      </p:sp>
      <p:cxnSp>
        <p:nvCxnSpPr>
          <p:cNvPr id="4" name="Straight Connector 3">
            <a:extLst>
              <a:ext uri="{FF2B5EF4-FFF2-40B4-BE49-F238E27FC236}">
                <a16:creationId xmlns:a16="http://schemas.microsoft.com/office/drawing/2014/main" id="{6D1B70DC-F824-415F-9AF2-2728D91BB71C}"/>
              </a:ext>
            </a:extLst>
          </p:cNvPr>
          <p:cNvCxnSpPr>
            <a:cxnSpLocks/>
          </p:cNvCxnSpPr>
          <p:nvPr/>
        </p:nvCxnSpPr>
        <p:spPr>
          <a:xfrm>
            <a:off x="139260" y="35732"/>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3940B6D-84A0-46A6-A10A-C591ED23F5DD}"/>
              </a:ext>
            </a:extLst>
          </p:cNvPr>
          <p:cNvCxnSpPr>
            <a:cxnSpLocks/>
          </p:cNvCxnSpPr>
          <p:nvPr/>
        </p:nvCxnSpPr>
        <p:spPr>
          <a:xfrm>
            <a:off x="139260" y="76449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13658E-60BB-4819-8269-FA03A2FCF89E}"/>
              </a:ext>
            </a:extLst>
          </p:cNvPr>
          <p:cNvCxnSpPr>
            <a:cxnSpLocks/>
          </p:cNvCxnSpPr>
          <p:nvPr/>
        </p:nvCxnSpPr>
        <p:spPr>
          <a:xfrm>
            <a:off x="139260" y="148712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21628C-55ED-4D11-B5FE-B63D1D826AB7}"/>
              </a:ext>
            </a:extLst>
          </p:cNvPr>
          <p:cNvCxnSpPr>
            <a:cxnSpLocks/>
          </p:cNvCxnSpPr>
          <p:nvPr/>
        </p:nvCxnSpPr>
        <p:spPr>
          <a:xfrm>
            <a:off x="139260" y="220975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F0DF13-0F18-4337-92DA-737336F304F4}"/>
              </a:ext>
            </a:extLst>
          </p:cNvPr>
          <p:cNvCxnSpPr>
            <a:cxnSpLocks/>
          </p:cNvCxnSpPr>
          <p:nvPr/>
        </p:nvCxnSpPr>
        <p:spPr>
          <a:xfrm>
            <a:off x="139260" y="293238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D3035A-1FD3-4882-A9CB-67A8B3AC2A8E}"/>
              </a:ext>
            </a:extLst>
          </p:cNvPr>
          <p:cNvCxnSpPr>
            <a:cxnSpLocks/>
          </p:cNvCxnSpPr>
          <p:nvPr/>
        </p:nvCxnSpPr>
        <p:spPr>
          <a:xfrm>
            <a:off x="139260" y="365501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0D2CEB-0E78-4078-A530-CB4E10F0259E}"/>
              </a:ext>
            </a:extLst>
          </p:cNvPr>
          <p:cNvCxnSpPr>
            <a:cxnSpLocks/>
          </p:cNvCxnSpPr>
          <p:nvPr/>
        </p:nvCxnSpPr>
        <p:spPr>
          <a:xfrm>
            <a:off x="139260" y="4732562"/>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CD1E86-E07C-4F7D-A871-EDF0A2A4EAC8}"/>
              </a:ext>
            </a:extLst>
          </p:cNvPr>
          <p:cNvCxnSpPr>
            <a:cxnSpLocks/>
          </p:cNvCxnSpPr>
          <p:nvPr/>
        </p:nvCxnSpPr>
        <p:spPr>
          <a:xfrm>
            <a:off x="139261"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B402F9-B170-4A29-BBB7-41CAA36C4F8B}"/>
              </a:ext>
            </a:extLst>
          </p:cNvPr>
          <p:cNvCxnSpPr/>
          <p:nvPr/>
        </p:nvCxnSpPr>
        <p:spPr>
          <a:xfrm>
            <a:off x="1168090"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04B8EF-F8DA-4530-BBA5-254A0F4A79B5}"/>
              </a:ext>
            </a:extLst>
          </p:cNvPr>
          <p:cNvCxnSpPr/>
          <p:nvPr/>
        </p:nvCxnSpPr>
        <p:spPr>
          <a:xfrm>
            <a:off x="2196920"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5FB164-3482-47BB-B65D-19AD8A79D4DA}"/>
              </a:ext>
            </a:extLst>
          </p:cNvPr>
          <p:cNvCxnSpPr/>
          <p:nvPr/>
        </p:nvCxnSpPr>
        <p:spPr>
          <a:xfrm>
            <a:off x="3225749"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BF49D-BD3E-47AA-9BD2-23D7A644E5AC}"/>
              </a:ext>
            </a:extLst>
          </p:cNvPr>
          <p:cNvCxnSpPr/>
          <p:nvPr/>
        </p:nvCxnSpPr>
        <p:spPr>
          <a:xfrm>
            <a:off x="4254579"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E4DDB2-29F3-4825-9432-7DD9CC76BADE}"/>
              </a:ext>
            </a:extLst>
          </p:cNvPr>
          <p:cNvCxnSpPr/>
          <p:nvPr/>
        </p:nvCxnSpPr>
        <p:spPr>
          <a:xfrm>
            <a:off x="5283408"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04CB7-B94C-4D7B-AC2E-1E1C5CA9E0D1}"/>
              </a:ext>
            </a:extLst>
          </p:cNvPr>
          <p:cNvCxnSpPr>
            <a:cxnSpLocks/>
          </p:cNvCxnSpPr>
          <p:nvPr/>
        </p:nvCxnSpPr>
        <p:spPr>
          <a:xfrm>
            <a:off x="6290270" y="4056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3218ED-01E9-429A-A244-3EF706CFA725}"/>
              </a:ext>
            </a:extLst>
          </p:cNvPr>
          <p:cNvCxnSpPr>
            <a:cxnSpLocks/>
          </p:cNvCxnSpPr>
          <p:nvPr/>
        </p:nvCxnSpPr>
        <p:spPr>
          <a:xfrm>
            <a:off x="142154" y="35731"/>
            <a:ext cx="1025936" cy="7287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7FC5818-DB89-435A-893D-C0DA6E9A0D70}"/>
              </a:ext>
            </a:extLst>
          </p:cNvPr>
          <p:cNvSpPr txBox="1"/>
          <p:nvPr/>
        </p:nvSpPr>
        <p:spPr>
          <a:xfrm>
            <a:off x="253644" y="902881"/>
            <a:ext cx="800063" cy="502861"/>
          </a:xfrm>
          <a:prstGeom prst="rect">
            <a:avLst/>
          </a:prstGeom>
          <a:noFill/>
        </p:spPr>
        <p:txBody>
          <a:bodyPr wrap="square" rtlCol="0">
            <a:spAutoFit/>
          </a:bodyPr>
          <a:lstStyle/>
          <a:p>
            <a:pPr algn="ctr"/>
            <a:r>
              <a:rPr lang="en-US" sz="2400" dirty="0"/>
              <a:t>A</a:t>
            </a:r>
            <a:endParaRPr lang="en-IN" sz="2400" dirty="0"/>
          </a:p>
        </p:txBody>
      </p:sp>
      <p:sp>
        <p:nvSpPr>
          <p:cNvPr id="20" name="TextBox 19">
            <a:extLst>
              <a:ext uri="{FF2B5EF4-FFF2-40B4-BE49-F238E27FC236}">
                <a16:creationId xmlns:a16="http://schemas.microsoft.com/office/drawing/2014/main" id="{C54AA197-2602-468D-AD36-A4C45F2F443A}"/>
              </a:ext>
            </a:extLst>
          </p:cNvPr>
          <p:cNvSpPr txBox="1"/>
          <p:nvPr/>
        </p:nvSpPr>
        <p:spPr>
          <a:xfrm>
            <a:off x="253644" y="1625511"/>
            <a:ext cx="800063" cy="502861"/>
          </a:xfrm>
          <a:prstGeom prst="rect">
            <a:avLst/>
          </a:prstGeom>
          <a:noFill/>
        </p:spPr>
        <p:txBody>
          <a:bodyPr wrap="square" rtlCol="0">
            <a:spAutoFit/>
          </a:bodyPr>
          <a:lstStyle/>
          <a:p>
            <a:pPr algn="ctr"/>
            <a:r>
              <a:rPr lang="en-US" sz="2400" dirty="0"/>
              <a:t>B</a:t>
            </a:r>
            <a:endParaRPr lang="en-IN" sz="2400" dirty="0"/>
          </a:p>
        </p:txBody>
      </p:sp>
      <p:sp>
        <p:nvSpPr>
          <p:cNvPr id="21" name="TextBox 20">
            <a:extLst>
              <a:ext uri="{FF2B5EF4-FFF2-40B4-BE49-F238E27FC236}">
                <a16:creationId xmlns:a16="http://schemas.microsoft.com/office/drawing/2014/main" id="{43263F70-ED4C-4101-A692-2D25C65C3BF7}"/>
              </a:ext>
            </a:extLst>
          </p:cNvPr>
          <p:cNvSpPr txBox="1"/>
          <p:nvPr/>
        </p:nvSpPr>
        <p:spPr>
          <a:xfrm>
            <a:off x="253644" y="2348141"/>
            <a:ext cx="800063" cy="502861"/>
          </a:xfrm>
          <a:prstGeom prst="rect">
            <a:avLst/>
          </a:prstGeom>
          <a:noFill/>
        </p:spPr>
        <p:txBody>
          <a:bodyPr wrap="square" rtlCol="0">
            <a:spAutoFit/>
          </a:bodyPr>
          <a:lstStyle/>
          <a:p>
            <a:pPr algn="ctr"/>
            <a:r>
              <a:rPr lang="en-US" sz="2400" dirty="0"/>
              <a:t>C</a:t>
            </a:r>
            <a:endParaRPr lang="en-IN" sz="2400" dirty="0"/>
          </a:p>
        </p:txBody>
      </p:sp>
      <p:sp>
        <p:nvSpPr>
          <p:cNvPr id="22" name="TextBox 21">
            <a:extLst>
              <a:ext uri="{FF2B5EF4-FFF2-40B4-BE49-F238E27FC236}">
                <a16:creationId xmlns:a16="http://schemas.microsoft.com/office/drawing/2014/main" id="{695B9954-5FFC-4BF8-B842-EBC4A74C45C2}"/>
              </a:ext>
            </a:extLst>
          </p:cNvPr>
          <p:cNvSpPr txBox="1"/>
          <p:nvPr/>
        </p:nvSpPr>
        <p:spPr>
          <a:xfrm>
            <a:off x="68748" y="3070771"/>
            <a:ext cx="1157477" cy="502861"/>
          </a:xfrm>
          <a:prstGeom prst="rect">
            <a:avLst/>
          </a:prstGeom>
          <a:noFill/>
        </p:spPr>
        <p:txBody>
          <a:bodyPr wrap="square" rtlCol="0">
            <a:spAutoFit/>
          </a:bodyPr>
          <a:lstStyle/>
          <a:p>
            <a:pPr algn="ctr"/>
            <a:r>
              <a:rPr lang="en-US" sz="2400" dirty="0"/>
              <a:t>D</a:t>
            </a:r>
            <a:endParaRPr lang="en-IN" sz="2400" dirty="0"/>
          </a:p>
        </p:txBody>
      </p:sp>
      <p:sp>
        <p:nvSpPr>
          <p:cNvPr id="23" name="TextBox 22">
            <a:extLst>
              <a:ext uri="{FF2B5EF4-FFF2-40B4-BE49-F238E27FC236}">
                <a16:creationId xmlns:a16="http://schemas.microsoft.com/office/drawing/2014/main" id="{988A85C1-AEDA-4C14-A94A-62C361333926}"/>
              </a:ext>
            </a:extLst>
          </p:cNvPr>
          <p:cNvSpPr txBox="1"/>
          <p:nvPr/>
        </p:nvSpPr>
        <p:spPr>
          <a:xfrm>
            <a:off x="0" y="3604718"/>
            <a:ext cx="1318790" cy="461665"/>
          </a:xfrm>
          <a:prstGeom prst="rect">
            <a:avLst/>
          </a:prstGeom>
          <a:noFill/>
        </p:spPr>
        <p:txBody>
          <a:bodyPr wrap="square" rtlCol="0">
            <a:spAutoFit/>
          </a:bodyPr>
          <a:lstStyle/>
          <a:p>
            <a:pPr algn="ctr"/>
            <a:r>
              <a:rPr lang="en-US" sz="2400" dirty="0"/>
              <a:t>Demand</a:t>
            </a:r>
            <a:endParaRPr lang="en-IN" sz="2400" dirty="0"/>
          </a:p>
        </p:txBody>
      </p:sp>
      <p:sp>
        <p:nvSpPr>
          <p:cNvPr id="24" name="TextBox 23">
            <a:extLst>
              <a:ext uri="{FF2B5EF4-FFF2-40B4-BE49-F238E27FC236}">
                <a16:creationId xmlns:a16="http://schemas.microsoft.com/office/drawing/2014/main" id="{511686A3-BB93-463F-8AAE-470478007CAC}"/>
              </a:ext>
            </a:extLst>
          </p:cNvPr>
          <p:cNvSpPr txBox="1"/>
          <p:nvPr/>
        </p:nvSpPr>
        <p:spPr>
          <a:xfrm>
            <a:off x="1282474" y="180251"/>
            <a:ext cx="800063" cy="502861"/>
          </a:xfrm>
          <a:prstGeom prst="rect">
            <a:avLst/>
          </a:prstGeom>
          <a:noFill/>
        </p:spPr>
        <p:txBody>
          <a:bodyPr wrap="square" rtlCol="0">
            <a:spAutoFit/>
          </a:bodyPr>
          <a:lstStyle/>
          <a:p>
            <a:pPr algn="ctr"/>
            <a:r>
              <a:rPr lang="en-US" sz="2400" dirty="0"/>
              <a:t>W</a:t>
            </a:r>
            <a:endParaRPr lang="en-IN" sz="2400" dirty="0"/>
          </a:p>
        </p:txBody>
      </p:sp>
      <p:sp>
        <p:nvSpPr>
          <p:cNvPr id="25" name="TextBox 24">
            <a:extLst>
              <a:ext uri="{FF2B5EF4-FFF2-40B4-BE49-F238E27FC236}">
                <a16:creationId xmlns:a16="http://schemas.microsoft.com/office/drawing/2014/main" id="{7156FB99-5827-49E7-B40D-B72592B8BD60}"/>
              </a:ext>
            </a:extLst>
          </p:cNvPr>
          <p:cNvSpPr txBox="1"/>
          <p:nvPr/>
        </p:nvSpPr>
        <p:spPr>
          <a:xfrm>
            <a:off x="2317583" y="180251"/>
            <a:ext cx="800063" cy="502861"/>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14EDEA2-3F8A-4038-B6F5-A7A2868C6AA2}"/>
              </a:ext>
            </a:extLst>
          </p:cNvPr>
          <p:cNvSpPr txBox="1"/>
          <p:nvPr/>
        </p:nvSpPr>
        <p:spPr>
          <a:xfrm>
            <a:off x="3340674" y="180251"/>
            <a:ext cx="800063" cy="502861"/>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3AB82955-525C-41A0-A9F0-DCC5733ABEBC}"/>
              </a:ext>
            </a:extLst>
          </p:cNvPr>
          <p:cNvSpPr txBox="1"/>
          <p:nvPr/>
        </p:nvSpPr>
        <p:spPr>
          <a:xfrm>
            <a:off x="4113769" y="180251"/>
            <a:ext cx="1282336" cy="905151"/>
          </a:xfrm>
          <a:prstGeom prst="rect">
            <a:avLst/>
          </a:prstGeom>
          <a:noFill/>
        </p:spPr>
        <p:txBody>
          <a:bodyPr wrap="square" rtlCol="0">
            <a:spAutoFit/>
          </a:bodyPr>
          <a:lstStyle/>
          <a:p>
            <a:pPr algn="ctr"/>
            <a:r>
              <a:rPr lang="en-US" sz="2400" dirty="0"/>
              <a:t>Dummy</a:t>
            </a:r>
            <a:endParaRPr lang="en-IN" sz="2400" dirty="0"/>
          </a:p>
        </p:txBody>
      </p:sp>
      <p:sp>
        <p:nvSpPr>
          <p:cNvPr id="28" name="TextBox 27">
            <a:extLst>
              <a:ext uri="{FF2B5EF4-FFF2-40B4-BE49-F238E27FC236}">
                <a16:creationId xmlns:a16="http://schemas.microsoft.com/office/drawing/2014/main" id="{5A335AAB-5652-4FCE-A193-801A97EDD61F}"/>
              </a:ext>
            </a:extLst>
          </p:cNvPr>
          <p:cNvSpPr txBox="1"/>
          <p:nvPr/>
        </p:nvSpPr>
        <p:spPr>
          <a:xfrm>
            <a:off x="5273299" y="180251"/>
            <a:ext cx="1061319" cy="905151"/>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8E3C81C2-3DAD-491F-A9BD-453A12D0693B}"/>
              </a:ext>
            </a:extLst>
          </p:cNvPr>
          <p:cNvSpPr txBox="1"/>
          <p:nvPr/>
        </p:nvSpPr>
        <p:spPr>
          <a:xfrm>
            <a:off x="1695337" y="1101791"/>
            <a:ext cx="582130" cy="502861"/>
          </a:xfrm>
          <a:prstGeom prst="rect">
            <a:avLst/>
          </a:prstGeom>
          <a:noFill/>
        </p:spPr>
        <p:txBody>
          <a:bodyPr wrap="square" rtlCol="0">
            <a:spAutoFit/>
          </a:bodyPr>
          <a:lstStyle/>
          <a:p>
            <a:pPr algn="ctr"/>
            <a:r>
              <a:rPr lang="en-US" sz="2400" dirty="0"/>
              <a:t>7</a:t>
            </a:r>
            <a:endParaRPr lang="en-IN" sz="2400" dirty="0"/>
          </a:p>
        </p:txBody>
      </p:sp>
      <p:sp>
        <p:nvSpPr>
          <p:cNvPr id="30" name="TextBox 29">
            <a:extLst>
              <a:ext uri="{FF2B5EF4-FFF2-40B4-BE49-F238E27FC236}">
                <a16:creationId xmlns:a16="http://schemas.microsoft.com/office/drawing/2014/main" id="{473ED738-7FE9-498B-9DD6-4CB8335494BA}"/>
              </a:ext>
            </a:extLst>
          </p:cNvPr>
          <p:cNvSpPr txBox="1"/>
          <p:nvPr/>
        </p:nvSpPr>
        <p:spPr>
          <a:xfrm>
            <a:off x="1695337" y="1822257"/>
            <a:ext cx="582130" cy="502861"/>
          </a:xfrm>
          <a:prstGeom prst="rect">
            <a:avLst/>
          </a:prstGeom>
          <a:noFill/>
        </p:spPr>
        <p:txBody>
          <a:bodyPr wrap="square" rtlCol="0">
            <a:spAutoFit/>
          </a:bodyPr>
          <a:lstStyle/>
          <a:p>
            <a:pPr algn="ctr"/>
            <a:r>
              <a:rPr lang="en-US" sz="2400" dirty="0"/>
              <a:t>4</a:t>
            </a:r>
            <a:endParaRPr lang="en-IN" sz="2400" dirty="0"/>
          </a:p>
        </p:txBody>
      </p:sp>
      <p:sp>
        <p:nvSpPr>
          <p:cNvPr id="31" name="TextBox 30">
            <a:extLst>
              <a:ext uri="{FF2B5EF4-FFF2-40B4-BE49-F238E27FC236}">
                <a16:creationId xmlns:a16="http://schemas.microsoft.com/office/drawing/2014/main" id="{B9BF7256-6314-48E8-AB92-B1312F01A157}"/>
              </a:ext>
            </a:extLst>
          </p:cNvPr>
          <p:cNvSpPr txBox="1"/>
          <p:nvPr/>
        </p:nvSpPr>
        <p:spPr>
          <a:xfrm>
            <a:off x="1695337" y="2542723"/>
            <a:ext cx="582130" cy="502861"/>
          </a:xfrm>
          <a:prstGeom prst="rect">
            <a:avLst/>
          </a:prstGeom>
          <a:noFill/>
        </p:spPr>
        <p:txBody>
          <a:bodyPr wrap="square" rtlCol="0">
            <a:spAutoFit/>
          </a:bodyPr>
          <a:lstStyle/>
          <a:p>
            <a:pPr algn="ctr"/>
            <a:r>
              <a:rPr lang="en-US" sz="2400" dirty="0"/>
              <a:t>5</a:t>
            </a:r>
            <a:endParaRPr lang="en-IN" sz="2400" dirty="0"/>
          </a:p>
        </p:txBody>
      </p:sp>
      <p:sp>
        <p:nvSpPr>
          <p:cNvPr id="32" name="TextBox 31">
            <a:extLst>
              <a:ext uri="{FF2B5EF4-FFF2-40B4-BE49-F238E27FC236}">
                <a16:creationId xmlns:a16="http://schemas.microsoft.com/office/drawing/2014/main" id="{A8910286-32D2-4706-9314-E8288A5E6D48}"/>
              </a:ext>
            </a:extLst>
          </p:cNvPr>
          <p:cNvSpPr txBox="1"/>
          <p:nvPr/>
        </p:nvSpPr>
        <p:spPr>
          <a:xfrm>
            <a:off x="1695337" y="3263190"/>
            <a:ext cx="582130" cy="502861"/>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352DE69C-22B3-4238-B98E-044E58F50057}"/>
              </a:ext>
            </a:extLst>
          </p:cNvPr>
          <p:cNvSpPr txBox="1"/>
          <p:nvPr/>
        </p:nvSpPr>
        <p:spPr>
          <a:xfrm>
            <a:off x="4787230" y="1101791"/>
            <a:ext cx="582130" cy="502861"/>
          </a:xfrm>
          <a:prstGeom prst="rect">
            <a:avLst/>
          </a:prstGeom>
          <a:noFill/>
        </p:spPr>
        <p:txBody>
          <a:bodyPr wrap="square" rtlCol="0">
            <a:spAutoFit/>
          </a:bodyPr>
          <a:lstStyle/>
          <a:p>
            <a:pPr algn="ctr"/>
            <a:r>
              <a:rPr lang="en-US" sz="2400" dirty="0"/>
              <a:t>0</a:t>
            </a:r>
            <a:endParaRPr lang="en-IN" sz="2400" dirty="0"/>
          </a:p>
        </p:txBody>
      </p:sp>
      <p:sp>
        <p:nvSpPr>
          <p:cNvPr id="34" name="TextBox 33">
            <a:extLst>
              <a:ext uri="{FF2B5EF4-FFF2-40B4-BE49-F238E27FC236}">
                <a16:creationId xmlns:a16="http://schemas.microsoft.com/office/drawing/2014/main" id="{EA9FF35A-CAE1-4D86-ABF0-5F93559C557A}"/>
              </a:ext>
            </a:extLst>
          </p:cNvPr>
          <p:cNvSpPr txBox="1"/>
          <p:nvPr/>
        </p:nvSpPr>
        <p:spPr>
          <a:xfrm>
            <a:off x="4787230" y="1822257"/>
            <a:ext cx="582130" cy="502861"/>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042652A6-E798-45D4-8E51-280C56AC2763}"/>
              </a:ext>
            </a:extLst>
          </p:cNvPr>
          <p:cNvSpPr txBox="1"/>
          <p:nvPr/>
        </p:nvSpPr>
        <p:spPr>
          <a:xfrm>
            <a:off x="4787230" y="2542723"/>
            <a:ext cx="582130" cy="502861"/>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66A9C439-C81C-42C7-9DAC-468477F1E514}"/>
              </a:ext>
            </a:extLst>
          </p:cNvPr>
          <p:cNvSpPr txBox="1"/>
          <p:nvPr/>
        </p:nvSpPr>
        <p:spPr>
          <a:xfrm>
            <a:off x="4787230" y="3263190"/>
            <a:ext cx="582130" cy="502861"/>
          </a:xfrm>
          <a:prstGeom prst="rect">
            <a:avLst/>
          </a:prstGeom>
          <a:noFill/>
        </p:spPr>
        <p:txBody>
          <a:bodyPr wrap="square" rtlCol="0">
            <a:spAutoFit/>
          </a:bodyPr>
          <a:lstStyle/>
          <a:p>
            <a:pPr algn="ctr"/>
            <a:r>
              <a:rPr lang="en-US" sz="2400" dirty="0"/>
              <a:t>0</a:t>
            </a:r>
            <a:endParaRPr lang="en-IN" sz="2400" dirty="0"/>
          </a:p>
        </p:txBody>
      </p:sp>
      <p:sp>
        <p:nvSpPr>
          <p:cNvPr id="37" name="TextBox 36">
            <a:extLst>
              <a:ext uri="{FF2B5EF4-FFF2-40B4-BE49-F238E27FC236}">
                <a16:creationId xmlns:a16="http://schemas.microsoft.com/office/drawing/2014/main" id="{6B6AF644-7019-43FC-AC16-1357D6BBA264}"/>
              </a:ext>
            </a:extLst>
          </p:cNvPr>
          <p:cNvSpPr txBox="1"/>
          <p:nvPr/>
        </p:nvSpPr>
        <p:spPr>
          <a:xfrm>
            <a:off x="3756599" y="1101791"/>
            <a:ext cx="582130" cy="502861"/>
          </a:xfrm>
          <a:prstGeom prst="rect">
            <a:avLst/>
          </a:prstGeom>
          <a:noFill/>
        </p:spPr>
        <p:txBody>
          <a:bodyPr wrap="square" rtlCol="0">
            <a:spAutoFit/>
          </a:bodyPr>
          <a:lstStyle/>
          <a:p>
            <a:pPr algn="ctr"/>
            <a:r>
              <a:rPr lang="en-US" sz="2400" dirty="0"/>
              <a:t>6</a:t>
            </a:r>
            <a:endParaRPr lang="en-IN" sz="2400" dirty="0"/>
          </a:p>
        </p:txBody>
      </p:sp>
      <p:sp>
        <p:nvSpPr>
          <p:cNvPr id="38" name="TextBox 37">
            <a:extLst>
              <a:ext uri="{FF2B5EF4-FFF2-40B4-BE49-F238E27FC236}">
                <a16:creationId xmlns:a16="http://schemas.microsoft.com/office/drawing/2014/main" id="{499031B3-4E0D-437D-9A55-C64A1A3AFFCE}"/>
              </a:ext>
            </a:extLst>
          </p:cNvPr>
          <p:cNvSpPr txBox="1"/>
          <p:nvPr/>
        </p:nvSpPr>
        <p:spPr>
          <a:xfrm>
            <a:off x="3756599" y="1822257"/>
            <a:ext cx="582130" cy="502861"/>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F88E0EEA-D629-416B-AF15-AF7801101905}"/>
              </a:ext>
            </a:extLst>
          </p:cNvPr>
          <p:cNvSpPr txBox="1"/>
          <p:nvPr/>
        </p:nvSpPr>
        <p:spPr>
          <a:xfrm>
            <a:off x="3756599" y="2542723"/>
            <a:ext cx="582130" cy="502861"/>
          </a:xfrm>
          <a:prstGeom prst="rect">
            <a:avLst/>
          </a:prstGeom>
          <a:noFill/>
        </p:spPr>
        <p:txBody>
          <a:bodyPr wrap="square" rtlCol="0">
            <a:spAutoFit/>
          </a:bodyPr>
          <a:lstStyle/>
          <a:p>
            <a:pPr algn="ctr"/>
            <a:r>
              <a:rPr lang="en-US" sz="2400" dirty="0"/>
              <a:t>4</a:t>
            </a:r>
            <a:endParaRPr lang="en-IN" sz="2400" dirty="0"/>
          </a:p>
        </p:txBody>
      </p:sp>
      <p:sp>
        <p:nvSpPr>
          <p:cNvPr id="40" name="TextBox 39">
            <a:extLst>
              <a:ext uri="{FF2B5EF4-FFF2-40B4-BE49-F238E27FC236}">
                <a16:creationId xmlns:a16="http://schemas.microsoft.com/office/drawing/2014/main" id="{20F204CE-41C2-4D1F-BEFA-0EEC72DF814C}"/>
              </a:ext>
            </a:extLst>
          </p:cNvPr>
          <p:cNvSpPr txBox="1"/>
          <p:nvPr/>
        </p:nvSpPr>
        <p:spPr>
          <a:xfrm>
            <a:off x="3756599" y="3263190"/>
            <a:ext cx="582130" cy="502861"/>
          </a:xfrm>
          <a:prstGeom prst="rect">
            <a:avLst/>
          </a:prstGeom>
          <a:noFill/>
        </p:spPr>
        <p:txBody>
          <a:bodyPr wrap="square" rtlCol="0">
            <a:spAutoFit/>
          </a:bodyPr>
          <a:lstStyle/>
          <a:p>
            <a:pPr algn="ctr"/>
            <a:r>
              <a:rPr lang="en-US" sz="2400" dirty="0"/>
              <a:t>3</a:t>
            </a:r>
            <a:endParaRPr lang="en-IN" sz="2400" dirty="0"/>
          </a:p>
        </p:txBody>
      </p:sp>
      <p:sp>
        <p:nvSpPr>
          <p:cNvPr id="41" name="TextBox 40">
            <a:extLst>
              <a:ext uri="{FF2B5EF4-FFF2-40B4-BE49-F238E27FC236}">
                <a16:creationId xmlns:a16="http://schemas.microsoft.com/office/drawing/2014/main" id="{3221C5B0-9FAA-4B6B-B5B9-4C28BCFEE86F}"/>
              </a:ext>
            </a:extLst>
          </p:cNvPr>
          <p:cNvSpPr txBox="1"/>
          <p:nvPr/>
        </p:nvSpPr>
        <p:spPr>
          <a:xfrm>
            <a:off x="2725968" y="1101791"/>
            <a:ext cx="582130" cy="502861"/>
          </a:xfrm>
          <a:prstGeom prst="rect">
            <a:avLst/>
          </a:prstGeom>
          <a:noFill/>
        </p:spPr>
        <p:txBody>
          <a:bodyPr wrap="square" rtlCol="0">
            <a:spAutoFit/>
          </a:bodyPr>
          <a:lstStyle/>
          <a:p>
            <a:pPr algn="ctr"/>
            <a:r>
              <a:rPr lang="en-US" sz="2400" dirty="0"/>
              <a:t>3</a:t>
            </a:r>
            <a:endParaRPr lang="en-IN" sz="2400" dirty="0"/>
          </a:p>
        </p:txBody>
      </p:sp>
      <p:sp>
        <p:nvSpPr>
          <p:cNvPr id="42" name="TextBox 41">
            <a:extLst>
              <a:ext uri="{FF2B5EF4-FFF2-40B4-BE49-F238E27FC236}">
                <a16:creationId xmlns:a16="http://schemas.microsoft.com/office/drawing/2014/main" id="{7C25D147-FDDD-4071-8BDD-9CAF6CA4FF9C}"/>
              </a:ext>
            </a:extLst>
          </p:cNvPr>
          <p:cNvSpPr txBox="1"/>
          <p:nvPr/>
        </p:nvSpPr>
        <p:spPr>
          <a:xfrm>
            <a:off x="2725968" y="1822257"/>
            <a:ext cx="582130" cy="502861"/>
          </a:xfrm>
          <a:prstGeom prst="rect">
            <a:avLst/>
          </a:prstGeom>
          <a:noFill/>
        </p:spPr>
        <p:txBody>
          <a:bodyPr wrap="square" rtlCol="0">
            <a:spAutoFit/>
          </a:bodyPr>
          <a:lstStyle/>
          <a:p>
            <a:pPr algn="ctr"/>
            <a:r>
              <a:rPr lang="en-US" sz="2400" dirty="0"/>
              <a:t>6</a:t>
            </a:r>
            <a:endParaRPr lang="en-IN" sz="2400" dirty="0"/>
          </a:p>
        </p:txBody>
      </p:sp>
      <p:sp>
        <p:nvSpPr>
          <p:cNvPr id="43" name="TextBox 42">
            <a:extLst>
              <a:ext uri="{FF2B5EF4-FFF2-40B4-BE49-F238E27FC236}">
                <a16:creationId xmlns:a16="http://schemas.microsoft.com/office/drawing/2014/main" id="{2CCA7F89-4C8B-46E4-BC33-44DD20469226}"/>
              </a:ext>
            </a:extLst>
          </p:cNvPr>
          <p:cNvSpPr txBox="1"/>
          <p:nvPr/>
        </p:nvSpPr>
        <p:spPr>
          <a:xfrm>
            <a:off x="2725968" y="2542723"/>
            <a:ext cx="582130" cy="502861"/>
          </a:xfrm>
          <a:prstGeom prst="rect">
            <a:avLst/>
          </a:prstGeom>
          <a:noFill/>
        </p:spPr>
        <p:txBody>
          <a:bodyPr wrap="square" rtlCol="0">
            <a:spAutoFit/>
          </a:bodyPr>
          <a:lstStyle/>
          <a:p>
            <a:pPr algn="ctr"/>
            <a:r>
              <a:rPr lang="en-US" sz="2400" dirty="0"/>
              <a:t>8</a:t>
            </a:r>
            <a:endParaRPr lang="en-IN" sz="2400" dirty="0"/>
          </a:p>
        </p:txBody>
      </p:sp>
      <p:sp>
        <p:nvSpPr>
          <p:cNvPr id="44" name="TextBox 43">
            <a:extLst>
              <a:ext uri="{FF2B5EF4-FFF2-40B4-BE49-F238E27FC236}">
                <a16:creationId xmlns:a16="http://schemas.microsoft.com/office/drawing/2014/main" id="{5C7206BB-7F23-4F4B-B696-881622D110C1}"/>
              </a:ext>
            </a:extLst>
          </p:cNvPr>
          <p:cNvSpPr txBox="1"/>
          <p:nvPr/>
        </p:nvSpPr>
        <p:spPr>
          <a:xfrm>
            <a:off x="2725968" y="3263190"/>
            <a:ext cx="582130" cy="502861"/>
          </a:xfrm>
          <a:prstGeom prst="rect">
            <a:avLst/>
          </a:prstGeom>
          <a:noFill/>
        </p:spPr>
        <p:txBody>
          <a:bodyPr wrap="square" rtlCol="0">
            <a:spAutoFit/>
          </a:bodyPr>
          <a:lstStyle/>
          <a:p>
            <a:pPr algn="ctr"/>
            <a:r>
              <a:rPr lang="en-US" sz="2400" dirty="0"/>
              <a:t>4</a:t>
            </a:r>
            <a:endParaRPr lang="en-IN" sz="2400" dirty="0"/>
          </a:p>
        </p:txBody>
      </p:sp>
      <p:sp>
        <p:nvSpPr>
          <p:cNvPr id="45" name="TextBox 44">
            <a:extLst>
              <a:ext uri="{FF2B5EF4-FFF2-40B4-BE49-F238E27FC236}">
                <a16:creationId xmlns:a16="http://schemas.microsoft.com/office/drawing/2014/main" id="{D08BEED2-DE42-4191-9C12-CD0D38A6013E}"/>
              </a:ext>
            </a:extLst>
          </p:cNvPr>
          <p:cNvSpPr txBox="1"/>
          <p:nvPr/>
        </p:nvSpPr>
        <p:spPr>
          <a:xfrm>
            <a:off x="5505252" y="902842"/>
            <a:ext cx="582130" cy="502861"/>
          </a:xfrm>
          <a:prstGeom prst="rect">
            <a:avLst/>
          </a:prstGeom>
          <a:noFill/>
        </p:spPr>
        <p:txBody>
          <a:bodyPr wrap="square" rtlCol="0">
            <a:spAutoFit/>
          </a:bodyPr>
          <a:lstStyle/>
          <a:p>
            <a:pPr algn="ctr"/>
            <a:r>
              <a:rPr lang="en-US" sz="2400" dirty="0"/>
              <a:t>5</a:t>
            </a:r>
            <a:endParaRPr lang="en-IN" sz="2400" dirty="0"/>
          </a:p>
        </p:txBody>
      </p:sp>
      <p:sp>
        <p:nvSpPr>
          <p:cNvPr id="46" name="TextBox 45">
            <a:extLst>
              <a:ext uri="{FF2B5EF4-FFF2-40B4-BE49-F238E27FC236}">
                <a16:creationId xmlns:a16="http://schemas.microsoft.com/office/drawing/2014/main" id="{73825303-EA50-404D-BCB7-6B13F6BED3AC}"/>
              </a:ext>
            </a:extLst>
          </p:cNvPr>
          <p:cNvSpPr txBox="1"/>
          <p:nvPr/>
        </p:nvSpPr>
        <p:spPr>
          <a:xfrm>
            <a:off x="5505252" y="1622037"/>
            <a:ext cx="582130" cy="502861"/>
          </a:xfrm>
          <a:prstGeom prst="rect">
            <a:avLst/>
          </a:prstGeom>
          <a:noFill/>
        </p:spPr>
        <p:txBody>
          <a:bodyPr wrap="square" rtlCol="0">
            <a:spAutoFit/>
          </a:bodyPr>
          <a:lstStyle/>
          <a:p>
            <a:pPr algn="ctr"/>
            <a:r>
              <a:rPr lang="en-US" sz="2400" dirty="0"/>
              <a:t>10</a:t>
            </a:r>
            <a:endParaRPr lang="en-IN" sz="2400" dirty="0"/>
          </a:p>
        </p:txBody>
      </p:sp>
      <p:sp>
        <p:nvSpPr>
          <p:cNvPr id="47" name="TextBox 46">
            <a:extLst>
              <a:ext uri="{FF2B5EF4-FFF2-40B4-BE49-F238E27FC236}">
                <a16:creationId xmlns:a16="http://schemas.microsoft.com/office/drawing/2014/main" id="{95CBE299-BF61-466F-A16D-8030814C3E21}"/>
              </a:ext>
            </a:extLst>
          </p:cNvPr>
          <p:cNvSpPr txBox="1"/>
          <p:nvPr/>
        </p:nvSpPr>
        <p:spPr>
          <a:xfrm>
            <a:off x="5505252" y="2341232"/>
            <a:ext cx="582130" cy="502861"/>
          </a:xfrm>
          <a:prstGeom prst="rect">
            <a:avLst/>
          </a:prstGeom>
          <a:noFill/>
        </p:spPr>
        <p:txBody>
          <a:bodyPr wrap="square" rtlCol="0">
            <a:spAutoFit/>
          </a:bodyPr>
          <a:lstStyle/>
          <a:p>
            <a:pPr algn="ctr"/>
            <a:r>
              <a:rPr lang="en-US" sz="2400" dirty="0"/>
              <a:t>7</a:t>
            </a:r>
            <a:endParaRPr lang="en-IN" sz="2400" dirty="0"/>
          </a:p>
        </p:txBody>
      </p:sp>
      <p:sp>
        <p:nvSpPr>
          <p:cNvPr id="48" name="TextBox 47">
            <a:extLst>
              <a:ext uri="{FF2B5EF4-FFF2-40B4-BE49-F238E27FC236}">
                <a16:creationId xmlns:a16="http://schemas.microsoft.com/office/drawing/2014/main" id="{5F807289-C434-4F53-A8CF-8BF89F5FCDF1}"/>
              </a:ext>
            </a:extLst>
          </p:cNvPr>
          <p:cNvSpPr txBox="1"/>
          <p:nvPr/>
        </p:nvSpPr>
        <p:spPr>
          <a:xfrm>
            <a:off x="5507294" y="3060426"/>
            <a:ext cx="582130" cy="502861"/>
          </a:xfrm>
          <a:prstGeom prst="rect">
            <a:avLst/>
          </a:prstGeom>
          <a:noFill/>
        </p:spPr>
        <p:txBody>
          <a:bodyPr wrap="square" rtlCol="0">
            <a:spAutoFit/>
          </a:bodyPr>
          <a:lstStyle/>
          <a:p>
            <a:pPr algn="ctr"/>
            <a:r>
              <a:rPr lang="en-US" sz="2400" dirty="0"/>
              <a:t>3</a:t>
            </a:r>
            <a:endParaRPr lang="en-IN" sz="2400" dirty="0"/>
          </a:p>
        </p:txBody>
      </p:sp>
      <p:sp>
        <p:nvSpPr>
          <p:cNvPr id="49" name="TextBox 48">
            <a:extLst>
              <a:ext uri="{FF2B5EF4-FFF2-40B4-BE49-F238E27FC236}">
                <a16:creationId xmlns:a16="http://schemas.microsoft.com/office/drawing/2014/main" id="{6E8596D1-A3C1-4A05-AAE8-A0FD7CA900D2}"/>
              </a:ext>
            </a:extLst>
          </p:cNvPr>
          <p:cNvSpPr txBox="1"/>
          <p:nvPr/>
        </p:nvSpPr>
        <p:spPr>
          <a:xfrm>
            <a:off x="1419256" y="3604449"/>
            <a:ext cx="582130" cy="502861"/>
          </a:xfrm>
          <a:prstGeom prst="rect">
            <a:avLst/>
          </a:prstGeom>
          <a:noFill/>
        </p:spPr>
        <p:txBody>
          <a:bodyPr wrap="square" rtlCol="0">
            <a:spAutoFit/>
          </a:bodyPr>
          <a:lstStyle/>
          <a:p>
            <a:pPr algn="ctr"/>
            <a:r>
              <a:rPr lang="en-US" sz="2400" dirty="0"/>
              <a:t>5</a:t>
            </a:r>
            <a:endParaRPr lang="en-IN" sz="2400" dirty="0"/>
          </a:p>
        </p:txBody>
      </p:sp>
      <p:sp>
        <p:nvSpPr>
          <p:cNvPr id="50" name="TextBox 49">
            <a:extLst>
              <a:ext uri="{FF2B5EF4-FFF2-40B4-BE49-F238E27FC236}">
                <a16:creationId xmlns:a16="http://schemas.microsoft.com/office/drawing/2014/main" id="{683172B4-189F-4325-94A0-BE985007256F}"/>
              </a:ext>
            </a:extLst>
          </p:cNvPr>
          <p:cNvSpPr txBox="1"/>
          <p:nvPr/>
        </p:nvSpPr>
        <p:spPr>
          <a:xfrm>
            <a:off x="2445787" y="3604449"/>
            <a:ext cx="582130" cy="502861"/>
          </a:xfrm>
          <a:prstGeom prst="rect">
            <a:avLst/>
          </a:prstGeom>
          <a:noFill/>
        </p:spPr>
        <p:txBody>
          <a:bodyPr wrap="square" rtlCol="0">
            <a:spAutoFit/>
          </a:bodyPr>
          <a:lstStyle/>
          <a:p>
            <a:pPr algn="ctr"/>
            <a:r>
              <a:rPr lang="en-US" sz="2400" dirty="0"/>
              <a:t>8</a:t>
            </a:r>
            <a:endParaRPr lang="en-IN" sz="2400" dirty="0"/>
          </a:p>
        </p:txBody>
      </p:sp>
      <p:sp>
        <p:nvSpPr>
          <p:cNvPr id="51" name="TextBox 50">
            <a:extLst>
              <a:ext uri="{FF2B5EF4-FFF2-40B4-BE49-F238E27FC236}">
                <a16:creationId xmlns:a16="http://schemas.microsoft.com/office/drawing/2014/main" id="{EA24A04A-7D3C-4F9C-8D50-20210F8542EA}"/>
              </a:ext>
            </a:extLst>
          </p:cNvPr>
          <p:cNvSpPr txBox="1"/>
          <p:nvPr/>
        </p:nvSpPr>
        <p:spPr>
          <a:xfrm>
            <a:off x="3472316" y="3604449"/>
            <a:ext cx="582130" cy="502861"/>
          </a:xfrm>
          <a:prstGeom prst="rect">
            <a:avLst/>
          </a:prstGeom>
          <a:noFill/>
        </p:spPr>
        <p:txBody>
          <a:bodyPr wrap="square" rtlCol="0">
            <a:spAutoFit/>
          </a:bodyPr>
          <a:lstStyle/>
          <a:p>
            <a:pPr algn="ctr"/>
            <a:r>
              <a:rPr lang="en-US" sz="2400" dirty="0"/>
              <a:t>10</a:t>
            </a:r>
            <a:endParaRPr lang="en-IN" sz="2400" dirty="0"/>
          </a:p>
        </p:txBody>
      </p:sp>
      <p:sp>
        <p:nvSpPr>
          <p:cNvPr id="52" name="TextBox 51">
            <a:extLst>
              <a:ext uri="{FF2B5EF4-FFF2-40B4-BE49-F238E27FC236}">
                <a16:creationId xmlns:a16="http://schemas.microsoft.com/office/drawing/2014/main" id="{64D71A41-ED79-49A4-89AC-8D29A6A58032}"/>
              </a:ext>
            </a:extLst>
          </p:cNvPr>
          <p:cNvSpPr txBox="1"/>
          <p:nvPr/>
        </p:nvSpPr>
        <p:spPr>
          <a:xfrm>
            <a:off x="4498845" y="3604449"/>
            <a:ext cx="582130" cy="502861"/>
          </a:xfrm>
          <a:prstGeom prst="rect">
            <a:avLst/>
          </a:prstGeom>
          <a:noFill/>
        </p:spPr>
        <p:txBody>
          <a:bodyPr wrap="square" rtlCol="0">
            <a:spAutoFit/>
          </a:bodyPr>
          <a:lstStyle/>
          <a:p>
            <a:pPr algn="ctr"/>
            <a:r>
              <a:rPr lang="en-US" sz="2400" dirty="0"/>
              <a:t>2</a:t>
            </a:r>
            <a:endParaRPr lang="en-IN" sz="2400" dirty="0"/>
          </a:p>
        </p:txBody>
      </p:sp>
      <p:sp>
        <p:nvSpPr>
          <p:cNvPr id="56" name="TextBox 55">
            <a:extLst>
              <a:ext uri="{FF2B5EF4-FFF2-40B4-BE49-F238E27FC236}">
                <a16:creationId xmlns:a16="http://schemas.microsoft.com/office/drawing/2014/main" id="{892468A9-1C32-4E57-8A92-965E21AE81EB}"/>
              </a:ext>
            </a:extLst>
          </p:cNvPr>
          <p:cNvSpPr txBox="1"/>
          <p:nvPr/>
        </p:nvSpPr>
        <p:spPr>
          <a:xfrm>
            <a:off x="2156151" y="702855"/>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57" name="Straight Connector 56">
            <a:extLst>
              <a:ext uri="{FF2B5EF4-FFF2-40B4-BE49-F238E27FC236}">
                <a16:creationId xmlns:a16="http://schemas.microsoft.com/office/drawing/2014/main" id="{64765CB9-1214-4115-8D91-6430FBC180B1}"/>
              </a:ext>
            </a:extLst>
          </p:cNvPr>
          <p:cNvCxnSpPr>
            <a:cxnSpLocks/>
          </p:cNvCxnSpPr>
          <p:nvPr/>
        </p:nvCxnSpPr>
        <p:spPr>
          <a:xfrm>
            <a:off x="2204746" y="108403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E82685-BEDE-407F-B0F9-2FF3146DA22F}"/>
              </a:ext>
            </a:extLst>
          </p:cNvPr>
          <p:cNvCxnSpPr>
            <a:cxnSpLocks/>
          </p:cNvCxnSpPr>
          <p:nvPr/>
        </p:nvCxnSpPr>
        <p:spPr>
          <a:xfrm flipV="1">
            <a:off x="2782424" y="76476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2658139-CEB4-49AD-B424-F67D56D3C89D}"/>
              </a:ext>
            </a:extLst>
          </p:cNvPr>
          <p:cNvSpPr txBox="1"/>
          <p:nvPr/>
        </p:nvSpPr>
        <p:spPr>
          <a:xfrm>
            <a:off x="1119172" y="1426600"/>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60" name="Straight Connector 59">
            <a:extLst>
              <a:ext uri="{FF2B5EF4-FFF2-40B4-BE49-F238E27FC236}">
                <a16:creationId xmlns:a16="http://schemas.microsoft.com/office/drawing/2014/main" id="{2E6AE85C-4B7B-43D4-8E33-3570C538345B}"/>
              </a:ext>
            </a:extLst>
          </p:cNvPr>
          <p:cNvCxnSpPr>
            <a:cxnSpLocks/>
          </p:cNvCxnSpPr>
          <p:nvPr/>
        </p:nvCxnSpPr>
        <p:spPr>
          <a:xfrm>
            <a:off x="1167767" y="1807780"/>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7C8A57-EBAE-49C8-A285-ABF644CB985F}"/>
              </a:ext>
            </a:extLst>
          </p:cNvPr>
          <p:cNvCxnSpPr>
            <a:cxnSpLocks/>
          </p:cNvCxnSpPr>
          <p:nvPr/>
        </p:nvCxnSpPr>
        <p:spPr>
          <a:xfrm flipV="1">
            <a:off x="1745445" y="1488505"/>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17395F-300D-4C8F-AAC7-529DF988C595}"/>
              </a:ext>
            </a:extLst>
          </p:cNvPr>
          <p:cNvSpPr txBox="1"/>
          <p:nvPr/>
        </p:nvSpPr>
        <p:spPr>
          <a:xfrm>
            <a:off x="3178025" y="2146797"/>
            <a:ext cx="686345" cy="461665"/>
          </a:xfrm>
          <a:prstGeom prst="rect">
            <a:avLst/>
          </a:prstGeom>
          <a:noFill/>
        </p:spPr>
        <p:txBody>
          <a:bodyPr wrap="square" rtlCol="0">
            <a:spAutoFit/>
          </a:bodyPr>
          <a:lstStyle/>
          <a:p>
            <a:pPr algn="ctr"/>
            <a:r>
              <a:rPr lang="en-US" sz="2400" dirty="0">
                <a:solidFill>
                  <a:schemeClr val="tx2"/>
                </a:solidFill>
              </a:rPr>
              <a:t>7</a:t>
            </a:r>
            <a:endParaRPr lang="en-IN" sz="2400" dirty="0">
              <a:solidFill>
                <a:schemeClr val="tx2"/>
              </a:solidFill>
            </a:endParaRPr>
          </a:p>
        </p:txBody>
      </p:sp>
      <p:cxnSp>
        <p:nvCxnSpPr>
          <p:cNvPr id="63" name="Straight Connector 62">
            <a:extLst>
              <a:ext uri="{FF2B5EF4-FFF2-40B4-BE49-F238E27FC236}">
                <a16:creationId xmlns:a16="http://schemas.microsoft.com/office/drawing/2014/main" id="{1BAB5A01-5DAE-4D89-9F1B-D30EDF49B68F}"/>
              </a:ext>
            </a:extLst>
          </p:cNvPr>
          <p:cNvCxnSpPr>
            <a:cxnSpLocks/>
          </p:cNvCxnSpPr>
          <p:nvPr/>
        </p:nvCxnSpPr>
        <p:spPr>
          <a:xfrm>
            <a:off x="3226620" y="252797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441227-1102-470B-8CAE-417230581E37}"/>
              </a:ext>
            </a:extLst>
          </p:cNvPr>
          <p:cNvCxnSpPr>
            <a:cxnSpLocks/>
          </p:cNvCxnSpPr>
          <p:nvPr/>
        </p:nvCxnSpPr>
        <p:spPr>
          <a:xfrm flipV="1">
            <a:off x="3804298" y="220870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A37A2E1-5A79-4EBD-8276-56439E91B84B}"/>
              </a:ext>
            </a:extLst>
          </p:cNvPr>
          <p:cNvSpPr txBox="1"/>
          <p:nvPr/>
        </p:nvSpPr>
        <p:spPr>
          <a:xfrm>
            <a:off x="3178025" y="2870057"/>
            <a:ext cx="686345" cy="502861"/>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66" name="Straight Connector 65">
            <a:extLst>
              <a:ext uri="{FF2B5EF4-FFF2-40B4-BE49-F238E27FC236}">
                <a16:creationId xmlns:a16="http://schemas.microsoft.com/office/drawing/2014/main" id="{E6AB9D4F-1661-46A1-8D55-47D3D365B7FD}"/>
              </a:ext>
            </a:extLst>
          </p:cNvPr>
          <p:cNvCxnSpPr>
            <a:cxnSpLocks/>
          </p:cNvCxnSpPr>
          <p:nvPr/>
        </p:nvCxnSpPr>
        <p:spPr>
          <a:xfrm>
            <a:off x="3226620" y="3251237"/>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8EB116-4322-4A40-B4C3-8EBC38931951}"/>
              </a:ext>
            </a:extLst>
          </p:cNvPr>
          <p:cNvCxnSpPr>
            <a:cxnSpLocks/>
          </p:cNvCxnSpPr>
          <p:nvPr/>
        </p:nvCxnSpPr>
        <p:spPr>
          <a:xfrm flipV="1">
            <a:off x="3804298" y="2931962"/>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409EFB9-8FED-4815-8D8D-92CC44BD46AC}"/>
              </a:ext>
            </a:extLst>
          </p:cNvPr>
          <p:cNvSpPr txBox="1"/>
          <p:nvPr/>
        </p:nvSpPr>
        <p:spPr>
          <a:xfrm>
            <a:off x="2155132" y="1422982"/>
            <a:ext cx="686345" cy="502861"/>
          </a:xfrm>
          <a:prstGeom prst="rect">
            <a:avLst/>
          </a:prstGeom>
          <a:noFill/>
        </p:spPr>
        <p:txBody>
          <a:bodyPr wrap="square" rtlCol="0">
            <a:spAutoFit/>
          </a:bodyPr>
          <a:lstStyle/>
          <a:p>
            <a:pPr algn="ctr"/>
            <a:r>
              <a:rPr lang="en-US" sz="2400" dirty="0">
                <a:solidFill>
                  <a:schemeClr val="tx2"/>
                </a:solidFill>
              </a:rPr>
              <a:t>3</a:t>
            </a:r>
            <a:endParaRPr lang="en-IN" sz="2400" dirty="0">
              <a:solidFill>
                <a:schemeClr val="tx2"/>
              </a:solidFill>
            </a:endParaRPr>
          </a:p>
        </p:txBody>
      </p:sp>
      <p:cxnSp>
        <p:nvCxnSpPr>
          <p:cNvPr id="69" name="Straight Connector 68">
            <a:extLst>
              <a:ext uri="{FF2B5EF4-FFF2-40B4-BE49-F238E27FC236}">
                <a16:creationId xmlns:a16="http://schemas.microsoft.com/office/drawing/2014/main" id="{6580D0A9-0EBD-4F05-8804-080E4351845A}"/>
              </a:ext>
            </a:extLst>
          </p:cNvPr>
          <p:cNvCxnSpPr>
            <a:cxnSpLocks/>
          </p:cNvCxnSpPr>
          <p:nvPr/>
        </p:nvCxnSpPr>
        <p:spPr>
          <a:xfrm>
            <a:off x="2203727" y="1804162"/>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00F0F9-6CD6-4178-8791-6D0A2CC6BC09}"/>
              </a:ext>
            </a:extLst>
          </p:cNvPr>
          <p:cNvCxnSpPr>
            <a:cxnSpLocks/>
          </p:cNvCxnSpPr>
          <p:nvPr/>
        </p:nvCxnSpPr>
        <p:spPr>
          <a:xfrm flipV="1">
            <a:off x="2781404" y="1484887"/>
            <a:ext cx="0" cy="32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BDFAB54-7943-41F2-A812-83E2019E054F}"/>
              </a:ext>
            </a:extLst>
          </p:cNvPr>
          <p:cNvCxnSpPr>
            <a:cxnSpLocks/>
          </p:cNvCxnSpPr>
          <p:nvPr/>
        </p:nvCxnSpPr>
        <p:spPr>
          <a:xfrm>
            <a:off x="139260" y="3999137"/>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DB37B44-8353-41F7-B552-C7B428C9EE49}"/>
              </a:ext>
            </a:extLst>
          </p:cNvPr>
          <p:cNvSpPr txBox="1"/>
          <p:nvPr/>
        </p:nvSpPr>
        <p:spPr>
          <a:xfrm>
            <a:off x="83820" y="4142397"/>
            <a:ext cx="1204587" cy="461665"/>
          </a:xfrm>
          <a:prstGeom prst="rect">
            <a:avLst/>
          </a:prstGeom>
          <a:noFill/>
        </p:spPr>
        <p:txBody>
          <a:bodyPr wrap="square" rtlCol="0">
            <a:spAutoFit/>
          </a:bodyPr>
          <a:lstStyle/>
          <a:p>
            <a:pPr algn="ctr"/>
            <a:r>
              <a:rPr lang="en-US" sz="2300" dirty="0" err="1"/>
              <a:t>v</a:t>
            </a:r>
            <a:r>
              <a:rPr lang="en-US" sz="2300" baseline="-25000" dirty="0" err="1"/>
              <a:t>j</a:t>
            </a:r>
            <a:endParaRPr lang="en-IN" sz="2300" baseline="-25000" dirty="0"/>
          </a:p>
        </p:txBody>
      </p:sp>
      <p:sp>
        <p:nvSpPr>
          <p:cNvPr id="76" name="TextBox 75">
            <a:extLst>
              <a:ext uri="{FF2B5EF4-FFF2-40B4-BE49-F238E27FC236}">
                <a16:creationId xmlns:a16="http://schemas.microsoft.com/office/drawing/2014/main" id="{55AF1AAE-5584-43ED-99AD-C4C345279930}"/>
              </a:ext>
            </a:extLst>
          </p:cNvPr>
          <p:cNvSpPr txBox="1"/>
          <p:nvPr/>
        </p:nvSpPr>
        <p:spPr>
          <a:xfrm>
            <a:off x="6240025" y="868226"/>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-3</a:t>
            </a:r>
            <a:endParaRPr lang="en-IN" sz="2400" baseline="-25000" dirty="0"/>
          </a:p>
        </p:txBody>
      </p:sp>
      <p:sp>
        <p:nvSpPr>
          <p:cNvPr id="77" name="TextBox 76">
            <a:extLst>
              <a:ext uri="{FF2B5EF4-FFF2-40B4-BE49-F238E27FC236}">
                <a16:creationId xmlns:a16="http://schemas.microsoft.com/office/drawing/2014/main" id="{81480F36-EFE8-4F9F-906E-877FC6814516}"/>
              </a:ext>
            </a:extLst>
          </p:cNvPr>
          <p:cNvSpPr txBox="1"/>
          <p:nvPr/>
        </p:nvSpPr>
        <p:spPr>
          <a:xfrm>
            <a:off x="1081700" y="4153063"/>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78" name="TextBox 77">
            <a:extLst>
              <a:ext uri="{FF2B5EF4-FFF2-40B4-BE49-F238E27FC236}">
                <a16:creationId xmlns:a16="http://schemas.microsoft.com/office/drawing/2014/main" id="{6417306B-4A7E-4C93-966B-FCFB633BE5B4}"/>
              </a:ext>
            </a:extLst>
          </p:cNvPr>
          <p:cNvSpPr txBox="1"/>
          <p:nvPr/>
        </p:nvSpPr>
        <p:spPr>
          <a:xfrm>
            <a:off x="6240025" y="1617440"/>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79" name="TextBox 78">
            <a:extLst>
              <a:ext uri="{FF2B5EF4-FFF2-40B4-BE49-F238E27FC236}">
                <a16:creationId xmlns:a16="http://schemas.microsoft.com/office/drawing/2014/main" id="{E90248F5-580F-471F-9CE0-A59AA264707E}"/>
              </a:ext>
            </a:extLst>
          </p:cNvPr>
          <p:cNvSpPr txBox="1"/>
          <p:nvPr/>
        </p:nvSpPr>
        <p:spPr>
          <a:xfrm>
            <a:off x="6240025" y="2353838"/>
            <a:ext cx="1113002" cy="461665"/>
          </a:xfrm>
          <a:prstGeom prst="rect">
            <a:avLst/>
          </a:prstGeom>
          <a:noFill/>
        </p:spPr>
        <p:txBody>
          <a:bodyPr wrap="square" rtlCol="0">
            <a:spAutoFit/>
          </a:bodyPr>
          <a:lstStyle/>
          <a:p>
            <a:pPr algn="ctr"/>
            <a:r>
              <a:rPr lang="en-US" sz="2400" dirty="0"/>
              <a:t>u</a:t>
            </a:r>
            <a:r>
              <a:rPr lang="en-US" sz="2400" baseline="-25000" dirty="0"/>
              <a:t>3 </a:t>
            </a:r>
            <a:r>
              <a:rPr lang="en-US" sz="2400" dirty="0"/>
              <a:t>= 0</a:t>
            </a:r>
            <a:endParaRPr lang="en-IN" sz="2400" baseline="-25000" dirty="0"/>
          </a:p>
        </p:txBody>
      </p:sp>
      <p:sp>
        <p:nvSpPr>
          <p:cNvPr id="80" name="TextBox 79">
            <a:extLst>
              <a:ext uri="{FF2B5EF4-FFF2-40B4-BE49-F238E27FC236}">
                <a16:creationId xmlns:a16="http://schemas.microsoft.com/office/drawing/2014/main" id="{7A6E8FE5-96BC-4046-981A-99271C061F75}"/>
              </a:ext>
            </a:extLst>
          </p:cNvPr>
          <p:cNvSpPr txBox="1"/>
          <p:nvPr/>
        </p:nvSpPr>
        <p:spPr>
          <a:xfrm>
            <a:off x="2109642" y="4153063"/>
            <a:ext cx="1194708" cy="461665"/>
          </a:xfrm>
          <a:prstGeom prst="rect">
            <a:avLst/>
          </a:prstGeom>
          <a:noFill/>
        </p:spPr>
        <p:txBody>
          <a:bodyPr wrap="square" rtlCol="0">
            <a:spAutoFit/>
          </a:bodyPr>
          <a:lstStyle/>
          <a:p>
            <a:pPr algn="ctr"/>
            <a:r>
              <a:rPr lang="en-US" sz="2400" dirty="0"/>
              <a:t>v</a:t>
            </a:r>
            <a:r>
              <a:rPr lang="en-US" sz="2400" baseline="-25000" dirty="0"/>
              <a:t>2 </a:t>
            </a:r>
            <a:r>
              <a:rPr lang="en-US" sz="2400" dirty="0"/>
              <a:t>= 6</a:t>
            </a:r>
            <a:endParaRPr lang="en-IN" sz="2400" baseline="-25000" dirty="0"/>
          </a:p>
        </p:txBody>
      </p:sp>
      <p:sp>
        <p:nvSpPr>
          <p:cNvPr id="81" name="TextBox 80">
            <a:extLst>
              <a:ext uri="{FF2B5EF4-FFF2-40B4-BE49-F238E27FC236}">
                <a16:creationId xmlns:a16="http://schemas.microsoft.com/office/drawing/2014/main" id="{A3D69B95-CCA7-4B3B-87D9-694787B5811B}"/>
              </a:ext>
            </a:extLst>
          </p:cNvPr>
          <p:cNvSpPr txBox="1"/>
          <p:nvPr/>
        </p:nvSpPr>
        <p:spPr>
          <a:xfrm>
            <a:off x="3267136" y="4153063"/>
            <a:ext cx="954287" cy="461665"/>
          </a:xfrm>
          <a:prstGeom prst="rect">
            <a:avLst/>
          </a:prstGeom>
          <a:noFill/>
        </p:spPr>
        <p:txBody>
          <a:bodyPr wrap="square" rtlCol="0">
            <a:spAutoFit/>
          </a:bodyPr>
          <a:lstStyle/>
          <a:p>
            <a:pPr algn="ctr"/>
            <a:r>
              <a:rPr lang="en-US" sz="2400" dirty="0"/>
              <a:t>v</a:t>
            </a:r>
            <a:r>
              <a:rPr lang="en-US" sz="2400" baseline="-25000" dirty="0"/>
              <a:t>3 </a:t>
            </a:r>
            <a:r>
              <a:rPr lang="en-US" sz="2400" dirty="0"/>
              <a:t>= 4</a:t>
            </a:r>
            <a:endParaRPr lang="en-IN" sz="2400" baseline="-25000" dirty="0"/>
          </a:p>
        </p:txBody>
      </p:sp>
      <p:sp>
        <p:nvSpPr>
          <p:cNvPr id="82" name="TextBox 81">
            <a:extLst>
              <a:ext uri="{FF2B5EF4-FFF2-40B4-BE49-F238E27FC236}">
                <a16:creationId xmlns:a16="http://schemas.microsoft.com/office/drawing/2014/main" id="{ECA24F1D-4493-4597-B706-ECB67FF670E8}"/>
              </a:ext>
            </a:extLst>
          </p:cNvPr>
          <p:cNvSpPr txBox="1"/>
          <p:nvPr/>
        </p:nvSpPr>
        <p:spPr>
          <a:xfrm>
            <a:off x="4369657" y="4153063"/>
            <a:ext cx="827800" cy="461665"/>
          </a:xfrm>
          <a:prstGeom prst="rect">
            <a:avLst/>
          </a:prstGeom>
          <a:noFill/>
        </p:spPr>
        <p:txBody>
          <a:bodyPr wrap="square" rtlCol="0">
            <a:spAutoFit/>
          </a:bodyPr>
          <a:lstStyle/>
          <a:p>
            <a:pPr algn="ctr"/>
            <a:r>
              <a:rPr lang="en-US" sz="2400" dirty="0"/>
              <a:t>v</a:t>
            </a:r>
            <a:r>
              <a:rPr lang="en-US" sz="2400" baseline="-25000" dirty="0"/>
              <a:t>4 </a:t>
            </a:r>
            <a:r>
              <a:rPr lang="en-US" sz="2400" dirty="0"/>
              <a:t>= 0</a:t>
            </a:r>
            <a:endParaRPr lang="en-IN" sz="2400" baseline="-25000" dirty="0"/>
          </a:p>
        </p:txBody>
      </p:sp>
      <p:cxnSp>
        <p:nvCxnSpPr>
          <p:cNvPr id="83" name="Straight Connector 82">
            <a:extLst>
              <a:ext uri="{FF2B5EF4-FFF2-40B4-BE49-F238E27FC236}">
                <a16:creationId xmlns:a16="http://schemas.microsoft.com/office/drawing/2014/main" id="{0725340C-2AF4-405B-8C2E-F8F2D0CB0A4F}"/>
              </a:ext>
            </a:extLst>
          </p:cNvPr>
          <p:cNvCxnSpPr>
            <a:cxnSpLocks/>
          </p:cNvCxnSpPr>
          <p:nvPr/>
        </p:nvCxnSpPr>
        <p:spPr>
          <a:xfrm>
            <a:off x="7353027" y="4056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822031-3617-4DBF-958E-2C619ADEDA29}"/>
              </a:ext>
            </a:extLst>
          </p:cNvPr>
          <p:cNvSpPr txBox="1"/>
          <p:nvPr/>
        </p:nvSpPr>
        <p:spPr>
          <a:xfrm>
            <a:off x="6317015" y="148508"/>
            <a:ext cx="1008000" cy="468000"/>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85" name="TextBox 84">
            <a:extLst>
              <a:ext uri="{FF2B5EF4-FFF2-40B4-BE49-F238E27FC236}">
                <a16:creationId xmlns:a16="http://schemas.microsoft.com/office/drawing/2014/main" id="{4E16954A-EBA7-46B4-8CFF-9FF5F050D7BF}"/>
              </a:ext>
            </a:extLst>
          </p:cNvPr>
          <p:cNvSpPr txBox="1"/>
          <p:nvPr/>
        </p:nvSpPr>
        <p:spPr>
          <a:xfrm>
            <a:off x="1109143" y="1030850"/>
            <a:ext cx="552885" cy="461665"/>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86" name="Oval 85">
            <a:extLst>
              <a:ext uri="{FF2B5EF4-FFF2-40B4-BE49-F238E27FC236}">
                <a16:creationId xmlns:a16="http://schemas.microsoft.com/office/drawing/2014/main" id="{A4151C87-18E0-42FB-9497-CE12789FC8D7}"/>
              </a:ext>
            </a:extLst>
          </p:cNvPr>
          <p:cNvSpPr/>
          <p:nvPr/>
        </p:nvSpPr>
        <p:spPr>
          <a:xfrm>
            <a:off x="1200040" y="102893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2B169B35-FDDD-4F1A-8FF6-4BE297B50893}"/>
              </a:ext>
            </a:extLst>
          </p:cNvPr>
          <p:cNvSpPr txBox="1"/>
          <p:nvPr/>
        </p:nvSpPr>
        <p:spPr>
          <a:xfrm>
            <a:off x="3167547" y="1030850"/>
            <a:ext cx="55288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88" name="Oval 87">
            <a:extLst>
              <a:ext uri="{FF2B5EF4-FFF2-40B4-BE49-F238E27FC236}">
                <a16:creationId xmlns:a16="http://schemas.microsoft.com/office/drawing/2014/main" id="{F9869E43-BE87-4B19-8593-93BF07FC7992}"/>
              </a:ext>
            </a:extLst>
          </p:cNvPr>
          <p:cNvSpPr/>
          <p:nvPr/>
        </p:nvSpPr>
        <p:spPr>
          <a:xfrm>
            <a:off x="3258444" y="102893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C596140F-BF3D-4A67-89B7-5D920854A951}"/>
              </a:ext>
            </a:extLst>
          </p:cNvPr>
          <p:cNvSpPr txBox="1"/>
          <p:nvPr/>
        </p:nvSpPr>
        <p:spPr>
          <a:xfrm>
            <a:off x="4195727" y="1030850"/>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90" name="Oval 89">
            <a:extLst>
              <a:ext uri="{FF2B5EF4-FFF2-40B4-BE49-F238E27FC236}">
                <a16:creationId xmlns:a16="http://schemas.microsoft.com/office/drawing/2014/main" id="{B8FDF144-3BD9-471C-9D90-B5516F4C364C}"/>
              </a:ext>
            </a:extLst>
          </p:cNvPr>
          <p:cNvSpPr/>
          <p:nvPr/>
        </p:nvSpPr>
        <p:spPr>
          <a:xfrm>
            <a:off x="4286624" y="102893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5F5FFE80-0F37-4D12-A967-33ACA5563E94}"/>
              </a:ext>
            </a:extLst>
          </p:cNvPr>
          <p:cNvSpPr txBox="1"/>
          <p:nvPr/>
        </p:nvSpPr>
        <p:spPr>
          <a:xfrm>
            <a:off x="1109143" y="2476695"/>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4" name="Oval 93">
            <a:extLst>
              <a:ext uri="{FF2B5EF4-FFF2-40B4-BE49-F238E27FC236}">
                <a16:creationId xmlns:a16="http://schemas.microsoft.com/office/drawing/2014/main" id="{B441914B-AE00-48F0-B93D-2334582DE3B5}"/>
              </a:ext>
            </a:extLst>
          </p:cNvPr>
          <p:cNvSpPr/>
          <p:nvPr/>
        </p:nvSpPr>
        <p:spPr>
          <a:xfrm>
            <a:off x="1200040" y="247477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1F72601E-7879-4C88-A380-7E1CE88FF549}"/>
              </a:ext>
            </a:extLst>
          </p:cNvPr>
          <p:cNvSpPr txBox="1"/>
          <p:nvPr/>
        </p:nvSpPr>
        <p:spPr>
          <a:xfrm>
            <a:off x="2146694" y="2476695"/>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96" name="Oval 95">
            <a:extLst>
              <a:ext uri="{FF2B5EF4-FFF2-40B4-BE49-F238E27FC236}">
                <a16:creationId xmlns:a16="http://schemas.microsoft.com/office/drawing/2014/main" id="{10A45CE6-CF0E-4255-8DD3-602F01A84C5A}"/>
              </a:ext>
            </a:extLst>
          </p:cNvPr>
          <p:cNvSpPr/>
          <p:nvPr/>
        </p:nvSpPr>
        <p:spPr>
          <a:xfrm>
            <a:off x="2237591" y="247477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178752C6-9C38-4EBE-9E2C-5234253F2EC1}"/>
              </a:ext>
            </a:extLst>
          </p:cNvPr>
          <p:cNvSpPr txBox="1"/>
          <p:nvPr/>
        </p:nvSpPr>
        <p:spPr>
          <a:xfrm>
            <a:off x="2146694" y="3199324"/>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8" name="Oval 97">
            <a:extLst>
              <a:ext uri="{FF2B5EF4-FFF2-40B4-BE49-F238E27FC236}">
                <a16:creationId xmlns:a16="http://schemas.microsoft.com/office/drawing/2014/main" id="{A64248C6-1280-4D43-9357-9A68487A7647}"/>
              </a:ext>
            </a:extLst>
          </p:cNvPr>
          <p:cNvSpPr/>
          <p:nvPr/>
        </p:nvSpPr>
        <p:spPr>
          <a:xfrm>
            <a:off x="2237591" y="319740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extBox 98">
            <a:extLst>
              <a:ext uri="{FF2B5EF4-FFF2-40B4-BE49-F238E27FC236}">
                <a16:creationId xmlns:a16="http://schemas.microsoft.com/office/drawing/2014/main" id="{3C3EFD6F-68E8-4F0F-911B-BC3B4C0258BB}"/>
              </a:ext>
            </a:extLst>
          </p:cNvPr>
          <p:cNvSpPr txBox="1"/>
          <p:nvPr/>
        </p:nvSpPr>
        <p:spPr>
          <a:xfrm>
            <a:off x="1107774" y="3199324"/>
            <a:ext cx="552885" cy="461665"/>
          </a:xfrm>
          <a:prstGeom prst="rect">
            <a:avLst/>
          </a:prstGeom>
          <a:noFill/>
        </p:spPr>
        <p:txBody>
          <a:bodyPr wrap="square" rtlCol="0">
            <a:spAutoFit/>
          </a:bodyPr>
          <a:lstStyle/>
          <a:p>
            <a:pPr algn="ctr"/>
            <a:r>
              <a:rPr lang="en-US" sz="2400" dirty="0">
                <a:solidFill>
                  <a:schemeClr val="accent6"/>
                </a:solidFill>
              </a:rPr>
              <a:t>5</a:t>
            </a:r>
            <a:endParaRPr lang="en-IN" sz="2400" dirty="0">
              <a:solidFill>
                <a:schemeClr val="accent6"/>
              </a:solidFill>
            </a:endParaRPr>
          </a:p>
        </p:txBody>
      </p:sp>
      <p:sp>
        <p:nvSpPr>
          <p:cNvPr id="100" name="Oval 99">
            <a:extLst>
              <a:ext uri="{FF2B5EF4-FFF2-40B4-BE49-F238E27FC236}">
                <a16:creationId xmlns:a16="http://schemas.microsoft.com/office/drawing/2014/main" id="{FE45535A-9E03-40BB-989C-7A7545260A81}"/>
              </a:ext>
            </a:extLst>
          </p:cNvPr>
          <p:cNvSpPr/>
          <p:nvPr/>
        </p:nvSpPr>
        <p:spPr>
          <a:xfrm>
            <a:off x="1198671" y="319740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TextBox 100">
            <a:extLst>
              <a:ext uri="{FF2B5EF4-FFF2-40B4-BE49-F238E27FC236}">
                <a16:creationId xmlns:a16="http://schemas.microsoft.com/office/drawing/2014/main" id="{B8F57CC3-E4A5-4DD6-8595-B1C3308F610A}"/>
              </a:ext>
            </a:extLst>
          </p:cNvPr>
          <p:cNvSpPr txBox="1"/>
          <p:nvPr/>
        </p:nvSpPr>
        <p:spPr>
          <a:xfrm>
            <a:off x="4193169" y="3199324"/>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102" name="Oval 101">
            <a:extLst>
              <a:ext uri="{FF2B5EF4-FFF2-40B4-BE49-F238E27FC236}">
                <a16:creationId xmlns:a16="http://schemas.microsoft.com/office/drawing/2014/main" id="{959D0B92-6288-4017-B5BF-DE1442B210C8}"/>
              </a:ext>
            </a:extLst>
          </p:cNvPr>
          <p:cNvSpPr/>
          <p:nvPr/>
        </p:nvSpPr>
        <p:spPr>
          <a:xfrm>
            <a:off x="4284066" y="319740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4ADCEC54-EA34-451E-9803-43F098DBB865}"/>
              </a:ext>
            </a:extLst>
          </p:cNvPr>
          <p:cNvSpPr txBox="1"/>
          <p:nvPr/>
        </p:nvSpPr>
        <p:spPr>
          <a:xfrm>
            <a:off x="6240025" y="3020678"/>
            <a:ext cx="1113002" cy="461665"/>
          </a:xfrm>
          <a:prstGeom prst="rect">
            <a:avLst/>
          </a:prstGeom>
          <a:noFill/>
        </p:spPr>
        <p:txBody>
          <a:bodyPr wrap="square" rtlCol="0">
            <a:spAutoFit/>
          </a:bodyPr>
          <a:lstStyle/>
          <a:p>
            <a:pPr algn="ctr"/>
            <a:r>
              <a:rPr lang="en-US" sz="2400" dirty="0"/>
              <a:t>u</a:t>
            </a:r>
            <a:r>
              <a:rPr lang="en-US" sz="2400" baseline="-25000" dirty="0"/>
              <a:t>4 </a:t>
            </a:r>
            <a:r>
              <a:rPr lang="en-US" sz="2400" dirty="0"/>
              <a:t>= -1</a:t>
            </a:r>
            <a:endParaRPr lang="en-IN" sz="2400" baseline="-25000" dirty="0"/>
          </a:p>
        </p:txBody>
      </p:sp>
      <p:sp>
        <p:nvSpPr>
          <p:cNvPr id="112" name="TextBox 111">
            <a:extLst>
              <a:ext uri="{FF2B5EF4-FFF2-40B4-BE49-F238E27FC236}">
                <a16:creationId xmlns:a16="http://schemas.microsoft.com/office/drawing/2014/main" id="{A862E93E-DF57-433B-BA6B-EE747D240BAB}"/>
              </a:ext>
            </a:extLst>
          </p:cNvPr>
          <p:cNvSpPr txBox="1"/>
          <p:nvPr/>
        </p:nvSpPr>
        <p:spPr>
          <a:xfrm>
            <a:off x="4207582" y="1418283"/>
            <a:ext cx="686345" cy="502861"/>
          </a:xfrm>
          <a:prstGeom prst="rect">
            <a:avLst/>
          </a:prstGeom>
          <a:noFill/>
        </p:spPr>
        <p:txBody>
          <a:bodyPr wrap="square" rtlCol="0">
            <a:spAutoFit/>
          </a:bodyPr>
          <a:lstStyle/>
          <a:p>
            <a:pPr algn="ctr"/>
            <a:r>
              <a:rPr lang="en-US" sz="2400" dirty="0">
                <a:solidFill>
                  <a:schemeClr val="tx2"/>
                </a:solidFill>
              </a:rPr>
              <a:t>2</a:t>
            </a:r>
            <a:endParaRPr lang="en-IN" sz="2400" dirty="0">
              <a:solidFill>
                <a:schemeClr val="tx2"/>
              </a:solidFill>
            </a:endParaRPr>
          </a:p>
        </p:txBody>
      </p:sp>
      <p:cxnSp>
        <p:nvCxnSpPr>
          <p:cNvPr id="113" name="Straight Connector 112">
            <a:extLst>
              <a:ext uri="{FF2B5EF4-FFF2-40B4-BE49-F238E27FC236}">
                <a16:creationId xmlns:a16="http://schemas.microsoft.com/office/drawing/2014/main" id="{948C5060-8997-4255-A5F2-B0DCBD5E19F7}"/>
              </a:ext>
            </a:extLst>
          </p:cNvPr>
          <p:cNvCxnSpPr>
            <a:cxnSpLocks/>
          </p:cNvCxnSpPr>
          <p:nvPr/>
        </p:nvCxnSpPr>
        <p:spPr>
          <a:xfrm>
            <a:off x="4256177" y="1799463"/>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1AC9F03-AA1E-44FC-9336-C1ED2091A9AB}"/>
              </a:ext>
            </a:extLst>
          </p:cNvPr>
          <p:cNvCxnSpPr>
            <a:cxnSpLocks/>
          </p:cNvCxnSpPr>
          <p:nvPr/>
        </p:nvCxnSpPr>
        <p:spPr>
          <a:xfrm flipV="1">
            <a:off x="4833854" y="1480188"/>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FAA459AB-5663-4F86-9AB7-9032408122DB}"/>
              </a:ext>
            </a:extLst>
          </p:cNvPr>
          <p:cNvSpPr txBox="1"/>
          <p:nvPr/>
        </p:nvSpPr>
        <p:spPr>
          <a:xfrm>
            <a:off x="4207582" y="2129024"/>
            <a:ext cx="686345"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116" name="Straight Connector 115">
            <a:extLst>
              <a:ext uri="{FF2B5EF4-FFF2-40B4-BE49-F238E27FC236}">
                <a16:creationId xmlns:a16="http://schemas.microsoft.com/office/drawing/2014/main" id="{F5F48349-CD91-4DAC-81D0-BEA314A6D4A7}"/>
              </a:ext>
            </a:extLst>
          </p:cNvPr>
          <p:cNvCxnSpPr>
            <a:cxnSpLocks/>
          </p:cNvCxnSpPr>
          <p:nvPr/>
        </p:nvCxnSpPr>
        <p:spPr>
          <a:xfrm>
            <a:off x="4256177" y="2529254"/>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F59B2E2-723F-4FC7-A65B-B6AFBFA9746C}"/>
              </a:ext>
            </a:extLst>
          </p:cNvPr>
          <p:cNvCxnSpPr>
            <a:cxnSpLocks/>
          </p:cNvCxnSpPr>
          <p:nvPr/>
        </p:nvCxnSpPr>
        <p:spPr>
          <a:xfrm flipV="1">
            <a:off x="4833854" y="2209979"/>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CF168E78-3B9F-4008-B4F8-0C06CD53F1BE}"/>
              </a:ext>
            </a:extLst>
          </p:cNvPr>
          <p:cNvSpPr txBox="1"/>
          <p:nvPr/>
        </p:nvSpPr>
        <p:spPr>
          <a:xfrm>
            <a:off x="3167547" y="1746440"/>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122" name="Oval 121">
            <a:extLst>
              <a:ext uri="{FF2B5EF4-FFF2-40B4-BE49-F238E27FC236}">
                <a16:creationId xmlns:a16="http://schemas.microsoft.com/office/drawing/2014/main" id="{CE507684-BC18-4991-8E53-B4B599B2FFB1}"/>
              </a:ext>
            </a:extLst>
          </p:cNvPr>
          <p:cNvSpPr/>
          <p:nvPr/>
        </p:nvSpPr>
        <p:spPr>
          <a:xfrm>
            <a:off x="3258444" y="174452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3" name="Straight Connector 122">
            <a:extLst>
              <a:ext uri="{FF2B5EF4-FFF2-40B4-BE49-F238E27FC236}">
                <a16:creationId xmlns:a16="http://schemas.microsoft.com/office/drawing/2014/main" id="{86699913-BEFB-4B28-8C9E-6E51C2491ECA}"/>
              </a:ext>
            </a:extLst>
          </p:cNvPr>
          <p:cNvCxnSpPr>
            <a:cxnSpLocks/>
          </p:cNvCxnSpPr>
          <p:nvPr/>
        </p:nvCxnSpPr>
        <p:spPr>
          <a:xfrm flipH="1">
            <a:off x="2753476" y="1826956"/>
            <a:ext cx="2150560"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F655FC1B-1879-484B-A84E-C81B0C123E2F}"/>
                  </a:ext>
                </a:extLst>
              </p:cNvPr>
              <p:cNvSpPr txBox="1"/>
              <p:nvPr/>
            </p:nvSpPr>
            <p:spPr>
              <a:xfrm>
                <a:off x="2605101" y="3301949"/>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24" name="TextBox 123">
                <a:extLst>
                  <a:ext uri="{FF2B5EF4-FFF2-40B4-BE49-F238E27FC236}">
                    <a16:creationId xmlns:a16="http://schemas.microsoft.com/office/drawing/2014/main" id="{F655FC1B-1879-484B-A84E-C81B0C123E2F}"/>
                  </a:ext>
                </a:extLst>
              </p:cNvPr>
              <p:cNvSpPr txBox="1">
                <a:spLocks noRot="1" noChangeAspect="1" noMove="1" noResize="1" noEditPoints="1" noAdjustHandles="1" noChangeArrowheads="1" noChangeShapeType="1" noTextEdit="1"/>
              </p:cNvSpPr>
              <p:nvPr/>
            </p:nvSpPr>
            <p:spPr>
              <a:xfrm>
                <a:off x="2605101" y="3301949"/>
                <a:ext cx="299761" cy="369332"/>
              </a:xfrm>
              <a:prstGeom prst="rect">
                <a:avLst/>
              </a:prstGeom>
              <a:blipFill>
                <a:blip r:embed="rId2"/>
                <a:stretch>
                  <a:fillRect l="-20000" r="-18000"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16DE500-8DEF-43B0-A180-7BE69E578568}"/>
                  </a:ext>
                </a:extLst>
              </p:cNvPr>
              <p:cNvSpPr txBox="1"/>
              <p:nvPr/>
            </p:nvSpPr>
            <p:spPr>
              <a:xfrm>
                <a:off x="4689029" y="2581076"/>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25" name="TextBox 124">
                <a:extLst>
                  <a:ext uri="{FF2B5EF4-FFF2-40B4-BE49-F238E27FC236}">
                    <a16:creationId xmlns:a16="http://schemas.microsoft.com/office/drawing/2014/main" id="{316DE500-8DEF-43B0-A180-7BE69E578568}"/>
                  </a:ext>
                </a:extLst>
              </p:cNvPr>
              <p:cNvSpPr txBox="1">
                <a:spLocks noRot="1" noChangeAspect="1" noMove="1" noResize="1" noEditPoints="1" noAdjustHandles="1" noChangeArrowheads="1" noChangeShapeType="1" noTextEdit="1"/>
              </p:cNvSpPr>
              <p:nvPr/>
            </p:nvSpPr>
            <p:spPr>
              <a:xfrm>
                <a:off x="4689029" y="2581076"/>
                <a:ext cx="299761" cy="369332"/>
              </a:xfrm>
              <a:prstGeom prst="rect">
                <a:avLst/>
              </a:prstGeom>
              <a:blipFill>
                <a:blip r:embed="rId3"/>
                <a:stretch>
                  <a:fillRect l="-4082" r="-61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F1AA594F-F677-422D-BE65-0E30940A0810}"/>
                  </a:ext>
                </a:extLst>
              </p:cNvPr>
              <p:cNvSpPr txBox="1"/>
              <p:nvPr/>
            </p:nvSpPr>
            <p:spPr>
              <a:xfrm>
                <a:off x="4834937" y="155964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26" name="TextBox 125">
                <a:extLst>
                  <a:ext uri="{FF2B5EF4-FFF2-40B4-BE49-F238E27FC236}">
                    <a16:creationId xmlns:a16="http://schemas.microsoft.com/office/drawing/2014/main" id="{F1AA594F-F677-422D-BE65-0E30940A0810}"/>
                  </a:ext>
                </a:extLst>
              </p:cNvPr>
              <p:cNvSpPr txBox="1">
                <a:spLocks noRot="1" noChangeAspect="1" noMove="1" noResize="1" noEditPoints="1" noAdjustHandles="1" noChangeArrowheads="1" noChangeShapeType="1" noTextEdit="1"/>
              </p:cNvSpPr>
              <p:nvPr/>
            </p:nvSpPr>
            <p:spPr>
              <a:xfrm>
                <a:off x="4834937" y="1559648"/>
                <a:ext cx="299761" cy="369332"/>
              </a:xfrm>
              <a:prstGeom prst="rect">
                <a:avLst/>
              </a:prstGeom>
              <a:blipFill>
                <a:blip r:embed="rId4"/>
                <a:stretch>
                  <a:fillRect l="-20408" r="-20408" b="-8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F4917210-8B1E-481B-8E5F-B1F89270CEB8}"/>
                  </a:ext>
                </a:extLst>
              </p:cNvPr>
              <p:cNvSpPr txBox="1"/>
              <p:nvPr/>
            </p:nvSpPr>
            <p:spPr>
              <a:xfrm>
                <a:off x="3669366" y="3293129"/>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27" name="TextBox 126">
                <a:extLst>
                  <a:ext uri="{FF2B5EF4-FFF2-40B4-BE49-F238E27FC236}">
                    <a16:creationId xmlns:a16="http://schemas.microsoft.com/office/drawing/2014/main" id="{F4917210-8B1E-481B-8E5F-B1F89270CEB8}"/>
                  </a:ext>
                </a:extLst>
              </p:cNvPr>
              <p:cNvSpPr txBox="1">
                <a:spLocks noRot="1" noChangeAspect="1" noMove="1" noResize="1" noEditPoints="1" noAdjustHandles="1" noChangeArrowheads="1" noChangeShapeType="1" noTextEdit="1"/>
              </p:cNvSpPr>
              <p:nvPr/>
            </p:nvSpPr>
            <p:spPr>
              <a:xfrm>
                <a:off x="3669366" y="3293129"/>
                <a:ext cx="299761" cy="369332"/>
              </a:xfrm>
              <a:prstGeom prst="rect">
                <a:avLst/>
              </a:prstGeom>
              <a:blipFill>
                <a:blip r:embed="rId5"/>
                <a:stretch>
                  <a:fillRect l="-6122" r="-4082"/>
                </a:stretch>
              </a:blipFill>
            </p:spPr>
            <p:txBody>
              <a:bodyPr/>
              <a:lstStyle/>
              <a:p>
                <a:r>
                  <a:rPr lang="en-IN">
                    <a:noFill/>
                  </a:rPr>
                  <a:t> </a:t>
                </a:r>
              </a:p>
            </p:txBody>
          </p:sp>
        </mc:Fallback>
      </mc:AlternateContent>
      <p:cxnSp>
        <p:nvCxnSpPr>
          <p:cNvPr id="128" name="Straight Connector 127">
            <a:extLst>
              <a:ext uri="{FF2B5EF4-FFF2-40B4-BE49-F238E27FC236}">
                <a16:creationId xmlns:a16="http://schemas.microsoft.com/office/drawing/2014/main" id="{03FFACA9-AF92-4BFA-A768-6C998671EA4E}"/>
              </a:ext>
            </a:extLst>
          </p:cNvPr>
          <p:cNvCxnSpPr>
            <a:cxnSpLocks/>
          </p:cNvCxnSpPr>
          <p:nvPr/>
        </p:nvCxnSpPr>
        <p:spPr>
          <a:xfrm>
            <a:off x="2752393" y="1822257"/>
            <a:ext cx="1083" cy="1550661"/>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62BA962-2E4D-4C8A-B40F-DA3119526D43}"/>
              </a:ext>
            </a:extLst>
          </p:cNvPr>
          <p:cNvCxnSpPr>
            <a:cxnSpLocks/>
          </p:cNvCxnSpPr>
          <p:nvPr/>
        </p:nvCxnSpPr>
        <p:spPr>
          <a:xfrm flipH="1">
            <a:off x="3864370" y="2678076"/>
            <a:ext cx="1042257"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36127CD-8777-4CB8-BD95-7147ED074DA0}"/>
              </a:ext>
            </a:extLst>
          </p:cNvPr>
          <p:cNvCxnSpPr>
            <a:cxnSpLocks/>
          </p:cNvCxnSpPr>
          <p:nvPr/>
        </p:nvCxnSpPr>
        <p:spPr>
          <a:xfrm>
            <a:off x="4893927" y="1822257"/>
            <a:ext cx="10109" cy="86851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6705DA-F4B7-439C-B340-B87B9A764141}"/>
              </a:ext>
            </a:extLst>
          </p:cNvPr>
          <p:cNvCxnSpPr>
            <a:cxnSpLocks/>
          </p:cNvCxnSpPr>
          <p:nvPr/>
        </p:nvCxnSpPr>
        <p:spPr>
          <a:xfrm>
            <a:off x="3828756" y="2678076"/>
            <a:ext cx="0" cy="747181"/>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7F0BEDEE-A44B-4426-B207-8E960F5A024B}"/>
              </a:ext>
            </a:extLst>
          </p:cNvPr>
          <p:cNvCxnSpPr>
            <a:cxnSpLocks/>
          </p:cNvCxnSpPr>
          <p:nvPr/>
        </p:nvCxnSpPr>
        <p:spPr>
          <a:xfrm flipH="1">
            <a:off x="2736852" y="3372918"/>
            <a:ext cx="1091904"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6BD0FB4C-524A-4F00-96C0-2DFCE2EA5639}"/>
                  </a:ext>
                </a:extLst>
              </p:cNvPr>
              <p:cNvSpPr txBox="1"/>
              <p:nvPr/>
            </p:nvSpPr>
            <p:spPr>
              <a:xfrm>
                <a:off x="3489264" y="2487920"/>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5" name="TextBox 144">
                <a:extLst>
                  <a:ext uri="{FF2B5EF4-FFF2-40B4-BE49-F238E27FC236}">
                    <a16:creationId xmlns:a16="http://schemas.microsoft.com/office/drawing/2014/main" id="{6BD0FB4C-524A-4F00-96C0-2DFCE2EA5639}"/>
                  </a:ext>
                </a:extLst>
              </p:cNvPr>
              <p:cNvSpPr txBox="1">
                <a:spLocks noRot="1" noChangeAspect="1" noMove="1" noResize="1" noEditPoints="1" noAdjustHandles="1" noChangeArrowheads="1" noChangeShapeType="1" noTextEdit="1"/>
              </p:cNvSpPr>
              <p:nvPr/>
            </p:nvSpPr>
            <p:spPr>
              <a:xfrm>
                <a:off x="3489264" y="2487920"/>
                <a:ext cx="299761" cy="369332"/>
              </a:xfrm>
              <a:prstGeom prst="rect">
                <a:avLst/>
              </a:prstGeom>
              <a:blipFill>
                <a:blip r:embed="rId6"/>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681DF14-BF09-4041-BB68-2C4E422C0056}"/>
                  </a:ext>
                </a:extLst>
              </p:cNvPr>
              <p:cNvSpPr txBox="1"/>
              <p:nvPr/>
            </p:nvSpPr>
            <p:spPr>
              <a:xfrm>
                <a:off x="2411027" y="1680212"/>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6" name="TextBox 145">
                <a:extLst>
                  <a:ext uri="{FF2B5EF4-FFF2-40B4-BE49-F238E27FC236}">
                    <a16:creationId xmlns:a16="http://schemas.microsoft.com/office/drawing/2014/main" id="{8681DF14-BF09-4041-BB68-2C4E422C0056}"/>
                  </a:ext>
                </a:extLst>
              </p:cNvPr>
              <p:cNvSpPr txBox="1">
                <a:spLocks noRot="1" noChangeAspect="1" noMove="1" noResize="1" noEditPoints="1" noAdjustHandles="1" noChangeArrowheads="1" noChangeShapeType="1" noTextEdit="1"/>
              </p:cNvSpPr>
              <p:nvPr/>
            </p:nvSpPr>
            <p:spPr>
              <a:xfrm>
                <a:off x="2411027" y="1680212"/>
                <a:ext cx="299761" cy="369332"/>
              </a:xfrm>
              <a:prstGeom prst="rect">
                <a:avLst/>
              </a:prstGeom>
              <a:blipFill>
                <a:blip r:embed="rId7"/>
                <a:stretch>
                  <a:fillRect l="-6122" r="-4082"/>
                </a:stretch>
              </a:blipFill>
            </p:spPr>
            <p:txBody>
              <a:bodyPr/>
              <a:lstStyle/>
              <a:p>
                <a:r>
                  <a:rPr lang="en-IN">
                    <a:noFill/>
                  </a:rPr>
                  <a:t> </a:t>
                </a:r>
              </a:p>
            </p:txBody>
          </p:sp>
        </mc:Fallback>
      </mc:AlternateContent>
      <p:sp>
        <p:nvSpPr>
          <p:cNvPr id="118" name="Content Placeholder 3">
            <a:extLst>
              <a:ext uri="{FF2B5EF4-FFF2-40B4-BE49-F238E27FC236}">
                <a16:creationId xmlns:a16="http://schemas.microsoft.com/office/drawing/2014/main" id="{07839B3A-471F-433E-B859-0C1B011049B4}"/>
              </a:ext>
            </a:extLst>
          </p:cNvPr>
          <p:cNvSpPr txBox="1">
            <a:spLocks/>
          </p:cNvSpPr>
          <p:nvPr/>
        </p:nvSpPr>
        <p:spPr>
          <a:xfrm>
            <a:off x="7438978" y="35731"/>
            <a:ext cx="461085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Revised solution</a:t>
            </a:r>
            <a:endParaRPr lang="en-IN" b="1" dirty="0">
              <a:solidFill>
                <a:schemeClr val="accent6"/>
              </a:solidFill>
            </a:endParaRPr>
          </a:p>
        </p:txBody>
      </p:sp>
      <p:sp>
        <p:nvSpPr>
          <p:cNvPr id="119" name="Content Placeholder 3">
            <a:extLst>
              <a:ext uri="{FF2B5EF4-FFF2-40B4-BE49-F238E27FC236}">
                <a16:creationId xmlns:a16="http://schemas.microsoft.com/office/drawing/2014/main" id="{54A03242-7F38-483B-B15B-D1702D208270}"/>
              </a:ext>
            </a:extLst>
          </p:cNvPr>
          <p:cNvSpPr txBox="1">
            <a:spLocks/>
          </p:cNvSpPr>
          <p:nvPr/>
        </p:nvSpPr>
        <p:spPr>
          <a:xfrm>
            <a:off x="7461131" y="529553"/>
            <a:ext cx="110229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a:t>
            </a:r>
            <a:endParaRPr lang="en-IN" dirty="0"/>
          </a:p>
        </p:txBody>
      </p:sp>
      <mc:AlternateContent xmlns:mc="http://schemas.openxmlformats.org/markup-compatibility/2006" xmlns:a14="http://schemas.microsoft.com/office/drawing/2010/main">
        <mc:Choice Requires="a14">
          <p:sp>
            <p:nvSpPr>
              <p:cNvPr id="120" name="Content Placeholder 3">
                <a:extLst>
                  <a:ext uri="{FF2B5EF4-FFF2-40B4-BE49-F238E27FC236}">
                    <a16:creationId xmlns:a16="http://schemas.microsoft.com/office/drawing/2014/main" id="{B2AEFEAF-0964-4955-9244-978C4B16CDAF}"/>
                  </a:ext>
                </a:extLst>
              </p:cNvPr>
              <p:cNvSpPr txBox="1">
                <a:spLocks/>
              </p:cNvSpPr>
              <p:nvPr/>
            </p:nvSpPr>
            <p:spPr>
              <a:xfrm>
                <a:off x="7663543" y="1001868"/>
                <a:ext cx="438629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𝑡𝑜𝑡𝑎𝑙</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𝑎𝑙𝑙𝑜𝑐𝑎𝑡𝑖𝑜𝑛𝑠</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𝑚</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𝑛</m:t>
                      </m:r>
                      <m:r>
                        <a:rPr lang="en-US" b="0" i="1" smtClean="0">
                          <a:solidFill>
                            <a:schemeClr val="accent6"/>
                          </a:solidFill>
                          <a:latin typeface="Cambria Math" panose="02040503050406030204" pitchFamily="18" charset="0"/>
                          <a:ea typeface="Cambria Math" panose="02040503050406030204" pitchFamily="18" charset="0"/>
                        </a:rPr>
                        <m:t>−1</m:t>
                      </m:r>
                    </m:oMath>
                  </m:oMathPara>
                </a14:m>
                <a:endParaRPr lang="en-IN" dirty="0">
                  <a:solidFill>
                    <a:schemeClr val="accent6"/>
                  </a:solidFill>
                </a:endParaRPr>
              </a:p>
            </p:txBody>
          </p:sp>
        </mc:Choice>
        <mc:Fallback xmlns="">
          <p:sp>
            <p:nvSpPr>
              <p:cNvPr id="120" name="Content Placeholder 3">
                <a:extLst>
                  <a:ext uri="{FF2B5EF4-FFF2-40B4-BE49-F238E27FC236}">
                    <a16:creationId xmlns:a16="http://schemas.microsoft.com/office/drawing/2014/main" id="{B2AEFEAF-0964-4955-9244-978C4B16CDAF}"/>
                  </a:ext>
                </a:extLst>
              </p:cNvPr>
              <p:cNvSpPr txBox="1">
                <a:spLocks noRot="1" noChangeAspect="1" noMove="1" noResize="1" noEditPoints="1" noAdjustHandles="1" noChangeArrowheads="1" noChangeShapeType="1" noTextEdit="1"/>
              </p:cNvSpPr>
              <p:nvPr/>
            </p:nvSpPr>
            <p:spPr>
              <a:xfrm>
                <a:off x="7663543" y="1001868"/>
                <a:ext cx="4386291" cy="424732"/>
              </a:xfrm>
              <a:prstGeom prst="rect">
                <a:avLst/>
              </a:prstGeom>
              <a:blipFill>
                <a:blip r:embed="rId8"/>
                <a:stretch>
                  <a:fillRect/>
                </a:stretch>
              </a:blipFill>
            </p:spPr>
            <p:txBody>
              <a:bodyPr/>
              <a:lstStyle/>
              <a:p>
                <a:r>
                  <a:rPr lang="en-IN">
                    <a:noFill/>
                  </a:rPr>
                  <a:t> </a:t>
                </a:r>
              </a:p>
            </p:txBody>
          </p:sp>
        </mc:Fallback>
      </mc:AlternateContent>
      <p:sp>
        <p:nvSpPr>
          <p:cNvPr id="130" name="Content Placeholder 3">
            <a:extLst>
              <a:ext uri="{FF2B5EF4-FFF2-40B4-BE49-F238E27FC236}">
                <a16:creationId xmlns:a16="http://schemas.microsoft.com/office/drawing/2014/main" id="{18C66396-ACC7-4F8E-B777-1D86723727ED}"/>
              </a:ext>
            </a:extLst>
          </p:cNvPr>
          <p:cNvSpPr txBox="1">
            <a:spLocks/>
          </p:cNvSpPr>
          <p:nvPr/>
        </p:nvSpPr>
        <p:spPr>
          <a:xfrm>
            <a:off x="7502371" y="1443117"/>
            <a:ext cx="4547464"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There is </a:t>
            </a:r>
            <a:r>
              <a:rPr lang="en-US" dirty="0">
                <a:solidFill>
                  <a:schemeClr val="tx2"/>
                </a:solidFill>
              </a:rPr>
              <a:t>degeneracy in this revised solution.</a:t>
            </a:r>
            <a:r>
              <a:rPr lang="en-US" dirty="0"/>
              <a:t> So we can not find all </a:t>
            </a:r>
            <a:r>
              <a:rPr lang="en-US" dirty="0" err="1"/>
              <a:t>u</a:t>
            </a:r>
            <a:r>
              <a:rPr lang="en-US" baseline="-25000" dirty="0" err="1"/>
              <a:t>i</a:t>
            </a:r>
            <a:r>
              <a:rPr lang="en-US" dirty="0"/>
              <a:t> &amp; </a:t>
            </a:r>
            <a:r>
              <a:rPr lang="en-US" dirty="0" err="1"/>
              <a:t>v</a:t>
            </a:r>
            <a:r>
              <a:rPr lang="en-US" baseline="-25000" dirty="0" err="1"/>
              <a:t>j</a:t>
            </a:r>
            <a:r>
              <a:rPr lang="en-US" dirty="0"/>
              <a:t> values.</a:t>
            </a:r>
            <a:endParaRPr lang="en-IN" baseline="-25000" dirty="0"/>
          </a:p>
        </p:txBody>
      </p:sp>
      <p:sp>
        <p:nvSpPr>
          <p:cNvPr id="133" name="Content Placeholder 3">
            <a:extLst>
              <a:ext uri="{FF2B5EF4-FFF2-40B4-BE49-F238E27FC236}">
                <a16:creationId xmlns:a16="http://schemas.microsoft.com/office/drawing/2014/main" id="{9F03D554-11CA-4F28-8EA2-D6637DD3F47D}"/>
              </a:ext>
            </a:extLst>
          </p:cNvPr>
          <p:cNvSpPr txBox="1">
            <a:spLocks/>
          </p:cNvSpPr>
          <p:nvPr/>
        </p:nvSpPr>
        <p:spPr>
          <a:xfrm>
            <a:off x="7501042" y="3275597"/>
            <a:ext cx="4547464" cy="1754326"/>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 this case for allocation of </a:t>
            </a:r>
            <a:r>
              <a:rPr lang="el-GR" dirty="0">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 </a:t>
            </a:r>
            <a:r>
              <a:rPr lang="en-US" dirty="0">
                <a:solidFill>
                  <a:schemeClr val="accent6"/>
                </a:solidFill>
                <a:latin typeface="Roboto Condensed" panose="02000000000000000000" pitchFamily="2" charset="0"/>
                <a:ea typeface="Roboto Condensed" panose="02000000000000000000" pitchFamily="2" charset="0"/>
              </a:rPr>
              <a:t>priority should be given to recently vacated cells which having least cost </a:t>
            </a:r>
            <a:r>
              <a:rPr lang="en-US" dirty="0">
                <a:latin typeface="Roboto Condensed" panose="02000000000000000000" pitchFamily="2" charset="0"/>
                <a:ea typeface="Roboto Condensed" panose="02000000000000000000" pitchFamily="2" charset="0"/>
              </a:rPr>
              <a:t>and </a:t>
            </a:r>
            <a:r>
              <a:rPr lang="en-US" dirty="0">
                <a:solidFill>
                  <a:schemeClr val="tx2"/>
                </a:solidFill>
                <a:latin typeface="Roboto Condensed" panose="02000000000000000000" pitchFamily="2" charset="0"/>
                <a:ea typeface="Roboto Condensed" panose="02000000000000000000" pitchFamily="2" charset="0"/>
              </a:rPr>
              <a:t>no loop of </a:t>
            </a:r>
            <a:r>
              <a:rPr lang="el-GR" dirty="0">
                <a:solidFill>
                  <a:schemeClr val="tx2"/>
                </a:solidFill>
                <a:latin typeface="Roboto Condensed" panose="02000000000000000000" pitchFamily="2" charset="0"/>
                <a:ea typeface="Roboto Condensed" panose="02000000000000000000" pitchFamily="2" charset="0"/>
              </a:rPr>
              <a:t>ε</a:t>
            </a:r>
            <a:r>
              <a:rPr lang="en-US" dirty="0">
                <a:solidFill>
                  <a:schemeClr val="tx2"/>
                </a:solidFill>
                <a:latin typeface="Roboto Condensed" panose="02000000000000000000" pitchFamily="2" charset="0"/>
                <a:ea typeface="Roboto Condensed" panose="02000000000000000000" pitchFamily="2" charset="0"/>
              </a:rPr>
              <a:t> should form.</a:t>
            </a:r>
            <a:endParaRPr lang="en-IN" baseline="-25000" dirty="0">
              <a:solidFill>
                <a:schemeClr val="tx2"/>
              </a:solidFill>
            </a:endParaRPr>
          </a:p>
        </p:txBody>
      </p:sp>
      <p:sp>
        <p:nvSpPr>
          <p:cNvPr id="134" name="Content Placeholder 3">
            <a:extLst>
              <a:ext uri="{FF2B5EF4-FFF2-40B4-BE49-F238E27FC236}">
                <a16:creationId xmlns:a16="http://schemas.microsoft.com/office/drawing/2014/main" id="{F6AE9C76-8C86-4A7A-AB0A-9A69BDD5C51E}"/>
              </a:ext>
            </a:extLst>
          </p:cNvPr>
          <p:cNvSpPr txBox="1">
            <a:spLocks/>
          </p:cNvSpPr>
          <p:nvPr/>
        </p:nvSpPr>
        <p:spPr>
          <a:xfrm>
            <a:off x="7501042" y="2533815"/>
            <a:ext cx="4547464"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resolve degeneracy </a:t>
            </a:r>
            <a:r>
              <a:rPr lang="en-US" dirty="0">
                <a:solidFill>
                  <a:schemeClr val="accent6"/>
                </a:solidFill>
              </a:rPr>
              <a:t>allocation of </a:t>
            </a:r>
            <a:r>
              <a:rPr lang="el-GR" dirty="0">
                <a:solidFill>
                  <a:schemeClr val="accent6"/>
                </a:solidFill>
                <a:latin typeface="Roboto Condensed" panose="02000000000000000000" pitchFamily="2" charset="0"/>
                <a:ea typeface="Roboto Condensed" panose="02000000000000000000" pitchFamily="2" charset="0"/>
              </a:rPr>
              <a:t>ε</a:t>
            </a:r>
            <a:r>
              <a:rPr lang="en-US" dirty="0">
                <a:solidFill>
                  <a:schemeClr val="accent6"/>
                </a:solidFill>
                <a:latin typeface="Roboto Condensed" panose="02000000000000000000" pitchFamily="2" charset="0"/>
                <a:ea typeface="Roboto Condensed" panose="02000000000000000000" pitchFamily="2" charset="0"/>
              </a:rPr>
              <a:t> </a:t>
            </a:r>
            <a:r>
              <a:rPr lang="en-US" dirty="0">
                <a:latin typeface="Roboto Condensed" panose="02000000000000000000" pitchFamily="2" charset="0"/>
                <a:ea typeface="Roboto Condensed" panose="02000000000000000000" pitchFamily="2" charset="0"/>
              </a:rPr>
              <a:t>must be done.</a:t>
            </a:r>
            <a:endParaRPr lang="en-IN" baseline="-25000" dirty="0"/>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1DEBDC9C-F227-4087-8607-C593126F9AE1}"/>
                  </a:ext>
                </a:extLst>
              </p:cNvPr>
              <p:cNvSpPr txBox="1"/>
              <p:nvPr/>
            </p:nvSpPr>
            <p:spPr>
              <a:xfrm>
                <a:off x="6342417" y="5458558"/>
                <a:ext cx="3960000" cy="396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𝑂𝑝𝑝</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𝐶𝑜𝑠𝑡</m:t>
                      </m:r>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35" name="TextBox 134">
                <a:extLst>
                  <a:ext uri="{FF2B5EF4-FFF2-40B4-BE49-F238E27FC236}">
                    <a16:creationId xmlns:a16="http://schemas.microsoft.com/office/drawing/2014/main" id="{1DEBDC9C-F227-4087-8607-C593126F9AE1}"/>
                  </a:ext>
                </a:extLst>
              </p:cNvPr>
              <p:cNvSpPr txBox="1">
                <a:spLocks noRot="1" noChangeAspect="1" noMove="1" noResize="1" noEditPoints="1" noAdjustHandles="1" noChangeArrowheads="1" noChangeShapeType="1" noTextEdit="1"/>
              </p:cNvSpPr>
              <p:nvPr/>
            </p:nvSpPr>
            <p:spPr>
              <a:xfrm>
                <a:off x="6342417" y="5458558"/>
                <a:ext cx="3960000" cy="396000"/>
              </a:xfrm>
              <a:prstGeom prst="rect">
                <a:avLst/>
              </a:prstGeom>
              <a:blipFill>
                <a:blip r:embed="rId9"/>
                <a:stretch>
                  <a:fillRect b="-2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896A7EE9-0D54-4AAB-B075-D58ED4FA73A8}"/>
                  </a:ext>
                </a:extLst>
              </p:cNvPr>
              <p:cNvSpPr txBox="1"/>
              <p:nvPr/>
            </p:nvSpPr>
            <p:spPr>
              <a:xfrm>
                <a:off x="4765890" y="4936957"/>
                <a:ext cx="2680528"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36" name="TextBox 135">
                <a:extLst>
                  <a:ext uri="{FF2B5EF4-FFF2-40B4-BE49-F238E27FC236}">
                    <a16:creationId xmlns:a16="http://schemas.microsoft.com/office/drawing/2014/main" id="{896A7EE9-0D54-4AAB-B075-D58ED4FA73A8}"/>
                  </a:ext>
                </a:extLst>
              </p:cNvPr>
              <p:cNvSpPr txBox="1">
                <a:spLocks noRot="1" noChangeAspect="1" noMove="1" noResize="1" noEditPoints="1" noAdjustHandles="1" noChangeArrowheads="1" noChangeShapeType="1" noTextEdit="1"/>
              </p:cNvSpPr>
              <p:nvPr/>
            </p:nvSpPr>
            <p:spPr>
              <a:xfrm>
                <a:off x="4765890" y="4936957"/>
                <a:ext cx="2680528" cy="399084"/>
              </a:xfrm>
              <a:prstGeom prst="rect">
                <a:avLst/>
              </a:prstGeom>
              <a:blipFill>
                <a:blip r:embed="rId10"/>
                <a:stretch>
                  <a:fillRect b="-24615"/>
                </a:stretch>
              </a:blipFill>
            </p:spPr>
            <p:txBody>
              <a:bodyPr/>
              <a:lstStyle/>
              <a:p>
                <a:r>
                  <a:rPr lang="en-IN">
                    <a:noFill/>
                  </a:rPr>
                  <a:t> </a:t>
                </a:r>
              </a:p>
            </p:txBody>
          </p:sp>
        </mc:Fallback>
      </mc:AlternateContent>
      <p:sp>
        <p:nvSpPr>
          <p:cNvPr id="137" name="Content Placeholder 3">
            <a:extLst>
              <a:ext uri="{FF2B5EF4-FFF2-40B4-BE49-F238E27FC236}">
                <a16:creationId xmlns:a16="http://schemas.microsoft.com/office/drawing/2014/main" id="{55842A85-C96B-4D62-B2CB-06FF7CB37529}"/>
              </a:ext>
            </a:extLst>
          </p:cNvPr>
          <p:cNvSpPr txBox="1">
            <a:spLocks/>
          </p:cNvSpPr>
          <p:nvPr/>
        </p:nvSpPr>
        <p:spPr>
          <a:xfrm>
            <a:off x="84639" y="4917110"/>
            <a:ext cx="5144146" cy="43877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from all the allocated cells.</a:t>
            </a:r>
            <a:endParaRPr lang="en-IN" baseline="-25000" dirty="0"/>
          </a:p>
        </p:txBody>
      </p:sp>
      <p:sp>
        <p:nvSpPr>
          <p:cNvPr id="138" name="Content Placeholder 3">
            <a:extLst>
              <a:ext uri="{FF2B5EF4-FFF2-40B4-BE49-F238E27FC236}">
                <a16:creationId xmlns:a16="http://schemas.microsoft.com/office/drawing/2014/main" id="{96E45BC1-0DD6-41D9-984A-1E5E0A3E32E9}"/>
              </a:ext>
            </a:extLst>
          </p:cNvPr>
          <p:cNvSpPr txBox="1">
            <a:spLocks/>
          </p:cNvSpPr>
          <p:nvPr/>
        </p:nvSpPr>
        <p:spPr>
          <a:xfrm>
            <a:off x="83820" y="5445734"/>
            <a:ext cx="1159300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unallocated cells.</a:t>
            </a:r>
            <a:endParaRPr lang="en-IN" baseline="-25000" dirty="0"/>
          </a:p>
        </p:txBody>
      </p:sp>
      <p:sp>
        <p:nvSpPr>
          <p:cNvPr id="140" name="Content Placeholder 3">
            <a:extLst>
              <a:ext uri="{FF2B5EF4-FFF2-40B4-BE49-F238E27FC236}">
                <a16:creationId xmlns:a16="http://schemas.microsoft.com/office/drawing/2014/main" id="{D7739DF2-52FC-47F8-9C81-F8B1F6D64170}"/>
              </a:ext>
            </a:extLst>
          </p:cNvPr>
          <p:cNvSpPr txBox="1">
            <a:spLocks/>
          </p:cNvSpPr>
          <p:nvPr/>
        </p:nvSpPr>
        <p:spPr>
          <a:xfrm>
            <a:off x="62460" y="6004491"/>
            <a:ext cx="1210818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Cell (D, X) has maximum opportunity cost of 1. Loop for this cell is shown in the table.</a:t>
            </a:r>
            <a:endParaRPr lang="en-IN" baseline="-25000" dirty="0"/>
          </a:p>
        </p:txBody>
      </p:sp>
    </p:spTree>
    <p:extLst>
      <p:ext uri="{BB962C8B-B14F-4D97-AF65-F5344CB8AC3E}">
        <p14:creationId xmlns:p14="http://schemas.microsoft.com/office/powerpoint/2010/main" val="283599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left)">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57"/>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8"/>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6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2"/>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64"/>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5"/>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66"/>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67"/>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6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70"/>
                                        </p:tgtEl>
                                        <p:attrNameLst>
                                          <p:attrName>style.visibility</p:attrName>
                                        </p:attrNameLst>
                                      </p:cBhvr>
                                      <p:to>
                                        <p:strVal val="visible"/>
                                      </p:to>
                                    </p:set>
                                  </p:childTnLst>
                                </p:cTn>
                              </p:par>
                              <p:par>
                                <p:cTn id="144" presetID="1" presetClass="entr" presetSubtype="0" fill="hold" nodeType="withEffect">
                                  <p:stCondLst>
                                    <p:cond delay="0"/>
                                  </p:stCondLst>
                                  <p:childTnLst>
                                    <p:set>
                                      <p:cBhvr>
                                        <p:cTn id="145" dur="1" fill="hold">
                                          <p:stCondLst>
                                            <p:cond delay="0"/>
                                          </p:stCondLst>
                                        </p:cTn>
                                        <p:tgtEl>
                                          <p:spTgt spid="7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114"/>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113"/>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12"/>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84"/>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75"/>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19"/>
                                        </p:tgtEl>
                                        <p:attrNameLst>
                                          <p:attrName>style.visibility</p:attrName>
                                        </p:attrNameLst>
                                      </p:cBhvr>
                                      <p:to>
                                        <p:strVal val="visible"/>
                                      </p:to>
                                    </p:set>
                                    <p:animEffect transition="in" filter="wipe(left)">
                                      <p:cBhvr>
                                        <p:cTn id="160" dur="500"/>
                                        <p:tgtEl>
                                          <p:spTgt spid="119"/>
                                        </p:tgtEl>
                                      </p:cBhvr>
                                    </p:animEffect>
                                  </p:childTnLst>
                                </p:cTn>
                              </p:par>
                            </p:childTnLst>
                          </p:cTn>
                        </p:par>
                        <p:par>
                          <p:cTn id="161" fill="hold">
                            <p:stCondLst>
                              <p:cond delay="500"/>
                            </p:stCondLst>
                            <p:childTnLst>
                              <p:par>
                                <p:cTn id="162" presetID="22" presetClass="entr" presetSubtype="8" fill="hold" grpId="0" nodeType="afterEffect">
                                  <p:stCondLst>
                                    <p:cond delay="0"/>
                                  </p:stCondLst>
                                  <p:childTnLst>
                                    <p:set>
                                      <p:cBhvr>
                                        <p:cTn id="163" dur="1" fill="hold">
                                          <p:stCondLst>
                                            <p:cond delay="0"/>
                                          </p:stCondLst>
                                        </p:cTn>
                                        <p:tgtEl>
                                          <p:spTgt spid="120"/>
                                        </p:tgtEl>
                                        <p:attrNameLst>
                                          <p:attrName>style.visibility</p:attrName>
                                        </p:attrNameLst>
                                      </p:cBhvr>
                                      <p:to>
                                        <p:strVal val="visible"/>
                                      </p:to>
                                    </p:set>
                                    <p:animEffect transition="in" filter="wipe(left)">
                                      <p:cBhvr>
                                        <p:cTn id="164" dur="500"/>
                                        <p:tgtEl>
                                          <p:spTgt spid="12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130"/>
                                        </p:tgtEl>
                                        <p:attrNameLst>
                                          <p:attrName>style.visibility</p:attrName>
                                        </p:attrNameLst>
                                      </p:cBhvr>
                                      <p:to>
                                        <p:strVal val="visible"/>
                                      </p:to>
                                    </p:set>
                                    <p:animEffect transition="in" filter="wipe(left)">
                                      <p:cBhvr>
                                        <p:cTn id="169" dur="500"/>
                                        <p:tgtEl>
                                          <p:spTgt spid="130"/>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134"/>
                                        </p:tgtEl>
                                        <p:attrNameLst>
                                          <p:attrName>style.visibility</p:attrName>
                                        </p:attrNameLst>
                                      </p:cBhvr>
                                      <p:to>
                                        <p:strVal val="visible"/>
                                      </p:to>
                                    </p:set>
                                    <p:animEffect transition="in" filter="wipe(left)">
                                      <p:cBhvr>
                                        <p:cTn id="174" dur="500"/>
                                        <p:tgtEl>
                                          <p:spTgt spid="13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33"/>
                                        </p:tgtEl>
                                        <p:attrNameLst>
                                          <p:attrName>style.visibility</p:attrName>
                                        </p:attrNameLst>
                                      </p:cBhvr>
                                      <p:to>
                                        <p:strVal val="visible"/>
                                      </p:to>
                                    </p:set>
                                    <p:animEffect transition="in" filter="wipe(left)">
                                      <p:cBhvr>
                                        <p:cTn id="179" dur="500"/>
                                        <p:tgtEl>
                                          <p:spTgt spid="133"/>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117"/>
                                        </p:tgtEl>
                                        <p:attrNameLst>
                                          <p:attrName>style.visibility</p:attrName>
                                        </p:attrNameLst>
                                      </p:cBhvr>
                                      <p:to>
                                        <p:strVal val="visible"/>
                                      </p:to>
                                    </p:set>
                                    <p:animEffect transition="in" filter="wipe(up)">
                                      <p:cBhvr>
                                        <p:cTn id="184" dur="500"/>
                                        <p:tgtEl>
                                          <p:spTgt spid="117"/>
                                        </p:tgtEl>
                                      </p:cBhvr>
                                    </p:animEffect>
                                  </p:childTnLst>
                                </p:cTn>
                              </p:par>
                            </p:childTnLst>
                          </p:cTn>
                        </p:par>
                        <p:par>
                          <p:cTn id="185" fill="hold">
                            <p:stCondLst>
                              <p:cond delay="500"/>
                            </p:stCondLst>
                            <p:childTnLst>
                              <p:par>
                                <p:cTn id="186" presetID="22" presetClass="entr" presetSubtype="2" fill="hold" nodeType="afterEffect">
                                  <p:stCondLst>
                                    <p:cond delay="0"/>
                                  </p:stCondLst>
                                  <p:childTnLst>
                                    <p:set>
                                      <p:cBhvr>
                                        <p:cTn id="187" dur="1" fill="hold">
                                          <p:stCondLst>
                                            <p:cond delay="0"/>
                                          </p:stCondLst>
                                        </p:cTn>
                                        <p:tgtEl>
                                          <p:spTgt spid="116"/>
                                        </p:tgtEl>
                                        <p:attrNameLst>
                                          <p:attrName>style.visibility</p:attrName>
                                        </p:attrNameLst>
                                      </p:cBhvr>
                                      <p:to>
                                        <p:strVal val="visible"/>
                                      </p:to>
                                    </p:set>
                                    <p:animEffect transition="in" filter="wipe(right)">
                                      <p:cBhvr>
                                        <p:cTn id="188" dur="500"/>
                                        <p:tgtEl>
                                          <p:spTgt spid="11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115"/>
                                        </p:tgtEl>
                                        <p:attrNameLst>
                                          <p:attrName>style.visibility</p:attrName>
                                        </p:attrNameLst>
                                      </p:cBhvr>
                                      <p:to>
                                        <p:strVal val="visible"/>
                                      </p:to>
                                    </p:set>
                                    <p:animEffect transition="in" filter="wipe(left)">
                                      <p:cBhvr>
                                        <p:cTn id="193" dur="500"/>
                                        <p:tgtEl>
                                          <p:spTgt spid="11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37"/>
                                        </p:tgtEl>
                                        <p:attrNameLst>
                                          <p:attrName>style.visibility</p:attrName>
                                        </p:attrNameLst>
                                      </p:cBhvr>
                                      <p:to>
                                        <p:strVal val="visible"/>
                                      </p:to>
                                    </p:set>
                                    <p:animEffect transition="in" filter="wipe(left)">
                                      <p:cBhvr>
                                        <p:cTn id="198" dur="500"/>
                                        <p:tgtEl>
                                          <p:spTgt spid="137"/>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136"/>
                                        </p:tgtEl>
                                        <p:attrNameLst>
                                          <p:attrName>style.visibility</p:attrName>
                                        </p:attrNameLst>
                                      </p:cBhvr>
                                      <p:to>
                                        <p:strVal val="visible"/>
                                      </p:to>
                                    </p:set>
                                    <p:animEffect transition="in" filter="wipe(left)">
                                      <p:cBhvr>
                                        <p:cTn id="203" dur="500"/>
                                        <p:tgtEl>
                                          <p:spTgt spid="136"/>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78"/>
                                        </p:tgtEl>
                                        <p:attrNameLst>
                                          <p:attrName>style.visibility</p:attrName>
                                        </p:attrNameLst>
                                      </p:cBhvr>
                                      <p:to>
                                        <p:strVal val="visible"/>
                                      </p:to>
                                    </p:set>
                                    <p:animEffect transition="in" filter="wipe(left)">
                                      <p:cBhvr>
                                        <p:cTn id="208" dur="500"/>
                                        <p:tgtEl>
                                          <p:spTgt spid="78"/>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77"/>
                                        </p:tgtEl>
                                        <p:attrNameLst>
                                          <p:attrName>style.visibility</p:attrName>
                                        </p:attrNameLst>
                                      </p:cBhvr>
                                      <p:to>
                                        <p:strVal val="visible"/>
                                      </p:to>
                                    </p:set>
                                    <p:animEffect transition="in" filter="wipe(left)">
                                      <p:cBhvr>
                                        <p:cTn id="213" dur="500"/>
                                        <p:tgtEl>
                                          <p:spTgt spid="77"/>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80"/>
                                        </p:tgtEl>
                                        <p:attrNameLst>
                                          <p:attrName>style.visibility</p:attrName>
                                        </p:attrNameLst>
                                      </p:cBhvr>
                                      <p:to>
                                        <p:strVal val="visible"/>
                                      </p:to>
                                    </p:set>
                                    <p:animEffect transition="in" filter="wipe(left)">
                                      <p:cBhvr>
                                        <p:cTn id="218" dur="500"/>
                                        <p:tgtEl>
                                          <p:spTgt spid="80"/>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82"/>
                                        </p:tgtEl>
                                        <p:attrNameLst>
                                          <p:attrName>style.visibility</p:attrName>
                                        </p:attrNameLst>
                                      </p:cBhvr>
                                      <p:to>
                                        <p:strVal val="visible"/>
                                      </p:to>
                                    </p:set>
                                    <p:animEffect transition="in" filter="wipe(left)">
                                      <p:cBhvr>
                                        <p:cTn id="223" dur="500"/>
                                        <p:tgtEl>
                                          <p:spTgt spid="8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76"/>
                                        </p:tgtEl>
                                        <p:attrNameLst>
                                          <p:attrName>style.visibility</p:attrName>
                                        </p:attrNameLst>
                                      </p:cBhvr>
                                      <p:to>
                                        <p:strVal val="visible"/>
                                      </p:to>
                                    </p:set>
                                    <p:animEffect transition="in" filter="wipe(left)">
                                      <p:cBhvr>
                                        <p:cTn id="228" dur="500"/>
                                        <p:tgtEl>
                                          <p:spTgt spid="76"/>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79"/>
                                        </p:tgtEl>
                                        <p:attrNameLst>
                                          <p:attrName>style.visibility</p:attrName>
                                        </p:attrNameLst>
                                      </p:cBhvr>
                                      <p:to>
                                        <p:strVal val="visible"/>
                                      </p:to>
                                    </p:set>
                                    <p:animEffect transition="in" filter="wipe(left)">
                                      <p:cBhvr>
                                        <p:cTn id="233" dur="500"/>
                                        <p:tgtEl>
                                          <p:spTgt spid="79"/>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81"/>
                                        </p:tgtEl>
                                        <p:attrNameLst>
                                          <p:attrName>style.visibility</p:attrName>
                                        </p:attrNameLst>
                                      </p:cBhvr>
                                      <p:to>
                                        <p:strVal val="visible"/>
                                      </p:to>
                                    </p:set>
                                    <p:animEffect transition="in" filter="wipe(left)">
                                      <p:cBhvr>
                                        <p:cTn id="238" dur="500"/>
                                        <p:tgtEl>
                                          <p:spTgt spid="81"/>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103"/>
                                        </p:tgtEl>
                                        <p:attrNameLst>
                                          <p:attrName>style.visibility</p:attrName>
                                        </p:attrNameLst>
                                      </p:cBhvr>
                                      <p:to>
                                        <p:strVal val="visible"/>
                                      </p:to>
                                    </p:set>
                                    <p:animEffect transition="in" filter="wipe(left)">
                                      <p:cBhvr>
                                        <p:cTn id="243" dur="500"/>
                                        <p:tgtEl>
                                          <p:spTgt spid="103"/>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38"/>
                                        </p:tgtEl>
                                        <p:attrNameLst>
                                          <p:attrName>style.visibility</p:attrName>
                                        </p:attrNameLst>
                                      </p:cBhvr>
                                      <p:to>
                                        <p:strVal val="visible"/>
                                      </p:to>
                                    </p:set>
                                    <p:animEffect transition="in" filter="wipe(left)">
                                      <p:cBhvr>
                                        <p:cTn id="248" dur="500"/>
                                        <p:tgtEl>
                                          <p:spTgt spid="138"/>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35"/>
                                        </p:tgtEl>
                                        <p:attrNameLst>
                                          <p:attrName>style.visibility</p:attrName>
                                        </p:attrNameLst>
                                      </p:cBhvr>
                                      <p:to>
                                        <p:strVal val="visible"/>
                                      </p:to>
                                    </p:set>
                                    <p:animEffect transition="in" filter="wipe(left)">
                                      <p:cBhvr>
                                        <p:cTn id="253" dur="500"/>
                                        <p:tgtEl>
                                          <p:spTgt spid="135"/>
                                        </p:tgtEl>
                                      </p:cBhvr>
                                    </p:animEffect>
                                  </p:childTnLst>
                                </p:cTn>
                              </p:par>
                            </p:childTnLst>
                          </p:cTn>
                        </p:par>
                      </p:childTnLst>
                    </p:cTn>
                  </p:par>
                  <p:par>
                    <p:cTn id="254" fill="hold">
                      <p:stCondLst>
                        <p:cond delay="indefinite"/>
                      </p:stCondLst>
                      <p:childTnLst>
                        <p:par>
                          <p:cTn id="255" fill="hold">
                            <p:stCondLst>
                              <p:cond delay="0"/>
                            </p:stCondLst>
                            <p:childTnLst>
                              <p:par>
                                <p:cTn id="256" presetID="21" presetClass="entr" presetSubtype="1" fill="hold" grpId="0" nodeType="clickEffect">
                                  <p:stCondLst>
                                    <p:cond delay="0"/>
                                  </p:stCondLst>
                                  <p:childTnLst>
                                    <p:set>
                                      <p:cBhvr>
                                        <p:cTn id="257" dur="1" fill="hold">
                                          <p:stCondLst>
                                            <p:cond delay="0"/>
                                          </p:stCondLst>
                                        </p:cTn>
                                        <p:tgtEl>
                                          <p:spTgt spid="86"/>
                                        </p:tgtEl>
                                        <p:attrNameLst>
                                          <p:attrName>style.visibility</p:attrName>
                                        </p:attrNameLst>
                                      </p:cBhvr>
                                      <p:to>
                                        <p:strVal val="visible"/>
                                      </p:to>
                                    </p:set>
                                    <p:animEffect transition="in" filter="wheel(1)">
                                      <p:cBhvr>
                                        <p:cTn id="258" dur="2000"/>
                                        <p:tgtEl>
                                          <p:spTgt spid="86"/>
                                        </p:tgtEl>
                                      </p:cBhvr>
                                    </p:animEffect>
                                  </p:childTnLst>
                                </p:cTn>
                              </p:par>
                            </p:childTnLst>
                          </p:cTn>
                        </p:par>
                        <p:par>
                          <p:cTn id="259" fill="hold">
                            <p:stCondLst>
                              <p:cond delay="2000"/>
                            </p:stCondLst>
                            <p:childTnLst>
                              <p:par>
                                <p:cTn id="260" presetID="22" presetClass="entr" presetSubtype="8" fill="hold" grpId="0" nodeType="afterEffect">
                                  <p:stCondLst>
                                    <p:cond delay="0"/>
                                  </p:stCondLst>
                                  <p:childTnLst>
                                    <p:set>
                                      <p:cBhvr>
                                        <p:cTn id="261" dur="1" fill="hold">
                                          <p:stCondLst>
                                            <p:cond delay="0"/>
                                          </p:stCondLst>
                                        </p:cTn>
                                        <p:tgtEl>
                                          <p:spTgt spid="85"/>
                                        </p:tgtEl>
                                        <p:attrNameLst>
                                          <p:attrName>style.visibility</p:attrName>
                                        </p:attrNameLst>
                                      </p:cBhvr>
                                      <p:to>
                                        <p:strVal val="visible"/>
                                      </p:to>
                                    </p:set>
                                    <p:animEffect transition="in" filter="wipe(left)">
                                      <p:cBhvr>
                                        <p:cTn id="262" dur="500"/>
                                        <p:tgtEl>
                                          <p:spTgt spid="85"/>
                                        </p:tgtEl>
                                      </p:cBhvr>
                                    </p:animEffect>
                                  </p:childTnLst>
                                </p:cTn>
                              </p:par>
                            </p:childTnLst>
                          </p:cTn>
                        </p:par>
                      </p:childTnLst>
                    </p:cTn>
                  </p:par>
                  <p:par>
                    <p:cTn id="263" fill="hold">
                      <p:stCondLst>
                        <p:cond delay="indefinite"/>
                      </p:stCondLst>
                      <p:childTnLst>
                        <p:par>
                          <p:cTn id="264" fill="hold">
                            <p:stCondLst>
                              <p:cond delay="0"/>
                            </p:stCondLst>
                            <p:childTnLst>
                              <p:par>
                                <p:cTn id="265" presetID="21" presetClass="entr" presetSubtype="1" fill="hold" grpId="0" nodeType="clickEffect">
                                  <p:stCondLst>
                                    <p:cond delay="0"/>
                                  </p:stCondLst>
                                  <p:childTnLst>
                                    <p:set>
                                      <p:cBhvr>
                                        <p:cTn id="266" dur="1" fill="hold">
                                          <p:stCondLst>
                                            <p:cond delay="0"/>
                                          </p:stCondLst>
                                        </p:cTn>
                                        <p:tgtEl>
                                          <p:spTgt spid="88"/>
                                        </p:tgtEl>
                                        <p:attrNameLst>
                                          <p:attrName>style.visibility</p:attrName>
                                        </p:attrNameLst>
                                      </p:cBhvr>
                                      <p:to>
                                        <p:strVal val="visible"/>
                                      </p:to>
                                    </p:set>
                                    <p:animEffect transition="in" filter="wheel(1)">
                                      <p:cBhvr>
                                        <p:cTn id="267" dur="2000"/>
                                        <p:tgtEl>
                                          <p:spTgt spid="88"/>
                                        </p:tgtEl>
                                      </p:cBhvr>
                                    </p:animEffect>
                                  </p:childTnLst>
                                </p:cTn>
                              </p:par>
                            </p:childTnLst>
                          </p:cTn>
                        </p:par>
                        <p:par>
                          <p:cTn id="268" fill="hold">
                            <p:stCondLst>
                              <p:cond delay="2000"/>
                            </p:stCondLst>
                            <p:childTnLst>
                              <p:par>
                                <p:cTn id="269" presetID="22" presetClass="entr" presetSubtype="8" fill="hold" grpId="0" nodeType="afterEffect">
                                  <p:stCondLst>
                                    <p:cond delay="0"/>
                                  </p:stCondLst>
                                  <p:childTnLst>
                                    <p:set>
                                      <p:cBhvr>
                                        <p:cTn id="270" dur="1" fill="hold">
                                          <p:stCondLst>
                                            <p:cond delay="0"/>
                                          </p:stCondLst>
                                        </p:cTn>
                                        <p:tgtEl>
                                          <p:spTgt spid="87"/>
                                        </p:tgtEl>
                                        <p:attrNameLst>
                                          <p:attrName>style.visibility</p:attrName>
                                        </p:attrNameLst>
                                      </p:cBhvr>
                                      <p:to>
                                        <p:strVal val="visible"/>
                                      </p:to>
                                    </p:set>
                                    <p:animEffect transition="in" filter="wipe(left)">
                                      <p:cBhvr>
                                        <p:cTn id="271" dur="500"/>
                                        <p:tgtEl>
                                          <p:spTgt spid="87"/>
                                        </p:tgtEl>
                                      </p:cBhvr>
                                    </p:animEffect>
                                  </p:childTnLst>
                                </p:cTn>
                              </p:par>
                            </p:childTnLst>
                          </p:cTn>
                        </p:par>
                      </p:childTnLst>
                    </p:cTn>
                  </p:par>
                  <p:par>
                    <p:cTn id="272" fill="hold">
                      <p:stCondLst>
                        <p:cond delay="indefinite"/>
                      </p:stCondLst>
                      <p:childTnLst>
                        <p:par>
                          <p:cTn id="273" fill="hold">
                            <p:stCondLst>
                              <p:cond delay="0"/>
                            </p:stCondLst>
                            <p:childTnLst>
                              <p:par>
                                <p:cTn id="274" presetID="21" presetClass="entr" presetSubtype="1" fill="hold" grpId="0" nodeType="clickEffect">
                                  <p:stCondLst>
                                    <p:cond delay="0"/>
                                  </p:stCondLst>
                                  <p:childTnLst>
                                    <p:set>
                                      <p:cBhvr>
                                        <p:cTn id="275" dur="1" fill="hold">
                                          <p:stCondLst>
                                            <p:cond delay="0"/>
                                          </p:stCondLst>
                                        </p:cTn>
                                        <p:tgtEl>
                                          <p:spTgt spid="90"/>
                                        </p:tgtEl>
                                        <p:attrNameLst>
                                          <p:attrName>style.visibility</p:attrName>
                                        </p:attrNameLst>
                                      </p:cBhvr>
                                      <p:to>
                                        <p:strVal val="visible"/>
                                      </p:to>
                                    </p:set>
                                    <p:animEffect transition="in" filter="wheel(1)">
                                      <p:cBhvr>
                                        <p:cTn id="276" dur="2000"/>
                                        <p:tgtEl>
                                          <p:spTgt spid="90"/>
                                        </p:tgtEl>
                                      </p:cBhvr>
                                    </p:animEffect>
                                  </p:childTnLst>
                                </p:cTn>
                              </p:par>
                            </p:childTnLst>
                          </p:cTn>
                        </p:par>
                        <p:par>
                          <p:cTn id="277" fill="hold">
                            <p:stCondLst>
                              <p:cond delay="2000"/>
                            </p:stCondLst>
                            <p:childTnLst>
                              <p:par>
                                <p:cTn id="278" presetID="22" presetClass="entr" presetSubtype="8" fill="hold" grpId="0" nodeType="afterEffect">
                                  <p:stCondLst>
                                    <p:cond delay="0"/>
                                  </p:stCondLst>
                                  <p:childTnLst>
                                    <p:set>
                                      <p:cBhvr>
                                        <p:cTn id="279" dur="1" fill="hold">
                                          <p:stCondLst>
                                            <p:cond delay="0"/>
                                          </p:stCondLst>
                                        </p:cTn>
                                        <p:tgtEl>
                                          <p:spTgt spid="89"/>
                                        </p:tgtEl>
                                        <p:attrNameLst>
                                          <p:attrName>style.visibility</p:attrName>
                                        </p:attrNameLst>
                                      </p:cBhvr>
                                      <p:to>
                                        <p:strVal val="visible"/>
                                      </p:to>
                                    </p:set>
                                    <p:animEffect transition="in" filter="wipe(left)">
                                      <p:cBhvr>
                                        <p:cTn id="280" dur="500"/>
                                        <p:tgtEl>
                                          <p:spTgt spid="89"/>
                                        </p:tgtEl>
                                      </p:cBhvr>
                                    </p:animEffect>
                                  </p:childTnLst>
                                </p:cTn>
                              </p:par>
                            </p:childTnLst>
                          </p:cTn>
                        </p:par>
                      </p:childTnLst>
                    </p:cTn>
                  </p:par>
                  <p:par>
                    <p:cTn id="281" fill="hold">
                      <p:stCondLst>
                        <p:cond delay="indefinite"/>
                      </p:stCondLst>
                      <p:childTnLst>
                        <p:par>
                          <p:cTn id="282" fill="hold">
                            <p:stCondLst>
                              <p:cond delay="0"/>
                            </p:stCondLst>
                            <p:childTnLst>
                              <p:par>
                                <p:cTn id="283" presetID="21" presetClass="entr" presetSubtype="1" fill="hold" grpId="0" nodeType="clickEffect">
                                  <p:stCondLst>
                                    <p:cond delay="0"/>
                                  </p:stCondLst>
                                  <p:childTnLst>
                                    <p:set>
                                      <p:cBhvr>
                                        <p:cTn id="284" dur="1" fill="hold">
                                          <p:stCondLst>
                                            <p:cond delay="0"/>
                                          </p:stCondLst>
                                        </p:cTn>
                                        <p:tgtEl>
                                          <p:spTgt spid="122"/>
                                        </p:tgtEl>
                                        <p:attrNameLst>
                                          <p:attrName>style.visibility</p:attrName>
                                        </p:attrNameLst>
                                      </p:cBhvr>
                                      <p:to>
                                        <p:strVal val="visible"/>
                                      </p:to>
                                    </p:set>
                                    <p:animEffect transition="in" filter="wheel(1)">
                                      <p:cBhvr>
                                        <p:cTn id="285" dur="2000"/>
                                        <p:tgtEl>
                                          <p:spTgt spid="122"/>
                                        </p:tgtEl>
                                      </p:cBhvr>
                                    </p:animEffect>
                                  </p:childTnLst>
                                </p:cTn>
                              </p:par>
                            </p:childTnLst>
                          </p:cTn>
                        </p:par>
                        <p:par>
                          <p:cTn id="286" fill="hold">
                            <p:stCondLst>
                              <p:cond delay="2000"/>
                            </p:stCondLst>
                            <p:childTnLst>
                              <p:par>
                                <p:cTn id="287" presetID="22" presetClass="entr" presetSubtype="8" fill="hold" grpId="0" nodeType="afterEffect">
                                  <p:stCondLst>
                                    <p:cond delay="0"/>
                                  </p:stCondLst>
                                  <p:childTnLst>
                                    <p:set>
                                      <p:cBhvr>
                                        <p:cTn id="288" dur="1" fill="hold">
                                          <p:stCondLst>
                                            <p:cond delay="0"/>
                                          </p:stCondLst>
                                        </p:cTn>
                                        <p:tgtEl>
                                          <p:spTgt spid="121"/>
                                        </p:tgtEl>
                                        <p:attrNameLst>
                                          <p:attrName>style.visibility</p:attrName>
                                        </p:attrNameLst>
                                      </p:cBhvr>
                                      <p:to>
                                        <p:strVal val="visible"/>
                                      </p:to>
                                    </p:set>
                                    <p:animEffect transition="in" filter="wipe(left)">
                                      <p:cBhvr>
                                        <p:cTn id="289" dur="500"/>
                                        <p:tgtEl>
                                          <p:spTgt spid="121"/>
                                        </p:tgtEl>
                                      </p:cBhvr>
                                    </p:animEffect>
                                  </p:childTnLst>
                                </p:cTn>
                              </p:par>
                            </p:childTnLst>
                          </p:cTn>
                        </p:par>
                      </p:childTnLst>
                    </p:cTn>
                  </p:par>
                  <p:par>
                    <p:cTn id="290" fill="hold">
                      <p:stCondLst>
                        <p:cond delay="indefinite"/>
                      </p:stCondLst>
                      <p:childTnLst>
                        <p:par>
                          <p:cTn id="291" fill="hold">
                            <p:stCondLst>
                              <p:cond delay="0"/>
                            </p:stCondLst>
                            <p:childTnLst>
                              <p:par>
                                <p:cTn id="292" presetID="21" presetClass="entr" presetSubtype="1" fill="hold" grpId="0" nodeType="clickEffect">
                                  <p:stCondLst>
                                    <p:cond delay="0"/>
                                  </p:stCondLst>
                                  <p:childTnLst>
                                    <p:set>
                                      <p:cBhvr>
                                        <p:cTn id="293" dur="1" fill="hold">
                                          <p:stCondLst>
                                            <p:cond delay="0"/>
                                          </p:stCondLst>
                                        </p:cTn>
                                        <p:tgtEl>
                                          <p:spTgt spid="94"/>
                                        </p:tgtEl>
                                        <p:attrNameLst>
                                          <p:attrName>style.visibility</p:attrName>
                                        </p:attrNameLst>
                                      </p:cBhvr>
                                      <p:to>
                                        <p:strVal val="visible"/>
                                      </p:to>
                                    </p:set>
                                    <p:animEffect transition="in" filter="wheel(1)">
                                      <p:cBhvr>
                                        <p:cTn id="294" dur="2000"/>
                                        <p:tgtEl>
                                          <p:spTgt spid="94"/>
                                        </p:tgtEl>
                                      </p:cBhvr>
                                    </p:animEffect>
                                  </p:childTnLst>
                                </p:cTn>
                              </p:par>
                            </p:childTnLst>
                          </p:cTn>
                        </p:par>
                        <p:par>
                          <p:cTn id="295" fill="hold">
                            <p:stCondLst>
                              <p:cond delay="2000"/>
                            </p:stCondLst>
                            <p:childTnLst>
                              <p:par>
                                <p:cTn id="296" presetID="22" presetClass="entr" presetSubtype="8" fill="hold" grpId="0" nodeType="afterEffect">
                                  <p:stCondLst>
                                    <p:cond delay="0"/>
                                  </p:stCondLst>
                                  <p:childTnLst>
                                    <p:set>
                                      <p:cBhvr>
                                        <p:cTn id="297" dur="1" fill="hold">
                                          <p:stCondLst>
                                            <p:cond delay="0"/>
                                          </p:stCondLst>
                                        </p:cTn>
                                        <p:tgtEl>
                                          <p:spTgt spid="93"/>
                                        </p:tgtEl>
                                        <p:attrNameLst>
                                          <p:attrName>style.visibility</p:attrName>
                                        </p:attrNameLst>
                                      </p:cBhvr>
                                      <p:to>
                                        <p:strVal val="visible"/>
                                      </p:to>
                                    </p:set>
                                    <p:animEffect transition="in" filter="wipe(left)">
                                      <p:cBhvr>
                                        <p:cTn id="298" dur="500"/>
                                        <p:tgtEl>
                                          <p:spTgt spid="93"/>
                                        </p:tgtEl>
                                      </p:cBhvr>
                                    </p:animEffect>
                                  </p:childTnLst>
                                </p:cTn>
                              </p:par>
                            </p:childTnLst>
                          </p:cTn>
                        </p:par>
                      </p:childTnLst>
                    </p:cTn>
                  </p:par>
                  <p:par>
                    <p:cTn id="299" fill="hold">
                      <p:stCondLst>
                        <p:cond delay="indefinite"/>
                      </p:stCondLst>
                      <p:childTnLst>
                        <p:par>
                          <p:cTn id="300" fill="hold">
                            <p:stCondLst>
                              <p:cond delay="0"/>
                            </p:stCondLst>
                            <p:childTnLst>
                              <p:par>
                                <p:cTn id="301" presetID="21" presetClass="entr" presetSubtype="1" fill="hold" grpId="0" nodeType="clickEffect">
                                  <p:stCondLst>
                                    <p:cond delay="0"/>
                                  </p:stCondLst>
                                  <p:childTnLst>
                                    <p:set>
                                      <p:cBhvr>
                                        <p:cTn id="302" dur="1" fill="hold">
                                          <p:stCondLst>
                                            <p:cond delay="0"/>
                                          </p:stCondLst>
                                        </p:cTn>
                                        <p:tgtEl>
                                          <p:spTgt spid="96"/>
                                        </p:tgtEl>
                                        <p:attrNameLst>
                                          <p:attrName>style.visibility</p:attrName>
                                        </p:attrNameLst>
                                      </p:cBhvr>
                                      <p:to>
                                        <p:strVal val="visible"/>
                                      </p:to>
                                    </p:set>
                                    <p:animEffect transition="in" filter="wheel(1)">
                                      <p:cBhvr>
                                        <p:cTn id="303" dur="2000"/>
                                        <p:tgtEl>
                                          <p:spTgt spid="96"/>
                                        </p:tgtEl>
                                      </p:cBhvr>
                                    </p:animEffect>
                                  </p:childTnLst>
                                </p:cTn>
                              </p:par>
                            </p:childTnLst>
                          </p:cTn>
                        </p:par>
                        <p:par>
                          <p:cTn id="304" fill="hold">
                            <p:stCondLst>
                              <p:cond delay="2000"/>
                            </p:stCondLst>
                            <p:childTnLst>
                              <p:par>
                                <p:cTn id="305" presetID="22" presetClass="entr" presetSubtype="8" fill="hold" grpId="0" nodeType="afterEffect">
                                  <p:stCondLst>
                                    <p:cond delay="0"/>
                                  </p:stCondLst>
                                  <p:childTnLst>
                                    <p:set>
                                      <p:cBhvr>
                                        <p:cTn id="306" dur="1" fill="hold">
                                          <p:stCondLst>
                                            <p:cond delay="0"/>
                                          </p:stCondLst>
                                        </p:cTn>
                                        <p:tgtEl>
                                          <p:spTgt spid="95"/>
                                        </p:tgtEl>
                                        <p:attrNameLst>
                                          <p:attrName>style.visibility</p:attrName>
                                        </p:attrNameLst>
                                      </p:cBhvr>
                                      <p:to>
                                        <p:strVal val="visible"/>
                                      </p:to>
                                    </p:set>
                                    <p:animEffect transition="in" filter="wipe(left)">
                                      <p:cBhvr>
                                        <p:cTn id="307" dur="500"/>
                                        <p:tgtEl>
                                          <p:spTgt spid="95"/>
                                        </p:tgtEl>
                                      </p:cBhvr>
                                    </p:animEffect>
                                  </p:childTnLst>
                                </p:cTn>
                              </p:par>
                            </p:childTnLst>
                          </p:cTn>
                        </p:par>
                      </p:childTnLst>
                    </p:cTn>
                  </p:par>
                  <p:par>
                    <p:cTn id="308" fill="hold">
                      <p:stCondLst>
                        <p:cond delay="indefinite"/>
                      </p:stCondLst>
                      <p:childTnLst>
                        <p:par>
                          <p:cTn id="309" fill="hold">
                            <p:stCondLst>
                              <p:cond delay="0"/>
                            </p:stCondLst>
                            <p:childTnLst>
                              <p:par>
                                <p:cTn id="310" presetID="21" presetClass="entr" presetSubtype="1" fill="hold" grpId="0" nodeType="clickEffect">
                                  <p:stCondLst>
                                    <p:cond delay="0"/>
                                  </p:stCondLst>
                                  <p:childTnLst>
                                    <p:set>
                                      <p:cBhvr>
                                        <p:cTn id="311" dur="1" fill="hold">
                                          <p:stCondLst>
                                            <p:cond delay="0"/>
                                          </p:stCondLst>
                                        </p:cTn>
                                        <p:tgtEl>
                                          <p:spTgt spid="100"/>
                                        </p:tgtEl>
                                        <p:attrNameLst>
                                          <p:attrName>style.visibility</p:attrName>
                                        </p:attrNameLst>
                                      </p:cBhvr>
                                      <p:to>
                                        <p:strVal val="visible"/>
                                      </p:to>
                                    </p:set>
                                    <p:animEffect transition="in" filter="wheel(1)">
                                      <p:cBhvr>
                                        <p:cTn id="312" dur="2000"/>
                                        <p:tgtEl>
                                          <p:spTgt spid="100"/>
                                        </p:tgtEl>
                                      </p:cBhvr>
                                    </p:animEffect>
                                  </p:childTnLst>
                                </p:cTn>
                              </p:par>
                            </p:childTnLst>
                          </p:cTn>
                        </p:par>
                        <p:par>
                          <p:cTn id="313" fill="hold">
                            <p:stCondLst>
                              <p:cond delay="2000"/>
                            </p:stCondLst>
                            <p:childTnLst>
                              <p:par>
                                <p:cTn id="314" presetID="22" presetClass="entr" presetSubtype="8" fill="hold" grpId="0" nodeType="afterEffect">
                                  <p:stCondLst>
                                    <p:cond delay="0"/>
                                  </p:stCondLst>
                                  <p:childTnLst>
                                    <p:set>
                                      <p:cBhvr>
                                        <p:cTn id="315" dur="1" fill="hold">
                                          <p:stCondLst>
                                            <p:cond delay="0"/>
                                          </p:stCondLst>
                                        </p:cTn>
                                        <p:tgtEl>
                                          <p:spTgt spid="99"/>
                                        </p:tgtEl>
                                        <p:attrNameLst>
                                          <p:attrName>style.visibility</p:attrName>
                                        </p:attrNameLst>
                                      </p:cBhvr>
                                      <p:to>
                                        <p:strVal val="visible"/>
                                      </p:to>
                                    </p:set>
                                    <p:animEffect transition="in" filter="wipe(left)">
                                      <p:cBhvr>
                                        <p:cTn id="316" dur="500"/>
                                        <p:tgtEl>
                                          <p:spTgt spid="99"/>
                                        </p:tgtEl>
                                      </p:cBhvr>
                                    </p:animEffect>
                                  </p:childTnLst>
                                </p:cTn>
                              </p:par>
                            </p:childTnLst>
                          </p:cTn>
                        </p:par>
                      </p:childTnLst>
                    </p:cTn>
                  </p:par>
                  <p:par>
                    <p:cTn id="317" fill="hold">
                      <p:stCondLst>
                        <p:cond delay="indefinite"/>
                      </p:stCondLst>
                      <p:childTnLst>
                        <p:par>
                          <p:cTn id="318" fill="hold">
                            <p:stCondLst>
                              <p:cond delay="0"/>
                            </p:stCondLst>
                            <p:childTnLst>
                              <p:par>
                                <p:cTn id="319" presetID="21" presetClass="entr" presetSubtype="1" fill="hold" grpId="0" nodeType="clickEffect">
                                  <p:stCondLst>
                                    <p:cond delay="0"/>
                                  </p:stCondLst>
                                  <p:childTnLst>
                                    <p:set>
                                      <p:cBhvr>
                                        <p:cTn id="320" dur="1" fill="hold">
                                          <p:stCondLst>
                                            <p:cond delay="0"/>
                                          </p:stCondLst>
                                        </p:cTn>
                                        <p:tgtEl>
                                          <p:spTgt spid="98"/>
                                        </p:tgtEl>
                                        <p:attrNameLst>
                                          <p:attrName>style.visibility</p:attrName>
                                        </p:attrNameLst>
                                      </p:cBhvr>
                                      <p:to>
                                        <p:strVal val="visible"/>
                                      </p:to>
                                    </p:set>
                                    <p:animEffect transition="in" filter="wheel(1)">
                                      <p:cBhvr>
                                        <p:cTn id="321" dur="2000"/>
                                        <p:tgtEl>
                                          <p:spTgt spid="98"/>
                                        </p:tgtEl>
                                      </p:cBhvr>
                                    </p:animEffect>
                                  </p:childTnLst>
                                </p:cTn>
                              </p:par>
                            </p:childTnLst>
                          </p:cTn>
                        </p:par>
                        <p:par>
                          <p:cTn id="322" fill="hold">
                            <p:stCondLst>
                              <p:cond delay="2000"/>
                            </p:stCondLst>
                            <p:childTnLst>
                              <p:par>
                                <p:cTn id="323" presetID="22" presetClass="entr" presetSubtype="8" fill="hold" grpId="0" nodeType="afterEffect">
                                  <p:stCondLst>
                                    <p:cond delay="0"/>
                                  </p:stCondLst>
                                  <p:childTnLst>
                                    <p:set>
                                      <p:cBhvr>
                                        <p:cTn id="324" dur="1" fill="hold">
                                          <p:stCondLst>
                                            <p:cond delay="0"/>
                                          </p:stCondLst>
                                        </p:cTn>
                                        <p:tgtEl>
                                          <p:spTgt spid="97"/>
                                        </p:tgtEl>
                                        <p:attrNameLst>
                                          <p:attrName>style.visibility</p:attrName>
                                        </p:attrNameLst>
                                      </p:cBhvr>
                                      <p:to>
                                        <p:strVal val="visible"/>
                                      </p:to>
                                    </p:set>
                                    <p:animEffect transition="in" filter="wipe(left)">
                                      <p:cBhvr>
                                        <p:cTn id="325" dur="500"/>
                                        <p:tgtEl>
                                          <p:spTgt spid="97"/>
                                        </p:tgtEl>
                                      </p:cBhvr>
                                    </p:animEffect>
                                  </p:childTnLst>
                                </p:cTn>
                              </p:par>
                            </p:childTnLst>
                          </p:cTn>
                        </p:par>
                      </p:childTnLst>
                    </p:cTn>
                  </p:par>
                  <p:par>
                    <p:cTn id="326" fill="hold">
                      <p:stCondLst>
                        <p:cond delay="indefinite"/>
                      </p:stCondLst>
                      <p:childTnLst>
                        <p:par>
                          <p:cTn id="327" fill="hold">
                            <p:stCondLst>
                              <p:cond delay="0"/>
                            </p:stCondLst>
                            <p:childTnLst>
                              <p:par>
                                <p:cTn id="328" presetID="21" presetClass="entr" presetSubtype="1" fill="hold" grpId="0" nodeType="clickEffect">
                                  <p:stCondLst>
                                    <p:cond delay="0"/>
                                  </p:stCondLst>
                                  <p:childTnLst>
                                    <p:set>
                                      <p:cBhvr>
                                        <p:cTn id="329" dur="1" fill="hold">
                                          <p:stCondLst>
                                            <p:cond delay="0"/>
                                          </p:stCondLst>
                                        </p:cTn>
                                        <p:tgtEl>
                                          <p:spTgt spid="102"/>
                                        </p:tgtEl>
                                        <p:attrNameLst>
                                          <p:attrName>style.visibility</p:attrName>
                                        </p:attrNameLst>
                                      </p:cBhvr>
                                      <p:to>
                                        <p:strVal val="visible"/>
                                      </p:to>
                                    </p:set>
                                    <p:animEffect transition="in" filter="wheel(1)">
                                      <p:cBhvr>
                                        <p:cTn id="330" dur="2000"/>
                                        <p:tgtEl>
                                          <p:spTgt spid="102"/>
                                        </p:tgtEl>
                                      </p:cBhvr>
                                    </p:animEffect>
                                  </p:childTnLst>
                                </p:cTn>
                              </p:par>
                            </p:childTnLst>
                          </p:cTn>
                        </p:par>
                        <p:par>
                          <p:cTn id="331" fill="hold">
                            <p:stCondLst>
                              <p:cond delay="2000"/>
                            </p:stCondLst>
                            <p:childTnLst>
                              <p:par>
                                <p:cTn id="332" presetID="22" presetClass="entr" presetSubtype="8" fill="hold" grpId="0" nodeType="afterEffect">
                                  <p:stCondLst>
                                    <p:cond delay="0"/>
                                  </p:stCondLst>
                                  <p:childTnLst>
                                    <p:set>
                                      <p:cBhvr>
                                        <p:cTn id="333" dur="1" fill="hold">
                                          <p:stCondLst>
                                            <p:cond delay="0"/>
                                          </p:stCondLst>
                                        </p:cTn>
                                        <p:tgtEl>
                                          <p:spTgt spid="101"/>
                                        </p:tgtEl>
                                        <p:attrNameLst>
                                          <p:attrName>style.visibility</p:attrName>
                                        </p:attrNameLst>
                                      </p:cBhvr>
                                      <p:to>
                                        <p:strVal val="visible"/>
                                      </p:to>
                                    </p:set>
                                    <p:animEffect transition="in" filter="wipe(left)">
                                      <p:cBhvr>
                                        <p:cTn id="334" dur="500"/>
                                        <p:tgtEl>
                                          <p:spTgt spid="101"/>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140"/>
                                        </p:tgtEl>
                                        <p:attrNameLst>
                                          <p:attrName>style.visibility</p:attrName>
                                        </p:attrNameLst>
                                      </p:cBhvr>
                                      <p:to>
                                        <p:strVal val="visible"/>
                                      </p:to>
                                    </p:set>
                                    <p:animEffect transition="in" filter="wipe(left)">
                                      <p:cBhvr>
                                        <p:cTn id="339" dur="500"/>
                                        <p:tgtEl>
                                          <p:spTgt spid="140"/>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4" fill="hold" nodeType="clickEffect">
                                  <p:stCondLst>
                                    <p:cond delay="0"/>
                                  </p:stCondLst>
                                  <p:childTnLst>
                                    <p:set>
                                      <p:cBhvr>
                                        <p:cTn id="343" dur="1" fill="hold">
                                          <p:stCondLst>
                                            <p:cond delay="0"/>
                                          </p:stCondLst>
                                        </p:cTn>
                                        <p:tgtEl>
                                          <p:spTgt spid="128"/>
                                        </p:tgtEl>
                                        <p:attrNameLst>
                                          <p:attrName>style.visibility</p:attrName>
                                        </p:attrNameLst>
                                      </p:cBhvr>
                                      <p:to>
                                        <p:strVal val="visible"/>
                                      </p:to>
                                    </p:set>
                                    <p:animEffect transition="in" filter="wipe(down)">
                                      <p:cBhvr>
                                        <p:cTn id="344" dur="500"/>
                                        <p:tgtEl>
                                          <p:spTgt spid="128"/>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nodeType="clickEffect">
                                  <p:stCondLst>
                                    <p:cond delay="0"/>
                                  </p:stCondLst>
                                  <p:childTnLst>
                                    <p:set>
                                      <p:cBhvr>
                                        <p:cTn id="348" dur="1" fill="hold">
                                          <p:stCondLst>
                                            <p:cond delay="0"/>
                                          </p:stCondLst>
                                        </p:cTn>
                                        <p:tgtEl>
                                          <p:spTgt spid="123"/>
                                        </p:tgtEl>
                                        <p:attrNameLst>
                                          <p:attrName>style.visibility</p:attrName>
                                        </p:attrNameLst>
                                      </p:cBhvr>
                                      <p:to>
                                        <p:strVal val="visible"/>
                                      </p:to>
                                    </p:set>
                                    <p:animEffect transition="in" filter="wipe(left)">
                                      <p:cBhvr>
                                        <p:cTn id="349" dur="500"/>
                                        <p:tgtEl>
                                          <p:spTgt spid="123"/>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1" fill="hold" nodeType="clickEffect">
                                  <p:stCondLst>
                                    <p:cond delay="0"/>
                                  </p:stCondLst>
                                  <p:childTnLst>
                                    <p:set>
                                      <p:cBhvr>
                                        <p:cTn id="353" dur="1" fill="hold">
                                          <p:stCondLst>
                                            <p:cond delay="0"/>
                                          </p:stCondLst>
                                        </p:cTn>
                                        <p:tgtEl>
                                          <p:spTgt spid="132"/>
                                        </p:tgtEl>
                                        <p:attrNameLst>
                                          <p:attrName>style.visibility</p:attrName>
                                        </p:attrNameLst>
                                      </p:cBhvr>
                                      <p:to>
                                        <p:strVal val="visible"/>
                                      </p:to>
                                    </p:set>
                                    <p:animEffect transition="in" filter="wipe(up)">
                                      <p:cBhvr>
                                        <p:cTn id="354" dur="500"/>
                                        <p:tgtEl>
                                          <p:spTgt spid="132"/>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2" fill="hold" nodeType="clickEffect">
                                  <p:stCondLst>
                                    <p:cond delay="0"/>
                                  </p:stCondLst>
                                  <p:childTnLst>
                                    <p:set>
                                      <p:cBhvr>
                                        <p:cTn id="358" dur="1" fill="hold">
                                          <p:stCondLst>
                                            <p:cond delay="0"/>
                                          </p:stCondLst>
                                        </p:cTn>
                                        <p:tgtEl>
                                          <p:spTgt spid="131"/>
                                        </p:tgtEl>
                                        <p:attrNameLst>
                                          <p:attrName>style.visibility</p:attrName>
                                        </p:attrNameLst>
                                      </p:cBhvr>
                                      <p:to>
                                        <p:strVal val="visible"/>
                                      </p:to>
                                    </p:set>
                                    <p:animEffect transition="in" filter="wipe(right)">
                                      <p:cBhvr>
                                        <p:cTn id="359" dur="500"/>
                                        <p:tgtEl>
                                          <p:spTgt spid="131"/>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1" fill="hold" nodeType="clickEffect">
                                  <p:stCondLst>
                                    <p:cond delay="0"/>
                                  </p:stCondLst>
                                  <p:childTnLst>
                                    <p:set>
                                      <p:cBhvr>
                                        <p:cTn id="363" dur="1" fill="hold">
                                          <p:stCondLst>
                                            <p:cond delay="0"/>
                                          </p:stCondLst>
                                        </p:cTn>
                                        <p:tgtEl>
                                          <p:spTgt spid="139"/>
                                        </p:tgtEl>
                                        <p:attrNameLst>
                                          <p:attrName>style.visibility</p:attrName>
                                        </p:attrNameLst>
                                      </p:cBhvr>
                                      <p:to>
                                        <p:strVal val="visible"/>
                                      </p:to>
                                    </p:set>
                                    <p:animEffect transition="in" filter="wipe(up)">
                                      <p:cBhvr>
                                        <p:cTn id="364" dur="500"/>
                                        <p:tgtEl>
                                          <p:spTgt spid="139"/>
                                        </p:tgtEl>
                                      </p:cBhvr>
                                    </p:animEffect>
                                  </p:childTnLst>
                                </p:cTn>
                              </p:par>
                            </p:childTnLst>
                          </p:cTn>
                        </p:par>
                      </p:childTnLst>
                    </p:cTn>
                  </p:par>
                  <p:par>
                    <p:cTn id="365" fill="hold">
                      <p:stCondLst>
                        <p:cond delay="indefinite"/>
                      </p:stCondLst>
                      <p:childTnLst>
                        <p:par>
                          <p:cTn id="366" fill="hold">
                            <p:stCondLst>
                              <p:cond delay="0"/>
                            </p:stCondLst>
                            <p:childTnLst>
                              <p:par>
                                <p:cTn id="367" presetID="22" presetClass="entr" presetSubtype="2" fill="hold" nodeType="clickEffect">
                                  <p:stCondLst>
                                    <p:cond delay="0"/>
                                  </p:stCondLst>
                                  <p:childTnLst>
                                    <p:set>
                                      <p:cBhvr>
                                        <p:cTn id="368" dur="1" fill="hold">
                                          <p:stCondLst>
                                            <p:cond delay="0"/>
                                          </p:stCondLst>
                                        </p:cTn>
                                        <p:tgtEl>
                                          <p:spTgt spid="141"/>
                                        </p:tgtEl>
                                        <p:attrNameLst>
                                          <p:attrName>style.visibility</p:attrName>
                                        </p:attrNameLst>
                                      </p:cBhvr>
                                      <p:to>
                                        <p:strVal val="visible"/>
                                      </p:to>
                                    </p:set>
                                    <p:animEffect transition="in" filter="wipe(right)">
                                      <p:cBhvr>
                                        <p:cTn id="369" dur="500"/>
                                        <p:tgtEl>
                                          <p:spTgt spid="141"/>
                                        </p:tgtEl>
                                      </p:cBhvr>
                                    </p:animEffect>
                                  </p:childTnLst>
                                </p:cTn>
                              </p:par>
                            </p:childTnLst>
                          </p:cTn>
                        </p:par>
                      </p:childTnLst>
                    </p:cTn>
                  </p:par>
                  <p:par>
                    <p:cTn id="370" fill="hold">
                      <p:stCondLst>
                        <p:cond delay="indefinite"/>
                      </p:stCondLst>
                      <p:childTnLst>
                        <p:par>
                          <p:cTn id="371" fill="hold">
                            <p:stCondLst>
                              <p:cond delay="0"/>
                            </p:stCondLst>
                            <p:childTnLst>
                              <p:par>
                                <p:cTn id="372" presetID="10" presetClass="entr" presetSubtype="0" fill="hold" grpId="0" nodeType="clickEffect">
                                  <p:stCondLst>
                                    <p:cond delay="0"/>
                                  </p:stCondLst>
                                  <p:childTnLst>
                                    <p:set>
                                      <p:cBhvr>
                                        <p:cTn id="373" dur="1" fill="hold">
                                          <p:stCondLst>
                                            <p:cond delay="0"/>
                                          </p:stCondLst>
                                        </p:cTn>
                                        <p:tgtEl>
                                          <p:spTgt spid="124"/>
                                        </p:tgtEl>
                                        <p:attrNameLst>
                                          <p:attrName>style.visibility</p:attrName>
                                        </p:attrNameLst>
                                      </p:cBhvr>
                                      <p:to>
                                        <p:strVal val="visible"/>
                                      </p:to>
                                    </p:set>
                                    <p:animEffect transition="in" filter="fade">
                                      <p:cBhvr>
                                        <p:cTn id="374" dur="500"/>
                                        <p:tgtEl>
                                          <p:spTgt spid="124"/>
                                        </p:tgtEl>
                                      </p:cBhvr>
                                    </p:animEffect>
                                  </p:childTnLst>
                                </p:cTn>
                              </p:par>
                            </p:childTnLst>
                          </p:cTn>
                        </p:par>
                        <p:par>
                          <p:cTn id="375" fill="hold">
                            <p:stCondLst>
                              <p:cond delay="500"/>
                            </p:stCondLst>
                            <p:childTnLst>
                              <p:par>
                                <p:cTn id="376" presetID="10" presetClass="entr" presetSubtype="0" fill="hold" grpId="0" nodeType="afterEffect">
                                  <p:stCondLst>
                                    <p:cond delay="0"/>
                                  </p:stCondLst>
                                  <p:childTnLst>
                                    <p:set>
                                      <p:cBhvr>
                                        <p:cTn id="377" dur="1" fill="hold">
                                          <p:stCondLst>
                                            <p:cond delay="0"/>
                                          </p:stCondLst>
                                        </p:cTn>
                                        <p:tgtEl>
                                          <p:spTgt spid="146"/>
                                        </p:tgtEl>
                                        <p:attrNameLst>
                                          <p:attrName>style.visibility</p:attrName>
                                        </p:attrNameLst>
                                      </p:cBhvr>
                                      <p:to>
                                        <p:strVal val="visible"/>
                                      </p:to>
                                    </p:set>
                                    <p:animEffect transition="in" filter="fade">
                                      <p:cBhvr>
                                        <p:cTn id="378" dur="500"/>
                                        <p:tgtEl>
                                          <p:spTgt spid="146"/>
                                        </p:tgtEl>
                                      </p:cBhvr>
                                    </p:animEffect>
                                  </p:childTnLst>
                                </p:cTn>
                              </p:par>
                            </p:childTnLst>
                          </p:cTn>
                        </p:par>
                        <p:par>
                          <p:cTn id="379" fill="hold">
                            <p:stCondLst>
                              <p:cond delay="1000"/>
                            </p:stCondLst>
                            <p:childTnLst>
                              <p:par>
                                <p:cTn id="380" presetID="10" presetClass="entr" presetSubtype="0" fill="hold" grpId="0" nodeType="afterEffect">
                                  <p:stCondLst>
                                    <p:cond delay="0"/>
                                  </p:stCondLst>
                                  <p:childTnLst>
                                    <p:set>
                                      <p:cBhvr>
                                        <p:cTn id="381" dur="1" fill="hold">
                                          <p:stCondLst>
                                            <p:cond delay="0"/>
                                          </p:stCondLst>
                                        </p:cTn>
                                        <p:tgtEl>
                                          <p:spTgt spid="126"/>
                                        </p:tgtEl>
                                        <p:attrNameLst>
                                          <p:attrName>style.visibility</p:attrName>
                                        </p:attrNameLst>
                                      </p:cBhvr>
                                      <p:to>
                                        <p:strVal val="visible"/>
                                      </p:to>
                                    </p:set>
                                    <p:animEffect transition="in" filter="fade">
                                      <p:cBhvr>
                                        <p:cTn id="382" dur="500"/>
                                        <p:tgtEl>
                                          <p:spTgt spid="126"/>
                                        </p:tgtEl>
                                      </p:cBhvr>
                                    </p:animEffect>
                                  </p:childTnLst>
                                </p:cTn>
                              </p:par>
                            </p:childTnLst>
                          </p:cTn>
                        </p:par>
                        <p:par>
                          <p:cTn id="383" fill="hold">
                            <p:stCondLst>
                              <p:cond delay="1500"/>
                            </p:stCondLst>
                            <p:childTnLst>
                              <p:par>
                                <p:cTn id="384" presetID="10" presetClass="entr" presetSubtype="0" fill="hold" grpId="0" nodeType="afterEffect">
                                  <p:stCondLst>
                                    <p:cond delay="0"/>
                                  </p:stCondLst>
                                  <p:childTnLst>
                                    <p:set>
                                      <p:cBhvr>
                                        <p:cTn id="385" dur="1" fill="hold">
                                          <p:stCondLst>
                                            <p:cond delay="0"/>
                                          </p:stCondLst>
                                        </p:cTn>
                                        <p:tgtEl>
                                          <p:spTgt spid="125"/>
                                        </p:tgtEl>
                                        <p:attrNameLst>
                                          <p:attrName>style.visibility</p:attrName>
                                        </p:attrNameLst>
                                      </p:cBhvr>
                                      <p:to>
                                        <p:strVal val="visible"/>
                                      </p:to>
                                    </p:set>
                                    <p:animEffect transition="in" filter="fade">
                                      <p:cBhvr>
                                        <p:cTn id="386" dur="500"/>
                                        <p:tgtEl>
                                          <p:spTgt spid="125"/>
                                        </p:tgtEl>
                                      </p:cBhvr>
                                    </p:animEffect>
                                  </p:childTnLst>
                                </p:cTn>
                              </p:par>
                            </p:childTnLst>
                          </p:cTn>
                        </p:par>
                        <p:par>
                          <p:cTn id="387" fill="hold">
                            <p:stCondLst>
                              <p:cond delay="2000"/>
                            </p:stCondLst>
                            <p:childTnLst>
                              <p:par>
                                <p:cTn id="388" presetID="10" presetClass="entr" presetSubtype="0" fill="hold" grpId="0" nodeType="afterEffect">
                                  <p:stCondLst>
                                    <p:cond delay="0"/>
                                  </p:stCondLst>
                                  <p:childTnLst>
                                    <p:set>
                                      <p:cBhvr>
                                        <p:cTn id="389" dur="1" fill="hold">
                                          <p:stCondLst>
                                            <p:cond delay="0"/>
                                          </p:stCondLst>
                                        </p:cTn>
                                        <p:tgtEl>
                                          <p:spTgt spid="145"/>
                                        </p:tgtEl>
                                        <p:attrNameLst>
                                          <p:attrName>style.visibility</p:attrName>
                                        </p:attrNameLst>
                                      </p:cBhvr>
                                      <p:to>
                                        <p:strVal val="visible"/>
                                      </p:to>
                                    </p:set>
                                    <p:animEffect transition="in" filter="fade">
                                      <p:cBhvr>
                                        <p:cTn id="390" dur="500"/>
                                        <p:tgtEl>
                                          <p:spTgt spid="145"/>
                                        </p:tgtEl>
                                      </p:cBhvr>
                                    </p:animEffect>
                                  </p:childTnLst>
                                </p:cTn>
                              </p:par>
                            </p:childTnLst>
                          </p:cTn>
                        </p:par>
                        <p:par>
                          <p:cTn id="391" fill="hold">
                            <p:stCondLst>
                              <p:cond delay="2500"/>
                            </p:stCondLst>
                            <p:childTnLst>
                              <p:par>
                                <p:cTn id="392" presetID="10" presetClass="entr" presetSubtype="0" fill="hold" grpId="0" nodeType="afterEffect">
                                  <p:stCondLst>
                                    <p:cond delay="0"/>
                                  </p:stCondLst>
                                  <p:childTnLst>
                                    <p:set>
                                      <p:cBhvr>
                                        <p:cTn id="393" dur="1" fill="hold">
                                          <p:stCondLst>
                                            <p:cond delay="0"/>
                                          </p:stCondLst>
                                        </p:cTn>
                                        <p:tgtEl>
                                          <p:spTgt spid="127"/>
                                        </p:tgtEl>
                                        <p:attrNameLst>
                                          <p:attrName>style.visibility</p:attrName>
                                        </p:attrNameLst>
                                      </p:cBhvr>
                                      <p:to>
                                        <p:strVal val="visible"/>
                                      </p:to>
                                    </p:set>
                                    <p:animEffect transition="in" filter="fade">
                                      <p:cBhvr>
                                        <p:cTn id="39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6" grpId="0"/>
      <p:bldP spid="59" grpId="0"/>
      <p:bldP spid="62" grpId="0"/>
      <p:bldP spid="65" grpId="0"/>
      <p:bldP spid="68" grpId="0"/>
      <p:bldP spid="75" grpId="0"/>
      <p:bldP spid="76" grpId="0"/>
      <p:bldP spid="77" grpId="0"/>
      <p:bldP spid="78" grpId="0"/>
      <p:bldP spid="79" grpId="0"/>
      <p:bldP spid="80" grpId="0"/>
      <p:bldP spid="81" grpId="0"/>
      <p:bldP spid="82" grpId="0"/>
      <p:bldP spid="84" grpId="0"/>
      <p:bldP spid="85" grpId="0"/>
      <p:bldP spid="86" grpId="0" animBg="1"/>
      <p:bldP spid="87" grpId="0"/>
      <p:bldP spid="88" grpId="0" animBg="1"/>
      <p:bldP spid="89" grpId="0"/>
      <p:bldP spid="90" grpId="0" animBg="1"/>
      <p:bldP spid="93" grpId="0"/>
      <p:bldP spid="94" grpId="0" animBg="1"/>
      <p:bldP spid="95" grpId="0"/>
      <p:bldP spid="96" grpId="0" animBg="1"/>
      <p:bldP spid="97" grpId="0"/>
      <p:bldP spid="98" grpId="0" animBg="1"/>
      <p:bldP spid="99" grpId="0"/>
      <p:bldP spid="100" grpId="0" animBg="1"/>
      <p:bldP spid="101" grpId="0"/>
      <p:bldP spid="102" grpId="0" animBg="1"/>
      <p:bldP spid="103" grpId="0"/>
      <p:bldP spid="112" grpId="0"/>
      <p:bldP spid="115" grpId="0"/>
      <p:bldP spid="121" grpId="0"/>
      <p:bldP spid="122" grpId="0" animBg="1"/>
      <p:bldP spid="124" grpId="0"/>
      <p:bldP spid="125" grpId="0"/>
      <p:bldP spid="126" grpId="0"/>
      <p:bldP spid="127" grpId="0"/>
      <p:bldP spid="145" grpId="0"/>
      <p:bldP spid="146" grpId="0"/>
      <p:bldP spid="118" grpId="0"/>
      <p:bldP spid="119" grpId="0"/>
      <p:bldP spid="120" grpId="0"/>
      <p:bldP spid="130" grpId="0"/>
      <p:bldP spid="133" grpId="0"/>
      <p:bldP spid="134" grpId="0"/>
      <p:bldP spid="135" grpId="0"/>
      <p:bldP spid="136" grpId="0"/>
      <p:bldP spid="137" grpId="0"/>
      <p:bldP spid="138" grpId="0"/>
      <p:bldP spid="14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 152">
            <a:extLst>
              <a:ext uri="{FF2B5EF4-FFF2-40B4-BE49-F238E27FC236}">
                <a16:creationId xmlns:a16="http://schemas.microsoft.com/office/drawing/2014/main" id="{799B6412-4606-4BD1-AAD9-8B193D26046D}"/>
              </a:ext>
            </a:extLst>
          </p:cNvPr>
          <p:cNvGrpSpPr/>
          <p:nvPr/>
        </p:nvGrpSpPr>
        <p:grpSpPr>
          <a:xfrm>
            <a:off x="1531495" y="449705"/>
            <a:ext cx="9129010" cy="5486399"/>
            <a:chOff x="0" y="0"/>
            <a:chExt cx="7353660" cy="4742545"/>
          </a:xfrm>
        </p:grpSpPr>
        <p:sp>
          <p:nvSpPr>
            <p:cNvPr id="2" name="TextBox 1">
              <a:extLst>
                <a:ext uri="{FF2B5EF4-FFF2-40B4-BE49-F238E27FC236}">
                  <a16:creationId xmlns:a16="http://schemas.microsoft.com/office/drawing/2014/main" id="{E85DFB89-9058-4032-83F6-80E093B60555}"/>
                </a:ext>
              </a:extLst>
            </p:cNvPr>
            <p:cNvSpPr txBox="1"/>
            <p:nvPr/>
          </p:nvSpPr>
          <p:spPr>
            <a:xfrm>
              <a:off x="597762" y="0"/>
              <a:ext cx="628468" cy="461665"/>
            </a:xfrm>
            <a:prstGeom prst="rect">
              <a:avLst/>
            </a:prstGeom>
            <a:noFill/>
          </p:spPr>
          <p:txBody>
            <a:bodyPr wrap="square" rtlCol="0">
              <a:spAutoFit/>
            </a:bodyPr>
            <a:lstStyle/>
            <a:p>
              <a:r>
                <a:rPr lang="en-US" sz="2400" dirty="0"/>
                <a:t>To</a:t>
              </a:r>
              <a:endParaRPr lang="en-IN" sz="2400" dirty="0"/>
            </a:p>
          </p:txBody>
        </p:sp>
        <p:sp>
          <p:nvSpPr>
            <p:cNvPr id="3" name="TextBox 2">
              <a:extLst>
                <a:ext uri="{FF2B5EF4-FFF2-40B4-BE49-F238E27FC236}">
                  <a16:creationId xmlns:a16="http://schemas.microsoft.com/office/drawing/2014/main" id="{B451E54B-2EF7-4849-A36F-7994A9CD7045}"/>
                </a:ext>
              </a:extLst>
            </p:cNvPr>
            <p:cNvSpPr txBox="1"/>
            <p:nvPr/>
          </p:nvSpPr>
          <p:spPr>
            <a:xfrm>
              <a:off x="68748" y="403180"/>
              <a:ext cx="893135" cy="461665"/>
            </a:xfrm>
            <a:prstGeom prst="rect">
              <a:avLst/>
            </a:prstGeom>
            <a:noFill/>
          </p:spPr>
          <p:txBody>
            <a:bodyPr wrap="square" rtlCol="0">
              <a:spAutoFit/>
            </a:bodyPr>
            <a:lstStyle/>
            <a:p>
              <a:r>
                <a:rPr lang="en-US" sz="2400" dirty="0"/>
                <a:t>From</a:t>
              </a:r>
              <a:endParaRPr lang="en-IN" sz="2400" dirty="0"/>
            </a:p>
          </p:txBody>
        </p:sp>
        <p:cxnSp>
          <p:nvCxnSpPr>
            <p:cNvPr id="4" name="Straight Connector 3">
              <a:extLst>
                <a:ext uri="{FF2B5EF4-FFF2-40B4-BE49-F238E27FC236}">
                  <a16:creationId xmlns:a16="http://schemas.microsoft.com/office/drawing/2014/main" id="{3861A3B1-BC1D-4F03-9F43-F53E76953B2C}"/>
                </a:ext>
              </a:extLst>
            </p:cNvPr>
            <p:cNvCxnSpPr>
              <a:cxnSpLocks/>
            </p:cNvCxnSpPr>
            <p:nvPr/>
          </p:nvCxnSpPr>
          <p:spPr>
            <a:xfrm>
              <a:off x="139260" y="35732"/>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D712EF-D14F-4C82-A218-4A5FFD99FA00}"/>
                </a:ext>
              </a:extLst>
            </p:cNvPr>
            <p:cNvCxnSpPr>
              <a:cxnSpLocks/>
            </p:cNvCxnSpPr>
            <p:nvPr/>
          </p:nvCxnSpPr>
          <p:spPr>
            <a:xfrm>
              <a:off x="139260" y="76449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4B4F205-897C-4A71-A000-35A77E538026}"/>
                </a:ext>
              </a:extLst>
            </p:cNvPr>
            <p:cNvCxnSpPr>
              <a:cxnSpLocks/>
            </p:cNvCxnSpPr>
            <p:nvPr/>
          </p:nvCxnSpPr>
          <p:spPr>
            <a:xfrm>
              <a:off x="139260" y="148712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B3EAB1-FA28-4E33-A93A-C61C0D92D2A7}"/>
                </a:ext>
              </a:extLst>
            </p:cNvPr>
            <p:cNvCxnSpPr>
              <a:cxnSpLocks/>
            </p:cNvCxnSpPr>
            <p:nvPr/>
          </p:nvCxnSpPr>
          <p:spPr>
            <a:xfrm>
              <a:off x="139260" y="220975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32A74A-1FA7-4F5E-B04F-ABD0BF293962}"/>
                </a:ext>
              </a:extLst>
            </p:cNvPr>
            <p:cNvCxnSpPr>
              <a:cxnSpLocks/>
            </p:cNvCxnSpPr>
            <p:nvPr/>
          </p:nvCxnSpPr>
          <p:spPr>
            <a:xfrm>
              <a:off x="139260" y="293238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FC2D9E-600B-42E8-96C9-30FA68B821BF}"/>
                </a:ext>
              </a:extLst>
            </p:cNvPr>
            <p:cNvCxnSpPr>
              <a:cxnSpLocks/>
            </p:cNvCxnSpPr>
            <p:nvPr/>
          </p:nvCxnSpPr>
          <p:spPr>
            <a:xfrm>
              <a:off x="139260" y="365501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093507-21C3-40E4-9925-FA09072E976E}"/>
                </a:ext>
              </a:extLst>
            </p:cNvPr>
            <p:cNvCxnSpPr>
              <a:cxnSpLocks/>
            </p:cNvCxnSpPr>
            <p:nvPr/>
          </p:nvCxnSpPr>
          <p:spPr>
            <a:xfrm>
              <a:off x="139260" y="4732562"/>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4CE2AA-E57F-4E26-ADE0-978ED95BF645}"/>
                </a:ext>
              </a:extLst>
            </p:cNvPr>
            <p:cNvCxnSpPr>
              <a:cxnSpLocks/>
            </p:cNvCxnSpPr>
            <p:nvPr/>
          </p:nvCxnSpPr>
          <p:spPr>
            <a:xfrm>
              <a:off x="139261"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ACEBF3-FCC9-4DAA-A39E-F0339ED3E0B3}"/>
                </a:ext>
              </a:extLst>
            </p:cNvPr>
            <p:cNvCxnSpPr>
              <a:cxnSpLocks/>
            </p:cNvCxnSpPr>
            <p:nvPr/>
          </p:nvCxnSpPr>
          <p:spPr>
            <a:xfrm>
              <a:off x="1168090"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7B5E98-99CA-449A-A48F-9EBA5870ADC8}"/>
                </a:ext>
              </a:extLst>
            </p:cNvPr>
            <p:cNvCxnSpPr>
              <a:cxnSpLocks/>
            </p:cNvCxnSpPr>
            <p:nvPr/>
          </p:nvCxnSpPr>
          <p:spPr>
            <a:xfrm>
              <a:off x="2196920"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59DF31C-9A3D-4FF0-8EF6-C668929A16B4}"/>
                </a:ext>
              </a:extLst>
            </p:cNvPr>
            <p:cNvCxnSpPr>
              <a:cxnSpLocks/>
            </p:cNvCxnSpPr>
            <p:nvPr/>
          </p:nvCxnSpPr>
          <p:spPr>
            <a:xfrm>
              <a:off x="3225749"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BE825ED-851F-46C5-BD6C-3C61D37A78AB}"/>
                </a:ext>
              </a:extLst>
            </p:cNvPr>
            <p:cNvCxnSpPr>
              <a:cxnSpLocks/>
            </p:cNvCxnSpPr>
            <p:nvPr/>
          </p:nvCxnSpPr>
          <p:spPr>
            <a:xfrm>
              <a:off x="4254579"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C9301DA-98E3-4C8E-8FD7-1240C18AE8EE}"/>
                </a:ext>
              </a:extLst>
            </p:cNvPr>
            <p:cNvCxnSpPr>
              <a:cxnSpLocks/>
            </p:cNvCxnSpPr>
            <p:nvPr/>
          </p:nvCxnSpPr>
          <p:spPr>
            <a:xfrm>
              <a:off x="5283408" y="2654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E8DC38-B89A-4F76-9E95-CE0D680B3612}"/>
                </a:ext>
              </a:extLst>
            </p:cNvPr>
            <p:cNvCxnSpPr>
              <a:cxnSpLocks/>
            </p:cNvCxnSpPr>
            <p:nvPr/>
          </p:nvCxnSpPr>
          <p:spPr>
            <a:xfrm>
              <a:off x="6290270" y="4056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C0912B8-BA7C-4896-A569-C1BD655A71A6}"/>
                </a:ext>
              </a:extLst>
            </p:cNvPr>
            <p:cNvCxnSpPr>
              <a:cxnSpLocks/>
            </p:cNvCxnSpPr>
            <p:nvPr/>
          </p:nvCxnSpPr>
          <p:spPr>
            <a:xfrm>
              <a:off x="142154" y="35731"/>
              <a:ext cx="1025936" cy="7287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E556D03-44B8-4410-AD74-F0DD32C6A59D}"/>
                </a:ext>
              </a:extLst>
            </p:cNvPr>
            <p:cNvSpPr txBox="1"/>
            <p:nvPr/>
          </p:nvSpPr>
          <p:spPr>
            <a:xfrm>
              <a:off x="253644" y="902881"/>
              <a:ext cx="800063" cy="461665"/>
            </a:xfrm>
            <a:prstGeom prst="rect">
              <a:avLst/>
            </a:prstGeom>
            <a:noFill/>
          </p:spPr>
          <p:txBody>
            <a:bodyPr wrap="square" rtlCol="0">
              <a:spAutoFit/>
            </a:bodyPr>
            <a:lstStyle/>
            <a:p>
              <a:pPr algn="ctr"/>
              <a:r>
                <a:rPr lang="en-US" sz="2400" dirty="0"/>
                <a:t>A</a:t>
              </a:r>
              <a:endParaRPr lang="en-IN" sz="2400" dirty="0"/>
            </a:p>
          </p:txBody>
        </p:sp>
        <p:sp>
          <p:nvSpPr>
            <p:cNvPr id="20" name="TextBox 19">
              <a:extLst>
                <a:ext uri="{FF2B5EF4-FFF2-40B4-BE49-F238E27FC236}">
                  <a16:creationId xmlns:a16="http://schemas.microsoft.com/office/drawing/2014/main" id="{EC373B0C-696E-493D-9F50-0618A7507EEB}"/>
                </a:ext>
              </a:extLst>
            </p:cNvPr>
            <p:cNvSpPr txBox="1"/>
            <p:nvPr/>
          </p:nvSpPr>
          <p:spPr>
            <a:xfrm>
              <a:off x="253644" y="1625511"/>
              <a:ext cx="800063" cy="461665"/>
            </a:xfrm>
            <a:prstGeom prst="rect">
              <a:avLst/>
            </a:prstGeom>
            <a:noFill/>
          </p:spPr>
          <p:txBody>
            <a:bodyPr wrap="square" rtlCol="0">
              <a:spAutoFit/>
            </a:bodyPr>
            <a:lstStyle/>
            <a:p>
              <a:pPr algn="ctr"/>
              <a:r>
                <a:rPr lang="en-US" sz="2400" dirty="0"/>
                <a:t>B</a:t>
              </a:r>
              <a:endParaRPr lang="en-IN" sz="2400" dirty="0"/>
            </a:p>
          </p:txBody>
        </p:sp>
        <p:sp>
          <p:nvSpPr>
            <p:cNvPr id="21" name="TextBox 20">
              <a:extLst>
                <a:ext uri="{FF2B5EF4-FFF2-40B4-BE49-F238E27FC236}">
                  <a16:creationId xmlns:a16="http://schemas.microsoft.com/office/drawing/2014/main" id="{CDE036A4-B4B5-46B6-95CF-92FA3A658EA8}"/>
                </a:ext>
              </a:extLst>
            </p:cNvPr>
            <p:cNvSpPr txBox="1"/>
            <p:nvPr/>
          </p:nvSpPr>
          <p:spPr>
            <a:xfrm>
              <a:off x="253644" y="2348141"/>
              <a:ext cx="800063" cy="461665"/>
            </a:xfrm>
            <a:prstGeom prst="rect">
              <a:avLst/>
            </a:prstGeom>
            <a:noFill/>
          </p:spPr>
          <p:txBody>
            <a:bodyPr wrap="square" rtlCol="0">
              <a:spAutoFit/>
            </a:bodyPr>
            <a:lstStyle/>
            <a:p>
              <a:pPr algn="ctr"/>
              <a:r>
                <a:rPr lang="en-US" sz="2400" dirty="0"/>
                <a:t>C</a:t>
              </a:r>
              <a:endParaRPr lang="en-IN" sz="2400" dirty="0"/>
            </a:p>
          </p:txBody>
        </p:sp>
        <p:sp>
          <p:nvSpPr>
            <p:cNvPr id="22" name="TextBox 21">
              <a:extLst>
                <a:ext uri="{FF2B5EF4-FFF2-40B4-BE49-F238E27FC236}">
                  <a16:creationId xmlns:a16="http://schemas.microsoft.com/office/drawing/2014/main" id="{4DC6DADC-C95A-4E63-AE71-3807D982EF97}"/>
                </a:ext>
              </a:extLst>
            </p:cNvPr>
            <p:cNvSpPr txBox="1"/>
            <p:nvPr/>
          </p:nvSpPr>
          <p:spPr>
            <a:xfrm>
              <a:off x="68748" y="3070771"/>
              <a:ext cx="1157477" cy="461665"/>
            </a:xfrm>
            <a:prstGeom prst="rect">
              <a:avLst/>
            </a:prstGeom>
            <a:noFill/>
          </p:spPr>
          <p:txBody>
            <a:bodyPr wrap="square" rtlCol="0">
              <a:spAutoFit/>
            </a:bodyPr>
            <a:lstStyle/>
            <a:p>
              <a:pPr algn="ctr"/>
              <a:r>
                <a:rPr lang="en-US" sz="2400" dirty="0"/>
                <a:t>D</a:t>
              </a:r>
              <a:endParaRPr lang="en-IN" sz="2400" dirty="0"/>
            </a:p>
          </p:txBody>
        </p:sp>
        <p:sp>
          <p:nvSpPr>
            <p:cNvPr id="23" name="TextBox 22">
              <a:extLst>
                <a:ext uri="{FF2B5EF4-FFF2-40B4-BE49-F238E27FC236}">
                  <a16:creationId xmlns:a16="http://schemas.microsoft.com/office/drawing/2014/main" id="{EF1F7206-EA56-4BE5-B4B2-785BDB8C252F}"/>
                </a:ext>
              </a:extLst>
            </p:cNvPr>
            <p:cNvSpPr txBox="1"/>
            <p:nvPr/>
          </p:nvSpPr>
          <p:spPr>
            <a:xfrm>
              <a:off x="0" y="3604718"/>
              <a:ext cx="1318790" cy="461665"/>
            </a:xfrm>
            <a:prstGeom prst="rect">
              <a:avLst/>
            </a:prstGeom>
            <a:noFill/>
          </p:spPr>
          <p:txBody>
            <a:bodyPr wrap="square" rtlCol="0">
              <a:spAutoFit/>
            </a:bodyPr>
            <a:lstStyle/>
            <a:p>
              <a:pPr algn="ctr"/>
              <a:r>
                <a:rPr lang="en-US" sz="2400" dirty="0"/>
                <a:t>Demand</a:t>
              </a:r>
              <a:endParaRPr lang="en-IN" sz="2400" dirty="0"/>
            </a:p>
          </p:txBody>
        </p:sp>
        <p:sp>
          <p:nvSpPr>
            <p:cNvPr id="24" name="TextBox 23">
              <a:extLst>
                <a:ext uri="{FF2B5EF4-FFF2-40B4-BE49-F238E27FC236}">
                  <a16:creationId xmlns:a16="http://schemas.microsoft.com/office/drawing/2014/main" id="{F5C096D1-109A-4089-A4A8-D2C41276385D}"/>
                </a:ext>
              </a:extLst>
            </p:cNvPr>
            <p:cNvSpPr txBox="1"/>
            <p:nvPr/>
          </p:nvSpPr>
          <p:spPr>
            <a:xfrm>
              <a:off x="1282474" y="180251"/>
              <a:ext cx="800063" cy="461665"/>
            </a:xfrm>
            <a:prstGeom prst="rect">
              <a:avLst/>
            </a:prstGeom>
            <a:noFill/>
          </p:spPr>
          <p:txBody>
            <a:bodyPr wrap="square" rtlCol="0">
              <a:spAutoFit/>
            </a:bodyPr>
            <a:lstStyle/>
            <a:p>
              <a:pPr algn="ctr"/>
              <a:r>
                <a:rPr lang="en-US" sz="2400" dirty="0"/>
                <a:t>W</a:t>
              </a:r>
              <a:endParaRPr lang="en-IN" sz="2400" dirty="0"/>
            </a:p>
          </p:txBody>
        </p:sp>
        <p:sp>
          <p:nvSpPr>
            <p:cNvPr id="25" name="TextBox 24">
              <a:extLst>
                <a:ext uri="{FF2B5EF4-FFF2-40B4-BE49-F238E27FC236}">
                  <a16:creationId xmlns:a16="http://schemas.microsoft.com/office/drawing/2014/main" id="{C1A87DFC-B263-4F02-BDF8-BC1A21DA35EF}"/>
                </a:ext>
              </a:extLst>
            </p:cNvPr>
            <p:cNvSpPr txBox="1"/>
            <p:nvPr/>
          </p:nvSpPr>
          <p:spPr>
            <a:xfrm>
              <a:off x="2317583" y="180251"/>
              <a:ext cx="800063" cy="461665"/>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9FDE49C-0F01-4A33-8D91-74B38CF75E3A}"/>
                </a:ext>
              </a:extLst>
            </p:cNvPr>
            <p:cNvSpPr txBox="1"/>
            <p:nvPr/>
          </p:nvSpPr>
          <p:spPr>
            <a:xfrm>
              <a:off x="3340674" y="180251"/>
              <a:ext cx="800063" cy="461665"/>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1D7C1550-E905-44DC-A8FF-D00637A51D72}"/>
                </a:ext>
              </a:extLst>
            </p:cNvPr>
            <p:cNvSpPr txBox="1"/>
            <p:nvPr/>
          </p:nvSpPr>
          <p:spPr>
            <a:xfrm>
              <a:off x="4113769" y="180251"/>
              <a:ext cx="1282336" cy="461665"/>
            </a:xfrm>
            <a:prstGeom prst="rect">
              <a:avLst/>
            </a:prstGeom>
            <a:noFill/>
          </p:spPr>
          <p:txBody>
            <a:bodyPr wrap="square" rtlCol="0">
              <a:spAutoFit/>
            </a:bodyPr>
            <a:lstStyle/>
            <a:p>
              <a:pPr algn="ctr"/>
              <a:r>
                <a:rPr lang="en-US" sz="2400" dirty="0"/>
                <a:t>Dummy</a:t>
              </a:r>
              <a:endParaRPr lang="en-IN" sz="2400" dirty="0"/>
            </a:p>
          </p:txBody>
        </p:sp>
        <p:sp>
          <p:nvSpPr>
            <p:cNvPr id="28" name="TextBox 27">
              <a:extLst>
                <a:ext uri="{FF2B5EF4-FFF2-40B4-BE49-F238E27FC236}">
                  <a16:creationId xmlns:a16="http://schemas.microsoft.com/office/drawing/2014/main" id="{59127F45-CBAE-4D75-A037-77E7068942AA}"/>
                </a:ext>
              </a:extLst>
            </p:cNvPr>
            <p:cNvSpPr txBox="1"/>
            <p:nvPr/>
          </p:nvSpPr>
          <p:spPr>
            <a:xfrm>
              <a:off x="5273299" y="180251"/>
              <a:ext cx="1061319" cy="461665"/>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1BF690B0-AED1-4559-9144-14C5DD1AE136}"/>
                </a:ext>
              </a:extLst>
            </p:cNvPr>
            <p:cNvSpPr txBox="1"/>
            <p:nvPr/>
          </p:nvSpPr>
          <p:spPr>
            <a:xfrm>
              <a:off x="1695337" y="1101791"/>
              <a:ext cx="582130" cy="461665"/>
            </a:xfrm>
            <a:prstGeom prst="rect">
              <a:avLst/>
            </a:prstGeom>
            <a:noFill/>
          </p:spPr>
          <p:txBody>
            <a:bodyPr wrap="square" rtlCol="0">
              <a:spAutoFit/>
            </a:bodyPr>
            <a:lstStyle/>
            <a:p>
              <a:pPr algn="ctr"/>
              <a:r>
                <a:rPr lang="en-US" sz="2400" dirty="0"/>
                <a:t>7</a:t>
              </a:r>
              <a:endParaRPr lang="en-IN" sz="2400" dirty="0"/>
            </a:p>
          </p:txBody>
        </p:sp>
        <p:sp>
          <p:nvSpPr>
            <p:cNvPr id="30" name="TextBox 29">
              <a:extLst>
                <a:ext uri="{FF2B5EF4-FFF2-40B4-BE49-F238E27FC236}">
                  <a16:creationId xmlns:a16="http://schemas.microsoft.com/office/drawing/2014/main" id="{4A93C8BB-7279-4FEB-BAB0-79BD53A93D00}"/>
                </a:ext>
              </a:extLst>
            </p:cNvPr>
            <p:cNvSpPr txBox="1"/>
            <p:nvPr/>
          </p:nvSpPr>
          <p:spPr>
            <a:xfrm>
              <a:off x="1695337" y="1822257"/>
              <a:ext cx="582130" cy="461665"/>
            </a:xfrm>
            <a:prstGeom prst="rect">
              <a:avLst/>
            </a:prstGeom>
            <a:noFill/>
          </p:spPr>
          <p:txBody>
            <a:bodyPr wrap="square" rtlCol="0">
              <a:spAutoFit/>
            </a:bodyPr>
            <a:lstStyle/>
            <a:p>
              <a:pPr algn="ctr"/>
              <a:r>
                <a:rPr lang="en-US" sz="2400" dirty="0"/>
                <a:t>4</a:t>
              </a:r>
              <a:endParaRPr lang="en-IN" sz="2400" dirty="0"/>
            </a:p>
          </p:txBody>
        </p:sp>
        <p:sp>
          <p:nvSpPr>
            <p:cNvPr id="31" name="TextBox 30">
              <a:extLst>
                <a:ext uri="{FF2B5EF4-FFF2-40B4-BE49-F238E27FC236}">
                  <a16:creationId xmlns:a16="http://schemas.microsoft.com/office/drawing/2014/main" id="{972226FD-3C1D-47D3-BCEF-944EA11F545D}"/>
                </a:ext>
              </a:extLst>
            </p:cNvPr>
            <p:cNvSpPr txBox="1"/>
            <p:nvPr/>
          </p:nvSpPr>
          <p:spPr>
            <a:xfrm>
              <a:off x="1695337" y="2542723"/>
              <a:ext cx="582130" cy="461665"/>
            </a:xfrm>
            <a:prstGeom prst="rect">
              <a:avLst/>
            </a:prstGeom>
            <a:noFill/>
          </p:spPr>
          <p:txBody>
            <a:bodyPr wrap="square" rtlCol="0">
              <a:spAutoFit/>
            </a:bodyPr>
            <a:lstStyle/>
            <a:p>
              <a:pPr algn="ctr"/>
              <a:r>
                <a:rPr lang="en-US" sz="2400" dirty="0"/>
                <a:t>5</a:t>
              </a:r>
              <a:endParaRPr lang="en-IN" sz="2400" dirty="0"/>
            </a:p>
          </p:txBody>
        </p:sp>
        <p:sp>
          <p:nvSpPr>
            <p:cNvPr id="32" name="TextBox 31">
              <a:extLst>
                <a:ext uri="{FF2B5EF4-FFF2-40B4-BE49-F238E27FC236}">
                  <a16:creationId xmlns:a16="http://schemas.microsoft.com/office/drawing/2014/main" id="{C47FC1C0-355E-472C-B9EB-28B1D3E1DED2}"/>
                </a:ext>
              </a:extLst>
            </p:cNvPr>
            <p:cNvSpPr txBox="1"/>
            <p:nvPr/>
          </p:nvSpPr>
          <p:spPr>
            <a:xfrm>
              <a:off x="1695337" y="3263190"/>
              <a:ext cx="582130" cy="461665"/>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BDD45AD3-A972-4D55-A42B-5CFE8BA91E89}"/>
                </a:ext>
              </a:extLst>
            </p:cNvPr>
            <p:cNvSpPr txBox="1"/>
            <p:nvPr/>
          </p:nvSpPr>
          <p:spPr>
            <a:xfrm>
              <a:off x="4787230" y="1101791"/>
              <a:ext cx="582130" cy="461665"/>
            </a:xfrm>
            <a:prstGeom prst="rect">
              <a:avLst/>
            </a:prstGeom>
            <a:noFill/>
          </p:spPr>
          <p:txBody>
            <a:bodyPr wrap="square" rtlCol="0">
              <a:spAutoFit/>
            </a:bodyPr>
            <a:lstStyle/>
            <a:p>
              <a:pPr algn="ctr"/>
              <a:r>
                <a:rPr lang="en-US" sz="2400" dirty="0"/>
                <a:t>0</a:t>
              </a:r>
              <a:endParaRPr lang="en-IN" sz="2400" dirty="0"/>
            </a:p>
          </p:txBody>
        </p:sp>
        <p:sp>
          <p:nvSpPr>
            <p:cNvPr id="34" name="TextBox 33">
              <a:extLst>
                <a:ext uri="{FF2B5EF4-FFF2-40B4-BE49-F238E27FC236}">
                  <a16:creationId xmlns:a16="http://schemas.microsoft.com/office/drawing/2014/main" id="{E9DFDDB5-D7FE-4F50-8DB0-1C3A15D9784D}"/>
                </a:ext>
              </a:extLst>
            </p:cNvPr>
            <p:cNvSpPr txBox="1"/>
            <p:nvPr/>
          </p:nvSpPr>
          <p:spPr>
            <a:xfrm>
              <a:off x="4787230" y="1822257"/>
              <a:ext cx="582130" cy="461665"/>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2A038272-8CCA-482C-BBB1-177208852E77}"/>
                </a:ext>
              </a:extLst>
            </p:cNvPr>
            <p:cNvSpPr txBox="1"/>
            <p:nvPr/>
          </p:nvSpPr>
          <p:spPr>
            <a:xfrm>
              <a:off x="4787230" y="2542723"/>
              <a:ext cx="582130" cy="461665"/>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5A8350DC-E6AC-47A0-9549-E2E89F35D365}"/>
                </a:ext>
              </a:extLst>
            </p:cNvPr>
            <p:cNvSpPr txBox="1"/>
            <p:nvPr/>
          </p:nvSpPr>
          <p:spPr>
            <a:xfrm>
              <a:off x="4787230" y="3263190"/>
              <a:ext cx="582130" cy="461665"/>
            </a:xfrm>
            <a:prstGeom prst="rect">
              <a:avLst/>
            </a:prstGeom>
            <a:noFill/>
          </p:spPr>
          <p:txBody>
            <a:bodyPr wrap="square" rtlCol="0">
              <a:spAutoFit/>
            </a:bodyPr>
            <a:lstStyle/>
            <a:p>
              <a:pPr algn="ctr"/>
              <a:r>
                <a:rPr lang="en-US" sz="2400" dirty="0"/>
                <a:t>0</a:t>
              </a:r>
              <a:endParaRPr lang="en-IN" sz="2400" dirty="0"/>
            </a:p>
          </p:txBody>
        </p:sp>
        <p:sp>
          <p:nvSpPr>
            <p:cNvPr id="37" name="TextBox 36">
              <a:extLst>
                <a:ext uri="{FF2B5EF4-FFF2-40B4-BE49-F238E27FC236}">
                  <a16:creationId xmlns:a16="http://schemas.microsoft.com/office/drawing/2014/main" id="{24DB5D6C-B0B1-40B0-9E85-289687ECF23D}"/>
                </a:ext>
              </a:extLst>
            </p:cNvPr>
            <p:cNvSpPr txBox="1"/>
            <p:nvPr/>
          </p:nvSpPr>
          <p:spPr>
            <a:xfrm>
              <a:off x="3756599" y="1101791"/>
              <a:ext cx="582130" cy="461665"/>
            </a:xfrm>
            <a:prstGeom prst="rect">
              <a:avLst/>
            </a:prstGeom>
            <a:noFill/>
          </p:spPr>
          <p:txBody>
            <a:bodyPr wrap="square" rtlCol="0">
              <a:spAutoFit/>
            </a:bodyPr>
            <a:lstStyle/>
            <a:p>
              <a:pPr algn="ctr"/>
              <a:r>
                <a:rPr lang="en-US" sz="2400" dirty="0"/>
                <a:t>6</a:t>
              </a:r>
              <a:endParaRPr lang="en-IN" sz="2400" dirty="0"/>
            </a:p>
          </p:txBody>
        </p:sp>
        <p:sp>
          <p:nvSpPr>
            <p:cNvPr id="38" name="TextBox 37">
              <a:extLst>
                <a:ext uri="{FF2B5EF4-FFF2-40B4-BE49-F238E27FC236}">
                  <a16:creationId xmlns:a16="http://schemas.microsoft.com/office/drawing/2014/main" id="{908BBBAC-E9F9-402E-9AA0-96D03D9AFE6B}"/>
                </a:ext>
              </a:extLst>
            </p:cNvPr>
            <p:cNvSpPr txBox="1"/>
            <p:nvPr/>
          </p:nvSpPr>
          <p:spPr>
            <a:xfrm>
              <a:off x="3756599" y="1822257"/>
              <a:ext cx="582130" cy="461665"/>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A5A59324-EC2F-4350-81DA-A13CAB7965D8}"/>
                </a:ext>
              </a:extLst>
            </p:cNvPr>
            <p:cNvSpPr txBox="1"/>
            <p:nvPr/>
          </p:nvSpPr>
          <p:spPr>
            <a:xfrm>
              <a:off x="3756599" y="2542723"/>
              <a:ext cx="582130" cy="461665"/>
            </a:xfrm>
            <a:prstGeom prst="rect">
              <a:avLst/>
            </a:prstGeom>
            <a:noFill/>
          </p:spPr>
          <p:txBody>
            <a:bodyPr wrap="square" rtlCol="0">
              <a:spAutoFit/>
            </a:bodyPr>
            <a:lstStyle/>
            <a:p>
              <a:pPr algn="ctr"/>
              <a:r>
                <a:rPr lang="en-US" sz="2400" dirty="0"/>
                <a:t>4</a:t>
              </a:r>
              <a:endParaRPr lang="en-IN" sz="2400" dirty="0"/>
            </a:p>
          </p:txBody>
        </p:sp>
        <p:sp>
          <p:nvSpPr>
            <p:cNvPr id="40" name="TextBox 39">
              <a:extLst>
                <a:ext uri="{FF2B5EF4-FFF2-40B4-BE49-F238E27FC236}">
                  <a16:creationId xmlns:a16="http://schemas.microsoft.com/office/drawing/2014/main" id="{1AD03E0F-28B9-4982-9077-4CFC1F773659}"/>
                </a:ext>
              </a:extLst>
            </p:cNvPr>
            <p:cNvSpPr txBox="1"/>
            <p:nvPr/>
          </p:nvSpPr>
          <p:spPr>
            <a:xfrm>
              <a:off x="3756599" y="3263190"/>
              <a:ext cx="582130" cy="461665"/>
            </a:xfrm>
            <a:prstGeom prst="rect">
              <a:avLst/>
            </a:prstGeom>
            <a:noFill/>
          </p:spPr>
          <p:txBody>
            <a:bodyPr wrap="square" rtlCol="0">
              <a:spAutoFit/>
            </a:bodyPr>
            <a:lstStyle/>
            <a:p>
              <a:pPr algn="ctr"/>
              <a:r>
                <a:rPr lang="en-US" sz="2400" dirty="0"/>
                <a:t>3</a:t>
              </a:r>
              <a:endParaRPr lang="en-IN" sz="2400" dirty="0"/>
            </a:p>
          </p:txBody>
        </p:sp>
        <p:sp>
          <p:nvSpPr>
            <p:cNvPr id="41" name="TextBox 40">
              <a:extLst>
                <a:ext uri="{FF2B5EF4-FFF2-40B4-BE49-F238E27FC236}">
                  <a16:creationId xmlns:a16="http://schemas.microsoft.com/office/drawing/2014/main" id="{07C377C3-78AF-4E46-A04A-7AD76139B717}"/>
                </a:ext>
              </a:extLst>
            </p:cNvPr>
            <p:cNvSpPr txBox="1"/>
            <p:nvPr/>
          </p:nvSpPr>
          <p:spPr>
            <a:xfrm>
              <a:off x="2725968" y="1101791"/>
              <a:ext cx="582130" cy="461665"/>
            </a:xfrm>
            <a:prstGeom prst="rect">
              <a:avLst/>
            </a:prstGeom>
            <a:noFill/>
          </p:spPr>
          <p:txBody>
            <a:bodyPr wrap="square" rtlCol="0">
              <a:spAutoFit/>
            </a:bodyPr>
            <a:lstStyle/>
            <a:p>
              <a:pPr algn="ctr"/>
              <a:r>
                <a:rPr lang="en-US" sz="2400" dirty="0"/>
                <a:t>3</a:t>
              </a:r>
              <a:endParaRPr lang="en-IN" sz="2400" dirty="0"/>
            </a:p>
          </p:txBody>
        </p:sp>
        <p:sp>
          <p:nvSpPr>
            <p:cNvPr id="42" name="TextBox 41">
              <a:extLst>
                <a:ext uri="{FF2B5EF4-FFF2-40B4-BE49-F238E27FC236}">
                  <a16:creationId xmlns:a16="http://schemas.microsoft.com/office/drawing/2014/main" id="{3D43E6C2-1AEB-45F1-B250-43078E96205C}"/>
                </a:ext>
              </a:extLst>
            </p:cNvPr>
            <p:cNvSpPr txBox="1"/>
            <p:nvPr/>
          </p:nvSpPr>
          <p:spPr>
            <a:xfrm>
              <a:off x="2725968" y="1822257"/>
              <a:ext cx="582130" cy="461665"/>
            </a:xfrm>
            <a:prstGeom prst="rect">
              <a:avLst/>
            </a:prstGeom>
            <a:noFill/>
          </p:spPr>
          <p:txBody>
            <a:bodyPr wrap="square" rtlCol="0">
              <a:spAutoFit/>
            </a:bodyPr>
            <a:lstStyle/>
            <a:p>
              <a:pPr algn="ctr"/>
              <a:r>
                <a:rPr lang="en-US" sz="2400" dirty="0"/>
                <a:t>6</a:t>
              </a:r>
              <a:endParaRPr lang="en-IN" sz="2400" dirty="0"/>
            </a:p>
          </p:txBody>
        </p:sp>
        <p:sp>
          <p:nvSpPr>
            <p:cNvPr id="43" name="TextBox 42">
              <a:extLst>
                <a:ext uri="{FF2B5EF4-FFF2-40B4-BE49-F238E27FC236}">
                  <a16:creationId xmlns:a16="http://schemas.microsoft.com/office/drawing/2014/main" id="{23B8DFD3-8AEF-4F45-AD29-5B20A2DE6987}"/>
                </a:ext>
              </a:extLst>
            </p:cNvPr>
            <p:cNvSpPr txBox="1"/>
            <p:nvPr/>
          </p:nvSpPr>
          <p:spPr>
            <a:xfrm>
              <a:off x="2725968" y="2542723"/>
              <a:ext cx="582130" cy="461665"/>
            </a:xfrm>
            <a:prstGeom prst="rect">
              <a:avLst/>
            </a:prstGeom>
            <a:noFill/>
          </p:spPr>
          <p:txBody>
            <a:bodyPr wrap="square" rtlCol="0">
              <a:spAutoFit/>
            </a:bodyPr>
            <a:lstStyle/>
            <a:p>
              <a:pPr algn="ctr"/>
              <a:r>
                <a:rPr lang="en-US" sz="2400" dirty="0"/>
                <a:t>8</a:t>
              </a:r>
              <a:endParaRPr lang="en-IN" sz="2400" dirty="0"/>
            </a:p>
          </p:txBody>
        </p:sp>
        <p:sp>
          <p:nvSpPr>
            <p:cNvPr id="44" name="TextBox 43">
              <a:extLst>
                <a:ext uri="{FF2B5EF4-FFF2-40B4-BE49-F238E27FC236}">
                  <a16:creationId xmlns:a16="http://schemas.microsoft.com/office/drawing/2014/main" id="{4C980275-B9D3-4506-BA74-078434A8C653}"/>
                </a:ext>
              </a:extLst>
            </p:cNvPr>
            <p:cNvSpPr txBox="1"/>
            <p:nvPr/>
          </p:nvSpPr>
          <p:spPr>
            <a:xfrm>
              <a:off x="2725968" y="3263190"/>
              <a:ext cx="582130" cy="461665"/>
            </a:xfrm>
            <a:prstGeom prst="rect">
              <a:avLst/>
            </a:prstGeom>
            <a:noFill/>
          </p:spPr>
          <p:txBody>
            <a:bodyPr wrap="square" rtlCol="0">
              <a:spAutoFit/>
            </a:bodyPr>
            <a:lstStyle/>
            <a:p>
              <a:pPr algn="ctr"/>
              <a:r>
                <a:rPr lang="en-US" sz="2400" dirty="0"/>
                <a:t>4</a:t>
              </a:r>
              <a:endParaRPr lang="en-IN" sz="2400" dirty="0"/>
            </a:p>
          </p:txBody>
        </p:sp>
        <p:sp>
          <p:nvSpPr>
            <p:cNvPr id="45" name="TextBox 44">
              <a:extLst>
                <a:ext uri="{FF2B5EF4-FFF2-40B4-BE49-F238E27FC236}">
                  <a16:creationId xmlns:a16="http://schemas.microsoft.com/office/drawing/2014/main" id="{BBBD04BD-E5E5-488E-B738-84E08CEB6D16}"/>
                </a:ext>
              </a:extLst>
            </p:cNvPr>
            <p:cNvSpPr txBox="1"/>
            <p:nvPr/>
          </p:nvSpPr>
          <p:spPr>
            <a:xfrm>
              <a:off x="5505252" y="902842"/>
              <a:ext cx="582130" cy="461665"/>
            </a:xfrm>
            <a:prstGeom prst="rect">
              <a:avLst/>
            </a:prstGeom>
            <a:noFill/>
          </p:spPr>
          <p:txBody>
            <a:bodyPr wrap="square" rtlCol="0">
              <a:spAutoFit/>
            </a:bodyPr>
            <a:lstStyle/>
            <a:p>
              <a:pPr algn="ctr"/>
              <a:r>
                <a:rPr lang="en-US" sz="2400" dirty="0"/>
                <a:t>5</a:t>
              </a:r>
              <a:endParaRPr lang="en-IN" sz="2400" dirty="0"/>
            </a:p>
          </p:txBody>
        </p:sp>
        <p:sp>
          <p:nvSpPr>
            <p:cNvPr id="46" name="TextBox 45">
              <a:extLst>
                <a:ext uri="{FF2B5EF4-FFF2-40B4-BE49-F238E27FC236}">
                  <a16:creationId xmlns:a16="http://schemas.microsoft.com/office/drawing/2014/main" id="{505EC508-5CFF-4172-8D45-11F85686374B}"/>
                </a:ext>
              </a:extLst>
            </p:cNvPr>
            <p:cNvSpPr txBox="1"/>
            <p:nvPr/>
          </p:nvSpPr>
          <p:spPr>
            <a:xfrm>
              <a:off x="5505252" y="1622037"/>
              <a:ext cx="582130" cy="461665"/>
            </a:xfrm>
            <a:prstGeom prst="rect">
              <a:avLst/>
            </a:prstGeom>
            <a:noFill/>
          </p:spPr>
          <p:txBody>
            <a:bodyPr wrap="square" rtlCol="0">
              <a:spAutoFit/>
            </a:bodyPr>
            <a:lstStyle/>
            <a:p>
              <a:pPr algn="ctr"/>
              <a:r>
                <a:rPr lang="en-US" sz="2400" dirty="0"/>
                <a:t>10</a:t>
              </a:r>
              <a:endParaRPr lang="en-IN" sz="2400" dirty="0"/>
            </a:p>
          </p:txBody>
        </p:sp>
        <p:sp>
          <p:nvSpPr>
            <p:cNvPr id="47" name="TextBox 46">
              <a:extLst>
                <a:ext uri="{FF2B5EF4-FFF2-40B4-BE49-F238E27FC236}">
                  <a16:creationId xmlns:a16="http://schemas.microsoft.com/office/drawing/2014/main" id="{60A8B117-7281-4565-8FAB-A85CB31D07E0}"/>
                </a:ext>
              </a:extLst>
            </p:cNvPr>
            <p:cNvSpPr txBox="1"/>
            <p:nvPr/>
          </p:nvSpPr>
          <p:spPr>
            <a:xfrm>
              <a:off x="5505252" y="2341232"/>
              <a:ext cx="582130" cy="461665"/>
            </a:xfrm>
            <a:prstGeom prst="rect">
              <a:avLst/>
            </a:prstGeom>
            <a:noFill/>
          </p:spPr>
          <p:txBody>
            <a:bodyPr wrap="square" rtlCol="0">
              <a:spAutoFit/>
            </a:bodyPr>
            <a:lstStyle/>
            <a:p>
              <a:pPr algn="ctr"/>
              <a:r>
                <a:rPr lang="en-US" sz="2400" dirty="0"/>
                <a:t>7</a:t>
              </a:r>
              <a:endParaRPr lang="en-IN" sz="2400" dirty="0"/>
            </a:p>
          </p:txBody>
        </p:sp>
        <p:sp>
          <p:nvSpPr>
            <p:cNvPr id="48" name="TextBox 47">
              <a:extLst>
                <a:ext uri="{FF2B5EF4-FFF2-40B4-BE49-F238E27FC236}">
                  <a16:creationId xmlns:a16="http://schemas.microsoft.com/office/drawing/2014/main" id="{59EE141C-F7FB-43B0-8CE0-BFB169E0079C}"/>
                </a:ext>
              </a:extLst>
            </p:cNvPr>
            <p:cNvSpPr txBox="1"/>
            <p:nvPr/>
          </p:nvSpPr>
          <p:spPr>
            <a:xfrm>
              <a:off x="5507294" y="3060426"/>
              <a:ext cx="582130" cy="461665"/>
            </a:xfrm>
            <a:prstGeom prst="rect">
              <a:avLst/>
            </a:prstGeom>
            <a:noFill/>
          </p:spPr>
          <p:txBody>
            <a:bodyPr wrap="square" rtlCol="0">
              <a:spAutoFit/>
            </a:bodyPr>
            <a:lstStyle/>
            <a:p>
              <a:pPr algn="ctr"/>
              <a:r>
                <a:rPr lang="en-US" sz="2400" dirty="0"/>
                <a:t>3</a:t>
              </a:r>
              <a:endParaRPr lang="en-IN" sz="2400" dirty="0"/>
            </a:p>
          </p:txBody>
        </p:sp>
        <p:sp>
          <p:nvSpPr>
            <p:cNvPr id="49" name="TextBox 48">
              <a:extLst>
                <a:ext uri="{FF2B5EF4-FFF2-40B4-BE49-F238E27FC236}">
                  <a16:creationId xmlns:a16="http://schemas.microsoft.com/office/drawing/2014/main" id="{F5902CA8-5410-4D26-B674-40E28F51DEC5}"/>
                </a:ext>
              </a:extLst>
            </p:cNvPr>
            <p:cNvSpPr txBox="1"/>
            <p:nvPr/>
          </p:nvSpPr>
          <p:spPr>
            <a:xfrm>
              <a:off x="1419256" y="3604449"/>
              <a:ext cx="582130" cy="461665"/>
            </a:xfrm>
            <a:prstGeom prst="rect">
              <a:avLst/>
            </a:prstGeom>
            <a:noFill/>
          </p:spPr>
          <p:txBody>
            <a:bodyPr wrap="square" rtlCol="0">
              <a:spAutoFit/>
            </a:bodyPr>
            <a:lstStyle/>
            <a:p>
              <a:pPr algn="ctr"/>
              <a:r>
                <a:rPr lang="en-US" sz="2400" dirty="0"/>
                <a:t>5</a:t>
              </a:r>
              <a:endParaRPr lang="en-IN" sz="2400" dirty="0"/>
            </a:p>
          </p:txBody>
        </p:sp>
        <p:sp>
          <p:nvSpPr>
            <p:cNvPr id="50" name="TextBox 49">
              <a:extLst>
                <a:ext uri="{FF2B5EF4-FFF2-40B4-BE49-F238E27FC236}">
                  <a16:creationId xmlns:a16="http://schemas.microsoft.com/office/drawing/2014/main" id="{75230AFC-A18F-43D4-823C-CE4D044752E6}"/>
                </a:ext>
              </a:extLst>
            </p:cNvPr>
            <p:cNvSpPr txBox="1"/>
            <p:nvPr/>
          </p:nvSpPr>
          <p:spPr>
            <a:xfrm>
              <a:off x="2445787" y="3604449"/>
              <a:ext cx="582130" cy="461665"/>
            </a:xfrm>
            <a:prstGeom prst="rect">
              <a:avLst/>
            </a:prstGeom>
            <a:noFill/>
          </p:spPr>
          <p:txBody>
            <a:bodyPr wrap="square" rtlCol="0">
              <a:spAutoFit/>
            </a:bodyPr>
            <a:lstStyle/>
            <a:p>
              <a:pPr algn="ctr"/>
              <a:r>
                <a:rPr lang="en-US" sz="2400" dirty="0"/>
                <a:t>8</a:t>
              </a:r>
              <a:endParaRPr lang="en-IN" sz="2400" dirty="0"/>
            </a:p>
          </p:txBody>
        </p:sp>
        <p:sp>
          <p:nvSpPr>
            <p:cNvPr id="51" name="TextBox 50">
              <a:extLst>
                <a:ext uri="{FF2B5EF4-FFF2-40B4-BE49-F238E27FC236}">
                  <a16:creationId xmlns:a16="http://schemas.microsoft.com/office/drawing/2014/main" id="{A808BD48-04FE-468A-9FB0-7BBCAD5D87A4}"/>
                </a:ext>
              </a:extLst>
            </p:cNvPr>
            <p:cNvSpPr txBox="1"/>
            <p:nvPr/>
          </p:nvSpPr>
          <p:spPr>
            <a:xfrm>
              <a:off x="3472316" y="3604449"/>
              <a:ext cx="582130" cy="461665"/>
            </a:xfrm>
            <a:prstGeom prst="rect">
              <a:avLst/>
            </a:prstGeom>
            <a:noFill/>
          </p:spPr>
          <p:txBody>
            <a:bodyPr wrap="square" rtlCol="0">
              <a:spAutoFit/>
            </a:bodyPr>
            <a:lstStyle/>
            <a:p>
              <a:pPr algn="ctr"/>
              <a:r>
                <a:rPr lang="en-US" sz="2400" dirty="0"/>
                <a:t>10</a:t>
              </a:r>
              <a:endParaRPr lang="en-IN" sz="2400" dirty="0"/>
            </a:p>
          </p:txBody>
        </p:sp>
        <p:sp>
          <p:nvSpPr>
            <p:cNvPr id="52" name="TextBox 51">
              <a:extLst>
                <a:ext uri="{FF2B5EF4-FFF2-40B4-BE49-F238E27FC236}">
                  <a16:creationId xmlns:a16="http://schemas.microsoft.com/office/drawing/2014/main" id="{67766781-563F-4480-82D3-A02CDD7E9ADA}"/>
                </a:ext>
              </a:extLst>
            </p:cNvPr>
            <p:cNvSpPr txBox="1"/>
            <p:nvPr/>
          </p:nvSpPr>
          <p:spPr>
            <a:xfrm>
              <a:off x="4498845" y="3604449"/>
              <a:ext cx="582130" cy="461665"/>
            </a:xfrm>
            <a:prstGeom prst="rect">
              <a:avLst/>
            </a:prstGeom>
            <a:noFill/>
          </p:spPr>
          <p:txBody>
            <a:bodyPr wrap="square" rtlCol="0">
              <a:spAutoFit/>
            </a:bodyPr>
            <a:lstStyle/>
            <a:p>
              <a:pPr algn="ctr"/>
              <a:r>
                <a:rPr lang="en-US" sz="2400" dirty="0"/>
                <a:t>2</a:t>
              </a:r>
              <a:endParaRPr lang="en-IN" sz="2400" dirty="0"/>
            </a:p>
          </p:txBody>
        </p:sp>
        <p:sp>
          <p:nvSpPr>
            <p:cNvPr id="53" name="TextBox 52">
              <a:extLst>
                <a:ext uri="{FF2B5EF4-FFF2-40B4-BE49-F238E27FC236}">
                  <a16:creationId xmlns:a16="http://schemas.microsoft.com/office/drawing/2014/main" id="{AD8968D6-A446-4659-8CCB-5B8B7FBD7267}"/>
                </a:ext>
              </a:extLst>
            </p:cNvPr>
            <p:cNvSpPr txBox="1"/>
            <p:nvPr/>
          </p:nvSpPr>
          <p:spPr>
            <a:xfrm>
              <a:off x="2156151" y="702855"/>
              <a:ext cx="686345" cy="461665"/>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54" name="Straight Connector 53">
              <a:extLst>
                <a:ext uri="{FF2B5EF4-FFF2-40B4-BE49-F238E27FC236}">
                  <a16:creationId xmlns:a16="http://schemas.microsoft.com/office/drawing/2014/main" id="{7F3ECE46-70BF-4AA0-940B-946AE491DBC0}"/>
                </a:ext>
              </a:extLst>
            </p:cNvPr>
            <p:cNvCxnSpPr>
              <a:cxnSpLocks/>
            </p:cNvCxnSpPr>
            <p:nvPr/>
          </p:nvCxnSpPr>
          <p:spPr>
            <a:xfrm>
              <a:off x="2204746" y="108403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F3580D-FCD2-4FC8-A3D7-34AA133346AC}"/>
                </a:ext>
              </a:extLst>
            </p:cNvPr>
            <p:cNvCxnSpPr>
              <a:cxnSpLocks/>
            </p:cNvCxnSpPr>
            <p:nvPr/>
          </p:nvCxnSpPr>
          <p:spPr>
            <a:xfrm flipV="1">
              <a:off x="2782424" y="76476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6EEB6F6-5D91-46AD-834F-64152D4047CC}"/>
                </a:ext>
              </a:extLst>
            </p:cNvPr>
            <p:cNvSpPr txBox="1"/>
            <p:nvPr/>
          </p:nvSpPr>
          <p:spPr>
            <a:xfrm>
              <a:off x="1119172" y="1426600"/>
              <a:ext cx="686345" cy="461665"/>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57" name="Straight Connector 56">
              <a:extLst>
                <a:ext uri="{FF2B5EF4-FFF2-40B4-BE49-F238E27FC236}">
                  <a16:creationId xmlns:a16="http://schemas.microsoft.com/office/drawing/2014/main" id="{D7EE0E40-94B4-4CD7-A9F4-CC83454E2A6B}"/>
                </a:ext>
              </a:extLst>
            </p:cNvPr>
            <p:cNvCxnSpPr>
              <a:cxnSpLocks/>
            </p:cNvCxnSpPr>
            <p:nvPr/>
          </p:nvCxnSpPr>
          <p:spPr>
            <a:xfrm>
              <a:off x="1167767" y="1807780"/>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46F602D-635D-4832-B620-4A99C9A0B424}"/>
                </a:ext>
              </a:extLst>
            </p:cNvPr>
            <p:cNvCxnSpPr>
              <a:cxnSpLocks/>
            </p:cNvCxnSpPr>
            <p:nvPr/>
          </p:nvCxnSpPr>
          <p:spPr>
            <a:xfrm flipV="1">
              <a:off x="1745445" y="1488505"/>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A98A754-CECA-472D-BD37-F126D152865B}"/>
                </a:ext>
              </a:extLst>
            </p:cNvPr>
            <p:cNvSpPr txBox="1"/>
            <p:nvPr/>
          </p:nvSpPr>
          <p:spPr>
            <a:xfrm>
              <a:off x="3178025" y="2146797"/>
              <a:ext cx="686345" cy="399072"/>
            </a:xfrm>
            <a:prstGeom prst="rect">
              <a:avLst/>
            </a:prstGeom>
            <a:noFill/>
          </p:spPr>
          <p:txBody>
            <a:bodyPr wrap="square" rtlCol="0">
              <a:spAutoFit/>
            </a:bodyPr>
            <a:lstStyle/>
            <a:p>
              <a:pPr algn="ctr"/>
              <a:r>
                <a:rPr lang="en-US" sz="2400" dirty="0">
                  <a:solidFill>
                    <a:schemeClr val="tx2"/>
                  </a:solidFill>
                </a:rPr>
                <a:t>7+</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0" name="Straight Connector 59">
              <a:extLst>
                <a:ext uri="{FF2B5EF4-FFF2-40B4-BE49-F238E27FC236}">
                  <a16:creationId xmlns:a16="http://schemas.microsoft.com/office/drawing/2014/main" id="{66DAB9DC-8E1D-4902-9BAD-A899574EFC13}"/>
                </a:ext>
              </a:extLst>
            </p:cNvPr>
            <p:cNvCxnSpPr>
              <a:cxnSpLocks/>
            </p:cNvCxnSpPr>
            <p:nvPr/>
          </p:nvCxnSpPr>
          <p:spPr>
            <a:xfrm>
              <a:off x="3226620" y="252797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C37FD88-6ECF-486E-A23A-C735071EDEA4}"/>
                </a:ext>
              </a:extLst>
            </p:cNvPr>
            <p:cNvCxnSpPr>
              <a:cxnSpLocks/>
            </p:cNvCxnSpPr>
            <p:nvPr/>
          </p:nvCxnSpPr>
          <p:spPr>
            <a:xfrm flipV="1">
              <a:off x="3804298" y="220870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EB628D6-11A8-45A8-B25C-16742AA7D699}"/>
                </a:ext>
              </a:extLst>
            </p:cNvPr>
            <p:cNvSpPr txBox="1"/>
            <p:nvPr/>
          </p:nvSpPr>
          <p:spPr>
            <a:xfrm>
              <a:off x="3178025" y="2870057"/>
              <a:ext cx="686345" cy="399072"/>
            </a:xfrm>
            <a:prstGeom prst="rect">
              <a:avLst/>
            </a:prstGeom>
            <a:noFill/>
          </p:spPr>
          <p:txBody>
            <a:bodyPr wrap="square" rtlCol="0">
              <a:spAutoFit/>
            </a:bodyPr>
            <a:lstStyle/>
            <a:p>
              <a:pPr algn="ctr"/>
              <a:r>
                <a:rPr lang="en-US" sz="2400" dirty="0">
                  <a:solidFill>
                    <a:schemeClr val="tx2"/>
                  </a:solidFill>
                </a:rPr>
                <a:t>3-</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3" name="Straight Connector 62">
              <a:extLst>
                <a:ext uri="{FF2B5EF4-FFF2-40B4-BE49-F238E27FC236}">
                  <a16:creationId xmlns:a16="http://schemas.microsoft.com/office/drawing/2014/main" id="{19952E60-D6B6-4D8B-858D-1D1E9666C5F5}"/>
                </a:ext>
              </a:extLst>
            </p:cNvPr>
            <p:cNvCxnSpPr>
              <a:cxnSpLocks/>
            </p:cNvCxnSpPr>
            <p:nvPr/>
          </p:nvCxnSpPr>
          <p:spPr>
            <a:xfrm>
              <a:off x="3226620" y="3251237"/>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65F925D-2D1C-426C-9BE3-4A654C79A1F4}"/>
                </a:ext>
              </a:extLst>
            </p:cNvPr>
            <p:cNvCxnSpPr>
              <a:cxnSpLocks/>
            </p:cNvCxnSpPr>
            <p:nvPr/>
          </p:nvCxnSpPr>
          <p:spPr>
            <a:xfrm flipV="1">
              <a:off x="3804298" y="2931962"/>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C1DA8C0-09F8-4294-ADC6-4B6CA4CD53B0}"/>
                </a:ext>
              </a:extLst>
            </p:cNvPr>
            <p:cNvSpPr txBox="1"/>
            <p:nvPr/>
          </p:nvSpPr>
          <p:spPr>
            <a:xfrm>
              <a:off x="2155132" y="1422982"/>
              <a:ext cx="686345" cy="399072"/>
            </a:xfrm>
            <a:prstGeom prst="rect">
              <a:avLst/>
            </a:prstGeom>
            <a:noFill/>
          </p:spPr>
          <p:txBody>
            <a:bodyPr wrap="square" rtlCol="0">
              <a:spAutoFit/>
            </a:bodyPr>
            <a:lstStyle/>
            <a:p>
              <a:pPr algn="ctr"/>
              <a:r>
                <a:rPr lang="en-US" sz="2400" dirty="0">
                  <a:solidFill>
                    <a:schemeClr val="tx2"/>
                  </a:solidFill>
                </a:rPr>
                <a:t>3-</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6" name="Straight Connector 65">
              <a:extLst>
                <a:ext uri="{FF2B5EF4-FFF2-40B4-BE49-F238E27FC236}">
                  <a16:creationId xmlns:a16="http://schemas.microsoft.com/office/drawing/2014/main" id="{7401E11F-31B3-4E7D-9145-2AA1E818CD9F}"/>
                </a:ext>
              </a:extLst>
            </p:cNvPr>
            <p:cNvCxnSpPr>
              <a:cxnSpLocks/>
            </p:cNvCxnSpPr>
            <p:nvPr/>
          </p:nvCxnSpPr>
          <p:spPr>
            <a:xfrm>
              <a:off x="2203727" y="1804162"/>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3B1B47B-1984-4CA6-8476-BB3377D4CA66}"/>
                </a:ext>
              </a:extLst>
            </p:cNvPr>
            <p:cNvCxnSpPr>
              <a:cxnSpLocks/>
            </p:cNvCxnSpPr>
            <p:nvPr/>
          </p:nvCxnSpPr>
          <p:spPr>
            <a:xfrm flipV="1">
              <a:off x="2781404" y="1484887"/>
              <a:ext cx="0" cy="32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1BD4BA9-9A40-47ED-AD57-9B10E675F256}"/>
                </a:ext>
              </a:extLst>
            </p:cNvPr>
            <p:cNvCxnSpPr>
              <a:cxnSpLocks/>
            </p:cNvCxnSpPr>
            <p:nvPr/>
          </p:nvCxnSpPr>
          <p:spPr>
            <a:xfrm>
              <a:off x="139260" y="3999137"/>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D094F0D-74EA-4849-8A9B-C30C96A2F6A7}"/>
                </a:ext>
              </a:extLst>
            </p:cNvPr>
            <p:cNvSpPr txBox="1"/>
            <p:nvPr/>
          </p:nvSpPr>
          <p:spPr>
            <a:xfrm>
              <a:off x="83820" y="4142397"/>
              <a:ext cx="1204587" cy="461665"/>
            </a:xfrm>
            <a:prstGeom prst="rect">
              <a:avLst/>
            </a:prstGeom>
            <a:noFill/>
          </p:spPr>
          <p:txBody>
            <a:bodyPr wrap="square" rtlCol="0">
              <a:spAutoFit/>
            </a:bodyPr>
            <a:lstStyle/>
            <a:p>
              <a:pPr algn="ctr"/>
              <a:r>
                <a:rPr lang="en-US" sz="2300" dirty="0" err="1"/>
                <a:t>v</a:t>
              </a:r>
              <a:r>
                <a:rPr lang="en-US" sz="2300" baseline="-25000" dirty="0" err="1"/>
                <a:t>j</a:t>
              </a:r>
              <a:endParaRPr lang="en-IN" sz="2300" baseline="-25000" dirty="0"/>
            </a:p>
          </p:txBody>
        </p:sp>
        <p:sp>
          <p:nvSpPr>
            <p:cNvPr id="70" name="TextBox 69">
              <a:extLst>
                <a:ext uri="{FF2B5EF4-FFF2-40B4-BE49-F238E27FC236}">
                  <a16:creationId xmlns:a16="http://schemas.microsoft.com/office/drawing/2014/main" id="{566A4601-951E-405A-B419-2DE6CFFBF545}"/>
                </a:ext>
              </a:extLst>
            </p:cNvPr>
            <p:cNvSpPr txBox="1"/>
            <p:nvPr/>
          </p:nvSpPr>
          <p:spPr>
            <a:xfrm>
              <a:off x="6240025" y="868226"/>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-3</a:t>
              </a:r>
              <a:endParaRPr lang="en-IN" sz="2400" baseline="-25000" dirty="0"/>
            </a:p>
          </p:txBody>
        </p:sp>
        <p:sp>
          <p:nvSpPr>
            <p:cNvPr id="71" name="TextBox 70">
              <a:extLst>
                <a:ext uri="{FF2B5EF4-FFF2-40B4-BE49-F238E27FC236}">
                  <a16:creationId xmlns:a16="http://schemas.microsoft.com/office/drawing/2014/main" id="{C89D612B-BD12-4030-B87F-3A0C04262ECD}"/>
                </a:ext>
              </a:extLst>
            </p:cNvPr>
            <p:cNvSpPr txBox="1"/>
            <p:nvPr/>
          </p:nvSpPr>
          <p:spPr>
            <a:xfrm>
              <a:off x="1081700" y="4153063"/>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72" name="TextBox 71">
              <a:extLst>
                <a:ext uri="{FF2B5EF4-FFF2-40B4-BE49-F238E27FC236}">
                  <a16:creationId xmlns:a16="http://schemas.microsoft.com/office/drawing/2014/main" id="{9F55D72A-FCA0-452E-9A81-B8C5490C4C2A}"/>
                </a:ext>
              </a:extLst>
            </p:cNvPr>
            <p:cNvSpPr txBox="1"/>
            <p:nvPr/>
          </p:nvSpPr>
          <p:spPr>
            <a:xfrm>
              <a:off x="6240025" y="1617440"/>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73" name="TextBox 72">
              <a:extLst>
                <a:ext uri="{FF2B5EF4-FFF2-40B4-BE49-F238E27FC236}">
                  <a16:creationId xmlns:a16="http://schemas.microsoft.com/office/drawing/2014/main" id="{75C6A141-E099-438F-95F5-8D35602F4EFA}"/>
                </a:ext>
              </a:extLst>
            </p:cNvPr>
            <p:cNvSpPr txBox="1"/>
            <p:nvPr/>
          </p:nvSpPr>
          <p:spPr>
            <a:xfrm>
              <a:off x="6240025" y="2353838"/>
              <a:ext cx="1113002" cy="461665"/>
            </a:xfrm>
            <a:prstGeom prst="rect">
              <a:avLst/>
            </a:prstGeom>
            <a:noFill/>
          </p:spPr>
          <p:txBody>
            <a:bodyPr wrap="square" rtlCol="0">
              <a:spAutoFit/>
            </a:bodyPr>
            <a:lstStyle/>
            <a:p>
              <a:pPr algn="ctr"/>
              <a:r>
                <a:rPr lang="en-US" sz="2400" dirty="0"/>
                <a:t>u</a:t>
              </a:r>
              <a:r>
                <a:rPr lang="en-US" sz="2400" baseline="-25000" dirty="0"/>
                <a:t>3 </a:t>
              </a:r>
              <a:r>
                <a:rPr lang="en-US" sz="2400" dirty="0"/>
                <a:t>= 0</a:t>
              </a:r>
              <a:endParaRPr lang="en-IN" sz="2400" baseline="-25000" dirty="0"/>
            </a:p>
          </p:txBody>
        </p:sp>
        <p:sp>
          <p:nvSpPr>
            <p:cNvPr id="74" name="TextBox 73">
              <a:extLst>
                <a:ext uri="{FF2B5EF4-FFF2-40B4-BE49-F238E27FC236}">
                  <a16:creationId xmlns:a16="http://schemas.microsoft.com/office/drawing/2014/main" id="{AB63931A-188A-419A-8142-607B458C536A}"/>
                </a:ext>
              </a:extLst>
            </p:cNvPr>
            <p:cNvSpPr txBox="1"/>
            <p:nvPr/>
          </p:nvSpPr>
          <p:spPr>
            <a:xfrm>
              <a:off x="2109642" y="4153063"/>
              <a:ext cx="1194708" cy="461665"/>
            </a:xfrm>
            <a:prstGeom prst="rect">
              <a:avLst/>
            </a:prstGeom>
            <a:noFill/>
          </p:spPr>
          <p:txBody>
            <a:bodyPr wrap="square" rtlCol="0">
              <a:spAutoFit/>
            </a:bodyPr>
            <a:lstStyle/>
            <a:p>
              <a:pPr algn="ctr"/>
              <a:r>
                <a:rPr lang="en-US" sz="2400" dirty="0"/>
                <a:t>v</a:t>
              </a:r>
              <a:r>
                <a:rPr lang="en-US" sz="2400" baseline="-25000" dirty="0"/>
                <a:t>2 </a:t>
              </a:r>
              <a:r>
                <a:rPr lang="en-US" sz="2400" dirty="0"/>
                <a:t>= 6</a:t>
              </a:r>
              <a:endParaRPr lang="en-IN" sz="2400" baseline="-25000" dirty="0"/>
            </a:p>
          </p:txBody>
        </p:sp>
        <p:sp>
          <p:nvSpPr>
            <p:cNvPr id="75" name="TextBox 74">
              <a:extLst>
                <a:ext uri="{FF2B5EF4-FFF2-40B4-BE49-F238E27FC236}">
                  <a16:creationId xmlns:a16="http://schemas.microsoft.com/office/drawing/2014/main" id="{F5743BB3-5E5B-4B8A-86A5-299EA7D8405E}"/>
                </a:ext>
              </a:extLst>
            </p:cNvPr>
            <p:cNvSpPr txBox="1"/>
            <p:nvPr/>
          </p:nvSpPr>
          <p:spPr>
            <a:xfrm>
              <a:off x="3267136" y="4153063"/>
              <a:ext cx="954287" cy="461665"/>
            </a:xfrm>
            <a:prstGeom prst="rect">
              <a:avLst/>
            </a:prstGeom>
            <a:noFill/>
          </p:spPr>
          <p:txBody>
            <a:bodyPr wrap="square" rtlCol="0">
              <a:spAutoFit/>
            </a:bodyPr>
            <a:lstStyle/>
            <a:p>
              <a:pPr algn="ctr"/>
              <a:r>
                <a:rPr lang="en-US" sz="2400" dirty="0"/>
                <a:t>v</a:t>
              </a:r>
              <a:r>
                <a:rPr lang="en-US" sz="2400" baseline="-25000" dirty="0"/>
                <a:t>3 </a:t>
              </a:r>
              <a:r>
                <a:rPr lang="en-US" sz="2400" dirty="0"/>
                <a:t>= 4</a:t>
              </a:r>
              <a:endParaRPr lang="en-IN" sz="2400" baseline="-25000" dirty="0"/>
            </a:p>
          </p:txBody>
        </p:sp>
        <p:sp>
          <p:nvSpPr>
            <p:cNvPr id="76" name="TextBox 75">
              <a:extLst>
                <a:ext uri="{FF2B5EF4-FFF2-40B4-BE49-F238E27FC236}">
                  <a16:creationId xmlns:a16="http://schemas.microsoft.com/office/drawing/2014/main" id="{C5E3C5A6-577F-495B-BC2A-E3F6056DB3FD}"/>
                </a:ext>
              </a:extLst>
            </p:cNvPr>
            <p:cNvSpPr txBox="1"/>
            <p:nvPr/>
          </p:nvSpPr>
          <p:spPr>
            <a:xfrm>
              <a:off x="4369657" y="4153063"/>
              <a:ext cx="827800" cy="461665"/>
            </a:xfrm>
            <a:prstGeom prst="rect">
              <a:avLst/>
            </a:prstGeom>
            <a:noFill/>
          </p:spPr>
          <p:txBody>
            <a:bodyPr wrap="square" rtlCol="0">
              <a:spAutoFit/>
            </a:bodyPr>
            <a:lstStyle/>
            <a:p>
              <a:pPr algn="ctr"/>
              <a:r>
                <a:rPr lang="en-US" sz="2400" dirty="0"/>
                <a:t>v</a:t>
              </a:r>
              <a:r>
                <a:rPr lang="en-US" sz="2400" baseline="-25000" dirty="0"/>
                <a:t>4 </a:t>
              </a:r>
              <a:r>
                <a:rPr lang="en-US" sz="2400" dirty="0"/>
                <a:t>= 0</a:t>
              </a:r>
              <a:endParaRPr lang="en-IN" sz="2400" baseline="-25000" dirty="0"/>
            </a:p>
          </p:txBody>
        </p:sp>
        <p:cxnSp>
          <p:nvCxnSpPr>
            <p:cNvPr id="77" name="Straight Connector 76">
              <a:extLst>
                <a:ext uri="{FF2B5EF4-FFF2-40B4-BE49-F238E27FC236}">
                  <a16:creationId xmlns:a16="http://schemas.microsoft.com/office/drawing/2014/main" id="{857FB97D-6C2E-4900-8F94-91246EF168E4}"/>
                </a:ext>
              </a:extLst>
            </p:cNvPr>
            <p:cNvCxnSpPr>
              <a:cxnSpLocks/>
            </p:cNvCxnSpPr>
            <p:nvPr/>
          </p:nvCxnSpPr>
          <p:spPr>
            <a:xfrm>
              <a:off x="7353027" y="4056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324166D-F32E-44A8-B5AC-834C6AD8EC1C}"/>
                </a:ext>
              </a:extLst>
            </p:cNvPr>
            <p:cNvSpPr txBox="1"/>
            <p:nvPr/>
          </p:nvSpPr>
          <p:spPr>
            <a:xfrm>
              <a:off x="6317015" y="148508"/>
              <a:ext cx="1008000" cy="468000"/>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87" name="TextBox 86">
              <a:extLst>
                <a:ext uri="{FF2B5EF4-FFF2-40B4-BE49-F238E27FC236}">
                  <a16:creationId xmlns:a16="http://schemas.microsoft.com/office/drawing/2014/main" id="{616D1A3A-2F0B-4987-8B36-CDAEA8A9440D}"/>
                </a:ext>
              </a:extLst>
            </p:cNvPr>
            <p:cNvSpPr txBox="1"/>
            <p:nvPr/>
          </p:nvSpPr>
          <p:spPr>
            <a:xfrm>
              <a:off x="2146694" y="2476695"/>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88" name="Oval 87">
              <a:extLst>
                <a:ext uri="{FF2B5EF4-FFF2-40B4-BE49-F238E27FC236}">
                  <a16:creationId xmlns:a16="http://schemas.microsoft.com/office/drawing/2014/main" id="{FDAE9335-6725-4DAB-9CD3-A7ED6233EB6D}"/>
                </a:ext>
              </a:extLst>
            </p:cNvPr>
            <p:cNvSpPr/>
            <p:nvPr/>
          </p:nvSpPr>
          <p:spPr>
            <a:xfrm>
              <a:off x="2237591" y="247477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071906D2-E2D8-4BFB-B791-934EA23BE2CE}"/>
                </a:ext>
              </a:extLst>
            </p:cNvPr>
            <p:cNvSpPr txBox="1"/>
            <p:nvPr/>
          </p:nvSpPr>
          <p:spPr>
            <a:xfrm>
              <a:off x="6240025" y="3020678"/>
              <a:ext cx="1113002" cy="461665"/>
            </a:xfrm>
            <a:prstGeom prst="rect">
              <a:avLst/>
            </a:prstGeom>
            <a:noFill/>
          </p:spPr>
          <p:txBody>
            <a:bodyPr wrap="square" rtlCol="0">
              <a:spAutoFit/>
            </a:bodyPr>
            <a:lstStyle/>
            <a:p>
              <a:pPr algn="ctr"/>
              <a:r>
                <a:rPr lang="en-US" sz="2400" dirty="0"/>
                <a:t>u</a:t>
              </a:r>
              <a:r>
                <a:rPr lang="en-US" sz="2400" baseline="-25000" dirty="0"/>
                <a:t>4 </a:t>
              </a:r>
              <a:r>
                <a:rPr lang="en-US" sz="2400" dirty="0"/>
                <a:t>= -1</a:t>
              </a:r>
              <a:endParaRPr lang="en-IN" sz="2400" baseline="-25000" dirty="0"/>
            </a:p>
          </p:txBody>
        </p:sp>
        <p:sp>
          <p:nvSpPr>
            <p:cNvPr id="96" name="TextBox 95">
              <a:extLst>
                <a:ext uri="{FF2B5EF4-FFF2-40B4-BE49-F238E27FC236}">
                  <a16:creationId xmlns:a16="http://schemas.microsoft.com/office/drawing/2014/main" id="{1A387484-31D3-4850-B180-4108027D50C7}"/>
                </a:ext>
              </a:extLst>
            </p:cNvPr>
            <p:cNvSpPr txBox="1"/>
            <p:nvPr/>
          </p:nvSpPr>
          <p:spPr>
            <a:xfrm>
              <a:off x="4207582" y="1418283"/>
              <a:ext cx="686345" cy="399072"/>
            </a:xfrm>
            <a:prstGeom prst="rect">
              <a:avLst/>
            </a:prstGeom>
            <a:noFill/>
          </p:spPr>
          <p:txBody>
            <a:bodyPr wrap="square" rtlCol="0">
              <a:spAutoFit/>
            </a:bodyPr>
            <a:lstStyle/>
            <a:p>
              <a:pPr algn="ctr"/>
              <a:r>
                <a:rPr lang="en-US" sz="2400" dirty="0">
                  <a:solidFill>
                    <a:schemeClr val="tx2"/>
                  </a:solidFill>
                </a:rPr>
                <a:t>2+</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97" name="Straight Connector 96">
              <a:extLst>
                <a:ext uri="{FF2B5EF4-FFF2-40B4-BE49-F238E27FC236}">
                  <a16:creationId xmlns:a16="http://schemas.microsoft.com/office/drawing/2014/main" id="{E89EFB3A-E95B-44A9-BE66-ABE3C4467EF8}"/>
                </a:ext>
              </a:extLst>
            </p:cNvPr>
            <p:cNvCxnSpPr>
              <a:cxnSpLocks/>
            </p:cNvCxnSpPr>
            <p:nvPr/>
          </p:nvCxnSpPr>
          <p:spPr>
            <a:xfrm>
              <a:off x="4256177" y="1799463"/>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88BFF92-13A0-48B2-AC72-83E09AF09FBB}"/>
                </a:ext>
              </a:extLst>
            </p:cNvPr>
            <p:cNvCxnSpPr>
              <a:cxnSpLocks/>
            </p:cNvCxnSpPr>
            <p:nvPr/>
          </p:nvCxnSpPr>
          <p:spPr>
            <a:xfrm flipV="1">
              <a:off x="4833854" y="1480188"/>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6EB7993-8B7E-4849-AC86-30BB961B2B17}"/>
                </a:ext>
              </a:extLst>
            </p:cNvPr>
            <p:cNvSpPr txBox="1"/>
            <p:nvPr/>
          </p:nvSpPr>
          <p:spPr>
            <a:xfrm>
              <a:off x="2145365" y="2845605"/>
              <a:ext cx="686345"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100" name="Straight Connector 99">
              <a:extLst>
                <a:ext uri="{FF2B5EF4-FFF2-40B4-BE49-F238E27FC236}">
                  <a16:creationId xmlns:a16="http://schemas.microsoft.com/office/drawing/2014/main" id="{BD9C462E-B35A-4E98-85DF-D7666C3F8A0B}"/>
                </a:ext>
              </a:extLst>
            </p:cNvPr>
            <p:cNvCxnSpPr>
              <a:cxnSpLocks/>
            </p:cNvCxnSpPr>
            <p:nvPr/>
          </p:nvCxnSpPr>
          <p:spPr>
            <a:xfrm>
              <a:off x="2193960" y="324583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C49F80-433D-4D01-BE0A-CD9008CED425}"/>
                </a:ext>
              </a:extLst>
            </p:cNvPr>
            <p:cNvCxnSpPr>
              <a:cxnSpLocks/>
            </p:cNvCxnSpPr>
            <p:nvPr/>
          </p:nvCxnSpPr>
          <p:spPr>
            <a:xfrm flipV="1">
              <a:off x="2771637" y="2926558"/>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F11D070-DC4F-4756-8A11-3D7543B09ADF}"/>
                </a:ext>
              </a:extLst>
            </p:cNvPr>
            <p:cNvSpPr txBox="1"/>
            <p:nvPr/>
          </p:nvSpPr>
          <p:spPr>
            <a:xfrm>
              <a:off x="3167547" y="1746440"/>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103" name="Oval 102">
              <a:extLst>
                <a:ext uri="{FF2B5EF4-FFF2-40B4-BE49-F238E27FC236}">
                  <a16:creationId xmlns:a16="http://schemas.microsoft.com/office/drawing/2014/main" id="{2054F668-5845-4C3E-83A2-C74E739D99D8}"/>
                </a:ext>
              </a:extLst>
            </p:cNvPr>
            <p:cNvSpPr/>
            <p:nvPr/>
          </p:nvSpPr>
          <p:spPr>
            <a:xfrm>
              <a:off x="3258444" y="174452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a:extLst>
                <a:ext uri="{FF2B5EF4-FFF2-40B4-BE49-F238E27FC236}">
                  <a16:creationId xmlns:a16="http://schemas.microsoft.com/office/drawing/2014/main" id="{2A6259E1-0EEE-4D04-9F66-4A1B58371AEB}"/>
                </a:ext>
              </a:extLst>
            </p:cNvPr>
            <p:cNvCxnSpPr>
              <a:cxnSpLocks/>
            </p:cNvCxnSpPr>
            <p:nvPr/>
          </p:nvCxnSpPr>
          <p:spPr>
            <a:xfrm flipH="1">
              <a:off x="2753476" y="1826956"/>
              <a:ext cx="2150560"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BC95DE83-885F-41A8-A7AA-E63C7F55A58E}"/>
                    </a:ext>
                  </a:extLst>
                </p:cNvPr>
                <p:cNvSpPr txBox="1"/>
                <p:nvPr/>
              </p:nvSpPr>
              <p:spPr>
                <a:xfrm>
                  <a:off x="2605101" y="3301949"/>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5" name="TextBox 104">
                  <a:extLst>
                    <a:ext uri="{FF2B5EF4-FFF2-40B4-BE49-F238E27FC236}">
                      <a16:creationId xmlns:a16="http://schemas.microsoft.com/office/drawing/2014/main" id="{BC95DE83-885F-41A8-A7AA-E63C7F55A58E}"/>
                    </a:ext>
                  </a:extLst>
                </p:cNvPr>
                <p:cNvSpPr txBox="1">
                  <a:spLocks noRot="1" noChangeAspect="1" noMove="1" noResize="1" noEditPoints="1" noAdjustHandles="1" noChangeArrowheads="1" noChangeShapeType="1" noTextEdit="1"/>
                </p:cNvSpPr>
                <p:nvPr/>
              </p:nvSpPr>
              <p:spPr>
                <a:xfrm>
                  <a:off x="2605101" y="3301949"/>
                  <a:ext cx="299761" cy="369332"/>
                </a:xfrm>
                <a:prstGeom prst="rect">
                  <a:avLst/>
                </a:prstGeom>
                <a:blipFill>
                  <a:blip r:embed="rId2"/>
                  <a:stretch>
                    <a:fillRect l="-6557" r="-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6611AFA1-0638-47CB-8BF0-A8D00FE11449}"/>
                    </a:ext>
                  </a:extLst>
                </p:cNvPr>
                <p:cNvSpPr txBox="1"/>
                <p:nvPr/>
              </p:nvSpPr>
              <p:spPr>
                <a:xfrm>
                  <a:off x="4689029" y="2581076"/>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6" name="TextBox 105">
                  <a:extLst>
                    <a:ext uri="{FF2B5EF4-FFF2-40B4-BE49-F238E27FC236}">
                      <a16:creationId xmlns:a16="http://schemas.microsoft.com/office/drawing/2014/main" id="{6611AFA1-0638-47CB-8BF0-A8D00FE11449}"/>
                    </a:ext>
                  </a:extLst>
                </p:cNvPr>
                <p:cNvSpPr txBox="1">
                  <a:spLocks noRot="1" noChangeAspect="1" noMove="1" noResize="1" noEditPoints="1" noAdjustHandles="1" noChangeArrowheads="1" noChangeShapeType="1" noTextEdit="1"/>
                </p:cNvSpPr>
                <p:nvPr/>
              </p:nvSpPr>
              <p:spPr>
                <a:xfrm>
                  <a:off x="4689029" y="2581076"/>
                  <a:ext cx="299761"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926062D0-2DA6-4991-9046-9C448F2A3234}"/>
                    </a:ext>
                  </a:extLst>
                </p:cNvPr>
                <p:cNvSpPr txBox="1"/>
                <p:nvPr/>
              </p:nvSpPr>
              <p:spPr>
                <a:xfrm>
                  <a:off x="4834937" y="1559648"/>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7" name="TextBox 106">
                  <a:extLst>
                    <a:ext uri="{FF2B5EF4-FFF2-40B4-BE49-F238E27FC236}">
                      <a16:creationId xmlns:a16="http://schemas.microsoft.com/office/drawing/2014/main" id="{926062D0-2DA6-4991-9046-9C448F2A3234}"/>
                    </a:ext>
                  </a:extLst>
                </p:cNvPr>
                <p:cNvSpPr txBox="1">
                  <a:spLocks noRot="1" noChangeAspect="1" noMove="1" noResize="1" noEditPoints="1" noAdjustHandles="1" noChangeArrowheads="1" noChangeShapeType="1" noTextEdit="1"/>
                </p:cNvSpPr>
                <p:nvPr/>
              </p:nvSpPr>
              <p:spPr>
                <a:xfrm>
                  <a:off x="4834937" y="1559648"/>
                  <a:ext cx="299761" cy="369332"/>
                </a:xfrm>
                <a:prstGeom prst="rect">
                  <a:avLst/>
                </a:prstGeom>
                <a:blipFill>
                  <a:blip r:embed="rId4"/>
                  <a:stretch>
                    <a:fillRect l="-6557" r="-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8A2205D-9934-4DA3-92DB-1CA4B69302BF}"/>
                    </a:ext>
                  </a:extLst>
                </p:cNvPr>
                <p:cNvSpPr txBox="1"/>
                <p:nvPr/>
              </p:nvSpPr>
              <p:spPr>
                <a:xfrm>
                  <a:off x="3669366" y="3293129"/>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08" name="TextBox 107">
                  <a:extLst>
                    <a:ext uri="{FF2B5EF4-FFF2-40B4-BE49-F238E27FC236}">
                      <a16:creationId xmlns:a16="http://schemas.microsoft.com/office/drawing/2014/main" id="{E8A2205D-9934-4DA3-92DB-1CA4B69302BF}"/>
                    </a:ext>
                  </a:extLst>
                </p:cNvPr>
                <p:cNvSpPr txBox="1">
                  <a:spLocks noRot="1" noChangeAspect="1" noMove="1" noResize="1" noEditPoints="1" noAdjustHandles="1" noChangeArrowheads="1" noChangeShapeType="1" noTextEdit="1"/>
                </p:cNvSpPr>
                <p:nvPr/>
              </p:nvSpPr>
              <p:spPr>
                <a:xfrm>
                  <a:off x="3669366" y="3293129"/>
                  <a:ext cx="299761" cy="369332"/>
                </a:xfrm>
                <a:prstGeom prst="rect">
                  <a:avLst/>
                </a:prstGeom>
                <a:blipFill>
                  <a:blip r:embed="rId5"/>
                  <a:stretch>
                    <a:fillRect/>
                  </a:stretch>
                </a:blipFill>
              </p:spPr>
              <p:txBody>
                <a:bodyPr/>
                <a:lstStyle/>
                <a:p>
                  <a:r>
                    <a:rPr lang="en-IN">
                      <a:noFill/>
                    </a:rPr>
                    <a:t> </a:t>
                  </a:r>
                </a:p>
              </p:txBody>
            </p:sp>
          </mc:Fallback>
        </mc:AlternateContent>
        <p:cxnSp>
          <p:nvCxnSpPr>
            <p:cNvPr id="109" name="Straight Connector 108">
              <a:extLst>
                <a:ext uri="{FF2B5EF4-FFF2-40B4-BE49-F238E27FC236}">
                  <a16:creationId xmlns:a16="http://schemas.microsoft.com/office/drawing/2014/main" id="{72715170-6115-4D4D-8FEE-962B5F17E7A2}"/>
                </a:ext>
              </a:extLst>
            </p:cNvPr>
            <p:cNvCxnSpPr>
              <a:cxnSpLocks/>
            </p:cNvCxnSpPr>
            <p:nvPr/>
          </p:nvCxnSpPr>
          <p:spPr>
            <a:xfrm>
              <a:off x="2752393" y="1822257"/>
              <a:ext cx="1083" cy="1550661"/>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DB1AD87-98F9-46C7-A7D2-4B242208905C}"/>
                </a:ext>
              </a:extLst>
            </p:cNvPr>
            <p:cNvCxnSpPr>
              <a:cxnSpLocks/>
            </p:cNvCxnSpPr>
            <p:nvPr/>
          </p:nvCxnSpPr>
          <p:spPr>
            <a:xfrm flipH="1">
              <a:off x="3864370" y="2678076"/>
              <a:ext cx="1042257"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DC72D91-BDD6-43BF-96DA-C80BBEF61DC4}"/>
                </a:ext>
              </a:extLst>
            </p:cNvPr>
            <p:cNvCxnSpPr>
              <a:cxnSpLocks/>
            </p:cNvCxnSpPr>
            <p:nvPr/>
          </p:nvCxnSpPr>
          <p:spPr>
            <a:xfrm>
              <a:off x="4893927" y="1822257"/>
              <a:ext cx="10109" cy="868519"/>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0A5EFDF-DBFA-403E-8EC4-C3DE9C11756F}"/>
                </a:ext>
              </a:extLst>
            </p:cNvPr>
            <p:cNvCxnSpPr>
              <a:cxnSpLocks/>
            </p:cNvCxnSpPr>
            <p:nvPr/>
          </p:nvCxnSpPr>
          <p:spPr>
            <a:xfrm>
              <a:off x="3828756" y="2678076"/>
              <a:ext cx="0" cy="747181"/>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D9312C6-2718-49A8-961D-A60E2212883E}"/>
                </a:ext>
              </a:extLst>
            </p:cNvPr>
            <p:cNvCxnSpPr>
              <a:cxnSpLocks/>
            </p:cNvCxnSpPr>
            <p:nvPr/>
          </p:nvCxnSpPr>
          <p:spPr>
            <a:xfrm flipH="1">
              <a:off x="2736852" y="3372918"/>
              <a:ext cx="1091904"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76B97B12-B4B4-4C7A-8ABA-6C264924B7E1}"/>
                    </a:ext>
                  </a:extLst>
                </p:cNvPr>
                <p:cNvSpPr txBox="1"/>
                <p:nvPr/>
              </p:nvSpPr>
              <p:spPr>
                <a:xfrm>
                  <a:off x="3489264" y="2487920"/>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14" name="TextBox 113">
                  <a:extLst>
                    <a:ext uri="{FF2B5EF4-FFF2-40B4-BE49-F238E27FC236}">
                      <a16:creationId xmlns:a16="http://schemas.microsoft.com/office/drawing/2014/main" id="{76B97B12-B4B4-4C7A-8ABA-6C264924B7E1}"/>
                    </a:ext>
                  </a:extLst>
                </p:cNvPr>
                <p:cNvSpPr txBox="1">
                  <a:spLocks noRot="1" noChangeAspect="1" noMove="1" noResize="1" noEditPoints="1" noAdjustHandles="1" noChangeArrowheads="1" noChangeShapeType="1" noTextEdit="1"/>
                </p:cNvSpPr>
                <p:nvPr/>
              </p:nvSpPr>
              <p:spPr>
                <a:xfrm>
                  <a:off x="3489264" y="2487920"/>
                  <a:ext cx="299761" cy="369332"/>
                </a:xfrm>
                <a:prstGeom prst="rect">
                  <a:avLst/>
                </a:prstGeom>
                <a:blipFill>
                  <a:blip r:embed="rId6"/>
                  <a:stretch>
                    <a:fillRect l="-6557" r="-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1360B50E-ED16-4F5F-8595-AAA25249FFD5}"/>
                    </a:ext>
                  </a:extLst>
                </p:cNvPr>
                <p:cNvSpPr txBox="1"/>
                <p:nvPr/>
              </p:nvSpPr>
              <p:spPr>
                <a:xfrm>
                  <a:off x="2411027" y="1680212"/>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15" name="TextBox 114">
                  <a:extLst>
                    <a:ext uri="{FF2B5EF4-FFF2-40B4-BE49-F238E27FC236}">
                      <a16:creationId xmlns:a16="http://schemas.microsoft.com/office/drawing/2014/main" id="{1360B50E-ED16-4F5F-8595-AAA25249FFD5}"/>
                    </a:ext>
                  </a:extLst>
                </p:cNvPr>
                <p:cNvSpPr txBox="1">
                  <a:spLocks noRot="1" noChangeAspect="1" noMove="1" noResize="1" noEditPoints="1" noAdjustHandles="1" noChangeArrowheads="1" noChangeShapeType="1" noTextEdit="1"/>
                </p:cNvSpPr>
                <p:nvPr/>
              </p:nvSpPr>
              <p:spPr>
                <a:xfrm>
                  <a:off x="2411027" y="1680212"/>
                  <a:ext cx="299761" cy="369332"/>
                </a:xfrm>
                <a:prstGeom prst="rect">
                  <a:avLst/>
                </a:prstGeom>
                <a:blipFill>
                  <a:blip r:embed="rId7"/>
                  <a:stretch>
                    <a:fillRect/>
                  </a:stretch>
                </a:blipFill>
              </p:spPr>
              <p:txBody>
                <a:bodyPr/>
                <a:lstStyle/>
                <a:p>
                  <a:r>
                    <a:rPr lang="en-IN">
                      <a:noFill/>
                    </a:rPr>
                    <a:t> </a:t>
                  </a:r>
                </a:p>
              </p:txBody>
            </p:sp>
          </mc:Fallback>
        </mc:AlternateContent>
        <p:sp>
          <p:nvSpPr>
            <p:cNvPr id="154" name="TextBox 153">
              <a:extLst>
                <a:ext uri="{FF2B5EF4-FFF2-40B4-BE49-F238E27FC236}">
                  <a16:creationId xmlns:a16="http://schemas.microsoft.com/office/drawing/2014/main" id="{4E299338-E407-4184-A093-08666253B3FD}"/>
                </a:ext>
              </a:extLst>
            </p:cNvPr>
            <p:cNvSpPr txBox="1"/>
            <p:nvPr/>
          </p:nvSpPr>
          <p:spPr>
            <a:xfrm>
              <a:off x="4207582" y="2141166"/>
              <a:ext cx="686345" cy="399072"/>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155" name="Straight Connector 154">
              <a:extLst>
                <a:ext uri="{FF2B5EF4-FFF2-40B4-BE49-F238E27FC236}">
                  <a16:creationId xmlns:a16="http://schemas.microsoft.com/office/drawing/2014/main" id="{1239A0B2-E3DB-47A9-ABEF-EFF2D04D0143}"/>
                </a:ext>
              </a:extLst>
            </p:cNvPr>
            <p:cNvCxnSpPr>
              <a:cxnSpLocks/>
            </p:cNvCxnSpPr>
            <p:nvPr/>
          </p:nvCxnSpPr>
          <p:spPr>
            <a:xfrm>
              <a:off x="4256177" y="2529049"/>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DC9DE3-74E4-48D0-AD9F-C9238F380867}"/>
                </a:ext>
              </a:extLst>
            </p:cNvPr>
            <p:cNvCxnSpPr>
              <a:cxnSpLocks/>
            </p:cNvCxnSpPr>
            <p:nvPr/>
          </p:nvCxnSpPr>
          <p:spPr>
            <a:xfrm flipV="1">
              <a:off x="4833854" y="2209771"/>
              <a:ext cx="0" cy="32234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827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15EE-1EDC-499F-8216-6F66F3E59DAE}"/>
              </a:ext>
            </a:extLst>
          </p:cNvPr>
          <p:cNvSpPr>
            <a:spLocks noGrp="1"/>
          </p:cNvSpPr>
          <p:nvPr>
            <p:ph type="title"/>
          </p:nvPr>
        </p:nvSpPr>
        <p:spPr/>
        <p:txBody>
          <a:bodyPr/>
          <a:lstStyle/>
          <a:p>
            <a:r>
              <a:rPr lang="en-US" dirty="0"/>
              <a:t>Assumptions in the Transportation Model</a:t>
            </a:r>
            <a:endParaRPr lang="en-IN" dirty="0"/>
          </a:p>
        </p:txBody>
      </p:sp>
      <p:sp>
        <p:nvSpPr>
          <p:cNvPr id="3" name="Content Placeholder 2">
            <a:extLst>
              <a:ext uri="{FF2B5EF4-FFF2-40B4-BE49-F238E27FC236}">
                <a16:creationId xmlns:a16="http://schemas.microsoft.com/office/drawing/2014/main" id="{3A3D3D9D-C885-4B92-98BD-472F6A7E8589}"/>
              </a:ext>
            </a:extLst>
          </p:cNvPr>
          <p:cNvSpPr>
            <a:spLocks noGrp="1"/>
          </p:cNvSpPr>
          <p:nvPr>
            <p:ph idx="1"/>
          </p:nvPr>
        </p:nvSpPr>
        <p:spPr/>
        <p:txBody>
          <a:bodyPr/>
          <a:lstStyle/>
          <a:p>
            <a:r>
              <a:rPr lang="en-US" dirty="0"/>
              <a:t>Total quantity of the item/product available at different sources is equal to the total requirements at different destinations. i.e. </a:t>
            </a:r>
            <a:r>
              <a:rPr lang="en-US" b="1" dirty="0">
                <a:solidFill>
                  <a:schemeClr val="accent6"/>
                </a:solidFill>
              </a:rPr>
              <a:t>Supply = Demand</a:t>
            </a:r>
            <a:r>
              <a:rPr lang="en-US" dirty="0">
                <a:solidFill>
                  <a:schemeClr val="accent6"/>
                </a:solidFill>
              </a:rPr>
              <a:t>.</a:t>
            </a:r>
          </a:p>
          <a:p>
            <a:r>
              <a:rPr lang="en-US" dirty="0"/>
              <a:t>Items can be </a:t>
            </a:r>
            <a:r>
              <a:rPr lang="en-US" b="1" dirty="0">
                <a:solidFill>
                  <a:schemeClr val="accent6"/>
                </a:solidFill>
              </a:rPr>
              <a:t>transported conveniently </a:t>
            </a:r>
            <a:r>
              <a:rPr lang="en-US" dirty="0"/>
              <a:t>from </a:t>
            </a:r>
            <a:r>
              <a:rPr lang="en-US" dirty="0">
                <a:solidFill>
                  <a:srgbClr val="0070C0"/>
                </a:solidFill>
              </a:rPr>
              <a:t>all sources to destinations.</a:t>
            </a:r>
          </a:p>
          <a:p>
            <a:r>
              <a:rPr lang="en-US" dirty="0"/>
              <a:t>The </a:t>
            </a:r>
            <a:r>
              <a:rPr lang="en-US" b="1" dirty="0">
                <a:solidFill>
                  <a:schemeClr val="accent6"/>
                </a:solidFill>
              </a:rPr>
              <a:t>unit transportation cost</a:t>
            </a:r>
            <a:r>
              <a:rPr lang="en-US" b="1" dirty="0"/>
              <a:t> </a:t>
            </a:r>
            <a:r>
              <a:rPr lang="en-US" dirty="0"/>
              <a:t>of the item from all sources to destinations is </a:t>
            </a:r>
            <a:r>
              <a:rPr lang="en-US" dirty="0">
                <a:solidFill>
                  <a:srgbClr val="0070C0"/>
                </a:solidFill>
              </a:rPr>
              <a:t>certainly and precisely known.</a:t>
            </a:r>
          </a:p>
          <a:p>
            <a:r>
              <a:rPr lang="en-US" dirty="0"/>
              <a:t>The </a:t>
            </a:r>
            <a:r>
              <a:rPr lang="en-US" b="1" dirty="0">
                <a:solidFill>
                  <a:schemeClr val="accent6"/>
                </a:solidFill>
              </a:rPr>
              <a:t>transportation cost </a:t>
            </a:r>
            <a:r>
              <a:rPr lang="en-US" dirty="0"/>
              <a:t>on a given route is </a:t>
            </a:r>
            <a:r>
              <a:rPr lang="en-US" dirty="0">
                <a:solidFill>
                  <a:srgbClr val="0070C0"/>
                </a:solidFill>
              </a:rPr>
              <a:t>directly proportional to the number of units shipped </a:t>
            </a:r>
            <a:r>
              <a:rPr lang="en-US" dirty="0"/>
              <a:t>on that route.</a:t>
            </a:r>
          </a:p>
          <a:p>
            <a:r>
              <a:rPr lang="en-US" dirty="0"/>
              <a:t>The objective is to </a:t>
            </a:r>
            <a:r>
              <a:rPr lang="en-US" b="1" dirty="0">
                <a:solidFill>
                  <a:schemeClr val="accent6"/>
                </a:solidFill>
              </a:rPr>
              <a:t>minimize total transportation cost </a:t>
            </a:r>
            <a:r>
              <a:rPr lang="en-US" dirty="0"/>
              <a:t>for the organization as a whole and </a:t>
            </a:r>
            <a:r>
              <a:rPr lang="en-US" dirty="0">
                <a:solidFill>
                  <a:srgbClr val="0070C0"/>
                </a:solidFill>
              </a:rPr>
              <a:t>not for the individual supply and distribution centers.</a:t>
            </a:r>
            <a:endParaRPr lang="en-IN" dirty="0">
              <a:solidFill>
                <a:srgbClr val="0070C0"/>
              </a:solidFill>
            </a:endParaRPr>
          </a:p>
        </p:txBody>
      </p:sp>
    </p:spTree>
    <p:extLst>
      <p:ext uri="{BB962C8B-B14F-4D97-AF65-F5344CB8AC3E}">
        <p14:creationId xmlns:p14="http://schemas.microsoft.com/office/powerpoint/2010/main" val="113840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134831-FFC5-4888-91AA-E3F8C3BBD897}"/>
              </a:ext>
            </a:extLst>
          </p:cNvPr>
          <p:cNvSpPr txBox="1"/>
          <p:nvPr/>
        </p:nvSpPr>
        <p:spPr>
          <a:xfrm>
            <a:off x="597762" y="95250"/>
            <a:ext cx="628468" cy="502861"/>
          </a:xfrm>
          <a:prstGeom prst="rect">
            <a:avLst/>
          </a:prstGeom>
          <a:noFill/>
        </p:spPr>
        <p:txBody>
          <a:bodyPr wrap="square" rtlCol="0">
            <a:spAutoFit/>
          </a:bodyPr>
          <a:lstStyle/>
          <a:p>
            <a:r>
              <a:rPr lang="en-US" sz="2400" dirty="0"/>
              <a:t>To</a:t>
            </a:r>
            <a:endParaRPr lang="en-IN" sz="2400" dirty="0"/>
          </a:p>
        </p:txBody>
      </p:sp>
      <p:sp>
        <p:nvSpPr>
          <p:cNvPr id="3" name="TextBox 2">
            <a:extLst>
              <a:ext uri="{FF2B5EF4-FFF2-40B4-BE49-F238E27FC236}">
                <a16:creationId xmlns:a16="http://schemas.microsoft.com/office/drawing/2014/main" id="{6956A0B1-2F20-480C-8D93-38D919197485}"/>
              </a:ext>
            </a:extLst>
          </p:cNvPr>
          <p:cNvSpPr txBox="1"/>
          <p:nvPr/>
        </p:nvSpPr>
        <p:spPr>
          <a:xfrm>
            <a:off x="68748" y="498430"/>
            <a:ext cx="893135" cy="905151"/>
          </a:xfrm>
          <a:prstGeom prst="rect">
            <a:avLst/>
          </a:prstGeom>
          <a:noFill/>
        </p:spPr>
        <p:txBody>
          <a:bodyPr wrap="square" rtlCol="0">
            <a:spAutoFit/>
          </a:bodyPr>
          <a:lstStyle/>
          <a:p>
            <a:r>
              <a:rPr lang="en-US" sz="2400" dirty="0"/>
              <a:t>From</a:t>
            </a:r>
            <a:endParaRPr lang="en-IN" sz="2400" dirty="0"/>
          </a:p>
        </p:txBody>
      </p:sp>
      <p:cxnSp>
        <p:nvCxnSpPr>
          <p:cNvPr id="4" name="Straight Connector 3">
            <a:extLst>
              <a:ext uri="{FF2B5EF4-FFF2-40B4-BE49-F238E27FC236}">
                <a16:creationId xmlns:a16="http://schemas.microsoft.com/office/drawing/2014/main" id="{6D1B70DC-F824-415F-9AF2-2728D91BB71C}"/>
              </a:ext>
            </a:extLst>
          </p:cNvPr>
          <p:cNvCxnSpPr>
            <a:cxnSpLocks/>
          </p:cNvCxnSpPr>
          <p:nvPr/>
        </p:nvCxnSpPr>
        <p:spPr>
          <a:xfrm>
            <a:off x="139260" y="130982"/>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3940B6D-84A0-46A6-A10A-C591ED23F5DD}"/>
              </a:ext>
            </a:extLst>
          </p:cNvPr>
          <p:cNvCxnSpPr>
            <a:cxnSpLocks/>
          </p:cNvCxnSpPr>
          <p:nvPr/>
        </p:nvCxnSpPr>
        <p:spPr>
          <a:xfrm>
            <a:off x="139260" y="85974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513658E-60BB-4819-8269-FA03A2FCF89E}"/>
              </a:ext>
            </a:extLst>
          </p:cNvPr>
          <p:cNvCxnSpPr>
            <a:cxnSpLocks/>
          </p:cNvCxnSpPr>
          <p:nvPr/>
        </p:nvCxnSpPr>
        <p:spPr>
          <a:xfrm>
            <a:off x="139260" y="158237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21628C-55ED-4D11-B5FE-B63D1D826AB7}"/>
              </a:ext>
            </a:extLst>
          </p:cNvPr>
          <p:cNvCxnSpPr>
            <a:cxnSpLocks/>
          </p:cNvCxnSpPr>
          <p:nvPr/>
        </p:nvCxnSpPr>
        <p:spPr>
          <a:xfrm>
            <a:off x="139260" y="230500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8F0DF13-0F18-4337-92DA-737336F304F4}"/>
              </a:ext>
            </a:extLst>
          </p:cNvPr>
          <p:cNvCxnSpPr>
            <a:cxnSpLocks/>
          </p:cNvCxnSpPr>
          <p:nvPr/>
        </p:nvCxnSpPr>
        <p:spPr>
          <a:xfrm>
            <a:off x="139260" y="3027635"/>
            <a:ext cx="7214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D3035A-1FD3-4882-A9CB-67A8B3AC2A8E}"/>
              </a:ext>
            </a:extLst>
          </p:cNvPr>
          <p:cNvCxnSpPr>
            <a:cxnSpLocks/>
          </p:cNvCxnSpPr>
          <p:nvPr/>
        </p:nvCxnSpPr>
        <p:spPr>
          <a:xfrm>
            <a:off x="139260" y="3750265"/>
            <a:ext cx="721376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0D2CEB-0E78-4078-A530-CB4E10F0259E}"/>
              </a:ext>
            </a:extLst>
          </p:cNvPr>
          <p:cNvCxnSpPr>
            <a:cxnSpLocks/>
          </p:cNvCxnSpPr>
          <p:nvPr/>
        </p:nvCxnSpPr>
        <p:spPr>
          <a:xfrm>
            <a:off x="139260" y="4827812"/>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BCD1E86-E07C-4F7D-A871-EDF0A2A4EAC8}"/>
              </a:ext>
            </a:extLst>
          </p:cNvPr>
          <p:cNvCxnSpPr>
            <a:cxnSpLocks/>
          </p:cNvCxnSpPr>
          <p:nvPr/>
        </p:nvCxnSpPr>
        <p:spPr>
          <a:xfrm>
            <a:off x="139261"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B402F9-B170-4A29-BBB7-41CAA36C4F8B}"/>
              </a:ext>
            </a:extLst>
          </p:cNvPr>
          <p:cNvCxnSpPr/>
          <p:nvPr/>
        </p:nvCxnSpPr>
        <p:spPr>
          <a:xfrm>
            <a:off x="1168090"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04B8EF-F8DA-4530-BBA5-254A0F4A79B5}"/>
              </a:ext>
            </a:extLst>
          </p:cNvPr>
          <p:cNvCxnSpPr/>
          <p:nvPr/>
        </p:nvCxnSpPr>
        <p:spPr>
          <a:xfrm>
            <a:off x="2196920"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5FB164-3482-47BB-B65D-19AD8A79D4DA}"/>
              </a:ext>
            </a:extLst>
          </p:cNvPr>
          <p:cNvCxnSpPr/>
          <p:nvPr/>
        </p:nvCxnSpPr>
        <p:spPr>
          <a:xfrm>
            <a:off x="3225749"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71BF49D-BD3E-47AA-9BD2-23D7A644E5AC}"/>
              </a:ext>
            </a:extLst>
          </p:cNvPr>
          <p:cNvCxnSpPr/>
          <p:nvPr/>
        </p:nvCxnSpPr>
        <p:spPr>
          <a:xfrm>
            <a:off x="4254579"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7E4DDB2-29F3-4825-9432-7DD9CC76BADE}"/>
              </a:ext>
            </a:extLst>
          </p:cNvPr>
          <p:cNvCxnSpPr/>
          <p:nvPr/>
        </p:nvCxnSpPr>
        <p:spPr>
          <a:xfrm>
            <a:off x="5283408" y="121795"/>
            <a:ext cx="0" cy="4716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04CB7-B94C-4D7B-AC2E-1E1C5CA9E0D1}"/>
              </a:ext>
            </a:extLst>
          </p:cNvPr>
          <p:cNvCxnSpPr>
            <a:cxnSpLocks/>
          </p:cNvCxnSpPr>
          <p:nvPr/>
        </p:nvCxnSpPr>
        <p:spPr>
          <a:xfrm>
            <a:off x="6290270" y="13581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3218ED-01E9-429A-A244-3EF706CFA725}"/>
              </a:ext>
            </a:extLst>
          </p:cNvPr>
          <p:cNvCxnSpPr>
            <a:cxnSpLocks/>
          </p:cNvCxnSpPr>
          <p:nvPr/>
        </p:nvCxnSpPr>
        <p:spPr>
          <a:xfrm>
            <a:off x="142154" y="130981"/>
            <a:ext cx="1025936" cy="72876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7FC5818-DB89-435A-893D-C0DA6E9A0D70}"/>
              </a:ext>
            </a:extLst>
          </p:cNvPr>
          <p:cNvSpPr txBox="1"/>
          <p:nvPr/>
        </p:nvSpPr>
        <p:spPr>
          <a:xfrm>
            <a:off x="253644" y="998131"/>
            <a:ext cx="800063" cy="502861"/>
          </a:xfrm>
          <a:prstGeom prst="rect">
            <a:avLst/>
          </a:prstGeom>
          <a:noFill/>
        </p:spPr>
        <p:txBody>
          <a:bodyPr wrap="square" rtlCol="0">
            <a:spAutoFit/>
          </a:bodyPr>
          <a:lstStyle/>
          <a:p>
            <a:pPr algn="ctr"/>
            <a:r>
              <a:rPr lang="en-US" sz="2400" dirty="0"/>
              <a:t>A</a:t>
            </a:r>
            <a:endParaRPr lang="en-IN" sz="2400" dirty="0"/>
          </a:p>
        </p:txBody>
      </p:sp>
      <p:sp>
        <p:nvSpPr>
          <p:cNvPr id="20" name="TextBox 19">
            <a:extLst>
              <a:ext uri="{FF2B5EF4-FFF2-40B4-BE49-F238E27FC236}">
                <a16:creationId xmlns:a16="http://schemas.microsoft.com/office/drawing/2014/main" id="{C54AA197-2602-468D-AD36-A4C45F2F443A}"/>
              </a:ext>
            </a:extLst>
          </p:cNvPr>
          <p:cNvSpPr txBox="1"/>
          <p:nvPr/>
        </p:nvSpPr>
        <p:spPr>
          <a:xfrm>
            <a:off x="253644" y="1720761"/>
            <a:ext cx="800063" cy="502861"/>
          </a:xfrm>
          <a:prstGeom prst="rect">
            <a:avLst/>
          </a:prstGeom>
          <a:noFill/>
        </p:spPr>
        <p:txBody>
          <a:bodyPr wrap="square" rtlCol="0">
            <a:spAutoFit/>
          </a:bodyPr>
          <a:lstStyle/>
          <a:p>
            <a:pPr algn="ctr"/>
            <a:r>
              <a:rPr lang="en-US" sz="2400" dirty="0"/>
              <a:t>B</a:t>
            </a:r>
            <a:endParaRPr lang="en-IN" sz="2400" dirty="0"/>
          </a:p>
        </p:txBody>
      </p:sp>
      <p:sp>
        <p:nvSpPr>
          <p:cNvPr id="21" name="TextBox 20">
            <a:extLst>
              <a:ext uri="{FF2B5EF4-FFF2-40B4-BE49-F238E27FC236}">
                <a16:creationId xmlns:a16="http://schemas.microsoft.com/office/drawing/2014/main" id="{43263F70-ED4C-4101-A692-2D25C65C3BF7}"/>
              </a:ext>
            </a:extLst>
          </p:cNvPr>
          <p:cNvSpPr txBox="1"/>
          <p:nvPr/>
        </p:nvSpPr>
        <p:spPr>
          <a:xfrm>
            <a:off x="253644" y="2443391"/>
            <a:ext cx="800063" cy="502861"/>
          </a:xfrm>
          <a:prstGeom prst="rect">
            <a:avLst/>
          </a:prstGeom>
          <a:noFill/>
        </p:spPr>
        <p:txBody>
          <a:bodyPr wrap="square" rtlCol="0">
            <a:spAutoFit/>
          </a:bodyPr>
          <a:lstStyle/>
          <a:p>
            <a:pPr algn="ctr"/>
            <a:r>
              <a:rPr lang="en-US" sz="2400" dirty="0"/>
              <a:t>C</a:t>
            </a:r>
            <a:endParaRPr lang="en-IN" sz="2400" dirty="0"/>
          </a:p>
        </p:txBody>
      </p:sp>
      <p:sp>
        <p:nvSpPr>
          <p:cNvPr id="22" name="TextBox 21">
            <a:extLst>
              <a:ext uri="{FF2B5EF4-FFF2-40B4-BE49-F238E27FC236}">
                <a16:creationId xmlns:a16="http://schemas.microsoft.com/office/drawing/2014/main" id="{695B9954-5FFC-4BF8-B842-EBC4A74C45C2}"/>
              </a:ext>
            </a:extLst>
          </p:cNvPr>
          <p:cNvSpPr txBox="1"/>
          <p:nvPr/>
        </p:nvSpPr>
        <p:spPr>
          <a:xfrm>
            <a:off x="68748" y="3166021"/>
            <a:ext cx="1157477" cy="502861"/>
          </a:xfrm>
          <a:prstGeom prst="rect">
            <a:avLst/>
          </a:prstGeom>
          <a:noFill/>
        </p:spPr>
        <p:txBody>
          <a:bodyPr wrap="square" rtlCol="0">
            <a:spAutoFit/>
          </a:bodyPr>
          <a:lstStyle/>
          <a:p>
            <a:pPr algn="ctr"/>
            <a:r>
              <a:rPr lang="en-US" sz="2400" dirty="0"/>
              <a:t>D</a:t>
            </a:r>
            <a:endParaRPr lang="en-IN" sz="2400" dirty="0"/>
          </a:p>
        </p:txBody>
      </p:sp>
      <p:sp>
        <p:nvSpPr>
          <p:cNvPr id="23" name="TextBox 22">
            <a:extLst>
              <a:ext uri="{FF2B5EF4-FFF2-40B4-BE49-F238E27FC236}">
                <a16:creationId xmlns:a16="http://schemas.microsoft.com/office/drawing/2014/main" id="{988A85C1-AEDA-4C14-A94A-62C361333926}"/>
              </a:ext>
            </a:extLst>
          </p:cNvPr>
          <p:cNvSpPr txBox="1"/>
          <p:nvPr/>
        </p:nvSpPr>
        <p:spPr>
          <a:xfrm>
            <a:off x="0" y="3699968"/>
            <a:ext cx="1318790" cy="461665"/>
          </a:xfrm>
          <a:prstGeom prst="rect">
            <a:avLst/>
          </a:prstGeom>
          <a:noFill/>
        </p:spPr>
        <p:txBody>
          <a:bodyPr wrap="square" rtlCol="0">
            <a:spAutoFit/>
          </a:bodyPr>
          <a:lstStyle/>
          <a:p>
            <a:pPr algn="ctr"/>
            <a:r>
              <a:rPr lang="en-US" sz="2400" dirty="0"/>
              <a:t>Demand</a:t>
            </a:r>
            <a:endParaRPr lang="en-IN" sz="2400" dirty="0"/>
          </a:p>
        </p:txBody>
      </p:sp>
      <p:sp>
        <p:nvSpPr>
          <p:cNvPr id="24" name="TextBox 23">
            <a:extLst>
              <a:ext uri="{FF2B5EF4-FFF2-40B4-BE49-F238E27FC236}">
                <a16:creationId xmlns:a16="http://schemas.microsoft.com/office/drawing/2014/main" id="{511686A3-BB93-463F-8AAE-470478007CAC}"/>
              </a:ext>
            </a:extLst>
          </p:cNvPr>
          <p:cNvSpPr txBox="1"/>
          <p:nvPr/>
        </p:nvSpPr>
        <p:spPr>
          <a:xfrm>
            <a:off x="1282474" y="275501"/>
            <a:ext cx="800063" cy="502861"/>
          </a:xfrm>
          <a:prstGeom prst="rect">
            <a:avLst/>
          </a:prstGeom>
          <a:noFill/>
        </p:spPr>
        <p:txBody>
          <a:bodyPr wrap="square" rtlCol="0">
            <a:spAutoFit/>
          </a:bodyPr>
          <a:lstStyle/>
          <a:p>
            <a:pPr algn="ctr"/>
            <a:r>
              <a:rPr lang="en-US" sz="2400" dirty="0"/>
              <a:t>W</a:t>
            </a:r>
            <a:endParaRPr lang="en-IN" sz="2400" dirty="0"/>
          </a:p>
        </p:txBody>
      </p:sp>
      <p:sp>
        <p:nvSpPr>
          <p:cNvPr id="25" name="TextBox 24">
            <a:extLst>
              <a:ext uri="{FF2B5EF4-FFF2-40B4-BE49-F238E27FC236}">
                <a16:creationId xmlns:a16="http://schemas.microsoft.com/office/drawing/2014/main" id="{7156FB99-5827-49E7-B40D-B72592B8BD60}"/>
              </a:ext>
            </a:extLst>
          </p:cNvPr>
          <p:cNvSpPr txBox="1"/>
          <p:nvPr/>
        </p:nvSpPr>
        <p:spPr>
          <a:xfrm>
            <a:off x="2317583" y="275501"/>
            <a:ext cx="800063" cy="502861"/>
          </a:xfrm>
          <a:prstGeom prst="rect">
            <a:avLst/>
          </a:prstGeom>
          <a:noFill/>
        </p:spPr>
        <p:txBody>
          <a:bodyPr wrap="square" rtlCol="0">
            <a:spAutoFit/>
          </a:bodyPr>
          <a:lstStyle/>
          <a:p>
            <a:pPr algn="ctr"/>
            <a:r>
              <a:rPr lang="en-US" sz="2400" dirty="0"/>
              <a:t>X</a:t>
            </a:r>
            <a:endParaRPr lang="en-IN" sz="2400" dirty="0"/>
          </a:p>
        </p:txBody>
      </p:sp>
      <p:sp>
        <p:nvSpPr>
          <p:cNvPr id="26" name="TextBox 25">
            <a:extLst>
              <a:ext uri="{FF2B5EF4-FFF2-40B4-BE49-F238E27FC236}">
                <a16:creationId xmlns:a16="http://schemas.microsoft.com/office/drawing/2014/main" id="{414EDEA2-3F8A-4038-B6F5-A7A2868C6AA2}"/>
              </a:ext>
            </a:extLst>
          </p:cNvPr>
          <p:cNvSpPr txBox="1"/>
          <p:nvPr/>
        </p:nvSpPr>
        <p:spPr>
          <a:xfrm>
            <a:off x="3340674" y="275501"/>
            <a:ext cx="800063" cy="502861"/>
          </a:xfrm>
          <a:prstGeom prst="rect">
            <a:avLst/>
          </a:prstGeom>
          <a:noFill/>
        </p:spPr>
        <p:txBody>
          <a:bodyPr wrap="square" rtlCol="0">
            <a:spAutoFit/>
          </a:bodyPr>
          <a:lstStyle/>
          <a:p>
            <a:pPr algn="ctr"/>
            <a:r>
              <a:rPr lang="en-US" sz="2400" dirty="0"/>
              <a:t>Y</a:t>
            </a:r>
            <a:endParaRPr lang="en-IN" sz="2400" dirty="0"/>
          </a:p>
        </p:txBody>
      </p:sp>
      <p:sp>
        <p:nvSpPr>
          <p:cNvPr id="27" name="TextBox 26">
            <a:extLst>
              <a:ext uri="{FF2B5EF4-FFF2-40B4-BE49-F238E27FC236}">
                <a16:creationId xmlns:a16="http://schemas.microsoft.com/office/drawing/2014/main" id="{3AB82955-525C-41A0-A9F0-DCC5733ABEBC}"/>
              </a:ext>
            </a:extLst>
          </p:cNvPr>
          <p:cNvSpPr txBox="1"/>
          <p:nvPr/>
        </p:nvSpPr>
        <p:spPr>
          <a:xfrm>
            <a:off x="4113769" y="275501"/>
            <a:ext cx="1282336" cy="905151"/>
          </a:xfrm>
          <a:prstGeom prst="rect">
            <a:avLst/>
          </a:prstGeom>
          <a:noFill/>
        </p:spPr>
        <p:txBody>
          <a:bodyPr wrap="square" rtlCol="0">
            <a:spAutoFit/>
          </a:bodyPr>
          <a:lstStyle/>
          <a:p>
            <a:pPr algn="ctr"/>
            <a:r>
              <a:rPr lang="en-US" sz="2400" dirty="0"/>
              <a:t>Dummy</a:t>
            </a:r>
            <a:endParaRPr lang="en-IN" sz="2400" dirty="0"/>
          </a:p>
        </p:txBody>
      </p:sp>
      <p:sp>
        <p:nvSpPr>
          <p:cNvPr id="28" name="TextBox 27">
            <a:extLst>
              <a:ext uri="{FF2B5EF4-FFF2-40B4-BE49-F238E27FC236}">
                <a16:creationId xmlns:a16="http://schemas.microsoft.com/office/drawing/2014/main" id="{5A335AAB-5652-4FCE-A193-801A97EDD61F}"/>
              </a:ext>
            </a:extLst>
          </p:cNvPr>
          <p:cNvSpPr txBox="1"/>
          <p:nvPr/>
        </p:nvSpPr>
        <p:spPr>
          <a:xfrm>
            <a:off x="5273299" y="275501"/>
            <a:ext cx="1061319" cy="905151"/>
          </a:xfrm>
          <a:prstGeom prst="rect">
            <a:avLst/>
          </a:prstGeom>
          <a:noFill/>
        </p:spPr>
        <p:txBody>
          <a:bodyPr wrap="square" rtlCol="0">
            <a:spAutoFit/>
          </a:bodyPr>
          <a:lstStyle/>
          <a:p>
            <a:pPr algn="ctr"/>
            <a:r>
              <a:rPr lang="en-US" sz="2400" dirty="0"/>
              <a:t>Supply</a:t>
            </a:r>
            <a:endParaRPr lang="en-IN" sz="2400" dirty="0"/>
          </a:p>
        </p:txBody>
      </p:sp>
      <p:sp>
        <p:nvSpPr>
          <p:cNvPr id="29" name="TextBox 28">
            <a:extLst>
              <a:ext uri="{FF2B5EF4-FFF2-40B4-BE49-F238E27FC236}">
                <a16:creationId xmlns:a16="http://schemas.microsoft.com/office/drawing/2014/main" id="{8E3C81C2-3DAD-491F-A9BD-453A12D0693B}"/>
              </a:ext>
            </a:extLst>
          </p:cNvPr>
          <p:cNvSpPr txBox="1"/>
          <p:nvPr/>
        </p:nvSpPr>
        <p:spPr>
          <a:xfrm>
            <a:off x="1695337" y="1197041"/>
            <a:ext cx="582130" cy="502861"/>
          </a:xfrm>
          <a:prstGeom prst="rect">
            <a:avLst/>
          </a:prstGeom>
          <a:noFill/>
        </p:spPr>
        <p:txBody>
          <a:bodyPr wrap="square" rtlCol="0">
            <a:spAutoFit/>
          </a:bodyPr>
          <a:lstStyle/>
          <a:p>
            <a:pPr algn="ctr"/>
            <a:r>
              <a:rPr lang="en-US" sz="2400" dirty="0"/>
              <a:t>7</a:t>
            </a:r>
            <a:endParaRPr lang="en-IN" sz="2400" dirty="0"/>
          </a:p>
        </p:txBody>
      </p:sp>
      <p:sp>
        <p:nvSpPr>
          <p:cNvPr id="30" name="TextBox 29">
            <a:extLst>
              <a:ext uri="{FF2B5EF4-FFF2-40B4-BE49-F238E27FC236}">
                <a16:creationId xmlns:a16="http://schemas.microsoft.com/office/drawing/2014/main" id="{473ED738-7FE9-498B-9DD6-4CB8335494BA}"/>
              </a:ext>
            </a:extLst>
          </p:cNvPr>
          <p:cNvSpPr txBox="1"/>
          <p:nvPr/>
        </p:nvSpPr>
        <p:spPr>
          <a:xfrm>
            <a:off x="1695337" y="1917507"/>
            <a:ext cx="582130" cy="502861"/>
          </a:xfrm>
          <a:prstGeom prst="rect">
            <a:avLst/>
          </a:prstGeom>
          <a:noFill/>
        </p:spPr>
        <p:txBody>
          <a:bodyPr wrap="square" rtlCol="0">
            <a:spAutoFit/>
          </a:bodyPr>
          <a:lstStyle/>
          <a:p>
            <a:pPr algn="ctr"/>
            <a:r>
              <a:rPr lang="en-US" sz="2400" dirty="0"/>
              <a:t>4</a:t>
            </a:r>
            <a:endParaRPr lang="en-IN" sz="2400" dirty="0"/>
          </a:p>
        </p:txBody>
      </p:sp>
      <p:sp>
        <p:nvSpPr>
          <p:cNvPr id="31" name="TextBox 30">
            <a:extLst>
              <a:ext uri="{FF2B5EF4-FFF2-40B4-BE49-F238E27FC236}">
                <a16:creationId xmlns:a16="http://schemas.microsoft.com/office/drawing/2014/main" id="{B9BF7256-6314-48E8-AB92-B1312F01A157}"/>
              </a:ext>
            </a:extLst>
          </p:cNvPr>
          <p:cNvSpPr txBox="1"/>
          <p:nvPr/>
        </p:nvSpPr>
        <p:spPr>
          <a:xfrm>
            <a:off x="1695337" y="2637973"/>
            <a:ext cx="582130" cy="502861"/>
          </a:xfrm>
          <a:prstGeom prst="rect">
            <a:avLst/>
          </a:prstGeom>
          <a:noFill/>
        </p:spPr>
        <p:txBody>
          <a:bodyPr wrap="square" rtlCol="0">
            <a:spAutoFit/>
          </a:bodyPr>
          <a:lstStyle/>
          <a:p>
            <a:pPr algn="ctr"/>
            <a:r>
              <a:rPr lang="en-US" sz="2400" dirty="0"/>
              <a:t>5</a:t>
            </a:r>
            <a:endParaRPr lang="en-IN" sz="2400" dirty="0"/>
          </a:p>
        </p:txBody>
      </p:sp>
      <p:sp>
        <p:nvSpPr>
          <p:cNvPr id="32" name="TextBox 31">
            <a:extLst>
              <a:ext uri="{FF2B5EF4-FFF2-40B4-BE49-F238E27FC236}">
                <a16:creationId xmlns:a16="http://schemas.microsoft.com/office/drawing/2014/main" id="{A8910286-32D2-4706-9314-E8288A5E6D48}"/>
              </a:ext>
            </a:extLst>
          </p:cNvPr>
          <p:cNvSpPr txBox="1"/>
          <p:nvPr/>
        </p:nvSpPr>
        <p:spPr>
          <a:xfrm>
            <a:off x="1695337" y="3358440"/>
            <a:ext cx="582130" cy="502861"/>
          </a:xfrm>
          <a:prstGeom prst="rect">
            <a:avLst/>
          </a:prstGeom>
          <a:noFill/>
        </p:spPr>
        <p:txBody>
          <a:bodyPr wrap="square" rtlCol="0">
            <a:spAutoFit/>
          </a:bodyPr>
          <a:lstStyle/>
          <a:p>
            <a:pPr algn="ctr"/>
            <a:r>
              <a:rPr lang="en-US" sz="2400" dirty="0"/>
              <a:t>8</a:t>
            </a:r>
            <a:endParaRPr lang="en-IN" sz="2400" dirty="0"/>
          </a:p>
        </p:txBody>
      </p:sp>
      <p:sp>
        <p:nvSpPr>
          <p:cNvPr id="33" name="TextBox 32">
            <a:extLst>
              <a:ext uri="{FF2B5EF4-FFF2-40B4-BE49-F238E27FC236}">
                <a16:creationId xmlns:a16="http://schemas.microsoft.com/office/drawing/2014/main" id="{352DE69C-22B3-4238-B98E-044E58F50057}"/>
              </a:ext>
            </a:extLst>
          </p:cNvPr>
          <p:cNvSpPr txBox="1"/>
          <p:nvPr/>
        </p:nvSpPr>
        <p:spPr>
          <a:xfrm>
            <a:off x="4787230" y="1197041"/>
            <a:ext cx="582130" cy="502861"/>
          </a:xfrm>
          <a:prstGeom prst="rect">
            <a:avLst/>
          </a:prstGeom>
          <a:noFill/>
        </p:spPr>
        <p:txBody>
          <a:bodyPr wrap="square" rtlCol="0">
            <a:spAutoFit/>
          </a:bodyPr>
          <a:lstStyle/>
          <a:p>
            <a:pPr algn="ctr"/>
            <a:r>
              <a:rPr lang="en-US" sz="2400" dirty="0"/>
              <a:t>0</a:t>
            </a:r>
            <a:endParaRPr lang="en-IN" sz="2400" dirty="0"/>
          </a:p>
        </p:txBody>
      </p:sp>
      <p:sp>
        <p:nvSpPr>
          <p:cNvPr id="34" name="TextBox 33">
            <a:extLst>
              <a:ext uri="{FF2B5EF4-FFF2-40B4-BE49-F238E27FC236}">
                <a16:creationId xmlns:a16="http://schemas.microsoft.com/office/drawing/2014/main" id="{EA9FF35A-CAE1-4D86-ABF0-5F93559C557A}"/>
              </a:ext>
            </a:extLst>
          </p:cNvPr>
          <p:cNvSpPr txBox="1"/>
          <p:nvPr/>
        </p:nvSpPr>
        <p:spPr>
          <a:xfrm>
            <a:off x="4787230" y="1917507"/>
            <a:ext cx="582130" cy="502861"/>
          </a:xfrm>
          <a:prstGeom prst="rect">
            <a:avLst/>
          </a:prstGeom>
          <a:noFill/>
        </p:spPr>
        <p:txBody>
          <a:bodyPr wrap="square" rtlCol="0">
            <a:spAutoFit/>
          </a:bodyPr>
          <a:lstStyle/>
          <a:p>
            <a:pPr algn="ctr"/>
            <a:r>
              <a:rPr lang="en-US" sz="2400" dirty="0"/>
              <a:t>0</a:t>
            </a:r>
            <a:endParaRPr lang="en-IN" sz="2400" dirty="0"/>
          </a:p>
        </p:txBody>
      </p:sp>
      <p:sp>
        <p:nvSpPr>
          <p:cNvPr id="35" name="TextBox 34">
            <a:extLst>
              <a:ext uri="{FF2B5EF4-FFF2-40B4-BE49-F238E27FC236}">
                <a16:creationId xmlns:a16="http://schemas.microsoft.com/office/drawing/2014/main" id="{042652A6-E798-45D4-8E51-280C56AC2763}"/>
              </a:ext>
            </a:extLst>
          </p:cNvPr>
          <p:cNvSpPr txBox="1"/>
          <p:nvPr/>
        </p:nvSpPr>
        <p:spPr>
          <a:xfrm>
            <a:off x="4787230" y="2637973"/>
            <a:ext cx="582130" cy="502861"/>
          </a:xfrm>
          <a:prstGeom prst="rect">
            <a:avLst/>
          </a:prstGeom>
          <a:noFill/>
        </p:spPr>
        <p:txBody>
          <a:bodyPr wrap="square" rtlCol="0">
            <a:spAutoFit/>
          </a:bodyPr>
          <a:lstStyle/>
          <a:p>
            <a:pPr algn="ctr"/>
            <a:r>
              <a:rPr lang="en-US" sz="2400" dirty="0"/>
              <a:t>0</a:t>
            </a:r>
            <a:endParaRPr lang="en-IN" sz="2400" dirty="0"/>
          </a:p>
        </p:txBody>
      </p:sp>
      <p:sp>
        <p:nvSpPr>
          <p:cNvPr id="36" name="TextBox 35">
            <a:extLst>
              <a:ext uri="{FF2B5EF4-FFF2-40B4-BE49-F238E27FC236}">
                <a16:creationId xmlns:a16="http://schemas.microsoft.com/office/drawing/2014/main" id="{66A9C439-C81C-42C7-9DAC-468477F1E514}"/>
              </a:ext>
            </a:extLst>
          </p:cNvPr>
          <p:cNvSpPr txBox="1"/>
          <p:nvPr/>
        </p:nvSpPr>
        <p:spPr>
          <a:xfrm>
            <a:off x="4787230" y="3358440"/>
            <a:ext cx="582130" cy="502861"/>
          </a:xfrm>
          <a:prstGeom prst="rect">
            <a:avLst/>
          </a:prstGeom>
          <a:noFill/>
        </p:spPr>
        <p:txBody>
          <a:bodyPr wrap="square" rtlCol="0">
            <a:spAutoFit/>
          </a:bodyPr>
          <a:lstStyle/>
          <a:p>
            <a:pPr algn="ctr"/>
            <a:r>
              <a:rPr lang="en-US" sz="2400" dirty="0"/>
              <a:t>0</a:t>
            </a:r>
            <a:endParaRPr lang="en-IN" sz="2400" dirty="0"/>
          </a:p>
        </p:txBody>
      </p:sp>
      <p:sp>
        <p:nvSpPr>
          <p:cNvPr id="37" name="TextBox 36">
            <a:extLst>
              <a:ext uri="{FF2B5EF4-FFF2-40B4-BE49-F238E27FC236}">
                <a16:creationId xmlns:a16="http://schemas.microsoft.com/office/drawing/2014/main" id="{6B6AF644-7019-43FC-AC16-1357D6BBA264}"/>
              </a:ext>
            </a:extLst>
          </p:cNvPr>
          <p:cNvSpPr txBox="1"/>
          <p:nvPr/>
        </p:nvSpPr>
        <p:spPr>
          <a:xfrm>
            <a:off x="3756599" y="1197041"/>
            <a:ext cx="582130" cy="502861"/>
          </a:xfrm>
          <a:prstGeom prst="rect">
            <a:avLst/>
          </a:prstGeom>
          <a:noFill/>
        </p:spPr>
        <p:txBody>
          <a:bodyPr wrap="square" rtlCol="0">
            <a:spAutoFit/>
          </a:bodyPr>
          <a:lstStyle/>
          <a:p>
            <a:pPr algn="ctr"/>
            <a:r>
              <a:rPr lang="en-US" sz="2400" dirty="0"/>
              <a:t>6</a:t>
            </a:r>
            <a:endParaRPr lang="en-IN" sz="2400" dirty="0"/>
          </a:p>
        </p:txBody>
      </p:sp>
      <p:sp>
        <p:nvSpPr>
          <p:cNvPr id="38" name="TextBox 37">
            <a:extLst>
              <a:ext uri="{FF2B5EF4-FFF2-40B4-BE49-F238E27FC236}">
                <a16:creationId xmlns:a16="http://schemas.microsoft.com/office/drawing/2014/main" id="{499031B3-4E0D-437D-9A55-C64A1A3AFFCE}"/>
              </a:ext>
            </a:extLst>
          </p:cNvPr>
          <p:cNvSpPr txBox="1"/>
          <p:nvPr/>
        </p:nvSpPr>
        <p:spPr>
          <a:xfrm>
            <a:off x="3756599" y="1917507"/>
            <a:ext cx="582130" cy="502861"/>
          </a:xfrm>
          <a:prstGeom prst="rect">
            <a:avLst/>
          </a:prstGeom>
          <a:noFill/>
        </p:spPr>
        <p:txBody>
          <a:bodyPr wrap="square" rtlCol="0">
            <a:spAutoFit/>
          </a:bodyPr>
          <a:lstStyle/>
          <a:p>
            <a:pPr algn="ctr"/>
            <a:r>
              <a:rPr lang="en-US" sz="2400" dirty="0"/>
              <a:t>8</a:t>
            </a:r>
            <a:endParaRPr lang="en-IN" sz="2400" dirty="0"/>
          </a:p>
        </p:txBody>
      </p:sp>
      <p:sp>
        <p:nvSpPr>
          <p:cNvPr id="39" name="TextBox 38">
            <a:extLst>
              <a:ext uri="{FF2B5EF4-FFF2-40B4-BE49-F238E27FC236}">
                <a16:creationId xmlns:a16="http://schemas.microsoft.com/office/drawing/2014/main" id="{F88E0EEA-D629-416B-AF15-AF7801101905}"/>
              </a:ext>
            </a:extLst>
          </p:cNvPr>
          <p:cNvSpPr txBox="1"/>
          <p:nvPr/>
        </p:nvSpPr>
        <p:spPr>
          <a:xfrm>
            <a:off x="3756599" y="2637973"/>
            <a:ext cx="582130" cy="502861"/>
          </a:xfrm>
          <a:prstGeom prst="rect">
            <a:avLst/>
          </a:prstGeom>
          <a:noFill/>
        </p:spPr>
        <p:txBody>
          <a:bodyPr wrap="square" rtlCol="0">
            <a:spAutoFit/>
          </a:bodyPr>
          <a:lstStyle/>
          <a:p>
            <a:pPr algn="ctr"/>
            <a:r>
              <a:rPr lang="en-US" sz="2400" dirty="0"/>
              <a:t>4</a:t>
            </a:r>
            <a:endParaRPr lang="en-IN" sz="2400" dirty="0"/>
          </a:p>
        </p:txBody>
      </p:sp>
      <p:sp>
        <p:nvSpPr>
          <p:cNvPr id="40" name="TextBox 39">
            <a:extLst>
              <a:ext uri="{FF2B5EF4-FFF2-40B4-BE49-F238E27FC236}">
                <a16:creationId xmlns:a16="http://schemas.microsoft.com/office/drawing/2014/main" id="{20F204CE-41C2-4D1F-BEFA-0EEC72DF814C}"/>
              </a:ext>
            </a:extLst>
          </p:cNvPr>
          <p:cNvSpPr txBox="1"/>
          <p:nvPr/>
        </p:nvSpPr>
        <p:spPr>
          <a:xfrm>
            <a:off x="3756599" y="3358440"/>
            <a:ext cx="582130" cy="502861"/>
          </a:xfrm>
          <a:prstGeom prst="rect">
            <a:avLst/>
          </a:prstGeom>
          <a:noFill/>
        </p:spPr>
        <p:txBody>
          <a:bodyPr wrap="square" rtlCol="0">
            <a:spAutoFit/>
          </a:bodyPr>
          <a:lstStyle/>
          <a:p>
            <a:pPr algn="ctr"/>
            <a:r>
              <a:rPr lang="en-US" sz="2400" dirty="0"/>
              <a:t>3</a:t>
            </a:r>
            <a:endParaRPr lang="en-IN" sz="2400" dirty="0"/>
          </a:p>
        </p:txBody>
      </p:sp>
      <p:sp>
        <p:nvSpPr>
          <p:cNvPr id="41" name="TextBox 40">
            <a:extLst>
              <a:ext uri="{FF2B5EF4-FFF2-40B4-BE49-F238E27FC236}">
                <a16:creationId xmlns:a16="http://schemas.microsoft.com/office/drawing/2014/main" id="{3221C5B0-9FAA-4B6B-B5B9-4C28BCFEE86F}"/>
              </a:ext>
            </a:extLst>
          </p:cNvPr>
          <p:cNvSpPr txBox="1"/>
          <p:nvPr/>
        </p:nvSpPr>
        <p:spPr>
          <a:xfrm>
            <a:off x="2725968" y="1197041"/>
            <a:ext cx="582130" cy="502861"/>
          </a:xfrm>
          <a:prstGeom prst="rect">
            <a:avLst/>
          </a:prstGeom>
          <a:noFill/>
        </p:spPr>
        <p:txBody>
          <a:bodyPr wrap="square" rtlCol="0">
            <a:spAutoFit/>
          </a:bodyPr>
          <a:lstStyle/>
          <a:p>
            <a:pPr algn="ctr"/>
            <a:r>
              <a:rPr lang="en-US" sz="2400" dirty="0"/>
              <a:t>3</a:t>
            </a:r>
            <a:endParaRPr lang="en-IN" sz="2400" dirty="0"/>
          </a:p>
        </p:txBody>
      </p:sp>
      <p:sp>
        <p:nvSpPr>
          <p:cNvPr id="42" name="TextBox 41">
            <a:extLst>
              <a:ext uri="{FF2B5EF4-FFF2-40B4-BE49-F238E27FC236}">
                <a16:creationId xmlns:a16="http://schemas.microsoft.com/office/drawing/2014/main" id="{7C25D147-FDDD-4071-8BDD-9CAF6CA4FF9C}"/>
              </a:ext>
            </a:extLst>
          </p:cNvPr>
          <p:cNvSpPr txBox="1"/>
          <p:nvPr/>
        </p:nvSpPr>
        <p:spPr>
          <a:xfrm>
            <a:off x="2725968" y="1917507"/>
            <a:ext cx="582130" cy="502861"/>
          </a:xfrm>
          <a:prstGeom prst="rect">
            <a:avLst/>
          </a:prstGeom>
          <a:noFill/>
        </p:spPr>
        <p:txBody>
          <a:bodyPr wrap="square" rtlCol="0">
            <a:spAutoFit/>
          </a:bodyPr>
          <a:lstStyle/>
          <a:p>
            <a:pPr algn="ctr"/>
            <a:r>
              <a:rPr lang="en-US" sz="2400" dirty="0"/>
              <a:t>6</a:t>
            </a:r>
            <a:endParaRPr lang="en-IN" sz="2400" dirty="0"/>
          </a:p>
        </p:txBody>
      </p:sp>
      <p:sp>
        <p:nvSpPr>
          <p:cNvPr id="43" name="TextBox 42">
            <a:extLst>
              <a:ext uri="{FF2B5EF4-FFF2-40B4-BE49-F238E27FC236}">
                <a16:creationId xmlns:a16="http://schemas.microsoft.com/office/drawing/2014/main" id="{2CCA7F89-4C8B-46E4-BC33-44DD20469226}"/>
              </a:ext>
            </a:extLst>
          </p:cNvPr>
          <p:cNvSpPr txBox="1"/>
          <p:nvPr/>
        </p:nvSpPr>
        <p:spPr>
          <a:xfrm>
            <a:off x="2725968" y="2637973"/>
            <a:ext cx="582130" cy="502861"/>
          </a:xfrm>
          <a:prstGeom prst="rect">
            <a:avLst/>
          </a:prstGeom>
          <a:noFill/>
        </p:spPr>
        <p:txBody>
          <a:bodyPr wrap="square" rtlCol="0">
            <a:spAutoFit/>
          </a:bodyPr>
          <a:lstStyle/>
          <a:p>
            <a:pPr algn="ctr"/>
            <a:r>
              <a:rPr lang="en-US" sz="2400" dirty="0"/>
              <a:t>8</a:t>
            </a:r>
            <a:endParaRPr lang="en-IN" sz="2400" dirty="0"/>
          </a:p>
        </p:txBody>
      </p:sp>
      <p:sp>
        <p:nvSpPr>
          <p:cNvPr id="44" name="TextBox 43">
            <a:extLst>
              <a:ext uri="{FF2B5EF4-FFF2-40B4-BE49-F238E27FC236}">
                <a16:creationId xmlns:a16="http://schemas.microsoft.com/office/drawing/2014/main" id="{5C7206BB-7F23-4F4B-B696-881622D110C1}"/>
              </a:ext>
            </a:extLst>
          </p:cNvPr>
          <p:cNvSpPr txBox="1"/>
          <p:nvPr/>
        </p:nvSpPr>
        <p:spPr>
          <a:xfrm>
            <a:off x="2725968" y="3358440"/>
            <a:ext cx="582130" cy="502861"/>
          </a:xfrm>
          <a:prstGeom prst="rect">
            <a:avLst/>
          </a:prstGeom>
          <a:noFill/>
        </p:spPr>
        <p:txBody>
          <a:bodyPr wrap="square" rtlCol="0">
            <a:spAutoFit/>
          </a:bodyPr>
          <a:lstStyle/>
          <a:p>
            <a:pPr algn="ctr"/>
            <a:r>
              <a:rPr lang="en-US" sz="2400" dirty="0"/>
              <a:t>4</a:t>
            </a:r>
            <a:endParaRPr lang="en-IN" sz="2400" dirty="0"/>
          </a:p>
        </p:txBody>
      </p:sp>
      <p:sp>
        <p:nvSpPr>
          <p:cNvPr id="45" name="TextBox 44">
            <a:extLst>
              <a:ext uri="{FF2B5EF4-FFF2-40B4-BE49-F238E27FC236}">
                <a16:creationId xmlns:a16="http://schemas.microsoft.com/office/drawing/2014/main" id="{D08BEED2-DE42-4191-9C12-CD0D38A6013E}"/>
              </a:ext>
            </a:extLst>
          </p:cNvPr>
          <p:cNvSpPr txBox="1"/>
          <p:nvPr/>
        </p:nvSpPr>
        <p:spPr>
          <a:xfrm>
            <a:off x="5505252" y="998092"/>
            <a:ext cx="582130" cy="502861"/>
          </a:xfrm>
          <a:prstGeom prst="rect">
            <a:avLst/>
          </a:prstGeom>
          <a:noFill/>
        </p:spPr>
        <p:txBody>
          <a:bodyPr wrap="square" rtlCol="0">
            <a:spAutoFit/>
          </a:bodyPr>
          <a:lstStyle/>
          <a:p>
            <a:pPr algn="ctr"/>
            <a:r>
              <a:rPr lang="en-US" sz="2400" dirty="0"/>
              <a:t>5</a:t>
            </a:r>
            <a:endParaRPr lang="en-IN" sz="2400" dirty="0"/>
          </a:p>
        </p:txBody>
      </p:sp>
      <p:sp>
        <p:nvSpPr>
          <p:cNvPr id="46" name="TextBox 45">
            <a:extLst>
              <a:ext uri="{FF2B5EF4-FFF2-40B4-BE49-F238E27FC236}">
                <a16:creationId xmlns:a16="http://schemas.microsoft.com/office/drawing/2014/main" id="{73825303-EA50-404D-BCB7-6B13F6BED3AC}"/>
              </a:ext>
            </a:extLst>
          </p:cNvPr>
          <p:cNvSpPr txBox="1"/>
          <p:nvPr/>
        </p:nvSpPr>
        <p:spPr>
          <a:xfrm>
            <a:off x="5505252" y="1717287"/>
            <a:ext cx="582130" cy="502861"/>
          </a:xfrm>
          <a:prstGeom prst="rect">
            <a:avLst/>
          </a:prstGeom>
          <a:noFill/>
        </p:spPr>
        <p:txBody>
          <a:bodyPr wrap="square" rtlCol="0">
            <a:spAutoFit/>
          </a:bodyPr>
          <a:lstStyle/>
          <a:p>
            <a:pPr algn="ctr"/>
            <a:r>
              <a:rPr lang="en-US" sz="2400" dirty="0"/>
              <a:t>10</a:t>
            </a:r>
            <a:endParaRPr lang="en-IN" sz="2400" dirty="0"/>
          </a:p>
        </p:txBody>
      </p:sp>
      <p:sp>
        <p:nvSpPr>
          <p:cNvPr id="47" name="TextBox 46">
            <a:extLst>
              <a:ext uri="{FF2B5EF4-FFF2-40B4-BE49-F238E27FC236}">
                <a16:creationId xmlns:a16="http://schemas.microsoft.com/office/drawing/2014/main" id="{95CBE299-BF61-466F-A16D-8030814C3E21}"/>
              </a:ext>
            </a:extLst>
          </p:cNvPr>
          <p:cNvSpPr txBox="1"/>
          <p:nvPr/>
        </p:nvSpPr>
        <p:spPr>
          <a:xfrm>
            <a:off x="5505252" y="2436482"/>
            <a:ext cx="582130" cy="502861"/>
          </a:xfrm>
          <a:prstGeom prst="rect">
            <a:avLst/>
          </a:prstGeom>
          <a:noFill/>
        </p:spPr>
        <p:txBody>
          <a:bodyPr wrap="square" rtlCol="0">
            <a:spAutoFit/>
          </a:bodyPr>
          <a:lstStyle/>
          <a:p>
            <a:pPr algn="ctr"/>
            <a:r>
              <a:rPr lang="en-US" sz="2400" dirty="0"/>
              <a:t>7</a:t>
            </a:r>
            <a:endParaRPr lang="en-IN" sz="2400" dirty="0"/>
          </a:p>
        </p:txBody>
      </p:sp>
      <p:sp>
        <p:nvSpPr>
          <p:cNvPr id="48" name="TextBox 47">
            <a:extLst>
              <a:ext uri="{FF2B5EF4-FFF2-40B4-BE49-F238E27FC236}">
                <a16:creationId xmlns:a16="http://schemas.microsoft.com/office/drawing/2014/main" id="{5F807289-C434-4F53-A8CF-8BF89F5FCDF1}"/>
              </a:ext>
            </a:extLst>
          </p:cNvPr>
          <p:cNvSpPr txBox="1"/>
          <p:nvPr/>
        </p:nvSpPr>
        <p:spPr>
          <a:xfrm>
            <a:off x="5507294" y="3155676"/>
            <a:ext cx="582130" cy="502861"/>
          </a:xfrm>
          <a:prstGeom prst="rect">
            <a:avLst/>
          </a:prstGeom>
          <a:noFill/>
        </p:spPr>
        <p:txBody>
          <a:bodyPr wrap="square" rtlCol="0">
            <a:spAutoFit/>
          </a:bodyPr>
          <a:lstStyle/>
          <a:p>
            <a:pPr algn="ctr"/>
            <a:r>
              <a:rPr lang="en-US" sz="2400" dirty="0"/>
              <a:t>3</a:t>
            </a:r>
            <a:endParaRPr lang="en-IN" sz="2400" dirty="0"/>
          </a:p>
        </p:txBody>
      </p:sp>
      <p:sp>
        <p:nvSpPr>
          <p:cNvPr id="49" name="TextBox 48">
            <a:extLst>
              <a:ext uri="{FF2B5EF4-FFF2-40B4-BE49-F238E27FC236}">
                <a16:creationId xmlns:a16="http://schemas.microsoft.com/office/drawing/2014/main" id="{6E8596D1-A3C1-4A05-AAE8-A0FD7CA900D2}"/>
              </a:ext>
            </a:extLst>
          </p:cNvPr>
          <p:cNvSpPr txBox="1"/>
          <p:nvPr/>
        </p:nvSpPr>
        <p:spPr>
          <a:xfrm>
            <a:off x="1419256" y="3699699"/>
            <a:ext cx="582130" cy="502861"/>
          </a:xfrm>
          <a:prstGeom prst="rect">
            <a:avLst/>
          </a:prstGeom>
          <a:noFill/>
        </p:spPr>
        <p:txBody>
          <a:bodyPr wrap="square" rtlCol="0">
            <a:spAutoFit/>
          </a:bodyPr>
          <a:lstStyle/>
          <a:p>
            <a:pPr algn="ctr"/>
            <a:r>
              <a:rPr lang="en-US" sz="2400" dirty="0"/>
              <a:t>5</a:t>
            </a:r>
            <a:endParaRPr lang="en-IN" sz="2400" dirty="0"/>
          </a:p>
        </p:txBody>
      </p:sp>
      <p:sp>
        <p:nvSpPr>
          <p:cNvPr id="50" name="TextBox 49">
            <a:extLst>
              <a:ext uri="{FF2B5EF4-FFF2-40B4-BE49-F238E27FC236}">
                <a16:creationId xmlns:a16="http://schemas.microsoft.com/office/drawing/2014/main" id="{683172B4-189F-4325-94A0-BE985007256F}"/>
              </a:ext>
            </a:extLst>
          </p:cNvPr>
          <p:cNvSpPr txBox="1"/>
          <p:nvPr/>
        </p:nvSpPr>
        <p:spPr>
          <a:xfrm>
            <a:off x="2445787" y="3699699"/>
            <a:ext cx="582130" cy="502861"/>
          </a:xfrm>
          <a:prstGeom prst="rect">
            <a:avLst/>
          </a:prstGeom>
          <a:noFill/>
        </p:spPr>
        <p:txBody>
          <a:bodyPr wrap="square" rtlCol="0">
            <a:spAutoFit/>
          </a:bodyPr>
          <a:lstStyle/>
          <a:p>
            <a:pPr algn="ctr"/>
            <a:r>
              <a:rPr lang="en-US" sz="2400" dirty="0"/>
              <a:t>8</a:t>
            </a:r>
            <a:endParaRPr lang="en-IN" sz="2400" dirty="0"/>
          </a:p>
        </p:txBody>
      </p:sp>
      <p:sp>
        <p:nvSpPr>
          <p:cNvPr id="51" name="TextBox 50">
            <a:extLst>
              <a:ext uri="{FF2B5EF4-FFF2-40B4-BE49-F238E27FC236}">
                <a16:creationId xmlns:a16="http://schemas.microsoft.com/office/drawing/2014/main" id="{EA24A04A-7D3C-4F9C-8D50-20210F8542EA}"/>
              </a:ext>
            </a:extLst>
          </p:cNvPr>
          <p:cNvSpPr txBox="1"/>
          <p:nvPr/>
        </p:nvSpPr>
        <p:spPr>
          <a:xfrm>
            <a:off x="3472316" y="3699699"/>
            <a:ext cx="582130" cy="502861"/>
          </a:xfrm>
          <a:prstGeom prst="rect">
            <a:avLst/>
          </a:prstGeom>
          <a:noFill/>
        </p:spPr>
        <p:txBody>
          <a:bodyPr wrap="square" rtlCol="0">
            <a:spAutoFit/>
          </a:bodyPr>
          <a:lstStyle/>
          <a:p>
            <a:pPr algn="ctr"/>
            <a:r>
              <a:rPr lang="en-US" sz="2400" dirty="0"/>
              <a:t>10</a:t>
            </a:r>
            <a:endParaRPr lang="en-IN" sz="2400" dirty="0"/>
          </a:p>
        </p:txBody>
      </p:sp>
      <p:sp>
        <p:nvSpPr>
          <p:cNvPr id="52" name="TextBox 51">
            <a:extLst>
              <a:ext uri="{FF2B5EF4-FFF2-40B4-BE49-F238E27FC236}">
                <a16:creationId xmlns:a16="http://schemas.microsoft.com/office/drawing/2014/main" id="{64D71A41-ED79-49A4-89AC-8D29A6A58032}"/>
              </a:ext>
            </a:extLst>
          </p:cNvPr>
          <p:cNvSpPr txBox="1"/>
          <p:nvPr/>
        </p:nvSpPr>
        <p:spPr>
          <a:xfrm>
            <a:off x="4498845" y="3699699"/>
            <a:ext cx="582130" cy="502861"/>
          </a:xfrm>
          <a:prstGeom prst="rect">
            <a:avLst/>
          </a:prstGeom>
          <a:noFill/>
        </p:spPr>
        <p:txBody>
          <a:bodyPr wrap="square" rtlCol="0">
            <a:spAutoFit/>
          </a:bodyPr>
          <a:lstStyle/>
          <a:p>
            <a:pPr algn="ctr"/>
            <a:r>
              <a:rPr lang="en-US" sz="2400" dirty="0"/>
              <a:t>2</a:t>
            </a:r>
            <a:endParaRPr lang="en-IN" sz="2400" dirty="0"/>
          </a:p>
        </p:txBody>
      </p:sp>
      <p:sp>
        <p:nvSpPr>
          <p:cNvPr id="56" name="TextBox 55">
            <a:extLst>
              <a:ext uri="{FF2B5EF4-FFF2-40B4-BE49-F238E27FC236}">
                <a16:creationId xmlns:a16="http://schemas.microsoft.com/office/drawing/2014/main" id="{892468A9-1C32-4E57-8A92-965E21AE81EB}"/>
              </a:ext>
            </a:extLst>
          </p:cNvPr>
          <p:cNvSpPr txBox="1"/>
          <p:nvPr/>
        </p:nvSpPr>
        <p:spPr>
          <a:xfrm>
            <a:off x="2156151" y="798105"/>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57" name="Straight Connector 56">
            <a:extLst>
              <a:ext uri="{FF2B5EF4-FFF2-40B4-BE49-F238E27FC236}">
                <a16:creationId xmlns:a16="http://schemas.microsoft.com/office/drawing/2014/main" id="{64765CB9-1214-4115-8D91-6430FBC180B1}"/>
              </a:ext>
            </a:extLst>
          </p:cNvPr>
          <p:cNvCxnSpPr>
            <a:cxnSpLocks/>
          </p:cNvCxnSpPr>
          <p:nvPr/>
        </p:nvCxnSpPr>
        <p:spPr>
          <a:xfrm>
            <a:off x="2204746" y="1179285"/>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E82685-BEDE-407F-B0F9-2FF3146DA22F}"/>
              </a:ext>
            </a:extLst>
          </p:cNvPr>
          <p:cNvCxnSpPr>
            <a:cxnSpLocks/>
          </p:cNvCxnSpPr>
          <p:nvPr/>
        </p:nvCxnSpPr>
        <p:spPr>
          <a:xfrm flipV="1">
            <a:off x="2782424" y="86001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2658139-CEB4-49AD-B424-F67D56D3C89D}"/>
              </a:ext>
            </a:extLst>
          </p:cNvPr>
          <p:cNvSpPr txBox="1"/>
          <p:nvPr/>
        </p:nvSpPr>
        <p:spPr>
          <a:xfrm>
            <a:off x="1119172" y="1521850"/>
            <a:ext cx="686345" cy="502861"/>
          </a:xfrm>
          <a:prstGeom prst="rect">
            <a:avLst/>
          </a:prstGeom>
          <a:noFill/>
        </p:spPr>
        <p:txBody>
          <a:bodyPr wrap="square" rtlCol="0">
            <a:spAutoFit/>
          </a:bodyPr>
          <a:lstStyle/>
          <a:p>
            <a:pPr algn="ctr"/>
            <a:r>
              <a:rPr lang="en-US" sz="2400" dirty="0">
                <a:solidFill>
                  <a:schemeClr val="tx2"/>
                </a:solidFill>
              </a:rPr>
              <a:t>5</a:t>
            </a:r>
            <a:endParaRPr lang="en-IN" sz="2400" dirty="0">
              <a:solidFill>
                <a:schemeClr val="tx2"/>
              </a:solidFill>
            </a:endParaRPr>
          </a:p>
        </p:txBody>
      </p:sp>
      <p:cxnSp>
        <p:nvCxnSpPr>
          <p:cNvPr id="60" name="Straight Connector 59">
            <a:extLst>
              <a:ext uri="{FF2B5EF4-FFF2-40B4-BE49-F238E27FC236}">
                <a16:creationId xmlns:a16="http://schemas.microsoft.com/office/drawing/2014/main" id="{2E6AE85C-4B7B-43D4-8E33-3570C538345B}"/>
              </a:ext>
            </a:extLst>
          </p:cNvPr>
          <p:cNvCxnSpPr>
            <a:cxnSpLocks/>
          </p:cNvCxnSpPr>
          <p:nvPr/>
        </p:nvCxnSpPr>
        <p:spPr>
          <a:xfrm>
            <a:off x="1167767" y="1903030"/>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7C8A57-EBAE-49C8-A285-ABF644CB985F}"/>
              </a:ext>
            </a:extLst>
          </p:cNvPr>
          <p:cNvCxnSpPr>
            <a:cxnSpLocks/>
          </p:cNvCxnSpPr>
          <p:nvPr/>
        </p:nvCxnSpPr>
        <p:spPr>
          <a:xfrm flipV="1">
            <a:off x="1745445" y="1583755"/>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517395F-300D-4C8F-AAC7-529DF988C595}"/>
              </a:ext>
            </a:extLst>
          </p:cNvPr>
          <p:cNvSpPr txBox="1"/>
          <p:nvPr/>
        </p:nvSpPr>
        <p:spPr>
          <a:xfrm>
            <a:off x="3178025" y="2242047"/>
            <a:ext cx="686345" cy="461665"/>
          </a:xfrm>
          <a:prstGeom prst="rect">
            <a:avLst/>
          </a:prstGeom>
          <a:noFill/>
        </p:spPr>
        <p:txBody>
          <a:bodyPr wrap="square" rtlCol="0">
            <a:spAutoFit/>
          </a:bodyPr>
          <a:lstStyle/>
          <a:p>
            <a:pPr algn="ctr"/>
            <a:r>
              <a:rPr lang="en-US" sz="2400" dirty="0">
                <a:solidFill>
                  <a:schemeClr val="tx2"/>
                </a:solidFill>
              </a:rPr>
              <a:t>7+</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3" name="Straight Connector 62">
            <a:extLst>
              <a:ext uri="{FF2B5EF4-FFF2-40B4-BE49-F238E27FC236}">
                <a16:creationId xmlns:a16="http://schemas.microsoft.com/office/drawing/2014/main" id="{1BAB5A01-5DAE-4D89-9F1B-D30EDF49B68F}"/>
              </a:ext>
            </a:extLst>
          </p:cNvPr>
          <p:cNvCxnSpPr>
            <a:cxnSpLocks/>
          </p:cNvCxnSpPr>
          <p:nvPr/>
        </p:nvCxnSpPr>
        <p:spPr>
          <a:xfrm>
            <a:off x="3226620" y="2623226"/>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441227-1102-470B-8CAE-417230581E37}"/>
              </a:ext>
            </a:extLst>
          </p:cNvPr>
          <p:cNvCxnSpPr>
            <a:cxnSpLocks/>
          </p:cNvCxnSpPr>
          <p:nvPr/>
        </p:nvCxnSpPr>
        <p:spPr>
          <a:xfrm flipV="1">
            <a:off x="3804298" y="2303951"/>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A37A2E1-5A79-4EBD-8276-56439E91B84B}"/>
              </a:ext>
            </a:extLst>
          </p:cNvPr>
          <p:cNvSpPr txBox="1"/>
          <p:nvPr/>
        </p:nvSpPr>
        <p:spPr>
          <a:xfrm>
            <a:off x="3178025" y="2965307"/>
            <a:ext cx="709806" cy="461665"/>
          </a:xfrm>
          <a:prstGeom prst="rect">
            <a:avLst/>
          </a:prstGeom>
          <a:noFill/>
        </p:spPr>
        <p:txBody>
          <a:bodyPr wrap="square" rtlCol="0">
            <a:spAutoFit/>
          </a:bodyPr>
          <a:lstStyle/>
          <a:p>
            <a:pPr algn="ctr"/>
            <a:r>
              <a:rPr lang="en-US" sz="2400" dirty="0">
                <a:solidFill>
                  <a:schemeClr val="tx2"/>
                </a:solidFill>
              </a:rPr>
              <a:t>3-</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6" name="Straight Connector 65">
            <a:extLst>
              <a:ext uri="{FF2B5EF4-FFF2-40B4-BE49-F238E27FC236}">
                <a16:creationId xmlns:a16="http://schemas.microsoft.com/office/drawing/2014/main" id="{E6AB9D4F-1661-46A1-8D55-47D3D365B7FD}"/>
              </a:ext>
            </a:extLst>
          </p:cNvPr>
          <p:cNvCxnSpPr>
            <a:cxnSpLocks/>
          </p:cNvCxnSpPr>
          <p:nvPr/>
        </p:nvCxnSpPr>
        <p:spPr>
          <a:xfrm>
            <a:off x="3226620" y="3346487"/>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F8EB116-4322-4A40-B4C3-8EBC38931951}"/>
              </a:ext>
            </a:extLst>
          </p:cNvPr>
          <p:cNvCxnSpPr>
            <a:cxnSpLocks/>
          </p:cNvCxnSpPr>
          <p:nvPr/>
        </p:nvCxnSpPr>
        <p:spPr>
          <a:xfrm flipV="1">
            <a:off x="3804298" y="3027212"/>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409EFB9-8FED-4815-8D8D-92CC44BD46AC}"/>
              </a:ext>
            </a:extLst>
          </p:cNvPr>
          <p:cNvSpPr txBox="1"/>
          <p:nvPr/>
        </p:nvSpPr>
        <p:spPr>
          <a:xfrm>
            <a:off x="2155132" y="1518232"/>
            <a:ext cx="686345" cy="461665"/>
          </a:xfrm>
          <a:prstGeom prst="rect">
            <a:avLst/>
          </a:prstGeom>
          <a:noFill/>
        </p:spPr>
        <p:txBody>
          <a:bodyPr wrap="square" rtlCol="0">
            <a:spAutoFit/>
          </a:bodyPr>
          <a:lstStyle/>
          <a:p>
            <a:pPr algn="ctr"/>
            <a:r>
              <a:rPr lang="en-US" sz="2400" dirty="0">
                <a:solidFill>
                  <a:schemeClr val="tx2"/>
                </a:solidFill>
                <a:latin typeface="Roboto Condensed" panose="02000000000000000000" pitchFamily="2" charset="0"/>
                <a:ea typeface="Roboto Condensed" panose="02000000000000000000" pitchFamily="2" charset="0"/>
              </a:rPr>
              <a:t>3-</a:t>
            </a:r>
            <a:r>
              <a:rPr lang="el-GR" sz="2400" dirty="0">
                <a:solidFill>
                  <a:schemeClr val="tx2"/>
                </a:solidFill>
                <a:latin typeface="Roboto Condensed" panose="02000000000000000000" pitchFamily="2" charset="0"/>
                <a:ea typeface="Roboto Condensed" panose="02000000000000000000" pitchFamily="2" charset="0"/>
              </a:rPr>
              <a:t>ε</a:t>
            </a:r>
          </a:p>
        </p:txBody>
      </p:sp>
      <p:cxnSp>
        <p:nvCxnSpPr>
          <p:cNvPr id="69" name="Straight Connector 68">
            <a:extLst>
              <a:ext uri="{FF2B5EF4-FFF2-40B4-BE49-F238E27FC236}">
                <a16:creationId xmlns:a16="http://schemas.microsoft.com/office/drawing/2014/main" id="{6580D0A9-0EBD-4F05-8804-080E4351845A}"/>
              </a:ext>
            </a:extLst>
          </p:cNvPr>
          <p:cNvCxnSpPr>
            <a:cxnSpLocks/>
          </p:cNvCxnSpPr>
          <p:nvPr/>
        </p:nvCxnSpPr>
        <p:spPr>
          <a:xfrm>
            <a:off x="2203727" y="1899412"/>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00F0F9-6CD6-4178-8791-6D0A2CC6BC09}"/>
              </a:ext>
            </a:extLst>
          </p:cNvPr>
          <p:cNvCxnSpPr>
            <a:cxnSpLocks/>
          </p:cNvCxnSpPr>
          <p:nvPr/>
        </p:nvCxnSpPr>
        <p:spPr>
          <a:xfrm flipV="1">
            <a:off x="2781404" y="1580137"/>
            <a:ext cx="0" cy="32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BDFAB54-7943-41F2-A812-83E2019E054F}"/>
              </a:ext>
            </a:extLst>
          </p:cNvPr>
          <p:cNvCxnSpPr>
            <a:cxnSpLocks/>
          </p:cNvCxnSpPr>
          <p:nvPr/>
        </p:nvCxnSpPr>
        <p:spPr>
          <a:xfrm>
            <a:off x="139260" y="4094387"/>
            <a:ext cx="514414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DB37B44-8353-41F7-B552-C7B428C9EE49}"/>
              </a:ext>
            </a:extLst>
          </p:cNvPr>
          <p:cNvSpPr txBox="1"/>
          <p:nvPr/>
        </p:nvSpPr>
        <p:spPr>
          <a:xfrm>
            <a:off x="83820" y="4237647"/>
            <a:ext cx="1204587" cy="461665"/>
          </a:xfrm>
          <a:prstGeom prst="rect">
            <a:avLst/>
          </a:prstGeom>
          <a:noFill/>
        </p:spPr>
        <p:txBody>
          <a:bodyPr wrap="square" rtlCol="0">
            <a:spAutoFit/>
          </a:bodyPr>
          <a:lstStyle/>
          <a:p>
            <a:pPr algn="ctr"/>
            <a:r>
              <a:rPr lang="en-US" sz="2300" dirty="0" err="1"/>
              <a:t>v</a:t>
            </a:r>
            <a:r>
              <a:rPr lang="en-US" sz="2300" baseline="-25000" dirty="0" err="1"/>
              <a:t>j</a:t>
            </a:r>
            <a:endParaRPr lang="en-IN" sz="2300" baseline="-25000" dirty="0"/>
          </a:p>
        </p:txBody>
      </p:sp>
      <p:sp>
        <p:nvSpPr>
          <p:cNvPr id="76" name="TextBox 75">
            <a:extLst>
              <a:ext uri="{FF2B5EF4-FFF2-40B4-BE49-F238E27FC236}">
                <a16:creationId xmlns:a16="http://schemas.microsoft.com/office/drawing/2014/main" id="{55AF1AAE-5584-43ED-99AD-C4C345279930}"/>
              </a:ext>
            </a:extLst>
          </p:cNvPr>
          <p:cNvSpPr txBox="1"/>
          <p:nvPr/>
        </p:nvSpPr>
        <p:spPr>
          <a:xfrm>
            <a:off x="6240025" y="963476"/>
            <a:ext cx="1113002" cy="461665"/>
          </a:xfrm>
          <a:prstGeom prst="rect">
            <a:avLst/>
          </a:prstGeom>
          <a:noFill/>
        </p:spPr>
        <p:txBody>
          <a:bodyPr wrap="square" rtlCol="0">
            <a:spAutoFit/>
          </a:bodyPr>
          <a:lstStyle/>
          <a:p>
            <a:pPr algn="ctr"/>
            <a:r>
              <a:rPr lang="en-US" sz="2400" dirty="0"/>
              <a:t>u</a:t>
            </a:r>
            <a:r>
              <a:rPr lang="en-US" sz="2400" baseline="-25000" dirty="0"/>
              <a:t>1 </a:t>
            </a:r>
            <a:r>
              <a:rPr lang="en-US" sz="2400" dirty="0"/>
              <a:t>= -3</a:t>
            </a:r>
            <a:endParaRPr lang="en-IN" sz="2400" baseline="-25000" dirty="0"/>
          </a:p>
        </p:txBody>
      </p:sp>
      <p:sp>
        <p:nvSpPr>
          <p:cNvPr id="77" name="TextBox 76">
            <a:extLst>
              <a:ext uri="{FF2B5EF4-FFF2-40B4-BE49-F238E27FC236}">
                <a16:creationId xmlns:a16="http://schemas.microsoft.com/office/drawing/2014/main" id="{81480F36-EFE8-4F9F-906E-877FC6814516}"/>
              </a:ext>
            </a:extLst>
          </p:cNvPr>
          <p:cNvSpPr txBox="1"/>
          <p:nvPr/>
        </p:nvSpPr>
        <p:spPr>
          <a:xfrm>
            <a:off x="1081700" y="4248313"/>
            <a:ext cx="1194708" cy="461665"/>
          </a:xfrm>
          <a:prstGeom prst="rect">
            <a:avLst/>
          </a:prstGeom>
          <a:noFill/>
        </p:spPr>
        <p:txBody>
          <a:bodyPr wrap="square" rtlCol="0">
            <a:spAutoFit/>
          </a:bodyPr>
          <a:lstStyle/>
          <a:p>
            <a:pPr algn="ctr"/>
            <a:r>
              <a:rPr lang="en-US" sz="2400" dirty="0"/>
              <a:t>v</a:t>
            </a:r>
            <a:r>
              <a:rPr lang="en-US" sz="2400" baseline="-25000" dirty="0"/>
              <a:t>1 </a:t>
            </a:r>
            <a:r>
              <a:rPr lang="en-US" sz="2400" dirty="0"/>
              <a:t>= 4</a:t>
            </a:r>
            <a:endParaRPr lang="en-IN" sz="2400" baseline="-25000" dirty="0"/>
          </a:p>
        </p:txBody>
      </p:sp>
      <p:sp>
        <p:nvSpPr>
          <p:cNvPr id="78" name="TextBox 77">
            <a:extLst>
              <a:ext uri="{FF2B5EF4-FFF2-40B4-BE49-F238E27FC236}">
                <a16:creationId xmlns:a16="http://schemas.microsoft.com/office/drawing/2014/main" id="{6417306B-4A7E-4C93-966B-FCFB633BE5B4}"/>
              </a:ext>
            </a:extLst>
          </p:cNvPr>
          <p:cNvSpPr txBox="1"/>
          <p:nvPr/>
        </p:nvSpPr>
        <p:spPr>
          <a:xfrm>
            <a:off x="6240025" y="1712690"/>
            <a:ext cx="1113002"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79" name="TextBox 78">
            <a:extLst>
              <a:ext uri="{FF2B5EF4-FFF2-40B4-BE49-F238E27FC236}">
                <a16:creationId xmlns:a16="http://schemas.microsoft.com/office/drawing/2014/main" id="{E90248F5-580F-471F-9CE0-A59AA264707E}"/>
              </a:ext>
            </a:extLst>
          </p:cNvPr>
          <p:cNvSpPr txBox="1"/>
          <p:nvPr/>
        </p:nvSpPr>
        <p:spPr>
          <a:xfrm>
            <a:off x="6240025" y="2449088"/>
            <a:ext cx="1113002" cy="461665"/>
          </a:xfrm>
          <a:prstGeom prst="rect">
            <a:avLst/>
          </a:prstGeom>
          <a:noFill/>
        </p:spPr>
        <p:txBody>
          <a:bodyPr wrap="square" rtlCol="0">
            <a:spAutoFit/>
          </a:bodyPr>
          <a:lstStyle/>
          <a:p>
            <a:pPr algn="ctr"/>
            <a:r>
              <a:rPr lang="en-US" sz="2400" dirty="0"/>
              <a:t>u</a:t>
            </a:r>
            <a:r>
              <a:rPr lang="en-US" sz="2400" baseline="-25000" dirty="0"/>
              <a:t>3 </a:t>
            </a:r>
            <a:r>
              <a:rPr lang="en-US" sz="2400" dirty="0"/>
              <a:t>= -1</a:t>
            </a:r>
            <a:endParaRPr lang="en-IN" sz="2400" baseline="-25000" dirty="0"/>
          </a:p>
        </p:txBody>
      </p:sp>
      <p:sp>
        <p:nvSpPr>
          <p:cNvPr id="80" name="TextBox 79">
            <a:extLst>
              <a:ext uri="{FF2B5EF4-FFF2-40B4-BE49-F238E27FC236}">
                <a16:creationId xmlns:a16="http://schemas.microsoft.com/office/drawing/2014/main" id="{7A6E8FE5-96BC-4046-981A-99271C061F75}"/>
              </a:ext>
            </a:extLst>
          </p:cNvPr>
          <p:cNvSpPr txBox="1"/>
          <p:nvPr/>
        </p:nvSpPr>
        <p:spPr>
          <a:xfrm>
            <a:off x="2109642" y="4248313"/>
            <a:ext cx="1194708" cy="461665"/>
          </a:xfrm>
          <a:prstGeom prst="rect">
            <a:avLst/>
          </a:prstGeom>
          <a:noFill/>
        </p:spPr>
        <p:txBody>
          <a:bodyPr wrap="square" rtlCol="0">
            <a:spAutoFit/>
          </a:bodyPr>
          <a:lstStyle/>
          <a:p>
            <a:pPr algn="ctr"/>
            <a:r>
              <a:rPr lang="en-US" sz="2400" dirty="0"/>
              <a:t>v</a:t>
            </a:r>
            <a:r>
              <a:rPr lang="en-US" sz="2400" baseline="-25000" dirty="0"/>
              <a:t>2 </a:t>
            </a:r>
            <a:r>
              <a:rPr lang="en-US" sz="2400" dirty="0"/>
              <a:t>= 6</a:t>
            </a:r>
            <a:endParaRPr lang="en-IN" sz="2400" baseline="-25000" dirty="0"/>
          </a:p>
        </p:txBody>
      </p:sp>
      <p:sp>
        <p:nvSpPr>
          <p:cNvPr id="81" name="TextBox 80">
            <a:extLst>
              <a:ext uri="{FF2B5EF4-FFF2-40B4-BE49-F238E27FC236}">
                <a16:creationId xmlns:a16="http://schemas.microsoft.com/office/drawing/2014/main" id="{A3D69B95-CCA7-4B3B-87D9-694787B5811B}"/>
              </a:ext>
            </a:extLst>
          </p:cNvPr>
          <p:cNvSpPr txBox="1"/>
          <p:nvPr/>
        </p:nvSpPr>
        <p:spPr>
          <a:xfrm>
            <a:off x="3267136" y="4248313"/>
            <a:ext cx="954287" cy="461665"/>
          </a:xfrm>
          <a:prstGeom prst="rect">
            <a:avLst/>
          </a:prstGeom>
          <a:noFill/>
        </p:spPr>
        <p:txBody>
          <a:bodyPr wrap="square" rtlCol="0">
            <a:spAutoFit/>
          </a:bodyPr>
          <a:lstStyle/>
          <a:p>
            <a:pPr algn="ctr"/>
            <a:r>
              <a:rPr lang="en-US" sz="2400" dirty="0"/>
              <a:t>v</a:t>
            </a:r>
            <a:r>
              <a:rPr lang="en-US" sz="2400" baseline="-25000" dirty="0"/>
              <a:t>3 </a:t>
            </a:r>
            <a:r>
              <a:rPr lang="en-US" sz="2400" dirty="0"/>
              <a:t>= 5</a:t>
            </a:r>
            <a:endParaRPr lang="en-IN" sz="2400" baseline="-25000" dirty="0"/>
          </a:p>
        </p:txBody>
      </p:sp>
      <p:sp>
        <p:nvSpPr>
          <p:cNvPr id="82" name="TextBox 81">
            <a:extLst>
              <a:ext uri="{FF2B5EF4-FFF2-40B4-BE49-F238E27FC236}">
                <a16:creationId xmlns:a16="http://schemas.microsoft.com/office/drawing/2014/main" id="{ECA24F1D-4493-4597-B706-ECB67FF670E8}"/>
              </a:ext>
            </a:extLst>
          </p:cNvPr>
          <p:cNvSpPr txBox="1"/>
          <p:nvPr/>
        </p:nvSpPr>
        <p:spPr>
          <a:xfrm>
            <a:off x="4369657" y="4248313"/>
            <a:ext cx="827800" cy="461665"/>
          </a:xfrm>
          <a:prstGeom prst="rect">
            <a:avLst/>
          </a:prstGeom>
          <a:noFill/>
        </p:spPr>
        <p:txBody>
          <a:bodyPr wrap="square" rtlCol="0">
            <a:spAutoFit/>
          </a:bodyPr>
          <a:lstStyle/>
          <a:p>
            <a:pPr algn="ctr"/>
            <a:r>
              <a:rPr lang="en-US" sz="2400" dirty="0"/>
              <a:t>v</a:t>
            </a:r>
            <a:r>
              <a:rPr lang="en-US" sz="2400" baseline="-25000" dirty="0"/>
              <a:t>4 </a:t>
            </a:r>
            <a:r>
              <a:rPr lang="en-US" sz="2400" dirty="0"/>
              <a:t>= 0</a:t>
            </a:r>
            <a:endParaRPr lang="en-IN" sz="2400" baseline="-25000" dirty="0"/>
          </a:p>
        </p:txBody>
      </p:sp>
      <p:cxnSp>
        <p:nvCxnSpPr>
          <p:cNvPr id="83" name="Straight Connector 82">
            <a:extLst>
              <a:ext uri="{FF2B5EF4-FFF2-40B4-BE49-F238E27FC236}">
                <a16:creationId xmlns:a16="http://schemas.microsoft.com/office/drawing/2014/main" id="{0725340C-2AF4-405B-8C2E-F8F2D0CB0A4F}"/>
              </a:ext>
            </a:extLst>
          </p:cNvPr>
          <p:cNvCxnSpPr>
            <a:cxnSpLocks/>
          </p:cNvCxnSpPr>
          <p:nvPr/>
        </p:nvCxnSpPr>
        <p:spPr>
          <a:xfrm>
            <a:off x="7353027" y="135812"/>
            <a:ext cx="0" cy="361445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822031-3617-4DBF-958E-2C619ADEDA29}"/>
              </a:ext>
            </a:extLst>
          </p:cNvPr>
          <p:cNvSpPr txBox="1"/>
          <p:nvPr/>
        </p:nvSpPr>
        <p:spPr>
          <a:xfrm>
            <a:off x="6317015" y="243758"/>
            <a:ext cx="1008000" cy="468000"/>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85" name="TextBox 84">
            <a:extLst>
              <a:ext uri="{FF2B5EF4-FFF2-40B4-BE49-F238E27FC236}">
                <a16:creationId xmlns:a16="http://schemas.microsoft.com/office/drawing/2014/main" id="{4E16954A-EBA7-46B4-8CFF-9FF5F050D7BF}"/>
              </a:ext>
            </a:extLst>
          </p:cNvPr>
          <p:cNvSpPr txBox="1"/>
          <p:nvPr/>
        </p:nvSpPr>
        <p:spPr>
          <a:xfrm>
            <a:off x="1109143" y="1126100"/>
            <a:ext cx="552885" cy="461665"/>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86" name="Oval 85">
            <a:extLst>
              <a:ext uri="{FF2B5EF4-FFF2-40B4-BE49-F238E27FC236}">
                <a16:creationId xmlns:a16="http://schemas.microsoft.com/office/drawing/2014/main" id="{A4151C87-18E0-42FB-9497-CE12789FC8D7}"/>
              </a:ext>
            </a:extLst>
          </p:cNvPr>
          <p:cNvSpPr/>
          <p:nvPr/>
        </p:nvSpPr>
        <p:spPr>
          <a:xfrm>
            <a:off x="1200040" y="11241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2B169B35-FDDD-4F1A-8FF6-4BE297B50893}"/>
              </a:ext>
            </a:extLst>
          </p:cNvPr>
          <p:cNvSpPr txBox="1"/>
          <p:nvPr/>
        </p:nvSpPr>
        <p:spPr>
          <a:xfrm>
            <a:off x="3167547" y="1126100"/>
            <a:ext cx="552885" cy="461665"/>
          </a:xfrm>
          <a:prstGeom prst="rect">
            <a:avLst/>
          </a:prstGeom>
          <a:noFill/>
        </p:spPr>
        <p:txBody>
          <a:bodyPr wrap="square" rtlCol="0">
            <a:spAutoFit/>
          </a:bodyPr>
          <a:lstStyle/>
          <a:p>
            <a:pPr algn="ctr"/>
            <a:r>
              <a:rPr lang="en-US" sz="2400" dirty="0">
                <a:solidFill>
                  <a:schemeClr val="accent6"/>
                </a:solidFill>
              </a:rPr>
              <a:t>4</a:t>
            </a:r>
            <a:endParaRPr lang="en-IN" sz="2400" dirty="0">
              <a:solidFill>
                <a:schemeClr val="accent6"/>
              </a:solidFill>
            </a:endParaRPr>
          </a:p>
        </p:txBody>
      </p:sp>
      <p:sp>
        <p:nvSpPr>
          <p:cNvPr id="88" name="Oval 87">
            <a:extLst>
              <a:ext uri="{FF2B5EF4-FFF2-40B4-BE49-F238E27FC236}">
                <a16:creationId xmlns:a16="http://schemas.microsoft.com/office/drawing/2014/main" id="{F9869E43-BE87-4B19-8593-93BF07FC7992}"/>
              </a:ext>
            </a:extLst>
          </p:cNvPr>
          <p:cNvSpPr/>
          <p:nvPr/>
        </p:nvSpPr>
        <p:spPr>
          <a:xfrm>
            <a:off x="3258444" y="11241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C596140F-BF3D-4A67-89B7-5D920854A951}"/>
              </a:ext>
            </a:extLst>
          </p:cNvPr>
          <p:cNvSpPr txBox="1"/>
          <p:nvPr/>
        </p:nvSpPr>
        <p:spPr>
          <a:xfrm>
            <a:off x="4195727" y="1126100"/>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90" name="Oval 89">
            <a:extLst>
              <a:ext uri="{FF2B5EF4-FFF2-40B4-BE49-F238E27FC236}">
                <a16:creationId xmlns:a16="http://schemas.microsoft.com/office/drawing/2014/main" id="{B8FDF144-3BD9-471C-9D90-B5516F4C364C}"/>
              </a:ext>
            </a:extLst>
          </p:cNvPr>
          <p:cNvSpPr/>
          <p:nvPr/>
        </p:nvSpPr>
        <p:spPr>
          <a:xfrm>
            <a:off x="4286624" y="112418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5F5FFE80-0F37-4D12-A967-33ACA5563E94}"/>
              </a:ext>
            </a:extLst>
          </p:cNvPr>
          <p:cNvSpPr txBox="1"/>
          <p:nvPr/>
        </p:nvSpPr>
        <p:spPr>
          <a:xfrm>
            <a:off x="1109143" y="2571945"/>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94" name="Oval 93">
            <a:extLst>
              <a:ext uri="{FF2B5EF4-FFF2-40B4-BE49-F238E27FC236}">
                <a16:creationId xmlns:a16="http://schemas.microsoft.com/office/drawing/2014/main" id="{B441914B-AE00-48F0-B93D-2334582DE3B5}"/>
              </a:ext>
            </a:extLst>
          </p:cNvPr>
          <p:cNvSpPr/>
          <p:nvPr/>
        </p:nvSpPr>
        <p:spPr>
          <a:xfrm>
            <a:off x="1200040" y="257002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TextBox 94">
            <a:extLst>
              <a:ext uri="{FF2B5EF4-FFF2-40B4-BE49-F238E27FC236}">
                <a16:creationId xmlns:a16="http://schemas.microsoft.com/office/drawing/2014/main" id="{1F72601E-7879-4C88-A380-7E1CE88FF549}"/>
              </a:ext>
            </a:extLst>
          </p:cNvPr>
          <p:cNvSpPr txBox="1"/>
          <p:nvPr/>
        </p:nvSpPr>
        <p:spPr>
          <a:xfrm>
            <a:off x="2146694" y="2571945"/>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96" name="Oval 95">
            <a:extLst>
              <a:ext uri="{FF2B5EF4-FFF2-40B4-BE49-F238E27FC236}">
                <a16:creationId xmlns:a16="http://schemas.microsoft.com/office/drawing/2014/main" id="{10A45CE6-CF0E-4255-8DD3-602F01A84C5A}"/>
              </a:ext>
            </a:extLst>
          </p:cNvPr>
          <p:cNvSpPr/>
          <p:nvPr/>
        </p:nvSpPr>
        <p:spPr>
          <a:xfrm>
            <a:off x="2237591" y="2570026"/>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TextBox 96">
            <a:extLst>
              <a:ext uri="{FF2B5EF4-FFF2-40B4-BE49-F238E27FC236}">
                <a16:creationId xmlns:a16="http://schemas.microsoft.com/office/drawing/2014/main" id="{178752C6-9C38-4EBE-9E2C-5234253F2EC1}"/>
              </a:ext>
            </a:extLst>
          </p:cNvPr>
          <p:cNvSpPr txBox="1"/>
          <p:nvPr/>
        </p:nvSpPr>
        <p:spPr>
          <a:xfrm>
            <a:off x="4204208" y="2571023"/>
            <a:ext cx="552885" cy="461665"/>
          </a:xfrm>
          <a:prstGeom prst="rect">
            <a:avLst/>
          </a:prstGeom>
          <a:noFill/>
        </p:spPr>
        <p:txBody>
          <a:bodyPr wrap="square" rtlCol="0">
            <a:spAutoFit/>
          </a:bodyPr>
          <a:lstStyle/>
          <a:p>
            <a:pPr algn="ctr"/>
            <a:r>
              <a:rPr lang="en-US" sz="2400" dirty="0">
                <a:solidFill>
                  <a:schemeClr val="accent6"/>
                </a:solidFill>
              </a:rPr>
              <a:t>1</a:t>
            </a:r>
            <a:endParaRPr lang="en-IN" sz="2400" dirty="0">
              <a:solidFill>
                <a:schemeClr val="accent6"/>
              </a:solidFill>
            </a:endParaRPr>
          </a:p>
        </p:txBody>
      </p:sp>
      <p:sp>
        <p:nvSpPr>
          <p:cNvPr id="98" name="Oval 97">
            <a:extLst>
              <a:ext uri="{FF2B5EF4-FFF2-40B4-BE49-F238E27FC236}">
                <a16:creationId xmlns:a16="http://schemas.microsoft.com/office/drawing/2014/main" id="{A64248C6-1280-4D43-9357-9A68487A7647}"/>
              </a:ext>
            </a:extLst>
          </p:cNvPr>
          <p:cNvSpPr/>
          <p:nvPr/>
        </p:nvSpPr>
        <p:spPr>
          <a:xfrm>
            <a:off x="4295105" y="2569104"/>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TextBox 98">
            <a:extLst>
              <a:ext uri="{FF2B5EF4-FFF2-40B4-BE49-F238E27FC236}">
                <a16:creationId xmlns:a16="http://schemas.microsoft.com/office/drawing/2014/main" id="{3C3EFD6F-68E8-4F0F-911B-BC3B4C0258BB}"/>
              </a:ext>
            </a:extLst>
          </p:cNvPr>
          <p:cNvSpPr txBox="1"/>
          <p:nvPr/>
        </p:nvSpPr>
        <p:spPr>
          <a:xfrm>
            <a:off x="1107774" y="3294574"/>
            <a:ext cx="552885" cy="461665"/>
          </a:xfrm>
          <a:prstGeom prst="rect">
            <a:avLst/>
          </a:prstGeom>
          <a:noFill/>
        </p:spPr>
        <p:txBody>
          <a:bodyPr wrap="square" rtlCol="0">
            <a:spAutoFit/>
          </a:bodyPr>
          <a:lstStyle/>
          <a:p>
            <a:pPr algn="ctr"/>
            <a:r>
              <a:rPr lang="en-US" sz="2400" dirty="0">
                <a:solidFill>
                  <a:schemeClr val="accent6"/>
                </a:solidFill>
              </a:rPr>
              <a:t>6</a:t>
            </a:r>
            <a:endParaRPr lang="en-IN" sz="2400" dirty="0">
              <a:solidFill>
                <a:schemeClr val="accent6"/>
              </a:solidFill>
            </a:endParaRPr>
          </a:p>
        </p:txBody>
      </p:sp>
      <p:sp>
        <p:nvSpPr>
          <p:cNvPr id="100" name="Oval 99">
            <a:extLst>
              <a:ext uri="{FF2B5EF4-FFF2-40B4-BE49-F238E27FC236}">
                <a16:creationId xmlns:a16="http://schemas.microsoft.com/office/drawing/2014/main" id="{FE45535A-9E03-40BB-989C-7A7545260A81}"/>
              </a:ext>
            </a:extLst>
          </p:cNvPr>
          <p:cNvSpPr/>
          <p:nvPr/>
        </p:nvSpPr>
        <p:spPr>
          <a:xfrm>
            <a:off x="1198671" y="329265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TextBox 100">
            <a:extLst>
              <a:ext uri="{FF2B5EF4-FFF2-40B4-BE49-F238E27FC236}">
                <a16:creationId xmlns:a16="http://schemas.microsoft.com/office/drawing/2014/main" id="{B8F57CC3-E4A5-4DD6-8595-B1C3308F610A}"/>
              </a:ext>
            </a:extLst>
          </p:cNvPr>
          <p:cNvSpPr txBox="1"/>
          <p:nvPr/>
        </p:nvSpPr>
        <p:spPr>
          <a:xfrm>
            <a:off x="4193169" y="3294574"/>
            <a:ext cx="552885" cy="461665"/>
          </a:xfrm>
          <a:prstGeom prst="rect">
            <a:avLst/>
          </a:prstGeom>
          <a:noFill/>
        </p:spPr>
        <p:txBody>
          <a:bodyPr wrap="square" rtlCol="0">
            <a:spAutoFit/>
          </a:bodyPr>
          <a:lstStyle/>
          <a:p>
            <a:pPr algn="ctr"/>
            <a:r>
              <a:rPr lang="en-US" sz="2400" dirty="0">
                <a:solidFill>
                  <a:schemeClr val="accent6"/>
                </a:solidFill>
              </a:rPr>
              <a:t>2</a:t>
            </a:r>
            <a:endParaRPr lang="en-IN" sz="2400" dirty="0">
              <a:solidFill>
                <a:schemeClr val="accent6"/>
              </a:solidFill>
            </a:endParaRPr>
          </a:p>
        </p:txBody>
      </p:sp>
      <p:sp>
        <p:nvSpPr>
          <p:cNvPr id="102" name="Oval 101">
            <a:extLst>
              <a:ext uri="{FF2B5EF4-FFF2-40B4-BE49-F238E27FC236}">
                <a16:creationId xmlns:a16="http://schemas.microsoft.com/office/drawing/2014/main" id="{959D0B92-6288-4017-B5BF-DE1442B210C8}"/>
              </a:ext>
            </a:extLst>
          </p:cNvPr>
          <p:cNvSpPr/>
          <p:nvPr/>
        </p:nvSpPr>
        <p:spPr>
          <a:xfrm>
            <a:off x="4284066" y="3292655"/>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4ADCEC54-EA34-451E-9803-43F098DBB865}"/>
              </a:ext>
            </a:extLst>
          </p:cNvPr>
          <p:cNvSpPr txBox="1"/>
          <p:nvPr/>
        </p:nvSpPr>
        <p:spPr>
          <a:xfrm>
            <a:off x="6240025" y="3115928"/>
            <a:ext cx="1113002" cy="461665"/>
          </a:xfrm>
          <a:prstGeom prst="rect">
            <a:avLst/>
          </a:prstGeom>
          <a:noFill/>
        </p:spPr>
        <p:txBody>
          <a:bodyPr wrap="square" rtlCol="0">
            <a:spAutoFit/>
          </a:bodyPr>
          <a:lstStyle/>
          <a:p>
            <a:pPr algn="ctr"/>
            <a:r>
              <a:rPr lang="en-US" sz="2400" dirty="0"/>
              <a:t>u</a:t>
            </a:r>
            <a:r>
              <a:rPr lang="en-US" sz="2400" baseline="-25000" dirty="0"/>
              <a:t>4 </a:t>
            </a:r>
            <a:r>
              <a:rPr lang="en-US" sz="2400" dirty="0"/>
              <a:t>= -2</a:t>
            </a:r>
            <a:endParaRPr lang="en-IN" sz="2400" baseline="-25000" dirty="0"/>
          </a:p>
        </p:txBody>
      </p:sp>
      <p:sp>
        <p:nvSpPr>
          <p:cNvPr id="112" name="TextBox 111">
            <a:extLst>
              <a:ext uri="{FF2B5EF4-FFF2-40B4-BE49-F238E27FC236}">
                <a16:creationId xmlns:a16="http://schemas.microsoft.com/office/drawing/2014/main" id="{A862E93E-DF57-433B-BA6B-EE747D240BAB}"/>
              </a:ext>
            </a:extLst>
          </p:cNvPr>
          <p:cNvSpPr txBox="1"/>
          <p:nvPr/>
        </p:nvSpPr>
        <p:spPr>
          <a:xfrm>
            <a:off x="4207582" y="1513533"/>
            <a:ext cx="686345" cy="461665"/>
          </a:xfrm>
          <a:prstGeom prst="rect">
            <a:avLst/>
          </a:prstGeom>
          <a:noFill/>
        </p:spPr>
        <p:txBody>
          <a:bodyPr wrap="square" rtlCol="0">
            <a:spAutoFit/>
          </a:bodyPr>
          <a:lstStyle/>
          <a:p>
            <a:pPr algn="ctr"/>
            <a:r>
              <a:rPr lang="en-US" sz="2400" dirty="0">
                <a:solidFill>
                  <a:schemeClr val="tx2"/>
                </a:solidFill>
              </a:rPr>
              <a:t>2+</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113" name="Straight Connector 112">
            <a:extLst>
              <a:ext uri="{FF2B5EF4-FFF2-40B4-BE49-F238E27FC236}">
                <a16:creationId xmlns:a16="http://schemas.microsoft.com/office/drawing/2014/main" id="{948C5060-8997-4255-A5F2-B0DCBD5E19F7}"/>
              </a:ext>
            </a:extLst>
          </p:cNvPr>
          <p:cNvCxnSpPr>
            <a:cxnSpLocks/>
          </p:cNvCxnSpPr>
          <p:nvPr/>
        </p:nvCxnSpPr>
        <p:spPr>
          <a:xfrm>
            <a:off x="4256177" y="1894713"/>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1AC9F03-AA1E-44FC-9336-C1ED2091A9AB}"/>
              </a:ext>
            </a:extLst>
          </p:cNvPr>
          <p:cNvCxnSpPr>
            <a:cxnSpLocks/>
          </p:cNvCxnSpPr>
          <p:nvPr/>
        </p:nvCxnSpPr>
        <p:spPr>
          <a:xfrm flipV="1">
            <a:off x="4833854" y="1575438"/>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CF168E78-3B9F-4008-B4F8-0C06CD53F1BE}"/>
              </a:ext>
            </a:extLst>
          </p:cNvPr>
          <p:cNvSpPr txBox="1"/>
          <p:nvPr/>
        </p:nvSpPr>
        <p:spPr>
          <a:xfrm>
            <a:off x="3167547" y="1841690"/>
            <a:ext cx="552885" cy="461665"/>
          </a:xfrm>
          <a:prstGeom prst="rect">
            <a:avLst/>
          </a:prstGeom>
          <a:noFill/>
        </p:spPr>
        <p:txBody>
          <a:bodyPr wrap="square" rtlCol="0">
            <a:spAutoFit/>
          </a:bodyPr>
          <a:lstStyle/>
          <a:p>
            <a:pPr algn="ctr"/>
            <a:r>
              <a:rPr lang="en-US" sz="2400" dirty="0">
                <a:solidFill>
                  <a:schemeClr val="accent6"/>
                </a:solidFill>
              </a:rPr>
              <a:t>3</a:t>
            </a:r>
            <a:endParaRPr lang="en-IN" sz="2400" dirty="0">
              <a:solidFill>
                <a:schemeClr val="accent6"/>
              </a:solidFill>
            </a:endParaRPr>
          </a:p>
        </p:txBody>
      </p:sp>
      <p:sp>
        <p:nvSpPr>
          <p:cNvPr id="122" name="Oval 121">
            <a:extLst>
              <a:ext uri="{FF2B5EF4-FFF2-40B4-BE49-F238E27FC236}">
                <a16:creationId xmlns:a16="http://schemas.microsoft.com/office/drawing/2014/main" id="{CE507684-BC18-4991-8E53-B4B599B2FFB1}"/>
              </a:ext>
            </a:extLst>
          </p:cNvPr>
          <p:cNvSpPr/>
          <p:nvPr/>
        </p:nvSpPr>
        <p:spPr>
          <a:xfrm>
            <a:off x="3258444" y="1839771"/>
            <a:ext cx="360000" cy="432000"/>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TextBox 119">
            <a:extLst>
              <a:ext uri="{FF2B5EF4-FFF2-40B4-BE49-F238E27FC236}">
                <a16:creationId xmlns:a16="http://schemas.microsoft.com/office/drawing/2014/main" id="{298F006C-C37C-461A-A112-2E58AEDC2C8B}"/>
              </a:ext>
            </a:extLst>
          </p:cNvPr>
          <p:cNvSpPr txBox="1"/>
          <p:nvPr/>
        </p:nvSpPr>
        <p:spPr>
          <a:xfrm>
            <a:off x="2155132" y="2946252"/>
            <a:ext cx="686345"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p>
        </p:txBody>
      </p:sp>
      <p:cxnSp>
        <p:nvCxnSpPr>
          <p:cNvPr id="129" name="Straight Connector 128">
            <a:extLst>
              <a:ext uri="{FF2B5EF4-FFF2-40B4-BE49-F238E27FC236}">
                <a16:creationId xmlns:a16="http://schemas.microsoft.com/office/drawing/2014/main" id="{325F1039-B791-41A9-BFEA-F332C2BF0B49}"/>
              </a:ext>
            </a:extLst>
          </p:cNvPr>
          <p:cNvCxnSpPr>
            <a:cxnSpLocks/>
          </p:cNvCxnSpPr>
          <p:nvPr/>
        </p:nvCxnSpPr>
        <p:spPr>
          <a:xfrm>
            <a:off x="2203727" y="3327432"/>
            <a:ext cx="581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2933658-6D71-4818-9B70-52F0A8F5DB2F}"/>
              </a:ext>
            </a:extLst>
          </p:cNvPr>
          <p:cNvCxnSpPr>
            <a:cxnSpLocks/>
          </p:cNvCxnSpPr>
          <p:nvPr/>
        </p:nvCxnSpPr>
        <p:spPr>
          <a:xfrm flipV="1">
            <a:off x="2781404" y="3008157"/>
            <a:ext cx="0" cy="322341"/>
          </a:xfrm>
          <a:prstGeom prst="line">
            <a:avLst/>
          </a:prstGeom>
        </p:spPr>
        <p:style>
          <a:lnRef idx="1">
            <a:schemeClr val="accent1"/>
          </a:lnRef>
          <a:fillRef idx="0">
            <a:schemeClr val="accent1"/>
          </a:fillRef>
          <a:effectRef idx="0">
            <a:schemeClr val="accent1"/>
          </a:effectRef>
          <a:fontRef idx="minor">
            <a:schemeClr val="tx1"/>
          </a:fontRef>
        </p:style>
      </p:cxnSp>
      <p:sp>
        <p:nvSpPr>
          <p:cNvPr id="104" name="Content Placeholder 3">
            <a:extLst>
              <a:ext uri="{FF2B5EF4-FFF2-40B4-BE49-F238E27FC236}">
                <a16:creationId xmlns:a16="http://schemas.microsoft.com/office/drawing/2014/main" id="{375153C8-99CF-4FBA-AF3B-A085B69E42DC}"/>
              </a:ext>
            </a:extLst>
          </p:cNvPr>
          <p:cNvSpPr txBox="1">
            <a:spLocks/>
          </p:cNvSpPr>
          <p:nvPr/>
        </p:nvSpPr>
        <p:spPr>
          <a:xfrm>
            <a:off x="7438978" y="99231"/>
            <a:ext cx="461085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Revised solution</a:t>
            </a:r>
            <a:endParaRPr lang="en-IN" b="1" dirty="0">
              <a:solidFill>
                <a:schemeClr val="accent6"/>
              </a:solidFill>
            </a:endParaRPr>
          </a:p>
        </p:txBody>
      </p:sp>
      <p:sp>
        <p:nvSpPr>
          <p:cNvPr id="105" name="Content Placeholder 3">
            <a:extLst>
              <a:ext uri="{FF2B5EF4-FFF2-40B4-BE49-F238E27FC236}">
                <a16:creationId xmlns:a16="http://schemas.microsoft.com/office/drawing/2014/main" id="{0EBE6776-14B7-4511-8F31-20537D3A10E1}"/>
              </a:ext>
            </a:extLst>
          </p:cNvPr>
          <p:cNvSpPr txBox="1">
            <a:spLocks/>
          </p:cNvSpPr>
          <p:nvPr/>
        </p:nvSpPr>
        <p:spPr>
          <a:xfrm>
            <a:off x="7461131" y="536228"/>
            <a:ext cx="110229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a:t>
            </a:r>
            <a:endParaRPr lang="en-IN" dirty="0"/>
          </a:p>
        </p:txBody>
      </p:sp>
      <p:sp>
        <p:nvSpPr>
          <p:cNvPr id="108" name="Content Placeholder 3">
            <a:extLst>
              <a:ext uri="{FF2B5EF4-FFF2-40B4-BE49-F238E27FC236}">
                <a16:creationId xmlns:a16="http://schemas.microsoft.com/office/drawing/2014/main" id="{2AC2C8BB-82EB-4962-85F9-3A7C627A6278}"/>
              </a:ext>
            </a:extLst>
          </p:cNvPr>
          <p:cNvSpPr txBox="1">
            <a:spLocks/>
          </p:cNvSpPr>
          <p:nvPr/>
        </p:nvSpPr>
        <p:spPr>
          <a:xfrm>
            <a:off x="7765556" y="973225"/>
            <a:ext cx="249454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rPr>
              <a:t>total allocations = </a:t>
            </a:r>
            <a:endParaRPr lang="en-IN" dirty="0">
              <a:solidFill>
                <a:schemeClr val="tx2"/>
              </a:solidFill>
            </a:endParaRPr>
          </a:p>
        </p:txBody>
      </p:sp>
      <p:sp>
        <p:nvSpPr>
          <p:cNvPr id="111" name="Content Placeholder 3">
            <a:extLst>
              <a:ext uri="{FF2B5EF4-FFF2-40B4-BE49-F238E27FC236}">
                <a16:creationId xmlns:a16="http://schemas.microsoft.com/office/drawing/2014/main" id="{38B36715-BB90-4CF1-B932-94DF13628C91}"/>
              </a:ext>
            </a:extLst>
          </p:cNvPr>
          <p:cNvSpPr txBox="1">
            <a:spLocks/>
          </p:cNvSpPr>
          <p:nvPr/>
        </p:nvSpPr>
        <p:spPr>
          <a:xfrm>
            <a:off x="10100588" y="973225"/>
            <a:ext cx="18062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rPr>
              <a:t>m + n – 1 = 7</a:t>
            </a:r>
            <a:endParaRPr lang="en-IN" dirty="0">
              <a:solidFill>
                <a:schemeClr val="tx2"/>
              </a:solidFill>
            </a:endParaRPr>
          </a:p>
        </p:txBody>
      </p:sp>
      <p:sp>
        <p:nvSpPr>
          <p:cNvPr id="115" name="Content Placeholder 3">
            <a:extLst>
              <a:ext uri="{FF2B5EF4-FFF2-40B4-BE49-F238E27FC236}">
                <a16:creationId xmlns:a16="http://schemas.microsoft.com/office/drawing/2014/main" id="{86AD9C57-9EEE-4FA2-AE2D-D4201D0DD410}"/>
              </a:ext>
            </a:extLst>
          </p:cNvPr>
          <p:cNvSpPr txBox="1">
            <a:spLocks/>
          </p:cNvSpPr>
          <p:nvPr/>
        </p:nvSpPr>
        <p:spPr>
          <a:xfrm>
            <a:off x="7461131" y="1410222"/>
            <a:ext cx="468000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So obtained solution can be checked for optimality.</a:t>
            </a:r>
            <a:endParaRPr lang="en-IN" baseline="-25000" dirty="0"/>
          </a:p>
        </p:txBody>
      </p: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5FF6341D-BEE6-4A4D-A6D5-66ECE9C9B9F1}"/>
                  </a:ext>
                </a:extLst>
              </p:cNvPr>
              <p:cNvSpPr txBox="1"/>
              <p:nvPr/>
            </p:nvSpPr>
            <p:spPr>
              <a:xfrm>
                <a:off x="7765556" y="4462157"/>
                <a:ext cx="368556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𝑂𝑝𝑝</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𝐶𝑜𝑠𝑡</m:t>
                      </m:r>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16" name="TextBox 115">
                <a:extLst>
                  <a:ext uri="{FF2B5EF4-FFF2-40B4-BE49-F238E27FC236}">
                    <a16:creationId xmlns:a16="http://schemas.microsoft.com/office/drawing/2014/main" id="{5FF6341D-BEE6-4A4D-A6D5-66ECE9C9B9F1}"/>
                  </a:ext>
                </a:extLst>
              </p:cNvPr>
              <p:cNvSpPr txBox="1">
                <a:spLocks noRot="1" noChangeAspect="1" noMove="1" noResize="1" noEditPoints="1" noAdjustHandles="1" noChangeArrowheads="1" noChangeShapeType="1" noTextEdit="1"/>
              </p:cNvSpPr>
              <p:nvPr/>
            </p:nvSpPr>
            <p:spPr>
              <a:xfrm>
                <a:off x="7765556" y="4462157"/>
                <a:ext cx="3685561" cy="399084"/>
              </a:xfrm>
              <a:prstGeom prst="rect">
                <a:avLst/>
              </a:prstGeom>
              <a:blipFill>
                <a:blip r:embed="rId2"/>
                <a:stretch>
                  <a:fillRect l="-2318" r="-2483" b="-261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818C2104-DE07-45E7-8564-7DA32EF65D93}"/>
                  </a:ext>
                </a:extLst>
              </p:cNvPr>
              <p:cNvSpPr txBox="1"/>
              <p:nvPr/>
            </p:nvSpPr>
            <p:spPr>
              <a:xfrm>
                <a:off x="7769687" y="2949012"/>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17" name="TextBox 116">
                <a:extLst>
                  <a:ext uri="{FF2B5EF4-FFF2-40B4-BE49-F238E27FC236}">
                    <a16:creationId xmlns:a16="http://schemas.microsoft.com/office/drawing/2014/main" id="{818C2104-DE07-45E7-8564-7DA32EF65D93}"/>
                  </a:ext>
                </a:extLst>
              </p:cNvPr>
              <p:cNvSpPr txBox="1">
                <a:spLocks noRot="1" noChangeAspect="1" noMove="1" noResize="1" noEditPoints="1" noAdjustHandles="1" noChangeArrowheads="1" noChangeShapeType="1" noTextEdit="1"/>
              </p:cNvSpPr>
              <p:nvPr/>
            </p:nvSpPr>
            <p:spPr>
              <a:xfrm>
                <a:off x="7769687" y="2949012"/>
                <a:ext cx="1745799" cy="399084"/>
              </a:xfrm>
              <a:prstGeom prst="rect">
                <a:avLst/>
              </a:prstGeom>
              <a:blipFill>
                <a:blip r:embed="rId3"/>
                <a:stretch>
                  <a:fillRect l="-3846" r="-2448" b="-24615"/>
                </a:stretch>
              </a:blipFill>
            </p:spPr>
            <p:txBody>
              <a:bodyPr/>
              <a:lstStyle/>
              <a:p>
                <a:r>
                  <a:rPr lang="en-IN">
                    <a:noFill/>
                  </a:rPr>
                  <a:t> </a:t>
                </a:r>
              </a:p>
            </p:txBody>
          </p:sp>
        </mc:Fallback>
      </mc:AlternateContent>
      <p:sp>
        <p:nvSpPr>
          <p:cNvPr id="118" name="Content Placeholder 3">
            <a:extLst>
              <a:ext uri="{FF2B5EF4-FFF2-40B4-BE49-F238E27FC236}">
                <a16:creationId xmlns:a16="http://schemas.microsoft.com/office/drawing/2014/main" id="{C9DEC437-763B-41B4-B019-A6B40574480A}"/>
              </a:ext>
            </a:extLst>
          </p:cNvPr>
          <p:cNvSpPr txBox="1">
            <a:spLocks/>
          </p:cNvSpPr>
          <p:nvPr/>
        </p:nvSpPr>
        <p:spPr>
          <a:xfrm>
            <a:off x="7467502" y="2179617"/>
            <a:ext cx="4582331"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from all the </a:t>
            </a:r>
            <a:r>
              <a:rPr lang="en-US" dirty="0">
                <a:solidFill>
                  <a:schemeClr val="tx2"/>
                </a:solidFill>
              </a:rPr>
              <a:t>allocated</a:t>
            </a:r>
            <a:r>
              <a:rPr lang="en-US" dirty="0"/>
              <a:t> </a:t>
            </a:r>
            <a:r>
              <a:rPr lang="en-US" dirty="0">
                <a:solidFill>
                  <a:schemeClr val="tx2"/>
                </a:solidFill>
              </a:rPr>
              <a:t>cells</a:t>
            </a:r>
            <a:r>
              <a:rPr lang="en-US" dirty="0"/>
              <a:t> using following formula.</a:t>
            </a:r>
            <a:endParaRPr lang="en-IN" baseline="-25000" dirty="0"/>
          </a:p>
        </p:txBody>
      </p:sp>
      <p:sp>
        <p:nvSpPr>
          <p:cNvPr id="119" name="Content Placeholder 3">
            <a:extLst>
              <a:ext uri="{FF2B5EF4-FFF2-40B4-BE49-F238E27FC236}">
                <a16:creationId xmlns:a16="http://schemas.microsoft.com/office/drawing/2014/main" id="{3F1F63B9-1CA7-4B77-9288-EA147A8430D0}"/>
              </a:ext>
            </a:extLst>
          </p:cNvPr>
          <p:cNvSpPr txBox="1">
            <a:spLocks/>
          </p:cNvSpPr>
          <p:nvPr/>
        </p:nvSpPr>
        <p:spPr>
          <a:xfrm>
            <a:off x="7467502" y="3360361"/>
            <a:ext cx="4582327"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a:t>
            </a:r>
            <a:r>
              <a:rPr lang="en-US" dirty="0">
                <a:solidFill>
                  <a:schemeClr val="tx2"/>
                </a:solidFill>
              </a:rPr>
              <a:t>unallocated cells </a:t>
            </a:r>
            <a:r>
              <a:rPr lang="en-US" dirty="0"/>
              <a:t>using following formula.</a:t>
            </a:r>
            <a:endParaRPr lang="en-IN" baseline="-25000" dirty="0"/>
          </a:p>
        </p:txBody>
      </p:sp>
      <p:sp>
        <p:nvSpPr>
          <p:cNvPr id="123" name="Content Placeholder 3">
            <a:extLst>
              <a:ext uri="{FF2B5EF4-FFF2-40B4-BE49-F238E27FC236}">
                <a16:creationId xmlns:a16="http://schemas.microsoft.com/office/drawing/2014/main" id="{0D5777CC-9C89-4650-B051-BEBAA5699DEF}"/>
              </a:ext>
            </a:extLst>
          </p:cNvPr>
          <p:cNvSpPr txBox="1">
            <a:spLocks/>
          </p:cNvSpPr>
          <p:nvPr/>
        </p:nvSpPr>
        <p:spPr>
          <a:xfrm>
            <a:off x="175123" y="4891043"/>
            <a:ext cx="11966008"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all the </a:t>
            </a:r>
            <a:r>
              <a:rPr lang="en-US" dirty="0">
                <a:solidFill>
                  <a:schemeClr val="tx2"/>
                </a:solidFill>
              </a:rPr>
              <a:t>unallocated cells </a:t>
            </a:r>
            <a:r>
              <a:rPr lang="en-US" dirty="0"/>
              <a:t>are having </a:t>
            </a:r>
            <a:r>
              <a:rPr lang="en-US" dirty="0">
                <a:solidFill>
                  <a:schemeClr val="accent6"/>
                </a:solidFill>
              </a:rPr>
              <a:t>non-negative opportunity costs </a:t>
            </a:r>
            <a:r>
              <a:rPr lang="en-US" dirty="0"/>
              <a:t>so obtained solution is </a:t>
            </a:r>
            <a:r>
              <a:rPr lang="en-US" dirty="0">
                <a:solidFill>
                  <a:srgbClr val="0070C0"/>
                </a:solidFill>
              </a:rPr>
              <a:t>optimal.</a:t>
            </a:r>
            <a:endParaRPr lang="en-IN" dirty="0">
              <a:solidFill>
                <a:srgbClr val="0070C0"/>
              </a:solidFill>
            </a:endParaRPr>
          </a:p>
        </p:txBody>
      </p:sp>
      <p:sp>
        <p:nvSpPr>
          <p:cNvPr id="124" name="Content Placeholder 3">
            <a:extLst>
              <a:ext uri="{FF2B5EF4-FFF2-40B4-BE49-F238E27FC236}">
                <a16:creationId xmlns:a16="http://schemas.microsoft.com/office/drawing/2014/main" id="{BFF2CFDF-3628-40E0-AD2B-40FD7DBB816F}"/>
              </a:ext>
            </a:extLst>
          </p:cNvPr>
          <p:cNvSpPr txBox="1">
            <a:spLocks/>
          </p:cNvSpPr>
          <p:nvPr/>
        </p:nvSpPr>
        <p:spPr>
          <a:xfrm>
            <a:off x="163557" y="5676986"/>
            <a:ext cx="382930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endParaRPr lang="en-IN" dirty="0"/>
          </a:p>
        </p:txBody>
      </p:sp>
      <p:sp>
        <p:nvSpPr>
          <p:cNvPr id="125" name="Content Placeholder 3">
            <a:extLst>
              <a:ext uri="{FF2B5EF4-FFF2-40B4-BE49-F238E27FC236}">
                <a16:creationId xmlns:a16="http://schemas.microsoft.com/office/drawing/2014/main" id="{C9DD8A28-DEDE-4475-B1CC-AE1010188742}"/>
              </a:ext>
            </a:extLst>
          </p:cNvPr>
          <p:cNvSpPr txBox="1">
            <a:spLocks/>
          </p:cNvSpPr>
          <p:nvPr/>
        </p:nvSpPr>
        <p:spPr>
          <a:xfrm>
            <a:off x="169439" y="6090702"/>
            <a:ext cx="15410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(5 x 3) +</a:t>
            </a:r>
            <a:endParaRPr lang="en-IN" dirty="0"/>
          </a:p>
        </p:txBody>
      </p:sp>
      <p:sp>
        <p:nvSpPr>
          <p:cNvPr id="126" name="Content Placeholder 3">
            <a:extLst>
              <a:ext uri="{FF2B5EF4-FFF2-40B4-BE49-F238E27FC236}">
                <a16:creationId xmlns:a16="http://schemas.microsoft.com/office/drawing/2014/main" id="{453BA983-0A5C-4C36-8DA8-3F795B51A855}"/>
              </a:ext>
            </a:extLst>
          </p:cNvPr>
          <p:cNvSpPr txBox="1">
            <a:spLocks/>
          </p:cNvSpPr>
          <p:nvPr/>
        </p:nvSpPr>
        <p:spPr>
          <a:xfrm>
            <a:off x="1432477" y="6090702"/>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(5 x 4) +</a:t>
            </a:r>
            <a:endParaRPr lang="en-IN" dirty="0"/>
          </a:p>
        </p:txBody>
      </p:sp>
      <p:sp>
        <p:nvSpPr>
          <p:cNvPr id="127" name="Content Placeholder 3">
            <a:extLst>
              <a:ext uri="{FF2B5EF4-FFF2-40B4-BE49-F238E27FC236}">
                <a16:creationId xmlns:a16="http://schemas.microsoft.com/office/drawing/2014/main" id="{7ACA7E5B-9355-4C24-99B5-A9D9A7A29F72}"/>
              </a:ext>
            </a:extLst>
          </p:cNvPr>
          <p:cNvSpPr txBox="1">
            <a:spLocks/>
          </p:cNvSpPr>
          <p:nvPr/>
        </p:nvSpPr>
        <p:spPr>
          <a:xfrm>
            <a:off x="2464241" y="6090702"/>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{(3-</a:t>
            </a:r>
            <a:r>
              <a:rPr lang="el-GR" dirty="0">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a:t>
            </a:r>
            <a:r>
              <a:rPr lang="en-US" dirty="0"/>
              <a:t>x 6} +</a:t>
            </a:r>
            <a:endParaRPr lang="en-IN" dirty="0"/>
          </a:p>
        </p:txBody>
      </p:sp>
      <p:sp>
        <p:nvSpPr>
          <p:cNvPr id="128" name="Content Placeholder 3">
            <a:extLst>
              <a:ext uri="{FF2B5EF4-FFF2-40B4-BE49-F238E27FC236}">
                <a16:creationId xmlns:a16="http://schemas.microsoft.com/office/drawing/2014/main" id="{F276F4A2-D957-40D7-96E9-60A2D726BEA9}"/>
              </a:ext>
            </a:extLst>
          </p:cNvPr>
          <p:cNvSpPr txBox="1">
            <a:spLocks/>
          </p:cNvSpPr>
          <p:nvPr/>
        </p:nvSpPr>
        <p:spPr>
          <a:xfrm>
            <a:off x="3833713" y="6090702"/>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a:t>
            </a:r>
            <a:r>
              <a:rPr lang="el-GR" dirty="0">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a:t>
            </a:r>
            <a:r>
              <a:rPr lang="en-US" dirty="0"/>
              <a:t>x 0} +</a:t>
            </a:r>
            <a:endParaRPr lang="en-IN" dirty="0"/>
          </a:p>
        </p:txBody>
      </p:sp>
      <p:sp>
        <p:nvSpPr>
          <p:cNvPr id="131" name="Content Placeholder 3">
            <a:extLst>
              <a:ext uri="{FF2B5EF4-FFF2-40B4-BE49-F238E27FC236}">
                <a16:creationId xmlns:a16="http://schemas.microsoft.com/office/drawing/2014/main" id="{E249DDC2-C14D-4E92-B6A5-B09DD4A6B6DE}"/>
              </a:ext>
            </a:extLst>
          </p:cNvPr>
          <p:cNvSpPr txBox="1">
            <a:spLocks/>
          </p:cNvSpPr>
          <p:nvPr/>
        </p:nvSpPr>
        <p:spPr>
          <a:xfrm>
            <a:off x="5293243" y="6090702"/>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{(7+</a:t>
            </a:r>
            <a:r>
              <a:rPr lang="el-GR" dirty="0">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a:t>
            </a:r>
            <a:r>
              <a:rPr lang="en-US" dirty="0"/>
              <a:t>x 4} +</a:t>
            </a:r>
            <a:endParaRPr lang="en-IN" dirty="0"/>
          </a:p>
        </p:txBody>
      </p:sp>
      <p:sp>
        <p:nvSpPr>
          <p:cNvPr id="132" name="Content Placeholder 3">
            <a:extLst>
              <a:ext uri="{FF2B5EF4-FFF2-40B4-BE49-F238E27FC236}">
                <a16:creationId xmlns:a16="http://schemas.microsoft.com/office/drawing/2014/main" id="{A0255A34-1789-4A93-AE17-5512BB3E82C8}"/>
              </a:ext>
            </a:extLst>
          </p:cNvPr>
          <p:cNvSpPr txBox="1">
            <a:spLocks/>
          </p:cNvSpPr>
          <p:nvPr/>
        </p:nvSpPr>
        <p:spPr>
          <a:xfrm>
            <a:off x="6761228" y="6090702"/>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n-US" dirty="0">
                <a:latin typeface="Roboto Condensed" panose="02000000000000000000" pitchFamily="2" charset="0"/>
                <a:ea typeface="Roboto Condensed" panose="02000000000000000000" pitchFamily="2" charset="0"/>
              </a:rPr>
              <a:t>ε</a:t>
            </a:r>
            <a:r>
              <a:rPr lang="en-US" dirty="0"/>
              <a:t> x 4) +</a:t>
            </a:r>
            <a:endParaRPr lang="en-IN" dirty="0"/>
          </a:p>
        </p:txBody>
      </p:sp>
      <p:sp>
        <p:nvSpPr>
          <p:cNvPr id="133" name="Content Placeholder 3">
            <a:extLst>
              <a:ext uri="{FF2B5EF4-FFF2-40B4-BE49-F238E27FC236}">
                <a16:creationId xmlns:a16="http://schemas.microsoft.com/office/drawing/2014/main" id="{BF4ED169-6041-4A9C-AFBF-A5E58D0815B6}"/>
              </a:ext>
            </a:extLst>
          </p:cNvPr>
          <p:cNvSpPr txBox="1">
            <a:spLocks/>
          </p:cNvSpPr>
          <p:nvPr/>
        </p:nvSpPr>
        <p:spPr>
          <a:xfrm>
            <a:off x="7803587" y="6090702"/>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{(3-</a:t>
            </a:r>
            <a:r>
              <a:rPr lang="el-GR" dirty="0">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a:t>
            </a:r>
            <a:r>
              <a:rPr lang="en-US" dirty="0"/>
              <a:t>x 3} </a:t>
            </a:r>
            <a:endParaRPr lang="en-IN" dirty="0"/>
          </a:p>
        </p:txBody>
      </p:sp>
      <p:sp>
        <p:nvSpPr>
          <p:cNvPr id="135" name="Content Placeholder 3">
            <a:extLst>
              <a:ext uri="{FF2B5EF4-FFF2-40B4-BE49-F238E27FC236}">
                <a16:creationId xmlns:a16="http://schemas.microsoft.com/office/drawing/2014/main" id="{82BFCA3E-61FC-482C-A927-DE54D5EA510A}"/>
              </a:ext>
            </a:extLst>
          </p:cNvPr>
          <p:cNvSpPr txBox="1">
            <a:spLocks/>
          </p:cNvSpPr>
          <p:nvPr/>
        </p:nvSpPr>
        <p:spPr>
          <a:xfrm>
            <a:off x="9101228" y="6101718"/>
            <a:ext cx="139980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Condensed" panose="02000000000000000000" pitchFamily="2" charset="0"/>
                <a:ea typeface="Roboto Condensed" panose="02000000000000000000" pitchFamily="2" charset="0"/>
              </a:rPr>
              <a:t>= </a:t>
            </a:r>
            <a:r>
              <a:rPr lang="en-US" b="1" dirty="0">
                <a:latin typeface="Roboto Condensed" panose="02000000000000000000" pitchFamily="2" charset="0"/>
                <a:ea typeface="Roboto Condensed" panose="02000000000000000000" pitchFamily="2" charset="0"/>
              </a:rPr>
              <a:t>₹90</a:t>
            </a:r>
            <a:endParaRPr lang="en-IN" b="1" dirty="0"/>
          </a:p>
        </p:txBody>
      </p:sp>
    </p:spTree>
    <p:extLst>
      <p:ext uri="{BB962C8B-B14F-4D97-AF65-F5344CB8AC3E}">
        <p14:creationId xmlns:p14="http://schemas.microsoft.com/office/powerpoint/2010/main" val="303251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left)">
                                      <p:cBhvr>
                                        <p:cTn id="11" dur="50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wipe(left)">
                                      <p:cBhvr>
                                        <p:cTn id="16" dur="500"/>
                                        <p:tgtEl>
                                          <p:spTgt spid="10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1"/>
                                        </p:tgtEl>
                                        <p:attrNameLst>
                                          <p:attrName>style.visibility</p:attrName>
                                        </p:attrNameLst>
                                      </p:cBhvr>
                                      <p:to>
                                        <p:strVal val="visible"/>
                                      </p:to>
                                    </p:set>
                                    <p:animEffect transition="in" filter="wipe(left)">
                                      <p:cBhvr>
                                        <p:cTn id="21" dur="500"/>
                                        <p:tgtEl>
                                          <p:spTgt spid="1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wipe(left)">
                                      <p:cBhvr>
                                        <p:cTn id="26" dur="500"/>
                                        <p:tgtEl>
                                          <p:spTgt spid="1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wipe(left)">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7"/>
                                        </p:tgtEl>
                                        <p:attrNameLst>
                                          <p:attrName>style.visibility</p:attrName>
                                        </p:attrNameLst>
                                      </p:cBhvr>
                                      <p:to>
                                        <p:strVal val="visible"/>
                                      </p:to>
                                    </p:set>
                                    <p:animEffect transition="in" filter="wipe(left)">
                                      <p:cBhvr>
                                        <p:cTn id="36" dur="500"/>
                                        <p:tgtEl>
                                          <p:spTgt spid="1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left)">
                                      <p:cBhvr>
                                        <p:cTn id="46" dur="500"/>
                                        <p:tgtEl>
                                          <p:spTgt spid="7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left)">
                                      <p:cBhvr>
                                        <p:cTn id="51" dur="500"/>
                                        <p:tgtEl>
                                          <p:spTgt spid="8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wipe(left)">
                                      <p:cBhvr>
                                        <p:cTn id="56" dur="500"/>
                                        <p:tgtEl>
                                          <p:spTgt spid="8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left)">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wipe(left)">
                                      <p:cBhvr>
                                        <p:cTn id="66" dur="500"/>
                                        <p:tgtEl>
                                          <p:spTgt spid="10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left)">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left)">
                                      <p:cBhvr>
                                        <p:cTn id="76" dur="500"/>
                                        <p:tgtEl>
                                          <p:spTgt spid="7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wipe(left)">
                                      <p:cBhvr>
                                        <p:cTn id="81" dur="500"/>
                                        <p:tgtEl>
                                          <p:spTgt spid="11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16"/>
                                        </p:tgtEl>
                                        <p:attrNameLst>
                                          <p:attrName>style.visibility</p:attrName>
                                        </p:attrNameLst>
                                      </p:cBhvr>
                                      <p:to>
                                        <p:strVal val="visible"/>
                                      </p:to>
                                    </p:set>
                                    <p:animEffect transition="in" filter="wipe(left)">
                                      <p:cBhvr>
                                        <p:cTn id="86" dur="500"/>
                                        <p:tgtEl>
                                          <p:spTgt spid="116"/>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86"/>
                                        </p:tgtEl>
                                        <p:attrNameLst>
                                          <p:attrName>style.visibility</p:attrName>
                                        </p:attrNameLst>
                                      </p:cBhvr>
                                      <p:to>
                                        <p:strVal val="visible"/>
                                      </p:to>
                                    </p:set>
                                    <p:animEffect transition="in" filter="wheel(1)">
                                      <p:cBhvr>
                                        <p:cTn id="91" dur="2000"/>
                                        <p:tgtEl>
                                          <p:spTgt spid="86"/>
                                        </p:tgtEl>
                                      </p:cBhvr>
                                    </p:animEffect>
                                  </p:childTnLst>
                                </p:cTn>
                              </p:par>
                            </p:childTnLst>
                          </p:cTn>
                        </p:par>
                        <p:par>
                          <p:cTn id="92" fill="hold">
                            <p:stCondLst>
                              <p:cond delay="2000"/>
                            </p:stCondLst>
                            <p:childTnLst>
                              <p:par>
                                <p:cTn id="93" presetID="22" presetClass="entr" presetSubtype="8" fill="hold" grpId="0" nodeType="after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wipe(left)">
                                      <p:cBhvr>
                                        <p:cTn id="95" dur="500"/>
                                        <p:tgtEl>
                                          <p:spTgt spid="85"/>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ntr" presetSubtype="1" fill="hold" grpId="0" nodeType="click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wheel(1)">
                                      <p:cBhvr>
                                        <p:cTn id="100" dur="2000"/>
                                        <p:tgtEl>
                                          <p:spTgt spid="88"/>
                                        </p:tgtEl>
                                      </p:cBhvr>
                                    </p:animEffect>
                                  </p:childTnLst>
                                </p:cTn>
                              </p:par>
                            </p:childTnLst>
                          </p:cTn>
                        </p:par>
                        <p:par>
                          <p:cTn id="101" fill="hold">
                            <p:stCondLst>
                              <p:cond delay="2000"/>
                            </p:stCondLst>
                            <p:childTnLst>
                              <p:par>
                                <p:cTn id="102" presetID="22" presetClass="entr" presetSubtype="8" fill="hold" grpId="0" nodeType="afterEffect">
                                  <p:stCondLst>
                                    <p:cond delay="0"/>
                                  </p:stCondLst>
                                  <p:childTnLst>
                                    <p:set>
                                      <p:cBhvr>
                                        <p:cTn id="103" dur="1" fill="hold">
                                          <p:stCondLst>
                                            <p:cond delay="0"/>
                                          </p:stCondLst>
                                        </p:cTn>
                                        <p:tgtEl>
                                          <p:spTgt spid="87"/>
                                        </p:tgtEl>
                                        <p:attrNameLst>
                                          <p:attrName>style.visibility</p:attrName>
                                        </p:attrNameLst>
                                      </p:cBhvr>
                                      <p:to>
                                        <p:strVal val="visible"/>
                                      </p:to>
                                    </p:set>
                                    <p:animEffect transition="in" filter="wipe(left)">
                                      <p:cBhvr>
                                        <p:cTn id="104" dur="500"/>
                                        <p:tgtEl>
                                          <p:spTgt spid="87"/>
                                        </p:tgtEl>
                                      </p:cBhvr>
                                    </p:animEffec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grpId="0" nodeType="click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heel(1)">
                                      <p:cBhvr>
                                        <p:cTn id="109" dur="2000"/>
                                        <p:tgtEl>
                                          <p:spTgt spid="90"/>
                                        </p:tgtEl>
                                      </p:cBhvr>
                                    </p:animEffect>
                                  </p:childTnLst>
                                </p:cTn>
                              </p:par>
                            </p:childTnLst>
                          </p:cTn>
                        </p:par>
                        <p:par>
                          <p:cTn id="110" fill="hold">
                            <p:stCondLst>
                              <p:cond delay="2000"/>
                            </p:stCondLst>
                            <p:childTnLst>
                              <p:par>
                                <p:cTn id="111" presetID="22" presetClass="entr" presetSubtype="8" fill="hold" grpId="0" nodeType="after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122"/>
                                        </p:tgtEl>
                                        <p:attrNameLst>
                                          <p:attrName>style.visibility</p:attrName>
                                        </p:attrNameLst>
                                      </p:cBhvr>
                                      <p:to>
                                        <p:strVal val="visible"/>
                                      </p:to>
                                    </p:set>
                                    <p:animEffect transition="in" filter="wheel(1)">
                                      <p:cBhvr>
                                        <p:cTn id="118" dur="2000"/>
                                        <p:tgtEl>
                                          <p:spTgt spid="122"/>
                                        </p:tgtEl>
                                      </p:cBhvr>
                                    </p:animEffect>
                                  </p:childTnLst>
                                </p:cTn>
                              </p:par>
                            </p:childTnLst>
                          </p:cTn>
                        </p:par>
                        <p:par>
                          <p:cTn id="119" fill="hold">
                            <p:stCondLst>
                              <p:cond delay="2000"/>
                            </p:stCondLst>
                            <p:childTnLst>
                              <p:par>
                                <p:cTn id="120" presetID="22" presetClass="entr" presetSubtype="8" fill="hold" grpId="0" nodeType="afterEffect">
                                  <p:stCondLst>
                                    <p:cond delay="0"/>
                                  </p:stCondLst>
                                  <p:childTnLst>
                                    <p:set>
                                      <p:cBhvr>
                                        <p:cTn id="121" dur="1" fill="hold">
                                          <p:stCondLst>
                                            <p:cond delay="0"/>
                                          </p:stCondLst>
                                        </p:cTn>
                                        <p:tgtEl>
                                          <p:spTgt spid="121"/>
                                        </p:tgtEl>
                                        <p:attrNameLst>
                                          <p:attrName>style.visibility</p:attrName>
                                        </p:attrNameLst>
                                      </p:cBhvr>
                                      <p:to>
                                        <p:strVal val="visible"/>
                                      </p:to>
                                    </p:set>
                                    <p:animEffect transition="in" filter="wipe(left)">
                                      <p:cBhvr>
                                        <p:cTn id="122" dur="500"/>
                                        <p:tgtEl>
                                          <p:spTgt spid="121"/>
                                        </p:tgtEl>
                                      </p:cBhvr>
                                    </p:animEffect>
                                  </p:childTnLst>
                                </p:cTn>
                              </p:par>
                            </p:childTnLst>
                          </p:cTn>
                        </p:par>
                      </p:childTnLst>
                    </p:cTn>
                  </p:par>
                  <p:par>
                    <p:cTn id="123" fill="hold">
                      <p:stCondLst>
                        <p:cond delay="indefinite"/>
                      </p:stCondLst>
                      <p:childTnLst>
                        <p:par>
                          <p:cTn id="124" fill="hold">
                            <p:stCondLst>
                              <p:cond delay="0"/>
                            </p:stCondLst>
                            <p:childTnLst>
                              <p:par>
                                <p:cTn id="125" presetID="21" presetClass="entr" presetSubtype="1" fill="hold" grpId="0" nodeType="clickEffect">
                                  <p:stCondLst>
                                    <p:cond delay="0"/>
                                  </p:stCondLst>
                                  <p:childTnLst>
                                    <p:set>
                                      <p:cBhvr>
                                        <p:cTn id="126" dur="1" fill="hold">
                                          <p:stCondLst>
                                            <p:cond delay="0"/>
                                          </p:stCondLst>
                                        </p:cTn>
                                        <p:tgtEl>
                                          <p:spTgt spid="94"/>
                                        </p:tgtEl>
                                        <p:attrNameLst>
                                          <p:attrName>style.visibility</p:attrName>
                                        </p:attrNameLst>
                                      </p:cBhvr>
                                      <p:to>
                                        <p:strVal val="visible"/>
                                      </p:to>
                                    </p:set>
                                    <p:animEffect transition="in" filter="wheel(1)">
                                      <p:cBhvr>
                                        <p:cTn id="127" dur="2000"/>
                                        <p:tgtEl>
                                          <p:spTgt spid="94"/>
                                        </p:tgtEl>
                                      </p:cBhvr>
                                    </p:animEffect>
                                  </p:childTnLst>
                                </p:cTn>
                              </p:par>
                            </p:childTnLst>
                          </p:cTn>
                        </p:par>
                        <p:par>
                          <p:cTn id="128" fill="hold">
                            <p:stCondLst>
                              <p:cond delay="2000"/>
                            </p:stCondLst>
                            <p:childTnLst>
                              <p:par>
                                <p:cTn id="129" presetID="22" presetClass="entr" presetSubtype="8" fill="hold" grpId="0" nodeType="after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wipe(left)">
                                      <p:cBhvr>
                                        <p:cTn id="131" dur="500"/>
                                        <p:tgtEl>
                                          <p:spTgt spid="93"/>
                                        </p:tgtEl>
                                      </p:cBhvr>
                                    </p:animEffect>
                                  </p:childTnLst>
                                </p:cTn>
                              </p:par>
                            </p:childTnLst>
                          </p:cTn>
                        </p:par>
                      </p:childTnLst>
                    </p:cTn>
                  </p:par>
                  <p:par>
                    <p:cTn id="132" fill="hold">
                      <p:stCondLst>
                        <p:cond delay="indefinite"/>
                      </p:stCondLst>
                      <p:childTnLst>
                        <p:par>
                          <p:cTn id="133" fill="hold">
                            <p:stCondLst>
                              <p:cond delay="0"/>
                            </p:stCondLst>
                            <p:childTnLst>
                              <p:par>
                                <p:cTn id="134" presetID="21" presetClass="entr" presetSubtype="1" fill="hold" grpId="0" nodeType="clickEffect">
                                  <p:stCondLst>
                                    <p:cond delay="0"/>
                                  </p:stCondLst>
                                  <p:childTnLst>
                                    <p:set>
                                      <p:cBhvr>
                                        <p:cTn id="135" dur="1" fill="hold">
                                          <p:stCondLst>
                                            <p:cond delay="0"/>
                                          </p:stCondLst>
                                        </p:cTn>
                                        <p:tgtEl>
                                          <p:spTgt spid="96"/>
                                        </p:tgtEl>
                                        <p:attrNameLst>
                                          <p:attrName>style.visibility</p:attrName>
                                        </p:attrNameLst>
                                      </p:cBhvr>
                                      <p:to>
                                        <p:strVal val="visible"/>
                                      </p:to>
                                    </p:set>
                                    <p:animEffect transition="in" filter="wheel(1)">
                                      <p:cBhvr>
                                        <p:cTn id="136" dur="2000"/>
                                        <p:tgtEl>
                                          <p:spTgt spid="96"/>
                                        </p:tgtEl>
                                      </p:cBhvr>
                                    </p:animEffect>
                                  </p:childTnLst>
                                </p:cTn>
                              </p:par>
                            </p:childTnLst>
                          </p:cTn>
                        </p:par>
                        <p:par>
                          <p:cTn id="137" fill="hold">
                            <p:stCondLst>
                              <p:cond delay="2000"/>
                            </p:stCondLst>
                            <p:childTnLst>
                              <p:par>
                                <p:cTn id="138" presetID="22" presetClass="entr" presetSubtype="8" fill="hold" grpId="0" nodeType="afterEffect">
                                  <p:stCondLst>
                                    <p:cond delay="0"/>
                                  </p:stCondLst>
                                  <p:childTnLst>
                                    <p:set>
                                      <p:cBhvr>
                                        <p:cTn id="139" dur="1" fill="hold">
                                          <p:stCondLst>
                                            <p:cond delay="0"/>
                                          </p:stCondLst>
                                        </p:cTn>
                                        <p:tgtEl>
                                          <p:spTgt spid="95"/>
                                        </p:tgtEl>
                                        <p:attrNameLst>
                                          <p:attrName>style.visibility</p:attrName>
                                        </p:attrNameLst>
                                      </p:cBhvr>
                                      <p:to>
                                        <p:strVal val="visible"/>
                                      </p:to>
                                    </p:set>
                                    <p:animEffect transition="in" filter="wipe(left)">
                                      <p:cBhvr>
                                        <p:cTn id="140" dur="500"/>
                                        <p:tgtEl>
                                          <p:spTgt spid="95"/>
                                        </p:tgtEl>
                                      </p:cBhvr>
                                    </p:animEffect>
                                  </p:childTnLst>
                                </p:cTn>
                              </p:par>
                            </p:childTnLst>
                          </p:cTn>
                        </p:par>
                      </p:childTnLst>
                    </p:cTn>
                  </p:par>
                  <p:par>
                    <p:cTn id="141" fill="hold">
                      <p:stCondLst>
                        <p:cond delay="indefinite"/>
                      </p:stCondLst>
                      <p:childTnLst>
                        <p:par>
                          <p:cTn id="142" fill="hold">
                            <p:stCondLst>
                              <p:cond delay="0"/>
                            </p:stCondLst>
                            <p:childTnLst>
                              <p:par>
                                <p:cTn id="143" presetID="21" presetClass="entr" presetSubtype="1" fill="hold" grpId="0" nodeType="clickEffect">
                                  <p:stCondLst>
                                    <p:cond delay="0"/>
                                  </p:stCondLst>
                                  <p:childTnLst>
                                    <p:set>
                                      <p:cBhvr>
                                        <p:cTn id="144" dur="1" fill="hold">
                                          <p:stCondLst>
                                            <p:cond delay="0"/>
                                          </p:stCondLst>
                                        </p:cTn>
                                        <p:tgtEl>
                                          <p:spTgt spid="98"/>
                                        </p:tgtEl>
                                        <p:attrNameLst>
                                          <p:attrName>style.visibility</p:attrName>
                                        </p:attrNameLst>
                                      </p:cBhvr>
                                      <p:to>
                                        <p:strVal val="visible"/>
                                      </p:to>
                                    </p:set>
                                    <p:animEffect transition="in" filter="wheel(1)">
                                      <p:cBhvr>
                                        <p:cTn id="145" dur="2000"/>
                                        <p:tgtEl>
                                          <p:spTgt spid="98"/>
                                        </p:tgtEl>
                                      </p:cBhvr>
                                    </p:animEffect>
                                  </p:childTnLst>
                                </p:cTn>
                              </p:par>
                            </p:childTnLst>
                          </p:cTn>
                        </p:par>
                        <p:par>
                          <p:cTn id="146" fill="hold">
                            <p:stCondLst>
                              <p:cond delay="2000"/>
                            </p:stCondLst>
                            <p:childTnLst>
                              <p:par>
                                <p:cTn id="147" presetID="22" presetClass="entr" presetSubtype="8" fill="hold" grpId="0" nodeType="afterEffect">
                                  <p:stCondLst>
                                    <p:cond delay="0"/>
                                  </p:stCondLst>
                                  <p:childTnLst>
                                    <p:set>
                                      <p:cBhvr>
                                        <p:cTn id="148" dur="1" fill="hold">
                                          <p:stCondLst>
                                            <p:cond delay="0"/>
                                          </p:stCondLst>
                                        </p:cTn>
                                        <p:tgtEl>
                                          <p:spTgt spid="97"/>
                                        </p:tgtEl>
                                        <p:attrNameLst>
                                          <p:attrName>style.visibility</p:attrName>
                                        </p:attrNameLst>
                                      </p:cBhvr>
                                      <p:to>
                                        <p:strVal val="visible"/>
                                      </p:to>
                                    </p:set>
                                    <p:animEffect transition="in" filter="wipe(left)">
                                      <p:cBhvr>
                                        <p:cTn id="149" dur="500"/>
                                        <p:tgtEl>
                                          <p:spTgt spid="97"/>
                                        </p:tgtEl>
                                      </p:cBhvr>
                                    </p:animEffect>
                                  </p:childTnLst>
                                </p:cTn>
                              </p:par>
                            </p:childTnLst>
                          </p:cTn>
                        </p:par>
                      </p:childTnLst>
                    </p:cTn>
                  </p:par>
                  <p:par>
                    <p:cTn id="150" fill="hold">
                      <p:stCondLst>
                        <p:cond delay="indefinite"/>
                      </p:stCondLst>
                      <p:childTnLst>
                        <p:par>
                          <p:cTn id="151" fill="hold">
                            <p:stCondLst>
                              <p:cond delay="0"/>
                            </p:stCondLst>
                            <p:childTnLst>
                              <p:par>
                                <p:cTn id="152" presetID="21" presetClass="entr" presetSubtype="1" fill="hold" grpId="0" nodeType="clickEffect">
                                  <p:stCondLst>
                                    <p:cond delay="0"/>
                                  </p:stCondLst>
                                  <p:childTnLst>
                                    <p:set>
                                      <p:cBhvr>
                                        <p:cTn id="153" dur="1" fill="hold">
                                          <p:stCondLst>
                                            <p:cond delay="0"/>
                                          </p:stCondLst>
                                        </p:cTn>
                                        <p:tgtEl>
                                          <p:spTgt spid="100"/>
                                        </p:tgtEl>
                                        <p:attrNameLst>
                                          <p:attrName>style.visibility</p:attrName>
                                        </p:attrNameLst>
                                      </p:cBhvr>
                                      <p:to>
                                        <p:strVal val="visible"/>
                                      </p:to>
                                    </p:set>
                                    <p:animEffect transition="in" filter="wheel(1)">
                                      <p:cBhvr>
                                        <p:cTn id="154" dur="2000"/>
                                        <p:tgtEl>
                                          <p:spTgt spid="100"/>
                                        </p:tgtEl>
                                      </p:cBhvr>
                                    </p:animEffect>
                                  </p:childTnLst>
                                </p:cTn>
                              </p:par>
                            </p:childTnLst>
                          </p:cTn>
                        </p:par>
                        <p:par>
                          <p:cTn id="155" fill="hold">
                            <p:stCondLst>
                              <p:cond delay="2000"/>
                            </p:stCondLst>
                            <p:childTnLst>
                              <p:par>
                                <p:cTn id="156" presetID="22" presetClass="entr" presetSubtype="8" fill="hold" grpId="0" nodeType="afterEffect">
                                  <p:stCondLst>
                                    <p:cond delay="0"/>
                                  </p:stCondLst>
                                  <p:childTnLst>
                                    <p:set>
                                      <p:cBhvr>
                                        <p:cTn id="157" dur="1" fill="hold">
                                          <p:stCondLst>
                                            <p:cond delay="0"/>
                                          </p:stCondLst>
                                        </p:cTn>
                                        <p:tgtEl>
                                          <p:spTgt spid="99"/>
                                        </p:tgtEl>
                                        <p:attrNameLst>
                                          <p:attrName>style.visibility</p:attrName>
                                        </p:attrNameLst>
                                      </p:cBhvr>
                                      <p:to>
                                        <p:strVal val="visible"/>
                                      </p:to>
                                    </p:set>
                                    <p:animEffect transition="in" filter="wipe(left)">
                                      <p:cBhvr>
                                        <p:cTn id="158" dur="500"/>
                                        <p:tgtEl>
                                          <p:spTgt spid="99"/>
                                        </p:tgtEl>
                                      </p:cBhvr>
                                    </p:animEffect>
                                  </p:childTnLst>
                                </p:cTn>
                              </p:par>
                            </p:childTnLst>
                          </p:cTn>
                        </p:par>
                      </p:childTnLst>
                    </p:cTn>
                  </p:par>
                  <p:par>
                    <p:cTn id="159" fill="hold">
                      <p:stCondLst>
                        <p:cond delay="indefinite"/>
                      </p:stCondLst>
                      <p:childTnLst>
                        <p:par>
                          <p:cTn id="160" fill="hold">
                            <p:stCondLst>
                              <p:cond delay="0"/>
                            </p:stCondLst>
                            <p:childTnLst>
                              <p:par>
                                <p:cTn id="161" presetID="21" presetClass="entr" presetSubtype="1" fill="hold" grpId="0" nodeType="clickEffect">
                                  <p:stCondLst>
                                    <p:cond delay="0"/>
                                  </p:stCondLst>
                                  <p:childTnLst>
                                    <p:set>
                                      <p:cBhvr>
                                        <p:cTn id="162" dur="1" fill="hold">
                                          <p:stCondLst>
                                            <p:cond delay="0"/>
                                          </p:stCondLst>
                                        </p:cTn>
                                        <p:tgtEl>
                                          <p:spTgt spid="102"/>
                                        </p:tgtEl>
                                        <p:attrNameLst>
                                          <p:attrName>style.visibility</p:attrName>
                                        </p:attrNameLst>
                                      </p:cBhvr>
                                      <p:to>
                                        <p:strVal val="visible"/>
                                      </p:to>
                                    </p:set>
                                    <p:animEffect transition="in" filter="wheel(1)">
                                      <p:cBhvr>
                                        <p:cTn id="163" dur="2000"/>
                                        <p:tgtEl>
                                          <p:spTgt spid="102"/>
                                        </p:tgtEl>
                                      </p:cBhvr>
                                    </p:animEffect>
                                  </p:childTnLst>
                                </p:cTn>
                              </p:par>
                            </p:childTnLst>
                          </p:cTn>
                        </p:par>
                        <p:par>
                          <p:cTn id="164" fill="hold">
                            <p:stCondLst>
                              <p:cond delay="2000"/>
                            </p:stCondLst>
                            <p:childTnLst>
                              <p:par>
                                <p:cTn id="165" presetID="22" presetClass="entr" presetSubtype="8" fill="hold" grpId="0" nodeType="after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wipe(left)">
                                      <p:cBhvr>
                                        <p:cTn id="167" dur="500"/>
                                        <p:tgtEl>
                                          <p:spTgt spid="10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23"/>
                                        </p:tgtEl>
                                        <p:attrNameLst>
                                          <p:attrName>style.visibility</p:attrName>
                                        </p:attrNameLst>
                                      </p:cBhvr>
                                      <p:to>
                                        <p:strVal val="visible"/>
                                      </p:to>
                                    </p:set>
                                    <p:animEffect transition="in" filter="wipe(left)">
                                      <p:cBhvr>
                                        <p:cTn id="172" dur="500"/>
                                        <p:tgtEl>
                                          <p:spTgt spid="12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24"/>
                                        </p:tgtEl>
                                        <p:attrNameLst>
                                          <p:attrName>style.visibility</p:attrName>
                                        </p:attrNameLst>
                                      </p:cBhvr>
                                      <p:to>
                                        <p:strVal val="visible"/>
                                      </p:to>
                                    </p:set>
                                    <p:animEffect transition="in" filter="wipe(left)">
                                      <p:cBhvr>
                                        <p:cTn id="177" dur="500"/>
                                        <p:tgtEl>
                                          <p:spTgt spid="124"/>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25"/>
                                        </p:tgtEl>
                                        <p:attrNameLst>
                                          <p:attrName>style.visibility</p:attrName>
                                        </p:attrNameLst>
                                      </p:cBhvr>
                                      <p:to>
                                        <p:strVal val="visible"/>
                                      </p:to>
                                    </p:set>
                                    <p:animEffect transition="in" filter="wipe(left)">
                                      <p:cBhvr>
                                        <p:cTn id="182" dur="500"/>
                                        <p:tgtEl>
                                          <p:spTgt spid="125"/>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26"/>
                                        </p:tgtEl>
                                        <p:attrNameLst>
                                          <p:attrName>style.visibility</p:attrName>
                                        </p:attrNameLst>
                                      </p:cBhvr>
                                      <p:to>
                                        <p:strVal val="visible"/>
                                      </p:to>
                                    </p:set>
                                    <p:animEffect transition="in" filter="wipe(left)">
                                      <p:cBhvr>
                                        <p:cTn id="187" dur="500"/>
                                        <p:tgtEl>
                                          <p:spTgt spid="12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127"/>
                                        </p:tgtEl>
                                        <p:attrNameLst>
                                          <p:attrName>style.visibility</p:attrName>
                                        </p:attrNameLst>
                                      </p:cBhvr>
                                      <p:to>
                                        <p:strVal val="visible"/>
                                      </p:to>
                                    </p:set>
                                    <p:animEffect transition="in" filter="wipe(left)">
                                      <p:cBhvr>
                                        <p:cTn id="192" dur="500"/>
                                        <p:tgtEl>
                                          <p:spTgt spid="127"/>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28"/>
                                        </p:tgtEl>
                                        <p:attrNameLst>
                                          <p:attrName>style.visibility</p:attrName>
                                        </p:attrNameLst>
                                      </p:cBhvr>
                                      <p:to>
                                        <p:strVal val="visible"/>
                                      </p:to>
                                    </p:set>
                                    <p:animEffect transition="in" filter="wipe(left)">
                                      <p:cBhvr>
                                        <p:cTn id="197" dur="500"/>
                                        <p:tgtEl>
                                          <p:spTgt spid="12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31"/>
                                        </p:tgtEl>
                                        <p:attrNameLst>
                                          <p:attrName>style.visibility</p:attrName>
                                        </p:attrNameLst>
                                      </p:cBhvr>
                                      <p:to>
                                        <p:strVal val="visible"/>
                                      </p:to>
                                    </p:set>
                                    <p:animEffect transition="in" filter="wipe(left)">
                                      <p:cBhvr>
                                        <p:cTn id="202" dur="500"/>
                                        <p:tgtEl>
                                          <p:spTgt spid="13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132"/>
                                        </p:tgtEl>
                                        <p:attrNameLst>
                                          <p:attrName>style.visibility</p:attrName>
                                        </p:attrNameLst>
                                      </p:cBhvr>
                                      <p:to>
                                        <p:strVal val="visible"/>
                                      </p:to>
                                    </p:set>
                                    <p:animEffect transition="in" filter="wipe(left)">
                                      <p:cBhvr>
                                        <p:cTn id="207" dur="500"/>
                                        <p:tgtEl>
                                          <p:spTgt spid="13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33"/>
                                        </p:tgtEl>
                                        <p:attrNameLst>
                                          <p:attrName>style.visibility</p:attrName>
                                        </p:attrNameLst>
                                      </p:cBhvr>
                                      <p:to>
                                        <p:strVal val="visible"/>
                                      </p:to>
                                    </p:set>
                                    <p:animEffect transition="in" filter="wipe(left)">
                                      <p:cBhvr>
                                        <p:cTn id="212" dur="500"/>
                                        <p:tgtEl>
                                          <p:spTgt spid="133"/>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135"/>
                                        </p:tgtEl>
                                        <p:attrNameLst>
                                          <p:attrName>style.visibility</p:attrName>
                                        </p:attrNameLst>
                                      </p:cBhvr>
                                      <p:to>
                                        <p:strVal val="visible"/>
                                      </p:to>
                                    </p:set>
                                    <p:animEffect transition="in" filter="wipe(left)">
                                      <p:cBhvr>
                                        <p:cTn id="217"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p:bldP spid="81" grpId="0"/>
      <p:bldP spid="82" grpId="0"/>
      <p:bldP spid="85" grpId="0"/>
      <p:bldP spid="86" grpId="0" animBg="1"/>
      <p:bldP spid="87" grpId="0"/>
      <p:bldP spid="88" grpId="0" animBg="1"/>
      <p:bldP spid="89" grpId="0"/>
      <p:bldP spid="90" grpId="0" animBg="1"/>
      <p:bldP spid="93" grpId="0"/>
      <p:bldP spid="94" grpId="0" animBg="1"/>
      <p:bldP spid="95" grpId="0"/>
      <p:bldP spid="96" grpId="0" animBg="1"/>
      <p:bldP spid="97" grpId="0"/>
      <p:bldP spid="98" grpId="0" animBg="1"/>
      <p:bldP spid="99" grpId="0"/>
      <p:bldP spid="100" grpId="0" animBg="1"/>
      <p:bldP spid="101" grpId="0"/>
      <p:bldP spid="102" grpId="0" animBg="1"/>
      <p:bldP spid="103" grpId="0"/>
      <p:bldP spid="121" grpId="0"/>
      <p:bldP spid="122" grpId="0" animBg="1"/>
      <p:bldP spid="104" grpId="0"/>
      <p:bldP spid="105" grpId="0"/>
      <p:bldP spid="108" grpId="0"/>
      <p:bldP spid="111" grpId="0"/>
      <p:bldP spid="115" grpId="0"/>
      <p:bldP spid="116" grpId="0"/>
      <p:bldP spid="117" grpId="0"/>
      <p:bldP spid="118" grpId="0"/>
      <p:bldP spid="119" grpId="0"/>
      <p:bldP spid="123" grpId="0"/>
      <p:bldP spid="124" grpId="0"/>
      <p:bldP spid="125" grpId="0"/>
      <p:bldP spid="126" grpId="0"/>
      <p:bldP spid="127" grpId="0"/>
      <p:bldP spid="128" grpId="0"/>
      <p:bldP spid="131" grpId="0"/>
      <p:bldP spid="132" grpId="0"/>
      <p:bldP spid="133" grpId="0"/>
      <p:bldP spid="1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789E-8FAD-4DC8-80BF-BA1A824C8CCB}"/>
              </a:ext>
            </a:extLst>
          </p:cNvPr>
          <p:cNvSpPr>
            <a:spLocks noGrp="1"/>
          </p:cNvSpPr>
          <p:nvPr>
            <p:ph type="title"/>
          </p:nvPr>
        </p:nvSpPr>
        <p:spPr/>
        <p:txBody>
          <a:bodyPr/>
          <a:lstStyle/>
          <a:p>
            <a:r>
              <a:rPr lang="en-US" dirty="0"/>
              <a:t>Problem 5 </a:t>
            </a:r>
            <a:r>
              <a:rPr lang="en-US" dirty="0">
                <a:solidFill>
                  <a:schemeClr val="accent6"/>
                </a:solidFill>
              </a:rPr>
              <a:t>Restricted Route Problem</a:t>
            </a:r>
            <a:endParaRPr lang="en-IN" dirty="0"/>
          </a:p>
        </p:txBody>
      </p:sp>
      <p:sp>
        <p:nvSpPr>
          <p:cNvPr id="3" name="Content Placeholder 2">
            <a:extLst>
              <a:ext uri="{FF2B5EF4-FFF2-40B4-BE49-F238E27FC236}">
                <a16:creationId xmlns:a16="http://schemas.microsoft.com/office/drawing/2014/main" id="{9FB5311F-4A62-4F1C-9E8A-2E18F76102AE}"/>
              </a:ext>
            </a:extLst>
          </p:cNvPr>
          <p:cNvSpPr>
            <a:spLocks noGrp="1"/>
          </p:cNvSpPr>
          <p:nvPr>
            <p:ph idx="1"/>
          </p:nvPr>
        </p:nvSpPr>
        <p:spPr/>
        <p:txBody>
          <a:bodyPr/>
          <a:lstStyle/>
          <a:p>
            <a:pPr marL="0" indent="0">
              <a:buNone/>
            </a:pPr>
            <a:r>
              <a:rPr lang="en-US" dirty="0"/>
              <a:t>Find out optimal solution of given problem having restricted route.</a:t>
            </a:r>
            <a:endParaRPr lang="en-IN" dirty="0"/>
          </a:p>
        </p:txBody>
      </p:sp>
      <p:graphicFrame>
        <p:nvGraphicFramePr>
          <p:cNvPr id="8" name="Content Placeholder 4">
            <a:extLst>
              <a:ext uri="{FF2B5EF4-FFF2-40B4-BE49-F238E27FC236}">
                <a16:creationId xmlns:a16="http://schemas.microsoft.com/office/drawing/2014/main" id="{DFB64B97-ACF3-46C8-AA5E-7B8C503140F0}"/>
              </a:ext>
            </a:extLst>
          </p:cNvPr>
          <p:cNvGraphicFramePr>
            <a:graphicFrameLocks/>
          </p:cNvGraphicFramePr>
          <p:nvPr/>
        </p:nvGraphicFramePr>
        <p:xfrm>
          <a:off x="2190000" y="1988820"/>
          <a:ext cx="7812000" cy="2880360"/>
        </p:xfrm>
        <a:graphic>
          <a:graphicData uri="http://schemas.openxmlformats.org/drawingml/2006/table">
            <a:tbl>
              <a:tblPr firstRow="1" bandRow="1">
                <a:tableStyleId>{8EC20E35-A176-4012-BC5E-935CFFF8708E}</a:tableStyleId>
              </a:tblPr>
              <a:tblGrid>
                <a:gridCol w="1224000">
                  <a:extLst>
                    <a:ext uri="{9D8B030D-6E8A-4147-A177-3AD203B41FA5}">
                      <a16:colId xmlns:a16="http://schemas.microsoft.com/office/drawing/2014/main" val="20000"/>
                    </a:ext>
                  </a:extLst>
                </a:gridCol>
                <a:gridCol w="900000">
                  <a:extLst>
                    <a:ext uri="{9D8B030D-6E8A-4147-A177-3AD203B41FA5}">
                      <a16:colId xmlns:a16="http://schemas.microsoft.com/office/drawing/2014/main" val="20001"/>
                    </a:ext>
                  </a:extLst>
                </a:gridCol>
                <a:gridCol w="900000">
                  <a:extLst>
                    <a:ext uri="{9D8B030D-6E8A-4147-A177-3AD203B41FA5}">
                      <a16:colId xmlns:a16="http://schemas.microsoft.com/office/drawing/2014/main" val="4277679646"/>
                    </a:ext>
                  </a:extLst>
                </a:gridCol>
                <a:gridCol w="900000">
                  <a:extLst>
                    <a:ext uri="{9D8B030D-6E8A-4147-A177-3AD203B41FA5}">
                      <a16:colId xmlns:a16="http://schemas.microsoft.com/office/drawing/2014/main" val="3201765292"/>
                    </a:ext>
                  </a:extLst>
                </a:gridCol>
                <a:gridCol w="900000">
                  <a:extLst>
                    <a:ext uri="{9D8B030D-6E8A-4147-A177-3AD203B41FA5}">
                      <a16:colId xmlns:a16="http://schemas.microsoft.com/office/drawing/2014/main" val="108696814"/>
                    </a:ext>
                  </a:extLst>
                </a:gridCol>
                <a:gridCol w="900000">
                  <a:extLst>
                    <a:ext uri="{9D8B030D-6E8A-4147-A177-3AD203B41FA5}">
                      <a16:colId xmlns:a16="http://schemas.microsoft.com/office/drawing/2014/main" val="1240132707"/>
                    </a:ext>
                  </a:extLst>
                </a:gridCol>
                <a:gridCol w="900000">
                  <a:extLst>
                    <a:ext uri="{9D8B030D-6E8A-4147-A177-3AD203B41FA5}">
                      <a16:colId xmlns:a16="http://schemas.microsoft.com/office/drawing/2014/main" val="1892779879"/>
                    </a:ext>
                  </a:extLst>
                </a:gridCol>
                <a:gridCol w="1188000">
                  <a:extLst>
                    <a:ext uri="{9D8B030D-6E8A-4147-A177-3AD203B41FA5}">
                      <a16:colId xmlns:a16="http://schemas.microsoft.com/office/drawing/2014/main" val="166094"/>
                    </a:ext>
                  </a:extLst>
                </a:gridCol>
              </a:tblGrid>
              <a:tr h="411480">
                <a:tc rowSpan="2">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From</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gridSpan="6">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To</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endParaRPr lang="en-IN"/>
                    </a:p>
                  </a:txBody>
                  <a:tcPr/>
                </a:tc>
                <a:tc h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rowSpan="2">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Supply</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78552019"/>
                  </a:ext>
                </a:extLst>
              </a:tr>
              <a:tr h="411480">
                <a:tc v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1</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2</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3</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4</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5</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indent="0" algn="ctr" defTabSz="914400" rtl="0" eaLnBrk="1" latinLnBrk="0" hangingPunct="1">
                        <a:lnSpc>
                          <a:spcPct val="100000"/>
                        </a:lnSpc>
                        <a:spcAft>
                          <a:spcPts val="0"/>
                        </a:spcAft>
                      </a:pPr>
                      <a:r>
                        <a:rPr lang="en-US" sz="2400" b="1" kern="1200" dirty="0">
                          <a:solidFill>
                            <a:sysClr val="windowText" lastClr="000000"/>
                          </a:solidFill>
                          <a:effectLst/>
                          <a:latin typeface="+mn-lt"/>
                          <a:ea typeface="+mn-ea"/>
                          <a:cs typeface="+mn-cs"/>
                        </a:rPr>
                        <a:t>6</a:t>
                      </a: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vMerge="1">
                  <a:txBody>
                    <a:bodyPr/>
                    <a:lstStyle/>
                    <a:p>
                      <a:pPr marL="0" indent="0" algn="ctr" defTabSz="914400" rtl="0" eaLnBrk="1" latinLnBrk="0" hangingPunct="1">
                        <a:lnSpc>
                          <a:spcPct val="100000"/>
                        </a:lnSpc>
                        <a:spcAft>
                          <a:spcPts val="0"/>
                        </a:spcAft>
                      </a:pPr>
                      <a:endParaRPr lang="en-IN" sz="2400" b="1"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70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70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600</a:t>
                      </a: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90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110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110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4050832"/>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3</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110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80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900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9468113"/>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90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90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90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120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500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5742797"/>
                  </a:ext>
                </a:extLst>
              </a:tr>
              <a:tr h="411480">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Demand</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600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200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r>
                        <a:rPr lang="en-US" sz="2400" kern="1200" dirty="0">
                          <a:solidFill>
                            <a:sysClr val="windowText" lastClr="000000"/>
                          </a:solidFill>
                          <a:effectLst/>
                          <a:latin typeface="+mn-lt"/>
                          <a:ea typeface="+mn-ea"/>
                          <a:cs typeface="+mn-cs"/>
                        </a:rPr>
                        <a:t>400</a:t>
                      </a: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4233717"/>
                  </a:ext>
                </a:extLst>
              </a:tr>
            </a:tbl>
          </a:graphicData>
        </a:graphic>
      </p:graphicFrame>
    </p:spTree>
    <p:extLst>
      <p:ext uri="{BB962C8B-B14F-4D97-AF65-F5344CB8AC3E}">
        <p14:creationId xmlns:p14="http://schemas.microsoft.com/office/powerpoint/2010/main" val="335750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extBox 426">
            <a:extLst>
              <a:ext uri="{FF2B5EF4-FFF2-40B4-BE49-F238E27FC236}">
                <a16:creationId xmlns:a16="http://schemas.microsoft.com/office/drawing/2014/main" id="{4FB96B29-A402-45D2-BF53-E3C5A175526D}"/>
              </a:ext>
            </a:extLst>
          </p:cNvPr>
          <p:cNvSpPr txBox="1"/>
          <p:nvPr/>
        </p:nvSpPr>
        <p:spPr>
          <a:xfrm>
            <a:off x="7020040" y="3075630"/>
            <a:ext cx="654548" cy="461665"/>
          </a:xfrm>
          <a:prstGeom prst="rect">
            <a:avLst/>
          </a:prstGeom>
          <a:noFill/>
        </p:spPr>
        <p:txBody>
          <a:bodyPr wrap="square" rtlCol="0">
            <a:spAutoFit/>
          </a:bodyPr>
          <a:lstStyle/>
          <a:p>
            <a:pPr algn="ctr"/>
            <a:r>
              <a:rPr lang="en-US" sz="2400" dirty="0">
                <a:solidFill>
                  <a:srgbClr val="782F95"/>
                </a:solidFill>
              </a:rPr>
              <a:t>300</a:t>
            </a:r>
            <a:endParaRPr lang="en-IN" sz="2400" dirty="0">
              <a:solidFill>
                <a:srgbClr val="782F95"/>
              </a:solidFill>
            </a:endParaRPr>
          </a:p>
        </p:txBody>
      </p:sp>
      <p:sp>
        <p:nvSpPr>
          <p:cNvPr id="28" name="Content Placeholder 3">
            <a:extLst>
              <a:ext uri="{FF2B5EF4-FFF2-40B4-BE49-F238E27FC236}">
                <a16:creationId xmlns:a16="http://schemas.microsoft.com/office/drawing/2014/main" id="{7A6B7B14-CDB9-4109-A032-260D37F73188}"/>
              </a:ext>
            </a:extLst>
          </p:cNvPr>
          <p:cNvSpPr txBox="1">
            <a:spLocks/>
          </p:cNvSpPr>
          <p:nvPr/>
        </p:nvSpPr>
        <p:spPr>
          <a:xfrm>
            <a:off x="131180" y="44792"/>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accent6"/>
                </a:solidFill>
              </a:rPr>
              <a:t>Initial Solution by Vogel’s Approximation Method</a:t>
            </a:r>
            <a:endParaRPr lang="en-IN" dirty="0">
              <a:solidFill>
                <a:schemeClr val="accent6"/>
              </a:solidFill>
            </a:endParaRPr>
          </a:p>
        </p:txBody>
      </p:sp>
      <p:sp>
        <p:nvSpPr>
          <p:cNvPr id="52" name="TextBox 51">
            <a:extLst>
              <a:ext uri="{FF2B5EF4-FFF2-40B4-BE49-F238E27FC236}">
                <a16:creationId xmlns:a16="http://schemas.microsoft.com/office/drawing/2014/main" id="{BE2EE7B1-B8AC-4DA7-9750-8D63B11EE716}"/>
              </a:ext>
            </a:extLst>
          </p:cNvPr>
          <p:cNvSpPr txBox="1"/>
          <p:nvPr/>
        </p:nvSpPr>
        <p:spPr>
          <a:xfrm>
            <a:off x="685127" y="469524"/>
            <a:ext cx="596895" cy="461665"/>
          </a:xfrm>
          <a:prstGeom prst="rect">
            <a:avLst/>
          </a:prstGeom>
          <a:noFill/>
        </p:spPr>
        <p:txBody>
          <a:bodyPr wrap="square" rtlCol="0">
            <a:spAutoFit/>
          </a:bodyPr>
          <a:lstStyle/>
          <a:p>
            <a:r>
              <a:rPr lang="en-US" sz="2400" dirty="0"/>
              <a:t>To</a:t>
            </a:r>
            <a:endParaRPr lang="en-IN" sz="2400" dirty="0"/>
          </a:p>
        </p:txBody>
      </p:sp>
      <p:sp>
        <p:nvSpPr>
          <p:cNvPr id="53" name="TextBox 52">
            <a:extLst>
              <a:ext uri="{FF2B5EF4-FFF2-40B4-BE49-F238E27FC236}">
                <a16:creationId xmlns:a16="http://schemas.microsoft.com/office/drawing/2014/main" id="{BB5E32F6-8C39-4F37-B402-C85EFF25C8D7}"/>
              </a:ext>
            </a:extLst>
          </p:cNvPr>
          <p:cNvSpPr txBox="1"/>
          <p:nvPr/>
        </p:nvSpPr>
        <p:spPr>
          <a:xfrm>
            <a:off x="182689" y="886997"/>
            <a:ext cx="848266" cy="461665"/>
          </a:xfrm>
          <a:prstGeom prst="rect">
            <a:avLst/>
          </a:prstGeom>
          <a:noFill/>
        </p:spPr>
        <p:txBody>
          <a:bodyPr wrap="square" rtlCol="0">
            <a:spAutoFit/>
          </a:bodyPr>
          <a:lstStyle/>
          <a:p>
            <a:r>
              <a:rPr lang="en-US" sz="2400" dirty="0"/>
              <a:t>From</a:t>
            </a:r>
            <a:endParaRPr lang="en-IN" sz="2400" dirty="0"/>
          </a:p>
        </p:txBody>
      </p:sp>
      <p:cxnSp>
        <p:nvCxnSpPr>
          <p:cNvPr id="10" name="Straight Connector 9">
            <a:extLst>
              <a:ext uri="{FF2B5EF4-FFF2-40B4-BE49-F238E27FC236}">
                <a16:creationId xmlns:a16="http://schemas.microsoft.com/office/drawing/2014/main" id="{DBE20FEE-B5E5-400C-81CD-4D9BA861AF3F}"/>
              </a:ext>
            </a:extLst>
          </p:cNvPr>
          <p:cNvCxnSpPr>
            <a:cxnSpLocks/>
          </p:cNvCxnSpPr>
          <p:nvPr/>
        </p:nvCxnSpPr>
        <p:spPr>
          <a:xfrm>
            <a:off x="249659" y="506523"/>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D15F919-6381-4D37-A494-E5946A7F9217}"/>
              </a:ext>
            </a:extLst>
          </p:cNvPr>
          <p:cNvCxnSpPr>
            <a:cxnSpLocks/>
          </p:cNvCxnSpPr>
          <p:nvPr/>
        </p:nvCxnSpPr>
        <p:spPr>
          <a:xfrm>
            <a:off x="249659" y="1261121"/>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D2EFB35-C776-4415-8B06-6151590E0185}"/>
              </a:ext>
            </a:extLst>
          </p:cNvPr>
          <p:cNvCxnSpPr>
            <a:cxnSpLocks/>
          </p:cNvCxnSpPr>
          <p:nvPr/>
        </p:nvCxnSpPr>
        <p:spPr>
          <a:xfrm>
            <a:off x="249659" y="2009369"/>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D04968F-CF7B-4B1E-9445-1EB3A51B2B13}"/>
              </a:ext>
            </a:extLst>
          </p:cNvPr>
          <p:cNvCxnSpPr>
            <a:cxnSpLocks/>
          </p:cNvCxnSpPr>
          <p:nvPr/>
        </p:nvCxnSpPr>
        <p:spPr>
          <a:xfrm>
            <a:off x="249659" y="2757617"/>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162112F-9B58-486E-A3F7-27AEF7106B78}"/>
              </a:ext>
            </a:extLst>
          </p:cNvPr>
          <p:cNvCxnSpPr>
            <a:cxnSpLocks/>
          </p:cNvCxnSpPr>
          <p:nvPr/>
        </p:nvCxnSpPr>
        <p:spPr>
          <a:xfrm>
            <a:off x="249659" y="3505865"/>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AD86A83-B6D9-4E62-B79A-BCAF2866456B}"/>
              </a:ext>
            </a:extLst>
          </p:cNvPr>
          <p:cNvCxnSpPr>
            <a:cxnSpLocks/>
          </p:cNvCxnSpPr>
          <p:nvPr/>
        </p:nvCxnSpPr>
        <p:spPr>
          <a:xfrm>
            <a:off x="249659" y="4254113"/>
            <a:ext cx="781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E4F0A25-767A-4B68-B9B9-409CF415D54D}"/>
              </a:ext>
            </a:extLst>
          </p:cNvPr>
          <p:cNvCxnSpPr>
            <a:cxnSpLocks/>
          </p:cNvCxnSpPr>
          <p:nvPr/>
        </p:nvCxnSpPr>
        <p:spPr>
          <a:xfrm>
            <a:off x="249659" y="5002361"/>
            <a:ext cx="781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652503F-4BC6-4FF1-AD0C-562BEACF8F5D}"/>
              </a:ext>
            </a:extLst>
          </p:cNvPr>
          <p:cNvCxnSpPr/>
          <p:nvPr/>
        </p:nvCxnSpPr>
        <p:spPr>
          <a:xfrm>
            <a:off x="249660"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F23AE42-360E-43B6-AF83-ECD68F426D24}"/>
              </a:ext>
            </a:extLst>
          </p:cNvPr>
          <p:cNvCxnSpPr/>
          <p:nvPr/>
        </p:nvCxnSpPr>
        <p:spPr>
          <a:xfrm>
            <a:off x="122680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F0B97-F905-473E-AD90-57D2241962CD}"/>
              </a:ext>
            </a:extLst>
          </p:cNvPr>
          <p:cNvCxnSpPr/>
          <p:nvPr/>
        </p:nvCxnSpPr>
        <p:spPr>
          <a:xfrm>
            <a:off x="2203188"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801174C-3655-49C2-897A-9EDBD971AC9A}"/>
              </a:ext>
            </a:extLst>
          </p:cNvPr>
          <p:cNvCxnSpPr/>
          <p:nvPr/>
        </p:nvCxnSpPr>
        <p:spPr>
          <a:xfrm>
            <a:off x="317957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806F646-B7BC-40D9-9CBE-64FD972EB081}"/>
              </a:ext>
            </a:extLst>
          </p:cNvPr>
          <p:cNvCxnSpPr/>
          <p:nvPr/>
        </p:nvCxnSpPr>
        <p:spPr>
          <a:xfrm>
            <a:off x="4155958"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7E34D77-E88F-4AC1-89AE-7CBB1190DFCE}"/>
              </a:ext>
            </a:extLst>
          </p:cNvPr>
          <p:cNvCxnSpPr/>
          <p:nvPr/>
        </p:nvCxnSpPr>
        <p:spPr>
          <a:xfrm>
            <a:off x="513234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4EF2CE-65C7-46D7-B925-4F1A44839B77}"/>
              </a:ext>
            </a:extLst>
          </p:cNvPr>
          <p:cNvCxnSpPr/>
          <p:nvPr/>
        </p:nvCxnSpPr>
        <p:spPr>
          <a:xfrm>
            <a:off x="7085113"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C553F42-E32A-425B-91C5-5B26EB49BA26}"/>
              </a:ext>
            </a:extLst>
          </p:cNvPr>
          <p:cNvCxnSpPr/>
          <p:nvPr/>
        </p:nvCxnSpPr>
        <p:spPr>
          <a:xfrm>
            <a:off x="8061495" y="497010"/>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17DF70A-EE42-44A8-9E3E-DD0915ED692A}"/>
              </a:ext>
            </a:extLst>
          </p:cNvPr>
          <p:cNvCxnSpPr>
            <a:cxnSpLocks/>
          </p:cNvCxnSpPr>
          <p:nvPr/>
        </p:nvCxnSpPr>
        <p:spPr>
          <a:xfrm>
            <a:off x="252408" y="506522"/>
            <a:ext cx="974395" cy="754599"/>
          </a:xfrm>
          <a:prstGeom prst="line">
            <a:avLst/>
          </a:prstGeom>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B648E58-3DC1-4931-A9FB-FB90B0907FAC}"/>
              </a:ext>
            </a:extLst>
          </p:cNvPr>
          <p:cNvSpPr txBox="1"/>
          <p:nvPr/>
        </p:nvSpPr>
        <p:spPr>
          <a:xfrm>
            <a:off x="358297" y="1404413"/>
            <a:ext cx="759869" cy="461665"/>
          </a:xfrm>
          <a:prstGeom prst="rect">
            <a:avLst/>
          </a:prstGeom>
          <a:noFill/>
        </p:spPr>
        <p:txBody>
          <a:bodyPr wrap="square" rtlCol="0">
            <a:spAutoFit/>
          </a:bodyPr>
          <a:lstStyle/>
          <a:p>
            <a:pPr algn="ctr"/>
            <a:r>
              <a:rPr lang="en-US" sz="2400" dirty="0"/>
              <a:t>1</a:t>
            </a:r>
            <a:endParaRPr lang="en-IN" sz="2400" dirty="0"/>
          </a:p>
        </p:txBody>
      </p:sp>
      <p:sp>
        <p:nvSpPr>
          <p:cNvPr id="163" name="TextBox 162">
            <a:extLst>
              <a:ext uri="{FF2B5EF4-FFF2-40B4-BE49-F238E27FC236}">
                <a16:creationId xmlns:a16="http://schemas.microsoft.com/office/drawing/2014/main" id="{16B02148-AC8E-4C59-83E3-571902654E8C}"/>
              </a:ext>
            </a:extLst>
          </p:cNvPr>
          <p:cNvSpPr txBox="1"/>
          <p:nvPr/>
        </p:nvSpPr>
        <p:spPr>
          <a:xfrm>
            <a:off x="358297" y="2152661"/>
            <a:ext cx="759869" cy="461665"/>
          </a:xfrm>
          <a:prstGeom prst="rect">
            <a:avLst/>
          </a:prstGeom>
          <a:noFill/>
        </p:spPr>
        <p:txBody>
          <a:bodyPr wrap="square" rtlCol="0">
            <a:spAutoFit/>
          </a:bodyPr>
          <a:lstStyle/>
          <a:p>
            <a:pPr algn="ctr"/>
            <a:r>
              <a:rPr lang="en-US" sz="2400" dirty="0"/>
              <a:t>2</a:t>
            </a:r>
            <a:endParaRPr lang="en-IN" sz="2400" dirty="0"/>
          </a:p>
        </p:txBody>
      </p:sp>
      <p:sp>
        <p:nvSpPr>
          <p:cNvPr id="164" name="TextBox 163">
            <a:extLst>
              <a:ext uri="{FF2B5EF4-FFF2-40B4-BE49-F238E27FC236}">
                <a16:creationId xmlns:a16="http://schemas.microsoft.com/office/drawing/2014/main" id="{C3B86003-B63C-4B24-B3E1-3B632DB317FE}"/>
              </a:ext>
            </a:extLst>
          </p:cNvPr>
          <p:cNvSpPr txBox="1"/>
          <p:nvPr/>
        </p:nvSpPr>
        <p:spPr>
          <a:xfrm>
            <a:off x="358297" y="2900909"/>
            <a:ext cx="759869" cy="461665"/>
          </a:xfrm>
          <a:prstGeom prst="rect">
            <a:avLst/>
          </a:prstGeom>
          <a:noFill/>
        </p:spPr>
        <p:txBody>
          <a:bodyPr wrap="square" rtlCol="0">
            <a:spAutoFit/>
          </a:bodyPr>
          <a:lstStyle/>
          <a:p>
            <a:pPr algn="ctr"/>
            <a:r>
              <a:rPr lang="en-US" sz="2400" dirty="0"/>
              <a:t>3</a:t>
            </a:r>
            <a:endParaRPr lang="en-IN" sz="2400" dirty="0"/>
          </a:p>
        </p:txBody>
      </p:sp>
      <p:sp>
        <p:nvSpPr>
          <p:cNvPr id="165" name="TextBox 164">
            <a:extLst>
              <a:ext uri="{FF2B5EF4-FFF2-40B4-BE49-F238E27FC236}">
                <a16:creationId xmlns:a16="http://schemas.microsoft.com/office/drawing/2014/main" id="{011CB3DF-57F9-4921-B8CD-957865FA3BC9}"/>
              </a:ext>
            </a:extLst>
          </p:cNvPr>
          <p:cNvSpPr txBox="1"/>
          <p:nvPr/>
        </p:nvSpPr>
        <p:spPr>
          <a:xfrm>
            <a:off x="182689" y="3649157"/>
            <a:ext cx="1099327" cy="461665"/>
          </a:xfrm>
          <a:prstGeom prst="rect">
            <a:avLst/>
          </a:prstGeom>
          <a:noFill/>
        </p:spPr>
        <p:txBody>
          <a:bodyPr wrap="square" rtlCol="0">
            <a:spAutoFit/>
          </a:bodyPr>
          <a:lstStyle/>
          <a:p>
            <a:pPr algn="ctr"/>
            <a:r>
              <a:rPr lang="en-US" sz="2400" dirty="0"/>
              <a:t>4</a:t>
            </a:r>
            <a:endParaRPr lang="en-IN" sz="2400" dirty="0"/>
          </a:p>
        </p:txBody>
      </p:sp>
      <p:sp>
        <p:nvSpPr>
          <p:cNvPr id="166" name="TextBox 165">
            <a:extLst>
              <a:ext uri="{FF2B5EF4-FFF2-40B4-BE49-F238E27FC236}">
                <a16:creationId xmlns:a16="http://schemas.microsoft.com/office/drawing/2014/main" id="{7EC2C86E-2158-4428-A07F-9D3647AA309F}"/>
              </a:ext>
            </a:extLst>
          </p:cNvPr>
          <p:cNvSpPr txBox="1"/>
          <p:nvPr/>
        </p:nvSpPr>
        <p:spPr>
          <a:xfrm>
            <a:off x="131180" y="4397404"/>
            <a:ext cx="1204587" cy="461665"/>
          </a:xfrm>
          <a:prstGeom prst="rect">
            <a:avLst/>
          </a:prstGeom>
          <a:noFill/>
        </p:spPr>
        <p:txBody>
          <a:bodyPr wrap="square" rtlCol="0">
            <a:spAutoFit/>
          </a:bodyPr>
          <a:lstStyle/>
          <a:p>
            <a:pPr algn="ctr"/>
            <a:r>
              <a:rPr lang="en-US" sz="2300" dirty="0"/>
              <a:t>Demand</a:t>
            </a:r>
            <a:endParaRPr lang="en-IN" sz="2300" dirty="0"/>
          </a:p>
        </p:txBody>
      </p:sp>
      <p:sp>
        <p:nvSpPr>
          <p:cNvPr id="168" name="TextBox 167">
            <a:extLst>
              <a:ext uri="{FF2B5EF4-FFF2-40B4-BE49-F238E27FC236}">
                <a16:creationId xmlns:a16="http://schemas.microsoft.com/office/drawing/2014/main" id="{5A290E2F-D295-4E58-9719-51AC971B8195}"/>
              </a:ext>
            </a:extLst>
          </p:cNvPr>
          <p:cNvSpPr txBox="1"/>
          <p:nvPr/>
        </p:nvSpPr>
        <p:spPr>
          <a:xfrm>
            <a:off x="1335440" y="656165"/>
            <a:ext cx="759869" cy="461665"/>
          </a:xfrm>
          <a:prstGeom prst="rect">
            <a:avLst/>
          </a:prstGeom>
          <a:noFill/>
        </p:spPr>
        <p:txBody>
          <a:bodyPr wrap="square" rtlCol="0">
            <a:spAutoFit/>
          </a:bodyPr>
          <a:lstStyle/>
          <a:p>
            <a:pPr algn="ctr"/>
            <a:r>
              <a:rPr lang="en-US" sz="2400" dirty="0"/>
              <a:t>1</a:t>
            </a:r>
            <a:endParaRPr lang="en-IN" sz="2400" dirty="0"/>
          </a:p>
        </p:txBody>
      </p:sp>
      <p:sp>
        <p:nvSpPr>
          <p:cNvPr id="170" name="TextBox 169">
            <a:extLst>
              <a:ext uri="{FF2B5EF4-FFF2-40B4-BE49-F238E27FC236}">
                <a16:creationId xmlns:a16="http://schemas.microsoft.com/office/drawing/2014/main" id="{10430317-1C5C-4FBD-A0CE-97943A4D7AEA}"/>
              </a:ext>
            </a:extLst>
          </p:cNvPr>
          <p:cNvSpPr txBox="1"/>
          <p:nvPr/>
        </p:nvSpPr>
        <p:spPr>
          <a:xfrm>
            <a:off x="2318547" y="656165"/>
            <a:ext cx="759869" cy="461665"/>
          </a:xfrm>
          <a:prstGeom prst="rect">
            <a:avLst/>
          </a:prstGeom>
          <a:noFill/>
        </p:spPr>
        <p:txBody>
          <a:bodyPr wrap="square" rtlCol="0">
            <a:spAutoFit/>
          </a:bodyPr>
          <a:lstStyle/>
          <a:p>
            <a:pPr algn="ctr"/>
            <a:r>
              <a:rPr lang="en-US" sz="2400" dirty="0"/>
              <a:t>2</a:t>
            </a:r>
            <a:endParaRPr lang="en-IN" sz="2400" dirty="0"/>
          </a:p>
        </p:txBody>
      </p:sp>
      <p:sp>
        <p:nvSpPr>
          <p:cNvPr id="171" name="TextBox 170">
            <a:extLst>
              <a:ext uri="{FF2B5EF4-FFF2-40B4-BE49-F238E27FC236}">
                <a16:creationId xmlns:a16="http://schemas.microsoft.com/office/drawing/2014/main" id="{329E786C-AD3A-4F43-8FB9-4C1D465D2BEA}"/>
              </a:ext>
            </a:extLst>
          </p:cNvPr>
          <p:cNvSpPr txBox="1"/>
          <p:nvPr/>
        </p:nvSpPr>
        <p:spPr>
          <a:xfrm>
            <a:off x="3290240" y="656165"/>
            <a:ext cx="759869" cy="461665"/>
          </a:xfrm>
          <a:prstGeom prst="rect">
            <a:avLst/>
          </a:prstGeom>
          <a:noFill/>
        </p:spPr>
        <p:txBody>
          <a:bodyPr wrap="square" rtlCol="0">
            <a:spAutoFit/>
          </a:bodyPr>
          <a:lstStyle/>
          <a:p>
            <a:pPr algn="ctr"/>
            <a:r>
              <a:rPr lang="en-US" sz="2400" dirty="0"/>
              <a:t>3</a:t>
            </a:r>
            <a:endParaRPr lang="en-IN" sz="2400" dirty="0"/>
          </a:p>
        </p:txBody>
      </p:sp>
      <p:sp>
        <p:nvSpPr>
          <p:cNvPr id="172" name="TextBox 171">
            <a:extLst>
              <a:ext uri="{FF2B5EF4-FFF2-40B4-BE49-F238E27FC236}">
                <a16:creationId xmlns:a16="http://schemas.microsoft.com/office/drawing/2014/main" id="{A95B7753-6FD4-4F6A-9FE4-634C81D24453}"/>
              </a:ext>
            </a:extLst>
          </p:cNvPr>
          <p:cNvSpPr txBox="1"/>
          <p:nvPr/>
        </p:nvSpPr>
        <p:spPr>
          <a:xfrm>
            <a:off x="4263175" y="656165"/>
            <a:ext cx="759869" cy="461665"/>
          </a:xfrm>
          <a:prstGeom prst="rect">
            <a:avLst/>
          </a:prstGeom>
          <a:noFill/>
        </p:spPr>
        <p:txBody>
          <a:bodyPr wrap="square" rtlCol="0">
            <a:spAutoFit/>
          </a:bodyPr>
          <a:lstStyle/>
          <a:p>
            <a:pPr algn="ctr"/>
            <a:r>
              <a:rPr lang="en-US" sz="2400" dirty="0"/>
              <a:t>4</a:t>
            </a:r>
            <a:endParaRPr lang="en-IN" sz="2400" dirty="0"/>
          </a:p>
        </p:txBody>
      </p:sp>
      <p:sp>
        <p:nvSpPr>
          <p:cNvPr id="173" name="TextBox 172">
            <a:extLst>
              <a:ext uri="{FF2B5EF4-FFF2-40B4-BE49-F238E27FC236}">
                <a16:creationId xmlns:a16="http://schemas.microsoft.com/office/drawing/2014/main" id="{5A6CDCCE-30EC-478F-A92A-55BA9D370ACC}"/>
              </a:ext>
            </a:extLst>
          </p:cNvPr>
          <p:cNvSpPr txBox="1"/>
          <p:nvPr/>
        </p:nvSpPr>
        <p:spPr>
          <a:xfrm>
            <a:off x="5246282" y="656165"/>
            <a:ext cx="759869" cy="461665"/>
          </a:xfrm>
          <a:prstGeom prst="rect">
            <a:avLst/>
          </a:prstGeom>
          <a:noFill/>
        </p:spPr>
        <p:txBody>
          <a:bodyPr wrap="square" rtlCol="0">
            <a:spAutoFit/>
          </a:bodyPr>
          <a:lstStyle/>
          <a:p>
            <a:pPr algn="ctr"/>
            <a:r>
              <a:rPr lang="en-US" sz="2400" dirty="0"/>
              <a:t>5</a:t>
            </a:r>
            <a:endParaRPr lang="en-IN" sz="2400" dirty="0"/>
          </a:p>
        </p:txBody>
      </p:sp>
      <p:sp>
        <p:nvSpPr>
          <p:cNvPr id="174" name="TextBox 173">
            <a:extLst>
              <a:ext uri="{FF2B5EF4-FFF2-40B4-BE49-F238E27FC236}">
                <a16:creationId xmlns:a16="http://schemas.microsoft.com/office/drawing/2014/main" id="{EB467B7E-E102-40C7-90D0-A008781E7DFA}"/>
              </a:ext>
            </a:extLst>
          </p:cNvPr>
          <p:cNvSpPr txBox="1"/>
          <p:nvPr/>
        </p:nvSpPr>
        <p:spPr>
          <a:xfrm>
            <a:off x="7075510" y="656165"/>
            <a:ext cx="1008000" cy="468000"/>
          </a:xfrm>
          <a:prstGeom prst="rect">
            <a:avLst/>
          </a:prstGeom>
          <a:noFill/>
        </p:spPr>
        <p:txBody>
          <a:bodyPr wrap="square" rtlCol="0">
            <a:spAutoFit/>
          </a:bodyPr>
          <a:lstStyle/>
          <a:p>
            <a:pPr algn="ctr"/>
            <a:r>
              <a:rPr lang="en-US" sz="2400" dirty="0"/>
              <a:t>Supply</a:t>
            </a:r>
            <a:endParaRPr lang="en-IN" sz="2400" dirty="0"/>
          </a:p>
        </p:txBody>
      </p:sp>
      <p:sp>
        <p:nvSpPr>
          <p:cNvPr id="175" name="TextBox 174">
            <a:extLst>
              <a:ext uri="{FF2B5EF4-FFF2-40B4-BE49-F238E27FC236}">
                <a16:creationId xmlns:a16="http://schemas.microsoft.com/office/drawing/2014/main" id="{BE1B5C56-20AF-42B9-8AF7-ECD504941D4B}"/>
              </a:ext>
            </a:extLst>
          </p:cNvPr>
          <p:cNvSpPr txBox="1"/>
          <p:nvPr/>
        </p:nvSpPr>
        <p:spPr>
          <a:xfrm>
            <a:off x="8189877" y="652988"/>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6" name="TextBox 175">
            <a:extLst>
              <a:ext uri="{FF2B5EF4-FFF2-40B4-BE49-F238E27FC236}">
                <a16:creationId xmlns:a16="http://schemas.microsoft.com/office/drawing/2014/main" id="{B4971E0C-763F-4177-A27C-43535C66B6E0}"/>
              </a:ext>
            </a:extLst>
          </p:cNvPr>
          <p:cNvSpPr txBox="1"/>
          <p:nvPr/>
        </p:nvSpPr>
        <p:spPr>
          <a:xfrm>
            <a:off x="0" y="5389574"/>
            <a:ext cx="1204587" cy="461665"/>
          </a:xfrm>
          <a:prstGeom prst="rect">
            <a:avLst/>
          </a:prstGeom>
          <a:noFill/>
        </p:spPr>
        <p:txBody>
          <a:bodyPr wrap="square" rtlCol="0">
            <a:spAutoFit/>
          </a:bodyPr>
          <a:lstStyle/>
          <a:p>
            <a:pPr algn="ctr"/>
            <a:r>
              <a:rPr lang="en-US" sz="2300" dirty="0"/>
              <a:t>Penalty</a:t>
            </a:r>
            <a:endParaRPr lang="en-IN" sz="2300" dirty="0"/>
          </a:p>
        </p:txBody>
      </p:sp>
      <p:sp>
        <p:nvSpPr>
          <p:cNvPr id="177" name="TextBox 176">
            <a:extLst>
              <a:ext uri="{FF2B5EF4-FFF2-40B4-BE49-F238E27FC236}">
                <a16:creationId xmlns:a16="http://schemas.microsoft.com/office/drawing/2014/main" id="{44200B7E-4038-4B8C-82DF-69B3E49B8D0C}"/>
              </a:ext>
            </a:extLst>
          </p:cNvPr>
          <p:cNvSpPr txBox="1"/>
          <p:nvPr/>
        </p:nvSpPr>
        <p:spPr>
          <a:xfrm>
            <a:off x="1727562" y="1610375"/>
            <a:ext cx="552885" cy="461665"/>
          </a:xfrm>
          <a:prstGeom prst="rect">
            <a:avLst/>
          </a:prstGeom>
          <a:noFill/>
        </p:spPr>
        <p:txBody>
          <a:bodyPr wrap="square" rtlCol="0">
            <a:spAutoFit/>
          </a:bodyPr>
          <a:lstStyle/>
          <a:p>
            <a:pPr algn="ctr"/>
            <a:r>
              <a:rPr lang="en-US" sz="2400" dirty="0"/>
              <a:t>70</a:t>
            </a:r>
            <a:endParaRPr lang="en-IN" sz="2400" dirty="0"/>
          </a:p>
        </p:txBody>
      </p:sp>
      <p:sp>
        <p:nvSpPr>
          <p:cNvPr id="178" name="TextBox 177">
            <a:extLst>
              <a:ext uri="{FF2B5EF4-FFF2-40B4-BE49-F238E27FC236}">
                <a16:creationId xmlns:a16="http://schemas.microsoft.com/office/drawing/2014/main" id="{CB43F3DA-A4BA-4CCC-A6D3-435A70F79378}"/>
              </a:ext>
            </a:extLst>
          </p:cNvPr>
          <p:cNvSpPr txBox="1"/>
          <p:nvPr/>
        </p:nvSpPr>
        <p:spPr>
          <a:xfrm>
            <a:off x="1727562" y="2356382"/>
            <a:ext cx="552885" cy="461665"/>
          </a:xfrm>
          <a:prstGeom prst="rect">
            <a:avLst/>
          </a:prstGeom>
          <a:noFill/>
        </p:spPr>
        <p:txBody>
          <a:bodyPr wrap="square" rtlCol="0">
            <a:spAutoFit/>
          </a:bodyPr>
          <a:lstStyle/>
          <a:p>
            <a:pPr algn="ctr"/>
            <a:r>
              <a:rPr lang="en-US" sz="2400" dirty="0"/>
              <a:t>90</a:t>
            </a:r>
            <a:endParaRPr lang="en-IN" sz="2400" dirty="0"/>
          </a:p>
        </p:txBody>
      </p:sp>
      <p:sp>
        <p:nvSpPr>
          <p:cNvPr id="179" name="TextBox 178">
            <a:extLst>
              <a:ext uri="{FF2B5EF4-FFF2-40B4-BE49-F238E27FC236}">
                <a16:creationId xmlns:a16="http://schemas.microsoft.com/office/drawing/2014/main" id="{EDEAC6C3-EB42-4E11-86AB-0A56416AF6BE}"/>
              </a:ext>
            </a:extLst>
          </p:cNvPr>
          <p:cNvSpPr txBox="1"/>
          <p:nvPr/>
        </p:nvSpPr>
        <p:spPr>
          <a:xfrm>
            <a:off x="1629964" y="3102389"/>
            <a:ext cx="650483" cy="461665"/>
          </a:xfrm>
          <a:prstGeom prst="rect">
            <a:avLst/>
          </a:prstGeom>
          <a:noFill/>
        </p:spPr>
        <p:txBody>
          <a:bodyPr wrap="square" rtlCol="0">
            <a:spAutoFit/>
          </a:bodyPr>
          <a:lstStyle/>
          <a:p>
            <a:pPr algn="ctr"/>
            <a:r>
              <a:rPr lang="en-US" sz="2400" dirty="0"/>
              <a:t>110</a:t>
            </a:r>
            <a:endParaRPr lang="en-IN" sz="2400" dirty="0"/>
          </a:p>
        </p:txBody>
      </p:sp>
      <p:sp>
        <p:nvSpPr>
          <p:cNvPr id="180" name="TextBox 179">
            <a:extLst>
              <a:ext uri="{FF2B5EF4-FFF2-40B4-BE49-F238E27FC236}">
                <a16:creationId xmlns:a16="http://schemas.microsoft.com/office/drawing/2014/main" id="{1CBFE390-91B5-46F2-BB2B-7C3120D0B9D8}"/>
              </a:ext>
            </a:extLst>
          </p:cNvPr>
          <p:cNvSpPr txBox="1"/>
          <p:nvPr/>
        </p:nvSpPr>
        <p:spPr>
          <a:xfrm>
            <a:off x="1727562" y="3848397"/>
            <a:ext cx="552885" cy="461665"/>
          </a:xfrm>
          <a:prstGeom prst="rect">
            <a:avLst/>
          </a:prstGeom>
          <a:noFill/>
        </p:spPr>
        <p:txBody>
          <a:bodyPr wrap="square" rtlCol="0">
            <a:spAutoFit/>
          </a:bodyPr>
          <a:lstStyle/>
          <a:p>
            <a:pPr algn="ctr"/>
            <a:r>
              <a:rPr lang="en-US" sz="2400" dirty="0"/>
              <a:t>90</a:t>
            </a:r>
            <a:endParaRPr lang="en-IN" sz="2400" dirty="0"/>
          </a:p>
        </p:txBody>
      </p:sp>
      <p:sp>
        <p:nvSpPr>
          <p:cNvPr id="181" name="TextBox 180">
            <a:extLst>
              <a:ext uri="{FF2B5EF4-FFF2-40B4-BE49-F238E27FC236}">
                <a16:creationId xmlns:a16="http://schemas.microsoft.com/office/drawing/2014/main" id="{7D426B92-52AE-4068-80C7-A9E7EE163B5C}"/>
              </a:ext>
            </a:extLst>
          </p:cNvPr>
          <p:cNvSpPr txBox="1"/>
          <p:nvPr/>
        </p:nvSpPr>
        <p:spPr>
          <a:xfrm>
            <a:off x="5642978" y="1610375"/>
            <a:ext cx="552885" cy="461665"/>
          </a:xfrm>
          <a:prstGeom prst="rect">
            <a:avLst/>
          </a:prstGeom>
          <a:noFill/>
        </p:spPr>
        <p:txBody>
          <a:bodyPr wrap="square" rtlCol="0">
            <a:spAutoFit/>
          </a:bodyPr>
          <a:lstStyle/>
          <a:p>
            <a:pPr algn="ctr"/>
            <a:r>
              <a:rPr lang="en-US" sz="2400" dirty="0"/>
              <a:t>50</a:t>
            </a:r>
            <a:endParaRPr lang="en-IN" sz="2400" dirty="0"/>
          </a:p>
        </p:txBody>
      </p:sp>
      <p:sp>
        <p:nvSpPr>
          <p:cNvPr id="182" name="TextBox 181">
            <a:extLst>
              <a:ext uri="{FF2B5EF4-FFF2-40B4-BE49-F238E27FC236}">
                <a16:creationId xmlns:a16="http://schemas.microsoft.com/office/drawing/2014/main" id="{81B30201-36AB-4D34-87D6-9C5C0A66DDE5}"/>
              </a:ext>
            </a:extLst>
          </p:cNvPr>
          <p:cNvSpPr txBox="1"/>
          <p:nvPr/>
        </p:nvSpPr>
        <p:spPr>
          <a:xfrm>
            <a:off x="5642978" y="2356382"/>
            <a:ext cx="552885" cy="461665"/>
          </a:xfrm>
          <a:prstGeom prst="rect">
            <a:avLst/>
          </a:prstGeom>
          <a:noFill/>
        </p:spPr>
        <p:txBody>
          <a:bodyPr wrap="square" rtlCol="0">
            <a:spAutoFit/>
          </a:bodyPr>
          <a:lstStyle/>
          <a:p>
            <a:pPr algn="ctr"/>
            <a:r>
              <a:rPr lang="en-US" sz="2400" dirty="0"/>
              <a:t>M</a:t>
            </a:r>
            <a:endParaRPr lang="en-IN" sz="2400" dirty="0"/>
          </a:p>
        </p:txBody>
      </p:sp>
      <p:sp>
        <p:nvSpPr>
          <p:cNvPr id="183" name="TextBox 182">
            <a:extLst>
              <a:ext uri="{FF2B5EF4-FFF2-40B4-BE49-F238E27FC236}">
                <a16:creationId xmlns:a16="http://schemas.microsoft.com/office/drawing/2014/main" id="{3C6681E0-DA8A-409C-A140-A8DCCAEF2017}"/>
              </a:ext>
            </a:extLst>
          </p:cNvPr>
          <p:cNvSpPr txBox="1"/>
          <p:nvPr/>
        </p:nvSpPr>
        <p:spPr>
          <a:xfrm>
            <a:off x="5642978" y="3102389"/>
            <a:ext cx="552885" cy="461665"/>
          </a:xfrm>
          <a:prstGeom prst="rect">
            <a:avLst/>
          </a:prstGeom>
          <a:noFill/>
        </p:spPr>
        <p:txBody>
          <a:bodyPr wrap="square" rtlCol="0">
            <a:spAutoFit/>
          </a:bodyPr>
          <a:lstStyle/>
          <a:p>
            <a:pPr algn="ctr"/>
            <a:r>
              <a:rPr lang="en-US" sz="2400" dirty="0"/>
              <a:t>20</a:t>
            </a:r>
            <a:endParaRPr lang="en-IN" sz="2400" dirty="0"/>
          </a:p>
        </p:txBody>
      </p:sp>
      <p:sp>
        <p:nvSpPr>
          <p:cNvPr id="184" name="TextBox 183">
            <a:extLst>
              <a:ext uri="{FF2B5EF4-FFF2-40B4-BE49-F238E27FC236}">
                <a16:creationId xmlns:a16="http://schemas.microsoft.com/office/drawing/2014/main" id="{CF21E27E-56AD-4168-85DF-14516C293FA9}"/>
              </a:ext>
            </a:extLst>
          </p:cNvPr>
          <p:cNvSpPr txBox="1"/>
          <p:nvPr/>
        </p:nvSpPr>
        <p:spPr>
          <a:xfrm>
            <a:off x="5642978" y="3848397"/>
            <a:ext cx="552885" cy="461665"/>
          </a:xfrm>
          <a:prstGeom prst="rect">
            <a:avLst/>
          </a:prstGeom>
          <a:noFill/>
        </p:spPr>
        <p:txBody>
          <a:bodyPr wrap="square" rtlCol="0">
            <a:spAutoFit/>
          </a:bodyPr>
          <a:lstStyle/>
          <a:p>
            <a:pPr algn="ctr"/>
            <a:r>
              <a:rPr lang="en-US" sz="2400" dirty="0"/>
              <a:t>90</a:t>
            </a:r>
            <a:endParaRPr lang="en-IN" sz="2400" dirty="0"/>
          </a:p>
        </p:txBody>
      </p:sp>
      <p:sp>
        <p:nvSpPr>
          <p:cNvPr id="185" name="TextBox 184">
            <a:extLst>
              <a:ext uri="{FF2B5EF4-FFF2-40B4-BE49-F238E27FC236}">
                <a16:creationId xmlns:a16="http://schemas.microsoft.com/office/drawing/2014/main" id="{C05CD132-DC40-4331-8E16-F33B4565058B}"/>
              </a:ext>
            </a:extLst>
          </p:cNvPr>
          <p:cNvSpPr txBox="1"/>
          <p:nvPr/>
        </p:nvSpPr>
        <p:spPr>
          <a:xfrm>
            <a:off x="4664124" y="1610375"/>
            <a:ext cx="552885" cy="461665"/>
          </a:xfrm>
          <a:prstGeom prst="rect">
            <a:avLst/>
          </a:prstGeom>
          <a:noFill/>
        </p:spPr>
        <p:txBody>
          <a:bodyPr wrap="square" rtlCol="0">
            <a:spAutoFit/>
          </a:bodyPr>
          <a:lstStyle/>
          <a:p>
            <a:pPr algn="ctr"/>
            <a:r>
              <a:rPr lang="en-US" sz="2400" dirty="0"/>
              <a:t>50</a:t>
            </a:r>
            <a:endParaRPr lang="en-IN" sz="2400" dirty="0"/>
          </a:p>
        </p:txBody>
      </p:sp>
      <p:sp>
        <p:nvSpPr>
          <p:cNvPr id="186" name="TextBox 185">
            <a:extLst>
              <a:ext uri="{FF2B5EF4-FFF2-40B4-BE49-F238E27FC236}">
                <a16:creationId xmlns:a16="http://schemas.microsoft.com/office/drawing/2014/main" id="{775FF9E7-4726-4AA9-AFAE-EE2851253DDE}"/>
              </a:ext>
            </a:extLst>
          </p:cNvPr>
          <p:cNvSpPr txBox="1"/>
          <p:nvPr/>
        </p:nvSpPr>
        <p:spPr>
          <a:xfrm>
            <a:off x="4555274" y="2356382"/>
            <a:ext cx="661736" cy="461665"/>
          </a:xfrm>
          <a:prstGeom prst="rect">
            <a:avLst/>
          </a:prstGeom>
          <a:noFill/>
        </p:spPr>
        <p:txBody>
          <a:bodyPr wrap="square" rtlCol="0">
            <a:spAutoFit/>
          </a:bodyPr>
          <a:lstStyle/>
          <a:p>
            <a:pPr algn="ctr"/>
            <a:r>
              <a:rPr lang="en-US" sz="2400" dirty="0"/>
              <a:t>110</a:t>
            </a:r>
            <a:endParaRPr lang="en-IN" sz="2400" dirty="0"/>
          </a:p>
        </p:txBody>
      </p:sp>
      <p:sp>
        <p:nvSpPr>
          <p:cNvPr id="187" name="TextBox 186">
            <a:extLst>
              <a:ext uri="{FF2B5EF4-FFF2-40B4-BE49-F238E27FC236}">
                <a16:creationId xmlns:a16="http://schemas.microsoft.com/office/drawing/2014/main" id="{63CEC54B-0C77-4D49-9050-CA11DC278208}"/>
              </a:ext>
            </a:extLst>
          </p:cNvPr>
          <p:cNvSpPr txBox="1"/>
          <p:nvPr/>
        </p:nvSpPr>
        <p:spPr>
          <a:xfrm>
            <a:off x="4664124" y="3102389"/>
            <a:ext cx="552885" cy="461665"/>
          </a:xfrm>
          <a:prstGeom prst="rect">
            <a:avLst/>
          </a:prstGeom>
          <a:noFill/>
        </p:spPr>
        <p:txBody>
          <a:bodyPr wrap="square" rtlCol="0">
            <a:spAutoFit/>
          </a:bodyPr>
          <a:lstStyle/>
          <a:p>
            <a:pPr algn="ctr"/>
            <a:r>
              <a:rPr lang="en-US" sz="2400" dirty="0"/>
              <a:t>20</a:t>
            </a:r>
            <a:endParaRPr lang="en-IN" sz="2400" dirty="0"/>
          </a:p>
        </p:txBody>
      </p:sp>
      <p:sp>
        <p:nvSpPr>
          <p:cNvPr id="188" name="TextBox 187">
            <a:extLst>
              <a:ext uri="{FF2B5EF4-FFF2-40B4-BE49-F238E27FC236}">
                <a16:creationId xmlns:a16="http://schemas.microsoft.com/office/drawing/2014/main" id="{82C8AC2A-31EB-4101-A1DD-D5F34F516393}"/>
              </a:ext>
            </a:extLst>
          </p:cNvPr>
          <p:cNvSpPr txBox="1"/>
          <p:nvPr/>
        </p:nvSpPr>
        <p:spPr>
          <a:xfrm>
            <a:off x="4664124" y="3848397"/>
            <a:ext cx="552885" cy="461665"/>
          </a:xfrm>
          <a:prstGeom prst="rect">
            <a:avLst/>
          </a:prstGeom>
          <a:noFill/>
        </p:spPr>
        <p:txBody>
          <a:bodyPr wrap="square" rtlCol="0">
            <a:spAutoFit/>
          </a:bodyPr>
          <a:lstStyle/>
          <a:p>
            <a:pPr algn="ctr"/>
            <a:r>
              <a:rPr lang="en-US" sz="2400" dirty="0"/>
              <a:t>60</a:t>
            </a:r>
            <a:endParaRPr lang="en-IN" sz="2400" dirty="0"/>
          </a:p>
        </p:txBody>
      </p:sp>
      <p:sp>
        <p:nvSpPr>
          <p:cNvPr id="189" name="TextBox 188">
            <a:extLst>
              <a:ext uri="{FF2B5EF4-FFF2-40B4-BE49-F238E27FC236}">
                <a16:creationId xmlns:a16="http://schemas.microsoft.com/office/drawing/2014/main" id="{394B972F-4140-4CB6-9EFD-DC0A2DAB2918}"/>
              </a:ext>
            </a:extLst>
          </p:cNvPr>
          <p:cNvSpPr txBox="1"/>
          <p:nvPr/>
        </p:nvSpPr>
        <p:spPr>
          <a:xfrm>
            <a:off x="3685270" y="1610375"/>
            <a:ext cx="552885" cy="461665"/>
          </a:xfrm>
          <a:prstGeom prst="rect">
            <a:avLst/>
          </a:prstGeom>
          <a:noFill/>
        </p:spPr>
        <p:txBody>
          <a:bodyPr wrap="square" rtlCol="0">
            <a:spAutoFit/>
          </a:bodyPr>
          <a:lstStyle/>
          <a:p>
            <a:pPr algn="ctr"/>
            <a:r>
              <a:rPr lang="en-US" sz="2400" dirty="0"/>
              <a:t>70</a:t>
            </a:r>
            <a:endParaRPr lang="en-IN" sz="2400" dirty="0"/>
          </a:p>
        </p:txBody>
      </p:sp>
      <p:sp>
        <p:nvSpPr>
          <p:cNvPr id="190" name="TextBox 189">
            <a:extLst>
              <a:ext uri="{FF2B5EF4-FFF2-40B4-BE49-F238E27FC236}">
                <a16:creationId xmlns:a16="http://schemas.microsoft.com/office/drawing/2014/main" id="{7CF3820B-E37A-424C-A3C5-801C0EAE2139}"/>
              </a:ext>
            </a:extLst>
          </p:cNvPr>
          <p:cNvSpPr txBox="1"/>
          <p:nvPr/>
        </p:nvSpPr>
        <p:spPr>
          <a:xfrm>
            <a:off x="3685270" y="2356382"/>
            <a:ext cx="552885" cy="461665"/>
          </a:xfrm>
          <a:prstGeom prst="rect">
            <a:avLst/>
          </a:prstGeom>
          <a:noFill/>
        </p:spPr>
        <p:txBody>
          <a:bodyPr wrap="square" rtlCol="0">
            <a:spAutoFit/>
          </a:bodyPr>
          <a:lstStyle/>
          <a:p>
            <a:pPr algn="ctr"/>
            <a:r>
              <a:rPr lang="en-US" sz="2400" dirty="0"/>
              <a:t>60</a:t>
            </a:r>
            <a:endParaRPr lang="en-IN" sz="2400" dirty="0"/>
          </a:p>
        </p:txBody>
      </p:sp>
      <p:sp>
        <p:nvSpPr>
          <p:cNvPr id="191" name="TextBox 190">
            <a:extLst>
              <a:ext uri="{FF2B5EF4-FFF2-40B4-BE49-F238E27FC236}">
                <a16:creationId xmlns:a16="http://schemas.microsoft.com/office/drawing/2014/main" id="{B58ACA64-F54C-4869-B281-64D21B435C8A}"/>
              </a:ext>
            </a:extLst>
          </p:cNvPr>
          <p:cNvSpPr txBox="1"/>
          <p:nvPr/>
        </p:nvSpPr>
        <p:spPr>
          <a:xfrm>
            <a:off x="3685270" y="3102389"/>
            <a:ext cx="552885" cy="461665"/>
          </a:xfrm>
          <a:prstGeom prst="rect">
            <a:avLst/>
          </a:prstGeom>
          <a:noFill/>
        </p:spPr>
        <p:txBody>
          <a:bodyPr wrap="square" rtlCol="0">
            <a:spAutoFit/>
          </a:bodyPr>
          <a:lstStyle/>
          <a:p>
            <a:pPr algn="ctr"/>
            <a:r>
              <a:rPr lang="en-US" sz="2400" dirty="0"/>
              <a:t>60</a:t>
            </a:r>
            <a:endParaRPr lang="en-IN" sz="2400" dirty="0"/>
          </a:p>
        </p:txBody>
      </p:sp>
      <p:sp>
        <p:nvSpPr>
          <p:cNvPr id="192" name="TextBox 191">
            <a:extLst>
              <a:ext uri="{FF2B5EF4-FFF2-40B4-BE49-F238E27FC236}">
                <a16:creationId xmlns:a16="http://schemas.microsoft.com/office/drawing/2014/main" id="{274F8FE4-201A-4C8A-B23D-4B1DE55368AD}"/>
              </a:ext>
            </a:extLst>
          </p:cNvPr>
          <p:cNvSpPr txBox="1"/>
          <p:nvPr/>
        </p:nvSpPr>
        <p:spPr>
          <a:xfrm>
            <a:off x="3685270" y="3848397"/>
            <a:ext cx="552885" cy="461665"/>
          </a:xfrm>
          <a:prstGeom prst="rect">
            <a:avLst/>
          </a:prstGeom>
          <a:noFill/>
        </p:spPr>
        <p:txBody>
          <a:bodyPr wrap="square" rtlCol="0">
            <a:spAutoFit/>
          </a:bodyPr>
          <a:lstStyle/>
          <a:p>
            <a:pPr algn="ctr"/>
            <a:r>
              <a:rPr lang="en-US" sz="2400" dirty="0"/>
              <a:t>90</a:t>
            </a:r>
            <a:endParaRPr lang="en-IN" sz="2400" dirty="0"/>
          </a:p>
        </p:txBody>
      </p:sp>
      <p:sp>
        <p:nvSpPr>
          <p:cNvPr id="193" name="TextBox 192">
            <a:extLst>
              <a:ext uri="{FF2B5EF4-FFF2-40B4-BE49-F238E27FC236}">
                <a16:creationId xmlns:a16="http://schemas.microsoft.com/office/drawing/2014/main" id="{D1B289A8-CF83-4CB7-8A69-77698923C72A}"/>
              </a:ext>
            </a:extLst>
          </p:cNvPr>
          <p:cNvSpPr txBox="1"/>
          <p:nvPr/>
        </p:nvSpPr>
        <p:spPr>
          <a:xfrm>
            <a:off x="2706416" y="1610375"/>
            <a:ext cx="552885" cy="461665"/>
          </a:xfrm>
          <a:prstGeom prst="rect">
            <a:avLst/>
          </a:prstGeom>
          <a:noFill/>
        </p:spPr>
        <p:txBody>
          <a:bodyPr wrap="square" rtlCol="0">
            <a:spAutoFit/>
          </a:bodyPr>
          <a:lstStyle/>
          <a:p>
            <a:pPr algn="ctr"/>
            <a:r>
              <a:rPr lang="en-US" sz="2400" dirty="0"/>
              <a:t>50</a:t>
            </a:r>
            <a:endParaRPr lang="en-IN" sz="2400" dirty="0"/>
          </a:p>
        </p:txBody>
      </p:sp>
      <p:sp>
        <p:nvSpPr>
          <p:cNvPr id="194" name="TextBox 193">
            <a:extLst>
              <a:ext uri="{FF2B5EF4-FFF2-40B4-BE49-F238E27FC236}">
                <a16:creationId xmlns:a16="http://schemas.microsoft.com/office/drawing/2014/main" id="{5003899F-BDC1-4D76-9C54-4DD14429DFB6}"/>
              </a:ext>
            </a:extLst>
          </p:cNvPr>
          <p:cNvSpPr txBox="1"/>
          <p:nvPr/>
        </p:nvSpPr>
        <p:spPr>
          <a:xfrm>
            <a:off x="2582592" y="2356382"/>
            <a:ext cx="676710" cy="461665"/>
          </a:xfrm>
          <a:prstGeom prst="rect">
            <a:avLst/>
          </a:prstGeom>
          <a:noFill/>
        </p:spPr>
        <p:txBody>
          <a:bodyPr wrap="square" rtlCol="0">
            <a:spAutoFit/>
          </a:bodyPr>
          <a:lstStyle/>
          <a:p>
            <a:pPr algn="ctr"/>
            <a:r>
              <a:rPr lang="en-US" sz="2400" dirty="0"/>
              <a:t>110</a:t>
            </a:r>
            <a:endParaRPr lang="en-IN" sz="2400" dirty="0"/>
          </a:p>
        </p:txBody>
      </p:sp>
      <p:sp>
        <p:nvSpPr>
          <p:cNvPr id="195" name="TextBox 194">
            <a:extLst>
              <a:ext uri="{FF2B5EF4-FFF2-40B4-BE49-F238E27FC236}">
                <a16:creationId xmlns:a16="http://schemas.microsoft.com/office/drawing/2014/main" id="{3020C5BD-B925-4FE0-9B29-1791ED7433DB}"/>
              </a:ext>
            </a:extLst>
          </p:cNvPr>
          <p:cNvSpPr txBox="1"/>
          <p:nvPr/>
        </p:nvSpPr>
        <p:spPr>
          <a:xfrm>
            <a:off x="2608818" y="3102389"/>
            <a:ext cx="650483" cy="461665"/>
          </a:xfrm>
          <a:prstGeom prst="rect">
            <a:avLst/>
          </a:prstGeom>
          <a:noFill/>
        </p:spPr>
        <p:txBody>
          <a:bodyPr wrap="square" rtlCol="0">
            <a:spAutoFit/>
          </a:bodyPr>
          <a:lstStyle/>
          <a:p>
            <a:pPr algn="ctr"/>
            <a:r>
              <a:rPr lang="en-US" sz="2400" dirty="0"/>
              <a:t>100</a:t>
            </a:r>
            <a:endParaRPr lang="en-IN" sz="2400" dirty="0"/>
          </a:p>
        </p:txBody>
      </p:sp>
      <p:sp>
        <p:nvSpPr>
          <p:cNvPr id="196" name="TextBox 195">
            <a:extLst>
              <a:ext uri="{FF2B5EF4-FFF2-40B4-BE49-F238E27FC236}">
                <a16:creationId xmlns:a16="http://schemas.microsoft.com/office/drawing/2014/main" id="{1FF4CFEE-64B3-4E1E-9E4A-D46B3438517B}"/>
              </a:ext>
            </a:extLst>
          </p:cNvPr>
          <p:cNvSpPr txBox="1"/>
          <p:nvPr/>
        </p:nvSpPr>
        <p:spPr>
          <a:xfrm>
            <a:off x="2558024" y="3848397"/>
            <a:ext cx="701278" cy="461665"/>
          </a:xfrm>
          <a:prstGeom prst="rect">
            <a:avLst/>
          </a:prstGeom>
          <a:noFill/>
        </p:spPr>
        <p:txBody>
          <a:bodyPr wrap="square" rtlCol="0">
            <a:spAutoFit/>
          </a:bodyPr>
          <a:lstStyle/>
          <a:p>
            <a:pPr algn="ctr"/>
            <a:r>
              <a:rPr lang="en-US" sz="2400" dirty="0"/>
              <a:t>100</a:t>
            </a:r>
            <a:endParaRPr lang="en-IN" sz="2400" dirty="0"/>
          </a:p>
        </p:txBody>
      </p:sp>
      <p:sp>
        <p:nvSpPr>
          <p:cNvPr id="197" name="TextBox 196">
            <a:extLst>
              <a:ext uri="{FF2B5EF4-FFF2-40B4-BE49-F238E27FC236}">
                <a16:creationId xmlns:a16="http://schemas.microsoft.com/office/drawing/2014/main" id="{E4AF93A2-F7E9-4B11-A45E-A02E5D0E2619}"/>
              </a:ext>
            </a:extLst>
          </p:cNvPr>
          <p:cNvSpPr txBox="1"/>
          <p:nvPr/>
        </p:nvSpPr>
        <p:spPr>
          <a:xfrm>
            <a:off x="7020040" y="1230201"/>
            <a:ext cx="648000" cy="461665"/>
          </a:xfrm>
          <a:prstGeom prst="rect">
            <a:avLst/>
          </a:prstGeom>
          <a:noFill/>
        </p:spPr>
        <p:txBody>
          <a:bodyPr wrap="square" rtlCol="0">
            <a:spAutoFit/>
          </a:bodyPr>
          <a:lstStyle/>
          <a:p>
            <a:pPr algn="ctr"/>
            <a:r>
              <a:rPr lang="en-US" sz="2400" dirty="0"/>
              <a:t>600</a:t>
            </a:r>
            <a:endParaRPr lang="en-IN" sz="2400" dirty="0"/>
          </a:p>
        </p:txBody>
      </p:sp>
      <p:sp>
        <p:nvSpPr>
          <p:cNvPr id="198" name="TextBox 197">
            <a:extLst>
              <a:ext uri="{FF2B5EF4-FFF2-40B4-BE49-F238E27FC236}">
                <a16:creationId xmlns:a16="http://schemas.microsoft.com/office/drawing/2014/main" id="{338AE18B-623E-4AFA-9B38-C92A2165D9D1}"/>
              </a:ext>
            </a:extLst>
          </p:cNvPr>
          <p:cNvSpPr txBox="1"/>
          <p:nvPr/>
        </p:nvSpPr>
        <p:spPr>
          <a:xfrm>
            <a:off x="7020040" y="1974892"/>
            <a:ext cx="654548" cy="461665"/>
          </a:xfrm>
          <a:prstGeom prst="rect">
            <a:avLst/>
          </a:prstGeom>
          <a:noFill/>
        </p:spPr>
        <p:txBody>
          <a:bodyPr wrap="square" rtlCol="0">
            <a:spAutoFit/>
          </a:bodyPr>
          <a:lstStyle/>
          <a:p>
            <a:pPr algn="ctr"/>
            <a:r>
              <a:rPr lang="en-US" sz="2400" dirty="0"/>
              <a:t>200</a:t>
            </a:r>
            <a:endParaRPr lang="en-IN" sz="2400" dirty="0"/>
          </a:p>
        </p:txBody>
      </p:sp>
      <p:sp>
        <p:nvSpPr>
          <p:cNvPr id="199" name="TextBox 198">
            <a:extLst>
              <a:ext uri="{FF2B5EF4-FFF2-40B4-BE49-F238E27FC236}">
                <a16:creationId xmlns:a16="http://schemas.microsoft.com/office/drawing/2014/main" id="{F5D0516A-CFD0-4137-A26B-45CDC87352C2}"/>
              </a:ext>
            </a:extLst>
          </p:cNvPr>
          <p:cNvSpPr txBox="1"/>
          <p:nvPr/>
        </p:nvSpPr>
        <p:spPr>
          <a:xfrm>
            <a:off x="7020040" y="2719583"/>
            <a:ext cx="654548" cy="461665"/>
          </a:xfrm>
          <a:prstGeom prst="rect">
            <a:avLst/>
          </a:prstGeom>
          <a:noFill/>
        </p:spPr>
        <p:txBody>
          <a:bodyPr wrap="square" rtlCol="0">
            <a:spAutoFit/>
          </a:bodyPr>
          <a:lstStyle/>
          <a:p>
            <a:pPr algn="ctr"/>
            <a:r>
              <a:rPr lang="en-US" sz="2400" dirty="0"/>
              <a:t>900</a:t>
            </a:r>
            <a:endParaRPr lang="en-IN" sz="2400" dirty="0"/>
          </a:p>
        </p:txBody>
      </p:sp>
      <p:sp>
        <p:nvSpPr>
          <p:cNvPr id="200" name="TextBox 199">
            <a:extLst>
              <a:ext uri="{FF2B5EF4-FFF2-40B4-BE49-F238E27FC236}">
                <a16:creationId xmlns:a16="http://schemas.microsoft.com/office/drawing/2014/main" id="{A3597BD6-E7D5-41E7-8566-F505355E1B51}"/>
              </a:ext>
            </a:extLst>
          </p:cNvPr>
          <p:cNvSpPr txBox="1"/>
          <p:nvPr/>
        </p:nvSpPr>
        <p:spPr>
          <a:xfrm>
            <a:off x="7021979" y="3464273"/>
            <a:ext cx="654548" cy="461665"/>
          </a:xfrm>
          <a:prstGeom prst="rect">
            <a:avLst/>
          </a:prstGeom>
          <a:noFill/>
        </p:spPr>
        <p:txBody>
          <a:bodyPr wrap="square" rtlCol="0">
            <a:spAutoFit/>
          </a:bodyPr>
          <a:lstStyle/>
          <a:p>
            <a:pPr algn="ctr"/>
            <a:r>
              <a:rPr lang="en-US" sz="2400" dirty="0"/>
              <a:t>500</a:t>
            </a:r>
            <a:endParaRPr lang="en-IN" sz="2400" dirty="0"/>
          </a:p>
        </p:txBody>
      </p:sp>
      <p:sp>
        <p:nvSpPr>
          <p:cNvPr id="201" name="TextBox 200">
            <a:extLst>
              <a:ext uri="{FF2B5EF4-FFF2-40B4-BE49-F238E27FC236}">
                <a16:creationId xmlns:a16="http://schemas.microsoft.com/office/drawing/2014/main" id="{57A40E79-0B8F-49CD-A2EC-1613CFB83B4B}"/>
              </a:ext>
            </a:extLst>
          </p:cNvPr>
          <p:cNvSpPr txBox="1"/>
          <p:nvPr/>
        </p:nvSpPr>
        <p:spPr>
          <a:xfrm>
            <a:off x="1160552" y="4222957"/>
            <a:ext cx="655604" cy="461665"/>
          </a:xfrm>
          <a:prstGeom prst="rect">
            <a:avLst/>
          </a:prstGeom>
          <a:noFill/>
        </p:spPr>
        <p:txBody>
          <a:bodyPr wrap="square" rtlCol="0">
            <a:spAutoFit/>
          </a:bodyPr>
          <a:lstStyle/>
          <a:p>
            <a:pPr algn="ctr"/>
            <a:r>
              <a:rPr lang="en-US" sz="2400" dirty="0"/>
              <a:t>600</a:t>
            </a:r>
            <a:endParaRPr lang="en-IN" sz="2400" dirty="0"/>
          </a:p>
        </p:txBody>
      </p:sp>
      <p:sp>
        <p:nvSpPr>
          <p:cNvPr id="202" name="TextBox 201">
            <a:extLst>
              <a:ext uri="{FF2B5EF4-FFF2-40B4-BE49-F238E27FC236}">
                <a16:creationId xmlns:a16="http://schemas.microsoft.com/office/drawing/2014/main" id="{04D03011-5762-4B10-8470-D232A7303DA4}"/>
              </a:ext>
            </a:extLst>
          </p:cNvPr>
          <p:cNvSpPr txBox="1"/>
          <p:nvPr/>
        </p:nvSpPr>
        <p:spPr>
          <a:xfrm>
            <a:off x="2135511" y="4222957"/>
            <a:ext cx="655604" cy="461665"/>
          </a:xfrm>
          <a:prstGeom prst="rect">
            <a:avLst/>
          </a:prstGeom>
          <a:noFill/>
        </p:spPr>
        <p:txBody>
          <a:bodyPr wrap="square" rtlCol="0">
            <a:spAutoFit/>
          </a:bodyPr>
          <a:lstStyle/>
          <a:p>
            <a:pPr algn="ctr"/>
            <a:r>
              <a:rPr lang="en-US" sz="2400" dirty="0"/>
              <a:t>200</a:t>
            </a:r>
            <a:endParaRPr lang="en-IN" sz="2400" dirty="0"/>
          </a:p>
        </p:txBody>
      </p:sp>
      <p:sp>
        <p:nvSpPr>
          <p:cNvPr id="203" name="TextBox 202">
            <a:extLst>
              <a:ext uri="{FF2B5EF4-FFF2-40B4-BE49-F238E27FC236}">
                <a16:creationId xmlns:a16="http://schemas.microsoft.com/office/drawing/2014/main" id="{29E9CF4D-C692-4E0A-A909-08656C275864}"/>
              </a:ext>
            </a:extLst>
          </p:cNvPr>
          <p:cNvSpPr txBox="1"/>
          <p:nvPr/>
        </p:nvSpPr>
        <p:spPr>
          <a:xfrm>
            <a:off x="3110470" y="4222957"/>
            <a:ext cx="655604" cy="461665"/>
          </a:xfrm>
          <a:prstGeom prst="rect">
            <a:avLst/>
          </a:prstGeom>
          <a:noFill/>
        </p:spPr>
        <p:txBody>
          <a:bodyPr wrap="square" rtlCol="0">
            <a:spAutoFit/>
          </a:bodyPr>
          <a:lstStyle/>
          <a:p>
            <a:pPr algn="ctr"/>
            <a:r>
              <a:rPr lang="en-US" sz="2400" dirty="0"/>
              <a:t>400</a:t>
            </a:r>
            <a:endParaRPr lang="en-IN" sz="2400" dirty="0"/>
          </a:p>
        </p:txBody>
      </p:sp>
      <p:sp>
        <p:nvSpPr>
          <p:cNvPr id="204" name="TextBox 203">
            <a:extLst>
              <a:ext uri="{FF2B5EF4-FFF2-40B4-BE49-F238E27FC236}">
                <a16:creationId xmlns:a16="http://schemas.microsoft.com/office/drawing/2014/main" id="{940C68FB-76A5-4A1E-A301-16D92050B497}"/>
              </a:ext>
            </a:extLst>
          </p:cNvPr>
          <p:cNvSpPr txBox="1"/>
          <p:nvPr/>
        </p:nvSpPr>
        <p:spPr>
          <a:xfrm>
            <a:off x="4085428" y="4222957"/>
            <a:ext cx="655604" cy="461665"/>
          </a:xfrm>
          <a:prstGeom prst="rect">
            <a:avLst/>
          </a:prstGeom>
          <a:noFill/>
        </p:spPr>
        <p:txBody>
          <a:bodyPr wrap="square" rtlCol="0">
            <a:spAutoFit/>
          </a:bodyPr>
          <a:lstStyle/>
          <a:p>
            <a:pPr algn="ctr"/>
            <a:r>
              <a:rPr lang="en-US" sz="2400" dirty="0"/>
              <a:t>200</a:t>
            </a:r>
            <a:endParaRPr lang="en-IN" sz="2400" dirty="0"/>
          </a:p>
        </p:txBody>
      </p:sp>
      <p:sp>
        <p:nvSpPr>
          <p:cNvPr id="205" name="TextBox 204">
            <a:extLst>
              <a:ext uri="{FF2B5EF4-FFF2-40B4-BE49-F238E27FC236}">
                <a16:creationId xmlns:a16="http://schemas.microsoft.com/office/drawing/2014/main" id="{12F132D8-A5BC-4610-AAE0-0148745D2A98}"/>
              </a:ext>
            </a:extLst>
          </p:cNvPr>
          <p:cNvSpPr txBox="1"/>
          <p:nvPr/>
        </p:nvSpPr>
        <p:spPr>
          <a:xfrm>
            <a:off x="5060386" y="4222957"/>
            <a:ext cx="655604" cy="461665"/>
          </a:xfrm>
          <a:prstGeom prst="rect">
            <a:avLst/>
          </a:prstGeom>
          <a:noFill/>
        </p:spPr>
        <p:txBody>
          <a:bodyPr wrap="square" rtlCol="0">
            <a:spAutoFit/>
          </a:bodyPr>
          <a:lstStyle/>
          <a:p>
            <a:pPr algn="ctr"/>
            <a:r>
              <a:rPr lang="en-US" sz="2400" dirty="0"/>
              <a:t>400</a:t>
            </a:r>
            <a:endParaRPr lang="en-IN" sz="2400" dirty="0"/>
          </a:p>
        </p:txBody>
      </p:sp>
      <p:sp>
        <p:nvSpPr>
          <p:cNvPr id="206" name="TextBox 205">
            <a:extLst>
              <a:ext uri="{FF2B5EF4-FFF2-40B4-BE49-F238E27FC236}">
                <a16:creationId xmlns:a16="http://schemas.microsoft.com/office/drawing/2014/main" id="{DDD0382A-8231-4BEF-AACD-E87AB5484A55}"/>
              </a:ext>
            </a:extLst>
          </p:cNvPr>
          <p:cNvSpPr txBox="1"/>
          <p:nvPr/>
        </p:nvSpPr>
        <p:spPr>
          <a:xfrm>
            <a:off x="8022990" y="1179008"/>
            <a:ext cx="580182" cy="461665"/>
          </a:xfrm>
          <a:prstGeom prst="rect">
            <a:avLst/>
          </a:prstGeom>
          <a:noFill/>
        </p:spPr>
        <p:txBody>
          <a:bodyPr wrap="square" rtlCol="0">
            <a:spAutoFit/>
          </a:bodyPr>
          <a:lstStyle/>
          <a:p>
            <a:pPr algn="ctr"/>
            <a:r>
              <a:rPr lang="en-US" sz="2400" dirty="0"/>
              <a:t>20</a:t>
            </a:r>
            <a:endParaRPr lang="en-IN" sz="2400" dirty="0"/>
          </a:p>
        </p:txBody>
      </p:sp>
      <p:sp>
        <p:nvSpPr>
          <p:cNvPr id="207" name="TextBox 206">
            <a:extLst>
              <a:ext uri="{FF2B5EF4-FFF2-40B4-BE49-F238E27FC236}">
                <a16:creationId xmlns:a16="http://schemas.microsoft.com/office/drawing/2014/main" id="{0E4E585D-15DD-4517-9EDE-3B3D403D878C}"/>
              </a:ext>
            </a:extLst>
          </p:cNvPr>
          <p:cNvSpPr txBox="1"/>
          <p:nvPr/>
        </p:nvSpPr>
        <p:spPr>
          <a:xfrm>
            <a:off x="8022990" y="1935870"/>
            <a:ext cx="580182" cy="461665"/>
          </a:xfrm>
          <a:prstGeom prst="rect">
            <a:avLst/>
          </a:prstGeom>
          <a:noFill/>
        </p:spPr>
        <p:txBody>
          <a:bodyPr wrap="square" rtlCol="0">
            <a:spAutoFit/>
          </a:bodyPr>
          <a:lstStyle/>
          <a:p>
            <a:pPr algn="ctr"/>
            <a:r>
              <a:rPr lang="en-US" sz="2400" dirty="0"/>
              <a:t>10</a:t>
            </a:r>
            <a:endParaRPr lang="en-IN" sz="2400" dirty="0"/>
          </a:p>
        </p:txBody>
      </p:sp>
      <p:sp>
        <p:nvSpPr>
          <p:cNvPr id="208" name="TextBox 207">
            <a:extLst>
              <a:ext uri="{FF2B5EF4-FFF2-40B4-BE49-F238E27FC236}">
                <a16:creationId xmlns:a16="http://schemas.microsoft.com/office/drawing/2014/main" id="{E37D3F00-D7C4-46B0-99C4-6FDC06D365B9}"/>
              </a:ext>
            </a:extLst>
          </p:cNvPr>
          <p:cNvSpPr txBox="1"/>
          <p:nvPr/>
        </p:nvSpPr>
        <p:spPr>
          <a:xfrm>
            <a:off x="8022990" y="2698247"/>
            <a:ext cx="580182" cy="461665"/>
          </a:xfrm>
          <a:prstGeom prst="rect">
            <a:avLst/>
          </a:prstGeom>
          <a:noFill/>
        </p:spPr>
        <p:txBody>
          <a:bodyPr wrap="square" rtlCol="0">
            <a:spAutoFit/>
          </a:bodyPr>
          <a:lstStyle/>
          <a:p>
            <a:pPr algn="ctr"/>
            <a:r>
              <a:rPr lang="en-US" sz="2400" dirty="0"/>
              <a:t>0</a:t>
            </a:r>
            <a:endParaRPr lang="en-IN" sz="2400" dirty="0"/>
          </a:p>
        </p:txBody>
      </p:sp>
      <p:sp>
        <p:nvSpPr>
          <p:cNvPr id="209" name="TextBox 208">
            <a:extLst>
              <a:ext uri="{FF2B5EF4-FFF2-40B4-BE49-F238E27FC236}">
                <a16:creationId xmlns:a16="http://schemas.microsoft.com/office/drawing/2014/main" id="{73A1847B-8D78-4C40-A2AE-BAAE57EA09F5}"/>
              </a:ext>
            </a:extLst>
          </p:cNvPr>
          <p:cNvSpPr txBox="1"/>
          <p:nvPr/>
        </p:nvSpPr>
        <p:spPr>
          <a:xfrm>
            <a:off x="8022990" y="3552658"/>
            <a:ext cx="580182" cy="461665"/>
          </a:xfrm>
          <a:prstGeom prst="rect">
            <a:avLst/>
          </a:prstGeom>
          <a:noFill/>
        </p:spPr>
        <p:txBody>
          <a:bodyPr wrap="square" rtlCol="0">
            <a:spAutoFit/>
          </a:bodyPr>
          <a:lstStyle/>
          <a:p>
            <a:pPr algn="ctr"/>
            <a:r>
              <a:rPr lang="en-US" sz="2400" dirty="0"/>
              <a:t>30</a:t>
            </a:r>
            <a:endParaRPr lang="en-IN" sz="2400" dirty="0"/>
          </a:p>
        </p:txBody>
      </p:sp>
      <p:sp>
        <p:nvSpPr>
          <p:cNvPr id="210" name="TextBox 209">
            <a:extLst>
              <a:ext uri="{FF2B5EF4-FFF2-40B4-BE49-F238E27FC236}">
                <a16:creationId xmlns:a16="http://schemas.microsoft.com/office/drawing/2014/main" id="{E366F923-A021-451E-AA53-28307B713011}"/>
              </a:ext>
            </a:extLst>
          </p:cNvPr>
          <p:cNvSpPr txBox="1"/>
          <p:nvPr/>
        </p:nvSpPr>
        <p:spPr>
          <a:xfrm>
            <a:off x="1167998" y="5002267"/>
            <a:ext cx="552885" cy="461665"/>
          </a:xfrm>
          <a:prstGeom prst="rect">
            <a:avLst/>
          </a:prstGeom>
          <a:noFill/>
        </p:spPr>
        <p:txBody>
          <a:bodyPr wrap="square" rtlCol="0">
            <a:spAutoFit/>
          </a:bodyPr>
          <a:lstStyle/>
          <a:p>
            <a:pPr algn="ctr"/>
            <a:r>
              <a:rPr lang="en-US" sz="2400" dirty="0"/>
              <a:t>20</a:t>
            </a:r>
            <a:endParaRPr lang="en-IN" sz="2400" dirty="0"/>
          </a:p>
        </p:txBody>
      </p:sp>
      <p:sp>
        <p:nvSpPr>
          <p:cNvPr id="211" name="TextBox 210">
            <a:extLst>
              <a:ext uri="{FF2B5EF4-FFF2-40B4-BE49-F238E27FC236}">
                <a16:creationId xmlns:a16="http://schemas.microsoft.com/office/drawing/2014/main" id="{2FB73B33-A3AA-49F8-8B93-53B2F03B83DF}"/>
              </a:ext>
            </a:extLst>
          </p:cNvPr>
          <p:cNvSpPr txBox="1"/>
          <p:nvPr/>
        </p:nvSpPr>
        <p:spPr>
          <a:xfrm>
            <a:off x="2147059" y="5002267"/>
            <a:ext cx="552885" cy="461665"/>
          </a:xfrm>
          <a:prstGeom prst="rect">
            <a:avLst/>
          </a:prstGeom>
          <a:noFill/>
        </p:spPr>
        <p:txBody>
          <a:bodyPr wrap="square" rtlCol="0">
            <a:spAutoFit/>
          </a:bodyPr>
          <a:lstStyle/>
          <a:p>
            <a:pPr algn="ctr"/>
            <a:r>
              <a:rPr lang="en-US" sz="2400" dirty="0"/>
              <a:t>50</a:t>
            </a:r>
            <a:endParaRPr lang="en-IN" sz="2400" dirty="0"/>
          </a:p>
        </p:txBody>
      </p:sp>
      <p:sp>
        <p:nvSpPr>
          <p:cNvPr id="212" name="TextBox 211">
            <a:extLst>
              <a:ext uri="{FF2B5EF4-FFF2-40B4-BE49-F238E27FC236}">
                <a16:creationId xmlns:a16="http://schemas.microsoft.com/office/drawing/2014/main" id="{0088B964-4703-48B6-BF2A-CCD36C270FF2}"/>
              </a:ext>
            </a:extLst>
          </p:cNvPr>
          <p:cNvSpPr txBox="1"/>
          <p:nvPr/>
        </p:nvSpPr>
        <p:spPr>
          <a:xfrm>
            <a:off x="3126120" y="5002267"/>
            <a:ext cx="552885" cy="461665"/>
          </a:xfrm>
          <a:prstGeom prst="rect">
            <a:avLst/>
          </a:prstGeom>
          <a:noFill/>
        </p:spPr>
        <p:txBody>
          <a:bodyPr wrap="square" rtlCol="0">
            <a:spAutoFit/>
          </a:bodyPr>
          <a:lstStyle/>
          <a:p>
            <a:pPr algn="ctr"/>
            <a:r>
              <a:rPr lang="en-US" sz="2400" dirty="0"/>
              <a:t>0</a:t>
            </a:r>
            <a:endParaRPr lang="en-IN" sz="2400" dirty="0"/>
          </a:p>
        </p:txBody>
      </p:sp>
      <p:sp>
        <p:nvSpPr>
          <p:cNvPr id="214" name="TextBox 213">
            <a:extLst>
              <a:ext uri="{FF2B5EF4-FFF2-40B4-BE49-F238E27FC236}">
                <a16:creationId xmlns:a16="http://schemas.microsoft.com/office/drawing/2014/main" id="{F95FE0BE-0E7E-4848-9FF6-9D73592839E8}"/>
              </a:ext>
            </a:extLst>
          </p:cNvPr>
          <p:cNvSpPr txBox="1"/>
          <p:nvPr/>
        </p:nvSpPr>
        <p:spPr>
          <a:xfrm>
            <a:off x="4105181" y="5002267"/>
            <a:ext cx="552885" cy="461665"/>
          </a:xfrm>
          <a:prstGeom prst="rect">
            <a:avLst/>
          </a:prstGeom>
          <a:noFill/>
        </p:spPr>
        <p:txBody>
          <a:bodyPr wrap="square" rtlCol="0">
            <a:spAutoFit/>
          </a:bodyPr>
          <a:lstStyle/>
          <a:p>
            <a:pPr algn="ctr"/>
            <a:r>
              <a:rPr lang="en-US" sz="2400" dirty="0"/>
              <a:t>30</a:t>
            </a:r>
            <a:endParaRPr lang="en-IN" sz="2400" dirty="0"/>
          </a:p>
        </p:txBody>
      </p:sp>
      <p:sp>
        <p:nvSpPr>
          <p:cNvPr id="215" name="TextBox 214">
            <a:extLst>
              <a:ext uri="{FF2B5EF4-FFF2-40B4-BE49-F238E27FC236}">
                <a16:creationId xmlns:a16="http://schemas.microsoft.com/office/drawing/2014/main" id="{9319888D-31F9-41D0-8F4C-745E2D428A94}"/>
              </a:ext>
            </a:extLst>
          </p:cNvPr>
          <p:cNvSpPr txBox="1"/>
          <p:nvPr/>
        </p:nvSpPr>
        <p:spPr>
          <a:xfrm>
            <a:off x="5084242" y="5002267"/>
            <a:ext cx="552885" cy="461665"/>
          </a:xfrm>
          <a:prstGeom prst="rect">
            <a:avLst/>
          </a:prstGeom>
          <a:noFill/>
        </p:spPr>
        <p:txBody>
          <a:bodyPr wrap="square" rtlCol="0">
            <a:spAutoFit/>
          </a:bodyPr>
          <a:lstStyle/>
          <a:p>
            <a:pPr algn="ctr"/>
            <a:r>
              <a:rPr lang="en-US" sz="2400" dirty="0"/>
              <a:t>30</a:t>
            </a:r>
            <a:endParaRPr lang="en-IN" sz="2400" dirty="0"/>
          </a:p>
        </p:txBody>
      </p:sp>
      <p:sp>
        <p:nvSpPr>
          <p:cNvPr id="238" name="Oval 237">
            <a:extLst>
              <a:ext uri="{FF2B5EF4-FFF2-40B4-BE49-F238E27FC236}">
                <a16:creationId xmlns:a16="http://schemas.microsoft.com/office/drawing/2014/main" id="{8F26B0FE-C015-43C0-BF61-73A7818E4784}"/>
              </a:ext>
            </a:extLst>
          </p:cNvPr>
          <p:cNvSpPr/>
          <p:nvPr/>
        </p:nvSpPr>
        <p:spPr>
          <a:xfrm>
            <a:off x="2241398" y="5042851"/>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7" name="TextBox 246">
            <a:extLst>
              <a:ext uri="{FF2B5EF4-FFF2-40B4-BE49-F238E27FC236}">
                <a16:creationId xmlns:a16="http://schemas.microsoft.com/office/drawing/2014/main" id="{941A730F-E62C-4A9A-87B6-D7BCC39ED67C}"/>
              </a:ext>
            </a:extLst>
          </p:cNvPr>
          <p:cNvSpPr txBox="1"/>
          <p:nvPr/>
        </p:nvSpPr>
        <p:spPr>
          <a:xfrm>
            <a:off x="7649272" y="347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49" name="Straight Connector 248">
            <a:extLst>
              <a:ext uri="{FF2B5EF4-FFF2-40B4-BE49-F238E27FC236}">
                <a16:creationId xmlns:a16="http://schemas.microsoft.com/office/drawing/2014/main" id="{EE8E9D08-A150-43F9-B958-D841E6ED10BE}"/>
              </a:ext>
            </a:extLst>
          </p:cNvPr>
          <p:cNvCxnSpPr>
            <a:cxnSpLocks/>
          </p:cNvCxnSpPr>
          <p:nvPr/>
        </p:nvCxnSpPr>
        <p:spPr>
          <a:xfrm flipH="1">
            <a:off x="4227036" y="4373270"/>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02FB142-202D-4E29-805E-0E0E29816959}"/>
              </a:ext>
            </a:extLst>
          </p:cNvPr>
          <p:cNvCxnSpPr>
            <a:cxnSpLocks/>
          </p:cNvCxnSpPr>
          <p:nvPr/>
        </p:nvCxnSpPr>
        <p:spPr>
          <a:xfrm flipH="1">
            <a:off x="7146822" y="3603821"/>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87E3D78B-2CEE-411F-A538-F37CE53F8F9F}"/>
              </a:ext>
            </a:extLst>
          </p:cNvPr>
          <p:cNvSpPr txBox="1"/>
          <p:nvPr/>
        </p:nvSpPr>
        <p:spPr>
          <a:xfrm>
            <a:off x="5085993" y="2693181"/>
            <a:ext cx="651864" cy="461665"/>
          </a:xfrm>
          <a:prstGeom prst="rect">
            <a:avLst/>
          </a:prstGeom>
          <a:noFill/>
        </p:spPr>
        <p:txBody>
          <a:bodyPr wrap="square" rtlCol="0">
            <a:spAutoFit/>
          </a:bodyPr>
          <a:lstStyle/>
          <a:p>
            <a:pPr algn="ctr"/>
            <a:r>
              <a:rPr lang="en-US" sz="2400" dirty="0">
                <a:solidFill>
                  <a:schemeClr val="tx2"/>
                </a:solidFill>
              </a:rPr>
              <a:t>400</a:t>
            </a:r>
            <a:endParaRPr lang="en-IN" sz="2400" dirty="0">
              <a:solidFill>
                <a:schemeClr val="tx2"/>
              </a:solidFill>
            </a:endParaRPr>
          </a:p>
        </p:txBody>
      </p:sp>
      <p:cxnSp>
        <p:nvCxnSpPr>
          <p:cNvPr id="261" name="Straight Connector 260">
            <a:extLst>
              <a:ext uri="{FF2B5EF4-FFF2-40B4-BE49-F238E27FC236}">
                <a16:creationId xmlns:a16="http://schemas.microsoft.com/office/drawing/2014/main" id="{CBD530D0-8629-416D-9B26-ED93DB58D91B}"/>
              </a:ext>
            </a:extLst>
          </p:cNvPr>
          <p:cNvCxnSpPr>
            <a:cxnSpLocks/>
          </p:cNvCxnSpPr>
          <p:nvPr/>
        </p:nvCxnSpPr>
        <p:spPr>
          <a:xfrm>
            <a:off x="5132147" y="3087874"/>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F3F72374-9F2E-4655-A582-1C020199BEDF}"/>
              </a:ext>
            </a:extLst>
          </p:cNvPr>
          <p:cNvCxnSpPr>
            <a:cxnSpLocks/>
          </p:cNvCxnSpPr>
          <p:nvPr/>
        </p:nvCxnSpPr>
        <p:spPr>
          <a:xfrm flipV="1">
            <a:off x="5680803" y="2757281"/>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860FEACB-1AE7-41D0-9593-03EE64655790}"/>
              </a:ext>
            </a:extLst>
          </p:cNvPr>
          <p:cNvSpPr txBox="1"/>
          <p:nvPr/>
        </p:nvSpPr>
        <p:spPr>
          <a:xfrm>
            <a:off x="2772072" y="4224550"/>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64" name="Straight Connector 263">
            <a:extLst>
              <a:ext uri="{FF2B5EF4-FFF2-40B4-BE49-F238E27FC236}">
                <a16:creationId xmlns:a16="http://schemas.microsoft.com/office/drawing/2014/main" id="{5F8D5900-DC68-495F-AB18-84C732D5CAD5}"/>
              </a:ext>
            </a:extLst>
          </p:cNvPr>
          <p:cNvCxnSpPr>
            <a:cxnSpLocks/>
          </p:cNvCxnSpPr>
          <p:nvPr/>
        </p:nvCxnSpPr>
        <p:spPr>
          <a:xfrm flipH="1">
            <a:off x="2283915" y="436174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120A5A64-7F47-44FB-A920-87BFB1132572}"/>
              </a:ext>
            </a:extLst>
          </p:cNvPr>
          <p:cNvCxnSpPr>
            <a:cxnSpLocks/>
          </p:cNvCxnSpPr>
          <p:nvPr/>
        </p:nvCxnSpPr>
        <p:spPr>
          <a:xfrm flipH="1">
            <a:off x="7146822" y="285100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B3F9C376-DFA6-47C6-80B1-DC581044DBF0}"/>
              </a:ext>
            </a:extLst>
          </p:cNvPr>
          <p:cNvSpPr txBox="1"/>
          <p:nvPr/>
        </p:nvSpPr>
        <p:spPr>
          <a:xfrm>
            <a:off x="7477852" y="2719536"/>
            <a:ext cx="648000" cy="461665"/>
          </a:xfrm>
          <a:prstGeom prst="rect">
            <a:avLst/>
          </a:prstGeom>
          <a:noFill/>
        </p:spPr>
        <p:txBody>
          <a:bodyPr wrap="square" rtlCol="0">
            <a:spAutoFit/>
          </a:bodyPr>
          <a:lstStyle/>
          <a:p>
            <a:pPr algn="ctr"/>
            <a:r>
              <a:rPr lang="en-US" sz="2400" dirty="0">
                <a:solidFill>
                  <a:schemeClr val="accent5">
                    <a:lumMod val="75000"/>
                  </a:schemeClr>
                </a:solidFill>
              </a:rPr>
              <a:t>500</a:t>
            </a:r>
            <a:endParaRPr lang="en-IN" sz="2400" dirty="0">
              <a:solidFill>
                <a:schemeClr val="accent5">
                  <a:lumMod val="75000"/>
                </a:schemeClr>
              </a:solidFill>
            </a:endParaRPr>
          </a:p>
        </p:txBody>
      </p:sp>
      <p:cxnSp>
        <p:nvCxnSpPr>
          <p:cNvPr id="267" name="Straight Connector 266">
            <a:extLst>
              <a:ext uri="{FF2B5EF4-FFF2-40B4-BE49-F238E27FC236}">
                <a16:creationId xmlns:a16="http://schemas.microsoft.com/office/drawing/2014/main" id="{7F57FAA8-3664-42DD-9F60-4B703461A996}"/>
              </a:ext>
            </a:extLst>
          </p:cNvPr>
          <p:cNvCxnSpPr>
            <a:cxnSpLocks/>
          </p:cNvCxnSpPr>
          <p:nvPr/>
        </p:nvCxnSpPr>
        <p:spPr>
          <a:xfrm rot="5400000" flipH="1">
            <a:off x="511181"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8B45A2B-E88D-40A7-A586-76EE48CCFC7C}"/>
              </a:ext>
            </a:extLst>
          </p:cNvPr>
          <p:cNvCxnSpPr>
            <a:cxnSpLocks/>
          </p:cNvCxnSpPr>
          <p:nvPr/>
        </p:nvCxnSpPr>
        <p:spPr>
          <a:xfrm flipH="1">
            <a:off x="7605384" y="2825417"/>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462F830C-7C97-403B-B079-D577951C092B}"/>
              </a:ext>
            </a:extLst>
          </p:cNvPr>
          <p:cNvSpPr txBox="1"/>
          <p:nvPr/>
        </p:nvSpPr>
        <p:spPr>
          <a:xfrm>
            <a:off x="7610766" y="307809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78" name="Straight Connector 277">
            <a:extLst>
              <a:ext uri="{FF2B5EF4-FFF2-40B4-BE49-F238E27FC236}">
                <a16:creationId xmlns:a16="http://schemas.microsoft.com/office/drawing/2014/main" id="{EAF291DC-1B3E-4B15-8A70-3F399EC7CA4A}"/>
              </a:ext>
            </a:extLst>
          </p:cNvPr>
          <p:cNvCxnSpPr>
            <a:cxnSpLocks/>
          </p:cNvCxnSpPr>
          <p:nvPr/>
        </p:nvCxnSpPr>
        <p:spPr>
          <a:xfrm flipH="1">
            <a:off x="5204130" y="4357698"/>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0C52FCF-1E3C-4189-8F0C-7F39FF78CDFF}"/>
              </a:ext>
            </a:extLst>
          </p:cNvPr>
          <p:cNvCxnSpPr>
            <a:cxnSpLocks/>
          </p:cNvCxnSpPr>
          <p:nvPr/>
        </p:nvCxnSpPr>
        <p:spPr>
          <a:xfrm flipH="1">
            <a:off x="685127" y="3166909"/>
            <a:ext cx="7200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66BFC8C-B83A-4769-A8EB-8BD3D7792B4E}"/>
              </a:ext>
            </a:extLst>
          </p:cNvPr>
          <p:cNvCxnSpPr>
            <a:cxnSpLocks/>
          </p:cNvCxnSpPr>
          <p:nvPr/>
        </p:nvCxnSpPr>
        <p:spPr>
          <a:xfrm flipH="1">
            <a:off x="7146822" y="136615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9AC0F66B-7A6D-4EC8-AB9D-344AD8EA8116}"/>
              </a:ext>
            </a:extLst>
          </p:cNvPr>
          <p:cNvSpPr txBox="1"/>
          <p:nvPr/>
        </p:nvSpPr>
        <p:spPr>
          <a:xfrm>
            <a:off x="7477852" y="1234686"/>
            <a:ext cx="648000" cy="461665"/>
          </a:xfrm>
          <a:prstGeom prst="rect">
            <a:avLst/>
          </a:prstGeom>
          <a:noFill/>
        </p:spPr>
        <p:txBody>
          <a:bodyPr wrap="square" rtlCol="0">
            <a:spAutoFit/>
          </a:bodyPr>
          <a:lstStyle/>
          <a:p>
            <a:pPr algn="ctr"/>
            <a:r>
              <a:rPr lang="en-US" sz="2400" dirty="0">
                <a:solidFill>
                  <a:schemeClr val="accent5">
                    <a:lumMod val="75000"/>
                  </a:schemeClr>
                </a:solidFill>
              </a:rPr>
              <a:t>400</a:t>
            </a:r>
            <a:endParaRPr lang="en-IN" sz="2400" dirty="0">
              <a:solidFill>
                <a:schemeClr val="accent5">
                  <a:lumMod val="75000"/>
                </a:schemeClr>
              </a:solidFill>
            </a:endParaRPr>
          </a:p>
        </p:txBody>
      </p:sp>
      <p:sp>
        <p:nvSpPr>
          <p:cNvPr id="295" name="TextBox 294">
            <a:extLst>
              <a:ext uri="{FF2B5EF4-FFF2-40B4-BE49-F238E27FC236}">
                <a16:creationId xmlns:a16="http://schemas.microsoft.com/office/drawing/2014/main" id="{6A4F599E-655F-4D7E-8807-2DB5128F5647}"/>
              </a:ext>
            </a:extLst>
          </p:cNvPr>
          <p:cNvSpPr txBox="1"/>
          <p:nvPr/>
        </p:nvSpPr>
        <p:spPr>
          <a:xfrm>
            <a:off x="5735011" y="420990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296" name="Straight Connector 295">
            <a:extLst>
              <a:ext uri="{FF2B5EF4-FFF2-40B4-BE49-F238E27FC236}">
                <a16:creationId xmlns:a16="http://schemas.microsoft.com/office/drawing/2014/main" id="{2EC37880-6656-4421-A754-4079543AE1C2}"/>
              </a:ext>
            </a:extLst>
          </p:cNvPr>
          <p:cNvCxnSpPr>
            <a:cxnSpLocks/>
          </p:cNvCxnSpPr>
          <p:nvPr/>
        </p:nvCxnSpPr>
        <p:spPr>
          <a:xfrm rot="5400000" flipH="1">
            <a:off x="3456356"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306" name="TextBox 305">
            <a:extLst>
              <a:ext uri="{FF2B5EF4-FFF2-40B4-BE49-F238E27FC236}">
                <a16:creationId xmlns:a16="http://schemas.microsoft.com/office/drawing/2014/main" id="{D635EF41-2F20-4957-926D-6479A7920A47}"/>
              </a:ext>
            </a:extLst>
          </p:cNvPr>
          <p:cNvSpPr txBox="1"/>
          <p:nvPr/>
        </p:nvSpPr>
        <p:spPr>
          <a:xfrm>
            <a:off x="1165666" y="1945760"/>
            <a:ext cx="651864" cy="461665"/>
          </a:xfrm>
          <a:prstGeom prst="rect">
            <a:avLst/>
          </a:prstGeom>
          <a:noFill/>
        </p:spPr>
        <p:txBody>
          <a:bodyPr wrap="square" rtlCol="0">
            <a:spAutoFit/>
          </a:bodyPr>
          <a:lstStyle/>
          <a:p>
            <a:pPr algn="ctr"/>
            <a:r>
              <a:rPr lang="en-US" sz="2400" dirty="0">
                <a:solidFill>
                  <a:schemeClr val="tx2"/>
                </a:solidFill>
              </a:rPr>
              <a:t>100</a:t>
            </a:r>
            <a:endParaRPr lang="en-IN" sz="2400" dirty="0">
              <a:solidFill>
                <a:schemeClr val="tx2"/>
              </a:solidFill>
            </a:endParaRPr>
          </a:p>
        </p:txBody>
      </p:sp>
      <p:cxnSp>
        <p:nvCxnSpPr>
          <p:cNvPr id="307" name="Straight Connector 306">
            <a:extLst>
              <a:ext uri="{FF2B5EF4-FFF2-40B4-BE49-F238E27FC236}">
                <a16:creationId xmlns:a16="http://schemas.microsoft.com/office/drawing/2014/main" id="{9AFE7D59-B1EE-4CB5-86FE-38337E35731D}"/>
              </a:ext>
            </a:extLst>
          </p:cNvPr>
          <p:cNvCxnSpPr>
            <a:cxnSpLocks/>
          </p:cNvCxnSpPr>
          <p:nvPr/>
        </p:nvCxnSpPr>
        <p:spPr>
          <a:xfrm>
            <a:off x="1224520" y="2340453"/>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F1B6264D-2E51-420B-BCA6-675AE1915E04}"/>
              </a:ext>
            </a:extLst>
          </p:cNvPr>
          <p:cNvCxnSpPr>
            <a:cxnSpLocks/>
          </p:cNvCxnSpPr>
          <p:nvPr/>
        </p:nvCxnSpPr>
        <p:spPr>
          <a:xfrm flipV="1">
            <a:off x="1773176" y="2009860"/>
            <a:ext cx="0" cy="333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C335165-82D8-4E5D-AAB2-A4A19AB9E5C8}"/>
              </a:ext>
            </a:extLst>
          </p:cNvPr>
          <p:cNvCxnSpPr>
            <a:cxnSpLocks/>
          </p:cNvCxnSpPr>
          <p:nvPr/>
        </p:nvCxnSpPr>
        <p:spPr>
          <a:xfrm flipH="1">
            <a:off x="7146822" y="2110782"/>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7CB55EA-A435-4CB3-82BC-6FFBCCB45B38}"/>
              </a:ext>
            </a:extLst>
          </p:cNvPr>
          <p:cNvSpPr txBox="1"/>
          <p:nvPr/>
        </p:nvSpPr>
        <p:spPr>
          <a:xfrm>
            <a:off x="7477852" y="1979309"/>
            <a:ext cx="648000" cy="461665"/>
          </a:xfrm>
          <a:prstGeom prst="rect">
            <a:avLst/>
          </a:prstGeom>
          <a:noFill/>
        </p:spPr>
        <p:txBody>
          <a:bodyPr wrap="square" rtlCol="0">
            <a:spAutoFit/>
          </a:bodyPr>
          <a:lstStyle/>
          <a:p>
            <a:pPr algn="ctr"/>
            <a:r>
              <a:rPr lang="en-US" sz="2400" dirty="0">
                <a:solidFill>
                  <a:schemeClr val="accent5">
                    <a:lumMod val="75000"/>
                  </a:schemeClr>
                </a:solidFill>
              </a:rPr>
              <a:t>100</a:t>
            </a:r>
            <a:endParaRPr lang="en-IN" sz="2400" dirty="0">
              <a:solidFill>
                <a:schemeClr val="accent5">
                  <a:lumMod val="75000"/>
                </a:schemeClr>
              </a:solidFill>
            </a:endParaRPr>
          </a:p>
        </p:txBody>
      </p:sp>
      <p:sp>
        <p:nvSpPr>
          <p:cNvPr id="311" name="TextBox 310">
            <a:extLst>
              <a:ext uri="{FF2B5EF4-FFF2-40B4-BE49-F238E27FC236}">
                <a16:creationId xmlns:a16="http://schemas.microsoft.com/office/drawing/2014/main" id="{E74178DB-C7ED-4207-8478-5D4F5A9A0A11}"/>
              </a:ext>
            </a:extLst>
          </p:cNvPr>
          <p:cNvSpPr txBox="1"/>
          <p:nvPr/>
        </p:nvSpPr>
        <p:spPr>
          <a:xfrm>
            <a:off x="1616327" y="4224550"/>
            <a:ext cx="660987" cy="461665"/>
          </a:xfrm>
          <a:prstGeom prst="rect">
            <a:avLst/>
          </a:prstGeom>
          <a:noFill/>
        </p:spPr>
        <p:txBody>
          <a:bodyPr wrap="square" rtlCol="0">
            <a:spAutoFit/>
          </a:bodyPr>
          <a:lstStyle/>
          <a:p>
            <a:pPr algn="ctr"/>
            <a:r>
              <a:rPr lang="en-US" sz="2400" dirty="0">
                <a:solidFill>
                  <a:schemeClr val="accent5">
                    <a:lumMod val="75000"/>
                  </a:schemeClr>
                </a:solidFill>
              </a:rPr>
              <a:t>100</a:t>
            </a:r>
            <a:endParaRPr lang="en-IN" sz="2400" dirty="0">
              <a:solidFill>
                <a:schemeClr val="accent5">
                  <a:lumMod val="75000"/>
                </a:schemeClr>
              </a:solidFill>
            </a:endParaRPr>
          </a:p>
        </p:txBody>
      </p:sp>
      <p:cxnSp>
        <p:nvCxnSpPr>
          <p:cNvPr id="312" name="Straight Connector 311">
            <a:extLst>
              <a:ext uri="{FF2B5EF4-FFF2-40B4-BE49-F238E27FC236}">
                <a16:creationId xmlns:a16="http://schemas.microsoft.com/office/drawing/2014/main" id="{0D0DE430-683A-4731-B41D-B4E3B502985A}"/>
              </a:ext>
            </a:extLst>
          </p:cNvPr>
          <p:cNvCxnSpPr>
            <a:cxnSpLocks/>
          </p:cNvCxnSpPr>
          <p:nvPr/>
        </p:nvCxnSpPr>
        <p:spPr>
          <a:xfrm flipH="1">
            <a:off x="1300101" y="436174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F05478C-B231-4059-99C6-2553A3F352CD}"/>
              </a:ext>
            </a:extLst>
          </p:cNvPr>
          <p:cNvCxnSpPr>
            <a:cxnSpLocks/>
          </p:cNvCxnSpPr>
          <p:nvPr/>
        </p:nvCxnSpPr>
        <p:spPr>
          <a:xfrm flipH="1">
            <a:off x="7629352" y="1357388"/>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4" name="TextBox 323">
            <a:extLst>
              <a:ext uri="{FF2B5EF4-FFF2-40B4-BE49-F238E27FC236}">
                <a16:creationId xmlns:a16="http://schemas.microsoft.com/office/drawing/2014/main" id="{B4FEC0D8-B1EE-4E36-B792-47679A94AAB0}"/>
              </a:ext>
            </a:extLst>
          </p:cNvPr>
          <p:cNvSpPr txBox="1"/>
          <p:nvPr/>
        </p:nvSpPr>
        <p:spPr>
          <a:xfrm>
            <a:off x="7115864" y="1592097"/>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326" name="TextBox 325">
            <a:extLst>
              <a:ext uri="{FF2B5EF4-FFF2-40B4-BE49-F238E27FC236}">
                <a16:creationId xmlns:a16="http://schemas.microsoft.com/office/drawing/2014/main" id="{1ECFC795-A10D-46D7-8B49-4EF8DA25CC92}"/>
              </a:ext>
            </a:extLst>
          </p:cNvPr>
          <p:cNvSpPr txBox="1"/>
          <p:nvPr/>
        </p:nvSpPr>
        <p:spPr>
          <a:xfrm>
            <a:off x="3589477" y="4224550"/>
            <a:ext cx="654887" cy="461665"/>
          </a:xfrm>
          <a:prstGeom prst="rect">
            <a:avLst/>
          </a:prstGeom>
          <a:noFill/>
        </p:spPr>
        <p:txBody>
          <a:bodyPr wrap="square" rtlCol="0">
            <a:spAutoFit/>
          </a:bodyPr>
          <a:lstStyle>
            <a:defPPr>
              <a:defRPr lang="en-US"/>
            </a:defPPr>
            <a:lvl1pPr algn="ctr">
              <a:defRPr sz="2400">
                <a:solidFill>
                  <a:schemeClr val="accent5">
                    <a:lumMod val="75000"/>
                  </a:schemeClr>
                </a:solidFill>
              </a:defRPr>
            </a:lvl1pPr>
          </a:lstStyle>
          <a:p>
            <a:r>
              <a:rPr lang="en-US" dirty="0"/>
              <a:t>100</a:t>
            </a:r>
            <a:endParaRPr lang="en-IN" dirty="0"/>
          </a:p>
        </p:txBody>
      </p:sp>
      <p:cxnSp>
        <p:nvCxnSpPr>
          <p:cNvPr id="327" name="Straight Connector 326">
            <a:extLst>
              <a:ext uri="{FF2B5EF4-FFF2-40B4-BE49-F238E27FC236}">
                <a16:creationId xmlns:a16="http://schemas.microsoft.com/office/drawing/2014/main" id="{FDCFC696-B018-4726-ACA3-66EC96B20353}"/>
              </a:ext>
            </a:extLst>
          </p:cNvPr>
          <p:cNvCxnSpPr>
            <a:cxnSpLocks/>
          </p:cNvCxnSpPr>
          <p:nvPr/>
        </p:nvCxnSpPr>
        <p:spPr>
          <a:xfrm flipH="1">
            <a:off x="3274926" y="436174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38EBD96-7FEA-4BE4-8A06-3770DEC846CA}"/>
              </a:ext>
            </a:extLst>
          </p:cNvPr>
          <p:cNvCxnSpPr>
            <a:cxnSpLocks/>
          </p:cNvCxnSpPr>
          <p:nvPr/>
        </p:nvCxnSpPr>
        <p:spPr>
          <a:xfrm rot="5400000" flipH="1">
            <a:off x="1491642"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B61F2A2B-D548-4D29-9977-93FBF12A1A5F}"/>
              </a:ext>
            </a:extLst>
          </p:cNvPr>
          <p:cNvCxnSpPr>
            <a:cxnSpLocks/>
          </p:cNvCxnSpPr>
          <p:nvPr/>
        </p:nvCxnSpPr>
        <p:spPr>
          <a:xfrm flipH="1">
            <a:off x="685127" y="1661922"/>
            <a:ext cx="7200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6C85471D-FBA6-41B0-BDD6-5CD9A364447C}"/>
              </a:ext>
            </a:extLst>
          </p:cNvPr>
          <p:cNvCxnSpPr>
            <a:cxnSpLocks/>
          </p:cNvCxnSpPr>
          <p:nvPr/>
        </p:nvCxnSpPr>
        <p:spPr>
          <a:xfrm flipH="1">
            <a:off x="7629352" y="208858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E5E94A71-FBEA-4D14-8BAC-5C1F81EA4C3F}"/>
              </a:ext>
            </a:extLst>
          </p:cNvPr>
          <p:cNvSpPr txBox="1"/>
          <p:nvPr/>
        </p:nvSpPr>
        <p:spPr>
          <a:xfrm>
            <a:off x="7115864" y="232329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339" name="TextBox 338">
            <a:extLst>
              <a:ext uri="{FF2B5EF4-FFF2-40B4-BE49-F238E27FC236}">
                <a16:creationId xmlns:a16="http://schemas.microsoft.com/office/drawing/2014/main" id="{7EEE11DB-4613-4B13-BB67-678E59717596}"/>
              </a:ext>
            </a:extLst>
          </p:cNvPr>
          <p:cNvSpPr txBox="1"/>
          <p:nvPr/>
        </p:nvSpPr>
        <p:spPr>
          <a:xfrm>
            <a:off x="4741450" y="4213923"/>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67" name="Straight Connector 166">
            <a:extLst>
              <a:ext uri="{FF2B5EF4-FFF2-40B4-BE49-F238E27FC236}">
                <a16:creationId xmlns:a16="http://schemas.microsoft.com/office/drawing/2014/main" id="{A58A2857-AE94-456D-A091-76121FE119BE}"/>
              </a:ext>
            </a:extLst>
          </p:cNvPr>
          <p:cNvCxnSpPr/>
          <p:nvPr/>
        </p:nvCxnSpPr>
        <p:spPr>
          <a:xfrm>
            <a:off x="6108728" y="507624"/>
            <a:ext cx="0" cy="45053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7A7B40CA-CD51-4CA1-B100-D73AB04CB78F}"/>
              </a:ext>
            </a:extLst>
          </p:cNvPr>
          <p:cNvSpPr txBox="1"/>
          <p:nvPr/>
        </p:nvSpPr>
        <p:spPr>
          <a:xfrm>
            <a:off x="6615216" y="1610375"/>
            <a:ext cx="552885" cy="461665"/>
          </a:xfrm>
          <a:prstGeom prst="rect">
            <a:avLst/>
          </a:prstGeom>
          <a:noFill/>
        </p:spPr>
        <p:txBody>
          <a:bodyPr wrap="square" rtlCol="0">
            <a:spAutoFit/>
          </a:bodyPr>
          <a:lstStyle/>
          <a:p>
            <a:pPr algn="ctr"/>
            <a:r>
              <a:rPr lang="en-US" sz="2400" dirty="0"/>
              <a:t>30</a:t>
            </a:r>
          </a:p>
        </p:txBody>
      </p:sp>
      <p:sp>
        <p:nvSpPr>
          <p:cNvPr id="213" name="TextBox 212">
            <a:extLst>
              <a:ext uri="{FF2B5EF4-FFF2-40B4-BE49-F238E27FC236}">
                <a16:creationId xmlns:a16="http://schemas.microsoft.com/office/drawing/2014/main" id="{8AB8EEB5-8B56-47E1-9788-3A715F5F97C3}"/>
              </a:ext>
            </a:extLst>
          </p:cNvPr>
          <p:cNvSpPr txBox="1"/>
          <p:nvPr/>
        </p:nvSpPr>
        <p:spPr>
          <a:xfrm>
            <a:off x="6615216" y="2344141"/>
            <a:ext cx="552885" cy="461665"/>
          </a:xfrm>
          <a:prstGeom prst="rect">
            <a:avLst/>
          </a:prstGeom>
          <a:noFill/>
        </p:spPr>
        <p:txBody>
          <a:bodyPr wrap="square" rtlCol="0">
            <a:spAutoFit/>
          </a:bodyPr>
          <a:lstStyle/>
          <a:p>
            <a:pPr algn="ctr"/>
            <a:r>
              <a:rPr lang="en-US" sz="2400" dirty="0"/>
              <a:t>50</a:t>
            </a:r>
          </a:p>
        </p:txBody>
      </p:sp>
      <p:sp>
        <p:nvSpPr>
          <p:cNvPr id="216" name="TextBox 215">
            <a:extLst>
              <a:ext uri="{FF2B5EF4-FFF2-40B4-BE49-F238E27FC236}">
                <a16:creationId xmlns:a16="http://schemas.microsoft.com/office/drawing/2014/main" id="{5EC6AD57-FBA7-436D-AEC0-B9B4309B3739}"/>
              </a:ext>
            </a:extLst>
          </p:cNvPr>
          <p:cNvSpPr txBox="1"/>
          <p:nvPr/>
        </p:nvSpPr>
        <p:spPr>
          <a:xfrm>
            <a:off x="6615216" y="3105687"/>
            <a:ext cx="552885" cy="461665"/>
          </a:xfrm>
          <a:prstGeom prst="rect">
            <a:avLst/>
          </a:prstGeom>
          <a:noFill/>
        </p:spPr>
        <p:txBody>
          <a:bodyPr wrap="square" rtlCol="0">
            <a:spAutoFit/>
          </a:bodyPr>
          <a:lstStyle/>
          <a:p>
            <a:pPr algn="ctr"/>
            <a:r>
              <a:rPr lang="en-US" sz="2400" dirty="0"/>
              <a:t>80</a:t>
            </a:r>
          </a:p>
        </p:txBody>
      </p:sp>
      <p:sp>
        <p:nvSpPr>
          <p:cNvPr id="220" name="TextBox 219">
            <a:extLst>
              <a:ext uri="{FF2B5EF4-FFF2-40B4-BE49-F238E27FC236}">
                <a16:creationId xmlns:a16="http://schemas.microsoft.com/office/drawing/2014/main" id="{CC036EB4-9374-4900-8D6D-143F9D4F5EDD}"/>
              </a:ext>
            </a:extLst>
          </p:cNvPr>
          <p:cNvSpPr txBox="1"/>
          <p:nvPr/>
        </p:nvSpPr>
        <p:spPr>
          <a:xfrm>
            <a:off x="6498300" y="3848397"/>
            <a:ext cx="669802" cy="461665"/>
          </a:xfrm>
          <a:prstGeom prst="rect">
            <a:avLst/>
          </a:prstGeom>
          <a:noFill/>
        </p:spPr>
        <p:txBody>
          <a:bodyPr wrap="square" rtlCol="0">
            <a:spAutoFit/>
          </a:bodyPr>
          <a:lstStyle/>
          <a:p>
            <a:pPr algn="ctr"/>
            <a:r>
              <a:rPr lang="en-US" sz="2400" dirty="0"/>
              <a:t>120</a:t>
            </a:r>
          </a:p>
        </p:txBody>
      </p:sp>
      <p:sp>
        <p:nvSpPr>
          <p:cNvPr id="224" name="TextBox 223">
            <a:extLst>
              <a:ext uri="{FF2B5EF4-FFF2-40B4-BE49-F238E27FC236}">
                <a16:creationId xmlns:a16="http://schemas.microsoft.com/office/drawing/2014/main" id="{3E9AD835-623F-4E90-988D-2258FA3793AB}"/>
              </a:ext>
            </a:extLst>
          </p:cNvPr>
          <p:cNvSpPr txBox="1"/>
          <p:nvPr/>
        </p:nvSpPr>
        <p:spPr>
          <a:xfrm>
            <a:off x="6030482" y="4222957"/>
            <a:ext cx="655604" cy="461665"/>
          </a:xfrm>
          <a:prstGeom prst="rect">
            <a:avLst/>
          </a:prstGeom>
          <a:noFill/>
        </p:spPr>
        <p:txBody>
          <a:bodyPr wrap="square" rtlCol="0">
            <a:spAutoFit/>
          </a:bodyPr>
          <a:lstStyle/>
          <a:p>
            <a:pPr algn="ctr"/>
            <a:r>
              <a:rPr lang="en-US" sz="2400" dirty="0"/>
              <a:t>400</a:t>
            </a:r>
            <a:endParaRPr lang="en-IN" sz="2400" dirty="0"/>
          </a:p>
        </p:txBody>
      </p:sp>
      <p:sp>
        <p:nvSpPr>
          <p:cNvPr id="231" name="TextBox 230">
            <a:extLst>
              <a:ext uri="{FF2B5EF4-FFF2-40B4-BE49-F238E27FC236}">
                <a16:creationId xmlns:a16="http://schemas.microsoft.com/office/drawing/2014/main" id="{5214878A-C5F8-4671-A35E-3710F467AC5A}"/>
              </a:ext>
            </a:extLst>
          </p:cNvPr>
          <p:cNvSpPr txBox="1"/>
          <p:nvPr/>
        </p:nvSpPr>
        <p:spPr>
          <a:xfrm>
            <a:off x="6209274" y="656165"/>
            <a:ext cx="759869" cy="461665"/>
          </a:xfrm>
          <a:prstGeom prst="rect">
            <a:avLst/>
          </a:prstGeom>
          <a:noFill/>
        </p:spPr>
        <p:txBody>
          <a:bodyPr wrap="square" rtlCol="0">
            <a:spAutoFit/>
          </a:bodyPr>
          <a:lstStyle/>
          <a:p>
            <a:pPr algn="ctr"/>
            <a:r>
              <a:rPr lang="en-US" sz="2400" dirty="0"/>
              <a:t>6</a:t>
            </a:r>
            <a:endParaRPr lang="en-IN" sz="2400" dirty="0"/>
          </a:p>
        </p:txBody>
      </p:sp>
      <p:sp>
        <p:nvSpPr>
          <p:cNvPr id="239" name="TextBox 238">
            <a:extLst>
              <a:ext uri="{FF2B5EF4-FFF2-40B4-BE49-F238E27FC236}">
                <a16:creationId xmlns:a16="http://schemas.microsoft.com/office/drawing/2014/main" id="{1840A177-598E-43A9-8527-277E037B418B}"/>
              </a:ext>
            </a:extLst>
          </p:cNvPr>
          <p:cNvSpPr txBox="1"/>
          <p:nvPr/>
        </p:nvSpPr>
        <p:spPr>
          <a:xfrm>
            <a:off x="2170668" y="1190884"/>
            <a:ext cx="651864"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240" name="Straight Connector 239">
            <a:extLst>
              <a:ext uri="{FF2B5EF4-FFF2-40B4-BE49-F238E27FC236}">
                <a16:creationId xmlns:a16="http://schemas.microsoft.com/office/drawing/2014/main" id="{7CE34C9F-BC75-4A9C-8302-9BEB63198394}"/>
              </a:ext>
            </a:extLst>
          </p:cNvPr>
          <p:cNvCxnSpPr>
            <a:cxnSpLocks/>
          </p:cNvCxnSpPr>
          <p:nvPr/>
        </p:nvCxnSpPr>
        <p:spPr>
          <a:xfrm>
            <a:off x="2202226" y="1585577"/>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4E6E9776-43CC-4A8B-8C62-B7CCCFC253DD}"/>
              </a:ext>
            </a:extLst>
          </p:cNvPr>
          <p:cNvCxnSpPr>
            <a:cxnSpLocks/>
          </p:cNvCxnSpPr>
          <p:nvPr/>
        </p:nvCxnSpPr>
        <p:spPr>
          <a:xfrm flipV="1">
            <a:off x="2750882" y="1254984"/>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7F9E73FB-01D2-471C-8F41-DC56ED1F179B}"/>
              </a:ext>
            </a:extLst>
          </p:cNvPr>
          <p:cNvSpPr txBox="1"/>
          <p:nvPr/>
        </p:nvSpPr>
        <p:spPr>
          <a:xfrm>
            <a:off x="3120689" y="1944733"/>
            <a:ext cx="651864" cy="461665"/>
          </a:xfrm>
          <a:prstGeom prst="rect">
            <a:avLst/>
          </a:prstGeom>
          <a:noFill/>
        </p:spPr>
        <p:txBody>
          <a:bodyPr wrap="square" rtlCol="0">
            <a:spAutoFit/>
          </a:bodyPr>
          <a:lstStyle/>
          <a:p>
            <a:pPr algn="ctr"/>
            <a:r>
              <a:rPr lang="en-US" sz="2400" dirty="0">
                <a:solidFill>
                  <a:schemeClr val="tx2"/>
                </a:solidFill>
              </a:rPr>
              <a:t>100</a:t>
            </a:r>
            <a:endParaRPr lang="en-IN" sz="2400" dirty="0">
              <a:solidFill>
                <a:schemeClr val="tx2"/>
              </a:solidFill>
            </a:endParaRPr>
          </a:p>
        </p:txBody>
      </p:sp>
      <p:cxnSp>
        <p:nvCxnSpPr>
          <p:cNvPr id="252" name="Straight Connector 251">
            <a:extLst>
              <a:ext uri="{FF2B5EF4-FFF2-40B4-BE49-F238E27FC236}">
                <a16:creationId xmlns:a16="http://schemas.microsoft.com/office/drawing/2014/main" id="{F1C6F091-1A80-4A1C-9656-793BC7F06533}"/>
              </a:ext>
            </a:extLst>
          </p:cNvPr>
          <p:cNvCxnSpPr>
            <a:cxnSpLocks/>
          </p:cNvCxnSpPr>
          <p:nvPr/>
        </p:nvCxnSpPr>
        <p:spPr>
          <a:xfrm>
            <a:off x="3179543" y="233942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05603B1-467E-4FAB-B5DE-5546378747D2}"/>
              </a:ext>
            </a:extLst>
          </p:cNvPr>
          <p:cNvCxnSpPr>
            <a:cxnSpLocks/>
          </p:cNvCxnSpPr>
          <p:nvPr/>
        </p:nvCxnSpPr>
        <p:spPr>
          <a:xfrm flipV="1">
            <a:off x="3728199" y="200883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E53E6EDD-F032-4B80-96B8-67EB613F8FB0}"/>
              </a:ext>
            </a:extLst>
          </p:cNvPr>
          <p:cNvSpPr txBox="1"/>
          <p:nvPr/>
        </p:nvSpPr>
        <p:spPr>
          <a:xfrm>
            <a:off x="6057433" y="1205173"/>
            <a:ext cx="651864" cy="461665"/>
          </a:xfrm>
          <a:prstGeom prst="rect">
            <a:avLst/>
          </a:prstGeom>
          <a:noFill/>
        </p:spPr>
        <p:txBody>
          <a:bodyPr wrap="square" rtlCol="0">
            <a:spAutoFit/>
          </a:bodyPr>
          <a:lstStyle/>
          <a:p>
            <a:pPr algn="ctr"/>
            <a:r>
              <a:rPr lang="en-US" sz="2400" dirty="0">
                <a:solidFill>
                  <a:schemeClr val="tx2"/>
                </a:solidFill>
              </a:rPr>
              <a:t>400</a:t>
            </a:r>
            <a:endParaRPr lang="en-IN" sz="2400" dirty="0">
              <a:solidFill>
                <a:schemeClr val="tx2"/>
              </a:solidFill>
            </a:endParaRPr>
          </a:p>
        </p:txBody>
      </p:sp>
      <p:cxnSp>
        <p:nvCxnSpPr>
          <p:cNvPr id="328" name="Straight Connector 327">
            <a:extLst>
              <a:ext uri="{FF2B5EF4-FFF2-40B4-BE49-F238E27FC236}">
                <a16:creationId xmlns:a16="http://schemas.microsoft.com/office/drawing/2014/main" id="{0E8AB965-1100-43BC-BE8A-A02C491DC51D}"/>
              </a:ext>
            </a:extLst>
          </p:cNvPr>
          <p:cNvCxnSpPr>
            <a:cxnSpLocks/>
          </p:cNvCxnSpPr>
          <p:nvPr/>
        </p:nvCxnSpPr>
        <p:spPr>
          <a:xfrm>
            <a:off x="6116287" y="1599866"/>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0FB3A292-B2E4-49BA-8D66-5F47A4387D0C}"/>
              </a:ext>
            </a:extLst>
          </p:cNvPr>
          <p:cNvCxnSpPr>
            <a:cxnSpLocks/>
          </p:cNvCxnSpPr>
          <p:nvPr/>
        </p:nvCxnSpPr>
        <p:spPr>
          <a:xfrm flipV="1">
            <a:off x="6664943" y="1269273"/>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48" name="TextBox 347">
            <a:extLst>
              <a:ext uri="{FF2B5EF4-FFF2-40B4-BE49-F238E27FC236}">
                <a16:creationId xmlns:a16="http://schemas.microsoft.com/office/drawing/2014/main" id="{4A6C7F34-4BBA-4368-BD0E-77EABDD4B670}"/>
              </a:ext>
            </a:extLst>
          </p:cNvPr>
          <p:cNvSpPr txBox="1"/>
          <p:nvPr/>
        </p:nvSpPr>
        <p:spPr>
          <a:xfrm>
            <a:off x="4100896" y="2710505"/>
            <a:ext cx="651864"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349" name="Straight Connector 348">
            <a:extLst>
              <a:ext uri="{FF2B5EF4-FFF2-40B4-BE49-F238E27FC236}">
                <a16:creationId xmlns:a16="http://schemas.microsoft.com/office/drawing/2014/main" id="{7A9AF724-72C8-4B3B-9DF1-C777A135C921}"/>
              </a:ext>
            </a:extLst>
          </p:cNvPr>
          <p:cNvCxnSpPr>
            <a:cxnSpLocks/>
          </p:cNvCxnSpPr>
          <p:nvPr/>
        </p:nvCxnSpPr>
        <p:spPr>
          <a:xfrm>
            <a:off x="4159750" y="3105198"/>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3A61F317-2760-45BC-9A15-715C1E658524}"/>
              </a:ext>
            </a:extLst>
          </p:cNvPr>
          <p:cNvCxnSpPr>
            <a:cxnSpLocks/>
          </p:cNvCxnSpPr>
          <p:nvPr/>
        </p:nvCxnSpPr>
        <p:spPr>
          <a:xfrm flipV="1">
            <a:off x="4708406" y="2774605"/>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36874381-DECE-41EF-8720-8018FA45BDF0}"/>
              </a:ext>
            </a:extLst>
          </p:cNvPr>
          <p:cNvSpPr txBox="1"/>
          <p:nvPr/>
        </p:nvSpPr>
        <p:spPr>
          <a:xfrm>
            <a:off x="3120689" y="2709549"/>
            <a:ext cx="651864" cy="461665"/>
          </a:xfrm>
          <a:prstGeom prst="rect">
            <a:avLst/>
          </a:prstGeom>
          <a:noFill/>
        </p:spPr>
        <p:txBody>
          <a:bodyPr wrap="square" rtlCol="0">
            <a:spAutoFit/>
          </a:bodyPr>
          <a:lstStyle/>
          <a:p>
            <a:pPr algn="ctr"/>
            <a:r>
              <a:rPr lang="en-US" sz="2400" dirty="0">
                <a:solidFill>
                  <a:schemeClr val="tx2"/>
                </a:solidFill>
              </a:rPr>
              <a:t>300</a:t>
            </a:r>
            <a:endParaRPr lang="en-IN" sz="2400" dirty="0">
              <a:solidFill>
                <a:schemeClr val="tx2"/>
              </a:solidFill>
            </a:endParaRPr>
          </a:p>
        </p:txBody>
      </p:sp>
      <p:cxnSp>
        <p:nvCxnSpPr>
          <p:cNvPr id="352" name="Straight Connector 351">
            <a:extLst>
              <a:ext uri="{FF2B5EF4-FFF2-40B4-BE49-F238E27FC236}">
                <a16:creationId xmlns:a16="http://schemas.microsoft.com/office/drawing/2014/main" id="{C18E1441-D97A-4E8B-BC80-F6303A1EA943}"/>
              </a:ext>
            </a:extLst>
          </p:cNvPr>
          <p:cNvCxnSpPr>
            <a:cxnSpLocks/>
          </p:cNvCxnSpPr>
          <p:nvPr/>
        </p:nvCxnSpPr>
        <p:spPr>
          <a:xfrm>
            <a:off x="3179543" y="310424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9466047C-B048-41EC-8C24-CD701E00B3C3}"/>
              </a:ext>
            </a:extLst>
          </p:cNvPr>
          <p:cNvCxnSpPr>
            <a:cxnSpLocks/>
          </p:cNvCxnSpPr>
          <p:nvPr/>
        </p:nvCxnSpPr>
        <p:spPr>
          <a:xfrm flipV="1">
            <a:off x="3728199" y="277364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60" name="TextBox 359">
            <a:extLst>
              <a:ext uri="{FF2B5EF4-FFF2-40B4-BE49-F238E27FC236}">
                <a16:creationId xmlns:a16="http://schemas.microsoft.com/office/drawing/2014/main" id="{2BE2FD67-7C8E-405F-8473-7338B4B61F3D}"/>
              </a:ext>
            </a:extLst>
          </p:cNvPr>
          <p:cNvSpPr txBox="1"/>
          <p:nvPr/>
        </p:nvSpPr>
        <p:spPr>
          <a:xfrm>
            <a:off x="1165666" y="3455529"/>
            <a:ext cx="651864" cy="461665"/>
          </a:xfrm>
          <a:prstGeom prst="rect">
            <a:avLst/>
          </a:prstGeom>
          <a:noFill/>
        </p:spPr>
        <p:txBody>
          <a:bodyPr wrap="square" rtlCol="0">
            <a:spAutoFit/>
          </a:bodyPr>
          <a:lstStyle/>
          <a:p>
            <a:pPr algn="ctr"/>
            <a:r>
              <a:rPr lang="en-US" sz="2400" dirty="0">
                <a:solidFill>
                  <a:schemeClr val="tx2"/>
                </a:solidFill>
              </a:rPr>
              <a:t>500</a:t>
            </a:r>
            <a:endParaRPr lang="en-IN" sz="2400" dirty="0">
              <a:solidFill>
                <a:schemeClr val="tx2"/>
              </a:solidFill>
            </a:endParaRPr>
          </a:p>
        </p:txBody>
      </p:sp>
      <p:cxnSp>
        <p:nvCxnSpPr>
          <p:cNvPr id="361" name="Straight Connector 360">
            <a:extLst>
              <a:ext uri="{FF2B5EF4-FFF2-40B4-BE49-F238E27FC236}">
                <a16:creationId xmlns:a16="http://schemas.microsoft.com/office/drawing/2014/main" id="{8E4647CD-72D9-4E6E-A64C-C671D761DE2A}"/>
              </a:ext>
            </a:extLst>
          </p:cNvPr>
          <p:cNvCxnSpPr>
            <a:cxnSpLocks/>
          </p:cNvCxnSpPr>
          <p:nvPr/>
        </p:nvCxnSpPr>
        <p:spPr>
          <a:xfrm>
            <a:off x="1224520" y="3850222"/>
            <a:ext cx="551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A6049B9B-0B65-4A01-83AB-2CDC1E085C83}"/>
              </a:ext>
            </a:extLst>
          </p:cNvPr>
          <p:cNvCxnSpPr>
            <a:cxnSpLocks/>
          </p:cNvCxnSpPr>
          <p:nvPr/>
        </p:nvCxnSpPr>
        <p:spPr>
          <a:xfrm flipV="1">
            <a:off x="1773176" y="3519629"/>
            <a:ext cx="0" cy="333768"/>
          </a:xfrm>
          <a:prstGeom prst="line">
            <a:avLst/>
          </a:prstGeom>
        </p:spPr>
        <p:style>
          <a:lnRef idx="1">
            <a:schemeClr val="accent1"/>
          </a:lnRef>
          <a:fillRef idx="0">
            <a:schemeClr val="accent1"/>
          </a:fillRef>
          <a:effectRef idx="0">
            <a:schemeClr val="accent1"/>
          </a:effectRef>
          <a:fontRef idx="minor">
            <a:schemeClr val="tx1"/>
          </a:fontRef>
        </p:style>
      </p:cxnSp>
      <p:sp>
        <p:nvSpPr>
          <p:cNvPr id="369" name="TextBox 368">
            <a:extLst>
              <a:ext uri="{FF2B5EF4-FFF2-40B4-BE49-F238E27FC236}">
                <a16:creationId xmlns:a16="http://schemas.microsoft.com/office/drawing/2014/main" id="{875ACA43-B7B8-4EB8-B916-B65270CF88AF}"/>
              </a:ext>
            </a:extLst>
          </p:cNvPr>
          <p:cNvSpPr txBox="1"/>
          <p:nvPr/>
        </p:nvSpPr>
        <p:spPr>
          <a:xfrm>
            <a:off x="6063302" y="5002267"/>
            <a:ext cx="552885" cy="461665"/>
          </a:xfrm>
          <a:prstGeom prst="rect">
            <a:avLst/>
          </a:prstGeom>
          <a:noFill/>
        </p:spPr>
        <p:txBody>
          <a:bodyPr wrap="square" rtlCol="0">
            <a:spAutoFit/>
          </a:bodyPr>
          <a:lstStyle/>
          <a:p>
            <a:pPr algn="ctr"/>
            <a:r>
              <a:rPr lang="en-US" sz="2400" dirty="0"/>
              <a:t>20</a:t>
            </a:r>
            <a:endParaRPr lang="en-IN" sz="2400" dirty="0"/>
          </a:p>
        </p:txBody>
      </p:sp>
      <p:sp>
        <p:nvSpPr>
          <p:cNvPr id="370" name="TextBox 369">
            <a:extLst>
              <a:ext uri="{FF2B5EF4-FFF2-40B4-BE49-F238E27FC236}">
                <a16:creationId xmlns:a16="http://schemas.microsoft.com/office/drawing/2014/main" id="{65EEE744-3187-41E2-906F-45D5C96D848C}"/>
              </a:ext>
            </a:extLst>
          </p:cNvPr>
          <p:cNvSpPr txBox="1"/>
          <p:nvPr/>
        </p:nvSpPr>
        <p:spPr>
          <a:xfrm>
            <a:off x="8543458" y="1179008"/>
            <a:ext cx="580182" cy="461665"/>
          </a:xfrm>
          <a:prstGeom prst="rect">
            <a:avLst/>
          </a:prstGeom>
          <a:noFill/>
        </p:spPr>
        <p:txBody>
          <a:bodyPr wrap="square" rtlCol="0">
            <a:spAutoFit/>
          </a:bodyPr>
          <a:lstStyle/>
          <a:p>
            <a:pPr algn="ctr"/>
            <a:r>
              <a:rPr lang="en-US" sz="2400" dirty="0"/>
              <a:t>20</a:t>
            </a:r>
            <a:endParaRPr lang="en-IN" sz="2400" dirty="0"/>
          </a:p>
        </p:txBody>
      </p:sp>
      <p:sp>
        <p:nvSpPr>
          <p:cNvPr id="371" name="TextBox 370">
            <a:extLst>
              <a:ext uri="{FF2B5EF4-FFF2-40B4-BE49-F238E27FC236}">
                <a16:creationId xmlns:a16="http://schemas.microsoft.com/office/drawing/2014/main" id="{7DC974B2-0624-435C-B39E-1AA02069A7B3}"/>
              </a:ext>
            </a:extLst>
          </p:cNvPr>
          <p:cNvSpPr txBox="1"/>
          <p:nvPr/>
        </p:nvSpPr>
        <p:spPr>
          <a:xfrm>
            <a:off x="8543458" y="1935870"/>
            <a:ext cx="580182" cy="461665"/>
          </a:xfrm>
          <a:prstGeom prst="rect">
            <a:avLst/>
          </a:prstGeom>
          <a:noFill/>
        </p:spPr>
        <p:txBody>
          <a:bodyPr wrap="square" rtlCol="0">
            <a:spAutoFit/>
          </a:bodyPr>
          <a:lstStyle/>
          <a:p>
            <a:pPr algn="ctr"/>
            <a:r>
              <a:rPr lang="en-US" sz="2400" dirty="0"/>
              <a:t>10</a:t>
            </a:r>
            <a:endParaRPr lang="en-IN" sz="2400" dirty="0"/>
          </a:p>
        </p:txBody>
      </p:sp>
      <p:sp>
        <p:nvSpPr>
          <p:cNvPr id="372" name="TextBox 371">
            <a:extLst>
              <a:ext uri="{FF2B5EF4-FFF2-40B4-BE49-F238E27FC236}">
                <a16:creationId xmlns:a16="http://schemas.microsoft.com/office/drawing/2014/main" id="{390AFDBF-0D1C-4E95-91F0-05144F32A21E}"/>
              </a:ext>
            </a:extLst>
          </p:cNvPr>
          <p:cNvSpPr txBox="1"/>
          <p:nvPr/>
        </p:nvSpPr>
        <p:spPr>
          <a:xfrm>
            <a:off x="8543458" y="2698247"/>
            <a:ext cx="580182" cy="461665"/>
          </a:xfrm>
          <a:prstGeom prst="rect">
            <a:avLst/>
          </a:prstGeom>
          <a:noFill/>
        </p:spPr>
        <p:txBody>
          <a:bodyPr wrap="square" rtlCol="0">
            <a:spAutoFit/>
          </a:bodyPr>
          <a:lstStyle/>
          <a:p>
            <a:pPr algn="ctr"/>
            <a:r>
              <a:rPr lang="en-US" sz="2400" dirty="0"/>
              <a:t>0</a:t>
            </a:r>
            <a:endParaRPr lang="en-IN" sz="2400" dirty="0"/>
          </a:p>
        </p:txBody>
      </p:sp>
      <p:sp>
        <p:nvSpPr>
          <p:cNvPr id="373" name="TextBox 372">
            <a:extLst>
              <a:ext uri="{FF2B5EF4-FFF2-40B4-BE49-F238E27FC236}">
                <a16:creationId xmlns:a16="http://schemas.microsoft.com/office/drawing/2014/main" id="{F7CF65E3-714E-49BE-BC18-8F4D7E3BB7DB}"/>
              </a:ext>
            </a:extLst>
          </p:cNvPr>
          <p:cNvSpPr txBox="1"/>
          <p:nvPr/>
        </p:nvSpPr>
        <p:spPr>
          <a:xfrm>
            <a:off x="8543458" y="3552658"/>
            <a:ext cx="580182" cy="461665"/>
          </a:xfrm>
          <a:prstGeom prst="rect">
            <a:avLst/>
          </a:prstGeom>
          <a:noFill/>
        </p:spPr>
        <p:txBody>
          <a:bodyPr wrap="square" rtlCol="0">
            <a:spAutoFit/>
          </a:bodyPr>
          <a:lstStyle/>
          <a:p>
            <a:pPr algn="ctr"/>
            <a:r>
              <a:rPr lang="en-US" sz="2400" dirty="0"/>
              <a:t>30</a:t>
            </a:r>
            <a:endParaRPr lang="en-IN" sz="2400" dirty="0"/>
          </a:p>
        </p:txBody>
      </p:sp>
      <p:sp>
        <p:nvSpPr>
          <p:cNvPr id="374" name="TextBox 373">
            <a:extLst>
              <a:ext uri="{FF2B5EF4-FFF2-40B4-BE49-F238E27FC236}">
                <a16:creationId xmlns:a16="http://schemas.microsoft.com/office/drawing/2014/main" id="{149E8D23-DAC5-4FA6-9B11-E247C2BDD133}"/>
              </a:ext>
            </a:extLst>
          </p:cNvPr>
          <p:cNvSpPr txBox="1"/>
          <p:nvPr/>
        </p:nvSpPr>
        <p:spPr>
          <a:xfrm>
            <a:off x="9063926" y="1179008"/>
            <a:ext cx="580182" cy="461665"/>
          </a:xfrm>
          <a:prstGeom prst="rect">
            <a:avLst/>
          </a:prstGeom>
          <a:noFill/>
        </p:spPr>
        <p:txBody>
          <a:bodyPr wrap="square" rtlCol="0">
            <a:spAutoFit/>
          </a:bodyPr>
          <a:lstStyle/>
          <a:p>
            <a:pPr algn="ctr"/>
            <a:r>
              <a:rPr lang="en-US" sz="2400" dirty="0"/>
              <a:t>20</a:t>
            </a:r>
            <a:endParaRPr lang="en-IN" sz="2400" dirty="0"/>
          </a:p>
        </p:txBody>
      </p:sp>
      <p:sp>
        <p:nvSpPr>
          <p:cNvPr id="375" name="TextBox 374">
            <a:extLst>
              <a:ext uri="{FF2B5EF4-FFF2-40B4-BE49-F238E27FC236}">
                <a16:creationId xmlns:a16="http://schemas.microsoft.com/office/drawing/2014/main" id="{FAA6341A-E327-41D5-8C61-21A023F84BD9}"/>
              </a:ext>
            </a:extLst>
          </p:cNvPr>
          <p:cNvSpPr txBox="1"/>
          <p:nvPr/>
        </p:nvSpPr>
        <p:spPr>
          <a:xfrm>
            <a:off x="9063926" y="1935870"/>
            <a:ext cx="580182" cy="461665"/>
          </a:xfrm>
          <a:prstGeom prst="rect">
            <a:avLst/>
          </a:prstGeom>
          <a:noFill/>
        </p:spPr>
        <p:txBody>
          <a:bodyPr wrap="square" rtlCol="0">
            <a:spAutoFit/>
          </a:bodyPr>
          <a:lstStyle/>
          <a:p>
            <a:pPr algn="ctr"/>
            <a:r>
              <a:rPr lang="en-US" sz="2400" dirty="0"/>
              <a:t>10</a:t>
            </a:r>
            <a:endParaRPr lang="en-IN" sz="2400" dirty="0"/>
          </a:p>
        </p:txBody>
      </p:sp>
      <p:sp>
        <p:nvSpPr>
          <p:cNvPr id="376" name="TextBox 375">
            <a:extLst>
              <a:ext uri="{FF2B5EF4-FFF2-40B4-BE49-F238E27FC236}">
                <a16:creationId xmlns:a16="http://schemas.microsoft.com/office/drawing/2014/main" id="{265B7E07-F301-4CE6-AA84-9188F534DEA4}"/>
              </a:ext>
            </a:extLst>
          </p:cNvPr>
          <p:cNvSpPr txBox="1"/>
          <p:nvPr/>
        </p:nvSpPr>
        <p:spPr>
          <a:xfrm>
            <a:off x="9063926" y="2698247"/>
            <a:ext cx="580182" cy="461665"/>
          </a:xfrm>
          <a:prstGeom prst="rect">
            <a:avLst/>
          </a:prstGeom>
          <a:noFill/>
        </p:spPr>
        <p:txBody>
          <a:bodyPr wrap="square" rtlCol="0">
            <a:spAutoFit/>
          </a:bodyPr>
          <a:lstStyle/>
          <a:p>
            <a:pPr algn="ctr"/>
            <a:r>
              <a:rPr lang="en-US" sz="2400" dirty="0"/>
              <a:t>40</a:t>
            </a:r>
            <a:endParaRPr lang="en-IN" sz="2400" dirty="0"/>
          </a:p>
        </p:txBody>
      </p:sp>
      <p:sp>
        <p:nvSpPr>
          <p:cNvPr id="377" name="TextBox 376">
            <a:extLst>
              <a:ext uri="{FF2B5EF4-FFF2-40B4-BE49-F238E27FC236}">
                <a16:creationId xmlns:a16="http://schemas.microsoft.com/office/drawing/2014/main" id="{92D422DD-6EF3-4853-ADCD-120CA8E6A2FE}"/>
              </a:ext>
            </a:extLst>
          </p:cNvPr>
          <p:cNvSpPr txBox="1"/>
          <p:nvPr/>
        </p:nvSpPr>
        <p:spPr>
          <a:xfrm>
            <a:off x="9063926" y="3552658"/>
            <a:ext cx="580182" cy="461665"/>
          </a:xfrm>
          <a:prstGeom prst="rect">
            <a:avLst/>
          </a:prstGeom>
          <a:noFill/>
        </p:spPr>
        <p:txBody>
          <a:bodyPr wrap="square" rtlCol="0">
            <a:spAutoFit/>
          </a:bodyPr>
          <a:lstStyle/>
          <a:p>
            <a:pPr algn="ctr"/>
            <a:r>
              <a:rPr lang="en-US" sz="2400" dirty="0"/>
              <a:t>30</a:t>
            </a:r>
            <a:endParaRPr lang="en-IN" sz="2400" dirty="0"/>
          </a:p>
        </p:txBody>
      </p:sp>
      <p:sp>
        <p:nvSpPr>
          <p:cNvPr id="378" name="TextBox 377">
            <a:extLst>
              <a:ext uri="{FF2B5EF4-FFF2-40B4-BE49-F238E27FC236}">
                <a16:creationId xmlns:a16="http://schemas.microsoft.com/office/drawing/2014/main" id="{25B44E48-503B-4128-B777-67CD111D04AA}"/>
              </a:ext>
            </a:extLst>
          </p:cNvPr>
          <p:cNvSpPr txBox="1"/>
          <p:nvPr/>
        </p:nvSpPr>
        <p:spPr>
          <a:xfrm>
            <a:off x="9584394" y="1179008"/>
            <a:ext cx="580182" cy="461665"/>
          </a:xfrm>
          <a:prstGeom prst="rect">
            <a:avLst/>
          </a:prstGeom>
          <a:noFill/>
        </p:spPr>
        <p:txBody>
          <a:bodyPr wrap="square" rtlCol="0">
            <a:spAutoFit/>
          </a:bodyPr>
          <a:lstStyle/>
          <a:p>
            <a:pPr algn="ctr"/>
            <a:r>
              <a:rPr lang="en-US" sz="2400" dirty="0"/>
              <a:t>40</a:t>
            </a:r>
            <a:endParaRPr lang="en-IN" sz="2400" dirty="0"/>
          </a:p>
        </p:txBody>
      </p:sp>
      <p:sp>
        <p:nvSpPr>
          <p:cNvPr id="379" name="TextBox 378">
            <a:extLst>
              <a:ext uri="{FF2B5EF4-FFF2-40B4-BE49-F238E27FC236}">
                <a16:creationId xmlns:a16="http://schemas.microsoft.com/office/drawing/2014/main" id="{C783DC32-051A-473D-906D-BDCA362597DA}"/>
              </a:ext>
            </a:extLst>
          </p:cNvPr>
          <p:cNvSpPr txBox="1"/>
          <p:nvPr/>
        </p:nvSpPr>
        <p:spPr>
          <a:xfrm>
            <a:off x="9584394" y="1935870"/>
            <a:ext cx="580182" cy="461665"/>
          </a:xfrm>
          <a:prstGeom prst="rect">
            <a:avLst/>
          </a:prstGeom>
          <a:noFill/>
        </p:spPr>
        <p:txBody>
          <a:bodyPr wrap="square" rtlCol="0">
            <a:spAutoFit/>
          </a:bodyPr>
          <a:lstStyle/>
          <a:p>
            <a:pPr algn="ctr"/>
            <a:r>
              <a:rPr lang="en-US" sz="2400" dirty="0"/>
              <a:t>10</a:t>
            </a:r>
            <a:endParaRPr lang="en-IN" sz="2400" dirty="0"/>
          </a:p>
        </p:txBody>
      </p:sp>
      <p:sp>
        <p:nvSpPr>
          <p:cNvPr id="380" name="TextBox 379">
            <a:extLst>
              <a:ext uri="{FF2B5EF4-FFF2-40B4-BE49-F238E27FC236}">
                <a16:creationId xmlns:a16="http://schemas.microsoft.com/office/drawing/2014/main" id="{0A97EB0A-A70F-424F-9E9C-053E2B83517E}"/>
              </a:ext>
            </a:extLst>
          </p:cNvPr>
          <p:cNvSpPr txBox="1"/>
          <p:nvPr/>
        </p:nvSpPr>
        <p:spPr>
          <a:xfrm>
            <a:off x="9584394" y="2698247"/>
            <a:ext cx="580182" cy="461665"/>
          </a:xfrm>
          <a:prstGeom prst="rect">
            <a:avLst/>
          </a:prstGeom>
          <a:noFill/>
        </p:spPr>
        <p:txBody>
          <a:bodyPr wrap="square" rtlCol="0">
            <a:spAutoFit/>
          </a:bodyPr>
          <a:lstStyle/>
          <a:p>
            <a:pPr algn="ctr"/>
            <a:r>
              <a:rPr lang="en-US" sz="2400" dirty="0"/>
              <a:t>20</a:t>
            </a:r>
            <a:endParaRPr lang="en-IN" sz="2400" dirty="0"/>
          </a:p>
        </p:txBody>
      </p:sp>
      <p:sp>
        <p:nvSpPr>
          <p:cNvPr id="381" name="TextBox 380">
            <a:extLst>
              <a:ext uri="{FF2B5EF4-FFF2-40B4-BE49-F238E27FC236}">
                <a16:creationId xmlns:a16="http://schemas.microsoft.com/office/drawing/2014/main" id="{15EB008F-B58B-4481-9647-BA1B397BF4EF}"/>
              </a:ext>
            </a:extLst>
          </p:cNvPr>
          <p:cNvSpPr txBox="1"/>
          <p:nvPr/>
        </p:nvSpPr>
        <p:spPr>
          <a:xfrm>
            <a:off x="9584394" y="3552658"/>
            <a:ext cx="580182" cy="461665"/>
          </a:xfrm>
          <a:prstGeom prst="rect">
            <a:avLst/>
          </a:prstGeom>
          <a:noFill/>
        </p:spPr>
        <p:txBody>
          <a:bodyPr wrap="square" rtlCol="0">
            <a:spAutoFit/>
          </a:bodyPr>
          <a:lstStyle/>
          <a:p>
            <a:pPr algn="ctr"/>
            <a:r>
              <a:rPr lang="en-US" sz="2400" dirty="0"/>
              <a:t>0</a:t>
            </a:r>
            <a:endParaRPr lang="en-IN" sz="2400" dirty="0"/>
          </a:p>
        </p:txBody>
      </p:sp>
      <p:sp>
        <p:nvSpPr>
          <p:cNvPr id="383" name="TextBox 382">
            <a:extLst>
              <a:ext uri="{FF2B5EF4-FFF2-40B4-BE49-F238E27FC236}">
                <a16:creationId xmlns:a16="http://schemas.microsoft.com/office/drawing/2014/main" id="{F2F0E443-6F51-42B2-BB89-BB87BEAB9FB8}"/>
              </a:ext>
            </a:extLst>
          </p:cNvPr>
          <p:cNvSpPr txBox="1"/>
          <p:nvPr/>
        </p:nvSpPr>
        <p:spPr>
          <a:xfrm>
            <a:off x="10104862" y="1935870"/>
            <a:ext cx="580182" cy="461665"/>
          </a:xfrm>
          <a:prstGeom prst="rect">
            <a:avLst/>
          </a:prstGeom>
          <a:noFill/>
        </p:spPr>
        <p:txBody>
          <a:bodyPr wrap="square" rtlCol="0">
            <a:spAutoFit/>
          </a:bodyPr>
          <a:lstStyle/>
          <a:p>
            <a:pPr algn="ctr"/>
            <a:r>
              <a:rPr lang="en-US" sz="2400" dirty="0"/>
              <a:t>30</a:t>
            </a:r>
            <a:endParaRPr lang="en-IN" sz="2400" dirty="0"/>
          </a:p>
        </p:txBody>
      </p:sp>
      <p:sp>
        <p:nvSpPr>
          <p:cNvPr id="384" name="TextBox 383">
            <a:extLst>
              <a:ext uri="{FF2B5EF4-FFF2-40B4-BE49-F238E27FC236}">
                <a16:creationId xmlns:a16="http://schemas.microsoft.com/office/drawing/2014/main" id="{A3429496-1B64-4F3A-B8B0-F4DFDC42D5A2}"/>
              </a:ext>
            </a:extLst>
          </p:cNvPr>
          <p:cNvSpPr txBox="1"/>
          <p:nvPr/>
        </p:nvSpPr>
        <p:spPr>
          <a:xfrm>
            <a:off x="10104862" y="2698247"/>
            <a:ext cx="580182" cy="461665"/>
          </a:xfrm>
          <a:prstGeom prst="rect">
            <a:avLst/>
          </a:prstGeom>
          <a:noFill/>
        </p:spPr>
        <p:txBody>
          <a:bodyPr wrap="square" rtlCol="0">
            <a:spAutoFit/>
          </a:bodyPr>
          <a:lstStyle/>
          <a:p>
            <a:pPr algn="ctr"/>
            <a:r>
              <a:rPr lang="en-US" sz="2400" dirty="0"/>
              <a:t>50</a:t>
            </a:r>
            <a:endParaRPr lang="en-IN" sz="2400" dirty="0"/>
          </a:p>
        </p:txBody>
      </p:sp>
      <p:sp>
        <p:nvSpPr>
          <p:cNvPr id="385" name="TextBox 384">
            <a:extLst>
              <a:ext uri="{FF2B5EF4-FFF2-40B4-BE49-F238E27FC236}">
                <a16:creationId xmlns:a16="http://schemas.microsoft.com/office/drawing/2014/main" id="{91039373-66A7-4066-8093-645B0FD47711}"/>
              </a:ext>
            </a:extLst>
          </p:cNvPr>
          <p:cNvSpPr txBox="1"/>
          <p:nvPr/>
        </p:nvSpPr>
        <p:spPr>
          <a:xfrm>
            <a:off x="10104862" y="3552658"/>
            <a:ext cx="580182" cy="461665"/>
          </a:xfrm>
          <a:prstGeom prst="rect">
            <a:avLst/>
          </a:prstGeom>
          <a:noFill/>
        </p:spPr>
        <p:txBody>
          <a:bodyPr wrap="square" rtlCol="0">
            <a:spAutoFit/>
          </a:bodyPr>
          <a:lstStyle/>
          <a:p>
            <a:pPr algn="ctr"/>
            <a:r>
              <a:rPr lang="en-US" sz="2400" dirty="0"/>
              <a:t>0</a:t>
            </a:r>
            <a:endParaRPr lang="en-IN" sz="2400" dirty="0"/>
          </a:p>
        </p:txBody>
      </p:sp>
      <p:sp>
        <p:nvSpPr>
          <p:cNvPr id="387" name="TextBox 386">
            <a:extLst>
              <a:ext uri="{FF2B5EF4-FFF2-40B4-BE49-F238E27FC236}">
                <a16:creationId xmlns:a16="http://schemas.microsoft.com/office/drawing/2014/main" id="{F11EF100-60DD-4103-9767-0EA2C18B8487}"/>
              </a:ext>
            </a:extLst>
          </p:cNvPr>
          <p:cNvSpPr txBox="1"/>
          <p:nvPr/>
        </p:nvSpPr>
        <p:spPr>
          <a:xfrm>
            <a:off x="10625330" y="1935870"/>
            <a:ext cx="580182" cy="461665"/>
          </a:xfrm>
          <a:prstGeom prst="rect">
            <a:avLst/>
          </a:prstGeom>
          <a:noFill/>
        </p:spPr>
        <p:txBody>
          <a:bodyPr wrap="square" rtlCol="0">
            <a:spAutoFit/>
          </a:bodyPr>
          <a:lstStyle/>
          <a:p>
            <a:pPr algn="ctr"/>
            <a:r>
              <a:rPr lang="en-US" sz="2400" dirty="0"/>
              <a:t>30</a:t>
            </a:r>
            <a:endParaRPr lang="en-IN" sz="2400" dirty="0"/>
          </a:p>
        </p:txBody>
      </p:sp>
      <p:sp>
        <p:nvSpPr>
          <p:cNvPr id="389" name="TextBox 388">
            <a:extLst>
              <a:ext uri="{FF2B5EF4-FFF2-40B4-BE49-F238E27FC236}">
                <a16:creationId xmlns:a16="http://schemas.microsoft.com/office/drawing/2014/main" id="{21E2D7F7-593A-4627-A53D-EDC3396C49DC}"/>
              </a:ext>
            </a:extLst>
          </p:cNvPr>
          <p:cNvSpPr txBox="1"/>
          <p:nvPr/>
        </p:nvSpPr>
        <p:spPr>
          <a:xfrm>
            <a:off x="10625330" y="3552658"/>
            <a:ext cx="580182" cy="461665"/>
          </a:xfrm>
          <a:prstGeom prst="rect">
            <a:avLst/>
          </a:prstGeom>
          <a:noFill/>
        </p:spPr>
        <p:txBody>
          <a:bodyPr wrap="square" rtlCol="0">
            <a:spAutoFit/>
          </a:bodyPr>
          <a:lstStyle/>
          <a:p>
            <a:pPr algn="ctr"/>
            <a:r>
              <a:rPr lang="en-US" sz="2400" dirty="0"/>
              <a:t>0</a:t>
            </a:r>
            <a:endParaRPr lang="en-IN" sz="2400" dirty="0"/>
          </a:p>
        </p:txBody>
      </p:sp>
      <p:sp>
        <p:nvSpPr>
          <p:cNvPr id="390" name="TextBox 389">
            <a:extLst>
              <a:ext uri="{FF2B5EF4-FFF2-40B4-BE49-F238E27FC236}">
                <a16:creationId xmlns:a16="http://schemas.microsoft.com/office/drawing/2014/main" id="{60B69CDD-C682-407F-A6AF-DEBFDE8F6C9F}"/>
              </a:ext>
            </a:extLst>
          </p:cNvPr>
          <p:cNvSpPr txBox="1"/>
          <p:nvPr/>
        </p:nvSpPr>
        <p:spPr>
          <a:xfrm>
            <a:off x="1167998" y="5408159"/>
            <a:ext cx="552885" cy="461665"/>
          </a:xfrm>
          <a:prstGeom prst="rect">
            <a:avLst/>
          </a:prstGeom>
          <a:noFill/>
        </p:spPr>
        <p:txBody>
          <a:bodyPr wrap="square" rtlCol="0">
            <a:spAutoFit/>
          </a:bodyPr>
          <a:lstStyle/>
          <a:p>
            <a:pPr algn="ctr"/>
            <a:r>
              <a:rPr lang="en-US" sz="2400" dirty="0"/>
              <a:t>20</a:t>
            </a:r>
            <a:endParaRPr lang="en-IN" sz="2400" dirty="0"/>
          </a:p>
        </p:txBody>
      </p:sp>
      <p:sp>
        <p:nvSpPr>
          <p:cNvPr id="392" name="TextBox 391">
            <a:extLst>
              <a:ext uri="{FF2B5EF4-FFF2-40B4-BE49-F238E27FC236}">
                <a16:creationId xmlns:a16="http://schemas.microsoft.com/office/drawing/2014/main" id="{B9FE6D2E-D99D-4FF3-A3B8-3494E06E24D5}"/>
              </a:ext>
            </a:extLst>
          </p:cNvPr>
          <p:cNvSpPr txBox="1"/>
          <p:nvPr/>
        </p:nvSpPr>
        <p:spPr>
          <a:xfrm>
            <a:off x="3126120" y="5408159"/>
            <a:ext cx="552885" cy="461665"/>
          </a:xfrm>
          <a:prstGeom prst="rect">
            <a:avLst/>
          </a:prstGeom>
          <a:noFill/>
        </p:spPr>
        <p:txBody>
          <a:bodyPr wrap="square" rtlCol="0">
            <a:spAutoFit/>
          </a:bodyPr>
          <a:lstStyle/>
          <a:p>
            <a:pPr algn="ctr"/>
            <a:r>
              <a:rPr lang="en-US" sz="2400" dirty="0"/>
              <a:t>0</a:t>
            </a:r>
            <a:endParaRPr lang="en-IN" sz="2400" dirty="0"/>
          </a:p>
        </p:txBody>
      </p:sp>
      <p:sp>
        <p:nvSpPr>
          <p:cNvPr id="393" name="TextBox 392">
            <a:extLst>
              <a:ext uri="{FF2B5EF4-FFF2-40B4-BE49-F238E27FC236}">
                <a16:creationId xmlns:a16="http://schemas.microsoft.com/office/drawing/2014/main" id="{A1D15CFA-31BB-4C16-9BF5-6AE1F1B0712D}"/>
              </a:ext>
            </a:extLst>
          </p:cNvPr>
          <p:cNvSpPr txBox="1"/>
          <p:nvPr/>
        </p:nvSpPr>
        <p:spPr>
          <a:xfrm>
            <a:off x="4105181" y="5408159"/>
            <a:ext cx="552885" cy="461665"/>
          </a:xfrm>
          <a:prstGeom prst="rect">
            <a:avLst/>
          </a:prstGeom>
          <a:noFill/>
        </p:spPr>
        <p:txBody>
          <a:bodyPr wrap="square" rtlCol="0">
            <a:spAutoFit/>
          </a:bodyPr>
          <a:lstStyle/>
          <a:p>
            <a:pPr algn="ctr"/>
            <a:r>
              <a:rPr lang="en-US" sz="2400" dirty="0"/>
              <a:t>30</a:t>
            </a:r>
            <a:endParaRPr lang="en-IN" sz="2400" dirty="0"/>
          </a:p>
        </p:txBody>
      </p:sp>
      <p:sp>
        <p:nvSpPr>
          <p:cNvPr id="394" name="TextBox 393">
            <a:extLst>
              <a:ext uri="{FF2B5EF4-FFF2-40B4-BE49-F238E27FC236}">
                <a16:creationId xmlns:a16="http://schemas.microsoft.com/office/drawing/2014/main" id="{124E3746-91C0-4262-83FA-2E027A7FCB55}"/>
              </a:ext>
            </a:extLst>
          </p:cNvPr>
          <p:cNvSpPr txBox="1"/>
          <p:nvPr/>
        </p:nvSpPr>
        <p:spPr>
          <a:xfrm>
            <a:off x="5084242" y="5408159"/>
            <a:ext cx="552885" cy="461665"/>
          </a:xfrm>
          <a:prstGeom prst="rect">
            <a:avLst/>
          </a:prstGeom>
          <a:noFill/>
        </p:spPr>
        <p:txBody>
          <a:bodyPr wrap="square" rtlCol="0">
            <a:spAutoFit/>
          </a:bodyPr>
          <a:lstStyle/>
          <a:p>
            <a:pPr algn="ctr"/>
            <a:r>
              <a:rPr lang="en-US" sz="2400" dirty="0"/>
              <a:t>30</a:t>
            </a:r>
            <a:endParaRPr lang="en-IN" sz="2400" dirty="0"/>
          </a:p>
        </p:txBody>
      </p:sp>
      <p:sp>
        <p:nvSpPr>
          <p:cNvPr id="395" name="TextBox 394">
            <a:extLst>
              <a:ext uri="{FF2B5EF4-FFF2-40B4-BE49-F238E27FC236}">
                <a16:creationId xmlns:a16="http://schemas.microsoft.com/office/drawing/2014/main" id="{144B4CC5-5AE4-49DD-9C27-24E7DE5CF167}"/>
              </a:ext>
            </a:extLst>
          </p:cNvPr>
          <p:cNvSpPr txBox="1"/>
          <p:nvPr/>
        </p:nvSpPr>
        <p:spPr>
          <a:xfrm>
            <a:off x="6063302" y="5408159"/>
            <a:ext cx="552885" cy="461665"/>
          </a:xfrm>
          <a:prstGeom prst="rect">
            <a:avLst/>
          </a:prstGeom>
          <a:noFill/>
        </p:spPr>
        <p:txBody>
          <a:bodyPr wrap="square" rtlCol="0">
            <a:spAutoFit/>
          </a:bodyPr>
          <a:lstStyle/>
          <a:p>
            <a:pPr algn="ctr"/>
            <a:r>
              <a:rPr lang="en-US" sz="2400" dirty="0"/>
              <a:t>20</a:t>
            </a:r>
            <a:endParaRPr lang="en-IN" sz="2400" dirty="0"/>
          </a:p>
        </p:txBody>
      </p:sp>
      <p:sp>
        <p:nvSpPr>
          <p:cNvPr id="396" name="TextBox 395">
            <a:extLst>
              <a:ext uri="{FF2B5EF4-FFF2-40B4-BE49-F238E27FC236}">
                <a16:creationId xmlns:a16="http://schemas.microsoft.com/office/drawing/2014/main" id="{DF88BCDB-CA1D-4E1A-B2C6-15C32A90B87E}"/>
              </a:ext>
            </a:extLst>
          </p:cNvPr>
          <p:cNvSpPr txBox="1"/>
          <p:nvPr/>
        </p:nvSpPr>
        <p:spPr>
          <a:xfrm>
            <a:off x="1167998" y="5814051"/>
            <a:ext cx="552885" cy="461665"/>
          </a:xfrm>
          <a:prstGeom prst="rect">
            <a:avLst/>
          </a:prstGeom>
          <a:noFill/>
        </p:spPr>
        <p:txBody>
          <a:bodyPr wrap="square" rtlCol="0">
            <a:spAutoFit/>
          </a:bodyPr>
          <a:lstStyle/>
          <a:p>
            <a:pPr algn="ctr"/>
            <a:r>
              <a:rPr lang="en-US" sz="2400" dirty="0"/>
              <a:t>20</a:t>
            </a:r>
            <a:endParaRPr lang="en-IN" sz="2400" dirty="0"/>
          </a:p>
        </p:txBody>
      </p:sp>
      <p:sp>
        <p:nvSpPr>
          <p:cNvPr id="398" name="TextBox 397">
            <a:extLst>
              <a:ext uri="{FF2B5EF4-FFF2-40B4-BE49-F238E27FC236}">
                <a16:creationId xmlns:a16="http://schemas.microsoft.com/office/drawing/2014/main" id="{977C2CD4-8B46-4538-97CE-C2E6C8470603}"/>
              </a:ext>
            </a:extLst>
          </p:cNvPr>
          <p:cNvSpPr txBox="1"/>
          <p:nvPr/>
        </p:nvSpPr>
        <p:spPr>
          <a:xfrm>
            <a:off x="3126120" y="5814051"/>
            <a:ext cx="552885" cy="461665"/>
          </a:xfrm>
          <a:prstGeom prst="rect">
            <a:avLst/>
          </a:prstGeom>
          <a:noFill/>
        </p:spPr>
        <p:txBody>
          <a:bodyPr wrap="square" rtlCol="0">
            <a:spAutoFit/>
          </a:bodyPr>
          <a:lstStyle/>
          <a:p>
            <a:pPr algn="ctr"/>
            <a:r>
              <a:rPr lang="en-US" sz="2400" dirty="0"/>
              <a:t>0</a:t>
            </a:r>
            <a:endParaRPr lang="en-IN" sz="2400" dirty="0"/>
          </a:p>
        </p:txBody>
      </p:sp>
      <p:sp>
        <p:nvSpPr>
          <p:cNvPr id="399" name="TextBox 398">
            <a:extLst>
              <a:ext uri="{FF2B5EF4-FFF2-40B4-BE49-F238E27FC236}">
                <a16:creationId xmlns:a16="http://schemas.microsoft.com/office/drawing/2014/main" id="{05C9D5E1-6CA9-4A60-9B6F-2817EF82A5DA}"/>
              </a:ext>
            </a:extLst>
          </p:cNvPr>
          <p:cNvSpPr txBox="1"/>
          <p:nvPr/>
        </p:nvSpPr>
        <p:spPr>
          <a:xfrm>
            <a:off x="4105181" y="5814051"/>
            <a:ext cx="552885" cy="461665"/>
          </a:xfrm>
          <a:prstGeom prst="rect">
            <a:avLst/>
          </a:prstGeom>
          <a:noFill/>
        </p:spPr>
        <p:txBody>
          <a:bodyPr wrap="square" rtlCol="0">
            <a:spAutoFit/>
          </a:bodyPr>
          <a:lstStyle/>
          <a:p>
            <a:pPr algn="ctr"/>
            <a:r>
              <a:rPr lang="en-US" sz="2400" dirty="0"/>
              <a:t>30</a:t>
            </a:r>
            <a:endParaRPr lang="en-IN" sz="2400" dirty="0"/>
          </a:p>
        </p:txBody>
      </p:sp>
      <p:sp>
        <p:nvSpPr>
          <p:cNvPr id="401" name="TextBox 400">
            <a:extLst>
              <a:ext uri="{FF2B5EF4-FFF2-40B4-BE49-F238E27FC236}">
                <a16:creationId xmlns:a16="http://schemas.microsoft.com/office/drawing/2014/main" id="{48DCE37A-1DAE-4B14-B036-FA95C84B565E}"/>
              </a:ext>
            </a:extLst>
          </p:cNvPr>
          <p:cNvSpPr txBox="1"/>
          <p:nvPr/>
        </p:nvSpPr>
        <p:spPr>
          <a:xfrm>
            <a:off x="6063302" y="5814051"/>
            <a:ext cx="552885" cy="461665"/>
          </a:xfrm>
          <a:prstGeom prst="rect">
            <a:avLst/>
          </a:prstGeom>
          <a:noFill/>
        </p:spPr>
        <p:txBody>
          <a:bodyPr wrap="square" rtlCol="0">
            <a:spAutoFit/>
          </a:bodyPr>
          <a:lstStyle/>
          <a:p>
            <a:pPr algn="ctr"/>
            <a:r>
              <a:rPr lang="en-US" sz="2400" dirty="0"/>
              <a:t>20</a:t>
            </a:r>
            <a:endParaRPr lang="en-IN" sz="2400" dirty="0"/>
          </a:p>
        </p:txBody>
      </p:sp>
      <p:sp>
        <p:nvSpPr>
          <p:cNvPr id="402" name="TextBox 401">
            <a:extLst>
              <a:ext uri="{FF2B5EF4-FFF2-40B4-BE49-F238E27FC236}">
                <a16:creationId xmlns:a16="http://schemas.microsoft.com/office/drawing/2014/main" id="{F33ED611-CFC6-42F1-867C-F921042441CF}"/>
              </a:ext>
            </a:extLst>
          </p:cNvPr>
          <p:cNvSpPr txBox="1"/>
          <p:nvPr/>
        </p:nvSpPr>
        <p:spPr>
          <a:xfrm>
            <a:off x="1167998" y="6219943"/>
            <a:ext cx="552885" cy="461665"/>
          </a:xfrm>
          <a:prstGeom prst="rect">
            <a:avLst/>
          </a:prstGeom>
          <a:noFill/>
        </p:spPr>
        <p:txBody>
          <a:bodyPr wrap="square" rtlCol="0">
            <a:spAutoFit/>
          </a:bodyPr>
          <a:lstStyle/>
          <a:p>
            <a:pPr algn="ctr"/>
            <a:r>
              <a:rPr lang="en-US" sz="2400" dirty="0"/>
              <a:t>20</a:t>
            </a:r>
            <a:endParaRPr lang="en-IN" sz="2400" dirty="0"/>
          </a:p>
        </p:txBody>
      </p:sp>
      <p:sp>
        <p:nvSpPr>
          <p:cNvPr id="404" name="TextBox 403">
            <a:extLst>
              <a:ext uri="{FF2B5EF4-FFF2-40B4-BE49-F238E27FC236}">
                <a16:creationId xmlns:a16="http://schemas.microsoft.com/office/drawing/2014/main" id="{890D12B4-C167-487C-9A29-B8DF28ABE5D5}"/>
              </a:ext>
            </a:extLst>
          </p:cNvPr>
          <p:cNvSpPr txBox="1"/>
          <p:nvPr/>
        </p:nvSpPr>
        <p:spPr>
          <a:xfrm>
            <a:off x="3126120" y="6219943"/>
            <a:ext cx="552885" cy="461665"/>
          </a:xfrm>
          <a:prstGeom prst="rect">
            <a:avLst/>
          </a:prstGeom>
          <a:noFill/>
        </p:spPr>
        <p:txBody>
          <a:bodyPr wrap="square" rtlCol="0">
            <a:spAutoFit/>
          </a:bodyPr>
          <a:lstStyle/>
          <a:p>
            <a:pPr algn="ctr"/>
            <a:r>
              <a:rPr lang="en-US" sz="2400" dirty="0"/>
              <a:t>0</a:t>
            </a:r>
            <a:endParaRPr lang="en-IN" sz="2400" dirty="0"/>
          </a:p>
        </p:txBody>
      </p:sp>
      <p:sp>
        <p:nvSpPr>
          <p:cNvPr id="407" name="TextBox 406">
            <a:extLst>
              <a:ext uri="{FF2B5EF4-FFF2-40B4-BE49-F238E27FC236}">
                <a16:creationId xmlns:a16="http://schemas.microsoft.com/office/drawing/2014/main" id="{4CAD0BCB-F175-4BAB-BBC9-8A4C059D583B}"/>
              </a:ext>
            </a:extLst>
          </p:cNvPr>
          <p:cNvSpPr txBox="1"/>
          <p:nvPr/>
        </p:nvSpPr>
        <p:spPr>
          <a:xfrm>
            <a:off x="6063302" y="6219943"/>
            <a:ext cx="552885" cy="461665"/>
          </a:xfrm>
          <a:prstGeom prst="rect">
            <a:avLst/>
          </a:prstGeom>
          <a:noFill/>
        </p:spPr>
        <p:txBody>
          <a:bodyPr wrap="square" rtlCol="0">
            <a:spAutoFit/>
          </a:bodyPr>
          <a:lstStyle/>
          <a:p>
            <a:pPr algn="ctr"/>
            <a:r>
              <a:rPr lang="en-US" sz="2400" dirty="0"/>
              <a:t>20</a:t>
            </a:r>
            <a:endParaRPr lang="en-IN" sz="2400" dirty="0"/>
          </a:p>
        </p:txBody>
      </p:sp>
      <p:sp>
        <p:nvSpPr>
          <p:cNvPr id="408" name="TextBox 407">
            <a:extLst>
              <a:ext uri="{FF2B5EF4-FFF2-40B4-BE49-F238E27FC236}">
                <a16:creationId xmlns:a16="http://schemas.microsoft.com/office/drawing/2014/main" id="{6DEE75BE-890F-4CA1-A134-BF3B483B5282}"/>
              </a:ext>
            </a:extLst>
          </p:cNvPr>
          <p:cNvSpPr txBox="1"/>
          <p:nvPr/>
        </p:nvSpPr>
        <p:spPr>
          <a:xfrm>
            <a:off x="1692720" y="5002267"/>
            <a:ext cx="552885" cy="461665"/>
          </a:xfrm>
          <a:prstGeom prst="rect">
            <a:avLst/>
          </a:prstGeom>
          <a:noFill/>
        </p:spPr>
        <p:txBody>
          <a:bodyPr wrap="square" rtlCol="0">
            <a:spAutoFit/>
          </a:bodyPr>
          <a:lstStyle/>
          <a:p>
            <a:pPr algn="ctr"/>
            <a:r>
              <a:rPr lang="en-US" sz="2400" dirty="0"/>
              <a:t>0</a:t>
            </a:r>
            <a:endParaRPr lang="en-IN" sz="2400" dirty="0"/>
          </a:p>
        </p:txBody>
      </p:sp>
      <p:sp>
        <p:nvSpPr>
          <p:cNvPr id="410" name="TextBox 409">
            <a:extLst>
              <a:ext uri="{FF2B5EF4-FFF2-40B4-BE49-F238E27FC236}">
                <a16:creationId xmlns:a16="http://schemas.microsoft.com/office/drawing/2014/main" id="{F0BF2D4E-38B1-444A-A2EC-5B9E5562323F}"/>
              </a:ext>
            </a:extLst>
          </p:cNvPr>
          <p:cNvSpPr txBox="1"/>
          <p:nvPr/>
        </p:nvSpPr>
        <p:spPr>
          <a:xfrm>
            <a:off x="3650842" y="5002267"/>
            <a:ext cx="552885" cy="461665"/>
          </a:xfrm>
          <a:prstGeom prst="rect">
            <a:avLst/>
          </a:prstGeom>
          <a:noFill/>
        </p:spPr>
        <p:txBody>
          <a:bodyPr wrap="square" rtlCol="0">
            <a:spAutoFit/>
          </a:bodyPr>
          <a:lstStyle/>
          <a:p>
            <a:pPr algn="ctr"/>
            <a:r>
              <a:rPr lang="en-US" sz="2400" dirty="0"/>
              <a:t>0</a:t>
            </a:r>
            <a:endParaRPr lang="en-IN" sz="2400" dirty="0"/>
          </a:p>
        </p:txBody>
      </p:sp>
      <p:sp>
        <p:nvSpPr>
          <p:cNvPr id="414" name="TextBox 413">
            <a:extLst>
              <a:ext uri="{FF2B5EF4-FFF2-40B4-BE49-F238E27FC236}">
                <a16:creationId xmlns:a16="http://schemas.microsoft.com/office/drawing/2014/main" id="{86F8FA50-7337-4BAD-A2AE-E93CAAEF3B5B}"/>
              </a:ext>
            </a:extLst>
          </p:cNvPr>
          <p:cNvSpPr txBox="1"/>
          <p:nvPr/>
        </p:nvSpPr>
        <p:spPr>
          <a:xfrm>
            <a:off x="1692720" y="5408159"/>
            <a:ext cx="552885" cy="461665"/>
          </a:xfrm>
          <a:prstGeom prst="rect">
            <a:avLst/>
          </a:prstGeom>
          <a:noFill/>
        </p:spPr>
        <p:txBody>
          <a:bodyPr wrap="square" rtlCol="0">
            <a:spAutoFit/>
          </a:bodyPr>
          <a:lstStyle/>
          <a:p>
            <a:pPr algn="ctr"/>
            <a:r>
              <a:rPr lang="en-US" sz="2400" dirty="0"/>
              <a:t>0</a:t>
            </a:r>
            <a:endParaRPr lang="en-IN" sz="2400" dirty="0"/>
          </a:p>
        </p:txBody>
      </p:sp>
      <p:sp>
        <p:nvSpPr>
          <p:cNvPr id="416" name="TextBox 415">
            <a:extLst>
              <a:ext uri="{FF2B5EF4-FFF2-40B4-BE49-F238E27FC236}">
                <a16:creationId xmlns:a16="http://schemas.microsoft.com/office/drawing/2014/main" id="{C8A7D354-C5CA-45B5-8FDC-58B7422735F0}"/>
              </a:ext>
            </a:extLst>
          </p:cNvPr>
          <p:cNvSpPr txBox="1"/>
          <p:nvPr/>
        </p:nvSpPr>
        <p:spPr>
          <a:xfrm>
            <a:off x="3650842" y="5408159"/>
            <a:ext cx="552885" cy="461665"/>
          </a:xfrm>
          <a:prstGeom prst="rect">
            <a:avLst/>
          </a:prstGeom>
          <a:noFill/>
        </p:spPr>
        <p:txBody>
          <a:bodyPr wrap="square" rtlCol="0">
            <a:spAutoFit/>
          </a:bodyPr>
          <a:lstStyle/>
          <a:p>
            <a:pPr algn="ctr"/>
            <a:r>
              <a:rPr lang="en-US" sz="2400" dirty="0"/>
              <a:t>30</a:t>
            </a:r>
            <a:endParaRPr lang="en-IN" sz="2400" dirty="0"/>
          </a:p>
        </p:txBody>
      </p:sp>
      <p:sp>
        <p:nvSpPr>
          <p:cNvPr id="421" name="Oval 420">
            <a:extLst>
              <a:ext uri="{FF2B5EF4-FFF2-40B4-BE49-F238E27FC236}">
                <a16:creationId xmlns:a16="http://schemas.microsoft.com/office/drawing/2014/main" id="{502962B7-566C-44A3-93FD-F54CE8E926D6}"/>
              </a:ext>
            </a:extLst>
          </p:cNvPr>
          <p:cNvSpPr/>
          <p:nvPr/>
        </p:nvSpPr>
        <p:spPr>
          <a:xfrm>
            <a:off x="5174480" y="5449485"/>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3" name="Oval 422">
            <a:extLst>
              <a:ext uri="{FF2B5EF4-FFF2-40B4-BE49-F238E27FC236}">
                <a16:creationId xmlns:a16="http://schemas.microsoft.com/office/drawing/2014/main" id="{FEA9FCD2-77F2-4FAA-9D8A-BE3641DE1AA7}"/>
              </a:ext>
            </a:extLst>
          </p:cNvPr>
          <p:cNvSpPr/>
          <p:nvPr/>
        </p:nvSpPr>
        <p:spPr>
          <a:xfrm>
            <a:off x="9174017" y="2744013"/>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4" name="Oval 423">
            <a:extLst>
              <a:ext uri="{FF2B5EF4-FFF2-40B4-BE49-F238E27FC236}">
                <a16:creationId xmlns:a16="http://schemas.microsoft.com/office/drawing/2014/main" id="{3A2B85C0-6000-4BF3-9892-D385E7E08B53}"/>
              </a:ext>
            </a:extLst>
          </p:cNvPr>
          <p:cNvSpPr/>
          <p:nvPr/>
        </p:nvSpPr>
        <p:spPr>
          <a:xfrm>
            <a:off x="9694485" y="1217873"/>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5" name="Oval 424">
            <a:extLst>
              <a:ext uri="{FF2B5EF4-FFF2-40B4-BE49-F238E27FC236}">
                <a16:creationId xmlns:a16="http://schemas.microsoft.com/office/drawing/2014/main" id="{1FD4096B-CDFE-42E8-BE27-055E3BD24F8A}"/>
              </a:ext>
            </a:extLst>
          </p:cNvPr>
          <p:cNvSpPr/>
          <p:nvPr/>
        </p:nvSpPr>
        <p:spPr>
          <a:xfrm>
            <a:off x="10214953" y="2729244"/>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6" name="Oval 425">
            <a:extLst>
              <a:ext uri="{FF2B5EF4-FFF2-40B4-BE49-F238E27FC236}">
                <a16:creationId xmlns:a16="http://schemas.microsoft.com/office/drawing/2014/main" id="{2F1E9340-10E5-4D40-82A9-1828B34F6E52}"/>
              </a:ext>
            </a:extLst>
          </p:cNvPr>
          <p:cNvSpPr/>
          <p:nvPr/>
        </p:nvSpPr>
        <p:spPr>
          <a:xfrm>
            <a:off x="3740896" y="5449485"/>
            <a:ext cx="360000" cy="3600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8" name="Straight Connector 427">
            <a:extLst>
              <a:ext uri="{FF2B5EF4-FFF2-40B4-BE49-F238E27FC236}">
                <a16:creationId xmlns:a16="http://schemas.microsoft.com/office/drawing/2014/main" id="{004F0238-9FAD-4903-A13D-DEE70B5CA11A}"/>
              </a:ext>
            </a:extLst>
          </p:cNvPr>
          <p:cNvCxnSpPr>
            <a:cxnSpLocks/>
          </p:cNvCxnSpPr>
          <p:nvPr/>
        </p:nvCxnSpPr>
        <p:spPr>
          <a:xfrm rot="5400000" flipH="1">
            <a:off x="2480066"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90CF626-DBDF-40FC-8B87-92AF602628AC}"/>
              </a:ext>
            </a:extLst>
          </p:cNvPr>
          <p:cNvCxnSpPr>
            <a:cxnSpLocks/>
          </p:cNvCxnSpPr>
          <p:nvPr/>
        </p:nvCxnSpPr>
        <p:spPr>
          <a:xfrm flipH="1">
            <a:off x="6170929" y="4351029"/>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0" name="TextBox 429">
            <a:extLst>
              <a:ext uri="{FF2B5EF4-FFF2-40B4-BE49-F238E27FC236}">
                <a16:creationId xmlns:a16="http://schemas.microsoft.com/office/drawing/2014/main" id="{BF9F9137-7F77-487C-8B9C-1B5245498219}"/>
              </a:ext>
            </a:extLst>
          </p:cNvPr>
          <p:cNvSpPr txBox="1"/>
          <p:nvPr/>
        </p:nvSpPr>
        <p:spPr>
          <a:xfrm>
            <a:off x="6723723" y="4209905"/>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433" name="Straight Connector 432">
            <a:extLst>
              <a:ext uri="{FF2B5EF4-FFF2-40B4-BE49-F238E27FC236}">
                <a16:creationId xmlns:a16="http://schemas.microsoft.com/office/drawing/2014/main" id="{6DB37620-3731-4C04-9F20-07D985202749}"/>
              </a:ext>
            </a:extLst>
          </p:cNvPr>
          <p:cNvCxnSpPr>
            <a:cxnSpLocks/>
          </p:cNvCxnSpPr>
          <p:nvPr/>
        </p:nvCxnSpPr>
        <p:spPr>
          <a:xfrm rot="5400000" flipH="1">
            <a:off x="4437216" y="2726782"/>
            <a:ext cx="4356000"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ADDAADAF-E25A-4368-8CEE-47AD87A0D27D}"/>
              </a:ext>
            </a:extLst>
          </p:cNvPr>
          <p:cNvCxnSpPr>
            <a:cxnSpLocks/>
          </p:cNvCxnSpPr>
          <p:nvPr/>
        </p:nvCxnSpPr>
        <p:spPr>
          <a:xfrm flipH="1">
            <a:off x="7169041" y="318270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9A29484E-ACC3-4D0F-94D9-C86981A984C3}"/>
              </a:ext>
            </a:extLst>
          </p:cNvPr>
          <p:cNvCxnSpPr>
            <a:cxnSpLocks/>
          </p:cNvCxnSpPr>
          <p:nvPr/>
        </p:nvCxnSpPr>
        <p:spPr>
          <a:xfrm flipH="1">
            <a:off x="3749180"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6" name="TextBox 435">
            <a:extLst>
              <a:ext uri="{FF2B5EF4-FFF2-40B4-BE49-F238E27FC236}">
                <a16:creationId xmlns:a16="http://schemas.microsoft.com/office/drawing/2014/main" id="{1FD88054-B78F-492F-88FB-E1A679020E90}"/>
              </a:ext>
            </a:extLst>
          </p:cNvPr>
          <p:cNvSpPr txBox="1"/>
          <p:nvPr/>
        </p:nvSpPr>
        <p:spPr>
          <a:xfrm>
            <a:off x="3258548" y="457950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437" name="Straight Connector 436">
            <a:extLst>
              <a:ext uri="{FF2B5EF4-FFF2-40B4-BE49-F238E27FC236}">
                <a16:creationId xmlns:a16="http://schemas.microsoft.com/office/drawing/2014/main" id="{00A54FEE-5BF5-407D-8FD7-6C3F25DB6429}"/>
              </a:ext>
            </a:extLst>
          </p:cNvPr>
          <p:cNvCxnSpPr>
            <a:cxnSpLocks/>
          </p:cNvCxnSpPr>
          <p:nvPr/>
        </p:nvCxnSpPr>
        <p:spPr>
          <a:xfrm flipH="1">
            <a:off x="1781296" y="434745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8" name="TextBox 437">
            <a:extLst>
              <a:ext uri="{FF2B5EF4-FFF2-40B4-BE49-F238E27FC236}">
                <a16:creationId xmlns:a16="http://schemas.microsoft.com/office/drawing/2014/main" id="{B50FE115-DD02-4003-9CA9-90F65C4D76F9}"/>
              </a:ext>
            </a:extLst>
          </p:cNvPr>
          <p:cNvSpPr txBox="1"/>
          <p:nvPr/>
        </p:nvSpPr>
        <p:spPr>
          <a:xfrm>
            <a:off x="1296118" y="4579508"/>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Tree>
    <p:extLst>
      <p:ext uri="{BB962C8B-B14F-4D97-AF65-F5344CB8AC3E}">
        <p14:creationId xmlns:p14="http://schemas.microsoft.com/office/powerpoint/2010/main" val="13946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left)">
                                      <p:cBhvr>
                                        <p:cTn id="48" dur="500"/>
                                        <p:tgtEl>
                                          <p:spTgt spid="5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2"/>
                                        </p:tgtEl>
                                        <p:attrNameLst>
                                          <p:attrName>style.visibility</p:attrName>
                                        </p:attrNameLst>
                                      </p:cBhvr>
                                      <p:to>
                                        <p:strVal val="visible"/>
                                      </p:to>
                                    </p:set>
                                    <p:animEffect transition="in" filter="wipe(left)">
                                      <p:cBhvr>
                                        <p:cTn id="53" dur="500"/>
                                        <p:tgtEl>
                                          <p:spTgt spid="16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63"/>
                                        </p:tgtEl>
                                        <p:attrNameLst>
                                          <p:attrName>style.visibility</p:attrName>
                                        </p:attrNameLst>
                                      </p:cBhvr>
                                      <p:to>
                                        <p:strVal val="visible"/>
                                      </p:to>
                                    </p:set>
                                    <p:animEffect transition="in" filter="wipe(left)">
                                      <p:cBhvr>
                                        <p:cTn id="57" dur="500"/>
                                        <p:tgtEl>
                                          <p:spTgt spid="163"/>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164"/>
                                        </p:tgtEl>
                                        <p:attrNameLst>
                                          <p:attrName>style.visibility</p:attrName>
                                        </p:attrNameLst>
                                      </p:cBhvr>
                                      <p:to>
                                        <p:strVal val="visible"/>
                                      </p:to>
                                    </p:set>
                                    <p:animEffect transition="in" filter="wipe(left)">
                                      <p:cBhvr>
                                        <p:cTn id="61" dur="500"/>
                                        <p:tgtEl>
                                          <p:spTgt spid="164"/>
                                        </p:tgtEl>
                                      </p:cBhvr>
                                    </p:animEffect>
                                  </p:childTnLst>
                                </p:cTn>
                              </p:par>
                            </p:childTnLst>
                          </p:cTn>
                        </p:par>
                        <p:par>
                          <p:cTn id="62" fill="hold">
                            <p:stCondLst>
                              <p:cond delay="1500"/>
                            </p:stCondLst>
                            <p:childTnLst>
                              <p:par>
                                <p:cTn id="63" presetID="22" presetClass="entr" presetSubtype="8" fill="hold" grpId="0" nodeType="afterEffect">
                                  <p:stCondLst>
                                    <p:cond delay="0"/>
                                  </p:stCondLst>
                                  <p:childTnLst>
                                    <p:set>
                                      <p:cBhvr>
                                        <p:cTn id="64" dur="1" fill="hold">
                                          <p:stCondLst>
                                            <p:cond delay="0"/>
                                          </p:stCondLst>
                                        </p:cTn>
                                        <p:tgtEl>
                                          <p:spTgt spid="165"/>
                                        </p:tgtEl>
                                        <p:attrNameLst>
                                          <p:attrName>style.visibility</p:attrName>
                                        </p:attrNameLst>
                                      </p:cBhvr>
                                      <p:to>
                                        <p:strVal val="visible"/>
                                      </p:to>
                                    </p:set>
                                    <p:animEffect transition="in" filter="wipe(left)">
                                      <p:cBhvr>
                                        <p:cTn id="65" dur="500"/>
                                        <p:tgtEl>
                                          <p:spTgt spid="16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500"/>
                                        <p:tgtEl>
                                          <p:spTgt spid="5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8"/>
                                        </p:tgtEl>
                                        <p:attrNameLst>
                                          <p:attrName>style.visibility</p:attrName>
                                        </p:attrNameLst>
                                      </p:cBhvr>
                                      <p:to>
                                        <p:strVal val="visible"/>
                                      </p:to>
                                    </p:set>
                                    <p:animEffect transition="in" filter="wipe(left)">
                                      <p:cBhvr>
                                        <p:cTn id="75" dur="500"/>
                                        <p:tgtEl>
                                          <p:spTgt spid="168"/>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wipe(left)">
                                      <p:cBhvr>
                                        <p:cTn id="79" dur="500"/>
                                        <p:tgtEl>
                                          <p:spTgt spid="170"/>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71"/>
                                        </p:tgtEl>
                                        <p:attrNameLst>
                                          <p:attrName>style.visibility</p:attrName>
                                        </p:attrNameLst>
                                      </p:cBhvr>
                                      <p:to>
                                        <p:strVal val="visible"/>
                                      </p:to>
                                    </p:set>
                                    <p:animEffect transition="in" filter="wipe(left)">
                                      <p:cBhvr>
                                        <p:cTn id="83" dur="500"/>
                                        <p:tgtEl>
                                          <p:spTgt spid="171"/>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172"/>
                                        </p:tgtEl>
                                        <p:attrNameLst>
                                          <p:attrName>style.visibility</p:attrName>
                                        </p:attrNameLst>
                                      </p:cBhvr>
                                      <p:to>
                                        <p:strVal val="visible"/>
                                      </p:to>
                                    </p:set>
                                    <p:animEffect transition="in" filter="wipe(left)">
                                      <p:cBhvr>
                                        <p:cTn id="87" dur="500"/>
                                        <p:tgtEl>
                                          <p:spTgt spid="172"/>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173"/>
                                        </p:tgtEl>
                                        <p:attrNameLst>
                                          <p:attrName>style.visibility</p:attrName>
                                        </p:attrNameLst>
                                      </p:cBhvr>
                                      <p:to>
                                        <p:strVal val="visible"/>
                                      </p:to>
                                    </p:set>
                                    <p:animEffect transition="in" filter="wipe(left)">
                                      <p:cBhvr>
                                        <p:cTn id="91" dur="500"/>
                                        <p:tgtEl>
                                          <p:spTgt spid="173"/>
                                        </p:tgtEl>
                                      </p:cBhvr>
                                    </p:animEffect>
                                  </p:childTnLst>
                                </p:cTn>
                              </p:par>
                            </p:childTnLst>
                          </p:cTn>
                        </p:par>
                        <p:par>
                          <p:cTn id="92" fill="hold">
                            <p:stCondLst>
                              <p:cond delay="2500"/>
                            </p:stCondLst>
                            <p:childTnLst>
                              <p:par>
                                <p:cTn id="93" presetID="22" presetClass="entr" presetSubtype="8" fill="hold" grpId="0" nodeType="afterEffect">
                                  <p:stCondLst>
                                    <p:cond delay="0"/>
                                  </p:stCondLst>
                                  <p:childTnLst>
                                    <p:set>
                                      <p:cBhvr>
                                        <p:cTn id="94" dur="1" fill="hold">
                                          <p:stCondLst>
                                            <p:cond delay="0"/>
                                          </p:stCondLst>
                                        </p:cTn>
                                        <p:tgtEl>
                                          <p:spTgt spid="231"/>
                                        </p:tgtEl>
                                        <p:attrNameLst>
                                          <p:attrName>style.visibility</p:attrName>
                                        </p:attrNameLst>
                                      </p:cBhvr>
                                      <p:to>
                                        <p:strVal val="visible"/>
                                      </p:to>
                                    </p:set>
                                    <p:animEffect transition="in" filter="wipe(left)">
                                      <p:cBhvr>
                                        <p:cTn id="95" dur="500"/>
                                        <p:tgtEl>
                                          <p:spTgt spid="23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74"/>
                                        </p:tgtEl>
                                        <p:attrNameLst>
                                          <p:attrName>style.visibility</p:attrName>
                                        </p:attrNameLst>
                                      </p:cBhvr>
                                      <p:to>
                                        <p:strVal val="visible"/>
                                      </p:to>
                                    </p:set>
                                    <p:animEffect transition="in" filter="wipe(left)">
                                      <p:cBhvr>
                                        <p:cTn id="100" dur="500"/>
                                        <p:tgtEl>
                                          <p:spTgt spid="17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66"/>
                                        </p:tgtEl>
                                        <p:attrNameLst>
                                          <p:attrName>style.visibility</p:attrName>
                                        </p:attrNameLst>
                                      </p:cBhvr>
                                      <p:to>
                                        <p:strVal val="visible"/>
                                      </p:to>
                                    </p:set>
                                    <p:animEffect transition="in" filter="wipe(left)">
                                      <p:cBhvr>
                                        <p:cTn id="105" dur="500"/>
                                        <p:tgtEl>
                                          <p:spTgt spid="16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77"/>
                                        </p:tgtEl>
                                        <p:attrNameLst>
                                          <p:attrName>style.visibility</p:attrName>
                                        </p:attrNameLst>
                                      </p:cBhvr>
                                      <p:to>
                                        <p:strVal val="visible"/>
                                      </p:to>
                                    </p:set>
                                    <p:animEffect transition="in" filter="wipe(left)">
                                      <p:cBhvr>
                                        <p:cTn id="110" dur="500"/>
                                        <p:tgtEl>
                                          <p:spTgt spid="177"/>
                                        </p:tgtEl>
                                      </p:cBhvr>
                                    </p:animEffect>
                                  </p:childTnLst>
                                </p:cTn>
                              </p:par>
                            </p:childTnLst>
                          </p:cTn>
                        </p:par>
                        <p:par>
                          <p:cTn id="111" fill="hold">
                            <p:stCondLst>
                              <p:cond delay="500"/>
                            </p:stCondLst>
                            <p:childTnLst>
                              <p:par>
                                <p:cTn id="112" presetID="22" presetClass="entr" presetSubtype="8" fill="hold" grpId="0" nodeType="afterEffect">
                                  <p:stCondLst>
                                    <p:cond delay="0"/>
                                  </p:stCondLst>
                                  <p:childTnLst>
                                    <p:set>
                                      <p:cBhvr>
                                        <p:cTn id="113" dur="1" fill="hold">
                                          <p:stCondLst>
                                            <p:cond delay="0"/>
                                          </p:stCondLst>
                                        </p:cTn>
                                        <p:tgtEl>
                                          <p:spTgt spid="193"/>
                                        </p:tgtEl>
                                        <p:attrNameLst>
                                          <p:attrName>style.visibility</p:attrName>
                                        </p:attrNameLst>
                                      </p:cBhvr>
                                      <p:to>
                                        <p:strVal val="visible"/>
                                      </p:to>
                                    </p:set>
                                    <p:animEffect transition="in" filter="wipe(left)">
                                      <p:cBhvr>
                                        <p:cTn id="114" dur="500"/>
                                        <p:tgtEl>
                                          <p:spTgt spid="193"/>
                                        </p:tgtEl>
                                      </p:cBhvr>
                                    </p:animEffect>
                                  </p:childTnLst>
                                </p:cTn>
                              </p:par>
                            </p:childTnLst>
                          </p:cTn>
                        </p:par>
                        <p:par>
                          <p:cTn id="115" fill="hold">
                            <p:stCondLst>
                              <p:cond delay="1000"/>
                            </p:stCondLst>
                            <p:childTnLst>
                              <p:par>
                                <p:cTn id="116" presetID="22" presetClass="entr" presetSubtype="8" fill="hold" grpId="0" nodeType="afterEffect">
                                  <p:stCondLst>
                                    <p:cond delay="0"/>
                                  </p:stCondLst>
                                  <p:childTnLst>
                                    <p:set>
                                      <p:cBhvr>
                                        <p:cTn id="117" dur="1" fill="hold">
                                          <p:stCondLst>
                                            <p:cond delay="0"/>
                                          </p:stCondLst>
                                        </p:cTn>
                                        <p:tgtEl>
                                          <p:spTgt spid="189"/>
                                        </p:tgtEl>
                                        <p:attrNameLst>
                                          <p:attrName>style.visibility</p:attrName>
                                        </p:attrNameLst>
                                      </p:cBhvr>
                                      <p:to>
                                        <p:strVal val="visible"/>
                                      </p:to>
                                    </p:set>
                                    <p:animEffect transition="in" filter="wipe(left)">
                                      <p:cBhvr>
                                        <p:cTn id="118" dur="500"/>
                                        <p:tgtEl>
                                          <p:spTgt spid="189"/>
                                        </p:tgtEl>
                                      </p:cBhvr>
                                    </p:animEffect>
                                  </p:childTnLst>
                                </p:cTn>
                              </p:par>
                            </p:childTnLst>
                          </p:cTn>
                        </p:par>
                        <p:par>
                          <p:cTn id="119" fill="hold">
                            <p:stCondLst>
                              <p:cond delay="1500"/>
                            </p:stCondLst>
                            <p:childTnLst>
                              <p:par>
                                <p:cTn id="120" presetID="22" presetClass="entr" presetSubtype="8" fill="hold" grpId="0" nodeType="afterEffect">
                                  <p:stCondLst>
                                    <p:cond delay="0"/>
                                  </p:stCondLst>
                                  <p:childTnLst>
                                    <p:set>
                                      <p:cBhvr>
                                        <p:cTn id="121" dur="1" fill="hold">
                                          <p:stCondLst>
                                            <p:cond delay="0"/>
                                          </p:stCondLst>
                                        </p:cTn>
                                        <p:tgtEl>
                                          <p:spTgt spid="185"/>
                                        </p:tgtEl>
                                        <p:attrNameLst>
                                          <p:attrName>style.visibility</p:attrName>
                                        </p:attrNameLst>
                                      </p:cBhvr>
                                      <p:to>
                                        <p:strVal val="visible"/>
                                      </p:to>
                                    </p:set>
                                    <p:animEffect transition="in" filter="wipe(left)">
                                      <p:cBhvr>
                                        <p:cTn id="122" dur="500"/>
                                        <p:tgtEl>
                                          <p:spTgt spid="185"/>
                                        </p:tgtEl>
                                      </p:cBhvr>
                                    </p:animEffect>
                                  </p:childTnLst>
                                </p:cTn>
                              </p:par>
                            </p:childTnLst>
                          </p:cTn>
                        </p:par>
                        <p:par>
                          <p:cTn id="123" fill="hold">
                            <p:stCondLst>
                              <p:cond delay="2000"/>
                            </p:stCondLst>
                            <p:childTnLst>
                              <p:par>
                                <p:cTn id="124" presetID="22" presetClass="entr" presetSubtype="8" fill="hold" grpId="0" nodeType="afterEffect">
                                  <p:stCondLst>
                                    <p:cond delay="0"/>
                                  </p:stCondLst>
                                  <p:childTnLst>
                                    <p:set>
                                      <p:cBhvr>
                                        <p:cTn id="125" dur="1" fill="hold">
                                          <p:stCondLst>
                                            <p:cond delay="0"/>
                                          </p:stCondLst>
                                        </p:cTn>
                                        <p:tgtEl>
                                          <p:spTgt spid="181"/>
                                        </p:tgtEl>
                                        <p:attrNameLst>
                                          <p:attrName>style.visibility</p:attrName>
                                        </p:attrNameLst>
                                      </p:cBhvr>
                                      <p:to>
                                        <p:strVal val="visible"/>
                                      </p:to>
                                    </p:set>
                                    <p:animEffect transition="in" filter="wipe(left)">
                                      <p:cBhvr>
                                        <p:cTn id="126" dur="500"/>
                                        <p:tgtEl>
                                          <p:spTgt spid="181"/>
                                        </p:tgtEl>
                                      </p:cBhvr>
                                    </p:animEffect>
                                  </p:childTnLst>
                                </p:cTn>
                              </p:par>
                            </p:childTnLst>
                          </p:cTn>
                        </p:par>
                        <p:par>
                          <p:cTn id="127" fill="hold">
                            <p:stCondLst>
                              <p:cond delay="2500"/>
                            </p:stCondLst>
                            <p:childTnLst>
                              <p:par>
                                <p:cTn id="128" presetID="22" presetClass="entr" presetSubtype="8" fill="hold" grpId="0" nodeType="afterEffect">
                                  <p:stCondLst>
                                    <p:cond delay="0"/>
                                  </p:stCondLst>
                                  <p:childTnLst>
                                    <p:set>
                                      <p:cBhvr>
                                        <p:cTn id="129" dur="1" fill="hold">
                                          <p:stCondLst>
                                            <p:cond delay="0"/>
                                          </p:stCondLst>
                                        </p:cTn>
                                        <p:tgtEl>
                                          <p:spTgt spid="169"/>
                                        </p:tgtEl>
                                        <p:attrNameLst>
                                          <p:attrName>style.visibility</p:attrName>
                                        </p:attrNameLst>
                                      </p:cBhvr>
                                      <p:to>
                                        <p:strVal val="visible"/>
                                      </p:to>
                                    </p:set>
                                    <p:animEffect transition="in" filter="wipe(left)">
                                      <p:cBhvr>
                                        <p:cTn id="130" dur="500"/>
                                        <p:tgtEl>
                                          <p:spTgt spid="169"/>
                                        </p:tgtEl>
                                      </p:cBhvr>
                                    </p:animEffect>
                                  </p:childTnLst>
                                </p:cTn>
                              </p:par>
                            </p:childTnLst>
                          </p:cTn>
                        </p:par>
                        <p:par>
                          <p:cTn id="131" fill="hold">
                            <p:stCondLst>
                              <p:cond delay="3000"/>
                            </p:stCondLst>
                            <p:childTnLst>
                              <p:par>
                                <p:cTn id="132" presetID="22" presetClass="entr" presetSubtype="8" fill="hold" grpId="0" nodeType="afterEffect">
                                  <p:stCondLst>
                                    <p:cond delay="0"/>
                                  </p:stCondLst>
                                  <p:childTnLst>
                                    <p:set>
                                      <p:cBhvr>
                                        <p:cTn id="133" dur="1" fill="hold">
                                          <p:stCondLst>
                                            <p:cond delay="0"/>
                                          </p:stCondLst>
                                        </p:cTn>
                                        <p:tgtEl>
                                          <p:spTgt spid="178"/>
                                        </p:tgtEl>
                                        <p:attrNameLst>
                                          <p:attrName>style.visibility</p:attrName>
                                        </p:attrNameLst>
                                      </p:cBhvr>
                                      <p:to>
                                        <p:strVal val="visible"/>
                                      </p:to>
                                    </p:set>
                                    <p:animEffect transition="in" filter="wipe(left)">
                                      <p:cBhvr>
                                        <p:cTn id="134" dur="500"/>
                                        <p:tgtEl>
                                          <p:spTgt spid="178"/>
                                        </p:tgtEl>
                                      </p:cBhvr>
                                    </p:animEffect>
                                  </p:childTnLst>
                                </p:cTn>
                              </p:par>
                            </p:childTnLst>
                          </p:cTn>
                        </p:par>
                        <p:par>
                          <p:cTn id="135" fill="hold">
                            <p:stCondLst>
                              <p:cond delay="3500"/>
                            </p:stCondLst>
                            <p:childTnLst>
                              <p:par>
                                <p:cTn id="136" presetID="22" presetClass="entr" presetSubtype="8" fill="hold" grpId="0" nodeType="afterEffect">
                                  <p:stCondLst>
                                    <p:cond delay="0"/>
                                  </p:stCondLst>
                                  <p:childTnLst>
                                    <p:set>
                                      <p:cBhvr>
                                        <p:cTn id="137" dur="1" fill="hold">
                                          <p:stCondLst>
                                            <p:cond delay="0"/>
                                          </p:stCondLst>
                                        </p:cTn>
                                        <p:tgtEl>
                                          <p:spTgt spid="194"/>
                                        </p:tgtEl>
                                        <p:attrNameLst>
                                          <p:attrName>style.visibility</p:attrName>
                                        </p:attrNameLst>
                                      </p:cBhvr>
                                      <p:to>
                                        <p:strVal val="visible"/>
                                      </p:to>
                                    </p:set>
                                    <p:animEffect transition="in" filter="wipe(left)">
                                      <p:cBhvr>
                                        <p:cTn id="138" dur="500"/>
                                        <p:tgtEl>
                                          <p:spTgt spid="194"/>
                                        </p:tgtEl>
                                      </p:cBhvr>
                                    </p:animEffect>
                                  </p:childTnLst>
                                </p:cTn>
                              </p:par>
                            </p:childTnLst>
                          </p:cTn>
                        </p:par>
                        <p:par>
                          <p:cTn id="139" fill="hold">
                            <p:stCondLst>
                              <p:cond delay="4000"/>
                            </p:stCondLst>
                            <p:childTnLst>
                              <p:par>
                                <p:cTn id="140" presetID="22" presetClass="entr" presetSubtype="8" fill="hold" grpId="0" nodeType="afterEffect">
                                  <p:stCondLst>
                                    <p:cond delay="0"/>
                                  </p:stCondLst>
                                  <p:childTnLst>
                                    <p:set>
                                      <p:cBhvr>
                                        <p:cTn id="141" dur="1" fill="hold">
                                          <p:stCondLst>
                                            <p:cond delay="0"/>
                                          </p:stCondLst>
                                        </p:cTn>
                                        <p:tgtEl>
                                          <p:spTgt spid="190"/>
                                        </p:tgtEl>
                                        <p:attrNameLst>
                                          <p:attrName>style.visibility</p:attrName>
                                        </p:attrNameLst>
                                      </p:cBhvr>
                                      <p:to>
                                        <p:strVal val="visible"/>
                                      </p:to>
                                    </p:set>
                                    <p:animEffect transition="in" filter="wipe(left)">
                                      <p:cBhvr>
                                        <p:cTn id="142" dur="500"/>
                                        <p:tgtEl>
                                          <p:spTgt spid="190"/>
                                        </p:tgtEl>
                                      </p:cBhvr>
                                    </p:animEffect>
                                  </p:childTnLst>
                                </p:cTn>
                              </p:par>
                            </p:childTnLst>
                          </p:cTn>
                        </p:par>
                        <p:par>
                          <p:cTn id="143" fill="hold">
                            <p:stCondLst>
                              <p:cond delay="4500"/>
                            </p:stCondLst>
                            <p:childTnLst>
                              <p:par>
                                <p:cTn id="144" presetID="22" presetClass="entr" presetSubtype="8" fill="hold" grpId="0" nodeType="afterEffect">
                                  <p:stCondLst>
                                    <p:cond delay="0"/>
                                  </p:stCondLst>
                                  <p:childTnLst>
                                    <p:set>
                                      <p:cBhvr>
                                        <p:cTn id="145" dur="1" fill="hold">
                                          <p:stCondLst>
                                            <p:cond delay="0"/>
                                          </p:stCondLst>
                                        </p:cTn>
                                        <p:tgtEl>
                                          <p:spTgt spid="186"/>
                                        </p:tgtEl>
                                        <p:attrNameLst>
                                          <p:attrName>style.visibility</p:attrName>
                                        </p:attrNameLst>
                                      </p:cBhvr>
                                      <p:to>
                                        <p:strVal val="visible"/>
                                      </p:to>
                                    </p:set>
                                    <p:animEffect transition="in" filter="wipe(left)">
                                      <p:cBhvr>
                                        <p:cTn id="146" dur="500"/>
                                        <p:tgtEl>
                                          <p:spTgt spid="186"/>
                                        </p:tgtEl>
                                      </p:cBhvr>
                                    </p:animEffect>
                                  </p:childTnLst>
                                </p:cTn>
                              </p:par>
                            </p:childTnLst>
                          </p:cTn>
                        </p:par>
                        <p:par>
                          <p:cTn id="147" fill="hold">
                            <p:stCondLst>
                              <p:cond delay="5000"/>
                            </p:stCondLst>
                            <p:childTnLst>
                              <p:par>
                                <p:cTn id="148" presetID="22" presetClass="entr" presetSubtype="8" fill="hold" grpId="0" nodeType="afterEffect">
                                  <p:stCondLst>
                                    <p:cond delay="0"/>
                                  </p:stCondLst>
                                  <p:childTnLst>
                                    <p:set>
                                      <p:cBhvr>
                                        <p:cTn id="149" dur="1" fill="hold">
                                          <p:stCondLst>
                                            <p:cond delay="0"/>
                                          </p:stCondLst>
                                        </p:cTn>
                                        <p:tgtEl>
                                          <p:spTgt spid="182"/>
                                        </p:tgtEl>
                                        <p:attrNameLst>
                                          <p:attrName>style.visibility</p:attrName>
                                        </p:attrNameLst>
                                      </p:cBhvr>
                                      <p:to>
                                        <p:strVal val="visible"/>
                                      </p:to>
                                    </p:set>
                                    <p:animEffect transition="in" filter="wipe(left)">
                                      <p:cBhvr>
                                        <p:cTn id="150" dur="500"/>
                                        <p:tgtEl>
                                          <p:spTgt spid="182"/>
                                        </p:tgtEl>
                                      </p:cBhvr>
                                    </p:animEffect>
                                  </p:childTnLst>
                                </p:cTn>
                              </p:par>
                            </p:childTnLst>
                          </p:cTn>
                        </p:par>
                        <p:par>
                          <p:cTn id="151" fill="hold">
                            <p:stCondLst>
                              <p:cond delay="5500"/>
                            </p:stCondLst>
                            <p:childTnLst>
                              <p:par>
                                <p:cTn id="152" presetID="22" presetClass="entr" presetSubtype="8" fill="hold" grpId="0" nodeType="afterEffect">
                                  <p:stCondLst>
                                    <p:cond delay="0"/>
                                  </p:stCondLst>
                                  <p:childTnLst>
                                    <p:set>
                                      <p:cBhvr>
                                        <p:cTn id="153" dur="1" fill="hold">
                                          <p:stCondLst>
                                            <p:cond delay="0"/>
                                          </p:stCondLst>
                                        </p:cTn>
                                        <p:tgtEl>
                                          <p:spTgt spid="213"/>
                                        </p:tgtEl>
                                        <p:attrNameLst>
                                          <p:attrName>style.visibility</p:attrName>
                                        </p:attrNameLst>
                                      </p:cBhvr>
                                      <p:to>
                                        <p:strVal val="visible"/>
                                      </p:to>
                                    </p:set>
                                    <p:animEffect transition="in" filter="wipe(left)">
                                      <p:cBhvr>
                                        <p:cTn id="154" dur="500"/>
                                        <p:tgtEl>
                                          <p:spTgt spid="213"/>
                                        </p:tgtEl>
                                      </p:cBhvr>
                                    </p:animEffect>
                                  </p:childTnLst>
                                </p:cTn>
                              </p:par>
                            </p:childTnLst>
                          </p:cTn>
                        </p:par>
                        <p:par>
                          <p:cTn id="155" fill="hold">
                            <p:stCondLst>
                              <p:cond delay="7000"/>
                            </p:stCondLst>
                            <p:childTnLst>
                              <p:par>
                                <p:cTn id="156" presetID="22" presetClass="entr" presetSubtype="8" fill="hold" grpId="0" nodeType="afterEffect">
                                  <p:stCondLst>
                                    <p:cond delay="0"/>
                                  </p:stCondLst>
                                  <p:childTnLst>
                                    <p:set>
                                      <p:cBhvr>
                                        <p:cTn id="157" dur="1" fill="hold">
                                          <p:stCondLst>
                                            <p:cond delay="0"/>
                                          </p:stCondLst>
                                        </p:cTn>
                                        <p:tgtEl>
                                          <p:spTgt spid="179"/>
                                        </p:tgtEl>
                                        <p:attrNameLst>
                                          <p:attrName>style.visibility</p:attrName>
                                        </p:attrNameLst>
                                      </p:cBhvr>
                                      <p:to>
                                        <p:strVal val="visible"/>
                                      </p:to>
                                    </p:set>
                                    <p:animEffect transition="in" filter="wipe(left)">
                                      <p:cBhvr>
                                        <p:cTn id="158" dur="500"/>
                                        <p:tgtEl>
                                          <p:spTgt spid="179"/>
                                        </p:tgtEl>
                                      </p:cBhvr>
                                    </p:animEffect>
                                  </p:childTnLst>
                                </p:cTn>
                              </p:par>
                            </p:childTnLst>
                          </p:cTn>
                        </p:par>
                        <p:par>
                          <p:cTn id="159" fill="hold">
                            <p:stCondLst>
                              <p:cond delay="7500"/>
                            </p:stCondLst>
                            <p:childTnLst>
                              <p:par>
                                <p:cTn id="160" presetID="22" presetClass="entr" presetSubtype="8" fill="hold" grpId="0" nodeType="afterEffect">
                                  <p:stCondLst>
                                    <p:cond delay="0"/>
                                  </p:stCondLst>
                                  <p:childTnLst>
                                    <p:set>
                                      <p:cBhvr>
                                        <p:cTn id="161" dur="1" fill="hold">
                                          <p:stCondLst>
                                            <p:cond delay="0"/>
                                          </p:stCondLst>
                                        </p:cTn>
                                        <p:tgtEl>
                                          <p:spTgt spid="195"/>
                                        </p:tgtEl>
                                        <p:attrNameLst>
                                          <p:attrName>style.visibility</p:attrName>
                                        </p:attrNameLst>
                                      </p:cBhvr>
                                      <p:to>
                                        <p:strVal val="visible"/>
                                      </p:to>
                                    </p:set>
                                    <p:animEffect transition="in" filter="wipe(left)">
                                      <p:cBhvr>
                                        <p:cTn id="162" dur="500"/>
                                        <p:tgtEl>
                                          <p:spTgt spid="195"/>
                                        </p:tgtEl>
                                      </p:cBhvr>
                                    </p:animEffect>
                                  </p:childTnLst>
                                </p:cTn>
                              </p:par>
                            </p:childTnLst>
                          </p:cTn>
                        </p:par>
                        <p:par>
                          <p:cTn id="163" fill="hold">
                            <p:stCondLst>
                              <p:cond delay="8000"/>
                            </p:stCondLst>
                            <p:childTnLst>
                              <p:par>
                                <p:cTn id="164" presetID="22" presetClass="entr" presetSubtype="8" fill="hold" grpId="0" nodeType="afterEffect">
                                  <p:stCondLst>
                                    <p:cond delay="0"/>
                                  </p:stCondLst>
                                  <p:childTnLst>
                                    <p:set>
                                      <p:cBhvr>
                                        <p:cTn id="165" dur="1" fill="hold">
                                          <p:stCondLst>
                                            <p:cond delay="0"/>
                                          </p:stCondLst>
                                        </p:cTn>
                                        <p:tgtEl>
                                          <p:spTgt spid="191"/>
                                        </p:tgtEl>
                                        <p:attrNameLst>
                                          <p:attrName>style.visibility</p:attrName>
                                        </p:attrNameLst>
                                      </p:cBhvr>
                                      <p:to>
                                        <p:strVal val="visible"/>
                                      </p:to>
                                    </p:set>
                                    <p:animEffect transition="in" filter="wipe(left)">
                                      <p:cBhvr>
                                        <p:cTn id="166" dur="500"/>
                                        <p:tgtEl>
                                          <p:spTgt spid="191"/>
                                        </p:tgtEl>
                                      </p:cBhvr>
                                    </p:animEffect>
                                  </p:childTnLst>
                                </p:cTn>
                              </p:par>
                            </p:childTnLst>
                          </p:cTn>
                        </p:par>
                        <p:par>
                          <p:cTn id="167" fill="hold">
                            <p:stCondLst>
                              <p:cond delay="8500"/>
                            </p:stCondLst>
                            <p:childTnLst>
                              <p:par>
                                <p:cTn id="168" presetID="22" presetClass="entr" presetSubtype="8" fill="hold" grpId="0" nodeType="afterEffect">
                                  <p:stCondLst>
                                    <p:cond delay="0"/>
                                  </p:stCondLst>
                                  <p:childTnLst>
                                    <p:set>
                                      <p:cBhvr>
                                        <p:cTn id="169" dur="1" fill="hold">
                                          <p:stCondLst>
                                            <p:cond delay="0"/>
                                          </p:stCondLst>
                                        </p:cTn>
                                        <p:tgtEl>
                                          <p:spTgt spid="187"/>
                                        </p:tgtEl>
                                        <p:attrNameLst>
                                          <p:attrName>style.visibility</p:attrName>
                                        </p:attrNameLst>
                                      </p:cBhvr>
                                      <p:to>
                                        <p:strVal val="visible"/>
                                      </p:to>
                                    </p:set>
                                    <p:animEffect transition="in" filter="wipe(left)">
                                      <p:cBhvr>
                                        <p:cTn id="170" dur="500"/>
                                        <p:tgtEl>
                                          <p:spTgt spid="187"/>
                                        </p:tgtEl>
                                      </p:cBhvr>
                                    </p:animEffect>
                                  </p:childTnLst>
                                </p:cTn>
                              </p:par>
                            </p:childTnLst>
                          </p:cTn>
                        </p:par>
                        <p:par>
                          <p:cTn id="171" fill="hold">
                            <p:stCondLst>
                              <p:cond delay="9000"/>
                            </p:stCondLst>
                            <p:childTnLst>
                              <p:par>
                                <p:cTn id="172" presetID="22" presetClass="entr" presetSubtype="8" fill="hold" grpId="0" nodeType="afterEffect">
                                  <p:stCondLst>
                                    <p:cond delay="0"/>
                                  </p:stCondLst>
                                  <p:childTnLst>
                                    <p:set>
                                      <p:cBhvr>
                                        <p:cTn id="173" dur="1" fill="hold">
                                          <p:stCondLst>
                                            <p:cond delay="0"/>
                                          </p:stCondLst>
                                        </p:cTn>
                                        <p:tgtEl>
                                          <p:spTgt spid="183"/>
                                        </p:tgtEl>
                                        <p:attrNameLst>
                                          <p:attrName>style.visibility</p:attrName>
                                        </p:attrNameLst>
                                      </p:cBhvr>
                                      <p:to>
                                        <p:strVal val="visible"/>
                                      </p:to>
                                    </p:set>
                                    <p:animEffect transition="in" filter="wipe(left)">
                                      <p:cBhvr>
                                        <p:cTn id="174" dur="500"/>
                                        <p:tgtEl>
                                          <p:spTgt spid="183"/>
                                        </p:tgtEl>
                                      </p:cBhvr>
                                    </p:animEffect>
                                  </p:childTnLst>
                                </p:cTn>
                              </p:par>
                            </p:childTnLst>
                          </p:cTn>
                        </p:par>
                        <p:par>
                          <p:cTn id="175" fill="hold">
                            <p:stCondLst>
                              <p:cond delay="9500"/>
                            </p:stCondLst>
                            <p:childTnLst>
                              <p:par>
                                <p:cTn id="176" presetID="22" presetClass="entr" presetSubtype="8" fill="hold" grpId="0" nodeType="afterEffect">
                                  <p:stCondLst>
                                    <p:cond delay="0"/>
                                  </p:stCondLst>
                                  <p:childTnLst>
                                    <p:set>
                                      <p:cBhvr>
                                        <p:cTn id="177" dur="1" fill="hold">
                                          <p:stCondLst>
                                            <p:cond delay="0"/>
                                          </p:stCondLst>
                                        </p:cTn>
                                        <p:tgtEl>
                                          <p:spTgt spid="216"/>
                                        </p:tgtEl>
                                        <p:attrNameLst>
                                          <p:attrName>style.visibility</p:attrName>
                                        </p:attrNameLst>
                                      </p:cBhvr>
                                      <p:to>
                                        <p:strVal val="visible"/>
                                      </p:to>
                                    </p:set>
                                    <p:animEffect transition="in" filter="wipe(left)">
                                      <p:cBhvr>
                                        <p:cTn id="178" dur="500"/>
                                        <p:tgtEl>
                                          <p:spTgt spid="216"/>
                                        </p:tgtEl>
                                      </p:cBhvr>
                                    </p:animEffect>
                                  </p:childTnLst>
                                </p:cTn>
                              </p:par>
                            </p:childTnLst>
                          </p:cTn>
                        </p:par>
                        <p:par>
                          <p:cTn id="179" fill="hold">
                            <p:stCondLst>
                              <p:cond delay="10500"/>
                            </p:stCondLst>
                            <p:childTnLst>
                              <p:par>
                                <p:cTn id="180" presetID="22" presetClass="entr" presetSubtype="8" fill="hold" grpId="0" nodeType="afterEffect">
                                  <p:stCondLst>
                                    <p:cond delay="0"/>
                                  </p:stCondLst>
                                  <p:childTnLst>
                                    <p:set>
                                      <p:cBhvr>
                                        <p:cTn id="181" dur="1" fill="hold">
                                          <p:stCondLst>
                                            <p:cond delay="0"/>
                                          </p:stCondLst>
                                        </p:cTn>
                                        <p:tgtEl>
                                          <p:spTgt spid="180"/>
                                        </p:tgtEl>
                                        <p:attrNameLst>
                                          <p:attrName>style.visibility</p:attrName>
                                        </p:attrNameLst>
                                      </p:cBhvr>
                                      <p:to>
                                        <p:strVal val="visible"/>
                                      </p:to>
                                    </p:set>
                                    <p:animEffect transition="in" filter="wipe(left)">
                                      <p:cBhvr>
                                        <p:cTn id="182" dur="500"/>
                                        <p:tgtEl>
                                          <p:spTgt spid="180"/>
                                        </p:tgtEl>
                                      </p:cBhvr>
                                    </p:animEffect>
                                  </p:childTnLst>
                                </p:cTn>
                              </p:par>
                            </p:childTnLst>
                          </p:cTn>
                        </p:par>
                        <p:par>
                          <p:cTn id="183" fill="hold">
                            <p:stCondLst>
                              <p:cond delay="11000"/>
                            </p:stCondLst>
                            <p:childTnLst>
                              <p:par>
                                <p:cTn id="184" presetID="22" presetClass="entr" presetSubtype="8" fill="hold" grpId="0" nodeType="afterEffect">
                                  <p:stCondLst>
                                    <p:cond delay="0"/>
                                  </p:stCondLst>
                                  <p:childTnLst>
                                    <p:set>
                                      <p:cBhvr>
                                        <p:cTn id="185" dur="1" fill="hold">
                                          <p:stCondLst>
                                            <p:cond delay="0"/>
                                          </p:stCondLst>
                                        </p:cTn>
                                        <p:tgtEl>
                                          <p:spTgt spid="196"/>
                                        </p:tgtEl>
                                        <p:attrNameLst>
                                          <p:attrName>style.visibility</p:attrName>
                                        </p:attrNameLst>
                                      </p:cBhvr>
                                      <p:to>
                                        <p:strVal val="visible"/>
                                      </p:to>
                                    </p:set>
                                    <p:animEffect transition="in" filter="wipe(left)">
                                      <p:cBhvr>
                                        <p:cTn id="186" dur="500"/>
                                        <p:tgtEl>
                                          <p:spTgt spid="196"/>
                                        </p:tgtEl>
                                      </p:cBhvr>
                                    </p:animEffect>
                                  </p:childTnLst>
                                </p:cTn>
                              </p:par>
                            </p:childTnLst>
                          </p:cTn>
                        </p:par>
                        <p:par>
                          <p:cTn id="187" fill="hold">
                            <p:stCondLst>
                              <p:cond delay="11500"/>
                            </p:stCondLst>
                            <p:childTnLst>
                              <p:par>
                                <p:cTn id="188" presetID="22" presetClass="entr" presetSubtype="8" fill="hold" grpId="0" nodeType="afterEffect">
                                  <p:stCondLst>
                                    <p:cond delay="0"/>
                                  </p:stCondLst>
                                  <p:childTnLst>
                                    <p:set>
                                      <p:cBhvr>
                                        <p:cTn id="189" dur="1" fill="hold">
                                          <p:stCondLst>
                                            <p:cond delay="0"/>
                                          </p:stCondLst>
                                        </p:cTn>
                                        <p:tgtEl>
                                          <p:spTgt spid="192"/>
                                        </p:tgtEl>
                                        <p:attrNameLst>
                                          <p:attrName>style.visibility</p:attrName>
                                        </p:attrNameLst>
                                      </p:cBhvr>
                                      <p:to>
                                        <p:strVal val="visible"/>
                                      </p:to>
                                    </p:set>
                                    <p:animEffect transition="in" filter="wipe(left)">
                                      <p:cBhvr>
                                        <p:cTn id="190" dur="500"/>
                                        <p:tgtEl>
                                          <p:spTgt spid="192"/>
                                        </p:tgtEl>
                                      </p:cBhvr>
                                    </p:animEffect>
                                  </p:childTnLst>
                                </p:cTn>
                              </p:par>
                            </p:childTnLst>
                          </p:cTn>
                        </p:par>
                        <p:par>
                          <p:cTn id="191" fill="hold">
                            <p:stCondLst>
                              <p:cond delay="12000"/>
                            </p:stCondLst>
                            <p:childTnLst>
                              <p:par>
                                <p:cTn id="192" presetID="22" presetClass="entr" presetSubtype="8" fill="hold" grpId="0" nodeType="afterEffect">
                                  <p:stCondLst>
                                    <p:cond delay="0"/>
                                  </p:stCondLst>
                                  <p:childTnLst>
                                    <p:set>
                                      <p:cBhvr>
                                        <p:cTn id="193" dur="1" fill="hold">
                                          <p:stCondLst>
                                            <p:cond delay="0"/>
                                          </p:stCondLst>
                                        </p:cTn>
                                        <p:tgtEl>
                                          <p:spTgt spid="188"/>
                                        </p:tgtEl>
                                        <p:attrNameLst>
                                          <p:attrName>style.visibility</p:attrName>
                                        </p:attrNameLst>
                                      </p:cBhvr>
                                      <p:to>
                                        <p:strVal val="visible"/>
                                      </p:to>
                                    </p:set>
                                    <p:animEffect transition="in" filter="wipe(left)">
                                      <p:cBhvr>
                                        <p:cTn id="194" dur="500"/>
                                        <p:tgtEl>
                                          <p:spTgt spid="188"/>
                                        </p:tgtEl>
                                      </p:cBhvr>
                                    </p:animEffect>
                                  </p:childTnLst>
                                </p:cTn>
                              </p:par>
                            </p:childTnLst>
                          </p:cTn>
                        </p:par>
                        <p:par>
                          <p:cTn id="195" fill="hold">
                            <p:stCondLst>
                              <p:cond delay="12500"/>
                            </p:stCondLst>
                            <p:childTnLst>
                              <p:par>
                                <p:cTn id="196" presetID="22" presetClass="entr" presetSubtype="8" fill="hold" grpId="0" nodeType="afterEffect">
                                  <p:stCondLst>
                                    <p:cond delay="0"/>
                                  </p:stCondLst>
                                  <p:childTnLst>
                                    <p:set>
                                      <p:cBhvr>
                                        <p:cTn id="197" dur="1" fill="hold">
                                          <p:stCondLst>
                                            <p:cond delay="0"/>
                                          </p:stCondLst>
                                        </p:cTn>
                                        <p:tgtEl>
                                          <p:spTgt spid="184"/>
                                        </p:tgtEl>
                                        <p:attrNameLst>
                                          <p:attrName>style.visibility</p:attrName>
                                        </p:attrNameLst>
                                      </p:cBhvr>
                                      <p:to>
                                        <p:strVal val="visible"/>
                                      </p:to>
                                    </p:set>
                                    <p:animEffect transition="in" filter="wipe(left)">
                                      <p:cBhvr>
                                        <p:cTn id="198" dur="500"/>
                                        <p:tgtEl>
                                          <p:spTgt spid="184"/>
                                        </p:tgtEl>
                                      </p:cBhvr>
                                    </p:animEffect>
                                  </p:childTnLst>
                                </p:cTn>
                              </p:par>
                            </p:childTnLst>
                          </p:cTn>
                        </p:par>
                        <p:par>
                          <p:cTn id="199" fill="hold">
                            <p:stCondLst>
                              <p:cond delay="13000"/>
                            </p:stCondLst>
                            <p:childTnLst>
                              <p:par>
                                <p:cTn id="200" presetID="22" presetClass="entr" presetSubtype="8" fill="hold" grpId="0" nodeType="afterEffect">
                                  <p:stCondLst>
                                    <p:cond delay="0"/>
                                  </p:stCondLst>
                                  <p:childTnLst>
                                    <p:set>
                                      <p:cBhvr>
                                        <p:cTn id="201" dur="1" fill="hold">
                                          <p:stCondLst>
                                            <p:cond delay="0"/>
                                          </p:stCondLst>
                                        </p:cTn>
                                        <p:tgtEl>
                                          <p:spTgt spid="220"/>
                                        </p:tgtEl>
                                        <p:attrNameLst>
                                          <p:attrName>style.visibility</p:attrName>
                                        </p:attrNameLst>
                                      </p:cBhvr>
                                      <p:to>
                                        <p:strVal val="visible"/>
                                      </p:to>
                                    </p:set>
                                    <p:animEffect transition="in" filter="wipe(left)">
                                      <p:cBhvr>
                                        <p:cTn id="202" dur="500"/>
                                        <p:tgtEl>
                                          <p:spTgt spid="220"/>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197"/>
                                        </p:tgtEl>
                                        <p:attrNameLst>
                                          <p:attrName>style.visibility</p:attrName>
                                        </p:attrNameLst>
                                      </p:cBhvr>
                                      <p:to>
                                        <p:strVal val="visible"/>
                                      </p:to>
                                    </p:set>
                                    <p:animEffect transition="in" filter="wipe(left)">
                                      <p:cBhvr>
                                        <p:cTn id="207" dur="500"/>
                                        <p:tgtEl>
                                          <p:spTgt spid="197"/>
                                        </p:tgtEl>
                                      </p:cBhvr>
                                    </p:animEffect>
                                  </p:childTnLst>
                                </p:cTn>
                              </p:par>
                            </p:childTnLst>
                          </p:cTn>
                        </p:par>
                        <p:par>
                          <p:cTn id="208" fill="hold">
                            <p:stCondLst>
                              <p:cond delay="500"/>
                            </p:stCondLst>
                            <p:childTnLst>
                              <p:par>
                                <p:cTn id="209" presetID="22" presetClass="entr" presetSubtype="8" fill="hold" grpId="0" nodeType="afterEffect">
                                  <p:stCondLst>
                                    <p:cond delay="0"/>
                                  </p:stCondLst>
                                  <p:childTnLst>
                                    <p:set>
                                      <p:cBhvr>
                                        <p:cTn id="210" dur="1" fill="hold">
                                          <p:stCondLst>
                                            <p:cond delay="0"/>
                                          </p:stCondLst>
                                        </p:cTn>
                                        <p:tgtEl>
                                          <p:spTgt spid="198"/>
                                        </p:tgtEl>
                                        <p:attrNameLst>
                                          <p:attrName>style.visibility</p:attrName>
                                        </p:attrNameLst>
                                      </p:cBhvr>
                                      <p:to>
                                        <p:strVal val="visible"/>
                                      </p:to>
                                    </p:set>
                                    <p:animEffect transition="in" filter="wipe(left)">
                                      <p:cBhvr>
                                        <p:cTn id="211" dur="500"/>
                                        <p:tgtEl>
                                          <p:spTgt spid="198"/>
                                        </p:tgtEl>
                                      </p:cBhvr>
                                    </p:animEffect>
                                  </p:childTnLst>
                                </p:cTn>
                              </p:par>
                            </p:childTnLst>
                          </p:cTn>
                        </p:par>
                        <p:par>
                          <p:cTn id="212" fill="hold">
                            <p:stCondLst>
                              <p:cond delay="1000"/>
                            </p:stCondLst>
                            <p:childTnLst>
                              <p:par>
                                <p:cTn id="213" presetID="22" presetClass="entr" presetSubtype="8" fill="hold" grpId="0" nodeType="afterEffect">
                                  <p:stCondLst>
                                    <p:cond delay="0"/>
                                  </p:stCondLst>
                                  <p:childTnLst>
                                    <p:set>
                                      <p:cBhvr>
                                        <p:cTn id="214" dur="1" fill="hold">
                                          <p:stCondLst>
                                            <p:cond delay="0"/>
                                          </p:stCondLst>
                                        </p:cTn>
                                        <p:tgtEl>
                                          <p:spTgt spid="199"/>
                                        </p:tgtEl>
                                        <p:attrNameLst>
                                          <p:attrName>style.visibility</p:attrName>
                                        </p:attrNameLst>
                                      </p:cBhvr>
                                      <p:to>
                                        <p:strVal val="visible"/>
                                      </p:to>
                                    </p:set>
                                    <p:animEffect transition="in" filter="wipe(left)">
                                      <p:cBhvr>
                                        <p:cTn id="215" dur="500"/>
                                        <p:tgtEl>
                                          <p:spTgt spid="199"/>
                                        </p:tgtEl>
                                      </p:cBhvr>
                                    </p:animEffect>
                                  </p:childTnLst>
                                </p:cTn>
                              </p:par>
                            </p:childTnLst>
                          </p:cTn>
                        </p:par>
                        <p:par>
                          <p:cTn id="216" fill="hold">
                            <p:stCondLst>
                              <p:cond delay="1500"/>
                            </p:stCondLst>
                            <p:childTnLst>
                              <p:par>
                                <p:cTn id="217" presetID="22" presetClass="entr" presetSubtype="8" fill="hold" grpId="0" nodeType="afterEffect">
                                  <p:stCondLst>
                                    <p:cond delay="0"/>
                                  </p:stCondLst>
                                  <p:childTnLst>
                                    <p:set>
                                      <p:cBhvr>
                                        <p:cTn id="218" dur="1" fill="hold">
                                          <p:stCondLst>
                                            <p:cond delay="0"/>
                                          </p:stCondLst>
                                        </p:cTn>
                                        <p:tgtEl>
                                          <p:spTgt spid="200"/>
                                        </p:tgtEl>
                                        <p:attrNameLst>
                                          <p:attrName>style.visibility</p:attrName>
                                        </p:attrNameLst>
                                      </p:cBhvr>
                                      <p:to>
                                        <p:strVal val="visible"/>
                                      </p:to>
                                    </p:set>
                                    <p:animEffect transition="in" filter="wipe(left)">
                                      <p:cBhvr>
                                        <p:cTn id="219" dur="500"/>
                                        <p:tgtEl>
                                          <p:spTgt spid="200"/>
                                        </p:tgtEl>
                                      </p:cBhvr>
                                    </p:animEffect>
                                  </p:childTnLst>
                                </p:cTn>
                              </p:par>
                            </p:childTnLst>
                          </p:cTn>
                        </p:par>
                        <p:par>
                          <p:cTn id="220" fill="hold">
                            <p:stCondLst>
                              <p:cond delay="2000"/>
                            </p:stCondLst>
                            <p:childTnLst>
                              <p:par>
                                <p:cTn id="221" presetID="22" presetClass="entr" presetSubtype="8" fill="hold" grpId="0" nodeType="afterEffect">
                                  <p:stCondLst>
                                    <p:cond delay="0"/>
                                  </p:stCondLst>
                                  <p:childTnLst>
                                    <p:set>
                                      <p:cBhvr>
                                        <p:cTn id="222" dur="1" fill="hold">
                                          <p:stCondLst>
                                            <p:cond delay="0"/>
                                          </p:stCondLst>
                                        </p:cTn>
                                        <p:tgtEl>
                                          <p:spTgt spid="201"/>
                                        </p:tgtEl>
                                        <p:attrNameLst>
                                          <p:attrName>style.visibility</p:attrName>
                                        </p:attrNameLst>
                                      </p:cBhvr>
                                      <p:to>
                                        <p:strVal val="visible"/>
                                      </p:to>
                                    </p:set>
                                    <p:animEffect transition="in" filter="wipe(left)">
                                      <p:cBhvr>
                                        <p:cTn id="223" dur="500"/>
                                        <p:tgtEl>
                                          <p:spTgt spid="201"/>
                                        </p:tgtEl>
                                      </p:cBhvr>
                                    </p:animEffect>
                                  </p:childTnLst>
                                </p:cTn>
                              </p:par>
                            </p:childTnLst>
                          </p:cTn>
                        </p:par>
                        <p:par>
                          <p:cTn id="224" fill="hold">
                            <p:stCondLst>
                              <p:cond delay="2500"/>
                            </p:stCondLst>
                            <p:childTnLst>
                              <p:par>
                                <p:cTn id="225" presetID="22" presetClass="entr" presetSubtype="8" fill="hold" grpId="0" nodeType="afterEffect">
                                  <p:stCondLst>
                                    <p:cond delay="0"/>
                                  </p:stCondLst>
                                  <p:childTnLst>
                                    <p:set>
                                      <p:cBhvr>
                                        <p:cTn id="226" dur="1" fill="hold">
                                          <p:stCondLst>
                                            <p:cond delay="0"/>
                                          </p:stCondLst>
                                        </p:cTn>
                                        <p:tgtEl>
                                          <p:spTgt spid="202"/>
                                        </p:tgtEl>
                                        <p:attrNameLst>
                                          <p:attrName>style.visibility</p:attrName>
                                        </p:attrNameLst>
                                      </p:cBhvr>
                                      <p:to>
                                        <p:strVal val="visible"/>
                                      </p:to>
                                    </p:set>
                                    <p:animEffect transition="in" filter="wipe(left)">
                                      <p:cBhvr>
                                        <p:cTn id="227" dur="500"/>
                                        <p:tgtEl>
                                          <p:spTgt spid="202"/>
                                        </p:tgtEl>
                                      </p:cBhvr>
                                    </p:animEffect>
                                  </p:childTnLst>
                                </p:cTn>
                              </p:par>
                            </p:childTnLst>
                          </p:cTn>
                        </p:par>
                        <p:par>
                          <p:cTn id="228" fill="hold">
                            <p:stCondLst>
                              <p:cond delay="3000"/>
                            </p:stCondLst>
                            <p:childTnLst>
                              <p:par>
                                <p:cTn id="229" presetID="22" presetClass="entr" presetSubtype="8" fill="hold" grpId="0" nodeType="afterEffect">
                                  <p:stCondLst>
                                    <p:cond delay="0"/>
                                  </p:stCondLst>
                                  <p:childTnLst>
                                    <p:set>
                                      <p:cBhvr>
                                        <p:cTn id="230" dur="1" fill="hold">
                                          <p:stCondLst>
                                            <p:cond delay="0"/>
                                          </p:stCondLst>
                                        </p:cTn>
                                        <p:tgtEl>
                                          <p:spTgt spid="203"/>
                                        </p:tgtEl>
                                        <p:attrNameLst>
                                          <p:attrName>style.visibility</p:attrName>
                                        </p:attrNameLst>
                                      </p:cBhvr>
                                      <p:to>
                                        <p:strVal val="visible"/>
                                      </p:to>
                                    </p:set>
                                    <p:animEffect transition="in" filter="wipe(left)">
                                      <p:cBhvr>
                                        <p:cTn id="231" dur="500"/>
                                        <p:tgtEl>
                                          <p:spTgt spid="203"/>
                                        </p:tgtEl>
                                      </p:cBhvr>
                                    </p:animEffect>
                                  </p:childTnLst>
                                </p:cTn>
                              </p:par>
                            </p:childTnLst>
                          </p:cTn>
                        </p:par>
                        <p:par>
                          <p:cTn id="232" fill="hold">
                            <p:stCondLst>
                              <p:cond delay="3500"/>
                            </p:stCondLst>
                            <p:childTnLst>
                              <p:par>
                                <p:cTn id="233" presetID="22" presetClass="entr" presetSubtype="8" fill="hold" grpId="0" nodeType="afterEffect">
                                  <p:stCondLst>
                                    <p:cond delay="0"/>
                                  </p:stCondLst>
                                  <p:childTnLst>
                                    <p:set>
                                      <p:cBhvr>
                                        <p:cTn id="234" dur="1" fill="hold">
                                          <p:stCondLst>
                                            <p:cond delay="0"/>
                                          </p:stCondLst>
                                        </p:cTn>
                                        <p:tgtEl>
                                          <p:spTgt spid="204"/>
                                        </p:tgtEl>
                                        <p:attrNameLst>
                                          <p:attrName>style.visibility</p:attrName>
                                        </p:attrNameLst>
                                      </p:cBhvr>
                                      <p:to>
                                        <p:strVal val="visible"/>
                                      </p:to>
                                    </p:set>
                                    <p:animEffect transition="in" filter="wipe(left)">
                                      <p:cBhvr>
                                        <p:cTn id="235" dur="500"/>
                                        <p:tgtEl>
                                          <p:spTgt spid="204"/>
                                        </p:tgtEl>
                                      </p:cBhvr>
                                    </p:animEffect>
                                  </p:childTnLst>
                                </p:cTn>
                              </p:par>
                            </p:childTnLst>
                          </p:cTn>
                        </p:par>
                        <p:par>
                          <p:cTn id="236" fill="hold">
                            <p:stCondLst>
                              <p:cond delay="4000"/>
                            </p:stCondLst>
                            <p:childTnLst>
                              <p:par>
                                <p:cTn id="237" presetID="22" presetClass="entr" presetSubtype="8" fill="hold" grpId="0" nodeType="afterEffect">
                                  <p:stCondLst>
                                    <p:cond delay="0"/>
                                  </p:stCondLst>
                                  <p:childTnLst>
                                    <p:set>
                                      <p:cBhvr>
                                        <p:cTn id="238" dur="1" fill="hold">
                                          <p:stCondLst>
                                            <p:cond delay="0"/>
                                          </p:stCondLst>
                                        </p:cTn>
                                        <p:tgtEl>
                                          <p:spTgt spid="205"/>
                                        </p:tgtEl>
                                        <p:attrNameLst>
                                          <p:attrName>style.visibility</p:attrName>
                                        </p:attrNameLst>
                                      </p:cBhvr>
                                      <p:to>
                                        <p:strVal val="visible"/>
                                      </p:to>
                                    </p:set>
                                    <p:animEffect transition="in" filter="wipe(left)">
                                      <p:cBhvr>
                                        <p:cTn id="239" dur="500"/>
                                        <p:tgtEl>
                                          <p:spTgt spid="205"/>
                                        </p:tgtEl>
                                      </p:cBhvr>
                                    </p:animEffect>
                                  </p:childTnLst>
                                </p:cTn>
                              </p:par>
                            </p:childTnLst>
                          </p:cTn>
                        </p:par>
                        <p:par>
                          <p:cTn id="240" fill="hold">
                            <p:stCondLst>
                              <p:cond delay="4500"/>
                            </p:stCondLst>
                            <p:childTnLst>
                              <p:par>
                                <p:cTn id="241" presetID="22" presetClass="entr" presetSubtype="8" fill="hold" grpId="0" nodeType="afterEffect">
                                  <p:stCondLst>
                                    <p:cond delay="0"/>
                                  </p:stCondLst>
                                  <p:childTnLst>
                                    <p:set>
                                      <p:cBhvr>
                                        <p:cTn id="242" dur="1" fill="hold">
                                          <p:stCondLst>
                                            <p:cond delay="0"/>
                                          </p:stCondLst>
                                        </p:cTn>
                                        <p:tgtEl>
                                          <p:spTgt spid="224"/>
                                        </p:tgtEl>
                                        <p:attrNameLst>
                                          <p:attrName>style.visibility</p:attrName>
                                        </p:attrNameLst>
                                      </p:cBhvr>
                                      <p:to>
                                        <p:strVal val="visible"/>
                                      </p:to>
                                    </p:set>
                                    <p:animEffect transition="in" filter="wipe(left)">
                                      <p:cBhvr>
                                        <p:cTn id="243" dur="500"/>
                                        <p:tgtEl>
                                          <p:spTgt spid="224"/>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75"/>
                                        </p:tgtEl>
                                        <p:attrNameLst>
                                          <p:attrName>style.visibility</p:attrName>
                                        </p:attrNameLst>
                                      </p:cBhvr>
                                      <p:to>
                                        <p:strVal val="visible"/>
                                      </p:to>
                                    </p:set>
                                    <p:animEffect transition="in" filter="wipe(left)">
                                      <p:cBhvr>
                                        <p:cTn id="248" dur="500"/>
                                        <p:tgtEl>
                                          <p:spTgt spid="175"/>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76"/>
                                        </p:tgtEl>
                                        <p:attrNameLst>
                                          <p:attrName>style.visibility</p:attrName>
                                        </p:attrNameLst>
                                      </p:cBhvr>
                                      <p:to>
                                        <p:strVal val="visible"/>
                                      </p:to>
                                    </p:set>
                                    <p:animEffect transition="in" filter="wipe(left)">
                                      <p:cBhvr>
                                        <p:cTn id="253" dur="500"/>
                                        <p:tgtEl>
                                          <p:spTgt spid="176"/>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206"/>
                                        </p:tgtEl>
                                        <p:attrNameLst>
                                          <p:attrName>style.visibility</p:attrName>
                                        </p:attrNameLst>
                                      </p:cBhvr>
                                      <p:to>
                                        <p:strVal val="visible"/>
                                      </p:to>
                                    </p:set>
                                    <p:animEffect transition="in" filter="wipe(left)">
                                      <p:cBhvr>
                                        <p:cTn id="258" dur="500"/>
                                        <p:tgtEl>
                                          <p:spTgt spid="206"/>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207"/>
                                        </p:tgtEl>
                                        <p:attrNameLst>
                                          <p:attrName>style.visibility</p:attrName>
                                        </p:attrNameLst>
                                      </p:cBhvr>
                                      <p:to>
                                        <p:strVal val="visible"/>
                                      </p:to>
                                    </p:set>
                                    <p:animEffect transition="in" filter="wipe(left)">
                                      <p:cBhvr>
                                        <p:cTn id="263" dur="500"/>
                                        <p:tgtEl>
                                          <p:spTgt spid="207"/>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208"/>
                                        </p:tgtEl>
                                        <p:attrNameLst>
                                          <p:attrName>style.visibility</p:attrName>
                                        </p:attrNameLst>
                                      </p:cBhvr>
                                      <p:to>
                                        <p:strVal val="visible"/>
                                      </p:to>
                                    </p:set>
                                    <p:animEffect transition="in" filter="wipe(left)">
                                      <p:cBhvr>
                                        <p:cTn id="268" dur="500"/>
                                        <p:tgtEl>
                                          <p:spTgt spid="208"/>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209"/>
                                        </p:tgtEl>
                                        <p:attrNameLst>
                                          <p:attrName>style.visibility</p:attrName>
                                        </p:attrNameLst>
                                      </p:cBhvr>
                                      <p:to>
                                        <p:strVal val="visible"/>
                                      </p:to>
                                    </p:set>
                                    <p:animEffect transition="in" filter="wipe(left)">
                                      <p:cBhvr>
                                        <p:cTn id="273" dur="500"/>
                                        <p:tgtEl>
                                          <p:spTgt spid="209"/>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210"/>
                                        </p:tgtEl>
                                        <p:attrNameLst>
                                          <p:attrName>style.visibility</p:attrName>
                                        </p:attrNameLst>
                                      </p:cBhvr>
                                      <p:to>
                                        <p:strVal val="visible"/>
                                      </p:to>
                                    </p:set>
                                    <p:animEffect transition="in" filter="wipe(left)">
                                      <p:cBhvr>
                                        <p:cTn id="278" dur="500"/>
                                        <p:tgtEl>
                                          <p:spTgt spid="210"/>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211"/>
                                        </p:tgtEl>
                                        <p:attrNameLst>
                                          <p:attrName>style.visibility</p:attrName>
                                        </p:attrNameLst>
                                      </p:cBhvr>
                                      <p:to>
                                        <p:strVal val="visible"/>
                                      </p:to>
                                    </p:set>
                                    <p:animEffect transition="in" filter="wipe(left)">
                                      <p:cBhvr>
                                        <p:cTn id="283" dur="500"/>
                                        <p:tgtEl>
                                          <p:spTgt spid="211"/>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212"/>
                                        </p:tgtEl>
                                        <p:attrNameLst>
                                          <p:attrName>style.visibility</p:attrName>
                                        </p:attrNameLst>
                                      </p:cBhvr>
                                      <p:to>
                                        <p:strVal val="visible"/>
                                      </p:to>
                                    </p:set>
                                    <p:animEffect transition="in" filter="wipe(left)">
                                      <p:cBhvr>
                                        <p:cTn id="288" dur="500"/>
                                        <p:tgtEl>
                                          <p:spTgt spid="212"/>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214"/>
                                        </p:tgtEl>
                                        <p:attrNameLst>
                                          <p:attrName>style.visibility</p:attrName>
                                        </p:attrNameLst>
                                      </p:cBhvr>
                                      <p:to>
                                        <p:strVal val="visible"/>
                                      </p:to>
                                    </p:set>
                                    <p:animEffect transition="in" filter="wipe(left)">
                                      <p:cBhvr>
                                        <p:cTn id="293" dur="500"/>
                                        <p:tgtEl>
                                          <p:spTgt spid="214"/>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215"/>
                                        </p:tgtEl>
                                        <p:attrNameLst>
                                          <p:attrName>style.visibility</p:attrName>
                                        </p:attrNameLst>
                                      </p:cBhvr>
                                      <p:to>
                                        <p:strVal val="visible"/>
                                      </p:to>
                                    </p:set>
                                    <p:animEffect transition="in" filter="wipe(left)">
                                      <p:cBhvr>
                                        <p:cTn id="298" dur="500"/>
                                        <p:tgtEl>
                                          <p:spTgt spid="215"/>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369"/>
                                        </p:tgtEl>
                                        <p:attrNameLst>
                                          <p:attrName>style.visibility</p:attrName>
                                        </p:attrNameLst>
                                      </p:cBhvr>
                                      <p:to>
                                        <p:strVal val="visible"/>
                                      </p:to>
                                    </p:set>
                                    <p:animEffect transition="in" filter="wipe(left)">
                                      <p:cBhvr>
                                        <p:cTn id="303" dur="500"/>
                                        <p:tgtEl>
                                          <p:spTgt spid="369"/>
                                        </p:tgtEl>
                                      </p:cBhvr>
                                    </p:animEffect>
                                  </p:childTnLst>
                                </p:cTn>
                              </p:par>
                            </p:childTnLst>
                          </p:cTn>
                        </p:par>
                      </p:childTnLst>
                    </p:cTn>
                  </p:par>
                  <p:par>
                    <p:cTn id="304" fill="hold">
                      <p:stCondLst>
                        <p:cond delay="indefinite"/>
                      </p:stCondLst>
                      <p:childTnLst>
                        <p:par>
                          <p:cTn id="305" fill="hold">
                            <p:stCondLst>
                              <p:cond delay="0"/>
                            </p:stCondLst>
                            <p:childTnLst>
                              <p:par>
                                <p:cTn id="306" presetID="21" presetClass="entr" presetSubtype="1" fill="hold" grpId="0" nodeType="clickEffect">
                                  <p:stCondLst>
                                    <p:cond delay="0"/>
                                  </p:stCondLst>
                                  <p:childTnLst>
                                    <p:set>
                                      <p:cBhvr>
                                        <p:cTn id="307" dur="1" fill="hold">
                                          <p:stCondLst>
                                            <p:cond delay="0"/>
                                          </p:stCondLst>
                                        </p:cTn>
                                        <p:tgtEl>
                                          <p:spTgt spid="238"/>
                                        </p:tgtEl>
                                        <p:attrNameLst>
                                          <p:attrName>style.visibility</p:attrName>
                                        </p:attrNameLst>
                                      </p:cBhvr>
                                      <p:to>
                                        <p:strVal val="visible"/>
                                      </p:to>
                                    </p:set>
                                    <p:animEffect transition="in" filter="wheel(1)">
                                      <p:cBhvr>
                                        <p:cTn id="308" dur="2000"/>
                                        <p:tgtEl>
                                          <p:spTgt spid="238"/>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1" fill="hold" nodeType="clickEffect">
                                  <p:stCondLst>
                                    <p:cond delay="0"/>
                                  </p:stCondLst>
                                  <p:childTnLst>
                                    <p:set>
                                      <p:cBhvr>
                                        <p:cTn id="312" dur="1" fill="hold">
                                          <p:stCondLst>
                                            <p:cond delay="0"/>
                                          </p:stCondLst>
                                        </p:cTn>
                                        <p:tgtEl>
                                          <p:spTgt spid="241"/>
                                        </p:tgtEl>
                                        <p:attrNameLst>
                                          <p:attrName>style.visibility</p:attrName>
                                        </p:attrNameLst>
                                      </p:cBhvr>
                                      <p:to>
                                        <p:strVal val="visible"/>
                                      </p:to>
                                    </p:set>
                                    <p:animEffect transition="in" filter="wipe(up)">
                                      <p:cBhvr>
                                        <p:cTn id="313" dur="500"/>
                                        <p:tgtEl>
                                          <p:spTgt spid="241"/>
                                        </p:tgtEl>
                                      </p:cBhvr>
                                    </p:animEffect>
                                  </p:childTnLst>
                                </p:cTn>
                              </p:par>
                            </p:childTnLst>
                          </p:cTn>
                        </p:par>
                        <p:par>
                          <p:cTn id="314" fill="hold">
                            <p:stCondLst>
                              <p:cond delay="500"/>
                            </p:stCondLst>
                            <p:childTnLst>
                              <p:par>
                                <p:cTn id="315" presetID="22" presetClass="entr" presetSubtype="2" fill="hold" nodeType="afterEffect">
                                  <p:stCondLst>
                                    <p:cond delay="0"/>
                                  </p:stCondLst>
                                  <p:childTnLst>
                                    <p:set>
                                      <p:cBhvr>
                                        <p:cTn id="316" dur="1" fill="hold">
                                          <p:stCondLst>
                                            <p:cond delay="0"/>
                                          </p:stCondLst>
                                        </p:cTn>
                                        <p:tgtEl>
                                          <p:spTgt spid="240"/>
                                        </p:tgtEl>
                                        <p:attrNameLst>
                                          <p:attrName>style.visibility</p:attrName>
                                        </p:attrNameLst>
                                      </p:cBhvr>
                                      <p:to>
                                        <p:strVal val="visible"/>
                                      </p:to>
                                    </p:set>
                                    <p:animEffect transition="in" filter="wipe(right)">
                                      <p:cBhvr>
                                        <p:cTn id="317" dur="500"/>
                                        <p:tgtEl>
                                          <p:spTgt spid="240"/>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239"/>
                                        </p:tgtEl>
                                        <p:attrNameLst>
                                          <p:attrName>style.visibility</p:attrName>
                                        </p:attrNameLst>
                                      </p:cBhvr>
                                      <p:to>
                                        <p:strVal val="visible"/>
                                      </p:to>
                                    </p:set>
                                    <p:animEffect transition="in" filter="wipe(left)">
                                      <p:cBhvr>
                                        <p:cTn id="322" dur="500"/>
                                        <p:tgtEl>
                                          <p:spTgt spid="239"/>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1" fill="hold" nodeType="clickEffect">
                                  <p:stCondLst>
                                    <p:cond delay="0"/>
                                  </p:stCondLst>
                                  <p:childTnLst>
                                    <p:set>
                                      <p:cBhvr>
                                        <p:cTn id="326" dur="1" fill="hold">
                                          <p:stCondLst>
                                            <p:cond delay="0"/>
                                          </p:stCondLst>
                                        </p:cTn>
                                        <p:tgtEl>
                                          <p:spTgt spid="291"/>
                                        </p:tgtEl>
                                        <p:attrNameLst>
                                          <p:attrName>style.visibility</p:attrName>
                                        </p:attrNameLst>
                                      </p:cBhvr>
                                      <p:to>
                                        <p:strVal val="visible"/>
                                      </p:to>
                                    </p:set>
                                    <p:animEffect transition="in" filter="wipe(up)">
                                      <p:cBhvr>
                                        <p:cTn id="327" dur="500"/>
                                        <p:tgtEl>
                                          <p:spTgt spid="291"/>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8" fill="hold" grpId="0" nodeType="clickEffect">
                                  <p:stCondLst>
                                    <p:cond delay="0"/>
                                  </p:stCondLst>
                                  <p:childTnLst>
                                    <p:set>
                                      <p:cBhvr>
                                        <p:cTn id="331" dur="1" fill="hold">
                                          <p:stCondLst>
                                            <p:cond delay="0"/>
                                          </p:stCondLst>
                                        </p:cTn>
                                        <p:tgtEl>
                                          <p:spTgt spid="292"/>
                                        </p:tgtEl>
                                        <p:attrNameLst>
                                          <p:attrName>style.visibility</p:attrName>
                                        </p:attrNameLst>
                                      </p:cBhvr>
                                      <p:to>
                                        <p:strVal val="visible"/>
                                      </p:to>
                                    </p:set>
                                    <p:animEffect transition="in" filter="wipe(left)">
                                      <p:cBhvr>
                                        <p:cTn id="332" dur="500"/>
                                        <p:tgtEl>
                                          <p:spTgt spid="292"/>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1" fill="hold" nodeType="clickEffect">
                                  <p:stCondLst>
                                    <p:cond delay="0"/>
                                  </p:stCondLst>
                                  <p:childTnLst>
                                    <p:set>
                                      <p:cBhvr>
                                        <p:cTn id="336" dur="1" fill="hold">
                                          <p:stCondLst>
                                            <p:cond delay="0"/>
                                          </p:stCondLst>
                                        </p:cTn>
                                        <p:tgtEl>
                                          <p:spTgt spid="264"/>
                                        </p:tgtEl>
                                        <p:attrNameLst>
                                          <p:attrName>style.visibility</p:attrName>
                                        </p:attrNameLst>
                                      </p:cBhvr>
                                      <p:to>
                                        <p:strVal val="visible"/>
                                      </p:to>
                                    </p:set>
                                    <p:animEffect transition="in" filter="wipe(up)">
                                      <p:cBhvr>
                                        <p:cTn id="337" dur="500"/>
                                        <p:tgtEl>
                                          <p:spTgt spid="264"/>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263"/>
                                        </p:tgtEl>
                                        <p:attrNameLst>
                                          <p:attrName>style.visibility</p:attrName>
                                        </p:attrNameLst>
                                      </p:cBhvr>
                                      <p:to>
                                        <p:strVal val="visible"/>
                                      </p:to>
                                    </p:set>
                                    <p:animEffect transition="in" filter="wipe(left)">
                                      <p:cBhvr>
                                        <p:cTn id="342" dur="500"/>
                                        <p:tgtEl>
                                          <p:spTgt spid="263"/>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1" fill="hold" nodeType="clickEffect">
                                  <p:stCondLst>
                                    <p:cond delay="0"/>
                                  </p:stCondLst>
                                  <p:childTnLst>
                                    <p:set>
                                      <p:cBhvr>
                                        <p:cTn id="346" dur="1" fill="hold">
                                          <p:stCondLst>
                                            <p:cond delay="0"/>
                                          </p:stCondLst>
                                        </p:cTn>
                                        <p:tgtEl>
                                          <p:spTgt spid="267"/>
                                        </p:tgtEl>
                                        <p:attrNameLst>
                                          <p:attrName>style.visibility</p:attrName>
                                        </p:attrNameLst>
                                      </p:cBhvr>
                                      <p:to>
                                        <p:strVal val="visible"/>
                                      </p:to>
                                    </p:set>
                                    <p:animEffect transition="in" filter="wipe(up)">
                                      <p:cBhvr>
                                        <p:cTn id="347" dur="500"/>
                                        <p:tgtEl>
                                          <p:spTgt spid="267"/>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8" fill="hold" grpId="0" nodeType="clickEffect">
                                  <p:stCondLst>
                                    <p:cond delay="0"/>
                                  </p:stCondLst>
                                  <p:childTnLst>
                                    <p:set>
                                      <p:cBhvr>
                                        <p:cTn id="351" dur="1" fill="hold">
                                          <p:stCondLst>
                                            <p:cond delay="0"/>
                                          </p:stCondLst>
                                        </p:cTn>
                                        <p:tgtEl>
                                          <p:spTgt spid="370"/>
                                        </p:tgtEl>
                                        <p:attrNameLst>
                                          <p:attrName>style.visibility</p:attrName>
                                        </p:attrNameLst>
                                      </p:cBhvr>
                                      <p:to>
                                        <p:strVal val="visible"/>
                                      </p:to>
                                    </p:set>
                                    <p:animEffect transition="in" filter="wipe(left)">
                                      <p:cBhvr>
                                        <p:cTn id="352" dur="500"/>
                                        <p:tgtEl>
                                          <p:spTgt spid="370"/>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8" fill="hold" grpId="0" nodeType="clickEffect">
                                  <p:stCondLst>
                                    <p:cond delay="0"/>
                                  </p:stCondLst>
                                  <p:childTnLst>
                                    <p:set>
                                      <p:cBhvr>
                                        <p:cTn id="356" dur="1" fill="hold">
                                          <p:stCondLst>
                                            <p:cond delay="0"/>
                                          </p:stCondLst>
                                        </p:cTn>
                                        <p:tgtEl>
                                          <p:spTgt spid="371"/>
                                        </p:tgtEl>
                                        <p:attrNameLst>
                                          <p:attrName>style.visibility</p:attrName>
                                        </p:attrNameLst>
                                      </p:cBhvr>
                                      <p:to>
                                        <p:strVal val="visible"/>
                                      </p:to>
                                    </p:set>
                                    <p:animEffect transition="in" filter="wipe(left)">
                                      <p:cBhvr>
                                        <p:cTn id="357" dur="500"/>
                                        <p:tgtEl>
                                          <p:spTgt spid="371"/>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372"/>
                                        </p:tgtEl>
                                        <p:attrNameLst>
                                          <p:attrName>style.visibility</p:attrName>
                                        </p:attrNameLst>
                                      </p:cBhvr>
                                      <p:to>
                                        <p:strVal val="visible"/>
                                      </p:to>
                                    </p:set>
                                    <p:animEffect transition="in" filter="wipe(left)">
                                      <p:cBhvr>
                                        <p:cTn id="362" dur="500"/>
                                        <p:tgtEl>
                                          <p:spTgt spid="372"/>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373"/>
                                        </p:tgtEl>
                                        <p:attrNameLst>
                                          <p:attrName>style.visibility</p:attrName>
                                        </p:attrNameLst>
                                      </p:cBhvr>
                                      <p:to>
                                        <p:strVal val="visible"/>
                                      </p:to>
                                    </p:set>
                                    <p:animEffect transition="in" filter="wipe(left)">
                                      <p:cBhvr>
                                        <p:cTn id="367" dur="500"/>
                                        <p:tgtEl>
                                          <p:spTgt spid="373"/>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grpId="0" nodeType="clickEffect">
                                  <p:stCondLst>
                                    <p:cond delay="0"/>
                                  </p:stCondLst>
                                  <p:childTnLst>
                                    <p:set>
                                      <p:cBhvr>
                                        <p:cTn id="371" dur="1" fill="hold">
                                          <p:stCondLst>
                                            <p:cond delay="0"/>
                                          </p:stCondLst>
                                        </p:cTn>
                                        <p:tgtEl>
                                          <p:spTgt spid="390"/>
                                        </p:tgtEl>
                                        <p:attrNameLst>
                                          <p:attrName>style.visibility</p:attrName>
                                        </p:attrNameLst>
                                      </p:cBhvr>
                                      <p:to>
                                        <p:strVal val="visible"/>
                                      </p:to>
                                    </p:set>
                                    <p:animEffect transition="in" filter="wipe(left)">
                                      <p:cBhvr>
                                        <p:cTn id="372" dur="500"/>
                                        <p:tgtEl>
                                          <p:spTgt spid="390"/>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8" fill="hold" grpId="0" nodeType="clickEffect">
                                  <p:stCondLst>
                                    <p:cond delay="0"/>
                                  </p:stCondLst>
                                  <p:childTnLst>
                                    <p:set>
                                      <p:cBhvr>
                                        <p:cTn id="376" dur="1" fill="hold">
                                          <p:stCondLst>
                                            <p:cond delay="0"/>
                                          </p:stCondLst>
                                        </p:cTn>
                                        <p:tgtEl>
                                          <p:spTgt spid="392"/>
                                        </p:tgtEl>
                                        <p:attrNameLst>
                                          <p:attrName>style.visibility</p:attrName>
                                        </p:attrNameLst>
                                      </p:cBhvr>
                                      <p:to>
                                        <p:strVal val="visible"/>
                                      </p:to>
                                    </p:set>
                                    <p:animEffect transition="in" filter="wipe(left)">
                                      <p:cBhvr>
                                        <p:cTn id="377" dur="500"/>
                                        <p:tgtEl>
                                          <p:spTgt spid="392"/>
                                        </p:tgtEl>
                                      </p:cBhvr>
                                    </p:animEffect>
                                  </p:childTnLst>
                                </p:cTn>
                              </p:par>
                            </p:childTnLst>
                          </p:cTn>
                        </p:par>
                      </p:childTnLst>
                    </p:cTn>
                  </p:par>
                  <p:par>
                    <p:cTn id="378" fill="hold">
                      <p:stCondLst>
                        <p:cond delay="indefinite"/>
                      </p:stCondLst>
                      <p:childTnLst>
                        <p:par>
                          <p:cTn id="379" fill="hold">
                            <p:stCondLst>
                              <p:cond delay="0"/>
                            </p:stCondLst>
                            <p:childTnLst>
                              <p:par>
                                <p:cTn id="380" presetID="22" presetClass="entr" presetSubtype="8" fill="hold" grpId="0" nodeType="clickEffect">
                                  <p:stCondLst>
                                    <p:cond delay="0"/>
                                  </p:stCondLst>
                                  <p:childTnLst>
                                    <p:set>
                                      <p:cBhvr>
                                        <p:cTn id="381" dur="1" fill="hold">
                                          <p:stCondLst>
                                            <p:cond delay="0"/>
                                          </p:stCondLst>
                                        </p:cTn>
                                        <p:tgtEl>
                                          <p:spTgt spid="393"/>
                                        </p:tgtEl>
                                        <p:attrNameLst>
                                          <p:attrName>style.visibility</p:attrName>
                                        </p:attrNameLst>
                                      </p:cBhvr>
                                      <p:to>
                                        <p:strVal val="visible"/>
                                      </p:to>
                                    </p:set>
                                    <p:animEffect transition="in" filter="wipe(left)">
                                      <p:cBhvr>
                                        <p:cTn id="382" dur="500"/>
                                        <p:tgtEl>
                                          <p:spTgt spid="393"/>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394"/>
                                        </p:tgtEl>
                                        <p:attrNameLst>
                                          <p:attrName>style.visibility</p:attrName>
                                        </p:attrNameLst>
                                      </p:cBhvr>
                                      <p:to>
                                        <p:strVal val="visible"/>
                                      </p:to>
                                    </p:set>
                                    <p:animEffect transition="in" filter="wipe(left)">
                                      <p:cBhvr>
                                        <p:cTn id="387" dur="500"/>
                                        <p:tgtEl>
                                          <p:spTgt spid="394"/>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395"/>
                                        </p:tgtEl>
                                        <p:attrNameLst>
                                          <p:attrName>style.visibility</p:attrName>
                                        </p:attrNameLst>
                                      </p:cBhvr>
                                      <p:to>
                                        <p:strVal val="visible"/>
                                      </p:to>
                                    </p:set>
                                    <p:animEffect transition="in" filter="wipe(left)">
                                      <p:cBhvr>
                                        <p:cTn id="392" dur="500"/>
                                        <p:tgtEl>
                                          <p:spTgt spid="395"/>
                                        </p:tgtEl>
                                      </p:cBhvr>
                                    </p:animEffect>
                                  </p:childTnLst>
                                </p:cTn>
                              </p:par>
                            </p:childTnLst>
                          </p:cTn>
                        </p:par>
                      </p:childTnLst>
                    </p:cTn>
                  </p:par>
                  <p:par>
                    <p:cTn id="393" fill="hold">
                      <p:stCondLst>
                        <p:cond delay="indefinite"/>
                      </p:stCondLst>
                      <p:childTnLst>
                        <p:par>
                          <p:cTn id="394" fill="hold">
                            <p:stCondLst>
                              <p:cond delay="0"/>
                            </p:stCondLst>
                            <p:childTnLst>
                              <p:par>
                                <p:cTn id="395" presetID="21" presetClass="entr" presetSubtype="1" fill="hold" grpId="0" nodeType="clickEffect">
                                  <p:stCondLst>
                                    <p:cond delay="0"/>
                                  </p:stCondLst>
                                  <p:childTnLst>
                                    <p:set>
                                      <p:cBhvr>
                                        <p:cTn id="396" dur="1" fill="hold">
                                          <p:stCondLst>
                                            <p:cond delay="0"/>
                                          </p:stCondLst>
                                        </p:cTn>
                                        <p:tgtEl>
                                          <p:spTgt spid="421"/>
                                        </p:tgtEl>
                                        <p:attrNameLst>
                                          <p:attrName>style.visibility</p:attrName>
                                        </p:attrNameLst>
                                      </p:cBhvr>
                                      <p:to>
                                        <p:strVal val="visible"/>
                                      </p:to>
                                    </p:set>
                                    <p:animEffect transition="in" filter="wheel(1)">
                                      <p:cBhvr>
                                        <p:cTn id="397" dur="2000"/>
                                        <p:tgtEl>
                                          <p:spTgt spid="421"/>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1" fill="hold" nodeType="clickEffect">
                                  <p:stCondLst>
                                    <p:cond delay="0"/>
                                  </p:stCondLst>
                                  <p:childTnLst>
                                    <p:set>
                                      <p:cBhvr>
                                        <p:cTn id="401" dur="1" fill="hold">
                                          <p:stCondLst>
                                            <p:cond delay="0"/>
                                          </p:stCondLst>
                                        </p:cTn>
                                        <p:tgtEl>
                                          <p:spTgt spid="262"/>
                                        </p:tgtEl>
                                        <p:attrNameLst>
                                          <p:attrName>style.visibility</p:attrName>
                                        </p:attrNameLst>
                                      </p:cBhvr>
                                      <p:to>
                                        <p:strVal val="visible"/>
                                      </p:to>
                                    </p:set>
                                    <p:animEffect transition="in" filter="wipe(up)">
                                      <p:cBhvr>
                                        <p:cTn id="402" dur="500"/>
                                        <p:tgtEl>
                                          <p:spTgt spid="262"/>
                                        </p:tgtEl>
                                      </p:cBhvr>
                                    </p:animEffect>
                                  </p:childTnLst>
                                </p:cTn>
                              </p:par>
                            </p:childTnLst>
                          </p:cTn>
                        </p:par>
                        <p:par>
                          <p:cTn id="403" fill="hold">
                            <p:stCondLst>
                              <p:cond delay="500"/>
                            </p:stCondLst>
                            <p:childTnLst>
                              <p:par>
                                <p:cTn id="404" presetID="22" presetClass="entr" presetSubtype="2" fill="hold" nodeType="afterEffect">
                                  <p:stCondLst>
                                    <p:cond delay="0"/>
                                  </p:stCondLst>
                                  <p:childTnLst>
                                    <p:set>
                                      <p:cBhvr>
                                        <p:cTn id="405" dur="1" fill="hold">
                                          <p:stCondLst>
                                            <p:cond delay="0"/>
                                          </p:stCondLst>
                                        </p:cTn>
                                        <p:tgtEl>
                                          <p:spTgt spid="261"/>
                                        </p:tgtEl>
                                        <p:attrNameLst>
                                          <p:attrName>style.visibility</p:attrName>
                                        </p:attrNameLst>
                                      </p:cBhvr>
                                      <p:to>
                                        <p:strVal val="visible"/>
                                      </p:to>
                                    </p:set>
                                    <p:animEffect transition="in" filter="wipe(right)">
                                      <p:cBhvr>
                                        <p:cTn id="406" dur="500"/>
                                        <p:tgtEl>
                                          <p:spTgt spid="261"/>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grpId="0" nodeType="clickEffect">
                                  <p:stCondLst>
                                    <p:cond delay="0"/>
                                  </p:stCondLst>
                                  <p:childTnLst>
                                    <p:set>
                                      <p:cBhvr>
                                        <p:cTn id="410" dur="1" fill="hold">
                                          <p:stCondLst>
                                            <p:cond delay="0"/>
                                          </p:stCondLst>
                                        </p:cTn>
                                        <p:tgtEl>
                                          <p:spTgt spid="260"/>
                                        </p:tgtEl>
                                        <p:attrNameLst>
                                          <p:attrName>style.visibility</p:attrName>
                                        </p:attrNameLst>
                                      </p:cBhvr>
                                      <p:to>
                                        <p:strVal val="visible"/>
                                      </p:to>
                                    </p:set>
                                    <p:animEffect transition="in" filter="wipe(left)">
                                      <p:cBhvr>
                                        <p:cTn id="411" dur="500"/>
                                        <p:tgtEl>
                                          <p:spTgt spid="260"/>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1" fill="hold" nodeType="clickEffect">
                                  <p:stCondLst>
                                    <p:cond delay="0"/>
                                  </p:stCondLst>
                                  <p:childTnLst>
                                    <p:set>
                                      <p:cBhvr>
                                        <p:cTn id="415" dur="1" fill="hold">
                                          <p:stCondLst>
                                            <p:cond delay="0"/>
                                          </p:stCondLst>
                                        </p:cTn>
                                        <p:tgtEl>
                                          <p:spTgt spid="265"/>
                                        </p:tgtEl>
                                        <p:attrNameLst>
                                          <p:attrName>style.visibility</p:attrName>
                                        </p:attrNameLst>
                                      </p:cBhvr>
                                      <p:to>
                                        <p:strVal val="visible"/>
                                      </p:to>
                                    </p:set>
                                    <p:animEffect transition="in" filter="wipe(up)">
                                      <p:cBhvr>
                                        <p:cTn id="416" dur="500"/>
                                        <p:tgtEl>
                                          <p:spTgt spid="265"/>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266"/>
                                        </p:tgtEl>
                                        <p:attrNameLst>
                                          <p:attrName>style.visibility</p:attrName>
                                        </p:attrNameLst>
                                      </p:cBhvr>
                                      <p:to>
                                        <p:strVal val="visible"/>
                                      </p:to>
                                    </p:set>
                                    <p:animEffect transition="in" filter="wipe(left)">
                                      <p:cBhvr>
                                        <p:cTn id="421" dur="500"/>
                                        <p:tgtEl>
                                          <p:spTgt spid="266"/>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1" fill="hold" nodeType="clickEffect">
                                  <p:stCondLst>
                                    <p:cond delay="0"/>
                                  </p:stCondLst>
                                  <p:childTnLst>
                                    <p:set>
                                      <p:cBhvr>
                                        <p:cTn id="425" dur="1" fill="hold">
                                          <p:stCondLst>
                                            <p:cond delay="0"/>
                                          </p:stCondLst>
                                        </p:cTn>
                                        <p:tgtEl>
                                          <p:spTgt spid="278"/>
                                        </p:tgtEl>
                                        <p:attrNameLst>
                                          <p:attrName>style.visibility</p:attrName>
                                        </p:attrNameLst>
                                      </p:cBhvr>
                                      <p:to>
                                        <p:strVal val="visible"/>
                                      </p:to>
                                    </p:set>
                                    <p:animEffect transition="in" filter="wipe(up)">
                                      <p:cBhvr>
                                        <p:cTn id="426" dur="500"/>
                                        <p:tgtEl>
                                          <p:spTgt spid="278"/>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295"/>
                                        </p:tgtEl>
                                        <p:attrNameLst>
                                          <p:attrName>style.visibility</p:attrName>
                                        </p:attrNameLst>
                                      </p:cBhvr>
                                      <p:to>
                                        <p:strVal val="visible"/>
                                      </p:to>
                                    </p:set>
                                    <p:animEffect transition="in" filter="wipe(left)">
                                      <p:cBhvr>
                                        <p:cTn id="431" dur="500"/>
                                        <p:tgtEl>
                                          <p:spTgt spid="295"/>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1" fill="hold" nodeType="clickEffect">
                                  <p:stCondLst>
                                    <p:cond delay="0"/>
                                  </p:stCondLst>
                                  <p:childTnLst>
                                    <p:set>
                                      <p:cBhvr>
                                        <p:cTn id="435" dur="1" fill="hold">
                                          <p:stCondLst>
                                            <p:cond delay="0"/>
                                          </p:stCondLst>
                                        </p:cTn>
                                        <p:tgtEl>
                                          <p:spTgt spid="296"/>
                                        </p:tgtEl>
                                        <p:attrNameLst>
                                          <p:attrName>style.visibility</p:attrName>
                                        </p:attrNameLst>
                                      </p:cBhvr>
                                      <p:to>
                                        <p:strVal val="visible"/>
                                      </p:to>
                                    </p:set>
                                    <p:animEffect transition="in" filter="wipe(up)">
                                      <p:cBhvr>
                                        <p:cTn id="436" dur="500"/>
                                        <p:tgtEl>
                                          <p:spTgt spid="296"/>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374"/>
                                        </p:tgtEl>
                                        <p:attrNameLst>
                                          <p:attrName>style.visibility</p:attrName>
                                        </p:attrNameLst>
                                      </p:cBhvr>
                                      <p:to>
                                        <p:strVal val="visible"/>
                                      </p:to>
                                    </p:set>
                                    <p:animEffect transition="in" filter="wipe(left)">
                                      <p:cBhvr>
                                        <p:cTn id="441" dur="500"/>
                                        <p:tgtEl>
                                          <p:spTgt spid="374"/>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375"/>
                                        </p:tgtEl>
                                        <p:attrNameLst>
                                          <p:attrName>style.visibility</p:attrName>
                                        </p:attrNameLst>
                                      </p:cBhvr>
                                      <p:to>
                                        <p:strVal val="visible"/>
                                      </p:to>
                                    </p:set>
                                    <p:animEffect transition="in" filter="wipe(left)">
                                      <p:cBhvr>
                                        <p:cTn id="446" dur="500"/>
                                        <p:tgtEl>
                                          <p:spTgt spid="375"/>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376"/>
                                        </p:tgtEl>
                                        <p:attrNameLst>
                                          <p:attrName>style.visibility</p:attrName>
                                        </p:attrNameLst>
                                      </p:cBhvr>
                                      <p:to>
                                        <p:strVal val="visible"/>
                                      </p:to>
                                    </p:set>
                                    <p:animEffect transition="in" filter="wipe(left)">
                                      <p:cBhvr>
                                        <p:cTn id="451" dur="500"/>
                                        <p:tgtEl>
                                          <p:spTgt spid="376"/>
                                        </p:tgtEl>
                                      </p:cBhvr>
                                    </p:animEffect>
                                  </p:childTnLst>
                                </p:cTn>
                              </p:par>
                            </p:childTnLst>
                          </p:cTn>
                        </p:par>
                      </p:childTnLst>
                    </p:cTn>
                  </p:par>
                  <p:par>
                    <p:cTn id="452" fill="hold">
                      <p:stCondLst>
                        <p:cond delay="indefinite"/>
                      </p:stCondLst>
                      <p:childTnLst>
                        <p:par>
                          <p:cTn id="453" fill="hold">
                            <p:stCondLst>
                              <p:cond delay="0"/>
                            </p:stCondLst>
                            <p:childTnLst>
                              <p:par>
                                <p:cTn id="454" presetID="22" presetClass="entr" presetSubtype="8" fill="hold" grpId="0" nodeType="clickEffect">
                                  <p:stCondLst>
                                    <p:cond delay="0"/>
                                  </p:stCondLst>
                                  <p:childTnLst>
                                    <p:set>
                                      <p:cBhvr>
                                        <p:cTn id="455" dur="1" fill="hold">
                                          <p:stCondLst>
                                            <p:cond delay="0"/>
                                          </p:stCondLst>
                                        </p:cTn>
                                        <p:tgtEl>
                                          <p:spTgt spid="377"/>
                                        </p:tgtEl>
                                        <p:attrNameLst>
                                          <p:attrName>style.visibility</p:attrName>
                                        </p:attrNameLst>
                                      </p:cBhvr>
                                      <p:to>
                                        <p:strVal val="visible"/>
                                      </p:to>
                                    </p:set>
                                    <p:animEffect transition="in" filter="wipe(left)">
                                      <p:cBhvr>
                                        <p:cTn id="456" dur="500"/>
                                        <p:tgtEl>
                                          <p:spTgt spid="377"/>
                                        </p:tgtEl>
                                      </p:cBhvr>
                                    </p:animEffect>
                                  </p:childTnLst>
                                </p:cTn>
                              </p:par>
                            </p:childTnLst>
                          </p:cTn>
                        </p:par>
                      </p:childTnLst>
                    </p:cTn>
                  </p:par>
                  <p:par>
                    <p:cTn id="457" fill="hold">
                      <p:stCondLst>
                        <p:cond delay="indefinite"/>
                      </p:stCondLst>
                      <p:childTnLst>
                        <p:par>
                          <p:cTn id="458" fill="hold">
                            <p:stCondLst>
                              <p:cond delay="0"/>
                            </p:stCondLst>
                            <p:childTnLst>
                              <p:par>
                                <p:cTn id="459" presetID="22" presetClass="entr" presetSubtype="8" fill="hold" grpId="0" nodeType="clickEffect">
                                  <p:stCondLst>
                                    <p:cond delay="0"/>
                                  </p:stCondLst>
                                  <p:childTnLst>
                                    <p:set>
                                      <p:cBhvr>
                                        <p:cTn id="460" dur="1" fill="hold">
                                          <p:stCondLst>
                                            <p:cond delay="0"/>
                                          </p:stCondLst>
                                        </p:cTn>
                                        <p:tgtEl>
                                          <p:spTgt spid="396"/>
                                        </p:tgtEl>
                                        <p:attrNameLst>
                                          <p:attrName>style.visibility</p:attrName>
                                        </p:attrNameLst>
                                      </p:cBhvr>
                                      <p:to>
                                        <p:strVal val="visible"/>
                                      </p:to>
                                    </p:set>
                                    <p:animEffect transition="in" filter="wipe(left)">
                                      <p:cBhvr>
                                        <p:cTn id="461" dur="500"/>
                                        <p:tgtEl>
                                          <p:spTgt spid="396"/>
                                        </p:tgtEl>
                                      </p:cBhvr>
                                    </p:animEffect>
                                  </p:childTnLst>
                                </p:cTn>
                              </p:par>
                            </p:childTnLst>
                          </p:cTn>
                        </p:par>
                      </p:childTnLst>
                    </p:cTn>
                  </p:par>
                  <p:par>
                    <p:cTn id="462" fill="hold">
                      <p:stCondLst>
                        <p:cond delay="indefinite"/>
                      </p:stCondLst>
                      <p:childTnLst>
                        <p:par>
                          <p:cTn id="463" fill="hold">
                            <p:stCondLst>
                              <p:cond delay="0"/>
                            </p:stCondLst>
                            <p:childTnLst>
                              <p:par>
                                <p:cTn id="464" presetID="22" presetClass="entr" presetSubtype="8" fill="hold" grpId="0" nodeType="clickEffect">
                                  <p:stCondLst>
                                    <p:cond delay="0"/>
                                  </p:stCondLst>
                                  <p:childTnLst>
                                    <p:set>
                                      <p:cBhvr>
                                        <p:cTn id="465" dur="1" fill="hold">
                                          <p:stCondLst>
                                            <p:cond delay="0"/>
                                          </p:stCondLst>
                                        </p:cTn>
                                        <p:tgtEl>
                                          <p:spTgt spid="398"/>
                                        </p:tgtEl>
                                        <p:attrNameLst>
                                          <p:attrName>style.visibility</p:attrName>
                                        </p:attrNameLst>
                                      </p:cBhvr>
                                      <p:to>
                                        <p:strVal val="visible"/>
                                      </p:to>
                                    </p:set>
                                    <p:animEffect transition="in" filter="wipe(left)">
                                      <p:cBhvr>
                                        <p:cTn id="466" dur="500"/>
                                        <p:tgtEl>
                                          <p:spTgt spid="398"/>
                                        </p:tgtEl>
                                      </p:cBhvr>
                                    </p:animEffect>
                                  </p:childTnLst>
                                </p:cTn>
                              </p:par>
                            </p:childTnLst>
                          </p:cTn>
                        </p:par>
                      </p:childTnLst>
                    </p:cTn>
                  </p:par>
                  <p:par>
                    <p:cTn id="467" fill="hold">
                      <p:stCondLst>
                        <p:cond delay="indefinite"/>
                      </p:stCondLst>
                      <p:childTnLst>
                        <p:par>
                          <p:cTn id="468" fill="hold">
                            <p:stCondLst>
                              <p:cond delay="0"/>
                            </p:stCondLst>
                            <p:childTnLst>
                              <p:par>
                                <p:cTn id="469" presetID="22" presetClass="entr" presetSubtype="8" fill="hold" grpId="0" nodeType="clickEffect">
                                  <p:stCondLst>
                                    <p:cond delay="0"/>
                                  </p:stCondLst>
                                  <p:childTnLst>
                                    <p:set>
                                      <p:cBhvr>
                                        <p:cTn id="470" dur="1" fill="hold">
                                          <p:stCondLst>
                                            <p:cond delay="0"/>
                                          </p:stCondLst>
                                        </p:cTn>
                                        <p:tgtEl>
                                          <p:spTgt spid="399"/>
                                        </p:tgtEl>
                                        <p:attrNameLst>
                                          <p:attrName>style.visibility</p:attrName>
                                        </p:attrNameLst>
                                      </p:cBhvr>
                                      <p:to>
                                        <p:strVal val="visible"/>
                                      </p:to>
                                    </p:set>
                                    <p:animEffect transition="in" filter="wipe(left)">
                                      <p:cBhvr>
                                        <p:cTn id="471" dur="500"/>
                                        <p:tgtEl>
                                          <p:spTgt spid="399"/>
                                        </p:tgtEl>
                                      </p:cBhvr>
                                    </p:animEffect>
                                  </p:childTnLst>
                                </p:cTn>
                              </p:par>
                            </p:childTnLst>
                          </p:cTn>
                        </p:par>
                      </p:childTnLst>
                    </p:cTn>
                  </p:par>
                  <p:par>
                    <p:cTn id="472" fill="hold">
                      <p:stCondLst>
                        <p:cond delay="indefinite"/>
                      </p:stCondLst>
                      <p:childTnLst>
                        <p:par>
                          <p:cTn id="473" fill="hold">
                            <p:stCondLst>
                              <p:cond delay="0"/>
                            </p:stCondLst>
                            <p:childTnLst>
                              <p:par>
                                <p:cTn id="474" presetID="22" presetClass="entr" presetSubtype="8" fill="hold" grpId="0" nodeType="clickEffect">
                                  <p:stCondLst>
                                    <p:cond delay="0"/>
                                  </p:stCondLst>
                                  <p:childTnLst>
                                    <p:set>
                                      <p:cBhvr>
                                        <p:cTn id="475" dur="1" fill="hold">
                                          <p:stCondLst>
                                            <p:cond delay="0"/>
                                          </p:stCondLst>
                                        </p:cTn>
                                        <p:tgtEl>
                                          <p:spTgt spid="401"/>
                                        </p:tgtEl>
                                        <p:attrNameLst>
                                          <p:attrName>style.visibility</p:attrName>
                                        </p:attrNameLst>
                                      </p:cBhvr>
                                      <p:to>
                                        <p:strVal val="visible"/>
                                      </p:to>
                                    </p:set>
                                    <p:animEffect transition="in" filter="wipe(left)">
                                      <p:cBhvr>
                                        <p:cTn id="476" dur="500"/>
                                        <p:tgtEl>
                                          <p:spTgt spid="401"/>
                                        </p:tgtEl>
                                      </p:cBhvr>
                                    </p:animEffect>
                                  </p:childTnLst>
                                </p:cTn>
                              </p:par>
                            </p:childTnLst>
                          </p:cTn>
                        </p:par>
                      </p:childTnLst>
                    </p:cTn>
                  </p:par>
                  <p:par>
                    <p:cTn id="477" fill="hold">
                      <p:stCondLst>
                        <p:cond delay="indefinite"/>
                      </p:stCondLst>
                      <p:childTnLst>
                        <p:par>
                          <p:cTn id="478" fill="hold">
                            <p:stCondLst>
                              <p:cond delay="0"/>
                            </p:stCondLst>
                            <p:childTnLst>
                              <p:par>
                                <p:cTn id="479" presetID="21" presetClass="entr" presetSubtype="1" fill="hold" grpId="0" nodeType="clickEffect">
                                  <p:stCondLst>
                                    <p:cond delay="0"/>
                                  </p:stCondLst>
                                  <p:childTnLst>
                                    <p:set>
                                      <p:cBhvr>
                                        <p:cTn id="480" dur="1" fill="hold">
                                          <p:stCondLst>
                                            <p:cond delay="0"/>
                                          </p:stCondLst>
                                        </p:cTn>
                                        <p:tgtEl>
                                          <p:spTgt spid="423"/>
                                        </p:tgtEl>
                                        <p:attrNameLst>
                                          <p:attrName>style.visibility</p:attrName>
                                        </p:attrNameLst>
                                      </p:cBhvr>
                                      <p:to>
                                        <p:strVal val="visible"/>
                                      </p:to>
                                    </p:set>
                                    <p:animEffect transition="in" filter="wheel(1)">
                                      <p:cBhvr>
                                        <p:cTn id="481" dur="2000"/>
                                        <p:tgtEl>
                                          <p:spTgt spid="423"/>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1" fill="hold" nodeType="clickEffect">
                                  <p:stCondLst>
                                    <p:cond delay="0"/>
                                  </p:stCondLst>
                                  <p:childTnLst>
                                    <p:set>
                                      <p:cBhvr>
                                        <p:cTn id="485" dur="1" fill="hold">
                                          <p:stCondLst>
                                            <p:cond delay="0"/>
                                          </p:stCondLst>
                                        </p:cTn>
                                        <p:tgtEl>
                                          <p:spTgt spid="350"/>
                                        </p:tgtEl>
                                        <p:attrNameLst>
                                          <p:attrName>style.visibility</p:attrName>
                                        </p:attrNameLst>
                                      </p:cBhvr>
                                      <p:to>
                                        <p:strVal val="visible"/>
                                      </p:to>
                                    </p:set>
                                    <p:animEffect transition="in" filter="wipe(up)">
                                      <p:cBhvr>
                                        <p:cTn id="486" dur="500"/>
                                        <p:tgtEl>
                                          <p:spTgt spid="350"/>
                                        </p:tgtEl>
                                      </p:cBhvr>
                                    </p:animEffect>
                                  </p:childTnLst>
                                </p:cTn>
                              </p:par>
                            </p:childTnLst>
                          </p:cTn>
                        </p:par>
                        <p:par>
                          <p:cTn id="487" fill="hold">
                            <p:stCondLst>
                              <p:cond delay="500"/>
                            </p:stCondLst>
                            <p:childTnLst>
                              <p:par>
                                <p:cTn id="488" presetID="22" presetClass="entr" presetSubtype="2" fill="hold" nodeType="afterEffect">
                                  <p:stCondLst>
                                    <p:cond delay="0"/>
                                  </p:stCondLst>
                                  <p:childTnLst>
                                    <p:set>
                                      <p:cBhvr>
                                        <p:cTn id="489" dur="1" fill="hold">
                                          <p:stCondLst>
                                            <p:cond delay="0"/>
                                          </p:stCondLst>
                                        </p:cTn>
                                        <p:tgtEl>
                                          <p:spTgt spid="349"/>
                                        </p:tgtEl>
                                        <p:attrNameLst>
                                          <p:attrName>style.visibility</p:attrName>
                                        </p:attrNameLst>
                                      </p:cBhvr>
                                      <p:to>
                                        <p:strVal val="visible"/>
                                      </p:to>
                                    </p:set>
                                    <p:animEffect transition="in" filter="wipe(right)">
                                      <p:cBhvr>
                                        <p:cTn id="490" dur="500"/>
                                        <p:tgtEl>
                                          <p:spTgt spid="349"/>
                                        </p:tgtEl>
                                      </p:cBhvr>
                                    </p:animEffect>
                                  </p:childTnLst>
                                </p:cTn>
                              </p:par>
                            </p:childTnLst>
                          </p:cTn>
                        </p:par>
                      </p:childTnLst>
                    </p:cTn>
                  </p:par>
                  <p:par>
                    <p:cTn id="491" fill="hold">
                      <p:stCondLst>
                        <p:cond delay="indefinite"/>
                      </p:stCondLst>
                      <p:childTnLst>
                        <p:par>
                          <p:cTn id="492" fill="hold">
                            <p:stCondLst>
                              <p:cond delay="0"/>
                            </p:stCondLst>
                            <p:childTnLst>
                              <p:par>
                                <p:cTn id="493" presetID="22" presetClass="entr" presetSubtype="8" fill="hold" grpId="0" nodeType="clickEffect">
                                  <p:stCondLst>
                                    <p:cond delay="0"/>
                                  </p:stCondLst>
                                  <p:childTnLst>
                                    <p:set>
                                      <p:cBhvr>
                                        <p:cTn id="494" dur="1" fill="hold">
                                          <p:stCondLst>
                                            <p:cond delay="0"/>
                                          </p:stCondLst>
                                        </p:cTn>
                                        <p:tgtEl>
                                          <p:spTgt spid="348"/>
                                        </p:tgtEl>
                                        <p:attrNameLst>
                                          <p:attrName>style.visibility</p:attrName>
                                        </p:attrNameLst>
                                      </p:cBhvr>
                                      <p:to>
                                        <p:strVal val="visible"/>
                                      </p:to>
                                    </p:set>
                                    <p:animEffect transition="in" filter="wipe(left)">
                                      <p:cBhvr>
                                        <p:cTn id="495" dur="500"/>
                                        <p:tgtEl>
                                          <p:spTgt spid="348"/>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1" fill="hold" nodeType="clickEffect">
                                  <p:stCondLst>
                                    <p:cond delay="0"/>
                                  </p:stCondLst>
                                  <p:childTnLst>
                                    <p:set>
                                      <p:cBhvr>
                                        <p:cTn id="499" dur="1" fill="hold">
                                          <p:stCondLst>
                                            <p:cond delay="0"/>
                                          </p:stCondLst>
                                        </p:cTn>
                                        <p:tgtEl>
                                          <p:spTgt spid="275"/>
                                        </p:tgtEl>
                                        <p:attrNameLst>
                                          <p:attrName>style.visibility</p:attrName>
                                        </p:attrNameLst>
                                      </p:cBhvr>
                                      <p:to>
                                        <p:strVal val="visible"/>
                                      </p:to>
                                    </p:set>
                                    <p:animEffect transition="in" filter="wipe(up)">
                                      <p:cBhvr>
                                        <p:cTn id="500" dur="500"/>
                                        <p:tgtEl>
                                          <p:spTgt spid="275"/>
                                        </p:tgtEl>
                                      </p:cBhvr>
                                    </p:animEffect>
                                  </p:childTnLst>
                                </p:cTn>
                              </p:par>
                            </p:childTnLst>
                          </p:cTn>
                        </p:par>
                      </p:childTnLst>
                    </p:cTn>
                  </p:par>
                  <p:par>
                    <p:cTn id="501" fill="hold">
                      <p:stCondLst>
                        <p:cond delay="indefinite"/>
                      </p:stCondLst>
                      <p:childTnLst>
                        <p:par>
                          <p:cTn id="502" fill="hold">
                            <p:stCondLst>
                              <p:cond delay="0"/>
                            </p:stCondLst>
                            <p:childTnLst>
                              <p:par>
                                <p:cTn id="503" presetID="22" presetClass="entr" presetSubtype="8" fill="hold" grpId="0" nodeType="clickEffect">
                                  <p:stCondLst>
                                    <p:cond delay="0"/>
                                  </p:stCondLst>
                                  <p:childTnLst>
                                    <p:set>
                                      <p:cBhvr>
                                        <p:cTn id="504" dur="1" fill="hold">
                                          <p:stCondLst>
                                            <p:cond delay="0"/>
                                          </p:stCondLst>
                                        </p:cTn>
                                        <p:tgtEl>
                                          <p:spTgt spid="427"/>
                                        </p:tgtEl>
                                        <p:attrNameLst>
                                          <p:attrName>style.visibility</p:attrName>
                                        </p:attrNameLst>
                                      </p:cBhvr>
                                      <p:to>
                                        <p:strVal val="visible"/>
                                      </p:to>
                                    </p:set>
                                    <p:animEffect transition="in" filter="wipe(left)">
                                      <p:cBhvr>
                                        <p:cTn id="505" dur="500"/>
                                        <p:tgtEl>
                                          <p:spTgt spid="427"/>
                                        </p:tgtEl>
                                      </p:cBhvr>
                                    </p:animEffect>
                                  </p:childTnLst>
                                </p:cTn>
                              </p:par>
                            </p:childTnLst>
                          </p:cTn>
                        </p:par>
                      </p:childTnLst>
                    </p:cTn>
                  </p:par>
                  <p:par>
                    <p:cTn id="506" fill="hold">
                      <p:stCondLst>
                        <p:cond delay="indefinite"/>
                      </p:stCondLst>
                      <p:childTnLst>
                        <p:par>
                          <p:cTn id="507" fill="hold">
                            <p:stCondLst>
                              <p:cond delay="0"/>
                            </p:stCondLst>
                            <p:childTnLst>
                              <p:par>
                                <p:cTn id="508" presetID="22" presetClass="entr" presetSubtype="1" fill="hold" nodeType="clickEffect">
                                  <p:stCondLst>
                                    <p:cond delay="0"/>
                                  </p:stCondLst>
                                  <p:childTnLst>
                                    <p:set>
                                      <p:cBhvr>
                                        <p:cTn id="509" dur="1" fill="hold">
                                          <p:stCondLst>
                                            <p:cond delay="0"/>
                                          </p:stCondLst>
                                        </p:cTn>
                                        <p:tgtEl>
                                          <p:spTgt spid="249"/>
                                        </p:tgtEl>
                                        <p:attrNameLst>
                                          <p:attrName>style.visibility</p:attrName>
                                        </p:attrNameLst>
                                      </p:cBhvr>
                                      <p:to>
                                        <p:strVal val="visible"/>
                                      </p:to>
                                    </p:set>
                                    <p:animEffect transition="in" filter="wipe(up)">
                                      <p:cBhvr>
                                        <p:cTn id="510" dur="500"/>
                                        <p:tgtEl>
                                          <p:spTgt spid="249"/>
                                        </p:tgtEl>
                                      </p:cBhvr>
                                    </p:animEffect>
                                  </p:childTnLst>
                                </p:cTn>
                              </p:par>
                            </p:childTnLst>
                          </p:cTn>
                        </p:par>
                      </p:childTnLst>
                    </p:cTn>
                  </p:par>
                  <p:par>
                    <p:cTn id="511" fill="hold">
                      <p:stCondLst>
                        <p:cond delay="indefinite"/>
                      </p:stCondLst>
                      <p:childTnLst>
                        <p:par>
                          <p:cTn id="512" fill="hold">
                            <p:stCondLst>
                              <p:cond delay="0"/>
                            </p:stCondLst>
                            <p:childTnLst>
                              <p:par>
                                <p:cTn id="513" presetID="22" presetClass="entr" presetSubtype="8" fill="hold" grpId="0" nodeType="clickEffect">
                                  <p:stCondLst>
                                    <p:cond delay="0"/>
                                  </p:stCondLst>
                                  <p:childTnLst>
                                    <p:set>
                                      <p:cBhvr>
                                        <p:cTn id="514" dur="1" fill="hold">
                                          <p:stCondLst>
                                            <p:cond delay="0"/>
                                          </p:stCondLst>
                                        </p:cTn>
                                        <p:tgtEl>
                                          <p:spTgt spid="339"/>
                                        </p:tgtEl>
                                        <p:attrNameLst>
                                          <p:attrName>style.visibility</p:attrName>
                                        </p:attrNameLst>
                                      </p:cBhvr>
                                      <p:to>
                                        <p:strVal val="visible"/>
                                      </p:to>
                                    </p:set>
                                    <p:animEffect transition="in" filter="wipe(left)">
                                      <p:cBhvr>
                                        <p:cTn id="515" dur="500"/>
                                        <p:tgtEl>
                                          <p:spTgt spid="339"/>
                                        </p:tgtEl>
                                      </p:cBhvr>
                                    </p:animEffect>
                                  </p:childTnLst>
                                </p:cTn>
                              </p:par>
                            </p:childTnLst>
                          </p:cTn>
                        </p:par>
                      </p:childTnLst>
                    </p:cTn>
                  </p:par>
                  <p:par>
                    <p:cTn id="516" fill="hold">
                      <p:stCondLst>
                        <p:cond delay="indefinite"/>
                      </p:stCondLst>
                      <p:childTnLst>
                        <p:par>
                          <p:cTn id="517" fill="hold">
                            <p:stCondLst>
                              <p:cond delay="0"/>
                            </p:stCondLst>
                            <p:childTnLst>
                              <p:par>
                                <p:cTn id="518" presetID="22" presetClass="entr" presetSubtype="1" fill="hold" nodeType="clickEffect">
                                  <p:stCondLst>
                                    <p:cond delay="0"/>
                                  </p:stCondLst>
                                  <p:childTnLst>
                                    <p:set>
                                      <p:cBhvr>
                                        <p:cTn id="519" dur="1" fill="hold">
                                          <p:stCondLst>
                                            <p:cond delay="0"/>
                                          </p:stCondLst>
                                        </p:cTn>
                                        <p:tgtEl>
                                          <p:spTgt spid="428"/>
                                        </p:tgtEl>
                                        <p:attrNameLst>
                                          <p:attrName>style.visibility</p:attrName>
                                        </p:attrNameLst>
                                      </p:cBhvr>
                                      <p:to>
                                        <p:strVal val="visible"/>
                                      </p:to>
                                    </p:set>
                                    <p:animEffect transition="in" filter="wipe(up)">
                                      <p:cBhvr>
                                        <p:cTn id="520" dur="500"/>
                                        <p:tgtEl>
                                          <p:spTgt spid="428"/>
                                        </p:tgtEl>
                                      </p:cBhvr>
                                    </p:animEffect>
                                  </p:childTnLst>
                                </p:cTn>
                              </p:par>
                            </p:childTnLst>
                          </p:cTn>
                        </p:par>
                      </p:childTnLst>
                    </p:cTn>
                  </p:par>
                  <p:par>
                    <p:cTn id="521" fill="hold">
                      <p:stCondLst>
                        <p:cond delay="indefinite"/>
                      </p:stCondLst>
                      <p:childTnLst>
                        <p:par>
                          <p:cTn id="522" fill="hold">
                            <p:stCondLst>
                              <p:cond delay="0"/>
                            </p:stCondLst>
                            <p:childTnLst>
                              <p:par>
                                <p:cTn id="523" presetID="22" presetClass="entr" presetSubtype="8" fill="hold" grpId="0" nodeType="clickEffect">
                                  <p:stCondLst>
                                    <p:cond delay="0"/>
                                  </p:stCondLst>
                                  <p:childTnLst>
                                    <p:set>
                                      <p:cBhvr>
                                        <p:cTn id="524" dur="1" fill="hold">
                                          <p:stCondLst>
                                            <p:cond delay="0"/>
                                          </p:stCondLst>
                                        </p:cTn>
                                        <p:tgtEl>
                                          <p:spTgt spid="378"/>
                                        </p:tgtEl>
                                        <p:attrNameLst>
                                          <p:attrName>style.visibility</p:attrName>
                                        </p:attrNameLst>
                                      </p:cBhvr>
                                      <p:to>
                                        <p:strVal val="visible"/>
                                      </p:to>
                                    </p:set>
                                    <p:animEffect transition="in" filter="wipe(left)">
                                      <p:cBhvr>
                                        <p:cTn id="525" dur="500"/>
                                        <p:tgtEl>
                                          <p:spTgt spid="378"/>
                                        </p:tgtEl>
                                      </p:cBhvr>
                                    </p:animEffect>
                                  </p:childTnLst>
                                </p:cTn>
                              </p:par>
                            </p:childTnLst>
                          </p:cTn>
                        </p:par>
                      </p:childTnLst>
                    </p:cTn>
                  </p:par>
                  <p:par>
                    <p:cTn id="526" fill="hold">
                      <p:stCondLst>
                        <p:cond delay="indefinite"/>
                      </p:stCondLst>
                      <p:childTnLst>
                        <p:par>
                          <p:cTn id="527" fill="hold">
                            <p:stCondLst>
                              <p:cond delay="0"/>
                            </p:stCondLst>
                            <p:childTnLst>
                              <p:par>
                                <p:cTn id="528" presetID="22" presetClass="entr" presetSubtype="8" fill="hold" grpId="0" nodeType="clickEffect">
                                  <p:stCondLst>
                                    <p:cond delay="0"/>
                                  </p:stCondLst>
                                  <p:childTnLst>
                                    <p:set>
                                      <p:cBhvr>
                                        <p:cTn id="529" dur="1" fill="hold">
                                          <p:stCondLst>
                                            <p:cond delay="0"/>
                                          </p:stCondLst>
                                        </p:cTn>
                                        <p:tgtEl>
                                          <p:spTgt spid="379"/>
                                        </p:tgtEl>
                                        <p:attrNameLst>
                                          <p:attrName>style.visibility</p:attrName>
                                        </p:attrNameLst>
                                      </p:cBhvr>
                                      <p:to>
                                        <p:strVal val="visible"/>
                                      </p:to>
                                    </p:set>
                                    <p:animEffect transition="in" filter="wipe(left)">
                                      <p:cBhvr>
                                        <p:cTn id="530" dur="500"/>
                                        <p:tgtEl>
                                          <p:spTgt spid="379"/>
                                        </p:tgtEl>
                                      </p:cBhvr>
                                    </p:animEffect>
                                  </p:childTnLst>
                                </p:cTn>
                              </p:par>
                            </p:childTnLst>
                          </p:cTn>
                        </p:par>
                      </p:childTnLst>
                    </p:cTn>
                  </p:par>
                  <p:par>
                    <p:cTn id="531" fill="hold">
                      <p:stCondLst>
                        <p:cond delay="indefinite"/>
                      </p:stCondLst>
                      <p:childTnLst>
                        <p:par>
                          <p:cTn id="532" fill="hold">
                            <p:stCondLst>
                              <p:cond delay="0"/>
                            </p:stCondLst>
                            <p:childTnLst>
                              <p:par>
                                <p:cTn id="533" presetID="22" presetClass="entr" presetSubtype="8" fill="hold" grpId="0" nodeType="clickEffect">
                                  <p:stCondLst>
                                    <p:cond delay="0"/>
                                  </p:stCondLst>
                                  <p:childTnLst>
                                    <p:set>
                                      <p:cBhvr>
                                        <p:cTn id="534" dur="1" fill="hold">
                                          <p:stCondLst>
                                            <p:cond delay="0"/>
                                          </p:stCondLst>
                                        </p:cTn>
                                        <p:tgtEl>
                                          <p:spTgt spid="380"/>
                                        </p:tgtEl>
                                        <p:attrNameLst>
                                          <p:attrName>style.visibility</p:attrName>
                                        </p:attrNameLst>
                                      </p:cBhvr>
                                      <p:to>
                                        <p:strVal val="visible"/>
                                      </p:to>
                                    </p:set>
                                    <p:animEffect transition="in" filter="wipe(left)">
                                      <p:cBhvr>
                                        <p:cTn id="535" dur="500"/>
                                        <p:tgtEl>
                                          <p:spTgt spid="380"/>
                                        </p:tgtEl>
                                      </p:cBhvr>
                                    </p:animEffect>
                                  </p:childTnLst>
                                </p:cTn>
                              </p:par>
                            </p:childTnLst>
                          </p:cTn>
                        </p:par>
                      </p:childTnLst>
                    </p:cTn>
                  </p:par>
                  <p:par>
                    <p:cTn id="536" fill="hold">
                      <p:stCondLst>
                        <p:cond delay="indefinite"/>
                      </p:stCondLst>
                      <p:childTnLst>
                        <p:par>
                          <p:cTn id="537" fill="hold">
                            <p:stCondLst>
                              <p:cond delay="0"/>
                            </p:stCondLst>
                            <p:childTnLst>
                              <p:par>
                                <p:cTn id="538" presetID="22" presetClass="entr" presetSubtype="8" fill="hold" grpId="0" nodeType="clickEffect">
                                  <p:stCondLst>
                                    <p:cond delay="0"/>
                                  </p:stCondLst>
                                  <p:childTnLst>
                                    <p:set>
                                      <p:cBhvr>
                                        <p:cTn id="539" dur="1" fill="hold">
                                          <p:stCondLst>
                                            <p:cond delay="0"/>
                                          </p:stCondLst>
                                        </p:cTn>
                                        <p:tgtEl>
                                          <p:spTgt spid="381"/>
                                        </p:tgtEl>
                                        <p:attrNameLst>
                                          <p:attrName>style.visibility</p:attrName>
                                        </p:attrNameLst>
                                      </p:cBhvr>
                                      <p:to>
                                        <p:strVal val="visible"/>
                                      </p:to>
                                    </p:set>
                                    <p:animEffect transition="in" filter="wipe(left)">
                                      <p:cBhvr>
                                        <p:cTn id="540" dur="500"/>
                                        <p:tgtEl>
                                          <p:spTgt spid="381"/>
                                        </p:tgtEl>
                                      </p:cBhvr>
                                    </p:animEffect>
                                  </p:childTnLst>
                                </p:cTn>
                              </p:par>
                            </p:childTnLst>
                          </p:cTn>
                        </p:par>
                      </p:childTnLst>
                    </p:cTn>
                  </p:par>
                  <p:par>
                    <p:cTn id="541" fill="hold">
                      <p:stCondLst>
                        <p:cond delay="indefinite"/>
                      </p:stCondLst>
                      <p:childTnLst>
                        <p:par>
                          <p:cTn id="542" fill="hold">
                            <p:stCondLst>
                              <p:cond delay="0"/>
                            </p:stCondLst>
                            <p:childTnLst>
                              <p:par>
                                <p:cTn id="543" presetID="22" presetClass="entr" presetSubtype="8" fill="hold" grpId="0" nodeType="clickEffect">
                                  <p:stCondLst>
                                    <p:cond delay="0"/>
                                  </p:stCondLst>
                                  <p:childTnLst>
                                    <p:set>
                                      <p:cBhvr>
                                        <p:cTn id="544" dur="1" fill="hold">
                                          <p:stCondLst>
                                            <p:cond delay="0"/>
                                          </p:stCondLst>
                                        </p:cTn>
                                        <p:tgtEl>
                                          <p:spTgt spid="402"/>
                                        </p:tgtEl>
                                        <p:attrNameLst>
                                          <p:attrName>style.visibility</p:attrName>
                                        </p:attrNameLst>
                                      </p:cBhvr>
                                      <p:to>
                                        <p:strVal val="visible"/>
                                      </p:to>
                                    </p:set>
                                    <p:animEffect transition="in" filter="wipe(left)">
                                      <p:cBhvr>
                                        <p:cTn id="545" dur="500"/>
                                        <p:tgtEl>
                                          <p:spTgt spid="402"/>
                                        </p:tgtEl>
                                      </p:cBhvr>
                                    </p:animEffect>
                                  </p:childTnLst>
                                </p:cTn>
                              </p:par>
                            </p:childTnLst>
                          </p:cTn>
                        </p:par>
                      </p:childTnLst>
                    </p:cTn>
                  </p:par>
                  <p:par>
                    <p:cTn id="546" fill="hold">
                      <p:stCondLst>
                        <p:cond delay="indefinite"/>
                      </p:stCondLst>
                      <p:childTnLst>
                        <p:par>
                          <p:cTn id="547" fill="hold">
                            <p:stCondLst>
                              <p:cond delay="0"/>
                            </p:stCondLst>
                            <p:childTnLst>
                              <p:par>
                                <p:cTn id="548" presetID="22" presetClass="entr" presetSubtype="8" fill="hold" grpId="0" nodeType="clickEffect">
                                  <p:stCondLst>
                                    <p:cond delay="0"/>
                                  </p:stCondLst>
                                  <p:childTnLst>
                                    <p:set>
                                      <p:cBhvr>
                                        <p:cTn id="549" dur="1" fill="hold">
                                          <p:stCondLst>
                                            <p:cond delay="0"/>
                                          </p:stCondLst>
                                        </p:cTn>
                                        <p:tgtEl>
                                          <p:spTgt spid="404"/>
                                        </p:tgtEl>
                                        <p:attrNameLst>
                                          <p:attrName>style.visibility</p:attrName>
                                        </p:attrNameLst>
                                      </p:cBhvr>
                                      <p:to>
                                        <p:strVal val="visible"/>
                                      </p:to>
                                    </p:set>
                                    <p:animEffect transition="in" filter="wipe(left)">
                                      <p:cBhvr>
                                        <p:cTn id="550" dur="500"/>
                                        <p:tgtEl>
                                          <p:spTgt spid="404"/>
                                        </p:tgtEl>
                                      </p:cBhvr>
                                    </p:animEffect>
                                  </p:childTnLst>
                                </p:cTn>
                              </p:par>
                            </p:childTnLst>
                          </p:cTn>
                        </p:par>
                      </p:childTnLst>
                    </p:cTn>
                  </p:par>
                  <p:par>
                    <p:cTn id="551" fill="hold">
                      <p:stCondLst>
                        <p:cond delay="indefinite"/>
                      </p:stCondLst>
                      <p:childTnLst>
                        <p:par>
                          <p:cTn id="552" fill="hold">
                            <p:stCondLst>
                              <p:cond delay="0"/>
                            </p:stCondLst>
                            <p:childTnLst>
                              <p:par>
                                <p:cTn id="553" presetID="22" presetClass="entr" presetSubtype="8" fill="hold" grpId="0" nodeType="clickEffect">
                                  <p:stCondLst>
                                    <p:cond delay="0"/>
                                  </p:stCondLst>
                                  <p:childTnLst>
                                    <p:set>
                                      <p:cBhvr>
                                        <p:cTn id="554" dur="1" fill="hold">
                                          <p:stCondLst>
                                            <p:cond delay="0"/>
                                          </p:stCondLst>
                                        </p:cTn>
                                        <p:tgtEl>
                                          <p:spTgt spid="407"/>
                                        </p:tgtEl>
                                        <p:attrNameLst>
                                          <p:attrName>style.visibility</p:attrName>
                                        </p:attrNameLst>
                                      </p:cBhvr>
                                      <p:to>
                                        <p:strVal val="visible"/>
                                      </p:to>
                                    </p:set>
                                    <p:animEffect transition="in" filter="wipe(left)">
                                      <p:cBhvr>
                                        <p:cTn id="555" dur="500"/>
                                        <p:tgtEl>
                                          <p:spTgt spid="407"/>
                                        </p:tgtEl>
                                      </p:cBhvr>
                                    </p:animEffect>
                                  </p:childTnLst>
                                </p:cTn>
                              </p:par>
                            </p:childTnLst>
                          </p:cTn>
                        </p:par>
                      </p:childTnLst>
                    </p:cTn>
                  </p:par>
                  <p:par>
                    <p:cTn id="556" fill="hold">
                      <p:stCondLst>
                        <p:cond delay="indefinite"/>
                      </p:stCondLst>
                      <p:childTnLst>
                        <p:par>
                          <p:cTn id="557" fill="hold">
                            <p:stCondLst>
                              <p:cond delay="0"/>
                            </p:stCondLst>
                            <p:childTnLst>
                              <p:par>
                                <p:cTn id="558" presetID="21" presetClass="entr" presetSubtype="1" fill="hold" grpId="0" nodeType="clickEffect">
                                  <p:stCondLst>
                                    <p:cond delay="0"/>
                                  </p:stCondLst>
                                  <p:childTnLst>
                                    <p:set>
                                      <p:cBhvr>
                                        <p:cTn id="559" dur="1" fill="hold">
                                          <p:stCondLst>
                                            <p:cond delay="0"/>
                                          </p:stCondLst>
                                        </p:cTn>
                                        <p:tgtEl>
                                          <p:spTgt spid="424"/>
                                        </p:tgtEl>
                                        <p:attrNameLst>
                                          <p:attrName>style.visibility</p:attrName>
                                        </p:attrNameLst>
                                      </p:cBhvr>
                                      <p:to>
                                        <p:strVal val="visible"/>
                                      </p:to>
                                    </p:set>
                                    <p:animEffect transition="in" filter="wheel(1)">
                                      <p:cBhvr>
                                        <p:cTn id="560" dur="2000"/>
                                        <p:tgtEl>
                                          <p:spTgt spid="424"/>
                                        </p:tgtEl>
                                      </p:cBhvr>
                                    </p:animEffect>
                                  </p:childTnLst>
                                </p:cTn>
                              </p:par>
                            </p:childTnLst>
                          </p:cTn>
                        </p:par>
                      </p:childTnLst>
                    </p:cTn>
                  </p:par>
                  <p:par>
                    <p:cTn id="561" fill="hold">
                      <p:stCondLst>
                        <p:cond delay="indefinite"/>
                      </p:stCondLst>
                      <p:childTnLst>
                        <p:par>
                          <p:cTn id="562" fill="hold">
                            <p:stCondLst>
                              <p:cond delay="0"/>
                            </p:stCondLst>
                            <p:childTnLst>
                              <p:par>
                                <p:cTn id="563" presetID="22" presetClass="entr" presetSubtype="1" fill="hold" nodeType="clickEffect">
                                  <p:stCondLst>
                                    <p:cond delay="0"/>
                                  </p:stCondLst>
                                  <p:childTnLst>
                                    <p:set>
                                      <p:cBhvr>
                                        <p:cTn id="564" dur="1" fill="hold">
                                          <p:stCondLst>
                                            <p:cond delay="0"/>
                                          </p:stCondLst>
                                        </p:cTn>
                                        <p:tgtEl>
                                          <p:spTgt spid="329"/>
                                        </p:tgtEl>
                                        <p:attrNameLst>
                                          <p:attrName>style.visibility</p:attrName>
                                        </p:attrNameLst>
                                      </p:cBhvr>
                                      <p:to>
                                        <p:strVal val="visible"/>
                                      </p:to>
                                    </p:set>
                                    <p:animEffect transition="in" filter="wipe(up)">
                                      <p:cBhvr>
                                        <p:cTn id="565" dur="500"/>
                                        <p:tgtEl>
                                          <p:spTgt spid="329"/>
                                        </p:tgtEl>
                                      </p:cBhvr>
                                    </p:animEffect>
                                  </p:childTnLst>
                                </p:cTn>
                              </p:par>
                            </p:childTnLst>
                          </p:cTn>
                        </p:par>
                        <p:par>
                          <p:cTn id="566" fill="hold">
                            <p:stCondLst>
                              <p:cond delay="500"/>
                            </p:stCondLst>
                            <p:childTnLst>
                              <p:par>
                                <p:cTn id="567" presetID="22" presetClass="entr" presetSubtype="2" fill="hold" nodeType="afterEffect">
                                  <p:stCondLst>
                                    <p:cond delay="0"/>
                                  </p:stCondLst>
                                  <p:childTnLst>
                                    <p:set>
                                      <p:cBhvr>
                                        <p:cTn id="568" dur="1" fill="hold">
                                          <p:stCondLst>
                                            <p:cond delay="0"/>
                                          </p:stCondLst>
                                        </p:cTn>
                                        <p:tgtEl>
                                          <p:spTgt spid="328"/>
                                        </p:tgtEl>
                                        <p:attrNameLst>
                                          <p:attrName>style.visibility</p:attrName>
                                        </p:attrNameLst>
                                      </p:cBhvr>
                                      <p:to>
                                        <p:strVal val="visible"/>
                                      </p:to>
                                    </p:set>
                                    <p:animEffect transition="in" filter="wipe(right)">
                                      <p:cBhvr>
                                        <p:cTn id="569" dur="500"/>
                                        <p:tgtEl>
                                          <p:spTgt spid="328"/>
                                        </p:tgtEl>
                                      </p:cBhvr>
                                    </p:animEffec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grpId="0" nodeType="clickEffect">
                                  <p:stCondLst>
                                    <p:cond delay="0"/>
                                  </p:stCondLst>
                                  <p:childTnLst>
                                    <p:set>
                                      <p:cBhvr>
                                        <p:cTn id="573" dur="1" fill="hold">
                                          <p:stCondLst>
                                            <p:cond delay="0"/>
                                          </p:stCondLst>
                                        </p:cTn>
                                        <p:tgtEl>
                                          <p:spTgt spid="325"/>
                                        </p:tgtEl>
                                        <p:attrNameLst>
                                          <p:attrName>style.visibility</p:attrName>
                                        </p:attrNameLst>
                                      </p:cBhvr>
                                      <p:to>
                                        <p:strVal val="visible"/>
                                      </p:to>
                                    </p:set>
                                    <p:animEffect transition="in" filter="wipe(left)">
                                      <p:cBhvr>
                                        <p:cTn id="574" dur="500"/>
                                        <p:tgtEl>
                                          <p:spTgt spid="325"/>
                                        </p:tgtEl>
                                      </p:cBhvr>
                                    </p:animEffect>
                                  </p:childTnLst>
                                </p:cTn>
                              </p:par>
                            </p:childTnLst>
                          </p:cTn>
                        </p:par>
                      </p:childTnLst>
                    </p:cTn>
                  </p:par>
                  <p:par>
                    <p:cTn id="575" fill="hold">
                      <p:stCondLst>
                        <p:cond delay="indefinite"/>
                      </p:stCondLst>
                      <p:childTnLst>
                        <p:par>
                          <p:cTn id="576" fill="hold">
                            <p:stCondLst>
                              <p:cond delay="0"/>
                            </p:stCondLst>
                            <p:childTnLst>
                              <p:par>
                                <p:cTn id="577" presetID="22" presetClass="entr" presetSubtype="1" fill="hold" nodeType="clickEffect">
                                  <p:stCondLst>
                                    <p:cond delay="0"/>
                                  </p:stCondLst>
                                  <p:childTnLst>
                                    <p:set>
                                      <p:cBhvr>
                                        <p:cTn id="578" dur="1" fill="hold">
                                          <p:stCondLst>
                                            <p:cond delay="0"/>
                                          </p:stCondLst>
                                        </p:cTn>
                                        <p:tgtEl>
                                          <p:spTgt spid="323"/>
                                        </p:tgtEl>
                                        <p:attrNameLst>
                                          <p:attrName>style.visibility</p:attrName>
                                        </p:attrNameLst>
                                      </p:cBhvr>
                                      <p:to>
                                        <p:strVal val="visible"/>
                                      </p:to>
                                    </p:set>
                                    <p:animEffect transition="in" filter="wipe(up)">
                                      <p:cBhvr>
                                        <p:cTn id="579" dur="500"/>
                                        <p:tgtEl>
                                          <p:spTgt spid="323"/>
                                        </p:tgtEl>
                                      </p:cBhvr>
                                    </p:animEffect>
                                  </p:childTnLst>
                                </p:cTn>
                              </p:par>
                            </p:childTnLst>
                          </p:cTn>
                        </p:par>
                      </p:childTnLst>
                    </p:cTn>
                  </p:par>
                  <p:par>
                    <p:cTn id="580" fill="hold">
                      <p:stCondLst>
                        <p:cond delay="indefinite"/>
                      </p:stCondLst>
                      <p:childTnLst>
                        <p:par>
                          <p:cTn id="581" fill="hold">
                            <p:stCondLst>
                              <p:cond delay="0"/>
                            </p:stCondLst>
                            <p:childTnLst>
                              <p:par>
                                <p:cTn id="582" presetID="22" presetClass="entr" presetSubtype="8" fill="hold" grpId="0" nodeType="clickEffect">
                                  <p:stCondLst>
                                    <p:cond delay="0"/>
                                  </p:stCondLst>
                                  <p:childTnLst>
                                    <p:set>
                                      <p:cBhvr>
                                        <p:cTn id="583" dur="1" fill="hold">
                                          <p:stCondLst>
                                            <p:cond delay="0"/>
                                          </p:stCondLst>
                                        </p:cTn>
                                        <p:tgtEl>
                                          <p:spTgt spid="324"/>
                                        </p:tgtEl>
                                        <p:attrNameLst>
                                          <p:attrName>style.visibility</p:attrName>
                                        </p:attrNameLst>
                                      </p:cBhvr>
                                      <p:to>
                                        <p:strVal val="visible"/>
                                      </p:to>
                                    </p:set>
                                    <p:animEffect transition="in" filter="wipe(left)">
                                      <p:cBhvr>
                                        <p:cTn id="584" dur="500"/>
                                        <p:tgtEl>
                                          <p:spTgt spid="324"/>
                                        </p:tgtEl>
                                      </p:cBhvr>
                                    </p:animEffect>
                                  </p:childTnLst>
                                </p:cTn>
                              </p:par>
                            </p:childTnLst>
                          </p:cTn>
                        </p:par>
                      </p:childTnLst>
                    </p:cTn>
                  </p:par>
                  <p:par>
                    <p:cTn id="585" fill="hold">
                      <p:stCondLst>
                        <p:cond delay="indefinite"/>
                      </p:stCondLst>
                      <p:childTnLst>
                        <p:par>
                          <p:cTn id="586" fill="hold">
                            <p:stCondLst>
                              <p:cond delay="0"/>
                            </p:stCondLst>
                            <p:childTnLst>
                              <p:par>
                                <p:cTn id="587" presetID="22" presetClass="entr" presetSubtype="1" fill="hold" nodeType="clickEffect">
                                  <p:stCondLst>
                                    <p:cond delay="0"/>
                                  </p:stCondLst>
                                  <p:childTnLst>
                                    <p:set>
                                      <p:cBhvr>
                                        <p:cTn id="588" dur="1" fill="hold">
                                          <p:stCondLst>
                                            <p:cond delay="0"/>
                                          </p:stCondLst>
                                        </p:cTn>
                                        <p:tgtEl>
                                          <p:spTgt spid="429"/>
                                        </p:tgtEl>
                                        <p:attrNameLst>
                                          <p:attrName>style.visibility</p:attrName>
                                        </p:attrNameLst>
                                      </p:cBhvr>
                                      <p:to>
                                        <p:strVal val="visible"/>
                                      </p:to>
                                    </p:set>
                                    <p:animEffect transition="in" filter="wipe(up)">
                                      <p:cBhvr>
                                        <p:cTn id="589" dur="500"/>
                                        <p:tgtEl>
                                          <p:spTgt spid="429"/>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grpId="0" nodeType="clickEffect">
                                  <p:stCondLst>
                                    <p:cond delay="0"/>
                                  </p:stCondLst>
                                  <p:childTnLst>
                                    <p:set>
                                      <p:cBhvr>
                                        <p:cTn id="593" dur="1" fill="hold">
                                          <p:stCondLst>
                                            <p:cond delay="0"/>
                                          </p:stCondLst>
                                        </p:cTn>
                                        <p:tgtEl>
                                          <p:spTgt spid="430"/>
                                        </p:tgtEl>
                                        <p:attrNameLst>
                                          <p:attrName>style.visibility</p:attrName>
                                        </p:attrNameLst>
                                      </p:cBhvr>
                                      <p:to>
                                        <p:strVal val="visible"/>
                                      </p:to>
                                    </p:set>
                                    <p:animEffect transition="in" filter="wipe(left)">
                                      <p:cBhvr>
                                        <p:cTn id="594" dur="500"/>
                                        <p:tgtEl>
                                          <p:spTgt spid="430"/>
                                        </p:tgtEl>
                                      </p:cBhvr>
                                    </p:animEffect>
                                  </p:childTnLst>
                                </p:cTn>
                              </p:par>
                            </p:childTnLst>
                          </p:cTn>
                        </p:par>
                      </p:childTnLst>
                    </p:cTn>
                  </p:par>
                  <p:par>
                    <p:cTn id="595" fill="hold">
                      <p:stCondLst>
                        <p:cond delay="indefinite"/>
                      </p:stCondLst>
                      <p:childTnLst>
                        <p:par>
                          <p:cTn id="596" fill="hold">
                            <p:stCondLst>
                              <p:cond delay="0"/>
                            </p:stCondLst>
                            <p:childTnLst>
                              <p:par>
                                <p:cTn id="597" presetID="22" presetClass="entr" presetSubtype="1" fill="hold" nodeType="clickEffect">
                                  <p:stCondLst>
                                    <p:cond delay="0"/>
                                  </p:stCondLst>
                                  <p:childTnLst>
                                    <p:set>
                                      <p:cBhvr>
                                        <p:cTn id="598" dur="1" fill="hold">
                                          <p:stCondLst>
                                            <p:cond delay="0"/>
                                          </p:stCondLst>
                                        </p:cTn>
                                        <p:tgtEl>
                                          <p:spTgt spid="433"/>
                                        </p:tgtEl>
                                        <p:attrNameLst>
                                          <p:attrName>style.visibility</p:attrName>
                                        </p:attrNameLst>
                                      </p:cBhvr>
                                      <p:to>
                                        <p:strVal val="visible"/>
                                      </p:to>
                                    </p:set>
                                    <p:animEffect transition="in" filter="wipe(up)">
                                      <p:cBhvr>
                                        <p:cTn id="599" dur="500"/>
                                        <p:tgtEl>
                                          <p:spTgt spid="433"/>
                                        </p:tgtEl>
                                      </p:cBhvr>
                                    </p:animEffect>
                                  </p:childTnLst>
                                </p:cTn>
                              </p:par>
                            </p:childTnLst>
                          </p:cTn>
                        </p:par>
                      </p:childTnLst>
                    </p:cTn>
                  </p:par>
                  <p:par>
                    <p:cTn id="600" fill="hold">
                      <p:stCondLst>
                        <p:cond delay="indefinite"/>
                      </p:stCondLst>
                      <p:childTnLst>
                        <p:par>
                          <p:cTn id="601" fill="hold">
                            <p:stCondLst>
                              <p:cond delay="0"/>
                            </p:stCondLst>
                            <p:childTnLst>
                              <p:par>
                                <p:cTn id="602" presetID="22" presetClass="entr" presetSubtype="8" fill="hold" nodeType="clickEffect">
                                  <p:stCondLst>
                                    <p:cond delay="0"/>
                                  </p:stCondLst>
                                  <p:childTnLst>
                                    <p:set>
                                      <p:cBhvr>
                                        <p:cTn id="603" dur="1" fill="hold">
                                          <p:stCondLst>
                                            <p:cond delay="0"/>
                                          </p:stCondLst>
                                        </p:cTn>
                                        <p:tgtEl>
                                          <p:spTgt spid="332"/>
                                        </p:tgtEl>
                                        <p:attrNameLst>
                                          <p:attrName>style.visibility</p:attrName>
                                        </p:attrNameLst>
                                      </p:cBhvr>
                                      <p:to>
                                        <p:strVal val="visible"/>
                                      </p:to>
                                    </p:set>
                                    <p:animEffect transition="in" filter="wipe(left)">
                                      <p:cBhvr>
                                        <p:cTn id="604" dur="500"/>
                                        <p:tgtEl>
                                          <p:spTgt spid="332"/>
                                        </p:tgtEl>
                                      </p:cBhvr>
                                    </p:animEffect>
                                  </p:childTnLst>
                                </p:cTn>
                              </p:par>
                            </p:childTnLst>
                          </p:cTn>
                        </p:par>
                      </p:childTnLst>
                    </p:cTn>
                  </p:par>
                  <p:par>
                    <p:cTn id="605" fill="hold">
                      <p:stCondLst>
                        <p:cond delay="indefinite"/>
                      </p:stCondLst>
                      <p:childTnLst>
                        <p:par>
                          <p:cTn id="606" fill="hold">
                            <p:stCondLst>
                              <p:cond delay="0"/>
                            </p:stCondLst>
                            <p:childTnLst>
                              <p:par>
                                <p:cTn id="607" presetID="22" presetClass="entr" presetSubtype="8" fill="hold" grpId="0" nodeType="clickEffect">
                                  <p:stCondLst>
                                    <p:cond delay="0"/>
                                  </p:stCondLst>
                                  <p:childTnLst>
                                    <p:set>
                                      <p:cBhvr>
                                        <p:cTn id="608" dur="1" fill="hold">
                                          <p:stCondLst>
                                            <p:cond delay="0"/>
                                          </p:stCondLst>
                                        </p:cTn>
                                        <p:tgtEl>
                                          <p:spTgt spid="383"/>
                                        </p:tgtEl>
                                        <p:attrNameLst>
                                          <p:attrName>style.visibility</p:attrName>
                                        </p:attrNameLst>
                                      </p:cBhvr>
                                      <p:to>
                                        <p:strVal val="visible"/>
                                      </p:to>
                                    </p:set>
                                    <p:animEffect transition="in" filter="wipe(left)">
                                      <p:cBhvr>
                                        <p:cTn id="609" dur="500"/>
                                        <p:tgtEl>
                                          <p:spTgt spid="383"/>
                                        </p:tgtEl>
                                      </p:cBhvr>
                                    </p:animEffect>
                                  </p:childTnLst>
                                </p:cTn>
                              </p:par>
                            </p:childTnLst>
                          </p:cTn>
                        </p:par>
                      </p:childTnLst>
                    </p:cTn>
                  </p:par>
                  <p:par>
                    <p:cTn id="610" fill="hold">
                      <p:stCondLst>
                        <p:cond delay="indefinite"/>
                      </p:stCondLst>
                      <p:childTnLst>
                        <p:par>
                          <p:cTn id="611" fill="hold">
                            <p:stCondLst>
                              <p:cond delay="0"/>
                            </p:stCondLst>
                            <p:childTnLst>
                              <p:par>
                                <p:cTn id="612" presetID="22" presetClass="entr" presetSubtype="8" fill="hold" grpId="0" nodeType="clickEffect">
                                  <p:stCondLst>
                                    <p:cond delay="0"/>
                                  </p:stCondLst>
                                  <p:childTnLst>
                                    <p:set>
                                      <p:cBhvr>
                                        <p:cTn id="613" dur="1" fill="hold">
                                          <p:stCondLst>
                                            <p:cond delay="0"/>
                                          </p:stCondLst>
                                        </p:cTn>
                                        <p:tgtEl>
                                          <p:spTgt spid="384"/>
                                        </p:tgtEl>
                                        <p:attrNameLst>
                                          <p:attrName>style.visibility</p:attrName>
                                        </p:attrNameLst>
                                      </p:cBhvr>
                                      <p:to>
                                        <p:strVal val="visible"/>
                                      </p:to>
                                    </p:set>
                                    <p:animEffect transition="in" filter="wipe(left)">
                                      <p:cBhvr>
                                        <p:cTn id="614" dur="500"/>
                                        <p:tgtEl>
                                          <p:spTgt spid="384"/>
                                        </p:tgtEl>
                                      </p:cBhvr>
                                    </p:animEffect>
                                  </p:childTnLst>
                                </p:cTn>
                              </p:par>
                            </p:childTnLst>
                          </p:cTn>
                        </p:par>
                      </p:childTnLst>
                    </p:cTn>
                  </p:par>
                  <p:par>
                    <p:cTn id="615" fill="hold">
                      <p:stCondLst>
                        <p:cond delay="indefinite"/>
                      </p:stCondLst>
                      <p:childTnLst>
                        <p:par>
                          <p:cTn id="616" fill="hold">
                            <p:stCondLst>
                              <p:cond delay="0"/>
                            </p:stCondLst>
                            <p:childTnLst>
                              <p:par>
                                <p:cTn id="617" presetID="22" presetClass="entr" presetSubtype="8" fill="hold" grpId="0" nodeType="clickEffect">
                                  <p:stCondLst>
                                    <p:cond delay="0"/>
                                  </p:stCondLst>
                                  <p:childTnLst>
                                    <p:set>
                                      <p:cBhvr>
                                        <p:cTn id="618" dur="1" fill="hold">
                                          <p:stCondLst>
                                            <p:cond delay="0"/>
                                          </p:stCondLst>
                                        </p:cTn>
                                        <p:tgtEl>
                                          <p:spTgt spid="385"/>
                                        </p:tgtEl>
                                        <p:attrNameLst>
                                          <p:attrName>style.visibility</p:attrName>
                                        </p:attrNameLst>
                                      </p:cBhvr>
                                      <p:to>
                                        <p:strVal val="visible"/>
                                      </p:to>
                                    </p:set>
                                    <p:animEffect transition="in" filter="wipe(left)">
                                      <p:cBhvr>
                                        <p:cTn id="619" dur="500"/>
                                        <p:tgtEl>
                                          <p:spTgt spid="385"/>
                                        </p:tgtEl>
                                      </p:cBhvr>
                                    </p:animEffect>
                                  </p:childTnLst>
                                </p:cTn>
                              </p:par>
                            </p:childTnLst>
                          </p:cTn>
                        </p:par>
                      </p:childTnLst>
                    </p:cTn>
                  </p:par>
                  <p:par>
                    <p:cTn id="620" fill="hold">
                      <p:stCondLst>
                        <p:cond delay="indefinite"/>
                      </p:stCondLst>
                      <p:childTnLst>
                        <p:par>
                          <p:cTn id="621" fill="hold">
                            <p:stCondLst>
                              <p:cond delay="0"/>
                            </p:stCondLst>
                            <p:childTnLst>
                              <p:par>
                                <p:cTn id="622" presetID="22" presetClass="entr" presetSubtype="8" fill="hold" grpId="0" nodeType="clickEffect">
                                  <p:stCondLst>
                                    <p:cond delay="0"/>
                                  </p:stCondLst>
                                  <p:childTnLst>
                                    <p:set>
                                      <p:cBhvr>
                                        <p:cTn id="623" dur="1" fill="hold">
                                          <p:stCondLst>
                                            <p:cond delay="0"/>
                                          </p:stCondLst>
                                        </p:cTn>
                                        <p:tgtEl>
                                          <p:spTgt spid="408"/>
                                        </p:tgtEl>
                                        <p:attrNameLst>
                                          <p:attrName>style.visibility</p:attrName>
                                        </p:attrNameLst>
                                      </p:cBhvr>
                                      <p:to>
                                        <p:strVal val="visible"/>
                                      </p:to>
                                    </p:set>
                                    <p:animEffect transition="in" filter="wipe(left)">
                                      <p:cBhvr>
                                        <p:cTn id="624" dur="500"/>
                                        <p:tgtEl>
                                          <p:spTgt spid="408"/>
                                        </p:tgtEl>
                                      </p:cBhvr>
                                    </p:animEffect>
                                  </p:childTnLst>
                                </p:cTn>
                              </p:par>
                            </p:childTnLst>
                          </p:cTn>
                        </p:par>
                      </p:childTnLst>
                    </p:cTn>
                  </p:par>
                  <p:par>
                    <p:cTn id="625" fill="hold">
                      <p:stCondLst>
                        <p:cond delay="indefinite"/>
                      </p:stCondLst>
                      <p:childTnLst>
                        <p:par>
                          <p:cTn id="626" fill="hold">
                            <p:stCondLst>
                              <p:cond delay="0"/>
                            </p:stCondLst>
                            <p:childTnLst>
                              <p:par>
                                <p:cTn id="627" presetID="22" presetClass="entr" presetSubtype="8" fill="hold" grpId="0" nodeType="clickEffect">
                                  <p:stCondLst>
                                    <p:cond delay="0"/>
                                  </p:stCondLst>
                                  <p:childTnLst>
                                    <p:set>
                                      <p:cBhvr>
                                        <p:cTn id="628" dur="1" fill="hold">
                                          <p:stCondLst>
                                            <p:cond delay="0"/>
                                          </p:stCondLst>
                                        </p:cTn>
                                        <p:tgtEl>
                                          <p:spTgt spid="410"/>
                                        </p:tgtEl>
                                        <p:attrNameLst>
                                          <p:attrName>style.visibility</p:attrName>
                                        </p:attrNameLst>
                                      </p:cBhvr>
                                      <p:to>
                                        <p:strVal val="visible"/>
                                      </p:to>
                                    </p:set>
                                    <p:animEffect transition="in" filter="wipe(left)">
                                      <p:cBhvr>
                                        <p:cTn id="629" dur="500"/>
                                        <p:tgtEl>
                                          <p:spTgt spid="410"/>
                                        </p:tgtEl>
                                      </p:cBhvr>
                                    </p:animEffect>
                                  </p:childTnLst>
                                </p:cTn>
                              </p:par>
                            </p:childTnLst>
                          </p:cTn>
                        </p:par>
                      </p:childTnLst>
                    </p:cTn>
                  </p:par>
                  <p:par>
                    <p:cTn id="630" fill="hold">
                      <p:stCondLst>
                        <p:cond delay="indefinite"/>
                      </p:stCondLst>
                      <p:childTnLst>
                        <p:par>
                          <p:cTn id="631" fill="hold">
                            <p:stCondLst>
                              <p:cond delay="0"/>
                            </p:stCondLst>
                            <p:childTnLst>
                              <p:par>
                                <p:cTn id="632" presetID="21" presetClass="entr" presetSubtype="1" fill="hold" grpId="0" nodeType="clickEffect">
                                  <p:stCondLst>
                                    <p:cond delay="0"/>
                                  </p:stCondLst>
                                  <p:childTnLst>
                                    <p:set>
                                      <p:cBhvr>
                                        <p:cTn id="633" dur="1" fill="hold">
                                          <p:stCondLst>
                                            <p:cond delay="0"/>
                                          </p:stCondLst>
                                        </p:cTn>
                                        <p:tgtEl>
                                          <p:spTgt spid="425"/>
                                        </p:tgtEl>
                                        <p:attrNameLst>
                                          <p:attrName>style.visibility</p:attrName>
                                        </p:attrNameLst>
                                      </p:cBhvr>
                                      <p:to>
                                        <p:strVal val="visible"/>
                                      </p:to>
                                    </p:set>
                                    <p:animEffect transition="in" filter="wheel(1)">
                                      <p:cBhvr>
                                        <p:cTn id="634" dur="2000"/>
                                        <p:tgtEl>
                                          <p:spTgt spid="425"/>
                                        </p:tgtEl>
                                      </p:cBhvr>
                                    </p:animEffect>
                                  </p:childTnLst>
                                </p:cTn>
                              </p:par>
                            </p:childTnLst>
                          </p:cTn>
                        </p:par>
                      </p:childTnLst>
                    </p:cTn>
                  </p:par>
                  <p:par>
                    <p:cTn id="635" fill="hold">
                      <p:stCondLst>
                        <p:cond delay="indefinite"/>
                      </p:stCondLst>
                      <p:childTnLst>
                        <p:par>
                          <p:cTn id="636" fill="hold">
                            <p:stCondLst>
                              <p:cond delay="0"/>
                            </p:stCondLst>
                            <p:childTnLst>
                              <p:par>
                                <p:cTn id="637" presetID="22" presetClass="entr" presetSubtype="1" fill="hold" nodeType="clickEffect">
                                  <p:stCondLst>
                                    <p:cond delay="0"/>
                                  </p:stCondLst>
                                  <p:childTnLst>
                                    <p:set>
                                      <p:cBhvr>
                                        <p:cTn id="638" dur="1" fill="hold">
                                          <p:stCondLst>
                                            <p:cond delay="0"/>
                                          </p:stCondLst>
                                        </p:cTn>
                                        <p:tgtEl>
                                          <p:spTgt spid="353"/>
                                        </p:tgtEl>
                                        <p:attrNameLst>
                                          <p:attrName>style.visibility</p:attrName>
                                        </p:attrNameLst>
                                      </p:cBhvr>
                                      <p:to>
                                        <p:strVal val="visible"/>
                                      </p:to>
                                    </p:set>
                                    <p:animEffect transition="in" filter="wipe(up)">
                                      <p:cBhvr>
                                        <p:cTn id="639" dur="500"/>
                                        <p:tgtEl>
                                          <p:spTgt spid="353"/>
                                        </p:tgtEl>
                                      </p:cBhvr>
                                    </p:animEffect>
                                  </p:childTnLst>
                                </p:cTn>
                              </p:par>
                            </p:childTnLst>
                          </p:cTn>
                        </p:par>
                        <p:par>
                          <p:cTn id="640" fill="hold">
                            <p:stCondLst>
                              <p:cond delay="500"/>
                            </p:stCondLst>
                            <p:childTnLst>
                              <p:par>
                                <p:cTn id="641" presetID="22" presetClass="entr" presetSubtype="2" fill="hold" nodeType="afterEffect">
                                  <p:stCondLst>
                                    <p:cond delay="0"/>
                                  </p:stCondLst>
                                  <p:childTnLst>
                                    <p:set>
                                      <p:cBhvr>
                                        <p:cTn id="642" dur="1" fill="hold">
                                          <p:stCondLst>
                                            <p:cond delay="0"/>
                                          </p:stCondLst>
                                        </p:cTn>
                                        <p:tgtEl>
                                          <p:spTgt spid="352"/>
                                        </p:tgtEl>
                                        <p:attrNameLst>
                                          <p:attrName>style.visibility</p:attrName>
                                        </p:attrNameLst>
                                      </p:cBhvr>
                                      <p:to>
                                        <p:strVal val="visible"/>
                                      </p:to>
                                    </p:set>
                                    <p:animEffect transition="in" filter="wipe(right)">
                                      <p:cBhvr>
                                        <p:cTn id="643" dur="500"/>
                                        <p:tgtEl>
                                          <p:spTgt spid="352"/>
                                        </p:tgtEl>
                                      </p:cBhvr>
                                    </p:animEffec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351"/>
                                        </p:tgtEl>
                                        <p:attrNameLst>
                                          <p:attrName>style.visibility</p:attrName>
                                        </p:attrNameLst>
                                      </p:cBhvr>
                                      <p:to>
                                        <p:strVal val="visible"/>
                                      </p:to>
                                    </p:set>
                                    <p:animEffect transition="in" filter="wipe(left)">
                                      <p:cBhvr>
                                        <p:cTn id="648" dur="500"/>
                                        <p:tgtEl>
                                          <p:spTgt spid="351"/>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1" fill="hold" nodeType="clickEffect">
                                  <p:stCondLst>
                                    <p:cond delay="0"/>
                                  </p:stCondLst>
                                  <p:childTnLst>
                                    <p:set>
                                      <p:cBhvr>
                                        <p:cTn id="652" dur="1" fill="hold">
                                          <p:stCondLst>
                                            <p:cond delay="0"/>
                                          </p:stCondLst>
                                        </p:cTn>
                                        <p:tgtEl>
                                          <p:spTgt spid="434"/>
                                        </p:tgtEl>
                                        <p:attrNameLst>
                                          <p:attrName>style.visibility</p:attrName>
                                        </p:attrNameLst>
                                      </p:cBhvr>
                                      <p:to>
                                        <p:strVal val="visible"/>
                                      </p:to>
                                    </p:set>
                                    <p:animEffect transition="in" filter="wipe(up)">
                                      <p:cBhvr>
                                        <p:cTn id="653" dur="500"/>
                                        <p:tgtEl>
                                          <p:spTgt spid="434"/>
                                        </p:tgtEl>
                                      </p:cBhvr>
                                    </p:animEffec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277"/>
                                        </p:tgtEl>
                                        <p:attrNameLst>
                                          <p:attrName>style.visibility</p:attrName>
                                        </p:attrNameLst>
                                      </p:cBhvr>
                                      <p:to>
                                        <p:strVal val="visible"/>
                                      </p:to>
                                    </p:set>
                                    <p:animEffect transition="in" filter="wipe(left)">
                                      <p:cBhvr>
                                        <p:cTn id="658" dur="500"/>
                                        <p:tgtEl>
                                          <p:spTgt spid="277"/>
                                        </p:tgtEl>
                                      </p:cBhvr>
                                    </p:animEffect>
                                  </p:childTnLst>
                                </p:cTn>
                              </p:par>
                            </p:childTnLst>
                          </p:cTn>
                        </p:par>
                      </p:childTnLst>
                    </p:cTn>
                  </p:par>
                  <p:par>
                    <p:cTn id="659" fill="hold">
                      <p:stCondLst>
                        <p:cond delay="indefinite"/>
                      </p:stCondLst>
                      <p:childTnLst>
                        <p:par>
                          <p:cTn id="660" fill="hold">
                            <p:stCondLst>
                              <p:cond delay="0"/>
                            </p:stCondLst>
                            <p:childTnLst>
                              <p:par>
                                <p:cTn id="661" presetID="22" presetClass="entr" presetSubtype="1" fill="hold" nodeType="clickEffect">
                                  <p:stCondLst>
                                    <p:cond delay="0"/>
                                  </p:stCondLst>
                                  <p:childTnLst>
                                    <p:set>
                                      <p:cBhvr>
                                        <p:cTn id="662" dur="1" fill="hold">
                                          <p:stCondLst>
                                            <p:cond delay="0"/>
                                          </p:stCondLst>
                                        </p:cTn>
                                        <p:tgtEl>
                                          <p:spTgt spid="327"/>
                                        </p:tgtEl>
                                        <p:attrNameLst>
                                          <p:attrName>style.visibility</p:attrName>
                                        </p:attrNameLst>
                                      </p:cBhvr>
                                      <p:to>
                                        <p:strVal val="visible"/>
                                      </p:to>
                                    </p:set>
                                    <p:animEffect transition="in" filter="wipe(up)">
                                      <p:cBhvr>
                                        <p:cTn id="663" dur="500"/>
                                        <p:tgtEl>
                                          <p:spTgt spid="327"/>
                                        </p:tgtEl>
                                      </p:cBhvr>
                                    </p:animEffect>
                                  </p:childTnLst>
                                </p:cTn>
                              </p:par>
                            </p:childTnLst>
                          </p:cTn>
                        </p:par>
                      </p:childTnLst>
                    </p:cTn>
                  </p:par>
                  <p:par>
                    <p:cTn id="664" fill="hold">
                      <p:stCondLst>
                        <p:cond delay="indefinite"/>
                      </p:stCondLst>
                      <p:childTnLst>
                        <p:par>
                          <p:cTn id="665" fill="hold">
                            <p:stCondLst>
                              <p:cond delay="0"/>
                            </p:stCondLst>
                            <p:childTnLst>
                              <p:par>
                                <p:cTn id="666" presetID="22" presetClass="entr" presetSubtype="8" fill="hold" grpId="0" nodeType="clickEffect">
                                  <p:stCondLst>
                                    <p:cond delay="0"/>
                                  </p:stCondLst>
                                  <p:childTnLst>
                                    <p:set>
                                      <p:cBhvr>
                                        <p:cTn id="667" dur="1" fill="hold">
                                          <p:stCondLst>
                                            <p:cond delay="0"/>
                                          </p:stCondLst>
                                        </p:cTn>
                                        <p:tgtEl>
                                          <p:spTgt spid="326"/>
                                        </p:tgtEl>
                                        <p:attrNameLst>
                                          <p:attrName>style.visibility</p:attrName>
                                        </p:attrNameLst>
                                      </p:cBhvr>
                                      <p:to>
                                        <p:strVal val="visible"/>
                                      </p:to>
                                    </p:set>
                                    <p:animEffect transition="in" filter="wipe(left)">
                                      <p:cBhvr>
                                        <p:cTn id="668" dur="500"/>
                                        <p:tgtEl>
                                          <p:spTgt spid="326"/>
                                        </p:tgtEl>
                                      </p:cBhvr>
                                    </p:animEffect>
                                  </p:childTnLst>
                                </p:cTn>
                              </p:par>
                            </p:childTnLst>
                          </p:cTn>
                        </p:par>
                      </p:childTnLst>
                    </p:cTn>
                  </p:par>
                  <p:par>
                    <p:cTn id="669" fill="hold">
                      <p:stCondLst>
                        <p:cond delay="indefinite"/>
                      </p:stCondLst>
                      <p:childTnLst>
                        <p:par>
                          <p:cTn id="670" fill="hold">
                            <p:stCondLst>
                              <p:cond delay="0"/>
                            </p:stCondLst>
                            <p:childTnLst>
                              <p:par>
                                <p:cTn id="671" presetID="22" presetClass="entr" presetSubtype="8" fill="hold" nodeType="clickEffect">
                                  <p:stCondLst>
                                    <p:cond delay="0"/>
                                  </p:stCondLst>
                                  <p:childTnLst>
                                    <p:set>
                                      <p:cBhvr>
                                        <p:cTn id="672" dur="1" fill="hold">
                                          <p:stCondLst>
                                            <p:cond delay="0"/>
                                          </p:stCondLst>
                                        </p:cTn>
                                        <p:tgtEl>
                                          <p:spTgt spid="280"/>
                                        </p:tgtEl>
                                        <p:attrNameLst>
                                          <p:attrName>style.visibility</p:attrName>
                                        </p:attrNameLst>
                                      </p:cBhvr>
                                      <p:to>
                                        <p:strVal val="visible"/>
                                      </p:to>
                                    </p:set>
                                    <p:animEffect transition="in" filter="wipe(left)">
                                      <p:cBhvr>
                                        <p:cTn id="673" dur="500"/>
                                        <p:tgtEl>
                                          <p:spTgt spid="280"/>
                                        </p:tgtEl>
                                      </p:cBhvr>
                                    </p:animEffect>
                                  </p:childTnLst>
                                </p:cTn>
                              </p:par>
                            </p:childTnLst>
                          </p:cTn>
                        </p:par>
                      </p:childTnLst>
                    </p:cTn>
                  </p:par>
                  <p:par>
                    <p:cTn id="674" fill="hold">
                      <p:stCondLst>
                        <p:cond delay="indefinite"/>
                      </p:stCondLst>
                      <p:childTnLst>
                        <p:par>
                          <p:cTn id="675" fill="hold">
                            <p:stCondLst>
                              <p:cond delay="0"/>
                            </p:stCondLst>
                            <p:childTnLst>
                              <p:par>
                                <p:cTn id="676" presetID="22" presetClass="entr" presetSubtype="8" fill="hold" grpId="0" nodeType="clickEffect">
                                  <p:stCondLst>
                                    <p:cond delay="0"/>
                                  </p:stCondLst>
                                  <p:childTnLst>
                                    <p:set>
                                      <p:cBhvr>
                                        <p:cTn id="677" dur="1" fill="hold">
                                          <p:stCondLst>
                                            <p:cond delay="0"/>
                                          </p:stCondLst>
                                        </p:cTn>
                                        <p:tgtEl>
                                          <p:spTgt spid="387"/>
                                        </p:tgtEl>
                                        <p:attrNameLst>
                                          <p:attrName>style.visibility</p:attrName>
                                        </p:attrNameLst>
                                      </p:cBhvr>
                                      <p:to>
                                        <p:strVal val="visible"/>
                                      </p:to>
                                    </p:set>
                                    <p:animEffect transition="in" filter="wipe(left)">
                                      <p:cBhvr>
                                        <p:cTn id="678" dur="500"/>
                                        <p:tgtEl>
                                          <p:spTgt spid="387"/>
                                        </p:tgtEl>
                                      </p:cBhvr>
                                    </p:animEffect>
                                  </p:childTnLst>
                                </p:cTn>
                              </p:par>
                            </p:childTnLst>
                          </p:cTn>
                        </p:par>
                      </p:childTnLst>
                    </p:cTn>
                  </p:par>
                  <p:par>
                    <p:cTn id="679" fill="hold">
                      <p:stCondLst>
                        <p:cond delay="indefinite"/>
                      </p:stCondLst>
                      <p:childTnLst>
                        <p:par>
                          <p:cTn id="680" fill="hold">
                            <p:stCondLst>
                              <p:cond delay="0"/>
                            </p:stCondLst>
                            <p:childTnLst>
                              <p:par>
                                <p:cTn id="681" presetID="22" presetClass="entr" presetSubtype="8" fill="hold" grpId="0" nodeType="clickEffect">
                                  <p:stCondLst>
                                    <p:cond delay="0"/>
                                  </p:stCondLst>
                                  <p:childTnLst>
                                    <p:set>
                                      <p:cBhvr>
                                        <p:cTn id="682" dur="1" fill="hold">
                                          <p:stCondLst>
                                            <p:cond delay="0"/>
                                          </p:stCondLst>
                                        </p:cTn>
                                        <p:tgtEl>
                                          <p:spTgt spid="389"/>
                                        </p:tgtEl>
                                        <p:attrNameLst>
                                          <p:attrName>style.visibility</p:attrName>
                                        </p:attrNameLst>
                                      </p:cBhvr>
                                      <p:to>
                                        <p:strVal val="visible"/>
                                      </p:to>
                                    </p:set>
                                    <p:animEffect transition="in" filter="wipe(left)">
                                      <p:cBhvr>
                                        <p:cTn id="683" dur="500"/>
                                        <p:tgtEl>
                                          <p:spTgt spid="389"/>
                                        </p:tgtEl>
                                      </p:cBhvr>
                                    </p:animEffect>
                                  </p:childTnLst>
                                </p:cTn>
                              </p:par>
                            </p:childTnLst>
                          </p:cTn>
                        </p:par>
                      </p:childTnLst>
                    </p:cTn>
                  </p:par>
                  <p:par>
                    <p:cTn id="684" fill="hold">
                      <p:stCondLst>
                        <p:cond delay="indefinite"/>
                      </p:stCondLst>
                      <p:childTnLst>
                        <p:par>
                          <p:cTn id="685" fill="hold">
                            <p:stCondLst>
                              <p:cond delay="0"/>
                            </p:stCondLst>
                            <p:childTnLst>
                              <p:par>
                                <p:cTn id="686" presetID="22" presetClass="entr" presetSubtype="8" fill="hold" grpId="0" nodeType="clickEffect">
                                  <p:stCondLst>
                                    <p:cond delay="0"/>
                                  </p:stCondLst>
                                  <p:childTnLst>
                                    <p:set>
                                      <p:cBhvr>
                                        <p:cTn id="687" dur="1" fill="hold">
                                          <p:stCondLst>
                                            <p:cond delay="0"/>
                                          </p:stCondLst>
                                        </p:cTn>
                                        <p:tgtEl>
                                          <p:spTgt spid="414"/>
                                        </p:tgtEl>
                                        <p:attrNameLst>
                                          <p:attrName>style.visibility</p:attrName>
                                        </p:attrNameLst>
                                      </p:cBhvr>
                                      <p:to>
                                        <p:strVal val="visible"/>
                                      </p:to>
                                    </p:set>
                                    <p:animEffect transition="in" filter="wipe(left)">
                                      <p:cBhvr>
                                        <p:cTn id="688" dur="500"/>
                                        <p:tgtEl>
                                          <p:spTgt spid="414"/>
                                        </p:tgtEl>
                                      </p:cBhvr>
                                    </p:animEffect>
                                  </p:childTnLst>
                                </p:cTn>
                              </p:par>
                            </p:childTnLst>
                          </p:cTn>
                        </p:par>
                      </p:childTnLst>
                    </p:cTn>
                  </p:par>
                  <p:par>
                    <p:cTn id="689" fill="hold">
                      <p:stCondLst>
                        <p:cond delay="indefinite"/>
                      </p:stCondLst>
                      <p:childTnLst>
                        <p:par>
                          <p:cTn id="690" fill="hold">
                            <p:stCondLst>
                              <p:cond delay="0"/>
                            </p:stCondLst>
                            <p:childTnLst>
                              <p:par>
                                <p:cTn id="691" presetID="22" presetClass="entr" presetSubtype="8" fill="hold" grpId="0" nodeType="clickEffect">
                                  <p:stCondLst>
                                    <p:cond delay="0"/>
                                  </p:stCondLst>
                                  <p:childTnLst>
                                    <p:set>
                                      <p:cBhvr>
                                        <p:cTn id="692" dur="1" fill="hold">
                                          <p:stCondLst>
                                            <p:cond delay="0"/>
                                          </p:stCondLst>
                                        </p:cTn>
                                        <p:tgtEl>
                                          <p:spTgt spid="416"/>
                                        </p:tgtEl>
                                        <p:attrNameLst>
                                          <p:attrName>style.visibility</p:attrName>
                                        </p:attrNameLst>
                                      </p:cBhvr>
                                      <p:to>
                                        <p:strVal val="visible"/>
                                      </p:to>
                                    </p:set>
                                    <p:animEffect transition="in" filter="wipe(left)">
                                      <p:cBhvr>
                                        <p:cTn id="693" dur="500"/>
                                        <p:tgtEl>
                                          <p:spTgt spid="416"/>
                                        </p:tgtEl>
                                      </p:cBhvr>
                                    </p:animEffect>
                                  </p:childTnLst>
                                </p:cTn>
                              </p:par>
                            </p:childTnLst>
                          </p:cTn>
                        </p:par>
                      </p:childTnLst>
                    </p:cTn>
                  </p:par>
                  <p:par>
                    <p:cTn id="694" fill="hold">
                      <p:stCondLst>
                        <p:cond delay="indefinite"/>
                      </p:stCondLst>
                      <p:childTnLst>
                        <p:par>
                          <p:cTn id="695" fill="hold">
                            <p:stCondLst>
                              <p:cond delay="0"/>
                            </p:stCondLst>
                            <p:childTnLst>
                              <p:par>
                                <p:cTn id="696" presetID="21" presetClass="entr" presetSubtype="1" fill="hold" grpId="0" nodeType="clickEffect">
                                  <p:stCondLst>
                                    <p:cond delay="0"/>
                                  </p:stCondLst>
                                  <p:childTnLst>
                                    <p:set>
                                      <p:cBhvr>
                                        <p:cTn id="697" dur="1" fill="hold">
                                          <p:stCondLst>
                                            <p:cond delay="0"/>
                                          </p:stCondLst>
                                        </p:cTn>
                                        <p:tgtEl>
                                          <p:spTgt spid="426"/>
                                        </p:tgtEl>
                                        <p:attrNameLst>
                                          <p:attrName>style.visibility</p:attrName>
                                        </p:attrNameLst>
                                      </p:cBhvr>
                                      <p:to>
                                        <p:strVal val="visible"/>
                                      </p:to>
                                    </p:set>
                                    <p:animEffect transition="in" filter="wheel(1)">
                                      <p:cBhvr>
                                        <p:cTn id="698" dur="2000"/>
                                        <p:tgtEl>
                                          <p:spTgt spid="426"/>
                                        </p:tgtEl>
                                      </p:cBhvr>
                                    </p:animEffect>
                                  </p:childTnLst>
                                </p:cTn>
                              </p:par>
                            </p:childTnLst>
                          </p:cTn>
                        </p:par>
                      </p:childTnLst>
                    </p:cTn>
                  </p:par>
                  <p:par>
                    <p:cTn id="699" fill="hold">
                      <p:stCondLst>
                        <p:cond delay="indefinite"/>
                      </p:stCondLst>
                      <p:childTnLst>
                        <p:par>
                          <p:cTn id="700" fill="hold">
                            <p:stCondLst>
                              <p:cond delay="0"/>
                            </p:stCondLst>
                            <p:childTnLst>
                              <p:par>
                                <p:cTn id="701" presetID="22" presetClass="entr" presetSubtype="1" fill="hold" nodeType="clickEffect">
                                  <p:stCondLst>
                                    <p:cond delay="0"/>
                                  </p:stCondLst>
                                  <p:childTnLst>
                                    <p:set>
                                      <p:cBhvr>
                                        <p:cTn id="702" dur="1" fill="hold">
                                          <p:stCondLst>
                                            <p:cond delay="0"/>
                                          </p:stCondLst>
                                        </p:cTn>
                                        <p:tgtEl>
                                          <p:spTgt spid="255"/>
                                        </p:tgtEl>
                                        <p:attrNameLst>
                                          <p:attrName>style.visibility</p:attrName>
                                        </p:attrNameLst>
                                      </p:cBhvr>
                                      <p:to>
                                        <p:strVal val="visible"/>
                                      </p:to>
                                    </p:set>
                                    <p:animEffect transition="in" filter="wipe(up)">
                                      <p:cBhvr>
                                        <p:cTn id="703" dur="500"/>
                                        <p:tgtEl>
                                          <p:spTgt spid="255"/>
                                        </p:tgtEl>
                                      </p:cBhvr>
                                    </p:animEffect>
                                  </p:childTnLst>
                                </p:cTn>
                              </p:par>
                            </p:childTnLst>
                          </p:cTn>
                        </p:par>
                        <p:par>
                          <p:cTn id="704" fill="hold">
                            <p:stCondLst>
                              <p:cond delay="500"/>
                            </p:stCondLst>
                            <p:childTnLst>
                              <p:par>
                                <p:cTn id="705" presetID="22" presetClass="entr" presetSubtype="2" fill="hold" nodeType="afterEffect">
                                  <p:stCondLst>
                                    <p:cond delay="0"/>
                                  </p:stCondLst>
                                  <p:childTnLst>
                                    <p:set>
                                      <p:cBhvr>
                                        <p:cTn id="706" dur="1" fill="hold">
                                          <p:stCondLst>
                                            <p:cond delay="0"/>
                                          </p:stCondLst>
                                        </p:cTn>
                                        <p:tgtEl>
                                          <p:spTgt spid="252"/>
                                        </p:tgtEl>
                                        <p:attrNameLst>
                                          <p:attrName>style.visibility</p:attrName>
                                        </p:attrNameLst>
                                      </p:cBhvr>
                                      <p:to>
                                        <p:strVal val="visible"/>
                                      </p:to>
                                    </p:set>
                                    <p:animEffect transition="in" filter="wipe(right)">
                                      <p:cBhvr>
                                        <p:cTn id="707" dur="500"/>
                                        <p:tgtEl>
                                          <p:spTgt spid="252"/>
                                        </p:tgtEl>
                                      </p:cBhvr>
                                    </p:animEffect>
                                  </p:childTnLst>
                                </p:cTn>
                              </p:par>
                            </p:childTnLst>
                          </p:cTn>
                        </p:par>
                      </p:childTnLst>
                    </p:cTn>
                  </p:par>
                  <p:par>
                    <p:cTn id="708" fill="hold">
                      <p:stCondLst>
                        <p:cond delay="indefinite"/>
                      </p:stCondLst>
                      <p:childTnLst>
                        <p:par>
                          <p:cTn id="709" fill="hold">
                            <p:stCondLst>
                              <p:cond delay="0"/>
                            </p:stCondLst>
                            <p:childTnLst>
                              <p:par>
                                <p:cTn id="710" presetID="22" presetClass="entr" presetSubtype="8" fill="hold" grpId="0" nodeType="clickEffect">
                                  <p:stCondLst>
                                    <p:cond delay="0"/>
                                  </p:stCondLst>
                                  <p:childTnLst>
                                    <p:set>
                                      <p:cBhvr>
                                        <p:cTn id="711" dur="1" fill="hold">
                                          <p:stCondLst>
                                            <p:cond delay="0"/>
                                          </p:stCondLst>
                                        </p:cTn>
                                        <p:tgtEl>
                                          <p:spTgt spid="251"/>
                                        </p:tgtEl>
                                        <p:attrNameLst>
                                          <p:attrName>style.visibility</p:attrName>
                                        </p:attrNameLst>
                                      </p:cBhvr>
                                      <p:to>
                                        <p:strVal val="visible"/>
                                      </p:to>
                                    </p:set>
                                    <p:animEffect transition="in" filter="wipe(left)">
                                      <p:cBhvr>
                                        <p:cTn id="712" dur="500"/>
                                        <p:tgtEl>
                                          <p:spTgt spid="251"/>
                                        </p:tgtEl>
                                      </p:cBhvr>
                                    </p:animEffect>
                                  </p:childTnLst>
                                </p:cTn>
                              </p:par>
                            </p:childTnLst>
                          </p:cTn>
                        </p:par>
                      </p:childTnLst>
                    </p:cTn>
                  </p:par>
                  <p:par>
                    <p:cTn id="713" fill="hold">
                      <p:stCondLst>
                        <p:cond delay="indefinite"/>
                      </p:stCondLst>
                      <p:childTnLst>
                        <p:par>
                          <p:cTn id="714" fill="hold">
                            <p:stCondLst>
                              <p:cond delay="0"/>
                            </p:stCondLst>
                            <p:childTnLst>
                              <p:par>
                                <p:cTn id="715" presetID="22" presetClass="entr" presetSubtype="1" fill="hold" nodeType="clickEffect">
                                  <p:stCondLst>
                                    <p:cond delay="0"/>
                                  </p:stCondLst>
                                  <p:childTnLst>
                                    <p:set>
                                      <p:cBhvr>
                                        <p:cTn id="716" dur="1" fill="hold">
                                          <p:stCondLst>
                                            <p:cond delay="0"/>
                                          </p:stCondLst>
                                        </p:cTn>
                                        <p:tgtEl>
                                          <p:spTgt spid="309"/>
                                        </p:tgtEl>
                                        <p:attrNameLst>
                                          <p:attrName>style.visibility</p:attrName>
                                        </p:attrNameLst>
                                      </p:cBhvr>
                                      <p:to>
                                        <p:strVal val="visible"/>
                                      </p:to>
                                    </p:set>
                                    <p:animEffect transition="in" filter="wipe(up)">
                                      <p:cBhvr>
                                        <p:cTn id="717" dur="500"/>
                                        <p:tgtEl>
                                          <p:spTgt spid="309"/>
                                        </p:tgtEl>
                                      </p:cBhvr>
                                    </p:animEffect>
                                  </p:childTnLst>
                                </p:cTn>
                              </p:par>
                            </p:childTnLst>
                          </p:cTn>
                        </p:par>
                      </p:childTnLst>
                    </p:cTn>
                  </p:par>
                  <p:par>
                    <p:cTn id="718" fill="hold">
                      <p:stCondLst>
                        <p:cond delay="indefinite"/>
                      </p:stCondLst>
                      <p:childTnLst>
                        <p:par>
                          <p:cTn id="719" fill="hold">
                            <p:stCondLst>
                              <p:cond delay="0"/>
                            </p:stCondLst>
                            <p:childTnLst>
                              <p:par>
                                <p:cTn id="720" presetID="22" presetClass="entr" presetSubtype="8" fill="hold" grpId="0" nodeType="clickEffect">
                                  <p:stCondLst>
                                    <p:cond delay="0"/>
                                  </p:stCondLst>
                                  <p:childTnLst>
                                    <p:set>
                                      <p:cBhvr>
                                        <p:cTn id="721" dur="1" fill="hold">
                                          <p:stCondLst>
                                            <p:cond delay="0"/>
                                          </p:stCondLst>
                                        </p:cTn>
                                        <p:tgtEl>
                                          <p:spTgt spid="310"/>
                                        </p:tgtEl>
                                        <p:attrNameLst>
                                          <p:attrName>style.visibility</p:attrName>
                                        </p:attrNameLst>
                                      </p:cBhvr>
                                      <p:to>
                                        <p:strVal val="visible"/>
                                      </p:to>
                                    </p:set>
                                    <p:animEffect transition="in" filter="wipe(left)">
                                      <p:cBhvr>
                                        <p:cTn id="722" dur="500"/>
                                        <p:tgtEl>
                                          <p:spTgt spid="310"/>
                                        </p:tgtEl>
                                      </p:cBhvr>
                                    </p:animEffect>
                                  </p:childTnLst>
                                </p:cTn>
                              </p:par>
                            </p:childTnLst>
                          </p:cTn>
                        </p:par>
                      </p:childTnLst>
                    </p:cTn>
                  </p:par>
                  <p:par>
                    <p:cTn id="723" fill="hold">
                      <p:stCondLst>
                        <p:cond delay="indefinite"/>
                      </p:stCondLst>
                      <p:childTnLst>
                        <p:par>
                          <p:cTn id="724" fill="hold">
                            <p:stCondLst>
                              <p:cond delay="0"/>
                            </p:stCondLst>
                            <p:childTnLst>
                              <p:par>
                                <p:cTn id="725" presetID="22" presetClass="entr" presetSubtype="1" fill="hold" nodeType="clickEffect">
                                  <p:stCondLst>
                                    <p:cond delay="0"/>
                                  </p:stCondLst>
                                  <p:childTnLst>
                                    <p:set>
                                      <p:cBhvr>
                                        <p:cTn id="726" dur="1" fill="hold">
                                          <p:stCondLst>
                                            <p:cond delay="0"/>
                                          </p:stCondLst>
                                        </p:cTn>
                                        <p:tgtEl>
                                          <p:spTgt spid="435"/>
                                        </p:tgtEl>
                                        <p:attrNameLst>
                                          <p:attrName>style.visibility</p:attrName>
                                        </p:attrNameLst>
                                      </p:cBhvr>
                                      <p:to>
                                        <p:strVal val="visible"/>
                                      </p:to>
                                    </p:set>
                                    <p:animEffect transition="in" filter="wipe(up)">
                                      <p:cBhvr>
                                        <p:cTn id="727" dur="500"/>
                                        <p:tgtEl>
                                          <p:spTgt spid="435"/>
                                        </p:tgtEl>
                                      </p:cBhvr>
                                    </p:animEffect>
                                  </p:childTnLst>
                                </p:cTn>
                              </p:par>
                            </p:childTnLst>
                          </p:cTn>
                        </p:par>
                      </p:childTnLst>
                    </p:cTn>
                  </p:par>
                  <p:par>
                    <p:cTn id="728" fill="hold">
                      <p:stCondLst>
                        <p:cond delay="indefinite"/>
                      </p:stCondLst>
                      <p:childTnLst>
                        <p:par>
                          <p:cTn id="729" fill="hold">
                            <p:stCondLst>
                              <p:cond delay="0"/>
                            </p:stCondLst>
                            <p:childTnLst>
                              <p:par>
                                <p:cTn id="730" presetID="22" presetClass="entr" presetSubtype="8" fill="hold" grpId="0" nodeType="clickEffect">
                                  <p:stCondLst>
                                    <p:cond delay="0"/>
                                  </p:stCondLst>
                                  <p:childTnLst>
                                    <p:set>
                                      <p:cBhvr>
                                        <p:cTn id="731" dur="1" fill="hold">
                                          <p:stCondLst>
                                            <p:cond delay="0"/>
                                          </p:stCondLst>
                                        </p:cTn>
                                        <p:tgtEl>
                                          <p:spTgt spid="436"/>
                                        </p:tgtEl>
                                        <p:attrNameLst>
                                          <p:attrName>style.visibility</p:attrName>
                                        </p:attrNameLst>
                                      </p:cBhvr>
                                      <p:to>
                                        <p:strVal val="visible"/>
                                      </p:to>
                                    </p:set>
                                    <p:animEffect transition="in" filter="wipe(left)">
                                      <p:cBhvr>
                                        <p:cTn id="732" dur="500"/>
                                        <p:tgtEl>
                                          <p:spTgt spid="436"/>
                                        </p:tgtEl>
                                      </p:cBhvr>
                                    </p:animEffect>
                                  </p:childTnLst>
                                </p:cTn>
                              </p:par>
                            </p:childTnLst>
                          </p:cTn>
                        </p:par>
                      </p:childTnLst>
                    </p:cTn>
                  </p:par>
                  <p:par>
                    <p:cTn id="733" fill="hold">
                      <p:stCondLst>
                        <p:cond delay="indefinite"/>
                      </p:stCondLst>
                      <p:childTnLst>
                        <p:par>
                          <p:cTn id="734" fill="hold">
                            <p:stCondLst>
                              <p:cond delay="0"/>
                            </p:stCondLst>
                            <p:childTnLst>
                              <p:par>
                                <p:cTn id="735" presetID="22" presetClass="entr" presetSubtype="1" fill="hold" nodeType="clickEffect">
                                  <p:stCondLst>
                                    <p:cond delay="0"/>
                                  </p:stCondLst>
                                  <p:childTnLst>
                                    <p:set>
                                      <p:cBhvr>
                                        <p:cTn id="736" dur="1" fill="hold">
                                          <p:stCondLst>
                                            <p:cond delay="0"/>
                                          </p:stCondLst>
                                        </p:cTn>
                                        <p:tgtEl>
                                          <p:spTgt spid="331"/>
                                        </p:tgtEl>
                                        <p:attrNameLst>
                                          <p:attrName>style.visibility</p:attrName>
                                        </p:attrNameLst>
                                      </p:cBhvr>
                                      <p:to>
                                        <p:strVal val="visible"/>
                                      </p:to>
                                    </p:set>
                                    <p:animEffect transition="in" filter="wipe(up)">
                                      <p:cBhvr>
                                        <p:cTn id="737" dur="500"/>
                                        <p:tgtEl>
                                          <p:spTgt spid="331"/>
                                        </p:tgtEl>
                                      </p:cBhvr>
                                    </p:animEffect>
                                  </p:childTnLst>
                                </p:cTn>
                              </p:par>
                            </p:childTnLst>
                          </p:cTn>
                        </p:par>
                      </p:childTnLst>
                    </p:cTn>
                  </p:par>
                  <p:par>
                    <p:cTn id="738" fill="hold">
                      <p:stCondLst>
                        <p:cond delay="indefinite"/>
                      </p:stCondLst>
                      <p:childTnLst>
                        <p:par>
                          <p:cTn id="739" fill="hold">
                            <p:stCondLst>
                              <p:cond delay="0"/>
                            </p:stCondLst>
                            <p:childTnLst>
                              <p:par>
                                <p:cTn id="740" presetID="22" presetClass="entr" presetSubtype="1" fill="hold" nodeType="clickEffect">
                                  <p:stCondLst>
                                    <p:cond delay="0"/>
                                  </p:stCondLst>
                                  <p:childTnLst>
                                    <p:set>
                                      <p:cBhvr>
                                        <p:cTn id="741" dur="1" fill="hold">
                                          <p:stCondLst>
                                            <p:cond delay="0"/>
                                          </p:stCondLst>
                                        </p:cTn>
                                        <p:tgtEl>
                                          <p:spTgt spid="362"/>
                                        </p:tgtEl>
                                        <p:attrNameLst>
                                          <p:attrName>style.visibility</p:attrName>
                                        </p:attrNameLst>
                                      </p:cBhvr>
                                      <p:to>
                                        <p:strVal val="visible"/>
                                      </p:to>
                                    </p:set>
                                    <p:animEffect transition="in" filter="wipe(up)">
                                      <p:cBhvr>
                                        <p:cTn id="742" dur="500"/>
                                        <p:tgtEl>
                                          <p:spTgt spid="362"/>
                                        </p:tgtEl>
                                      </p:cBhvr>
                                    </p:animEffect>
                                  </p:childTnLst>
                                </p:cTn>
                              </p:par>
                            </p:childTnLst>
                          </p:cTn>
                        </p:par>
                        <p:par>
                          <p:cTn id="743" fill="hold">
                            <p:stCondLst>
                              <p:cond delay="500"/>
                            </p:stCondLst>
                            <p:childTnLst>
                              <p:par>
                                <p:cTn id="744" presetID="22" presetClass="entr" presetSubtype="2" fill="hold" nodeType="afterEffect">
                                  <p:stCondLst>
                                    <p:cond delay="0"/>
                                  </p:stCondLst>
                                  <p:childTnLst>
                                    <p:set>
                                      <p:cBhvr>
                                        <p:cTn id="745" dur="1" fill="hold">
                                          <p:stCondLst>
                                            <p:cond delay="0"/>
                                          </p:stCondLst>
                                        </p:cTn>
                                        <p:tgtEl>
                                          <p:spTgt spid="361"/>
                                        </p:tgtEl>
                                        <p:attrNameLst>
                                          <p:attrName>style.visibility</p:attrName>
                                        </p:attrNameLst>
                                      </p:cBhvr>
                                      <p:to>
                                        <p:strVal val="visible"/>
                                      </p:to>
                                    </p:set>
                                    <p:animEffect transition="in" filter="wipe(right)">
                                      <p:cBhvr>
                                        <p:cTn id="746" dur="500"/>
                                        <p:tgtEl>
                                          <p:spTgt spid="361"/>
                                        </p:tgtEl>
                                      </p:cBhvr>
                                    </p:animEffect>
                                  </p:childTnLst>
                                </p:cTn>
                              </p:par>
                            </p:childTnLst>
                          </p:cTn>
                        </p:par>
                      </p:childTnLst>
                    </p:cTn>
                  </p:par>
                  <p:par>
                    <p:cTn id="747" fill="hold">
                      <p:stCondLst>
                        <p:cond delay="indefinite"/>
                      </p:stCondLst>
                      <p:childTnLst>
                        <p:par>
                          <p:cTn id="748" fill="hold">
                            <p:stCondLst>
                              <p:cond delay="0"/>
                            </p:stCondLst>
                            <p:childTnLst>
                              <p:par>
                                <p:cTn id="749" presetID="22" presetClass="entr" presetSubtype="8" fill="hold" grpId="0" nodeType="clickEffect">
                                  <p:stCondLst>
                                    <p:cond delay="0"/>
                                  </p:stCondLst>
                                  <p:childTnLst>
                                    <p:set>
                                      <p:cBhvr>
                                        <p:cTn id="750" dur="1" fill="hold">
                                          <p:stCondLst>
                                            <p:cond delay="0"/>
                                          </p:stCondLst>
                                        </p:cTn>
                                        <p:tgtEl>
                                          <p:spTgt spid="360"/>
                                        </p:tgtEl>
                                        <p:attrNameLst>
                                          <p:attrName>style.visibility</p:attrName>
                                        </p:attrNameLst>
                                      </p:cBhvr>
                                      <p:to>
                                        <p:strVal val="visible"/>
                                      </p:to>
                                    </p:set>
                                    <p:animEffect transition="in" filter="wipe(left)">
                                      <p:cBhvr>
                                        <p:cTn id="751" dur="500"/>
                                        <p:tgtEl>
                                          <p:spTgt spid="360"/>
                                        </p:tgtEl>
                                      </p:cBhvr>
                                    </p:animEffect>
                                  </p:childTnLst>
                                </p:cTn>
                              </p:par>
                            </p:childTnLst>
                          </p:cTn>
                        </p:par>
                      </p:childTnLst>
                    </p:cTn>
                  </p:par>
                  <p:par>
                    <p:cTn id="752" fill="hold">
                      <p:stCondLst>
                        <p:cond delay="indefinite"/>
                      </p:stCondLst>
                      <p:childTnLst>
                        <p:par>
                          <p:cTn id="753" fill="hold">
                            <p:stCondLst>
                              <p:cond delay="0"/>
                            </p:stCondLst>
                            <p:childTnLst>
                              <p:par>
                                <p:cTn id="754" presetID="22" presetClass="entr" presetSubtype="1" fill="hold" nodeType="clickEffect">
                                  <p:stCondLst>
                                    <p:cond delay="0"/>
                                  </p:stCondLst>
                                  <p:childTnLst>
                                    <p:set>
                                      <p:cBhvr>
                                        <p:cTn id="755" dur="1" fill="hold">
                                          <p:stCondLst>
                                            <p:cond delay="0"/>
                                          </p:stCondLst>
                                        </p:cTn>
                                        <p:tgtEl>
                                          <p:spTgt spid="253"/>
                                        </p:tgtEl>
                                        <p:attrNameLst>
                                          <p:attrName>style.visibility</p:attrName>
                                        </p:attrNameLst>
                                      </p:cBhvr>
                                      <p:to>
                                        <p:strVal val="visible"/>
                                      </p:to>
                                    </p:set>
                                    <p:animEffect transition="in" filter="wipe(up)">
                                      <p:cBhvr>
                                        <p:cTn id="756" dur="500"/>
                                        <p:tgtEl>
                                          <p:spTgt spid="253"/>
                                        </p:tgtEl>
                                      </p:cBhvr>
                                    </p:animEffect>
                                  </p:childTnLst>
                                </p:cTn>
                              </p:par>
                            </p:childTnLst>
                          </p:cTn>
                        </p:par>
                      </p:childTnLst>
                    </p:cTn>
                  </p:par>
                  <p:par>
                    <p:cTn id="757" fill="hold">
                      <p:stCondLst>
                        <p:cond delay="indefinite"/>
                      </p:stCondLst>
                      <p:childTnLst>
                        <p:par>
                          <p:cTn id="758" fill="hold">
                            <p:stCondLst>
                              <p:cond delay="0"/>
                            </p:stCondLst>
                            <p:childTnLst>
                              <p:par>
                                <p:cTn id="759" presetID="22" presetClass="entr" presetSubtype="8" fill="hold" grpId="0" nodeType="clickEffect">
                                  <p:stCondLst>
                                    <p:cond delay="0"/>
                                  </p:stCondLst>
                                  <p:childTnLst>
                                    <p:set>
                                      <p:cBhvr>
                                        <p:cTn id="760" dur="1" fill="hold">
                                          <p:stCondLst>
                                            <p:cond delay="0"/>
                                          </p:stCondLst>
                                        </p:cTn>
                                        <p:tgtEl>
                                          <p:spTgt spid="247"/>
                                        </p:tgtEl>
                                        <p:attrNameLst>
                                          <p:attrName>style.visibility</p:attrName>
                                        </p:attrNameLst>
                                      </p:cBhvr>
                                      <p:to>
                                        <p:strVal val="visible"/>
                                      </p:to>
                                    </p:set>
                                    <p:animEffect transition="in" filter="wipe(left)">
                                      <p:cBhvr>
                                        <p:cTn id="761" dur="500"/>
                                        <p:tgtEl>
                                          <p:spTgt spid="247"/>
                                        </p:tgtEl>
                                      </p:cBhvr>
                                    </p:animEffect>
                                  </p:childTnLst>
                                </p:cTn>
                              </p:par>
                            </p:childTnLst>
                          </p:cTn>
                        </p:par>
                      </p:childTnLst>
                    </p:cTn>
                  </p:par>
                  <p:par>
                    <p:cTn id="762" fill="hold">
                      <p:stCondLst>
                        <p:cond delay="indefinite"/>
                      </p:stCondLst>
                      <p:childTnLst>
                        <p:par>
                          <p:cTn id="763" fill="hold">
                            <p:stCondLst>
                              <p:cond delay="0"/>
                            </p:stCondLst>
                            <p:childTnLst>
                              <p:par>
                                <p:cTn id="764" presetID="22" presetClass="entr" presetSubtype="1" fill="hold" nodeType="clickEffect">
                                  <p:stCondLst>
                                    <p:cond delay="0"/>
                                  </p:stCondLst>
                                  <p:childTnLst>
                                    <p:set>
                                      <p:cBhvr>
                                        <p:cTn id="765" dur="1" fill="hold">
                                          <p:stCondLst>
                                            <p:cond delay="0"/>
                                          </p:stCondLst>
                                        </p:cTn>
                                        <p:tgtEl>
                                          <p:spTgt spid="312"/>
                                        </p:tgtEl>
                                        <p:attrNameLst>
                                          <p:attrName>style.visibility</p:attrName>
                                        </p:attrNameLst>
                                      </p:cBhvr>
                                      <p:to>
                                        <p:strVal val="visible"/>
                                      </p:to>
                                    </p:set>
                                    <p:animEffect transition="in" filter="wipe(up)">
                                      <p:cBhvr>
                                        <p:cTn id="766" dur="500"/>
                                        <p:tgtEl>
                                          <p:spTgt spid="312"/>
                                        </p:tgtEl>
                                      </p:cBhvr>
                                    </p:animEffect>
                                  </p:childTnLst>
                                </p:cTn>
                              </p:par>
                            </p:childTnLst>
                          </p:cTn>
                        </p:par>
                      </p:childTnLst>
                    </p:cTn>
                  </p:par>
                  <p:par>
                    <p:cTn id="767" fill="hold">
                      <p:stCondLst>
                        <p:cond delay="indefinite"/>
                      </p:stCondLst>
                      <p:childTnLst>
                        <p:par>
                          <p:cTn id="768" fill="hold">
                            <p:stCondLst>
                              <p:cond delay="0"/>
                            </p:stCondLst>
                            <p:childTnLst>
                              <p:par>
                                <p:cTn id="769" presetID="22" presetClass="entr" presetSubtype="8" fill="hold" grpId="0" nodeType="clickEffect">
                                  <p:stCondLst>
                                    <p:cond delay="0"/>
                                  </p:stCondLst>
                                  <p:childTnLst>
                                    <p:set>
                                      <p:cBhvr>
                                        <p:cTn id="770" dur="1" fill="hold">
                                          <p:stCondLst>
                                            <p:cond delay="0"/>
                                          </p:stCondLst>
                                        </p:cTn>
                                        <p:tgtEl>
                                          <p:spTgt spid="311"/>
                                        </p:tgtEl>
                                        <p:attrNameLst>
                                          <p:attrName>style.visibility</p:attrName>
                                        </p:attrNameLst>
                                      </p:cBhvr>
                                      <p:to>
                                        <p:strVal val="visible"/>
                                      </p:to>
                                    </p:set>
                                    <p:animEffect transition="in" filter="wipe(left)">
                                      <p:cBhvr>
                                        <p:cTn id="771" dur="500"/>
                                        <p:tgtEl>
                                          <p:spTgt spid="311"/>
                                        </p:tgtEl>
                                      </p:cBhvr>
                                    </p:animEffect>
                                  </p:childTnLst>
                                </p:cTn>
                              </p:par>
                            </p:childTnLst>
                          </p:cTn>
                        </p:par>
                      </p:childTnLst>
                    </p:cTn>
                  </p:par>
                  <p:par>
                    <p:cTn id="772" fill="hold">
                      <p:stCondLst>
                        <p:cond delay="indefinite"/>
                      </p:stCondLst>
                      <p:childTnLst>
                        <p:par>
                          <p:cTn id="773" fill="hold">
                            <p:stCondLst>
                              <p:cond delay="0"/>
                            </p:stCondLst>
                            <p:childTnLst>
                              <p:par>
                                <p:cTn id="774" presetID="22" presetClass="entr" presetSubtype="1" fill="hold" nodeType="clickEffect">
                                  <p:stCondLst>
                                    <p:cond delay="0"/>
                                  </p:stCondLst>
                                  <p:childTnLst>
                                    <p:set>
                                      <p:cBhvr>
                                        <p:cTn id="775" dur="1" fill="hold">
                                          <p:stCondLst>
                                            <p:cond delay="0"/>
                                          </p:stCondLst>
                                        </p:cTn>
                                        <p:tgtEl>
                                          <p:spTgt spid="308"/>
                                        </p:tgtEl>
                                        <p:attrNameLst>
                                          <p:attrName>style.visibility</p:attrName>
                                        </p:attrNameLst>
                                      </p:cBhvr>
                                      <p:to>
                                        <p:strVal val="visible"/>
                                      </p:to>
                                    </p:set>
                                    <p:animEffect transition="in" filter="wipe(up)">
                                      <p:cBhvr>
                                        <p:cTn id="776" dur="500"/>
                                        <p:tgtEl>
                                          <p:spTgt spid="308"/>
                                        </p:tgtEl>
                                      </p:cBhvr>
                                    </p:animEffect>
                                  </p:childTnLst>
                                </p:cTn>
                              </p:par>
                            </p:childTnLst>
                          </p:cTn>
                        </p:par>
                        <p:par>
                          <p:cTn id="777" fill="hold">
                            <p:stCondLst>
                              <p:cond delay="500"/>
                            </p:stCondLst>
                            <p:childTnLst>
                              <p:par>
                                <p:cTn id="778" presetID="22" presetClass="entr" presetSubtype="2" fill="hold" nodeType="afterEffect">
                                  <p:stCondLst>
                                    <p:cond delay="0"/>
                                  </p:stCondLst>
                                  <p:childTnLst>
                                    <p:set>
                                      <p:cBhvr>
                                        <p:cTn id="779" dur="1" fill="hold">
                                          <p:stCondLst>
                                            <p:cond delay="0"/>
                                          </p:stCondLst>
                                        </p:cTn>
                                        <p:tgtEl>
                                          <p:spTgt spid="307"/>
                                        </p:tgtEl>
                                        <p:attrNameLst>
                                          <p:attrName>style.visibility</p:attrName>
                                        </p:attrNameLst>
                                      </p:cBhvr>
                                      <p:to>
                                        <p:strVal val="visible"/>
                                      </p:to>
                                    </p:set>
                                    <p:animEffect transition="in" filter="wipe(right)">
                                      <p:cBhvr>
                                        <p:cTn id="780" dur="500"/>
                                        <p:tgtEl>
                                          <p:spTgt spid="307"/>
                                        </p:tgtEl>
                                      </p:cBhvr>
                                    </p:animEffect>
                                  </p:childTnLst>
                                </p:cTn>
                              </p:par>
                            </p:childTnLst>
                          </p:cTn>
                        </p:par>
                      </p:childTnLst>
                    </p:cTn>
                  </p:par>
                  <p:par>
                    <p:cTn id="781" fill="hold">
                      <p:stCondLst>
                        <p:cond delay="indefinite"/>
                      </p:stCondLst>
                      <p:childTnLst>
                        <p:par>
                          <p:cTn id="782" fill="hold">
                            <p:stCondLst>
                              <p:cond delay="0"/>
                            </p:stCondLst>
                            <p:childTnLst>
                              <p:par>
                                <p:cTn id="783" presetID="22" presetClass="entr" presetSubtype="8" fill="hold" grpId="0" nodeType="clickEffect">
                                  <p:stCondLst>
                                    <p:cond delay="0"/>
                                  </p:stCondLst>
                                  <p:childTnLst>
                                    <p:set>
                                      <p:cBhvr>
                                        <p:cTn id="784" dur="1" fill="hold">
                                          <p:stCondLst>
                                            <p:cond delay="0"/>
                                          </p:stCondLst>
                                        </p:cTn>
                                        <p:tgtEl>
                                          <p:spTgt spid="306"/>
                                        </p:tgtEl>
                                        <p:attrNameLst>
                                          <p:attrName>style.visibility</p:attrName>
                                        </p:attrNameLst>
                                      </p:cBhvr>
                                      <p:to>
                                        <p:strVal val="visible"/>
                                      </p:to>
                                    </p:set>
                                    <p:animEffect transition="in" filter="wipe(left)">
                                      <p:cBhvr>
                                        <p:cTn id="785" dur="500"/>
                                        <p:tgtEl>
                                          <p:spTgt spid="306"/>
                                        </p:tgtEl>
                                      </p:cBhvr>
                                    </p:animEffect>
                                  </p:childTnLst>
                                </p:cTn>
                              </p:par>
                            </p:childTnLst>
                          </p:cTn>
                        </p:par>
                      </p:childTnLst>
                    </p:cTn>
                  </p:par>
                  <p:par>
                    <p:cTn id="786" fill="hold">
                      <p:stCondLst>
                        <p:cond delay="indefinite"/>
                      </p:stCondLst>
                      <p:childTnLst>
                        <p:par>
                          <p:cTn id="787" fill="hold">
                            <p:stCondLst>
                              <p:cond delay="0"/>
                            </p:stCondLst>
                            <p:childTnLst>
                              <p:par>
                                <p:cTn id="788" presetID="22" presetClass="entr" presetSubtype="1" fill="hold" nodeType="clickEffect">
                                  <p:stCondLst>
                                    <p:cond delay="0"/>
                                  </p:stCondLst>
                                  <p:childTnLst>
                                    <p:set>
                                      <p:cBhvr>
                                        <p:cTn id="789" dur="1" fill="hold">
                                          <p:stCondLst>
                                            <p:cond delay="0"/>
                                          </p:stCondLst>
                                        </p:cTn>
                                        <p:tgtEl>
                                          <p:spTgt spid="336"/>
                                        </p:tgtEl>
                                        <p:attrNameLst>
                                          <p:attrName>style.visibility</p:attrName>
                                        </p:attrNameLst>
                                      </p:cBhvr>
                                      <p:to>
                                        <p:strVal val="visible"/>
                                      </p:to>
                                    </p:set>
                                    <p:animEffect transition="in" filter="wipe(up)">
                                      <p:cBhvr>
                                        <p:cTn id="790" dur="500"/>
                                        <p:tgtEl>
                                          <p:spTgt spid="336"/>
                                        </p:tgtEl>
                                      </p:cBhvr>
                                    </p:animEffect>
                                  </p:childTnLst>
                                </p:cTn>
                              </p:par>
                            </p:childTnLst>
                          </p:cTn>
                        </p:par>
                      </p:childTnLst>
                    </p:cTn>
                  </p:par>
                  <p:par>
                    <p:cTn id="791" fill="hold">
                      <p:stCondLst>
                        <p:cond delay="indefinite"/>
                      </p:stCondLst>
                      <p:childTnLst>
                        <p:par>
                          <p:cTn id="792" fill="hold">
                            <p:stCondLst>
                              <p:cond delay="0"/>
                            </p:stCondLst>
                            <p:childTnLst>
                              <p:par>
                                <p:cTn id="793" presetID="22" presetClass="entr" presetSubtype="8" fill="hold" grpId="0" nodeType="clickEffect">
                                  <p:stCondLst>
                                    <p:cond delay="0"/>
                                  </p:stCondLst>
                                  <p:childTnLst>
                                    <p:set>
                                      <p:cBhvr>
                                        <p:cTn id="794" dur="1" fill="hold">
                                          <p:stCondLst>
                                            <p:cond delay="0"/>
                                          </p:stCondLst>
                                        </p:cTn>
                                        <p:tgtEl>
                                          <p:spTgt spid="337"/>
                                        </p:tgtEl>
                                        <p:attrNameLst>
                                          <p:attrName>style.visibility</p:attrName>
                                        </p:attrNameLst>
                                      </p:cBhvr>
                                      <p:to>
                                        <p:strVal val="visible"/>
                                      </p:to>
                                    </p:set>
                                    <p:animEffect transition="in" filter="wipe(left)">
                                      <p:cBhvr>
                                        <p:cTn id="795" dur="500"/>
                                        <p:tgtEl>
                                          <p:spTgt spid="337"/>
                                        </p:tgtEl>
                                      </p:cBhvr>
                                    </p:animEffect>
                                  </p:childTnLst>
                                </p:cTn>
                              </p:par>
                            </p:childTnLst>
                          </p:cTn>
                        </p:par>
                      </p:childTnLst>
                    </p:cTn>
                  </p:par>
                  <p:par>
                    <p:cTn id="796" fill="hold">
                      <p:stCondLst>
                        <p:cond delay="indefinite"/>
                      </p:stCondLst>
                      <p:childTnLst>
                        <p:par>
                          <p:cTn id="797" fill="hold">
                            <p:stCondLst>
                              <p:cond delay="0"/>
                            </p:stCondLst>
                            <p:childTnLst>
                              <p:par>
                                <p:cTn id="798" presetID="22" presetClass="entr" presetSubtype="1" fill="hold" nodeType="clickEffect">
                                  <p:stCondLst>
                                    <p:cond delay="0"/>
                                  </p:stCondLst>
                                  <p:childTnLst>
                                    <p:set>
                                      <p:cBhvr>
                                        <p:cTn id="799" dur="1" fill="hold">
                                          <p:stCondLst>
                                            <p:cond delay="0"/>
                                          </p:stCondLst>
                                        </p:cTn>
                                        <p:tgtEl>
                                          <p:spTgt spid="437"/>
                                        </p:tgtEl>
                                        <p:attrNameLst>
                                          <p:attrName>style.visibility</p:attrName>
                                        </p:attrNameLst>
                                      </p:cBhvr>
                                      <p:to>
                                        <p:strVal val="visible"/>
                                      </p:to>
                                    </p:set>
                                    <p:animEffect transition="in" filter="wipe(up)">
                                      <p:cBhvr>
                                        <p:cTn id="800" dur="500"/>
                                        <p:tgtEl>
                                          <p:spTgt spid="437"/>
                                        </p:tgtEl>
                                      </p:cBhvr>
                                    </p:animEffect>
                                  </p:childTnLst>
                                </p:cTn>
                              </p:par>
                            </p:childTnLst>
                          </p:cTn>
                        </p:par>
                      </p:childTnLst>
                    </p:cTn>
                  </p:par>
                  <p:par>
                    <p:cTn id="801" fill="hold">
                      <p:stCondLst>
                        <p:cond delay="indefinite"/>
                      </p:stCondLst>
                      <p:childTnLst>
                        <p:par>
                          <p:cTn id="802" fill="hold">
                            <p:stCondLst>
                              <p:cond delay="0"/>
                            </p:stCondLst>
                            <p:childTnLst>
                              <p:par>
                                <p:cTn id="803" presetID="22" presetClass="entr" presetSubtype="8" fill="hold" grpId="0" nodeType="clickEffect">
                                  <p:stCondLst>
                                    <p:cond delay="0"/>
                                  </p:stCondLst>
                                  <p:childTnLst>
                                    <p:set>
                                      <p:cBhvr>
                                        <p:cTn id="804" dur="1" fill="hold">
                                          <p:stCondLst>
                                            <p:cond delay="0"/>
                                          </p:stCondLst>
                                        </p:cTn>
                                        <p:tgtEl>
                                          <p:spTgt spid="438"/>
                                        </p:tgtEl>
                                        <p:attrNameLst>
                                          <p:attrName>style.visibility</p:attrName>
                                        </p:attrNameLst>
                                      </p:cBhvr>
                                      <p:to>
                                        <p:strVal val="visible"/>
                                      </p:to>
                                    </p:set>
                                    <p:animEffect transition="in" filter="wipe(left)">
                                      <p:cBhvr>
                                        <p:cTn id="805"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P spid="28" grpId="0"/>
      <p:bldP spid="52" grpId="0"/>
      <p:bldP spid="53" grpId="0"/>
      <p:bldP spid="162" grpId="0"/>
      <p:bldP spid="163" grpId="0"/>
      <p:bldP spid="164" grpId="0"/>
      <p:bldP spid="165" grpId="0"/>
      <p:bldP spid="166" grpId="0"/>
      <p:bldP spid="168"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p:bldP spid="185" grpId="0"/>
      <p:bldP spid="186" grpId="0"/>
      <p:bldP spid="187" grpId="0"/>
      <p:bldP spid="188" grpId="0"/>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4" grpId="0"/>
      <p:bldP spid="215" grpId="0"/>
      <p:bldP spid="238" grpId="0" animBg="1"/>
      <p:bldP spid="247" grpId="0"/>
      <p:bldP spid="260" grpId="0"/>
      <p:bldP spid="263" grpId="0"/>
      <p:bldP spid="266" grpId="0"/>
      <p:bldP spid="277" grpId="0"/>
      <p:bldP spid="292" grpId="0"/>
      <p:bldP spid="295" grpId="0"/>
      <p:bldP spid="306" grpId="0"/>
      <p:bldP spid="310" grpId="0"/>
      <p:bldP spid="311" grpId="0"/>
      <p:bldP spid="324" grpId="0"/>
      <p:bldP spid="326" grpId="0"/>
      <p:bldP spid="337" grpId="0"/>
      <p:bldP spid="339" grpId="0"/>
      <p:bldP spid="169" grpId="0"/>
      <p:bldP spid="213" grpId="0"/>
      <p:bldP spid="216" grpId="0"/>
      <p:bldP spid="220" grpId="0"/>
      <p:bldP spid="224" grpId="0"/>
      <p:bldP spid="231" grpId="0"/>
      <p:bldP spid="239" grpId="0"/>
      <p:bldP spid="251" grpId="0"/>
      <p:bldP spid="325" grpId="0"/>
      <p:bldP spid="348" grpId="0"/>
      <p:bldP spid="351" grpId="0"/>
      <p:bldP spid="360" grpId="0"/>
      <p:bldP spid="369" grpId="0"/>
      <p:bldP spid="370" grpId="0"/>
      <p:bldP spid="371" grpId="0"/>
      <p:bldP spid="372" grpId="0"/>
      <p:bldP spid="373" grpId="0"/>
      <p:bldP spid="374" grpId="0"/>
      <p:bldP spid="375" grpId="0"/>
      <p:bldP spid="376" grpId="0"/>
      <p:bldP spid="377" grpId="0"/>
      <p:bldP spid="378" grpId="0"/>
      <p:bldP spid="379" grpId="0"/>
      <p:bldP spid="380" grpId="0"/>
      <p:bldP spid="381" grpId="0"/>
      <p:bldP spid="383" grpId="0"/>
      <p:bldP spid="384" grpId="0"/>
      <p:bldP spid="385" grpId="0"/>
      <p:bldP spid="387" grpId="0"/>
      <p:bldP spid="389" grpId="0"/>
      <p:bldP spid="390" grpId="0"/>
      <p:bldP spid="392" grpId="0"/>
      <p:bldP spid="393" grpId="0"/>
      <p:bldP spid="394" grpId="0"/>
      <p:bldP spid="395" grpId="0"/>
      <p:bldP spid="396" grpId="0"/>
      <p:bldP spid="398" grpId="0"/>
      <p:bldP spid="399" grpId="0"/>
      <p:bldP spid="401" grpId="0"/>
      <p:bldP spid="402" grpId="0"/>
      <p:bldP spid="404" grpId="0"/>
      <p:bldP spid="407" grpId="0"/>
      <p:bldP spid="408" grpId="0"/>
      <p:bldP spid="410" grpId="0"/>
      <p:bldP spid="414" grpId="0"/>
      <p:bldP spid="416" grpId="0"/>
      <p:bldP spid="421" grpId="0" animBg="1"/>
      <p:bldP spid="423" grpId="0" animBg="1"/>
      <p:bldP spid="424" grpId="0" animBg="1"/>
      <p:bldP spid="425" grpId="0" animBg="1"/>
      <p:bldP spid="426" grpId="0" animBg="1"/>
      <p:bldP spid="430" grpId="0"/>
      <p:bldP spid="436" grpId="0"/>
      <p:bldP spid="43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Content Placeholder 3">
            <a:extLst>
              <a:ext uri="{FF2B5EF4-FFF2-40B4-BE49-F238E27FC236}">
                <a16:creationId xmlns:a16="http://schemas.microsoft.com/office/drawing/2014/main" id="{DD9888F3-CADF-45C7-812E-89803B350345}"/>
              </a:ext>
            </a:extLst>
          </p:cNvPr>
          <p:cNvSpPr txBox="1">
            <a:spLocks/>
          </p:cNvSpPr>
          <p:nvPr/>
        </p:nvSpPr>
        <p:spPr>
          <a:xfrm>
            <a:off x="131180" y="663381"/>
            <a:ext cx="540000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obtained by Vogel’s Approximation Method</a:t>
            </a:r>
            <a:endParaRPr lang="en-IN" dirty="0"/>
          </a:p>
        </p:txBody>
      </p:sp>
      <p:sp>
        <p:nvSpPr>
          <p:cNvPr id="123" name="Content Placeholder 3">
            <a:extLst>
              <a:ext uri="{FF2B5EF4-FFF2-40B4-BE49-F238E27FC236}">
                <a16:creationId xmlns:a16="http://schemas.microsoft.com/office/drawing/2014/main" id="{C132C9B7-40BE-4F12-955A-BD800BC56B4F}"/>
              </a:ext>
            </a:extLst>
          </p:cNvPr>
          <p:cNvSpPr txBox="1">
            <a:spLocks/>
          </p:cNvSpPr>
          <p:nvPr/>
        </p:nvSpPr>
        <p:spPr>
          <a:xfrm>
            <a:off x="140016" y="59308"/>
            <a:ext cx="47176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Optimal solution by MODI method:</a:t>
            </a:r>
            <a:endParaRPr lang="en-IN" b="1" dirty="0">
              <a:solidFill>
                <a:schemeClr val="accent6"/>
              </a:solidFill>
            </a:endParaRPr>
          </a:p>
        </p:txBody>
      </p:sp>
      <p:sp>
        <p:nvSpPr>
          <p:cNvPr id="124" name="Content Placeholder 3">
            <a:extLst>
              <a:ext uri="{FF2B5EF4-FFF2-40B4-BE49-F238E27FC236}">
                <a16:creationId xmlns:a16="http://schemas.microsoft.com/office/drawing/2014/main" id="{20B39F76-0112-4F62-AC64-44C1513DBC35}"/>
              </a:ext>
            </a:extLst>
          </p:cNvPr>
          <p:cNvSpPr txBox="1">
            <a:spLocks/>
          </p:cNvSpPr>
          <p:nvPr/>
        </p:nvSpPr>
        <p:spPr>
          <a:xfrm>
            <a:off x="131181" y="1599852"/>
            <a:ext cx="5400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total allocations = 8,</a:t>
            </a:r>
            <a:endParaRPr lang="en-IN" dirty="0"/>
          </a:p>
        </p:txBody>
      </p:sp>
      <p:sp>
        <p:nvSpPr>
          <p:cNvPr id="125" name="Content Placeholder 3">
            <a:extLst>
              <a:ext uri="{FF2B5EF4-FFF2-40B4-BE49-F238E27FC236}">
                <a16:creationId xmlns:a16="http://schemas.microsoft.com/office/drawing/2014/main" id="{8BABF84B-8197-4E67-B5ED-202FFFEAB41B}"/>
              </a:ext>
            </a:extLst>
          </p:cNvPr>
          <p:cNvSpPr txBox="1">
            <a:spLocks/>
          </p:cNvSpPr>
          <p:nvPr/>
        </p:nvSpPr>
        <p:spPr>
          <a:xfrm>
            <a:off x="3653710" y="1599852"/>
            <a:ext cx="180623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 + n – 1 = 9</a:t>
            </a:r>
            <a:endParaRPr lang="en-IN" dirty="0"/>
          </a:p>
        </p:txBody>
      </p:sp>
      <mc:AlternateContent xmlns:mc="http://schemas.openxmlformats.org/markup-compatibility/2006" xmlns:a14="http://schemas.microsoft.com/office/drawing/2010/main">
        <mc:Choice Requires="a14">
          <p:sp>
            <p:nvSpPr>
              <p:cNvPr id="126" name="Content Placeholder 3">
                <a:extLst>
                  <a:ext uri="{FF2B5EF4-FFF2-40B4-BE49-F238E27FC236}">
                    <a16:creationId xmlns:a16="http://schemas.microsoft.com/office/drawing/2014/main" id="{7B86D0A5-78E4-435F-AA23-617E11000D4E}"/>
                  </a:ext>
                </a:extLst>
              </p:cNvPr>
              <p:cNvSpPr txBox="1">
                <a:spLocks/>
              </p:cNvSpPr>
              <p:nvPr/>
            </p:nvSpPr>
            <p:spPr>
              <a:xfrm>
                <a:off x="514339" y="2203925"/>
                <a:ext cx="472645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𝑡𝑜𝑡𝑎𝑙</m:t>
                      </m:r>
                      <m:r>
                        <a:rPr lang="en-US" b="0" i="1" smtClean="0">
                          <a:solidFill>
                            <a:schemeClr val="accent6"/>
                          </a:solidFill>
                          <a:latin typeface="Cambria Math" panose="02040503050406030204" pitchFamily="18" charset="0"/>
                        </a:rPr>
                        <m:t> </m:t>
                      </m:r>
                      <m:r>
                        <a:rPr lang="en-US" b="0" i="1" smtClean="0">
                          <a:solidFill>
                            <a:schemeClr val="accent6"/>
                          </a:solidFill>
                          <a:latin typeface="Cambria Math" panose="02040503050406030204" pitchFamily="18" charset="0"/>
                        </a:rPr>
                        <m:t>𝑎𝑙𝑙𝑜𝑐𝑎𝑡𝑖𝑜𝑛𝑠</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𝑚</m:t>
                      </m:r>
                      <m:r>
                        <a:rPr lang="en-US" b="0" i="1" smtClean="0">
                          <a:solidFill>
                            <a:schemeClr val="accent6"/>
                          </a:solidFill>
                          <a:latin typeface="Cambria Math" panose="02040503050406030204" pitchFamily="18" charset="0"/>
                          <a:ea typeface="Cambria Math" panose="02040503050406030204" pitchFamily="18" charset="0"/>
                        </a:rPr>
                        <m:t>+</m:t>
                      </m:r>
                      <m:r>
                        <a:rPr lang="en-US" b="0" i="1" smtClean="0">
                          <a:solidFill>
                            <a:schemeClr val="accent6"/>
                          </a:solidFill>
                          <a:latin typeface="Cambria Math" panose="02040503050406030204" pitchFamily="18" charset="0"/>
                          <a:ea typeface="Cambria Math" panose="02040503050406030204" pitchFamily="18" charset="0"/>
                        </a:rPr>
                        <m:t>𝑛</m:t>
                      </m:r>
                      <m:r>
                        <a:rPr lang="en-US" b="0" i="1" smtClean="0">
                          <a:solidFill>
                            <a:schemeClr val="accent6"/>
                          </a:solidFill>
                          <a:latin typeface="Cambria Math" panose="02040503050406030204" pitchFamily="18" charset="0"/>
                          <a:ea typeface="Cambria Math" panose="02040503050406030204" pitchFamily="18" charset="0"/>
                        </a:rPr>
                        <m:t>−1</m:t>
                      </m:r>
                    </m:oMath>
                  </m:oMathPara>
                </a14:m>
                <a:endParaRPr lang="en-IN" dirty="0">
                  <a:solidFill>
                    <a:schemeClr val="accent6"/>
                  </a:solidFill>
                </a:endParaRPr>
              </a:p>
            </p:txBody>
          </p:sp>
        </mc:Choice>
        <mc:Fallback xmlns="">
          <p:sp>
            <p:nvSpPr>
              <p:cNvPr id="126" name="Content Placeholder 3">
                <a:extLst>
                  <a:ext uri="{FF2B5EF4-FFF2-40B4-BE49-F238E27FC236}">
                    <a16:creationId xmlns:a16="http://schemas.microsoft.com/office/drawing/2014/main" id="{7B86D0A5-78E4-435F-AA23-617E11000D4E}"/>
                  </a:ext>
                </a:extLst>
              </p:cNvPr>
              <p:cNvSpPr txBox="1">
                <a:spLocks noRot="1" noChangeAspect="1" noMove="1" noResize="1" noEditPoints="1" noAdjustHandles="1" noChangeArrowheads="1" noChangeShapeType="1" noTextEdit="1"/>
              </p:cNvSpPr>
              <p:nvPr/>
            </p:nvSpPr>
            <p:spPr>
              <a:xfrm>
                <a:off x="514339" y="2203925"/>
                <a:ext cx="4726455" cy="424732"/>
              </a:xfrm>
              <a:prstGeom prst="rect">
                <a:avLst/>
              </a:prstGeom>
              <a:blipFill>
                <a:blip r:embed="rId2"/>
                <a:stretch>
                  <a:fillRect/>
                </a:stretch>
              </a:blipFill>
            </p:spPr>
            <p:txBody>
              <a:bodyPr/>
              <a:lstStyle/>
              <a:p>
                <a:r>
                  <a:rPr lang="en-IN">
                    <a:noFill/>
                  </a:rPr>
                  <a:t> </a:t>
                </a:r>
              </a:p>
            </p:txBody>
          </p:sp>
        </mc:Fallback>
      </mc:AlternateContent>
      <p:sp>
        <p:nvSpPr>
          <p:cNvPr id="127" name="Content Placeholder 3">
            <a:extLst>
              <a:ext uri="{FF2B5EF4-FFF2-40B4-BE49-F238E27FC236}">
                <a16:creationId xmlns:a16="http://schemas.microsoft.com/office/drawing/2014/main" id="{7BAA1094-9C20-4308-BDBD-D8C313FE66BA}"/>
              </a:ext>
            </a:extLst>
          </p:cNvPr>
          <p:cNvSpPr txBox="1">
            <a:spLocks/>
          </p:cNvSpPr>
          <p:nvPr/>
        </p:nvSpPr>
        <p:spPr>
          <a:xfrm>
            <a:off x="131180" y="3412071"/>
            <a:ext cx="5400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we can not find all </a:t>
            </a:r>
            <a:r>
              <a:rPr lang="en-US" dirty="0" err="1"/>
              <a:t>u</a:t>
            </a:r>
            <a:r>
              <a:rPr lang="en-US" baseline="-25000" dirty="0" err="1"/>
              <a:t>i</a:t>
            </a:r>
            <a:r>
              <a:rPr lang="en-US" dirty="0"/>
              <a:t> &amp; </a:t>
            </a:r>
            <a:r>
              <a:rPr lang="en-US" dirty="0" err="1"/>
              <a:t>v</a:t>
            </a:r>
            <a:r>
              <a:rPr lang="en-US" baseline="-25000" dirty="0" err="1"/>
              <a:t>j</a:t>
            </a:r>
            <a:r>
              <a:rPr lang="en-US" dirty="0"/>
              <a:t> values</a:t>
            </a:r>
            <a:endParaRPr lang="en-IN" baseline="-25000" dirty="0"/>
          </a:p>
        </p:txBody>
      </p:sp>
      <p:sp>
        <p:nvSpPr>
          <p:cNvPr id="128" name="Content Placeholder 3">
            <a:extLst>
              <a:ext uri="{FF2B5EF4-FFF2-40B4-BE49-F238E27FC236}">
                <a16:creationId xmlns:a16="http://schemas.microsoft.com/office/drawing/2014/main" id="{34F54FAF-81C1-43A4-9DB5-C14704969E8D}"/>
              </a:ext>
            </a:extLst>
          </p:cNvPr>
          <p:cNvSpPr txBox="1">
            <a:spLocks/>
          </p:cNvSpPr>
          <p:nvPr/>
        </p:nvSpPr>
        <p:spPr>
          <a:xfrm>
            <a:off x="131180" y="2807998"/>
            <a:ext cx="5400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There </a:t>
            </a:r>
            <a:r>
              <a:rPr lang="en-US" dirty="0">
                <a:solidFill>
                  <a:schemeClr val="tx2"/>
                </a:solidFill>
              </a:rPr>
              <a:t>is degeneracy in initial solution.</a:t>
            </a:r>
            <a:endParaRPr lang="en-IN" baseline="-25000" dirty="0">
              <a:solidFill>
                <a:schemeClr val="tx2"/>
              </a:solidFill>
            </a:endParaRPr>
          </a:p>
        </p:txBody>
      </p:sp>
      <p:sp>
        <p:nvSpPr>
          <p:cNvPr id="129" name="Content Placeholder 3">
            <a:extLst>
              <a:ext uri="{FF2B5EF4-FFF2-40B4-BE49-F238E27FC236}">
                <a16:creationId xmlns:a16="http://schemas.microsoft.com/office/drawing/2014/main" id="{E68C87F3-522A-4387-901E-7171403BE83C}"/>
              </a:ext>
            </a:extLst>
          </p:cNvPr>
          <p:cNvSpPr txBox="1">
            <a:spLocks/>
          </p:cNvSpPr>
          <p:nvPr/>
        </p:nvSpPr>
        <p:spPr>
          <a:xfrm>
            <a:off x="131179" y="4016142"/>
            <a:ext cx="11929635"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To resolve degeneracy we have to </a:t>
            </a:r>
            <a:r>
              <a:rPr lang="en-US" dirty="0">
                <a:solidFill>
                  <a:schemeClr val="tx2"/>
                </a:solidFill>
              </a:rPr>
              <a:t>allocate an infinitesimally small quantity </a:t>
            </a:r>
            <a:r>
              <a:rPr lang="el-GR" dirty="0">
                <a:solidFill>
                  <a:schemeClr val="tx2"/>
                </a:solidFill>
                <a:latin typeface="Roboto Condensed" panose="02000000000000000000" pitchFamily="2" charset="0"/>
                <a:ea typeface="Roboto Condensed" panose="02000000000000000000" pitchFamily="2" charset="0"/>
              </a:rPr>
              <a:t>ε</a:t>
            </a:r>
            <a:r>
              <a:rPr lang="en-US" dirty="0">
                <a:solidFill>
                  <a:schemeClr val="tx2"/>
                </a:solidFill>
                <a:latin typeface="Roboto Condensed" panose="02000000000000000000" pitchFamily="2" charset="0"/>
                <a:ea typeface="Roboto Condensed" panose="02000000000000000000" pitchFamily="2" charset="0"/>
              </a:rPr>
              <a:t> (epsilon) </a:t>
            </a:r>
            <a:r>
              <a:rPr lang="en-US" dirty="0">
                <a:latin typeface="Roboto Condensed" panose="02000000000000000000" pitchFamily="2" charset="0"/>
                <a:ea typeface="Roboto Condensed" panose="02000000000000000000" pitchFamily="2" charset="0"/>
              </a:rPr>
              <a:t>as one of the allocations. </a:t>
            </a:r>
            <a:r>
              <a:rPr lang="en-US" dirty="0">
                <a:solidFill>
                  <a:schemeClr val="tx2"/>
                </a:solidFill>
              </a:rPr>
              <a:t>For allocation of </a:t>
            </a:r>
            <a:r>
              <a:rPr lang="el-GR" dirty="0">
                <a:solidFill>
                  <a:schemeClr val="tx2"/>
                </a:solidFill>
                <a:latin typeface="Roboto Condensed" panose="02000000000000000000" pitchFamily="2" charset="0"/>
                <a:ea typeface="Roboto Condensed" panose="02000000000000000000" pitchFamily="2" charset="0"/>
              </a:rPr>
              <a:t>ε</a:t>
            </a:r>
            <a:r>
              <a:rPr lang="en-US" dirty="0">
                <a:latin typeface="Roboto Condensed" panose="02000000000000000000" pitchFamily="2" charset="0"/>
                <a:ea typeface="Roboto Condensed" panose="02000000000000000000" pitchFamily="2" charset="0"/>
              </a:rPr>
              <a:t> </a:t>
            </a:r>
            <a:r>
              <a:rPr lang="en-US" dirty="0">
                <a:solidFill>
                  <a:schemeClr val="accent6"/>
                </a:solidFill>
                <a:latin typeface="Roboto Condensed" panose="02000000000000000000" pitchFamily="2" charset="0"/>
                <a:ea typeface="Roboto Condensed" panose="02000000000000000000" pitchFamily="2" charset="0"/>
              </a:rPr>
              <a:t>vacant cell/cells with least cost are chosen</a:t>
            </a:r>
            <a:r>
              <a:rPr lang="en-US" dirty="0">
                <a:latin typeface="Roboto Condensed" panose="02000000000000000000" pitchFamily="2" charset="0"/>
                <a:ea typeface="Roboto Condensed" panose="02000000000000000000" pitchFamily="2" charset="0"/>
              </a:rPr>
              <a:t>, and </a:t>
            </a:r>
            <a:r>
              <a:rPr lang="en-US" dirty="0">
                <a:solidFill>
                  <a:schemeClr val="accent6"/>
                </a:solidFill>
                <a:latin typeface="Roboto Condensed" panose="02000000000000000000" pitchFamily="2" charset="0"/>
                <a:ea typeface="Roboto Condensed" panose="02000000000000000000" pitchFamily="2" charset="0"/>
              </a:rPr>
              <a:t>no closed loop of cell with </a:t>
            </a:r>
            <a:r>
              <a:rPr lang="el-GR" dirty="0">
                <a:solidFill>
                  <a:schemeClr val="accent6"/>
                </a:solidFill>
                <a:latin typeface="Roboto Condensed" panose="02000000000000000000" pitchFamily="2" charset="0"/>
                <a:ea typeface="Roboto Condensed" panose="02000000000000000000" pitchFamily="2" charset="0"/>
              </a:rPr>
              <a:t>ε</a:t>
            </a:r>
            <a:r>
              <a:rPr lang="en-US" dirty="0">
                <a:solidFill>
                  <a:schemeClr val="accent6"/>
                </a:solidFill>
                <a:latin typeface="Roboto Condensed" panose="02000000000000000000" pitchFamily="2" charset="0"/>
                <a:ea typeface="Roboto Condensed" panose="02000000000000000000" pitchFamily="2" charset="0"/>
              </a:rPr>
              <a:t> can be formed.</a:t>
            </a:r>
            <a:endParaRPr lang="en-IN" baseline="-25000" dirty="0">
              <a:solidFill>
                <a:schemeClr val="accent6"/>
              </a:solidFill>
            </a:endParaRPr>
          </a:p>
        </p:txBody>
      </p:sp>
      <p:sp>
        <p:nvSpPr>
          <p:cNvPr id="136" name="Content Placeholder 3">
            <a:extLst>
              <a:ext uri="{FF2B5EF4-FFF2-40B4-BE49-F238E27FC236}">
                <a16:creationId xmlns:a16="http://schemas.microsoft.com/office/drawing/2014/main" id="{7800FF43-A3B8-48A2-B96A-BAAE33ED745D}"/>
              </a:ext>
            </a:extLst>
          </p:cNvPr>
          <p:cNvSpPr txBox="1">
            <a:spLocks/>
          </p:cNvSpPr>
          <p:nvPr/>
        </p:nvSpPr>
        <p:spPr>
          <a:xfrm>
            <a:off x="131180" y="5230535"/>
            <a:ext cx="11929638"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Now, </a:t>
            </a:r>
            <a:r>
              <a:rPr lang="en-US" dirty="0">
                <a:solidFill>
                  <a:schemeClr val="tx2"/>
                </a:solidFill>
              </a:rPr>
              <a:t>total allocations = 9 = (m + n – 1)</a:t>
            </a:r>
            <a:endParaRPr lang="en-IN" baseline="-25000" dirty="0">
              <a:solidFill>
                <a:schemeClr val="tx2"/>
              </a:solidFill>
            </a:endParaRPr>
          </a:p>
        </p:txBody>
      </p:sp>
      <p:sp>
        <p:nvSpPr>
          <p:cNvPr id="96" name="TextBox 95">
            <a:extLst>
              <a:ext uri="{FF2B5EF4-FFF2-40B4-BE49-F238E27FC236}">
                <a16:creationId xmlns:a16="http://schemas.microsoft.com/office/drawing/2014/main" id="{173083E4-89BE-4F81-88C7-A45577AA8943}"/>
              </a:ext>
            </a:extLst>
          </p:cNvPr>
          <p:cNvSpPr txBox="1"/>
          <p:nvPr/>
        </p:nvSpPr>
        <p:spPr>
          <a:xfrm>
            <a:off x="5963034" y="63876"/>
            <a:ext cx="499688" cy="369332"/>
          </a:xfrm>
          <a:prstGeom prst="rect">
            <a:avLst/>
          </a:prstGeom>
          <a:noFill/>
        </p:spPr>
        <p:txBody>
          <a:bodyPr wrap="square" rtlCol="0">
            <a:spAutoFit/>
          </a:bodyPr>
          <a:lstStyle/>
          <a:p>
            <a:r>
              <a:rPr lang="en-US" dirty="0"/>
              <a:t>To</a:t>
            </a:r>
            <a:endParaRPr lang="en-IN" dirty="0"/>
          </a:p>
        </p:txBody>
      </p:sp>
      <p:sp>
        <p:nvSpPr>
          <p:cNvPr id="97" name="TextBox 96">
            <a:extLst>
              <a:ext uri="{FF2B5EF4-FFF2-40B4-BE49-F238E27FC236}">
                <a16:creationId xmlns:a16="http://schemas.microsoft.com/office/drawing/2014/main" id="{25A2723C-1160-4A2D-94C6-9B29BA93B69B}"/>
              </a:ext>
            </a:extLst>
          </p:cNvPr>
          <p:cNvSpPr txBox="1"/>
          <p:nvPr/>
        </p:nvSpPr>
        <p:spPr>
          <a:xfrm>
            <a:off x="5542421" y="400946"/>
            <a:ext cx="710122" cy="369332"/>
          </a:xfrm>
          <a:prstGeom prst="rect">
            <a:avLst/>
          </a:prstGeom>
          <a:noFill/>
        </p:spPr>
        <p:txBody>
          <a:bodyPr wrap="square" rtlCol="0">
            <a:spAutoFit/>
          </a:bodyPr>
          <a:lstStyle/>
          <a:p>
            <a:r>
              <a:rPr lang="en-US" dirty="0"/>
              <a:t>From</a:t>
            </a:r>
            <a:endParaRPr lang="en-IN" dirty="0"/>
          </a:p>
        </p:txBody>
      </p:sp>
      <p:cxnSp>
        <p:nvCxnSpPr>
          <p:cNvPr id="98" name="Straight Connector 97">
            <a:extLst>
              <a:ext uri="{FF2B5EF4-FFF2-40B4-BE49-F238E27FC236}">
                <a16:creationId xmlns:a16="http://schemas.microsoft.com/office/drawing/2014/main" id="{C92D588A-DCDF-4578-976E-FDBE1219ED62}"/>
              </a:ext>
            </a:extLst>
          </p:cNvPr>
          <p:cNvCxnSpPr>
            <a:cxnSpLocks/>
          </p:cNvCxnSpPr>
          <p:nvPr/>
        </p:nvCxnSpPr>
        <p:spPr>
          <a:xfrm>
            <a:off x="5598484" y="93749"/>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02C09D5-8F04-4A25-8A9E-418CF5849E4E}"/>
              </a:ext>
            </a:extLst>
          </p:cNvPr>
          <p:cNvCxnSpPr>
            <a:cxnSpLocks/>
          </p:cNvCxnSpPr>
          <p:nvPr/>
        </p:nvCxnSpPr>
        <p:spPr>
          <a:xfrm>
            <a:off x="5598484" y="703016"/>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F760DB5-A658-49ED-8357-C1236B2A7397}"/>
              </a:ext>
            </a:extLst>
          </p:cNvPr>
          <p:cNvCxnSpPr>
            <a:cxnSpLocks/>
          </p:cNvCxnSpPr>
          <p:nvPr/>
        </p:nvCxnSpPr>
        <p:spPr>
          <a:xfrm>
            <a:off x="5598484" y="1307155"/>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6C59AF1-EE24-4E5D-9085-A449131F17B6}"/>
              </a:ext>
            </a:extLst>
          </p:cNvPr>
          <p:cNvCxnSpPr>
            <a:cxnSpLocks/>
          </p:cNvCxnSpPr>
          <p:nvPr/>
        </p:nvCxnSpPr>
        <p:spPr>
          <a:xfrm>
            <a:off x="5598484" y="1911295"/>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3AF8AEC-A0B3-4024-B2F4-EEE46DB873B6}"/>
              </a:ext>
            </a:extLst>
          </p:cNvPr>
          <p:cNvCxnSpPr>
            <a:cxnSpLocks/>
          </p:cNvCxnSpPr>
          <p:nvPr/>
        </p:nvCxnSpPr>
        <p:spPr>
          <a:xfrm>
            <a:off x="5598484" y="2515434"/>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88D5DFB-5ED4-4242-932F-47FE22BC0A88}"/>
              </a:ext>
            </a:extLst>
          </p:cNvPr>
          <p:cNvCxnSpPr>
            <a:cxnSpLocks/>
          </p:cNvCxnSpPr>
          <p:nvPr/>
        </p:nvCxnSpPr>
        <p:spPr>
          <a:xfrm>
            <a:off x="5598484" y="3119574"/>
            <a:ext cx="6539777"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06F7932-2F44-4BAF-81FF-EB8CCE7482E3}"/>
              </a:ext>
            </a:extLst>
          </p:cNvPr>
          <p:cNvCxnSpPr>
            <a:cxnSpLocks/>
          </p:cNvCxnSpPr>
          <p:nvPr/>
        </p:nvCxnSpPr>
        <p:spPr>
          <a:xfrm>
            <a:off x="5598484" y="3723714"/>
            <a:ext cx="654580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F822C5D-FC09-4142-98D9-ABAC36F5BF57}"/>
              </a:ext>
            </a:extLst>
          </p:cNvPr>
          <p:cNvCxnSpPr/>
          <p:nvPr/>
        </p:nvCxnSpPr>
        <p:spPr>
          <a:xfrm>
            <a:off x="5598485"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C552E9-C696-45CC-AB0F-C8ED4A5F9CB1}"/>
              </a:ext>
            </a:extLst>
          </p:cNvPr>
          <p:cNvCxnSpPr/>
          <p:nvPr/>
        </p:nvCxnSpPr>
        <p:spPr>
          <a:xfrm>
            <a:off x="6416495"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1ED163-3237-47CE-9FFB-AE035AFEACCD}"/>
              </a:ext>
            </a:extLst>
          </p:cNvPr>
          <p:cNvCxnSpPr/>
          <p:nvPr/>
        </p:nvCxnSpPr>
        <p:spPr>
          <a:xfrm>
            <a:off x="7233871"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DDC4C2D-5C8B-4A2E-A3EC-5746DCEBEA91}"/>
              </a:ext>
            </a:extLst>
          </p:cNvPr>
          <p:cNvCxnSpPr/>
          <p:nvPr/>
        </p:nvCxnSpPr>
        <p:spPr>
          <a:xfrm>
            <a:off x="8051247"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A105361-A271-4C66-A05A-C3A6C411F654}"/>
              </a:ext>
            </a:extLst>
          </p:cNvPr>
          <p:cNvCxnSpPr/>
          <p:nvPr/>
        </p:nvCxnSpPr>
        <p:spPr>
          <a:xfrm>
            <a:off x="8868623"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635230B-7B23-4284-9605-6657755FD6E7}"/>
              </a:ext>
            </a:extLst>
          </p:cNvPr>
          <p:cNvCxnSpPr/>
          <p:nvPr/>
        </p:nvCxnSpPr>
        <p:spPr>
          <a:xfrm>
            <a:off x="9685999"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EFA6C6E-E3C7-496F-A320-3EF0BCF09669}"/>
              </a:ext>
            </a:extLst>
          </p:cNvPr>
          <p:cNvCxnSpPr/>
          <p:nvPr/>
        </p:nvCxnSpPr>
        <p:spPr>
          <a:xfrm>
            <a:off x="11320751"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8FDD4F6-18B0-4592-AC6B-09C93E35AB27}"/>
              </a:ext>
            </a:extLst>
          </p:cNvPr>
          <p:cNvCxnSpPr/>
          <p:nvPr/>
        </p:nvCxnSpPr>
        <p:spPr>
          <a:xfrm>
            <a:off x="12138124" y="8606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BB53CED-0726-45F5-8B06-8A18C73F22AC}"/>
              </a:ext>
            </a:extLst>
          </p:cNvPr>
          <p:cNvCxnSpPr>
            <a:cxnSpLocks/>
          </p:cNvCxnSpPr>
          <p:nvPr/>
        </p:nvCxnSpPr>
        <p:spPr>
          <a:xfrm>
            <a:off x="5600785" y="93748"/>
            <a:ext cx="815710" cy="609267"/>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E84EF9D-77ED-4FD2-82FD-5FAA3B366BA9}"/>
              </a:ext>
            </a:extLst>
          </p:cNvPr>
          <p:cNvSpPr txBox="1"/>
          <p:nvPr/>
        </p:nvSpPr>
        <p:spPr>
          <a:xfrm>
            <a:off x="5689430" y="818711"/>
            <a:ext cx="636121" cy="369332"/>
          </a:xfrm>
          <a:prstGeom prst="rect">
            <a:avLst/>
          </a:prstGeom>
          <a:noFill/>
        </p:spPr>
        <p:txBody>
          <a:bodyPr wrap="square" rtlCol="0">
            <a:spAutoFit/>
          </a:bodyPr>
          <a:lstStyle/>
          <a:p>
            <a:pPr algn="ctr"/>
            <a:r>
              <a:rPr lang="en-US" dirty="0"/>
              <a:t>1</a:t>
            </a:r>
            <a:endParaRPr lang="en-IN" dirty="0"/>
          </a:p>
        </p:txBody>
      </p:sp>
      <p:sp>
        <p:nvSpPr>
          <p:cNvPr id="121" name="TextBox 120">
            <a:extLst>
              <a:ext uri="{FF2B5EF4-FFF2-40B4-BE49-F238E27FC236}">
                <a16:creationId xmlns:a16="http://schemas.microsoft.com/office/drawing/2014/main" id="{2B287BE0-C5A1-4F72-8C31-D76BAF6450E7}"/>
              </a:ext>
            </a:extLst>
          </p:cNvPr>
          <p:cNvSpPr txBox="1"/>
          <p:nvPr/>
        </p:nvSpPr>
        <p:spPr>
          <a:xfrm>
            <a:off x="5689430" y="1422850"/>
            <a:ext cx="636121" cy="369332"/>
          </a:xfrm>
          <a:prstGeom prst="rect">
            <a:avLst/>
          </a:prstGeom>
          <a:noFill/>
        </p:spPr>
        <p:txBody>
          <a:bodyPr wrap="square" rtlCol="0">
            <a:spAutoFit/>
          </a:bodyPr>
          <a:lstStyle/>
          <a:p>
            <a:pPr algn="ctr"/>
            <a:r>
              <a:rPr lang="en-US" dirty="0"/>
              <a:t>2</a:t>
            </a:r>
            <a:endParaRPr lang="en-IN" dirty="0"/>
          </a:p>
        </p:txBody>
      </p:sp>
      <p:sp>
        <p:nvSpPr>
          <p:cNvPr id="130" name="TextBox 129">
            <a:extLst>
              <a:ext uri="{FF2B5EF4-FFF2-40B4-BE49-F238E27FC236}">
                <a16:creationId xmlns:a16="http://schemas.microsoft.com/office/drawing/2014/main" id="{964E7C17-F36D-4DAC-8CA1-25AEE9BD69A6}"/>
              </a:ext>
            </a:extLst>
          </p:cNvPr>
          <p:cNvSpPr txBox="1"/>
          <p:nvPr/>
        </p:nvSpPr>
        <p:spPr>
          <a:xfrm>
            <a:off x="5689430" y="2026990"/>
            <a:ext cx="636121" cy="369332"/>
          </a:xfrm>
          <a:prstGeom prst="rect">
            <a:avLst/>
          </a:prstGeom>
          <a:noFill/>
        </p:spPr>
        <p:txBody>
          <a:bodyPr wrap="square" rtlCol="0">
            <a:spAutoFit/>
          </a:bodyPr>
          <a:lstStyle/>
          <a:p>
            <a:pPr algn="ctr"/>
            <a:r>
              <a:rPr lang="en-US" dirty="0"/>
              <a:t>3</a:t>
            </a:r>
            <a:endParaRPr lang="en-IN" dirty="0"/>
          </a:p>
        </p:txBody>
      </p:sp>
      <p:sp>
        <p:nvSpPr>
          <p:cNvPr id="137" name="TextBox 136">
            <a:extLst>
              <a:ext uri="{FF2B5EF4-FFF2-40B4-BE49-F238E27FC236}">
                <a16:creationId xmlns:a16="http://schemas.microsoft.com/office/drawing/2014/main" id="{95D24027-BBCE-41D5-AB3E-09198FAD8D57}"/>
              </a:ext>
            </a:extLst>
          </p:cNvPr>
          <p:cNvSpPr txBox="1"/>
          <p:nvPr/>
        </p:nvSpPr>
        <p:spPr>
          <a:xfrm>
            <a:off x="5542421" y="2631130"/>
            <a:ext cx="920296" cy="369332"/>
          </a:xfrm>
          <a:prstGeom prst="rect">
            <a:avLst/>
          </a:prstGeom>
          <a:noFill/>
        </p:spPr>
        <p:txBody>
          <a:bodyPr wrap="square" rtlCol="0">
            <a:spAutoFit/>
          </a:bodyPr>
          <a:lstStyle/>
          <a:p>
            <a:pPr algn="ctr"/>
            <a:r>
              <a:rPr lang="en-US" dirty="0"/>
              <a:t>4</a:t>
            </a:r>
            <a:endParaRPr lang="en-IN" dirty="0"/>
          </a:p>
        </p:txBody>
      </p:sp>
      <p:sp>
        <p:nvSpPr>
          <p:cNvPr id="138" name="TextBox 137">
            <a:extLst>
              <a:ext uri="{FF2B5EF4-FFF2-40B4-BE49-F238E27FC236}">
                <a16:creationId xmlns:a16="http://schemas.microsoft.com/office/drawing/2014/main" id="{2F1C5BE7-408F-4F7A-825B-583E09736403}"/>
              </a:ext>
            </a:extLst>
          </p:cNvPr>
          <p:cNvSpPr txBox="1"/>
          <p:nvPr/>
        </p:nvSpPr>
        <p:spPr>
          <a:xfrm>
            <a:off x="5499300" y="3235267"/>
            <a:ext cx="1008414" cy="369332"/>
          </a:xfrm>
          <a:prstGeom prst="rect">
            <a:avLst/>
          </a:prstGeom>
          <a:noFill/>
        </p:spPr>
        <p:txBody>
          <a:bodyPr wrap="square" rtlCol="0">
            <a:spAutoFit/>
          </a:bodyPr>
          <a:lstStyle/>
          <a:p>
            <a:pPr algn="ctr"/>
            <a:r>
              <a:rPr lang="en-US" dirty="0"/>
              <a:t>Demand</a:t>
            </a:r>
            <a:endParaRPr lang="en-IN" dirty="0"/>
          </a:p>
        </p:txBody>
      </p:sp>
      <p:sp>
        <p:nvSpPr>
          <p:cNvPr id="139" name="TextBox 138">
            <a:extLst>
              <a:ext uri="{FF2B5EF4-FFF2-40B4-BE49-F238E27FC236}">
                <a16:creationId xmlns:a16="http://schemas.microsoft.com/office/drawing/2014/main" id="{3A157FA4-C6F3-4A09-B7C6-564875F337F5}"/>
              </a:ext>
            </a:extLst>
          </p:cNvPr>
          <p:cNvSpPr txBox="1"/>
          <p:nvPr/>
        </p:nvSpPr>
        <p:spPr>
          <a:xfrm>
            <a:off x="6507440" y="214571"/>
            <a:ext cx="636121" cy="369332"/>
          </a:xfrm>
          <a:prstGeom prst="rect">
            <a:avLst/>
          </a:prstGeom>
          <a:noFill/>
        </p:spPr>
        <p:txBody>
          <a:bodyPr wrap="square" rtlCol="0">
            <a:spAutoFit/>
          </a:bodyPr>
          <a:lstStyle/>
          <a:p>
            <a:pPr algn="ctr"/>
            <a:r>
              <a:rPr lang="en-US" dirty="0"/>
              <a:t>1</a:t>
            </a:r>
            <a:endParaRPr lang="en-IN" dirty="0"/>
          </a:p>
        </p:txBody>
      </p:sp>
      <p:sp>
        <p:nvSpPr>
          <p:cNvPr id="140" name="TextBox 139">
            <a:extLst>
              <a:ext uri="{FF2B5EF4-FFF2-40B4-BE49-F238E27FC236}">
                <a16:creationId xmlns:a16="http://schemas.microsoft.com/office/drawing/2014/main" id="{B1BDB957-D7F3-49BC-9FC5-7338A0A1ABFA}"/>
              </a:ext>
            </a:extLst>
          </p:cNvPr>
          <p:cNvSpPr txBox="1"/>
          <p:nvPr/>
        </p:nvSpPr>
        <p:spPr>
          <a:xfrm>
            <a:off x="7330443" y="214571"/>
            <a:ext cx="636121" cy="369332"/>
          </a:xfrm>
          <a:prstGeom prst="rect">
            <a:avLst/>
          </a:prstGeom>
          <a:noFill/>
        </p:spPr>
        <p:txBody>
          <a:bodyPr wrap="square" rtlCol="0">
            <a:spAutoFit/>
          </a:bodyPr>
          <a:lstStyle/>
          <a:p>
            <a:pPr algn="ctr"/>
            <a:r>
              <a:rPr lang="en-US" dirty="0"/>
              <a:t>2</a:t>
            </a:r>
            <a:endParaRPr lang="en-IN" dirty="0"/>
          </a:p>
        </p:txBody>
      </p:sp>
      <p:sp>
        <p:nvSpPr>
          <p:cNvPr id="141" name="TextBox 140">
            <a:extLst>
              <a:ext uri="{FF2B5EF4-FFF2-40B4-BE49-F238E27FC236}">
                <a16:creationId xmlns:a16="http://schemas.microsoft.com/office/drawing/2014/main" id="{7117C897-BD66-462D-9AFE-95B944C4E346}"/>
              </a:ext>
            </a:extLst>
          </p:cNvPr>
          <p:cNvSpPr txBox="1"/>
          <p:nvPr/>
        </p:nvSpPr>
        <p:spPr>
          <a:xfrm>
            <a:off x="8143891" y="214571"/>
            <a:ext cx="636121" cy="369332"/>
          </a:xfrm>
          <a:prstGeom prst="rect">
            <a:avLst/>
          </a:prstGeom>
          <a:noFill/>
        </p:spPr>
        <p:txBody>
          <a:bodyPr wrap="square" rtlCol="0">
            <a:spAutoFit/>
          </a:bodyPr>
          <a:lstStyle/>
          <a:p>
            <a:pPr algn="ctr"/>
            <a:r>
              <a:rPr lang="en-US" dirty="0"/>
              <a:t>3</a:t>
            </a:r>
            <a:endParaRPr lang="en-IN" dirty="0"/>
          </a:p>
        </p:txBody>
      </p:sp>
      <p:sp>
        <p:nvSpPr>
          <p:cNvPr id="142" name="TextBox 141">
            <a:extLst>
              <a:ext uri="{FF2B5EF4-FFF2-40B4-BE49-F238E27FC236}">
                <a16:creationId xmlns:a16="http://schemas.microsoft.com/office/drawing/2014/main" id="{40C4869F-046E-4F96-9CB3-69A3DAB961A7}"/>
              </a:ext>
            </a:extLst>
          </p:cNvPr>
          <p:cNvSpPr txBox="1"/>
          <p:nvPr/>
        </p:nvSpPr>
        <p:spPr>
          <a:xfrm>
            <a:off x="8958379" y="214571"/>
            <a:ext cx="636121" cy="369332"/>
          </a:xfrm>
          <a:prstGeom prst="rect">
            <a:avLst/>
          </a:prstGeom>
          <a:noFill/>
        </p:spPr>
        <p:txBody>
          <a:bodyPr wrap="square" rtlCol="0">
            <a:spAutoFit/>
          </a:bodyPr>
          <a:lstStyle/>
          <a:p>
            <a:pPr algn="ctr"/>
            <a:r>
              <a:rPr lang="en-US" dirty="0"/>
              <a:t>4</a:t>
            </a:r>
            <a:endParaRPr lang="en-IN" dirty="0"/>
          </a:p>
        </p:txBody>
      </p:sp>
      <p:sp>
        <p:nvSpPr>
          <p:cNvPr id="143" name="TextBox 142">
            <a:extLst>
              <a:ext uri="{FF2B5EF4-FFF2-40B4-BE49-F238E27FC236}">
                <a16:creationId xmlns:a16="http://schemas.microsoft.com/office/drawing/2014/main" id="{BC05E656-E47C-4C42-BD66-0E8F146A952B}"/>
              </a:ext>
            </a:extLst>
          </p:cNvPr>
          <p:cNvSpPr txBox="1"/>
          <p:nvPr/>
        </p:nvSpPr>
        <p:spPr>
          <a:xfrm>
            <a:off x="9781382" y="214571"/>
            <a:ext cx="636121" cy="369332"/>
          </a:xfrm>
          <a:prstGeom prst="rect">
            <a:avLst/>
          </a:prstGeom>
          <a:noFill/>
        </p:spPr>
        <p:txBody>
          <a:bodyPr wrap="square" rtlCol="0">
            <a:spAutoFit/>
          </a:bodyPr>
          <a:lstStyle/>
          <a:p>
            <a:pPr algn="ctr"/>
            <a:r>
              <a:rPr lang="en-US" dirty="0"/>
              <a:t>5</a:t>
            </a:r>
            <a:endParaRPr lang="en-IN" dirty="0"/>
          </a:p>
        </p:txBody>
      </p:sp>
      <p:sp>
        <p:nvSpPr>
          <p:cNvPr id="144" name="TextBox 143">
            <a:extLst>
              <a:ext uri="{FF2B5EF4-FFF2-40B4-BE49-F238E27FC236}">
                <a16:creationId xmlns:a16="http://schemas.microsoft.com/office/drawing/2014/main" id="{06CF0843-6309-497F-9D11-774F90639D8E}"/>
              </a:ext>
            </a:extLst>
          </p:cNvPr>
          <p:cNvSpPr txBox="1"/>
          <p:nvPr/>
        </p:nvSpPr>
        <p:spPr>
          <a:xfrm>
            <a:off x="11312711" y="214571"/>
            <a:ext cx="843842" cy="369332"/>
          </a:xfrm>
          <a:prstGeom prst="rect">
            <a:avLst/>
          </a:prstGeom>
          <a:noFill/>
        </p:spPr>
        <p:txBody>
          <a:bodyPr wrap="square" rtlCol="0">
            <a:spAutoFit/>
          </a:bodyPr>
          <a:lstStyle/>
          <a:p>
            <a:pPr algn="ctr"/>
            <a:r>
              <a:rPr lang="en-US" dirty="0"/>
              <a:t>Supply</a:t>
            </a:r>
            <a:endParaRPr lang="en-IN" dirty="0"/>
          </a:p>
        </p:txBody>
      </p:sp>
      <p:sp>
        <p:nvSpPr>
          <p:cNvPr id="145" name="TextBox 144">
            <a:extLst>
              <a:ext uri="{FF2B5EF4-FFF2-40B4-BE49-F238E27FC236}">
                <a16:creationId xmlns:a16="http://schemas.microsoft.com/office/drawing/2014/main" id="{F7F7CCBA-097A-4D3E-869F-70A5A6735E65}"/>
              </a:ext>
            </a:extLst>
          </p:cNvPr>
          <p:cNvSpPr txBox="1"/>
          <p:nvPr/>
        </p:nvSpPr>
        <p:spPr>
          <a:xfrm>
            <a:off x="6835703" y="985005"/>
            <a:ext cx="462845" cy="369332"/>
          </a:xfrm>
          <a:prstGeom prst="rect">
            <a:avLst/>
          </a:prstGeom>
          <a:noFill/>
        </p:spPr>
        <p:txBody>
          <a:bodyPr wrap="square" rtlCol="0">
            <a:spAutoFit/>
          </a:bodyPr>
          <a:lstStyle/>
          <a:p>
            <a:pPr algn="ctr"/>
            <a:r>
              <a:rPr lang="en-US" dirty="0"/>
              <a:t>70</a:t>
            </a:r>
            <a:endParaRPr lang="en-IN" dirty="0"/>
          </a:p>
        </p:txBody>
      </p:sp>
      <p:sp>
        <p:nvSpPr>
          <p:cNvPr id="146" name="TextBox 145">
            <a:extLst>
              <a:ext uri="{FF2B5EF4-FFF2-40B4-BE49-F238E27FC236}">
                <a16:creationId xmlns:a16="http://schemas.microsoft.com/office/drawing/2014/main" id="{898E8041-7089-4CA4-87D0-A4DD2F2EFA80}"/>
              </a:ext>
            </a:extLst>
          </p:cNvPr>
          <p:cNvSpPr txBox="1"/>
          <p:nvPr/>
        </p:nvSpPr>
        <p:spPr>
          <a:xfrm>
            <a:off x="6835703" y="1587336"/>
            <a:ext cx="462845" cy="369332"/>
          </a:xfrm>
          <a:prstGeom prst="rect">
            <a:avLst/>
          </a:prstGeom>
          <a:noFill/>
        </p:spPr>
        <p:txBody>
          <a:bodyPr wrap="square" rtlCol="0">
            <a:spAutoFit/>
          </a:bodyPr>
          <a:lstStyle/>
          <a:p>
            <a:pPr algn="ctr"/>
            <a:r>
              <a:rPr lang="en-US" dirty="0"/>
              <a:t>90</a:t>
            </a:r>
            <a:endParaRPr lang="en-IN" dirty="0"/>
          </a:p>
        </p:txBody>
      </p:sp>
      <p:sp>
        <p:nvSpPr>
          <p:cNvPr id="147" name="TextBox 146">
            <a:extLst>
              <a:ext uri="{FF2B5EF4-FFF2-40B4-BE49-F238E27FC236}">
                <a16:creationId xmlns:a16="http://schemas.microsoft.com/office/drawing/2014/main" id="{535AC0FE-FC06-4E08-A222-83941EFC8A47}"/>
              </a:ext>
            </a:extLst>
          </p:cNvPr>
          <p:cNvSpPr txBox="1"/>
          <p:nvPr/>
        </p:nvSpPr>
        <p:spPr>
          <a:xfrm>
            <a:off x="6754000" y="2189666"/>
            <a:ext cx="544549" cy="369332"/>
          </a:xfrm>
          <a:prstGeom prst="rect">
            <a:avLst/>
          </a:prstGeom>
          <a:noFill/>
        </p:spPr>
        <p:txBody>
          <a:bodyPr wrap="square" rtlCol="0">
            <a:spAutoFit/>
          </a:bodyPr>
          <a:lstStyle/>
          <a:p>
            <a:pPr algn="ctr"/>
            <a:r>
              <a:rPr lang="en-US" dirty="0"/>
              <a:t>110</a:t>
            </a:r>
            <a:endParaRPr lang="en-IN" dirty="0"/>
          </a:p>
        </p:txBody>
      </p:sp>
      <p:sp>
        <p:nvSpPr>
          <p:cNvPr id="148" name="TextBox 147">
            <a:extLst>
              <a:ext uri="{FF2B5EF4-FFF2-40B4-BE49-F238E27FC236}">
                <a16:creationId xmlns:a16="http://schemas.microsoft.com/office/drawing/2014/main" id="{7788CADB-1F32-4531-9AA3-E9826F476982}"/>
              </a:ext>
            </a:extLst>
          </p:cNvPr>
          <p:cNvSpPr txBox="1"/>
          <p:nvPr/>
        </p:nvSpPr>
        <p:spPr>
          <a:xfrm>
            <a:off x="6835703" y="2791997"/>
            <a:ext cx="462845" cy="369332"/>
          </a:xfrm>
          <a:prstGeom prst="rect">
            <a:avLst/>
          </a:prstGeom>
          <a:noFill/>
        </p:spPr>
        <p:txBody>
          <a:bodyPr wrap="square" rtlCol="0">
            <a:spAutoFit/>
          </a:bodyPr>
          <a:lstStyle/>
          <a:p>
            <a:pPr algn="ctr"/>
            <a:r>
              <a:rPr lang="en-US" dirty="0"/>
              <a:t>90</a:t>
            </a:r>
            <a:endParaRPr lang="en-IN" dirty="0"/>
          </a:p>
        </p:txBody>
      </p:sp>
      <p:sp>
        <p:nvSpPr>
          <p:cNvPr id="149" name="TextBox 148">
            <a:extLst>
              <a:ext uri="{FF2B5EF4-FFF2-40B4-BE49-F238E27FC236}">
                <a16:creationId xmlns:a16="http://schemas.microsoft.com/office/drawing/2014/main" id="{38BAB6CE-CFAA-4862-BBA2-600F1C612E7E}"/>
              </a:ext>
            </a:extLst>
          </p:cNvPr>
          <p:cNvSpPr txBox="1"/>
          <p:nvPr/>
        </p:nvSpPr>
        <p:spPr>
          <a:xfrm>
            <a:off x="10113474" y="985005"/>
            <a:ext cx="462845" cy="369332"/>
          </a:xfrm>
          <a:prstGeom prst="rect">
            <a:avLst/>
          </a:prstGeom>
          <a:noFill/>
        </p:spPr>
        <p:txBody>
          <a:bodyPr wrap="square" rtlCol="0">
            <a:spAutoFit/>
          </a:bodyPr>
          <a:lstStyle/>
          <a:p>
            <a:pPr algn="ctr"/>
            <a:r>
              <a:rPr lang="en-US" dirty="0"/>
              <a:t>50</a:t>
            </a:r>
            <a:endParaRPr lang="en-IN" dirty="0"/>
          </a:p>
        </p:txBody>
      </p:sp>
      <p:sp>
        <p:nvSpPr>
          <p:cNvPr id="150" name="TextBox 149">
            <a:extLst>
              <a:ext uri="{FF2B5EF4-FFF2-40B4-BE49-F238E27FC236}">
                <a16:creationId xmlns:a16="http://schemas.microsoft.com/office/drawing/2014/main" id="{47FE6DE8-9FF1-4C46-A9EE-E4CB5611BAD6}"/>
              </a:ext>
            </a:extLst>
          </p:cNvPr>
          <p:cNvSpPr txBox="1"/>
          <p:nvPr/>
        </p:nvSpPr>
        <p:spPr>
          <a:xfrm>
            <a:off x="10113474" y="1587336"/>
            <a:ext cx="462845" cy="369332"/>
          </a:xfrm>
          <a:prstGeom prst="rect">
            <a:avLst/>
          </a:prstGeom>
          <a:noFill/>
        </p:spPr>
        <p:txBody>
          <a:bodyPr wrap="square" rtlCol="0">
            <a:spAutoFit/>
          </a:bodyPr>
          <a:lstStyle/>
          <a:p>
            <a:pPr algn="ctr"/>
            <a:r>
              <a:rPr lang="en-US" dirty="0"/>
              <a:t>M</a:t>
            </a:r>
            <a:endParaRPr lang="en-IN" dirty="0"/>
          </a:p>
        </p:txBody>
      </p:sp>
      <p:sp>
        <p:nvSpPr>
          <p:cNvPr id="151" name="TextBox 150">
            <a:extLst>
              <a:ext uri="{FF2B5EF4-FFF2-40B4-BE49-F238E27FC236}">
                <a16:creationId xmlns:a16="http://schemas.microsoft.com/office/drawing/2014/main" id="{1F6DA7CD-45E6-4912-8C1E-DA97F339BC55}"/>
              </a:ext>
            </a:extLst>
          </p:cNvPr>
          <p:cNvSpPr txBox="1"/>
          <p:nvPr/>
        </p:nvSpPr>
        <p:spPr>
          <a:xfrm>
            <a:off x="10113474" y="2189666"/>
            <a:ext cx="462845" cy="369332"/>
          </a:xfrm>
          <a:prstGeom prst="rect">
            <a:avLst/>
          </a:prstGeom>
          <a:noFill/>
        </p:spPr>
        <p:txBody>
          <a:bodyPr wrap="square" rtlCol="0">
            <a:spAutoFit/>
          </a:bodyPr>
          <a:lstStyle/>
          <a:p>
            <a:pPr algn="ctr"/>
            <a:r>
              <a:rPr lang="en-US" dirty="0"/>
              <a:t>20</a:t>
            </a:r>
            <a:endParaRPr lang="en-IN" dirty="0"/>
          </a:p>
        </p:txBody>
      </p:sp>
      <p:sp>
        <p:nvSpPr>
          <p:cNvPr id="152" name="TextBox 151">
            <a:extLst>
              <a:ext uri="{FF2B5EF4-FFF2-40B4-BE49-F238E27FC236}">
                <a16:creationId xmlns:a16="http://schemas.microsoft.com/office/drawing/2014/main" id="{10CA4E61-8339-41D5-82D0-42B3693B5A39}"/>
              </a:ext>
            </a:extLst>
          </p:cNvPr>
          <p:cNvSpPr txBox="1"/>
          <p:nvPr/>
        </p:nvSpPr>
        <p:spPr>
          <a:xfrm>
            <a:off x="10113474" y="2791997"/>
            <a:ext cx="462845" cy="369332"/>
          </a:xfrm>
          <a:prstGeom prst="rect">
            <a:avLst/>
          </a:prstGeom>
          <a:noFill/>
        </p:spPr>
        <p:txBody>
          <a:bodyPr wrap="square" rtlCol="0">
            <a:spAutoFit/>
          </a:bodyPr>
          <a:lstStyle/>
          <a:p>
            <a:pPr algn="ctr"/>
            <a:r>
              <a:rPr lang="en-US" dirty="0"/>
              <a:t>90</a:t>
            </a:r>
            <a:endParaRPr lang="en-IN" dirty="0"/>
          </a:p>
        </p:txBody>
      </p:sp>
      <p:sp>
        <p:nvSpPr>
          <p:cNvPr id="153" name="TextBox 152">
            <a:extLst>
              <a:ext uri="{FF2B5EF4-FFF2-40B4-BE49-F238E27FC236}">
                <a16:creationId xmlns:a16="http://schemas.microsoft.com/office/drawing/2014/main" id="{E96EAEA9-2AD9-4CE4-A551-405668B5992B}"/>
              </a:ext>
            </a:extLst>
          </p:cNvPr>
          <p:cNvSpPr txBox="1"/>
          <p:nvPr/>
        </p:nvSpPr>
        <p:spPr>
          <a:xfrm>
            <a:off x="9294032" y="985005"/>
            <a:ext cx="462845" cy="369332"/>
          </a:xfrm>
          <a:prstGeom prst="rect">
            <a:avLst/>
          </a:prstGeom>
          <a:noFill/>
        </p:spPr>
        <p:txBody>
          <a:bodyPr wrap="square" rtlCol="0">
            <a:spAutoFit/>
          </a:bodyPr>
          <a:lstStyle/>
          <a:p>
            <a:pPr algn="ctr"/>
            <a:r>
              <a:rPr lang="en-US" dirty="0"/>
              <a:t>50</a:t>
            </a:r>
            <a:endParaRPr lang="en-IN" dirty="0"/>
          </a:p>
        </p:txBody>
      </p:sp>
      <p:sp>
        <p:nvSpPr>
          <p:cNvPr id="154" name="TextBox 153">
            <a:extLst>
              <a:ext uri="{FF2B5EF4-FFF2-40B4-BE49-F238E27FC236}">
                <a16:creationId xmlns:a16="http://schemas.microsoft.com/office/drawing/2014/main" id="{22D0BF56-5B9D-4B0E-BFD8-8E09055EEA2E}"/>
              </a:ext>
            </a:extLst>
          </p:cNvPr>
          <p:cNvSpPr txBox="1"/>
          <p:nvPr/>
        </p:nvSpPr>
        <p:spPr>
          <a:xfrm>
            <a:off x="9202908" y="1587336"/>
            <a:ext cx="553969" cy="369332"/>
          </a:xfrm>
          <a:prstGeom prst="rect">
            <a:avLst/>
          </a:prstGeom>
          <a:noFill/>
        </p:spPr>
        <p:txBody>
          <a:bodyPr wrap="square" rtlCol="0">
            <a:spAutoFit/>
          </a:bodyPr>
          <a:lstStyle/>
          <a:p>
            <a:pPr algn="ctr"/>
            <a:r>
              <a:rPr lang="en-US" dirty="0"/>
              <a:t>110</a:t>
            </a:r>
            <a:endParaRPr lang="en-IN" dirty="0"/>
          </a:p>
        </p:txBody>
      </p:sp>
      <p:sp>
        <p:nvSpPr>
          <p:cNvPr id="155" name="TextBox 154">
            <a:extLst>
              <a:ext uri="{FF2B5EF4-FFF2-40B4-BE49-F238E27FC236}">
                <a16:creationId xmlns:a16="http://schemas.microsoft.com/office/drawing/2014/main" id="{1ACCCE55-CD0B-4A88-9139-F718E89C0A9E}"/>
              </a:ext>
            </a:extLst>
          </p:cNvPr>
          <p:cNvSpPr txBox="1"/>
          <p:nvPr/>
        </p:nvSpPr>
        <p:spPr>
          <a:xfrm>
            <a:off x="9294032" y="2189666"/>
            <a:ext cx="462845" cy="369332"/>
          </a:xfrm>
          <a:prstGeom prst="rect">
            <a:avLst/>
          </a:prstGeom>
          <a:noFill/>
        </p:spPr>
        <p:txBody>
          <a:bodyPr wrap="square" rtlCol="0">
            <a:spAutoFit/>
          </a:bodyPr>
          <a:lstStyle/>
          <a:p>
            <a:pPr algn="ctr"/>
            <a:r>
              <a:rPr lang="en-US" dirty="0"/>
              <a:t>20</a:t>
            </a:r>
            <a:endParaRPr lang="en-IN" dirty="0"/>
          </a:p>
        </p:txBody>
      </p:sp>
      <p:sp>
        <p:nvSpPr>
          <p:cNvPr id="156" name="TextBox 155">
            <a:extLst>
              <a:ext uri="{FF2B5EF4-FFF2-40B4-BE49-F238E27FC236}">
                <a16:creationId xmlns:a16="http://schemas.microsoft.com/office/drawing/2014/main" id="{19364A73-F8D3-4C90-8CF4-23689EF8DC7F}"/>
              </a:ext>
            </a:extLst>
          </p:cNvPr>
          <p:cNvSpPr txBox="1"/>
          <p:nvPr/>
        </p:nvSpPr>
        <p:spPr>
          <a:xfrm>
            <a:off x="9294032" y="2791997"/>
            <a:ext cx="462845" cy="369332"/>
          </a:xfrm>
          <a:prstGeom prst="rect">
            <a:avLst/>
          </a:prstGeom>
          <a:noFill/>
        </p:spPr>
        <p:txBody>
          <a:bodyPr wrap="square" rtlCol="0">
            <a:spAutoFit/>
          </a:bodyPr>
          <a:lstStyle/>
          <a:p>
            <a:pPr algn="ctr"/>
            <a:r>
              <a:rPr lang="en-US" dirty="0"/>
              <a:t>60</a:t>
            </a:r>
            <a:endParaRPr lang="en-IN" dirty="0"/>
          </a:p>
        </p:txBody>
      </p:sp>
      <p:sp>
        <p:nvSpPr>
          <p:cNvPr id="157" name="TextBox 156">
            <a:extLst>
              <a:ext uri="{FF2B5EF4-FFF2-40B4-BE49-F238E27FC236}">
                <a16:creationId xmlns:a16="http://schemas.microsoft.com/office/drawing/2014/main" id="{44FF9754-10DC-4CFF-9DE1-C25AEC285C8C}"/>
              </a:ext>
            </a:extLst>
          </p:cNvPr>
          <p:cNvSpPr txBox="1"/>
          <p:nvPr/>
        </p:nvSpPr>
        <p:spPr>
          <a:xfrm>
            <a:off x="8474589" y="985005"/>
            <a:ext cx="462845" cy="369332"/>
          </a:xfrm>
          <a:prstGeom prst="rect">
            <a:avLst/>
          </a:prstGeom>
          <a:noFill/>
        </p:spPr>
        <p:txBody>
          <a:bodyPr wrap="square" rtlCol="0">
            <a:spAutoFit/>
          </a:bodyPr>
          <a:lstStyle/>
          <a:p>
            <a:pPr algn="ctr"/>
            <a:r>
              <a:rPr lang="en-US" dirty="0"/>
              <a:t>70</a:t>
            </a:r>
            <a:endParaRPr lang="en-IN" dirty="0"/>
          </a:p>
        </p:txBody>
      </p:sp>
      <p:sp>
        <p:nvSpPr>
          <p:cNvPr id="158" name="TextBox 157">
            <a:extLst>
              <a:ext uri="{FF2B5EF4-FFF2-40B4-BE49-F238E27FC236}">
                <a16:creationId xmlns:a16="http://schemas.microsoft.com/office/drawing/2014/main" id="{8D239759-819A-4BB6-BE8D-7AFBBC2310CF}"/>
              </a:ext>
            </a:extLst>
          </p:cNvPr>
          <p:cNvSpPr txBox="1"/>
          <p:nvPr/>
        </p:nvSpPr>
        <p:spPr>
          <a:xfrm>
            <a:off x="8474589" y="1587336"/>
            <a:ext cx="462845" cy="369332"/>
          </a:xfrm>
          <a:prstGeom prst="rect">
            <a:avLst/>
          </a:prstGeom>
          <a:noFill/>
        </p:spPr>
        <p:txBody>
          <a:bodyPr wrap="square" rtlCol="0">
            <a:spAutoFit/>
          </a:bodyPr>
          <a:lstStyle/>
          <a:p>
            <a:pPr algn="ctr"/>
            <a:r>
              <a:rPr lang="en-US" dirty="0"/>
              <a:t>60</a:t>
            </a:r>
            <a:endParaRPr lang="en-IN" dirty="0"/>
          </a:p>
        </p:txBody>
      </p:sp>
      <p:sp>
        <p:nvSpPr>
          <p:cNvPr id="159" name="TextBox 158">
            <a:extLst>
              <a:ext uri="{FF2B5EF4-FFF2-40B4-BE49-F238E27FC236}">
                <a16:creationId xmlns:a16="http://schemas.microsoft.com/office/drawing/2014/main" id="{5A38FCD4-96B1-4106-B73D-835431115DE5}"/>
              </a:ext>
            </a:extLst>
          </p:cNvPr>
          <p:cNvSpPr txBox="1"/>
          <p:nvPr/>
        </p:nvSpPr>
        <p:spPr>
          <a:xfrm>
            <a:off x="8474589" y="2189666"/>
            <a:ext cx="462845" cy="369332"/>
          </a:xfrm>
          <a:prstGeom prst="rect">
            <a:avLst/>
          </a:prstGeom>
          <a:noFill/>
        </p:spPr>
        <p:txBody>
          <a:bodyPr wrap="square" rtlCol="0">
            <a:spAutoFit/>
          </a:bodyPr>
          <a:lstStyle/>
          <a:p>
            <a:pPr algn="ctr"/>
            <a:r>
              <a:rPr lang="en-US" dirty="0"/>
              <a:t>60</a:t>
            </a:r>
            <a:endParaRPr lang="en-IN" dirty="0"/>
          </a:p>
        </p:txBody>
      </p:sp>
      <p:sp>
        <p:nvSpPr>
          <p:cNvPr id="160" name="TextBox 159">
            <a:extLst>
              <a:ext uri="{FF2B5EF4-FFF2-40B4-BE49-F238E27FC236}">
                <a16:creationId xmlns:a16="http://schemas.microsoft.com/office/drawing/2014/main" id="{50628162-3036-4FFE-8A71-5C48CF3D5D0F}"/>
              </a:ext>
            </a:extLst>
          </p:cNvPr>
          <p:cNvSpPr txBox="1"/>
          <p:nvPr/>
        </p:nvSpPr>
        <p:spPr>
          <a:xfrm>
            <a:off x="8474589" y="2791997"/>
            <a:ext cx="462845" cy="369332"/>
          </a:xfrm>
          <a:prstGeom prst="rect">
            <a:avLst/>
          </a:prstGeom>
          <a:noFill/>
        </p:spPr>
        <p:txBody>
          <a:bodyPr wrap="square" rtlCol="0">
            <a:spAutoFit/>
          </a:bodyPr>
          <a:lstStyle/>
          <a:p>
            <a:pPr algn="ctr"/>
            <a:r>
              <a:rPr lang="en-US" dirty="0"/>
              <a:t>90</a:t>
            </a:r>
            <a:endParaRPr lang="en-IN" dirty="0"/>
          </a:p>
        </p:txBody>
      </p:sp>
      <p:sp>
        <p:nvSpPr>
          <p:cNvPr id="161" name="TextBox 160">
            <a:extLst>
              <a:ext uri="{FF2B5EF4-FFF2-40B4-BE49-F238E27FC236}">
                <a16:creationId xmlns:a16="http://schemas.microsoft.com/office/drawing/2014/main" id="{9E8F68D7-1C65-4D87-B036-AFD80DE0F206}"/>
              </a:ext>
            </a:extLst>
          </p:cNvPr>
          <p:cNvSpPr txBox="1"/>
          <p:nvPr/>
        </p:nvSpPr>
        <p:spPr>
          <a:xfrm>
            <a:off x="7655146" y="985005"/>
            <a:ext cx="462845" cy="369332"/>
          </a:xfrm>
          <a:prstGeom prst="rect">
            <a:avLst/>
          </a:prstGeom>
          <a:noFill/>
        </p:spPr>
        <p:txBody>
          <a:bodyPr wrap="square" rtlCol="0">
            <a:spAutoFit/>
          </a:bodyPr>
          <a:lstStyle/>
          <a:p>
            <a:pPr algn="ctr"/>
            <a:r>
              <a:rPr lang="en-US" dirty="0"/>
              <a:t>50</a:t>
            </a:r>
            <a:endParaRPr lang="en-IN" dirty="0"/>
          </a:p>
        </p:txBody>
      </p:sp>
      <p:sp>
        <p:nvSpPr>
          <p:cNvPr id="162" name="TextBox 161">
            <a:extLst>
              <a:ext uri="{FF2B5EF4-FFF2-40B4-BE49-F238E27FC236}">
                <a16:creationId xmlns:a16="http://schemas.microsoft.com/office/drawing/2014/main" id="{60E1ABC1-24C9-4D27-9632-79CA3E40889B}"/>
              </a:ext>
            </a:extLst>
          </p:cNvPr>
          <p:cNvSpPr txBox="1"/>
          <p:nvPr/>
        </p:nvSpPr>
        <p:spPr>
          <a:xfrm>
            <a:off x="7551487" y="1587336"/>
            <a:ext cx="566504" cy="369332"/>
          </a:xfrm>
          <a:prstGeom prst="rect">
            <a:avLst/>
          </a:prstGeom>
          <a:noFill/>
        </p:spPr>
        <p:txBody>
          <a:bodyPr wrap="square" rtlCol="0">
            <a:spAutoFit/>
          </a:bodyPr>
          <a:lstStyle/>
          <a:p>
            <a:pPr algn="ctr"/>
            <a:r>
              <a:rPr lang="en-US" dirty="0"/>
              <a:t>110</a:t>
            </a:r>
            <a:endParaRPr lang="en-IN" dirty="0"/>
          </a:p>
        </p:txBody>
      </p:sp>
      <p:sp>
        <p:nvSpPr>
          <p:cNvPr id="163" name="TextBox 162">
            <a:extLst>
              <a:ext uri="{FF2B5EF4-FFF2-40B4-BE49-F238E27FC236}">
                <a16:creationId xmlns:a16="http://schemas.microsoft.com/office/drawing/2014/main" id="{425290AC-CDF5-4A61-A26A-416E8C481616}"/>
              </a:ext>
            </a:extLst>
          </p:cNvPr>
          <p:cNvSpPr txBox="1"/>
          <p:nvPr/>
        </p:nvSpPr>
        <p:spPr>
          <a:xfrm>
            <a:off x="7573442" y="2189666"/>
            <a:ext cx="544549" cy="369332"/>
          </a:xfrm>
          <a:prstGeom prst="rect">
            <a:avLst/>
          </a:prstGeom>
          <a:noFill/>
        </p:spPr>
        <p:txBody>
          <a:bodyPr wrap="square" rtlCol="0">
            <a:spAutoFit/>
          </a:bodyPr>
          <a:lstStyle/>
          <a:p>
            <a:pPr algn="ctr"/>
            <a:r>
              <a:rPr lang="en-US" dirty="0"/>
              <a:t>100</a:t>
            </a:r>
            <a:endParaRPr lang="en-IN" dirty="0"/>
          </a:p>
        </p:txBody>
      </p:sp>
      <p:sp>
        <p:nvSpPr>
          <p:cNvPr id="164" name="TextBox 163">
            <a:extLst>
              <a:ext uri="{FF2B5EF4-FFF2-40B4-BE49-F238E27FC236}">
                <a16:creationId xmlns:a16="http://schemas.microsoft.com/office/drawing/2014/main" id="{B8CD1FB9-81C2-43E2-BA10-042FA245D8FF}"/>
              </a:ext>
            </a:extLst>
          </p:cNvPr>
          <p:cNvSpPr txBox="1"/>
          <p:nvPr/>
        </p:nvSpPr>
        <p:spPr>
          <a:xfrm>
            <a:off x="7530920" y="2791997"/>
            <a:ext cx="587071" cy="369332"/>
          </a:xfrm>
          <a:prstGeom prst="rect">
            <a:avLst/>
          </a:prstGeom>
          <a:noFill/>
        </p:spPr>
        <p:txBody>
          <a:bodyPr wrap="square" rtlCol="0">
            <a:spAutoFit/>
          </a:bodyPr>
          <a:lstStyle/>
          <a:p>
            <a:pPr algn="ctr"/>
            <a:r>
              <a:rPr lang="en-US" dirty="0"/>
              <a:t>100</a:t>
            </a:r>
            <a:endParaRPr lang="en-IN" dirty="0"/>
          </a:p>
        </p:txBody>
      </p:sp>
      <p:sp>
        <p:nvSpPr>
          <p:cNvPr id="165" name="TextBox 164">
            <a:extLst>
              <a:ext uri="{FF2B5EF4-FFF2-40B4-BE49-F238E27FC236}">
                <a16:creationId xmlns:a16="http://schemas.microsoft.com/office/drawing/2014/main" id="{3F4E9C71-5EA8-44E3-9D1C-93CBA22B55C1}"/>
              </a:ext>
            </a:extLst>
          </p:cNvPr>
          <p:cNvSpPr txBox="1"/>
          <p:nvPr/>
        </p:nvSpPr>
        <p:spPr>
          <a:xfrm>
            <a:off x="11454565" y="855659"/>
            <a:ext cx="542470" cy="369332"/>
          </a:xfrm>
          <a:prstGeom prst="rect">
            <a:avLst/>
          </a:prstGeom>
          <a:noFill/>
        </p:spPr>
        <p:txBody>
          <a:bodyPr wrap="square" rtlCol="0">
            <a:spAutoFit/>
          </a:bodyPr>
          <a:lstStyle/>
          <a:p>
            <a:pPr algn="ctr"/>
            <a:r>
              <a:rPr lang="en-US" dirty="0"/>
              <a:t>600</a:t>
            </a:r>
            <a:endParaRPr lang="en-IN" dirty="0"/>
          </a:p>
        </p:txBody>
      </p:sp>
      <p:sp>
        <p:nvSpPr>
          <p:cNvPr id="166" name="TextBox 165">
            <a:extLst>
              <a:ext uri="{FF2B5EF4-FFF2-40B4-BE49-F238E27FC236}">
                <a16:creationId xmlns:a16="http://schemas.microsoft.com/office/drawing/2014/main" id="{FB6D02D4-DDB6-45B2-B256-17417C72AB69}"/>
              </a:ext>
            </a:extLst>
          </p:cNvPr>
          <p:cNvSpPr txBox="1"/>
          <p:nvPr/>
        </p:nvSpPr>
        <p:spPr>
          <a:xfrm>
            <a:off x="11454565" y="1456926"/>
            <a:ext cx="547952" cy="369332"/>
          </a:xfrm>
          <a:prstGeom prst="rect">
            <a:avLst/>
          </a:prstGeom>
          <a:noFill/>
        </p:spPr>
        <p:txBody>
          <a:bodyPr wrap="square" rtlCol="0">
            <a:spAutoFit/>
          </a:bodyPr>
          <a:lstStyle/>
          <a:p>
            <a:pPr algn="ctr"/>
            <a:r>
              <a:rPr lang="en-US" dirty="0"/>
              <a:t>200</a:t>
            </a:r>
            <a:endParaRPr lang="en-IN" dirty="0"/>
          </a:p>
        </p:txBody>
      </p:sp>
      <p:sp>
        <p:nvSpPr>
          <p:cNvPr id="167" name="TextBox 166">
            <a:extLst>
              <a:ext uri="{FF2B5EF4-FFF2-40B4-BE49-F238E27FC236}">
                <a16:creationId xmlns:a16="http://schemas.microsoft.com/office/drawing/2014/main" id="{8B76B909-60C3-41FE-9892-A1C9DC34683B}"/>
              </a:ext>
            </a:extLst>
          </p:cNvPr>
          <p:cNvSpPr txBox="1"/>
          <p:nvPr/>
        </p:nvSpPr>
        <p:spPr>
          <a:xfrm>
            <a:off x="11454565" y="2058195"/>
            <a:ext cx="547952" cy="369332"/>
          </a:xfrm>
          <a:prstGeom prst="rect">
            <a:avLst/>
          </a:prstGeom>
          <a:noFill/>
        </p:spPr>
        <p:txBody>
          <a:bodyPr wrap="square" rtlCol="0">
            <a:spAutoFit/>
          </a:bodyPr>
          <a:lstStyle/>
          <a:p>
            <a:pPr algn="ctr"/>
            <a:r>
              <a:rPr lang="en-US" dirty="0"/>
              <a:t>900</a:t>
            </a:r>
            <a:endParaRPr lang="en-IN" dirty="0"/>
          </a:p>
        </p:txBody>
      </p:sp>
      <p:sp>
        <p:nvSpPr>
          <p:cNvPr id="168" name="TextBox 167">
            <a:extLst>
              <a:ext uri="{FF2B5EF4-FFF2-40B4-BE49-F238E27FC236}">
                <a16:creationId xmlns:a16="http://schemas.microsoft.com/office/drawing/2014/main" id="{1CCB4AE0-9A3C-4FCB-B527-CFED597865AD}"/>
              </a:ext>
            </a:extLst>
          </p:cNvPr>
          <p:cNvSpPr txBox="1"/>
          <p:nvPr/>
        </p:nvSpPr>
        <p:spPr>
          <a:xfrm>
            <a:off x="11456188" y="2659460"/>
            <a:ext cx="547952" cy="369332"/>
          </a:xfrm>
          <a:prstGeom prst="rect">
            <a:avLst/>
          </a:prstGeom>
          <a:noFill/>
        </p:spPr>
        <p:txBody>
          <a:bodyPr wrap="square" rtlCol="0">
            <a:spAutoFit/>
          </a:bodyPr>
          <a:lstStyle/>
          <a:p>
            <a:pPr algn="ctr"/>
            <a:r>
              <a:rPr lang="en-US" dirty="0"/>
              <a:t>500</a:t>
            </a:r>
            <a:endParaRPr lang="en-IN" dirty="0"/>
          </a:p>
        </p:txBody>
      </p:sp>
      <p:sp>
        <p:nvSpPr>
          <p:cNvPr id="169" name="TextBox 168">
            <a:extLst>
              <a:ext uri="{FF2B5EF4-FFF2-40B4-BE49-F238E27FC236}">
                <a16:creationId xmlns:a16="http://schemas.microsoft.com/office/drawing/2014/main" id="{1E8CF769-D634-4EC5-B28C-0277C45D00A2}"/>
              </a:ext>
            </a:extLst>
          </p:cNvPr>
          <p:cNvSpPr txBox="1"/>
          <p:nvPr/>
        </p:nvSpPr>
        <p:spPr>
          <a:xfrm>
            <a:off x="6560631" y="3244334"/>
            <a:ext cx="548836" cy="369332"/>
          </a:xfrm>
          <a:prstGeom prst="rect">
            <a:avLst/>
          </a:prstGeom>
          <a:noFill/>
        </p:spPr>
        <p:txBody>
          <a:bodyPr wrap="square" rtlCol="0">
            <a:spAutoFit/>
          </a:bodyPr>
          <a:lstStyle/>
          <a:p>
            <a:pPr algn="ctr"/>
            <a:r>
              <a:rPr lang="en-US" dirty="0"/>
              <a:t>600</a:t>
            </a:r>
            <a:endParaRPr lang="en-IN" dirty="0"/>
          </a:p>
        </p:txBody>
      </p:sp>
      <p:sp>
        <p:nvSpPr>
          <p:cNvPr id="170" name="TextBox 169">
            <a:extLst>
              <a:ext uri="{FF2B5EF4-FFF2-40B4-BE49-F238E27FC236}">
                <a16:creationId xmlns:a16="http://schemas.microsoft.com/office/drawing/2014/main" id="{CC5835C8-7C23-4257-9ECA-F5591A09D6B9}"/>
              </a:ext>
            </a:extLst>
          </p:cNvPr>
          <p:cNvSpPr txBox="1"/>
          <p:nvPr/>
        </p:nvSpPr>
        <p:spPr>
          <a:xfrm>
            <a:off x="7376813" y="3244334"/>
            <a:ext cx="548836" cy="369332"/>
          </a:xfrm>
          <a:prstGeom prst="rect">
            <a:avLst/>
          </a:prstGeom>
          <a:noFill/>
        </p:spPr>
        <p:txBody>
          <a:bodyPr wrap="square" rtlCol="0">
            <a:spAutoFit/>
          </a:bodyPr>
          <a:lstStyle/>
          <a:p>
            <a:pPr algn="ctr"/>
            <a:r>
              <a:rPr lang="en-US" dirty="0"/>
              <a:t>200</a:t>
            </a:r>
            <a:endParaRPr lang="en-IN" dirty="0"/>
          </a:p>
        </p:txBody>
      </p:sp>
      <p:sp>
        <p:nvSpPr>
          <p:cNvPr id="171" name="TextBox 170">
            <a:extLst>
              <a:ext uri="{FF2B5EF4-FFF2-40B4-BE49-F238E27FC236}">
                <a16:creationId xmlns:a16="http://schemas.microsoft.com/office/drawing/2014/main" id="{106D34BD-CFEF-4C3E-8419-516545FC616E}"/>
              </a:ext>
            </a:extLst>
          </p:cNvPr>
          <p:cNvSpPr txBox="1"/>
          <p:nvPr/>
        </p:nvSpPr>
        <p:spPr>
          <a:xfrm>
            <a:off x="8192995" y="3244334"/>
            <a:ext cx="548836" cy="369332"/>
          </a:xfrm>
          <a:prstGeom prst="rect">
            <a:avLst/>
          </a:prstGeom>
          <a:noFill/>
        </p:spPr>
        <p:txBody>
          <a:bodyPr wrap="square" rtlCol="0">
            <a:spAutoFit/>
          </a:bodyPr>
          <a:lstStyle/>
          <a:p>
            <a:pPr algn="ctr"/>
            <a:r>
              <a:rPr lang="en-US" dirty="0"/>
              <a:t>400</a:t>
            </a:r>
            <a:endParaRPr lang="en-IN" dirty="0"/>
          </a:p>
        </p:txBody>
      </p:sp>
      <p:sp>
        <p:nvSpPr>
          <p:cNvPr id="172" name="TextBox 171">
            <a:extLst>
              <a:ext uri="{FF2B5EF4-FFF2-40B4-BE49-F238E27FC236}">
                <a16:creationId xmlns:a16="http://schemas.microsoft.com/office/drawing/2014/main" id="{6B9D7EC4-DBBD-481A-9615-770D6FFC857C}"/>
              </a:ext>
            </a:extLst>
          </p:cNvPr>
          <p:cNvSpPr txBox="1"/>
          <p:nvPr/>
        </p:nvSpPr>
        <p:spPr>
          <a:xfrm>
            <a:off x="9009176" y="3244334"/>
            <a:ext cx="548836" cy="369332"/>
          </a:xfrm>
          <a:prstGeom prst="rect">
            <a:avLst/>
          </a:prstGeom>
          <a:noFill/>
        </p:spPr>
        <p:txBody>
          <a:bodyPr wrap="square" rtlCol="0">
            <a:spAutoFit/>
          </a:bodyPr>
          <a:lstStyle/>
          <a:p>
            <a:pPr algn="ctr"/>
            <a:r>
              <a:rPr lang="en-US" dirty="0"/>
              <a:t>200</a:t>
            </a:r>
            <a:endParaRPr lang="en-IN" dirty="0"/>
          </a:p>
        </p:txBody>
      </p:sp>
      <p:sp>
        <p:nvSpPr>
          <p:cNvPr id="173" name="TextBox 172">
            <a:extLst>
              <a:ext uri="{FF2B5EF4-FFF2-40B4-BE49-F238E27FC236}">
                <a16:creationId xmlns:a16="http://schemas.microsoft.com/office/drawing/2014/main" id="{050A702F-270D-4427-8657-9FB7E4EFC7D4}"/>
              </a:ext>
            </a:extLst>
          </p:cNvPr>
          <p:cNvSpPr txBox="1"/>
          <p:nvPr/>
        </p:nvSpPr>
        <p:spPr>
          <a:xfrm>
            <a:off x="9825357" y="3244334"/>
            <a:ext cx="548836" cy="369332"/>
          </a:xfrm>
          <a:prstGeom prst="rect">
            <a:avLst/>
          </a:prstGeom>
          <a:noFill/>
        </p:spPr>
        <p:txBody>
          <a:bodyPr wrap="square" rtlCol="0">
            <a:spAutoFit/>
          </a:bodyPr>
          <a:lstStyle/>
          <a:p>
            <a:pPr algn="ctr"/>
            <a:r>
              <a:rPr lang="en-US" dirty="0"/>
              <a:t>400</a:t>
            </a:r>
            <a:endParaRPr lang="en-IN" dirty="0"/>
          </a:p>
        </p:txBody>
      </p:sp>
      <p:sp>
        <p:nvSpPr>
          <p:cNvPr id="177" name="TextBox 176">
            <a:extLst>
              <a:ext uri="{FF2B5EF4-FFF2-40B4-BE49-F238E27FC236}">
                <a16:creationId xmlns:a16="http://schemas.microsoft.com/office/drawing/2014/main" id="{E85F904F-A972-444D-9BA4-2A8B2D5628F8}"/>
              </a:ext>
            </a:extLst>
          </p:cNvPr>
          <p:cNvSpPr txBox="1"/>
          <p:nvPr/>
        </p:nvSpPr>
        <p:spPr>
          <a:xfrm>
            <a:off x="9647197" y="1859270"/>
            <a:ext cx="545705" cy="369332"/>
          </a:xfrm>
          <a:prstGeom prst="rect">
            <a:avLst/>
          </a:prstGeom>
          <a:noFill/>
        </p:spPr>
        <p:txBody>
          <a:bodyPr wrap="square" rtlCol="0">
            <a:spAutoFit/>
          </a:bodyPr>
          <a:lstStyle/>
          <a:p>
            <a:pPr algn="ctr"/>
            <a:r>
              <a:rPr lang="en-US" dirty="0">
                <a:solidFill>
                  <a:schemeClr val="tx2"/>
                </a:solidFill>
              </a:rPr>
              <a:t>400</a:t>
            </a:r>
            <a:endParaRPr lang="en-IN" dirty="0">
              <a:solidFill>
                <a:schemeClr val="tx2"/>
              </a:solidFill>
            </a:endParaRPr>
          </a:p>
        </p:txBody>
      </p:sp>
      <p:cxnSp>
        <p:nvCxnSpPr>
          <p:cNvPr id="178" name="Straight Connector 177">
            <a:extLst>
              <a:ext uri="{FF2B5EF4-FFF2-40B4-BE49-F238E27FC236}">
                <a16:creationId xmlns:a16="http://schemas.microsoft.com/office/drawing/2014/main" id="{93DBDBB4-1180-4982-81C0-0F327B5A789D}"/>
              </a:ext>
            </a:extLst>
          </p:cNvPr>
          <p:cNvCxnSpPr>
            <a:cxnSpLocks/>
          </p:cNvCxnSpPr>
          <p:nvPr/>
        </p:nvCxnSpPr>
        <p:spPr>
          <a:xfrm>
            <a:off x="9685835" y="2177946"/>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0CEA97D-BA7F-4284-AB4A-2C77DF060A56}"/>
              </a:ext>
            </a:extLst>
          </p:cNvPr>
          <p:cNvCxnSpPr>
            <a:cxnSpLocks/>
          </p:cNvCxnSpPr>
          <p:nvPr/>
        </p:nvCxnSpPr>
        <p:spPr>
          <a:xfrm flipV="1">
            <a:off x="10145139" y="1911024"/>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D70BC599-7427-4836-B924-F0B45DC05343}"/>
              </a:ext>
            </a:extLst>
          </p:cNvPr>
          <p:cNvSpPr txBox="1"/>
          <p:nvPr/>
        </p:nvSpPr>
        <p:spPr>
          <a:xfrm>
            <a:off x="6365315" y="1255797"/>
            <a:ext cx="545705" cy="369332"/>
          </a:xfrm>
          <a:prstGeom prst="rect">
            <a:avLst/>
          </a:prstGeom>
          <a:noFill/>
        </p:spPr>
        <p:txBody>
          <a:bodyPr wrap="square" rtlCol="0">
            <a:spAutoFit/>
          </a:bodyPr>
          <a:lstStyle/>
          <a:p>
            <a:pPr algn="ctr"/>
            <a:r>
              <a:rPr lang="en-US" dirty="0">
                <a:solidFill>
                  <a:schemeClr val="tx2"/>
                </a:solidFill>
              </a:rPr>
              <a:t>100</a:t>
            </a:r>
            <a:endParaRPr lang="en-IN" dirty="0">
              <a:solidFill>
                <a:schemeClr val="tx2"/>
              </a:solidFill>
            </a:endParaRPr>
          </a:p>
        </p:txBody>
      </p:sp>
      <p:cxnSp>
        <p:nvCxnSpPr>
          <p:cNvPr id="194" name="Straight Connector 193">
            <a:extLst>
              <a:ext uri="{FF2B5EF4-FFF2-40B4-BE49-F238E27FC236}">
                <a16:creationId xmlns:a16="http://schemas.microsoft.com/office/drawing/2014/main" id="{53B04136-0AF8-4C1B-BBE6-6F0DAE228A3F}"/>
              </a:ext>
            </a:extLst>
          </p:cNvPr>
          <p:cNvCxnSpPr>
            <a:cxnSpLocks/>
          </p:cNvCxnSpPr>
          <p:nvPr/>
        </p:nvCxnSpPr>
        <p:spPr>
          <a:xfrm>
            <a:off x="6414584" y="1574474"/>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99413D8-90BA-47BD-951D-45AB20B8FD01}"/>
              </a:ext>
            </a:extLst>
          </p:cNvPr>
          <p:cNvCxnSpPr>
            <a:cxnSpLocks/>
          </p:cNvCxnSpPr>
          <p:nvPr/>
        </p:nvCxnSpPr>
        <p:spPr>
          <a:xfrm flipV="1">
            <a:off x="6873889" y="1307552"/>
            <a:ext cx="0" cy="269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E2F3227-58EB-478D-B300-F8D4C37CB115}"/>
              </a:ext>
            </a:extLst>
          </p:cNvPr>
          <p:cNvCxnSpPr/>
          <p:nvPr/>
        </p:nvCxnSpPr>
        <p:spPr>
          <a:xfrm>
            <a:off x="10503375" y="94638"/>
            <a:ext cx="0" cy="363764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127E9F57-758A-4F33-B98C-FDFBF18EEA90}"/>
              </a:ext>
            </a:extLst>
          </p:cNvPr>
          <p:cNvSpPr txBox="1"/>
          <p:nvPr/>
        </p:nvSpPr>
        <p:spPr>
          <a:xfrm>
            <a:off x="10927379" y="985005"/>
            <a:ext cx="462845" cy="369332"/>
          </a:xfrm>
          <a:prstGeom prst="rect">
            <a:avLst/>
          </a:prstGeom>
          <a:noFill/>
        </p:spPr>
        <p:txBody>
          <a:bodyPr wrap="square" rtlCol="0">
            <a:spAutoFit/>
          </a:bodyPr>
          <a:lstStyle/>
          <a:p>
            <a:pPr algn="ctr"/>
            <a:r>
              <a:rPr lang="en-US" dirty="0"/>
              <a:t>30</a:t>
            </a:r>
          </a:p>
        </p:txBody>
      </p:sp>
      <p:sp>
        <p:nvSpPr>
          <p:cNvPr id="211" name="TextBox 210">
            <a:extLst>
              <a:ext uri="{FF2B5EF4-FFF2-40B4-BE49-F238E27FC236}">
                <a16:creationId xmlns:a16="http://schemas.microsoft.com/office/drawing/2014/main" id="{25FEE5E1-20BD-473C-847D-E59BBD68F96F}"/>
              </a:ext>
            </a:extLst>
          </p:cNvPr>
          <p:cNvSpPr txBox="1"/>
          <p:nvPr/>
        </p:nvSpPr>
        <p:spPr>
          <a:xfrm>
            <a:off x="10927379" y="1577452"/>
            <a:ext cx="462845" cy="369332"/>
          </a:xfrm>
          <a:prstGeom prst="rect">
            <a:avLst/>
          </a:prstGeom>
          <a:noFill/>
        </p:spPr>
        <p:txBody>
          <a:bodyPr wrap="square" rtlCol="0">
            <a:spAutoFit/>
          </a:bodyPr>
          <a:lstStyle/>
          <a:p>
            <a:pPr algn="ctr"/>
            <a:r>
              <a:rPr lang="en-US" dirty="0"/>
              <a:t>50</a:t>
            </a:r>
          </a:p>
        </p:txBody>
      </p:sp>
      <p:sp>
        <p:nvSpPr>
          <p:cNvPr id="212" name="TextBox 211">
            <a:extLst>
              <a:ext uri="{FF2B5EF4-FFF2-40B4-BE49-F238E27FC236}">
                <a16:creationId xmlns:a16="http://schemas.microsoft.com/office/drawing/2014/main" id="{9DEC30C3-9AA5-414E-AFAC-8CED4E7839BA}"/>
              </a:ext>
            </a:extLst>
          </p:cNvPr>
          <p:cNvSpPr txBox="1"/>
          <p:nvPr/>
        </p:nvSpPr>
        <p:spPr>
          <a:xfrm>
            <a:off x="10927379" y="2192329"/>
            <a:ext cx="462845" cy="369332"/>
          </a:xfrm>
          <a:prstGeom prst="rect">
            <a:avLst/>
          </a:prstGeom>
          <a:noFill/>
        </p:spPr>
        <p:txBody>
          <a:bodyPr wrap="square" rtlCol="0">
            <a:spAutoFit/>
          </a:bodyPr>
          <a:lstStyle/>
          <a:p>
            <a:pPr algn="ctr"/>
            <a:r>
              <a:rPr lang="en-US" dirty="0"/>
              <a:t>80</a:t>
            </a:r>
          </a:p>
        </p:txBody>
      </p:sp>
      <p:sp>
        <p:nvSpPr>
          <p:cNvPr id="213" name="TextBox 212">
            <a:extLst>
              <a:ext uri="{FF2B5EF4-FFF2-40B4-BE49-F238E27FC236}">
                <a16:creationId xmlns:a16="http://schemas.microsoft.com/office/drawing/2014/main" id="{6DF2B663-DD7C-4B9F-9D44-31C8E75C0DBD}"/>
              </a:ext>
            </a:extLst>
          </p:cNvPr>
          <p:cNvSpPr txBox="1"/>
          <p:nvPr/>
        </p:nvSpPr>
        <p:spPr>
          <a:xfrm>
            <a:off x="10829503" y="2791997"/>
            <a:ext cx="560721" cy="369332"/>
          </a:xfrm>
          <a:prstGeom prst="rect">
            <a:avLst/>
          </a:prstGeom>
          <a:noFill/>
        </p:spPr>
        <p:txBody>
          <a:bodyPr wrap="square" rtlCol="0">
            <a:spAutoFit/>
          </a:bodyPr>
          <a:lstStyle/>
          <a:p>
            <a:pPr algn="ctr"/>
            <a:r>
              <a:rPr lang="en-US" dirty="0"/>
              <a:t>120</a:t>
            </a:r>
          </a:p>
        </p:txBody>
      </p:sp>
      <p:sp>
        <p:nvSpPr>
          <p:cNvPr id="214" name="TextBox 213">
            <a:extLst>
              <a:ext uri="{FF2B5EF4-FFF2-40B4-BE49-F238E27FC236}">
                <a16:creationId xmlns:a16="http://schemas.microsoft.com/office/drawing/2014/main" id="{7E48615E-5122-4AF1-A16E-D7ABBCA435D6}"/>
              </a:ext>
            </a:extLst>
          </p:cNvPr>
          <p:cNvSpPr txBox="1"/>
          <p:nvPr/>
        </p:nvSpPr>
        <p:spPr>
          <a:xfrm>
            <a:off x="10637468" y="3244334"/>
            <a:ext cx="548836" cy="369332"/>
          </a:xfrm>
          <a:prstGeom prst="rect">
            <a:avLst/>
          </a:prstGeom>
          <a:noFill/>
        </p:spPr>
        <p:txBody>
          <a:bodyPr wrap="square" rtlCol="0">
            <a:spAutoFit/>
          </a:bodyPr>
          <a:lstStyle/>
          <a:p>
            <a:pPr algn="ctr"/>
            <a:r>
              <a:rPr lang="en-US" dirty="0"/>
              <a:t>400</a:t>
            </a:r>
            <a:endParaRPr lang="en-IN" dirty="0"/>
          </a:p>
        </p:txBody>
      </p:sp>
      <p:sp>
        <p:nvSpPr>
          <p:cNvPr id="215" name="TextBox 214">
            <a:extLst>
              <a:ext uri="{FF2B5EF4-FFF2-40B4-BE49-F238E27FC236}">
                <a16:creationId xmlns:a16="http://schemas.microsoft.com/office/drawing/2014/main" id="{ABD704F2-E75C-4EC5-B6CF-6DB6767B54DE}"/>
              </a:ext>
            </a:extLst>
          </p:cNvPr>
          <p:cNvSpPr txBox="1"/>
          <p:nvPr/>
        </p:nvSpPr>
        <p:spPr>
          <a:xfrm>
            <a:off x="10587546" y="214571"/>
            <a:ext cx="636121" cy="369332"/>
          </a:xfrm>
          <a:prstGeom prst="rect">
            <a:avLst/>
          </a:prstGeom>
          <a:noFill/>
        </p:spPr>
        <p:txBody>
          <a:bodyPr wrap="square" rtlCol="0">
            <a:spAutoFit/>
          </a:bodyPr>
          <a:lstStyle/>
          <a:p>
            <a:pPr algn="ctr"/>
            <a:r>
              <a:rPr lang="en-US" dirty="0"/>
              <a:t>6</a:t>
            </a:r>
            <a:endParaRPr lang="en-IN" dirty="0"/>
          </a:p>
        </p:txBody>
      </p:sp>
      <p:sp>
        <p:nvSpPr>
          <p:cNvPr id="216" name="TextBox 215">
            <a:extLst>
              <a:ext uri="{FF2B5EF4-FFF2-40B4-BE49-F238E27FC236}">
                <a16:creationId xmlns:a16="http://schemas.microsoft.com/office/drawing/2014/main" id="{743646C4-046F-43EE-8144-56D129386168}"/>
              </a:ext>
            </a:extLst>
          </p:cNvPr>
          <p:cNvSpPr txBox="1"/>
          <p:nvPr/>
        </p:nvSpPr>
        <p:spPr>
          <a:xfrm>
            <a:off x="7206647" y="646306"/>
            <a:ext cx="545705" cy="369332"/>
          </a:xfrm>
          <a:prstGeom prst="rect">
            <a:avLst/>
          </a:prstGeom>
          <a:noFill/>
        </p:spPr>
        <p:txBody>
          <a:bodyPr wrap="square" rtlCol="0">
            <a:spAutoFit/>
          </a:bodyPr>
          <a:lstStyle/>
          <a:p>
            <a:pPr algn="ctr"/>
            <a:r>
              <a:rPr lang="en-US" dirty="0">
                <a:solidFill>
                  <a:schemeClr val="tx2"/>
                </a:solidFill>
              </a:rPr>
              <a:t>200</a:t>
            </a:r>
            <a:endParaRPr lang="en-IN" dirty="0">
              <a:solidFill>
                <a:schemeClr val="tx2"/>
              </a:solidFill>
            </a:endParaRPr>
          </a:p>
        </p:txBody>
      </p:sp>
      <p:cxnSp>
        <p:nvCxnSpPr>
          <p:cNvPr id="217" name="Straight Connector 216">
            <a:extLst>
              <a:ext uri="{FF2B5EF4-FFF2-40B4-BE49-F238E27FC236}">
                <a16:creationId xmlns:a16="http://schemas.microsoft.com/office/drawing/2014/main" id="{47767A8B-7B4B-455F-BEEA-4357CDA80F74}"/>
              </a:ext>
            </a:extLst>
          </p:cNvPr>
          <p:cNvCxnSpPr>
            <a:cxnSpLocks/>
          </p:cNvCxnSpPr>
          <p:nvPr/>
        </p:nvCxnSpPr>
        <p:spPr>
          <a:xfrm>
            <a:off x="7233066" y="964983"/>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46CF62D-C8F5-4D38-88BE-3BA8B8C0EB10}"/>
              </a:ext>
            </a:extLst>
          </p:cNvPr>
          <p:cNvCxnSpPr>
            <a:cxnSpLocks/>
          </p:cNvCxnSpPr>
          <p:nvPr/>
        </p:nvCxnSpPr>
        <p:spPr>
          <a:xfrm flipV="1">
            <a:off x="7692371" y="698061"/>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19" name="TextBox 218">
            <a:extLst>
              <a:ext uri="{FF2B5EF4-FFF2-40B4-BE49-F238E27FC236}">
                <a16:creationId xmlns:a16="http://schemas.microsoft.com/office/drawing/2014/main" id="{EA8D682B-9605-4BC2-9238-C8A8A7F64472}"/>
              </a:ext>
            </a:extLst>
          </p:cNvPr>
          <p:cNvSpPr txBox="1"/>
          <p:nvPr/>
        </p:nvSpPr>
        <p:spPr>
          <a:xfrm>
            <a:off x="8001953" y="1254969"/>
            <a:ext cx="545705" cy="369332"/>
          </a:xfrm>
          <a:prstGeom prst="rect">
            <a:avLst/>
          </a:prstGeom>
          <a:noFill/>
        </p:spPr>
        <p:txBody>
          <a:bodyPr wrap="square" rtlCol="0">
            <a:spAutoFit/>
          </a:bodyPr>
          <a:lstStyle/>
          <a:p>
            <a:pPr algn="ctr"/>
            <a:r>
              <a:rPr lang="en-US" dirty="0">
                <a:solidFill>
                  <a:schemeClr val="tx2"/>
                </a:solidFill>
              </a:rPr>
              <a:t>100</a:t>
            </a:r>
            <a:endParaRPr lang="en-IN" dirty="0">
              <a:solidFill>
                <a:schemeClr val="tx2"/>
              </a:solidFill>
            </a:endParaRPr>
          </a:p>
        </p:txBody>
      </p:sp>
      <p:cxnSp>
        <p:nvCxnSpPr>
          <p:cNvPr id="220" name="Straight Connector 219">
            <a:extLst>
              <a:ext uri="{FF2B5EF4-FFF2-40B4-BE49-F238E27FC236}">
                <a16:creationId xmlns:a16="http://schemas.microsoft.com/office/drawing/2014/main" id="{9CBDC61C-BE3D-408F-A8C0-56F918DAB524}"/>
              </a:ext>
            </a:extLst>
          </p:cNvPr>
          <p:cNvCxnSpPr>
            <a:cxnSpLocks/>
          </p:cNvCxnSpPr>
          <p:nvPr/>
        </p:nvCxnSpPr>
        <p:spPr>
          <a:xfrm>
            <a:off x="8051222" y="1573645"/>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4EBC08F-CCF1-4F3D-BDB1-FDF318D87BD7}"/>
              </a:ext>
            </a:extLst>
          </p:cNvPr>
          <p:cNvCxnSpPr>
            <a:cxnSpLocks/>
          </p:cNvCxnSpPr>
          <p:nvPr/>
        </p:nvCxnSpPr>
        <p:spPr>
          <a:xfrm flipV="1">
            <a:off x="8510527" y="1306723"/>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22" name="TextBox 221">
            <a:extLst>
              <a:ext uri="{FF2B5EF4-FFF2-40B4-BE49-F238E27FC236}">
                <a16:creationId xmlns:a16="http://schemas.microsoft.com/office/drawing/2014/main" id="{01D6FDBA-1CFF-4409-BBE5-5A209E3BB5C0}"/>
              </a:ext>
            </a:extLst>
          </p:cNvPr>
          <p:cNvSpPr txBox="1"/>
          <p:nvPr/>
        </p:nvSpPr>
        <p:spPr>
          <a:xfrm>
            <a:off x="10460433" y="657843"/>
            <a:ext cx="545705" cy="369332"/>
          </a:xfrm>
          <a:prstGeom prst="rect">
            <a:avLst/>
          </a:prstGeom>
          <a:noFill/>
        </p:spPr>
        <p:txBody>
          <a:bodyPr wrap="square" rtlCol="0">
            <a:spAutoFit/>
          </a:bodyPr>
          <a:lstStyle/>
          <a:p>
            <a:pPr algn="ctr"/>
            <a:r>
              <a:rPr lang="en-US" dirty="0">
                <a:solidFill>
                  <a:schemeClr val="tx2"/>
                </a:solidFill>
              </a:rPr>
              <a:t>400</a:t>
            </a:r>
            <a:endParaRPr lang="en-IN" dirty="0">
              <a:solidFill>
                <a:schemeClr val="tx2"/>
              </a:solidFill>
            </a:endParaRPr>
          </a:p>
        </p:txBody>
      </p:sp>
      <p:cxnSp>
        <p:nvCxnSpPr>
          <p:cNvPr id="223" name="Straight Connector 222">
            <a:extLst>
              <a:ext uri="{FF2B5EF4-FFF2-40B4-BE49-F238E27FC236}">
                <a16:creationId xmlns:a16="http://schemas.microsoft.com/office/drawing/2014/main" id="{3A4A7F28-2695-42E1-BB02-97BEF22FFE40}"/>
              </a:ext>
            </a:extLst>
          </p:cNvPr>
          <p:cNvCxnSpPr>
            <a:cxnSpLocks/>
          </p:cNvCxnSpPr>
          <p:nvPr/>
        </p:nvCxnSpPr>
        <p:spPr>
          <a:xfrm>
            <a:off x="10509703" y="976520"/>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1ACE72A-64A4-4F4D-A623-A6765F1C1055}"/>
              </a:ext>
            </a:extLst>
          </p:cNvPr>
          <p:cNvCxnSpPr>
            <a:cxnSpLocks/>
          </p:cNvCxnSpPr>
          <p:nvPr/>
        </p:nvCxnSpPr>
        <p:spPr>
          <a:xfrm flipV="1">
            <a:off x="10969007" y="709598"/>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8C8C83A2-74D9-47C5-8412-C5D364E1B464}"/>
              </a:ext>
            </a:extLst>
          </p:cNvPr>
          <p:cNvSpPr txBox="1"/>
          <p:nvPr/>
        </p:nvSpPr>
        <p:spPr>
          <a:xfrm>
            <a:off x="8822528" y="1873256"/>
            <a:ext cx="545705" cy="369332"/>
          </a:xfrm>
          <a:prstGeom prst="rect">
            <a:avLst/>
          </a:prstGeom>
          <a:noFill/>
        </p:spPr>
        <p:txBody>
          <a:bodyPr wrap="square" rtlCol="0">
            <a:spAutoFit/>
          </a:bodyPr>
          <a:lstStyle/>
          <a:p>
            <a:pPr algn="ctr"/>
            <a:r>
              <a:rPr lang="en-US" dirty="0">
                <a:solidFill>
                  <a:schemeClr val="tx2"/>
                </a:solidFill>
              </a:rPr>
              <a:t>200</a:t>
            </a:r>
            <a:endParaRPr lang="en-IN" dirty="0">
              <a:solidFill>
                <a:schemeClr val="tx2"/>
              </a:solidFill>
            </a:endParaRPr>
          </a:p>
        </p:txBody>
      </p:sp>
      <p:cxnSp>
        <p:nvCxnSpPr>
          <p:cNvPr id="226" name="Straight Connector 225">
            <a:extLst>
              <a:ext uri="{FF2B5EF4-FFF2-40B4-BE49-F238E27FC236}">
                <a16:creationId xmlns:a16="http://schemas.microsoft.com/office/drawing/2014/main" id="{AA5FE01D-B2D4-4155-9384-039022A40C16}"/>
              </a:ext>
            </a:extLst>
          </p:cNvPr>
          <p:cNvCxnSpPr>
            <a:cxnSpLocks/>
          </p:cNvCxnSpPr>
          <p:nvPr/>
        </p:nvCxnSpPr>
        <p:spPr>
          <a:xfrm>
            <a:off x="8871797" y="2191934"/>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348E655-D9AD-498D-992E-063BEE2154D2}"/>
              </a:ext>
            </a:extLst>
          </p:cNvPr>
          <p:cNvCxnSpPr>
            <a:cxnSpLocks/>
          </p:cNvCxnSpPr>
          <p:nvPr/>
        </p:nvCxnSpPr>
        <p:spPr>
          <a:xfrm flipV="1">
            <a:off x="9331102" y="1925011"/>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C1FA71B0-95E0-485C-AF0B-93338BB7FC0D}"/>
              </a:ext>
            </a:extLst>
          </p:cNvPr>
          <p:cNvSpPr txBox="1"/>
          <p:nvPr/>
        </p:nvSpPr>
        <p:spPr>
          <a:xfrm>
            <a:off x="8001953" y="1872485"/>
            <a:ext cx="545705" cy="369332"/>
          </a:xfrm>
          <a:prstGeom prst="rect">
            <a:avLst/>
          </a:prstGeom>
          <a:noFill/>
        </p:spPr>
        <p:txBody>
          <a:bodyPr wrap="square" rtlCol="0">
            <a:spAutoFit/>
          </a:bodyPr>
          <a:lstStyle/>
          <a:p>
            <a:pPr algn="ctr"/>
            <a:r>
              <a:rPr lang="en-US" dirty="0">
                <a:solidFill>
                  <a:schemeClr val="tx2"/>
                </a:solidFill>
              </a:rPr>
              <a:t>300</a:t>
            </a:r>
            <a:endParaRPr lang="en-IN" dirty="0">
              <a:solidFill>
                <a:schemeClr val="tx2"/>
              </a:solidFill>
            </a:endParaRPr>
          </a:p>
        </p:txBody>
      </p:sp>
      <p:cxnSp>
        <p:nvCxnSpPr>
          <p:cNvPr id="229" name="Straight Connector 228">
            <a:extLst>
              <a:ext uri="{FF2B5EF4-FFF2-40B4-BE49-F238E27FC236}">
                <a16:creationId xmlns:a16="http://schemas.microsoft.com/office/drawing/2014/main" id="{F2CE66AA-3A2C-40F9-8508-A50EF15BA969}"/>
              </a:ext>
            </a:extLst>
          </p:cNvPr>
          <p:cNvCxnSpPr>
            <a:cxnSpLocks/>
          </p:cNvCxnSpPr>
          <p:nvPr/>
        </p:nvCxnSpPr>
        <p:spPr>
          <a:xfrm>
            <a:off x="8051222" y="2191162"/>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263B3732-876B-4BC3-ADE9-2558846A9EC7}"/>
              </a:ext>
            </a:extLst>
          </p:cNvPr>
          <p:cNvCxnSpPr>
            <a:cxnSpLocks/>
          </p:cNvCxnSpPr>
          <p:nvPr/>
        </p:nvCxnSpPr>
        <p:spPr>
          <a:xfrm flipV="1">
            <a:off x="8510527" y="1924239"/>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0E8BBE31-3222-4007-9C29-968F9A6EC054}"/>
              </a:ext>
            </a:extLst>
          </p:cNvPr>
          <p:cNvSpPr txBox="1"/>
          <p:nvPr/>
        </p:nvSpPr>
        <p:spPr>
          <a:xfrm>
            <a:off x="6365315" y="2474794"/>
            <a:ext cx="545705" cy="369332"/>
          </a:xfrm>
          <a:prstGeom prst="rect">
            <a:avLst/>
          </a:prstGeom>
          <a:noFill/>
        </p:spPr>
        <p:txBody>
          <a:bodyPr wrap="square" rtlCol="0">
            <a:spAutoFit/>
          </a:bodyPr>
          <a:lstStyle/>
          <a:p>
            <a:pPr algn="ctr"/>
            <a:r>
              <a:rPr lang="en-US" dirty="0">
                <a:solidFill>
                  <a:schemeClr val="tx2"/>
                </a:solidFill>
              </a:rPr>
              <a:t>500</a:t>
            </a:r>
            <a:endParaRPr lang="en-IN" dirty="0">
              <a:solidFill>
                <a:schemeClr val="tx2"/>
              </a:solidFill>
            </a:endParaRPr>
          </a:p>
        </p:txBody>
      </p:sp>
      <p:cxnSp>
        <p:nvCxnSpPr>
          <p:cNvPr id="232" name="Straight Connector 231">
            <a:extLst>
              <a:ext uri="{FF2B5EF4-FFF2-40B4-BE49-F238E27FC236}">
                <a16:creationId xmlns:a16="http://schemas.microsoft.com/office/drawing/2014/main" id="{80A28A22-DAC4-474B-93ED-B368B22CBDAB}"/>
              </a:ext>
            </a:extLst>
          </p:cNvPr>
          <p:cNvCxnSpPr>
            <a:cxnSpLocks/>
          </p:cNvCxnSpPr>
          <p:nvPr/>
        </p:nvCxnSpPr>
        <p:spPr>
          <a:xfrm>
            <a:off x="6414584" y="2793470"/>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727737E-25C4-4993-AFC7-05B1AC358D5D}"/>
              </a:ext>
            </a:extLst>
          </p:cNvPr>
          <p:cNvCxnSpPr>
            <a:cxnSpLocks/>
          </p:cNvCxnSpPr>
          <p:nvPr/>
        </p:nvCxnSpPr>
        <p:spPr>
          <a:xfrm flipV="1">
            <a:off x="6873889" y="2526548"/>
            <a:ext cx="0" cy="269486"/>
          </a:xfrm>
          <a:prstGeom prst="line">
            <a:avLst/>
          </a:prstGeom>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7E5909AF-4DE8-49AF-830F-71CB5DDE0C7A}"/>
              </a:ext>
            </a:extLst>
          </p:cNvPr>
          <p:cNvSpPr txBox="1"/>
          <p:nvPr/>
        </p:nvSpPr>
        <p:spPr>
          <a:xfrm>
            <a:off x="9636859" y="654668"/>
            <a:ext cx="545705" cy="369332"/>
          </a:xfrm>
          <a:prstGeom prst="rect">
            <a:avLst/>
          </a:prstGeom>
          <a:noFill/>
        </p:spPr>
        <p:txBody>
          <a:bodyPr wrap="square" rtlCol="0">
            <a:spAutoFit/>
          </a:bodyPr>
          <a:lstStyle/>
          <a:p>
            <a:pPr algn="ctr"/>
            <a:r>
              <a:rPr lang="el-GR" dirty="0">
                <a:solidFill>
                  <a:schemeClr val="tx2"/>
                </a:solidFill>
                <a:latin typeface="Roboto Condensed" panose="02000000000000000000" pitchFamily="2" charset="0"/>
                <a:ea typeface="Roboto Condensed" panose="02000000000000000000" pitchFamily="2" charset="0"/>
              </a:rPr>
              <a:t>ε</a:t>
            </a:r>
            <a:endParaRPr lang="en-IN" dirty="0">
              <a:solidFill>
                <a:schemeClr val="tx2"/>
              </a:solidFill>
            </a:endParaRPr>
          </a:p>
        </p:txBody>
      </p:sp>
      <p:cxnSp>
        <p:nvCxnSpPr>
          <p:cNvPr id="245" name="Straight Connector 244">
            <a:extLst>
              <a:ext uri="{FF2B5EF4-FFF2-40B4-BE49-F238E27FC236}">
                <a16:creationId xmlns:a16="http://schemas.microsoft.com/office/drawing/2014/main" id="{7BC8609A-2B16-46F3-BFEC-74D6499AA716}"/>
              </a:ext>
            </a:extLst>
          </p:cNvPr>
          <p:cNvCxnSpPr>
            <a:cxnSpLocks/>
          </p:cNvCxnSpPr>
          <p:nvPr/>
        </p:nvCxnSpPr>
        <p:spPr>
          <a:xfrm>
            <a:off x="9686129" y="973345"/>
            <a:ext cx="4619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DADB5384-CB4B-43B9-96E6-93AEBF32A0E8}"/>
              </a:ext>
            </a:extLst>
          </p:cNvPr>
          <p:cNvCxnSpPr>
            <a:cxnSpLocks/>
          </p:cNvCxnSpPr>
          <p:nvPr/>
        </p:nvCxnSpPr>
        <p:spPr>
          <a:xfrm flipV="1">
            <a:off x="10145433" y="706423"/>
            <a:ext cx="0" cy="2694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01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wipe(left)">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5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6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6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6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6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6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7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7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94"/>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95"/>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0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1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1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6"/>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217"/>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2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22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22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5"/>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22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2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28"/>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229"/>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23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3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3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3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24"/>
                                        </p:tgtEl>
                                        <p:attrNameLst>
                                          <p:attrName>style.visibility</p:attrName>
                                        </p:attrNameLst>
                                      </p:cBhvr>
                                      <p:to>
                                        <p:strVal val="visible"/>
                                      </p:to>
                                    </p:set>
                                    <p:animEffect transition="in" filter="wipe(left)">
                                      <p:cBhvr>
                                        <p:cTn id="197" dur="500"/>
                                        <p:tgtEl>
                                          <p:spTgt spid="124"/>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25"/>
                                        </p:tgtEl>
                                        <p:attrNameLst>
                                          <p:attrName>style.visibility</p:attrName>
                                        </p:attrNameLst>
                                      </p:cBhvr>
                                      <p:to>
                                        <p:strVal val="visible"/>
                                      </p:to>
                                    </p:set>
                                    <p:animEffect transition="in" filter="wipe(left)">
                                      <p:cBhvr>
                                        <p:cTn id="202" dur="500"/>
                                        <p:tgtEl>
                                          <p:spTgt spid="125"/>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126"/>
                                        </p:tgtEl>
                                        <p:attrNameLst>
                                          <p:attrName>style.visibility</p:attrName>
                                        </p:attrNameLst>
                                      </p:cBhvr>
                                      <p:to>
                                        <p:strVal val="visible"/>
                                      </p:to>
                                    </p:set>
                                    <p:animEffect transition="in" filter="wipe(left)">
                                      <p:cBhvr>
                                        <p:cTn id="207" dur="500"/>
                                        <p:tgtEl>
                                          <p:spTgt spid="126"/>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28"/>
                                        </p:tgtEl>
                                        <p:attrNameLst>
                                          <p:attrName>style.visibility</p:attrName>
                                        </p:attrNameLst>
                                      </p:cBhvr>
                                      <p:to>
                                        <p:strVal val="visible"/>
                                      </p:to>
                                    </p:set>
                                    <p:animEffect transition="in" filter="wipe(left)">
                                      <p:cBhvr>
                                        <p:cTn id="212" dur="500"/>
                                        <p:tgtEl>
                                          <p:spTgt spid="12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127"/>
                                        </p:tgtEl>
                                        <p:attrNameLst>
                                          <p:attrName>style.visibility</p:attrName>
                                        </p:attrNameLst>
                                      </p:cBhvr>
                                      <p:to>
                                        <p:strVal val="visible"/>
                                      </p:to>
                                    </p:set>
                                    <p:animEffect transition="in" filter="wipe(left)">
                                      <p:cBhvr>
                                        <p:cTn id="217" dur="500"/>
                                        <p:tgtEl>
                                          <p:spTgt spid="127"/>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29"/>
                                        </p:tgtEl>
                                        <p:attrNameLst>
                                          <p:attrName>style.visibility</p:attrName>
                                        </p:attrNameLst>
                                      </p:cBhvr>
                                      <p:to>
                                        <p:strVal val="visible"/>
                                      </p:to>
                                    </p:set>
                                    <p:animEffect transition="in" filter="wipe(left)">
                                      <p:cBhvr>
                                        <p:cTn id="222" dur="500"/>
                                        <p:tgtEl>
                                          <p:spTgt spid="129"/>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1" fill="hold" nodeType="clickEffect">
                                  <p:stCondLst>
                                    <p:cond delay="0"/>
                                  </p:stCondLst>
                                  <p:childTnLst>
                                    <p:set>
                                      <p:cBhvr>
                                        <p:cTn id="226" dur="1" fill="hold">
                                          <p:stCondLst>
                                            <p:cond delay="0"/>
                                          </p:stCondLst>
                                        </p:cTn>
                                        <p:tgtEl>
                                          <p:spTgt spid="246"/>
                                        </p:tgtEl>
                                        <p:attrNameLst>
                                          <p:attrName>style.visibility</p:attrName>
                                        </p:attrNameLst>
                                      </p:cBhvr>
                                      <p:to>
                                        <p:strVal val="visible"/>
                                      </p:to>
                                    </p:set>
                                    <p:animEffect transition="in" filter="wipe(up)">
                                      <p:cBhvr>
                                        <p:cTn id="227" dur="500"/>
                                        <p:tgtEl>
                                          <p:spTgt spid="246"/>
                                        </p:tgtEl>
                                      </p:cBhvr>
                                    </p:animEffect>
                                  </p:childTnLst>
                                </p:cTn>
                              </p:par>
                            </p:childTnLst>
                          </p:cTn>
                        </p:par>
                        <p:par>
                          <p:cTn id="228" fill="hold">
                            <p:stCondLst>
                              <p:cond delay="500"/>
                            </p:stCondLst>
                            <p:childTnLst>
                              <p:par>
                                <p:cTn id="229" presetID="22" presetClass="entr" presetSubtype="2" fill="hold" nodeType="afterEffect">
                                  <p:stCondLst>
                                    <p:cond delay="0"/>
                                  </p:stCondLst>
                                  <p:childTnLst>
                                    <p:set>
                                      <p:cBhvr>
                                        <p:cTn id="230" dur="1" fill="hold">
                                          <p:stCondLst>
                                            <p:cond delay="0"/>
                                          </p:stCondLst>
                                        </p:cTn>
                                        <p:tgtEl>
                                          <p:spTgt spid="245"/>
                                        </p:tgtEl>
                                        <p:attrNameLst>
                                          <p:attrName>style.visibility</p:attrName>
                                        </p:attrNameLst>
                                      </p:cBhvr>
                                      <p:to>
                                        <p:strVal val="visible"/>
                                      </p:to>
                                    </p:set>
                                    <p:animEffect transition="in" filter="wipe(right)">
                                      <p:cBhvr>
                                        <p:cTn id="231" dur="500"/>
                                        <p:tgtEl>
                                          <p:spTgt spid="24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36"/>
                                        </p:tgtEl>
                                        <p:attrNameLst>
                                          <p:attrName>style.visibility</p:attrName>
                                        </p:attrNameLst>
                                      </p:cBhvr>
                                      <p:to>
                                        <p:strVal val="visible"/>
                                      </p:to>
                                    </p:set>
                                    <p:animEffect transition="in" filter="wipe(left)">
                                      <p:cBhvr>
                                        <p:cTn id="241"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P spid="125" grpId="0"/>
      <p:bldP spid="126" grpId="0"/>
      <p:bldP spid="127" grpId="0"/>
      <p:bldP spid="128" grpId="0"/>
      <p:bldP spid="129" grpId="0"/>
      <p:bldP spid="136" grpId="0"/>
      <p:bldP spid="96" grpId="0"/>
      <p:bldP spid="97" grpId="0"/>
      <p:bldP spid="120" grpId="0"/>
      <p:bldP spid="121" grpId="0"/>
      <p:bldP spid="130"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7" grpId="0"/>
      <p:bldP spid="193" grpId="0"/>
      <p:bldP spid="210" grpId="0"/>
      <p:bldP spid="211" grpId="0"/>
      <p:bldP spid="212" grpId="0"/>
      <p:bldP spid="213" grpId="0"/>
      <p:bldP spid="214" grpId="0"/>
      <p:bldP spid="215" grpId="0"/>
      <p:bldP spid="216" grpId="0"/>
      <p:bldP spid="219" grpId="0"/>
      <p:bldP spid="222" grpId="0"/>
      <p:bldP spid="225" grpId="0"/>
      <p:bldP spid="228" grpId="0"/>
      <p:bldP spid="231" grpId="0"/>
      <p:bldP spid="24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E194A77B-D971-4C09-904B-17A40EF6AA33}"/>
                  </a:ext>
                </a:extLst>
              </p:cNvPr>
              <p:cNvSpPr txBox="1"/>
              <p:nvPr/>
            </p:nvSpPr>
            <p:spPr>
              <a:xfrm>
                <a:off x="8411272" y="3217193"/>
                <a:ext cx="368556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𝑂𝑝𝑝</m:t>
                      </m:r>
                      <m:r>
                        <a:rPr lang="en-US" sz="2400" b="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𝐶𝑜𝑠𝑡</m:t>
                      </m:r>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r>
                        <a:rPr lang="en-US" sz="2400" b="0" i="1" smtClean="0">
                          <a:solidFill>
                            <a:schemeClr val="accent6"/>
                          </a:solidFill>
                          <a:latin typeface="Cambria Math" panose="02040503050406030204" pitchFamily="18" charset="0"/>
                        </a:rPr>
                        <m:t>)</m:t>
                      </m:r>
                    </m:oMath>
                  </m:oMathPara>
                </a14:m>
                <a:endParaRPr lang="en-IN" sz="2400" dirty="0">
                  <a:solidFill>
                    <a:schemeClr val="accent6"/>
                  </a:solidFill>
                </a:endParaRPr>
              </a:p>
            </p:txBody>
          </p:sp>
        </mc:Choice>
        <mc:Fallback xmlns="">
          <p:sp>
            <p:nvSpPr>
              <p:cNvPr id="148" name="TextBox 147">
                <a:extLst>
                  <a:ext uri="{FF2B5EF4-FFF2-40B4-BE49-F238E27FC236}">
                    <a16:creationId xmlns:a16="http://schemas.microsoft.com/office/drawing/2014/main" id="{E194A77B-D971-4C09-904B-17A40EF6AA33}"/>
                  </a:ext>
                </a:extLst>
              </p:cNvPr>
              <p:cNvSpPr txBox="1">
                <a:spLocks noRot="1" noChangeAspect="1" noMove="1" noResize="1" noEditPoints="1" noAdjustHandles="1" noChangeArrowheads="1" noChangeShapeType="1" noTextEdit="1"/>
              </p:cNvSpPr>
              <p:nvPr/>
            </p:nvSpPr>
            <p:spPr>
              <a:xfrm>
                <a:off x="8411272" y="3217193"/>
                <a:ext cx="3685561" cy="399084"/>
              </a:xfrm>
              <a:prstGeom prst="rect">
                <a:avLst/>
              </a:prstGeom>
              <a:blipFill>
                <a:blip r:embed="rId2"/>
                <a:stretch>
                  <a:fillRect l="-2318" r="-2483" b="-261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B5C7F302-82B0-4D90-BA2B-332A839F0990}"/>
                  </a:ext>
                </a:extLst>
              </p:cNvPr>
              <p:cNvSpPr txBox="1"/>
              <p:nvPr/>
            </p:nvSpPr>
            <p:spPr>
              <a:xfrm>
                <a:off x="8415403" y="1639678"/>
                <a:ext cx="1745799"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𝐶</m:t>
                          </m:r>
                        </m:e>
                        <m:sub>
                          <m:r>
                            <a:rPr lang="en-US" sz="2400" b="0" i="1" smtClean="0">
                              <a:solidFill>
                                <a:schemeClr val="accent6"/>
                              </a:solidFill>
                              <a:latin typeface="Cambria Math" panose="02040503050406030204" pitchFamily="18" charset="0"/>
                            </a:rPr>
                            <m:t>𝑖𝑗</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𝑢</m:t>
                          </m:r>
                        </m:e>
                        <m:sub>
                          <m:r>
                            <a:rPr lang="en-US" sz="2400" b="0" i="1" smtClean="0">
                              <a:solidFill>
                                <a:schemeClr val="accent6"/>
                              </a:solidFill>
                              <a:latin typeface="Cambria Math" panose="02040503050406030204" pitchFamily="18" charset="0"/>
                            </a:rPr>
                            <m:t>𝑖</m:t>
                          </m:r>
                        </m:sub>
                      </m:sSub>
                      <m:r>
                        <a:rPr lang="en-US" sz="2400" b="0" i="1" smtClean="0">
                          <a:solidFill>
                            <a:schemeClr val="accent6"/>
                          </a:solidFill>
                          <a:latin typeface="Cambria Math" panose="02040503050406030204" pitchFamily="18" charset="0"/>
                        </a:rPr>
                        <m:t>+</m:t>
                      </m:r>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𝑣</m:t>
                          </m:r>
                        </m:e>
                        <m:sub>
                          <m:r>
                            <a:rPr lang="en-US" sz="2400" b="0" i="1" smtClean="0">
                              <a:solidFill>
                                <a:schemeClr val="accent6"/>
                              </a:solidFill>
                              <a:latin typeface="Cambria Math" panose="02040503050406030204" pitchFamily="18" charset="0"/>
                            </a:rPr>
                            <m:t>𝑗</m:t>
                          </m:r>
                        </m:sub>
                      </m:sSub>
                    </m:oMath>
                  </m:oMathPara>
                </a14:m>
                <a:endParaRPr lang="en-IN" sz="2400" dirty="0">
                  <a:solidFill>
                    <a:schemeClr val="accent6"/>
                  </a:solidFill>
                </a:endParaRPr>
              </a:p>
            </p:txBody>
          </p:sp>
        </mc:Choice>
        <mc:Fallback xmlns="">
          <p:sp>
            <p:nvSpPr>
              <p:cNvPr id="150" name="TextBox 149">
                <a:extLst>
                  <a:ext uri="{FF2B5EF4-FFF2-40B4-BE49-F238E27FC236}">
                    <a16:creationId xmlns:a16="http://schemas.microsoft.com/office/drawing/2014/main" id="{B5C7F302-82B0-4D90-BA2B-332A839F0990}"/>
                  </a:ext>
                </a:extLst>
              </p:cNvPr>
              <p:cNvSpPr txBox="1">
                <a:spLocks noRot="1" noChangeAspect="1" noMove="1" noResize="1" noEditPoints="1" noAdjustHandles="1" noChangeArrowheads="1" noChangeShapeType="1" noTextEdit="1"/>
              </p:cNvSpPr>
              <p:nvPr/>
            </p:nvSpPr>
            <p:spPr>
              <a:xfrm>
                <a:off x="8415403" y="1639678"/>
                <a:ext cx="1745799" cy="399084"/>
              </a:xfrm>
              <a:prstGeom prst="rect">
                <a:avLst/>
              </a:prstGeom>
              <a:blipFill>
                <a:blip r:embed="rId3"/>
                <a:stretch>
                  <a:fillRect l="-3484" r="-2439" b="-24615"/>
                </a:stretch>
              </a:blipFill>
            </p:spPr>
            <p:txBody>
              <a:bodyPr/>
              <a:lstStyle/>
              <a:p>
                <a:r>
                  <a:rPr lang="en-IN">
                    <a:noFill/>
                  </a:rPr>
                  <a:t> </a:t>
                </a:r>
              </a:p>
            </p:txBody>
          </p:sp>
        </mc:Fallback>
      </mc:AlternateContent>
      <p:sp>
        <p:nvSpPr>
          <p:cNvPr id="151" name="Content Placeholder 3">
            <a:extLst>
              <a:ext uri="{FF2B5EF4-FFF2-40B4-BE49-F238E27FC236}">
                <a16:creationId xmlns:a16="http://schemas.microsoft.com/office/drawing/2014/main" id="{4F8F7070-AA95-43CE-BC60-C59860C16EFF}"/>
              </a:ext>
            </a:extLst>
          </p:cNvPr>
          <p:cNvSpPr txBox="1">
            <a:spLocks/>
          </p:cNvSpPr>
          <p:nvPr/>
        </p:nvSpPr>
        <p:spPr>
          <a:xfrm>
            <a:off x="8113218" y="566812"/>
            <a:ext cx="4078777"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r>
              <a:rPr lang="en-US" dirty="0" err="1"/>
              <a:t>u</a:t>
            </a:r>
            <a:r>
              <a:rPr lang="en-US" baseline="-25000" dirty="0" err="1"/>
              <a:t>i</a:t>
            </a:r>
            <a:r>
              <a:rPr lang="en-US" dirty="0"/>
              <a:t> &amp; </a:t>
            </a:r>
            <a:r>
              <a:rPr lang="en-US" dirty="0" err="1"/>
              <a:t>v</a:t>
            </a:r>
            <a:r>
              <a:rPr lang="en-US" baseline="-25000" dirty="0" err="1"/>
              <a:t>j</a:t>
            </a:r>
            <a:r>
              <a:rPr lang="en-US" dirty="0"/>
              <a:t> from all the </a:t>
            </a:r>
            <a:r>
              <a:rPr lang="en-US" dirty="0">
                <a:solidFill>
                  <a:schemeClr val="tx2"/>
                </a:solidFill>
              </a:rPr>
              <a:t>allocated cells</a:t>
            </a:r>
            <a:r>
              <a:rPr lang="en-US" dirty="0"/>
              <a:t> using following formula.</a:t>
            </a:r>
            <a:endParaRPr lang="en-IN" baseline="-25000" dirty="0"/>
          </a:p>
        </p:txBody>
      </p:sp>
      <p:sp>
        <p:nvSpPr>
          <p:cNvPr id="152" name="Content Placeholder 3">
            <a:extLst>
              <a:ext uri="{FF2B5EF4-FFF2-40B4-BE49-F238E27FC236}">
                <a16:creationId xmlns:a16="http://schemas.microsoft.com/office/drawing/2014/main" id="{F4FC2B4C-DD5E-4114-87AC-FF86E589F7CB}"/>
              </a:ext>
            </a:extLst>
          </p:cNvPr>
          <p:cNvSpPr txBox="1">
            <a:spLocks/>
          </p:cNvSpPr>
          <p:nvPr/>
        </p:nvSpPr>
        <p:spPr>
          <a:xfrm>
            <a:off x="8113218" y="2053620"/>
            <a:ext cx="4078777"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a:t>
            </a:r>
            <a:r>
              <a:rPr lang="en-US" dirty="0">
                <a:solidFill>
                  <a:schemeClr val="tx2"/>
                </a:solidFill>
              </a:rPr>
              <a:t>unallocated cells </a:t>
            </a:r>
            <a:r>
              <a:rPr lang="en-US" dirty="0"/>
              <a:t>using following formula.</a:t>
            </a:r>
            <a:endParaRPr lang="en-IN" baseline="-25000" dirty="0"/>
          </a:p>
        </p:txBody>
      </p:sp>
      <p:sp>
        <p:nvSpPr>
          <p:cNvPr id="146" name="TextBox 145">
            <a:extLst>
              <a:ext uri="{FF2B5EF4-FFF2-40B4-BE49-F238E27FC236}">
                <a16:creationId xmlns:a16="http://schemas.microsoft.com/office/drawing/2014/main" id="{FBBFCC18-731B-4082-A449-AE29B444573B}"/>
              </a:ext>
            </a:extLst>
          </p:cNvPr>
          <p:cNvSpPr txBox="1"/>
          <p:nvPr/>
        </p:nvSpPr>
        <p:spPr>
          <a:xfrm>
            <a:off x="447502" y="566812"/>
            <a:ext cx="555617" cy="417633"/>
          </a:xfrm>
          <a:prstGeom prst="rect">
            <a:avLst/>
          </a:prstGeom>
          <a:noFill/>
        </p:spPr>
        <p:txBody>
          <a:bodyPr wrap="square" rtlCol="0">
            <a:spAutoFit/>
          </a:bodyPr>
          <a:lstStyle/>
          <a:p>
            <a:r>
              <a:rPr lang="en-US" sz="2200" dirty="0"/>
              <a:t>To</a:t>
            </a:r>
            <a:endParaRPr lang="en-IN" sz="2200" dirty="0"/>
          </a:p>
        </p:txBody>
      </p:sp>
      <p:sp>
        <p:nvSpPr>
          <p:cNvPr id="147" name="TextBox 146">
            <a:extLst>
              <a:ext uri="{FF2B5EF4-FFF2-40B4-BE49-F238E27FC236}">
                <a16:creationId xmlns:a16="http://schemas.microsoft.com/office/drawing/2014/main" id="{F44FE566-8716-43D4-9CBD-816F31A1BABC}"/>
              </a:ext>
            </a:extLst>
          </p:cNvPr>
          <p:cNvSpPr txBox="1"/>
          <p:nvPr/>
        </p:nvSpPr>
        <p:spPr>
          <a:xfrm>
            <a:off x="-20189" y="980348"/>
            <a:ext cx="789604" cy="417633"/>
          </a:xfrm>
          <a:prstGeom prst="rect">
            <a:avLst/>
          </a:prstGeom>
          <a:noFill/>
        </p:spPr>
        <p:txBody>
          <a:bodyPr wrap="square" rtlCol="0">
            <a:spAutoFit/>
          </a:bodyPr>
          <a:lstStyle/>
          <a:p>
            <a:r>
              <a:rPr lang="en-US" sz="2200" dirty="0"/>
              <a:t>From</a:t>
            </a:r>
            <a:endParaRPr lang="en-IN" sz="2200" dirty="0"/>
          </a:p>
        </p:txBody>
      </p:sp>
      <p:cxnSp>
        <p:nvCxnSpPr>
          <p:cNvPr id="149" name="Straight Connector 148">
            <a:extLst>
              <a:ext uri="{FF2B5EF4-FFF2-40B4-BE49-F238E27FC236}">
                <a16:creationId xmlns:a16="http://schemas.microsoft.com/office/drawing/2014/main" id="{9F91D886-6C7A-4B72-9A93-1B5EECF30A84}"/>
              </a:ext>
            </a:extLst>
          </p:cNvPr>
          <p:cNvCxnSpPr>
            <a:cxnSpLocks/>
          </p:cNvCxnSpPr>
          <p:nvPr/>
        </p:nvCxnSpPr>
        <p:spPr>
          <a:xfrm>
            <a:off x="42147" y="603462"/>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96CF3AE-5F9B-4B08-8DED-A098F459885E}"/>
              </a:ext>
            </a:extLst>
          </p:cNvPr>
          <p:cNvCxnSpPr>
            <a:cxnSpLocks/>
          </p:cNvCxnSpPr>
          <p:nvPr/>
        </p:nvCxnSpPr>
        <p:spPr>
          <a:xfrm>
            <a:off x="42147" y="1350945"/>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D80A6A6-DA3B-40AF-B563-0E3FCBB22037}"/>
              </a:ext>
            </a:extLst>
          </p:cNvPr>
          <p:cNvCxnSpPr>
            <a:cxnSpLocks/>
          </p:cNvCxnSpPr>
          <p:nvPr/>
        </p:nvCxnSpPr>
        <p:spPr>
          <a:xfrm>
            <a:off x="42147" y="2092136"/>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D7EBA63-F43C-4092-9861-0966B3CFFCB3}"/>
              </a:ext>
            </a:extLst>
          </p:cNvPr>
          <p:cNvCxnSpPr>
            <a:cxnSpLocks/>
          </p:cNvCxnSpPr>
          <p:nvPr/>
        </p:nvCxnSpPr>
        <p:spPr>
          <a:xfrm>
            <a:off x="42147" y="2833328"/>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E453B41-44B1-4C64-B291-A86B1D777601}"/>
              </a:ext>
            </a:extLst>
          </p:cNvPr>
          <p:cNvCxnSpPr>
            <a:cxnSpLocks/>
          </p:cNvCxnSpPr>
          <p:nvPr/>
        </p:nvCxnSpPr>
        <p:spPr>
          <a:xfrm>
            <a:off x="42147" y="3574519"/>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27D5F7-D874-4C5F-BB7F-7B0C600E4E09}"/>
              </a:ext>
            </a:extLst>
          </p:cNvPr>
          <p:cNvCxnSpPr>
            <a:cxnSpLocks/>
          </p:cNvCxnSpPr>
          <p:nvPr/>
        </p:nvCxnSpPr>
        <p:spPr>
          <a:xfrm>
            <a:off x="42148" y="4315712"/>
            <a:ext cx="81005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F8AAC63-1EB6-4B69-B102-D1093094B8D8}"/>
              </a:ext>
            </a:extLst>
          </p:cNvPr>
          <p:cNvCxnSpPr>
            <a:cxnSpLocks/>
          </p:cNvCxnSpPr>
          <p:nvPr/>
        </p:nvCxnSpPr>
        <p:spPr>
          <a:xfrm>
            <a:off x="42148" y="4699538"/>
            <a:ext cx="63627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3AF11AE-FB41-4FD1-B2D5-AEF098D678D4}"/>
              </a:ext>
            </a:extLst>
          </p:cNvPr>
          <p:cNvCxnSpPr>
            <a:cxnSpLocks/>
          </p:cNvCxnSpPr>
          <p:nvPr/>
        </p:nvCxnSpPr>
        <p:spPr>
          <a:xfrm>
            <a:off x="42149"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3484D3E-683C-4AFB-B146-273872086576}"/>
              </a:ext>
            </a:extLst>
          </p:cNvPr>
          <p:cNvCxnSpPr/>
          <p:nvPr/>
        </p:nvCxnSpPr>
        <p:spPr>
          <a:xfrm>
            <a:off x="951718"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0621E2F-2BFE-496B-B86B-636F176DEEE3}"/>
              </a:ext>
            </a:extLst>
          </p:cNvPr>
          <p:cNvCxnSpPr/>
          <p:nvPr/>
        </p:nvCxnSpPr>
        <p:spPr>
          <a:xfrm>
            <a:off x="1860582"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EDBF316-3E54-4130-B090-BAF38C184BFB}"/>
              </a:ext>
            </a:extLst>
          </p:cNvPr>
          <p:cNvCxnSpPr/>
          <p:nvPr/>
        </p:nvCxnSpPr>
        <p:spPr>
          <a:xfrm>
            <a:off x="2769445"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A2FA0A0-374B-4136-92BD-42946B698899}"/>
              </a:ext>
            </a:extLst>
          </p:cNvPr>
          <p:cNvCxnSpPr/>
          <p:nvPr/>
        </p:nvCxnSpPr>
        <p:spPr>
          <a:xfrm>
            <a:off x="3678309"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EDC0D28-31FE-4CAB-B412-FE1A72CDDD8E}"/>
              </a:ext>
            </a:extLst>
          </p:cNvPr>
          <p:cNvCxnSpPr/>
          <p:nvPr/>
        </p:nvCxnSpPr>
        <p:spPr>
          <a:xfrm>
            <a:off x="4587172"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2D97141-8A03-4644-B29D-8DFB5B085527}"/>
              </a:ext>
            </a:extLst>
          </p:cNvPr>
          <p:cNvCxnSpPr/>
          <p:nvPr/>
        </p:nvCxnSpPr>
        <p:spPr>
          <a:xfrm>
            <a:off x="6404899" y="594038"/>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6EA4789-BEB9-4E38-87E1-E85AB43B1320}"/>
              </a:ext>
            </a:extLst>
          </p:cNvPr>
          <p:cNvCxnSpPr>
            <a:cxnSpLocks/>
          </p:cNvCxnSpPr>
          <p:nvPr/>
        </p:nvCxnSpPr>
        <p:spPr>
          <a:xfrm>
            <a:off x="7313760" y="594038"/>
            <a:ext cx="0" cy="373741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1322C08-1F5A-4480-9A54-B79EFAAB0B57}"/>
              </a:ext>
            </a:extLst>
          </p:cNvPr>
          <p:cNvCxnSpPr>
            <a:cxnSpLocks/>
          </p:cNvCxnSpPr>
          <p:nvPr/>
        </p:nvCxnSpPr>
        <p:spPr>
          <a:xfrm>
            <a:off x="44707" y="603461"/>
            <a:ext cx="907011" cy="747483"/>
          </a:xfrm>
          <a:prstGeom prst="line">
            <a:avLst/>
          </a:prstGeom>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314C14A6-51C3-4EDC-B612-A1B680FEDD6C}"/>
              </a:ext>
            </a:extLst>
          </p:cNvPr>
          <p:cNvSpPr txBox="1"/>
          <p:nvPr/>
        </p:nvSpPr>
        <p:spPr>
          <a:xfrm>
            <a:off x="143274" y="1492885"/>
            <a:ext cx="707321" cy="417633"/>
          </a:xfrm>
          <a:prstGeom prst="rect">
            <a:avLst/>
          </a:prstGeom>
          <a:noFill/>
        </p:spPr>
        <p:txBody>
          <a:bodyPr wrap="square" rtlCol="0">
            <a:spAutoFit/>
          </a:bodyPr>
          <a:lstStyle/>
          <a:p>
            <a:pPr algn="ctr"/>
            <a:r>
              <a:rPr lang="en-US" sz="2200" dirty="0"/>
              <a:t>1</a:t>
            </a:r>
            <a:endParaRPr lang="en-IN" sz="2200" dirty="0"/>
          </a:p>
        </p:txBody>
      </p:sp>
      <p:sp>
        <p:nvSpPr>
          <p:cNvPr id="190" name="TextBox 189">
            <a:extLst>
              <a:ext uri="{FF2B5EF4-FFF2-40B4-BE49-F238E27FC236}">
                <a16:creationId xmlns:a16="http://schemas.microsoft.com/office/drawing/2014/main" id="{BF5E448A-2920-4360-996B-8AC1C96FD329}"/>
              </a:ext>
            </a:extLst>
          </p:cNvPr>
          <p:cNvSpPr txBox="1"/>
          <p:nvPr/>
        </p:nvSpPr>
        <p:spPr>
          <a:xfrm>
            <a:off x="143274" y="2234076"/>
            <a:ext cx="707321" cy="417633"/>
          </a:xfrm>
          <a:prstGeom prst="rect">
            <a:avLst/>
          </a:prstGeom>
          <a:noFill/>
        </p:spPr>
        <p:txBody>
          <a:bodyPr wrap="square" rtlCol="0">
            <a:spAutoFit/>
          </a:bodyPr>
          <a:lstStyle/>
          <a:p>
            <a:pPr algn="ctr"/>
            <a:r>
              <a:rPr lang="en-US" sz="2200" dirty="0"/>
              <a:t>2</a:t>
            </a:r>
            <a:endParaRPr lang="en-IN" sz="2200" dirty="0"/>
          </a:p>
        </p:txBody>
      </p:sp>
      <p:sp>
        <p:nvSpPr>
          <p:cNvPr id="191" name="TextBox 190">
            <a:extLst>
              <a:ext uri="{FF2B5EF4-FFF2-40B4-BE49-F238E27FC236}">
                <a16:creationId xmlns:a16="http://schemas.microsoft.com/office/drawing/2014/main" id="{65EB7FE7-2D04-48CD-9CC5-436D853F0A97}"/>
              </a:ext>
            </a:extLst>
          </p:cNvPr>
          <p:cNvSpPr txBox="1"/>
          <p:nvPr/>
        </p:nvSpPr>
        <p:spPr>
          <a:xfrm>
            <a:off x="143274" y="2975270"/>
            <a:ext cx="707321" cy="417633"/>
          </a:xfrm>
          <a:prstGeom prst="rect">
            <a:avLst/>
          </a:prstGeom>
          <a:noFill/>
        </p:spPr>
        <p:txBody>
          <a:bodyPr wrap="square" rtlCol="0">
            <a:spAutoFit/>
          </a:bodyPr>
          <a:lstStyle/>
          <a:p>
            <a:pPr algn="ctr"/>
            <a:r>
              <a:rPr lang="en-US" sz="2200" dirty="0"/>
              <a:t>3</a:t>
            </a:r>
            <a:endParaRPr lang="en-IN" sz="2200" dirty="0"/>
          </a:p>
        </p:txBody>
      </p:sp>
      <p:sp>
        <p:nvSpPr>
          <p:cNvPr id="192" name="TextBox 191">
            <a:extLst>
              <a:ext uri="{FF2B5EF4-FFF2-40B4-BE49-F238E27FC236}">
                <a16:creationId xmlns:a16="http://schemas.microsoft.com/office/drawing/2014/main" id="{EA0952D2-6C8D-4E09-8943-4DF1EB651662}"/>
              </a:ext>
            </a:extLst>
          </p:cNvPr>
          <p:cNvSpPr txBox="1"/>
          <p:nvPr/>
        </p:nvSpPr>
        <p:spPr>
          <a:xfrm>
            <a:off x="-20189" y="3716462"/>
            <a:ext cx="1023303" cy="417633"/>
          </a:xfrm>
          <a:prstGeom prst="rect">
            <a:avLst/>
          </a:prstGeom>
          <a:noFill/>
        </p:spPr>
        <p:txBody>
          <a:bodyPr wrap="square" rtlCol="0">
            <a:spAutoFit/>
          </a:bodyPr>
          <a:lstStyle/>
          <a:p>
            <a:pPr algn="ctr"/>
            <a:r>
              <a:rPr lang="en-US" sz="2200" dirty="0"/>
              <a:t>4</a:t>
            </a:r>
            <a:endParaRPr lang="en-IN" sz="2200" dirty="0"/>
          </a:p>
        </p:txBody>
      </p:sp>
      <p:sp>
        <p:nvSpPr>
          <p:cNvPr id="193" name="TextBox 192">
            <a:extLst>
              <a:ext uri="{FF2B5EF4-FFF2-40B4-BE49-F238E27FC236}">
                <a16:creationId xmlns:a16="http://schemas.microsoft.com/office/drawing/2014/main" id="{EDA4528B-B9BD-4C74-AD11-0902F47993F5}"/>
              </a:ext>
            </a:extLst>
          </p:cNvPr>
          <p:cNvSpPr txBox="1"/>
          <p:nvPr/>
        </p:nvSpPr>
        <p:spPr>
          <a:xfrm>
            <a:off x="-68137" y="4300412"/>
            <a:ext cx="1121284" cy="417633"/>
          </a:xfrm>
          <a:prstGeom prst="rect">
            <a:avLst/>
          </a:prstGeom>
          <a:noFill/>
        </p:spPr>
        <p:txBody>
          <a:bodyPr wrap="square" rtlCol="0">
            <a:spAutoFit/>
          </a:bodyPr>
          <a:lstStyle/>
          <a:p>
            <a:pPr algn="ctr"/>
            <a:r>
              <a:rPr lang="en-US" sz="2200" dirty="0"/>
              <a:t>Demand</a:t>
            </a:r>
            <a:endParaRPr lang="en-IN" sz="2200" dirty="0"/>
          </a:p>
        </p:txBody>
      </p:sp>
      <p:sp>
        <p:nvSpPr>
          <p:cNvPr id="194" name="TextBox 193">
            <a:extLst>
              <a:ext uri="{FF2B5EF4-FFF2-40B4-BE49-F238E27FC236}">
                <a16:creationId xmlns:a16="http://schemas.microsoft.com/office/drawing/2014/main" id="{A26FE395-B7A6-454A-A308-345453F5F168}"/>
              </a:ext>
            </a:extLst>
          </p:cNvPr>
          <p:cNvSpPr txBox="1"/>
          <p:nvPr/>
        </p:nvSpPr>
        <p:spPr>
          <a:xfrm>
            <a:off x="1052842" y="751693"/>
            <a:ext cx="707321" cy="417633"/>
          </a:xfrm>
          <a:prstGeom prst="rect">
            <a:avLst/>
          </a:prstGeom>
          <a:noFill/>
        </p:spPr>
        <p:txBody>
          <a:bodyPr wrap="square" rtlCol="0">
            <a:spAutoFit/>
          </a:bodyPr>
          <a:lstStyle/>
          <a:p>
            <a:pPr algn="ctr"/>
            <a:r>
              <a:rPr lang="en-US" sz="2200" dirty="0"/>
              <a:t>1</a:t>
            </a:r>
            <a:endParaRPr lang="en-IN" sz="2200" dirty="0"/>
          </a:p>
        </p:txBody>
      </p:sp>
      <p:sp>
        <p:nvSpPr>
          <p:cNvPr id="195" name="TextBox 194">
            <a:extLst>
              <a:ext uri="{FF2B5EF4-FFF2-40B4-BE49-F238E27FC236}">
                <a16:creationId xmlns:a16="http://schemas.microsoft.com/office/drawing/2014/main" id="{6BEE460C-179F-456C-BEAF-E722174CA2C1}"/>
              </a:ext>
            </a:extLst>
          </p:cNvPr>
          <p:cNvSpPr txBox="1"/>
          <p:nvPr/>
        </p:nvSpPr>
        <p:spPr>
          <a:xfrm>
            <a:off x="1967963" y="751693"/>
            <a:ext cx="707321" cy="417633"/>
          </a:xfrm>
          <a:prstGeom prst="rect">
            <a:avLst/>
          </a:prstGeom>
          <a:noFill/>
        </p:spPr>
        <p:txBody>
          <a:bodyPr wrap="square" rtlCol="0">
            <a:spAutoFit/>
          </a:bodyPr>
          <a:lstStyle/>
          <a:p>
            <a:pPr algn="ctr"/>
            <a:r>
              <a:rPr lang="en-US" sz="2200" dirty="0"/>
              <a:t>2</a:t>
            </a:r>
            <a:endParaRPr lang="en-IN" sz="2200" dirty="0"/>
          </a:p>
        </p:txBody>
      </p:sp>
      <p:sp>
        <p:nvSpPr>
          <p:cNvPr id="196" name="TextBox 195">
            <a:extLst>
              <a:ext uri="{FF2B5EF4-FFF2-40B4-BE49-F238E27FC236}">
                <a16:creationId xmlns:a16="http://schemas.microsoft.com/office/drawing/2014/main" id="{C9496F4A-5E03-4479-90F8-72961EB81DA9}"/>
              </a:ext>
            </a:extLst>
          </p:cNvPr>
          <p:cNvSpPr txBox="1"/>
          <p:nvPr/>
        </p:nvSpPr>
        <p:spPr>
          <a:xfrm>
            <a:off x="2872459" y="751693"/>
            <a:ext cx="707321" cy="417633"/>
          </a:xfrm>
          <a:prstGeom prst="rect">
            <a:avLst/>
          </a:prstGeom>
          <a:noFill/>
        </p:spPr>
        <p:txBody>
          <a:bodyPr wrap="square" rtlCol="0">
            <a:spAutoFit/>
          </a:bodyPr>
          <a:lstStyle/>
          <a:p>
            <a:pPr algn="ctr"/>
            <a:r>
              <a:rPr lang="en-US" sz="2200" dirty="0"/>
              <a:t>3</a:t>
            </a:r>
            <a:endParaRPr lang="en-IN" sz="2200" dirty="0"/>
          </a:p>
        </p:txBody>
      </p:sp>
      <p:sp>
        <p:nvSpPr>
          <p:cNvPr id="197" name="TextBox 196">
            <a:extLst>
              <a:ext uri="{FF2B5EF4-FFF2-40B4-BE49-F238E27FC236}">
                <a16:creationId xmlns:a16="http://schemas.microsoft.com/office/drawing/2014/main" id="{FFCC0511-1D8C-4DFD-95F2-3C64F58AE4DB}"/>
              </a:ext>
            </a:extLst>
          </p:cNvPr>
          <p:cNvSpPr txBox="1"/>
          <p:nvPr/>
        </p:nvSpPr>
        <p:spPr>
          <a:xfrm>
            <a:off x="3778111" y="751693"/>
            <a:ext cx="707321" cy="417633"/>
          </a:xfrm>
          <a:prstGeom prst="rect">
            <a:avLst/>
          </a:prstGeom>
          <a:noFill/>
        </p:spPr>
        <p:txBody>
          <a:bodyPr wrap="square" rtlCol="0">
            <a:spAutoFit/>
          </a:bodyPr>
          <a:lstStyle/>
          <a:p>
            <a:pPr algn="ctr"/>
            <a:r>
              <a:rPr lang="en-US" sz="2200" dirty="0"/>
              <a:t>4</a:t>
            </a:r>
            <a:endParaRPr lang="en-IN" sz="2200" dirty="0"/>
          </a:p>
        </p:txBody>
      </p:sp>
      <p:sp>
        <p:nvSpPr>
          <p:cNvPr id="201" name="TextBox 200">
            <a:extLst>
              <a:ext uri="{FF2B5EF4-FFF2-40B4-BE49-F238E27FC236}">
                <a16:creationId xmlns:a16="http://schemas.microsoft.com/office/drawing/2014/main" id="{2EF8CC26-D9B4-48CB-887A-76B7475EFB82}"/>
              </a:ext>
            </a:extLst>
          </p:cNvPr>
          <p:cNvSpPr txBox="1"/>
          <p:nvPr/>
        </p:nvSpPr>
        <p:spPr>
          <a:xfrm>
            <a:off x="4693231" y="751693"/>
            <a:ext cx="707321" cy="417633"/>
          </a:xfrm>
          <a:prstGeom prst="rect">
            <a:avLst/>
          </a:prstGeom>
          <a:noFill/>
        </p:spPr>
        <p:txBody>
          <a:bodyPr wrap="square" rtlCol="0">
            <a:spAutoFit/>
          </a:bodyPr>
          <a:lstStyle/>
          <a:p>
            <a:pPr algn="ctr"/>
            <a:r>
              <a:rPr lang="en-US" sz="2200" dirty="0"/>
              <a:t>5</a:t>
            </a:r>
            <a:endParaRPr lang="en-IN" sz="2200" dirty="0"/>
          </a:p>
        </p:txBody>
      </p:sp>
      <p:sp>
        <p:nvSpPr>
          <p:cNvPr id="202" name="TextBox 201">
            <a:extLst>
              <a:ext uri="{FF2B5EF4-FFF2-40B4-BE49-F238E27FC236}">
                <a16:creationId xmlns:a16="http://schemas.microsoft.com/office/drawing/2014/main" id="{F993DF89-33CB-41A2-8EBF-9771D483753B}"/>
              </a:ext>
            </a:extLst>
          </p:cNvPr>
          <p:cNvSpPr txBox="1"/>
          <p:nvPr/>
        </p:nvSpPr>
        <p:spPr>
          <a:xfrm>
            <a:off x="6395959" y="751693"/>
            <a:ext cx="938292" cy="417633"/>
          </a:xfrm>
          <a:prstGeom prst="rect">
            <a:avLst/>
          </a:prstGeom>
          <a:noFill/>
        </p:spPr>
        <p:txBody>
          <a:bodyPr wrap="square" rtlCol="0">
            <a:spAutoFit/>
          </a:bodyPr>
          <a:lstStyle/>
          <a:p>
            <a:pPr algn="ctr"/>
            <a:r>
              <a:rPr lang="en-US" sz="2200" dirty="0"/>
              <a:t>Supply</a:t>
            </a:r>
            <a:endParaRPr lang="en-IN" sz="2200" dirty="0"/>
          </a:p>
        </p:txBody>
      </p:sp>
      <p:sp>
        <p:nvSpPr>
          <p:cNvPr id="203" name="TextBox 202">
            <a:extLst>
              <a:ext uri="{FF2B5EF4-FFF2-40B4-BE49-F238E27FC236}">
                <a16:creationId xmlns:a16="http://schemas.microsoft.com/office/drawing/2014/main" id="{1124FA23-0D9D-4316-8994-CB638873299F}"/>
              </a:ext>
            </a:extLst>
          </p:cNvPr>
          <p:cNvSpPr txBox="1"/>
          <p:nvPr/>
        </p:nvSpPr>
        <p:spPr>
          <a:xfrm>
            <a:off x="1417847" y="1696905"/>
            <a:ext cx="514650" cy="417633"/>
          </a:xfrm>
          <a:prstGeom prst="rect">
            <a:avLst/>
          </a:prstGeom>
          <a:noFill/>
        </p:spPr>
        <p:txBody>
          <a:bodyPr wrap="square" rtlCol="0">
            <a:spAutoFit/>
          </a:bodyPr>
          <a:lstStyle/>
          <a:p>
            <a:pPr algn="ctr"/>
            <a:r>
              <a:rPr lang="en-US" sz="2200" dirty="0"/>
              <a:t>70</a:t>
            </a:r>
            <a:endParaRPr lang="en-IN" sz="2200" dirty="0"/>
          </a:p>
        </p:txBody>
      </p:sp>
      <p:sp>
        <p:nvSpPr>
          <p:cNvPr id="204" name="TextBox 203">
            <a:extLst>
              <a:ext uri="{FF2B5EF4-FFF2-40B4-BE49-F238E27FC236}">
                <a16:creationId xmlns:a16="http://schemas.microsoft.com/office/drawing/2014/main" id="{CA456C75-89C5-4944-B153-DB357F1BFF3D}"/>
              </a:ext>
            </a:extLst>
          </p:cNvPr>
          <p:cNvSpPr txBox="1"/>
          <p:nvPr/>
        </p:nvSpPr>
        <p:spPr>
          <a:xfrm>
            <a:off x="1417847" y="2435877"/>
            <a:ext cx="514650" cy="417633"/>
          </a:xfrm>
          <a:prstGeom prst="rect">
            <a:avLst/>
          </a:prstGeom>
          <a:noFill/>
        </p:spPr>
        <p:txBody>
          <a:bodyPr wrap="square" rtlCol="0">
            <a:spAutoFit/>
          </a:bodyPr>
          <a:lstStyle/>
          <a:p>
            <a:pPr algn="ctr"/>
            <a:r>
              <a:rPr lang="en-US" sz="2200" dirty="0"/>
              <a:t>90</a:t>
            </a:r>
            <a:endParaRPr lang="en-IN" sz="2200" dirty="0"/>
          </a:p>
        </p:txBody>
      </p:sp>
      <p:sp>
        <p:nvSpPr>
          <p:cNvPr id="205" name="TextBox 204">
            <a:extLst>
              <a:ext uri="{FF2B5EF4-FFF2-40B4-BE49-F238E27FC236}">
                <a16:creationId xmlns:a16="http://schemas.microsoft.com/office/drawing/2014/main" id="{442493B5-D076-4880-9AB8-1F163469DD69}"/>
              </a:ext>
            </a:extLst>
          </p:cNvPr>
          <p:cNvSpPr txBox="1"/>
          <p:nvPr/>
        </p:nvSpPr>
        <p:spPr>
          <a:xfrm>
            <a:off x="1327000" y="3174849"/>
            <a:ext cx="605500" cy="417633"/>
          </a:xfrm>
          <a:prstGeom prst="rect">
            <a:avLst/>
          </a:prstGeom>
          <a:noFill/>
        </p:spPr>
        <p:txBody>
          <a:bodyPr wrap="square" rtlCol="0">
            <a:spAutoFit/>
          </a:bodyPr>
          <a:lstStyle/>
          <a:p>
            <a:pPr algn="ctr"/>
            <a:r>
              <a:rPr lang="en-US" sz="2200" dirty="0"/>
              <a:t>110</a:t>
            </a:r>
            <a:endParaRPr lang="en-IN" sz="2200" dirty="0"/>
          </a:p>
        </p:txBody>
      </p:sp>
      <p:sp>
        <p:nvSpPr>
          <p:cNvPr id="209" name="TextBox 208">
            <a:extLst>
              <a:ext uri="{FF2B5EF4-FFF2-40B4-BE49-F238E27FC236}">
                <a16:creationId xmlns:a16="http://schemas.microsoft.com/office/drawing/2014/main" id="{B076F1BC-8B7E-4005-99B4-AC916C5E90EA}"/>
              </a:ext>
            </a:extLst>
          </p:cNvPr>
          <p:cNvSpPr txBox="1"/>
          <p:nvPr/>
        </p:nvSpPr>
        <p:spPr>
          <a:xfrm>
            <a:off x="1417847" y="3913823"/>
            <a:ext cx="514650" cy="417633"/>
          </a:xfrm>
          <a:prstGeom prst="rect">
            <a:avLst/>
          </a:prstGeom>
          <a:noFill/>
        </p:spPr>
        <p:txBody>
          <a:bodyPr wrap="square" rtlCol="0">
            <a:spAutoFit/>
          </a:bodyPr>
          <a:lstStyle/>
          <a:p>
            <a:pPr algn="ctr"/>
            <a:r>
              <a:rPr lang="en-US" sz="2200" dirty="0"/>
              <a:t>90</a:t>
            </a:r>
            <a:endParaRPr lang="en-IN" sz="2200" dirty="0"/>
          </a:p>
        </p:txBody>
      </p:sp>
      <p:sp>
        <p:nvSpPr>
          <p:cNvPr id="210" name="TextBox 209">
            <a:extLst>
              <a:ext uri="{FF2B5EF4-FFF2-40B4-BE49-F238E27FC236}">
                <a16:creationId xmlns:a16="http://schemas.microsoft.com/office/drawing/2014/main" id="{9B4E714F-342B-4699-A3ED-6681038BD8BE}"/>
              </a:ext>
            </a:extLst>
          </p:cNvPr>
          <p:cNvSpPr txBox="1"/>
          <p:nvPr/>
        </p:nvSpPr>
        <p:spPr>
          <a:xfrm>
            <a:off x="5062493" y="1696905"/>
            <a:ext cx="514650" cy="417633"/>
          </a:xfrm>
          <a:prstGeom prst="rect">
            <a:avLst/>
          </a:prstGeom>
          <a:noFill/>
        </p:spPr>
        <p:txBody>
          <a:bodyPr wrap="square" rtlCol="0">
            <a:spAutoFit/>
          </a:bodyPr>
          <a:lstStyle/>
          <a:p>
            <a:pPr algn="ctr"/>
            <a:r>
              <a:rPr lang="en-US" sz="2200" dirty="0"/>
              <a:t>50</a:t>
            </a:r>
            <a:endParaRPr lang="en-IN" sz="2200" dirty="0"/>
          </a:p>
        </p:txBody>
      </p:sp>
      <p:sp>
        <p:nvSpPr>
          <p:cNvPr id="211" name="TextBox 210">
            <a:extLst>
              <a:ext uri="{FF2B5EF4-FFF2-40B4-BE49-F238E27FC236}">
                <a16:creationId xmlns:a16="http://schemas.microsoft.com/office/drawing/2014/main" id="{888A1279-840D-4A01-8D66-BF08CDC29490}"/>
              </a:ext>
            </a:extLst>
          </p:cNvPr>
          <p:cNvSpPr txBox="1"/>
          <p:nvPr/>
        </p:nvSpPr>
        <p:spPr>
          <a:xfrm>
            <a:off x="5062493" y="2435877"/>
            <a:ext cx="514650" cy="417633"/>
          </a:xfrm>
          <a:prstGeom prst="rect">
            <a:avLst/>
          </a:prstGeom>
          <a:noFill/>
        </p:spPr>
        <p:txBody>
          <a:bodyPr wrap="square" rtlCol="0">
            <a:spAutoFit/>
          </a:bodyPr>
          <a:lstStyle/>
          <a:p>
            <a:pPr algn="ctr"/>
            <a:r>
              <a:rPr lang="en-US" sz="2200" dirty="0"/>
              <a:t>M</a:t>
            </a:r>
            <a:endParaRPr lang="en-IN" sz="2200" dirty="0"/>
          </a:p>
        </p:txBody>
      </p:sp>
      <p:sp>
        <p:nvSpPr>
          <p:cNvPr id="212" name="TextBox 211">
            <a:extLst>
              <a:ext uri="{FF2B5EF4-FFF2-40B4-BE49-F238E27FC236}">
                <a16:creationId xmlns:a16="http://schemas.microsoft.com/office/drawing/2014/main" id="{3DA2F343-2FF2-4E40-84FD-1B5C60B3D57A}"/>
              </a:ext>
            </a:extLst>
          </p:cNvPr>
          <p:cNvSpPr txBox="1"/>
          <p:nvPr/>
        </p:nvSpPr>
        <p:spPr>
          <a:xfrm>
            <a:off x="5062493" y="3174849"/>
            <a:ext cx="514650" cy="417633"/>
          </a:xfrm>
          <a:prstGeom prst="rect">
            <a:avLst/>
          </a:prstGeom>
          <a:noFill/>
        </p:spPr>
        <p:txBody>
          <a:bodyPr wrap="square" rtlCol="0">
            <a:spAutoFit/>
          </a:bodyPr>
          <a:lstStyle/>
          <a:p>
            <a:pPr algn="ctr"/>
            <a:r>
              <a:rPr lang="en-US" sz="2200" dirty="0"/>
              <a:t>20</a:t>
            </a:r>
            <a:endParaRPr lang="en-IN" sz="2200" dirty="0"/>
          </a:p>
        </p:txBody>
      </p:sp>
      <p:sp>
        <p:nvSpPr>
          <p:cNvPr id="213" name="TextBox 212">
            <a:extLst>
              <a:ext uri="{FF2B5EF4-FFF2-40B4-BE49-F238E27FC236}">
                <a16:creationId xmlns:a16="http://schemas.microsoft.com/office/drawing/2014/main" id="{1EC53280-D526-4541-89A1-9CCE51DE7F7F}"/>
              </a:ext>
            </a:extLst>
          </p:cNvPr>
          <p:cNvSpPr txBox="1"/>
          <p:nvPr/>
        </p:nvSpPr>
        <p:spPr>
          <a:xfrm>
            <a:off x="5062493" y="3913823"/>
            <a:ext cx="514650" cy="417633"/>
          </a:xfrm>
          <a:prstGeom prst="rect">
            <a:avLst/>
          </a:prstGeom>
          <a:noFill/>
        </p:spPr>
        <p:txBody>
          <a:bodyPr wrap="square" rtlCol="0">
            <a:spAutoFit/>
          </a:bodyPr>
          <a:lstStyle/>
          <a:p>
            <a:pPr algn="ctr"/>
            <a:r>
              <a:rPr lang="en-US" sz="2200" dirty="0"/>
              <a:t>90</a:t>
            </a:r>
            <a:endParaRPr lang="en-IN" sz="2200" dirty="0"/>
          </a:p>
        </p:txBody>
      </p:sp>
      <p:sp>
        <p:nvSpPr>
          <p:cNvPr id="214" name="TextBox 213">
            <a:extLst>
              <a:ext uri="{FF2B5EF4-FFF2-40B4-BE49-F238E27FC236}">
                <a16:creationId xmlns:a16="http://schemas.microsoft.com/office/drawing/2014/main" id="{EA846BF5-6A76-4D4D-B990-A7515B3BAB2A}"/>
              </a:ext>
            </a:extLst>
          </p:cNvPr>
          <p:cNvSpPr txBox="1"/>
          <p:nvPr/>
        </p:nvSpPr>
        <p:spPr>
          <a:xfrm>
            <a:off x="4151333" y="1696905"/>
            <a:ext cx="514650" cy="417633"/>
          </a:xfrm>
          <a:prstGeom prst="rect">
            <a:avLst/>
          </a:prstGeom>
          <a:noFill/>
        </p:spPr>
        <p:txBody>
          <a:bodyPr wrap="square" rtlCol="0">
            <a:spAutoFit/>
          </a:bodyPr>
          <a:lstStyle/>
          <a:p>
            <a:pPr algn="ctr"/>
            <a:r>
              <a:rPr lang="en-US" sz="2200" dirty="0"/>
              <a:t>50</a:t>
            </a:r>
            <a:endParaRPr lang="en-IN" sz="2200" dirty="0"/>
          </a:p>
        </p:txBody>
      </p:sp>
      <p:sp>
        <p:nvSpPr>
          <p:cNvPr id="218" name="TextBox 217">
            <a:extLst>
              <a:ext uri="{FF2B5EF4-FFF2-40B4-BE49-F238E27FC236}">
                <a16:creationId xmlns:a16="http://schemas.microsoft.com/office/drawing/2014/main" id="{3C455E56-87B9-4197-A5A4-D6089D7962B6}"/>
              </a:ext>
            </a:extLst>
          </p:cNvPr>
          <p:cNvSpPr txBox="1"/>
          <p:nvPr/>
        </p:nvSpPr>
        <p:spPr>
          <a:xfrm>
            <a:off x="4050010" y="2435877"/>
            <a:ext cx="615974" cy="417633"/>
          </a:xfrm>
          <a:prstGeom prst="rect">
            <a:avLst/>
          </a:prstGeom>
          <a:noFill/>
        </p:spPr>
        <p:txBody>
          <a:bodyPr wrap="square" rtlCol="0">
            <a:spAutoFit/>
          </a:bodyPr>
          <a:lstStyle/>
          <a:p>
            <a:pPr algn="ctr"/>
            <a:r>
              <a:rPr lang="en-US" sz="2200" dirty="0"/>
              <a:t>110</a:t>
            </a:r>
            <a:endParaRPr lang="en-IN" sz="2200" dirty="0"/>
          </a:p>
        </p:txBody>
      </p:sp>
      <p:sp>
        <p:nvSpPr>
          <p:cNvPr id="219" name="TextBox 218">
            <a:extLst>
              <a:ext uri="{FF2B5EF4-FFF2-40B4-BE49-F238E27FC236}">
                <a16:creationId xmlns:a16="http://schemas.microsoft.com/office/drawing/2014/main" id="{D19C6B57-2FE3-4BC5-9CCC-DFCDAEE98146}"/>
              </a:ext>
            </a:extLst>
          </p:cNvPr>
          <p:cNvSpPr txBox="1"/>
          <p:nvPr/>
        </p:nvSpPr>
        <p:spPr>
          <a:xfrm>
            <a:off x="4151333" y="3174849"/>
            <a:ext cx="514650" cy="417633"/>
          </a:xfrm>
          <a:prstGeom prst="rect">
            <a:avLst/>
          </a:prstGeom>
          <a:noFill/>
        </p:spPr>
        <p:txBody>
          <a:bodyPr wrap="square" rtlCol="0">
            <a:spAutoFit/>
          </a:bodyPr>
          <a:lstStyle/>
          <a:p>
            <a:pPr algn="ctr"/>
            <a:r>
              <a:rPr lang="en-US" sz="2200" dirty="0"/>
              <a:t>20</a:t>
            </a:r>
            <a:endParaRPr lang="en-IN" sz="2200" dirty="0"/>
          </a:p>
        </p:txBody>
      </p:sp>
      <p:sp>
        <p:nvSpPr>
          <p:cNvPr id="220" name="TextBox 219">
            <a:extLst>
              <a:ext uri="{FF2B5EF4-FFF2-40B4-BE49-F238E27FC236}">
                <a16:creationId xmlns:a16="http://schemas.microsoft.com/office/drawing/2014/main" id="{A347DDC7-89A1-4FC6-9D8A-2A64D9146FDC}"/>
              </a:ext>
            </a:extLst>
          </p:cNvPr>
          <p:cNvSpPr txBox="1"/>
          <p:nvPr/>
        </p:nvSpPr>
        <p:spPr>
          <a:xfrm>
            <a:off x="4151333" y="3913823"/>
            <a:ext cx="514650" cy="417633"/>
          </a:xfrm>
          <a:prstGeom prst="rect">
            <a:avLst/>
          </a:prstGeom>
          <a:noFill/>
        </p:spPr>
        <p:txBody>
          <a:bodyPr wrap="square" rtlCol="0">
            <a:spAutoFit/>
          </a:bodyPr>
          <a:lstStyle/>
          <a:p>
            <a:pPr algn="ctr"/>
            <a:r>
              <a:rPr lang="en-US" sz="2200" dirty="0"/>
              <a:t>60</a:t>
            </a:r>
            <a:endParaRPr lang="en-IN" sz="2200" dirty="0"/>
          </a:p>
        </p:txBody>
      </p:sp>
      <p:sp>
        <p:nvSpPr>
          <p:cNvPr id="221" name="TextBox 220">
            <a:extLst>
              <a:ext uri="{FF2B5EF4-FFF2-40B4-BE49-F238E27FC236}">
                <a16:creationId xmlns:a16="http://schemas.microsoft.com/office/drawing/2014/main" id="{9D30A50F-A74D-40D0-AFAF-D97ED9AD0C26}"/>
              </a:ext>
            </a:extLst>
          </p:cNvPr>
          <p:cNvSpPr txBox="1"/>
          <p:nvPr/>
        </p:nvSpPr>
        <p:spPr>
          <a:xfrm>
            <a:off x="3240171" y="1696905"/>
            <a:ext cx="514650" cy="417633"/>
          </a:xfrm>
          <a:prstGeom prst="rect">
            <a:avLst/>
          </a:prstGeom>
          <a:noFill/>
        </p:spPr>
        <p:txBody>
          <a:bodyPr wrap="square" rtlCol="0">
            <a:spAutoFit/>
          </a:bodyPr>
          <a:lstStyle/>
          <a:p>
            <a:pPr algn="ctr"/>
            <a:r>
              <a:rPr lang="en-US" sz="2200" dirty="0"/>
              <a:t>70</a:t>
            </a:r>
            <a:endParaRPr lang="en-IN" sz="2200" dirty="0"/>
          </a:p>
        </p:txBody>
      </p:sp>
      <p:sp>
        <p:nvSpPr>
          <p:cNvPr id="222" name="TextBox 221">
            <a:extLst>
              <a:ext uri="{FF2B5EF4-FFF2-40B4-BE49-F238E27FC236}">
                <a16:creationId xmlns:a16="http://schemas.microsoft.com/office/drawing/2014/main" id="{0AFA54F1-C31B-4FD4-897B-5341299E79C3}"/>
              </a:ext>
            </a:extLst>
          </p:cNvPr>
          <p:cNvSpPr txBox="1"/>
          <p:nvPr/>
        </p:nvSpPr>
        <p:spPr>
          <a:xfrm>
            <a:off x="3240171" y="2435877"/>
            <a:ext cx="514650" cy="417633"/>
          </a:xfrm>
          <a:prstGeom prst="rect">
            <a:avLst/>
          </a:prstGeom>
          <a:noFill/>
        </p:spPr>
        <p:txBody>
          <a:bodyPr wrap="square" rtlCol="0">
            <a:spAutoFit/>
          </a:bodyPr>
          <a:lstStyle/>
          <a:p>
            <a:pPr algn="ctr"/>
            <a:r>
              <a:rPr lang="en-US" sz="2200" dirty="0"/>
              <a:t>60</a:t>
            </a:r>
            <a:endParaRPr lang="en-IN" sz="2200" dirty="0"/>
          </a:p>
        </p:txBody>
      </p:sp>
      <p:sp>
        <p:nvSpPr>
          <p:cNvPr id="224" name="TextBox 223">
            <a:extLst>
              <a:ext uri="{FF2B5EF4-FFF2-40B4-BE49-F238E27FC236}">
                <a16:creationId xmlns:a16="http://schemas.microsoft.com/office/drawing/2014/main" id="{0F1C53DE-5BD4-4C1E-BDC2-5AE048764860}"/>
              </a:ext>
            </a:extLst>
          </p:cNvPr>
          <p:cNvSpPr txBox="1"/>
          <p:nvPr/>
        </p:nvSpPr>
        <p:spPr>
          <a:xfrm>
            <a:off x="3240171" y="3174849"/>
            <a:ext cx="514650" cy="417633"/>
          </a:xfrm>
          <a:prstGeom prst="rect">
            <a:avLst/>
          </a:prstGeom>
          <a:noFill/>
        </p:spPr>
        <p:txBody>
          <a:bodyPr wrap="square" rtlCol="0">
            <a:spAutoFit/>
          </a:bodyPr>
          <a:lstStyle/>
          <a:p>
            <a:pPr algn="ctr"/>
            <a:r>
              <a:rPr lang="en-US" sz="2200" dirty="0"/>
              <a:t>60</a:t>
            </a:r>
            <a:endParaRPr lang="en-IN" sz="2200" dirty="0"/>
          </a:p>
        </p:txBody>
      </p:sp>
      <p:sp>
        <p:nvSpPr>
          <p:cNvPr id="225" name="TextBox 224">
            <a:extLst>
              <a:ext uri="{FF2B5EF4-FFF2-40B4-BE49-F238E27FC236}">
                <a16:creationId xmlns:a16="http://schemas.microsoft.com/office/drawing/2014/main" id="{F9E2A936-EDA1-4DB2-854E-AFF039AD85F9}"/>
              </a:ext>
            </a:extLst>
          </p:cNvPr>
          <p:cNvSpPr txBox="1"/>
          <p:nvPr/>
        </p:nvSpPr>
        <p:spPr>
          <a:xfrm>
            <a:off x="3240171" y="3913823"/>
            <a:ext cx="514650" cy="417633"/>
          </a:xfrm>
          <a:prstGeom prst="rect">
            <a:avLst/>
          </a:prstGeom>
          <a:noFill/>
        </p:spPr>
        <p:txBody>
          <a:bodyPr wrap="square" rtlCol="0">
            <a:spAutoFit/>
          </a:bodyPr>
          <a:lstStyle/>
          <a:p>
            <a:pPr algn="ctr"/>
            <a:r>
              <a:rPr lang="en-US" sz="2200" dirty="0"/>
              <a:t>90</a:t>
            </a:r>
            <a:endParaRPr lang="en-IN" sz="2200" dirty="0"/>
          </a:p>
        </p:txBody>
      </p:sp>
      <p:sp>
        <p:nvSpPr>
          <p:cNvPr id="226" name="TextBox 225">
            <a:extLst>
              <a:ext uri="{FF2B5EF4-FFF2-40B4-BE49-F238E27FC236}">
                <a16:creationId xmlns:a16="http://schemas.microsoft.com/office/drawing/2014/main" id="{AE3885E2-30F6-467A-B37B-14926AD8161F}"/>
              </a:ext>
            </a:extLst>
          </p:cNvPr>
          <p:cNvSpPr txBox="1"/>
          <p:nvPr/>
        </p:nvSpPr>
        <p:spPr>
          <a:xfrm>
            <a:off x="2329009" y="1696905"/>
            <a:ext cx="514650" cy="417633"/>
          </a:xfrm>
          <a:prstGeom prst="rect">
            <a:avLst/>
          </a:prstGeom>
          <a:noFill/>
        </p:spPr>
        <p:txBody>
          <a:bodyPr wrap="square" rtlCol="0">
            <a:spAutoFit/>
          </a:bodyPr>
          <a:lstStyle/>
          <a:p>
            <a:pPr algn="ctr"/>
            <a:r>
              <a:rPr lang="en-US" sz="2200" dirty="0"/>
              <a:t>50</a:t>
            </a:r>
            <a:endParaRPr lang="en-IN" sz="2200" dirty="0"/>
          </a:p>
        </p:txBody>
      </p:sp>
      <p:sp>
        <p:nvSpPr>
          <p:cNvPr id="227" name="TextBox 226">
            <a:extLst>
              <a:ext uri="{FF2B5EF4-FFF2-40B4-BE49-F238E27FC236}">
                <a16:creationId xmlns:a16="http://schemas.microsoft.com/office/drawing/2014/main" id="{F306A1FA-F413-4F52-A1DE-D4D6FEF0D34E}"/>
              </a:ext>
            </a:extLst>
          </p:cNvPr>
          <p:cNvSpPr txBox="1"/>
          <p:nvPr/>
        </p:nvSpPr>
        <p:spPr>
          <a:xfrm>
            <a:off x="2213748" y="2435877"/>
            <a:ext cx="629912" cy="417633"/>
          </a:xfrm>
          <a:prstGeom prst="rect">
            <a:avLst/>
          </a:prstGeom>
          <a:noFill/>
        </p:spPr>
        <p:txBody>
          <a:bodyPr wrap="square" rtlCol="0">
            <a:spAutoFit/>
          </a:bodyPr>
          <a:lstStyle/>
          <a:p>
            <a:pPr algn="ctr"/>
            <a:r>
              <a:rPr lang="en-US" sz="2200" dirty="0"/>
              <a:t>110</a:t>
            </a:r>
            <a:endParaRPr lang="en-IN" sz="2200" dirty="0"/>
          </a:p>
        </p:txBody>
      </p:sp>
      <p:sp>
        <p:nvSpPr>
          <p:cNvPr id="228" name="TextBox 227">
            <a:extLst>
              <a:ext uri="{FF2B5EF4-FFF2-40B4-BE49-F238E27FC236}">
                <a16:creationId xmlns:a16="http://schemas.microsoft.com/office/drawing/2014/main" id="{538BBD2E-020E-4EA1-B98F-251141BFA208}"/>
              </a:ext>
            </a:extLst>
          </p:cNvPr>
          <p:cNvSpPr txBox="1"/>
          <p:nvPr/>
        </p:nvSpPr>
        <p:spPr>
          <a:xfrm>
            <a:off x="2238160" y="3174849"/>
            <a:ext cx="605500" cy="417633"/>
          </a:xfrm>
          <a:prstGeom prst="rect">
            <a:avLst/>
          </a:prstGeom>
          <a:noFill/>
        </p:spPr>
        <p:txBody>
          <a:bodyPr wrap="square" rtlCol="0">
            <a:spAutoFit/>
          </a:bodyPr>
          <a:lstStyle/>
          <a:p>
            <a:pPr algn="ctr"/>
            <a:r>
              <a:rPr lang="en-US" sz="2200" dirty="0"/>
              <a:t>100</a:t>
            </a:r>
            <a:endParaRPr lang="en-IN" sz="2200" dirty="0"/>
          </a:p>
        </p:txBody>
      </p:sp>
      <p:sp>
        <p:nvSpPr>
          <p:cNvPr id="229" name="TextBox 228">
            <a:extLst>
              <a:ext uri="{FF2B5EF4-FFF2-40B4-BE49-F238E27FC236}">
                <a16:creationId xmlns:a16="http://schemas.microsoft.com/office/drawing/2014/main" id="{2421C8A4-9684-40A1-B3E6-2E5E2E8FB969}"/>
              </a:ext>
            </a:extLst>
          </p:cNvPr>
          <p:cNvSpPr txBox="1"/>
          <p:nvPr/>
        </p:nvSpPr>
        <p:spPr>
          <a:xfrm>
            <a:off x="2190878" y="3913823"/>
            <a:ext cx="652781" cy="417633"/>
          </a:xfrm>
          <a:prstGeom prst="rect">
            <a:avLst/>
          </a:prstGeom>
          <a:noFill/>
        </p:spPr>
        <p:txBody>
          <a:bodyPr wrap="square" rtlCol="0">
            <a:spAutoFit/>
          </a:bodyPr>
          <a:lstStyle/>
          <a:p>
            <a:pPr algn="ctr"/>
            <a:r>
              <a:rPr lang="en-US" sz="2200" dirty="0"/>
              <a:t>100</a:t>
            </a:r>
            <a:endParaRPr lang="en-IN" sz="2200" dirty="0"/>
          </a:p>
        </p:txBody>
      </p:sp>
      <p:sp>
        <p:nvSpPr>
          <p:cNvPr id="230" name="TextBox 229">
            <a:extLst>
              <a:ext uri="{FF2B5EF4-FFF2-40B4-BE49-F238E27FC236}">
                <a16:creationId xmlns:a16="http://schemas.microsoft.com/office/drawing/2014/main" id="{71C51943-D53C-4277-8DD9-41EA4AC4C3A6}"/>
              </a:ext>
            </a:extLst>
          </p:cNvPr>
          <p:cNvSpPr txBox="1"/>
          <p:nvPr/>
        </p:nvSpPr>
        <p:spPr>
          <a:xfrm>
            <a:off x="6553691" y="1538216"/>
            <a:ext cx="603187" cy="417633"/>
          </a:xfrm>
          <a:prstGeom prst="rect">
            <a:avLst/>
          </a:prstGeom>
          <a:noFill/>
        </p:spPr>
        <p:txBody>
          <a:bodyPr wrap="square" rtlCol="0">
            <a:spAutoFit/>
          </a:bodyPr>
          <a:lstStyle/>
          <a:p>
            <a:pPr algn="ctr"/>
            <a:r>
              <a:rPr lang="en-US" sz="2200" dirty="0"/>
              <a:t>600</a:t>
            </a:r>
            <a:endParaRPr lang="en-IN" sz="2200" dirty="0"/>
          </a:p>
        </p:txBody>
      </p:sp>
      <p:sp>
        <p:nvSpPr>
          <p:cNvPr id="231" name="TextBox 230">
            <a:extLst>
              <a:ext uri="{FF2B5EF4-FFF2-40B4-BE49-F238E27FC236}">
                <a16:creationId xmlns:a16="http://schemas.microsoft.com/office/drawing/2014/main" id="{6F62F590-B5F6-488F-90C8-DF42CC745745}"/>
              </a:ext>
            </a:extLst>
          </p:cNvPr>
          <p:cNvSpPr txBox="1"/>
          <p:nvPr/>
        </p:nvSpPr>
        <p:spPr>
          <a:xfrm>
            <a:off x="6553691" y="2275883"/>
            <a:ext cx="609284" cy="417633"/>
          </a:xfrm>
          <a:prstGeom prst="rect">
            <a:avLst/>
          </a:prstGeom>
          <a:noFill/>
        </p:spPr>
        <p:txBody>
          <a:bodyPr wrap="square" rtlCol="0">
            <a:spAutoFit/>
          </a:bodyPr>
          <a:lstStyle/>
          <a:p>
            <a:pPr algn="ctr"/>
            <a:r>
              <a:rPr lang="en-US" sz="2200" dirty="0"/>
              <a:t>200</a:t>
            </a:r>
            <a:endParaRPr lang="en-IN" sz="2200" dirty="0"/>
          </a:p>
        </p:txBody>
      </p:sp>
      <p:sp>
        <p:nvSpPr>
          <p:cNvPr id="232" name="TextBox 231">
            <a:extLst>
              <a:ext uri="{FF2B5EF4-FFF2-40B4-BE49-F238E27FC236}">
                <a16:creationId xmlns:a16="http://schemas.microsoft.com/office/drawing/2014/main" id="{45990192-BE86-4609-A003-D627D48E9B29}"/>
              </a:ext>
            </a:extLst>
          </p:cNvPr>
          <p:cNvSpPr txBox="1"/>
          <p:nvPr/>
        </p:nvSpPr>
        <p:spPr>
          <a:xfrm>
            <a:off x="6553691" y="3013554"/>
            <a:ext cx="609284" cy="417633"/>
          </a:xfrm>
          <a:prstGeom prst="rect">
            <a:avLst/>
          </a:prstGeom>
          <a:noFill/>
        </p:spPr>
        <p:txBody>
          <a:bodyPr wrap="square" rtlCol="0">
            <a:spAutoFit/>
          </a:bodyPr>
          <a:lstStyle/>
          <a:p>
            <a:pPr algn="ctr"/>
            <a:r>
              <a:rPr lang="en-US" sz="2200" dirty="0"/>
              <a:t>900</a:t>
            </a:r>
            <a:endParaRPr lang="en-IN" sz="2200" dirty="0"/>
          </a:p>
        </p:txBody>
      </p:sp>
      <p:sp>
        <p:nvSpPr>
          <p:cNvPr id="233" name="TextBox 232">
            <a:extLst>
              <a:ext uri="{FF2B5EF4-FFF2-40B4-BE49-F238E27FC236}">
                <a16:creationId xmlns:a16="http://schemas.microsoft.com/office/drawing/2014/main" id="{74EBB165-571F-4294-8C47-21CF6594C3C3}"/>
              </a:ext>
            </a:extLst>
          </p:cNvPr>
          <p:cNvSpPr txBox="1"/>
          <p:nvPr/>
        </p:nvSpPr>
        <p:spPr>
          <a:xfrm>
            <a:off x="6555495" y="3751219"/>
            <a:ext cx="609284" cy="417633"/>
          </a:xfrm>
          <a:prstGeom prst="rect">
            <a:avLst/>
          </a:prstGeom>
          <a:noFill/>
        </p:spPr>
        <p:txBody>
          <a:bodyPr wrap="square" rtlCol="0">
            <a:spAutoFit/>
          </a:bodyPr>
          <a:lstStyle/>
          <a:p>
            <a:pPr algn="ctr"/>
            <a:r>
              <a:rPr lang="en-US" sz="2200" dirty="0"/>
              <a:t>500</a:t>
            </a:r>
            <a:endParaRPr lang="en-IN" sz="2200" dirty="0"/>
          </a:p>
        </p:txBody>
      </p:sp>
      <p:sp>
        <p:nvSpPr>
          <p:cNvPr id="234" name="TextBox 233">
            <a:extLst>
              <a:ext uri="{FF2B5EF4-FFF2-40B4-BE49-F238E27FC236}">
                <a16:creationId xmlns:a16="http://schemas.microsoft.com/office/drawing/2014/main" id="{DB11B5E4-3DB2-4C07-9CE8-0DBF39CDC7E6}"/>
              </a:ext>
            </a:extLst>
          </p:cNvPr>
          <p:cNvSpPr txBox="1"/>
          <p:nvPr/>
        </p:nvSpPr>
        <p:spPr>
          <a:xfrm>
            <a:off x="1111987" y="4311536"/>
            <a:ext cx="610267" cy="417633"/>
          </a:xfrm>
          <a:prstGeom prst="rect">
            <a:avLst/>
          </a:prstGeom>
          <a:noFill/>
        </p:spPr>
        <p:txBody>
          <a:bodyPr wrap="square" rtlCol="0">
            <a:spAutoFit/>
          </a:bodyPr>
          <a:lstStyle/>
          <a:p>
            <a:pPr algn="ctr"/>
            <a:r>
              <a:rPr lang="en-US" sz="2200" dirty="0"/>
              <a:t>600</a:t>
            </a:r>
            <a:endParaRPr lang="en-IN" sz="2200" dirty="0"/>
          </a:p>
        </p:txBody>
      </p:sp>
      <p:sp>
        <p:nvSpPr>
          <p:cNvPr id="235" name="TextBox 234">
            <a:extLst>
              <a:ext uri="{FF2B5EF4-FFF2-40B4-BE49-F238E27FC236}">
                <a16:creationId xmlns:a16="http://schemas.microsoft.com/office/drawing/2014/main" id="{23CEB44B-B66C-4D9C-B060-D04CE859F38E}"/>
              </a:ext>
            </a:extLst>
          </p:cNvPr>
          <p:cNvSpPr txBox="1"/>
          <p:nvPr/>
        </p:nvSpPr>
        <p:spPr>
          <a:xfrm>
            <a:off x="2019523" y="4311536"/>
            <a:ext cx="610267" cy="417633"/>
          </a:xfrm>
          <a:prstGeom prst="rect">
            <a:avLst/>
          </a:prstGeom>
          <a:noFill/>
        </p:spPr>
        <p:txBody>
          <a:bodyPr wrap="square" rtlCol="0">
            <a:spAutoFit/>
          </a:bodyPr>
          <a:lstStyle/>
          <a:p>
            <a:pPr algn="ctr"/>
            <a:r>
              <a:rPr lang="en-US" sz="2200" dirty="0"/>
              <a:t>200</a:t>
            </a:r>
            <a:endParaRPr lang="en-IN" sz="2200" dirty="0"/>
          </a:p>
        </p:txBody>
      </p:sp>
      <p:sp>
        <p:nvSpPr>
          <p:cNvPr id="236" name="TextBox 235">
            <a:extLst>
              <a:ext uri="{FF2B5EF4-FFF2-40B4-BE49-F238E27FC236}">
                <a16:creationId xmlns:a16="http://schemas.microsoft.com/office/drawing/2014/main" id="{1AEDF94A-0DAA-47C9-9345-A82871914472}"/>
              </a:ext>
            </a:extLst>
          </p:cNvPr>
          <p:cNvSpPr txBox="1"/>
          <p:nvPr/>
        </p:nvSpPr>
        <p:spPr>
          <a:xfrm>
            <a:off x="2927059" y="4311536"/>
            <a:ext cx="610267" cy="417633"/>
          </a:xfrm>
          <a:prstGeom prst="rect">
            <a:avLst/>
          </a:prstGeom>
          <a:noFill/>
        </p:spPr>
        <p:txBody>
          <a:bodyPr wrap="square" rtlCol="0">
            <a:spAutoFit/>
          </a:bodyPr>
          <a:lstStyle/>
          <a:p>
            <a:pPr algn="ctr"/>
            <a:r>
              <a:rPr lang="en-US" sz="2200" dirty="0"/>
              <a:t>400</a:t>
            </a:r>
            <a:endParaRPr lang="en-IN" sz="2200" dirty="0"/>
          </a:p>
        </p:txBody>
      </p:sp>
      <p:sp>
        <p:nvSpPr>
          <p:cNvPr id="237" name="TextBox 236">
            <a:extLst>
              <a:ext uri="{FF2B5EF4-FFF2-40B4-BE49-F238E27FC236}">
                <a16:creationId xmlns:a16="http://schemas.microsoft.com/office/drawing/2014/main" id="{41E5AB9C-3780-49A8-AE9C-499111E7D39D}"/>
              </a:ext>
            </a:extLst>
          </p:cNvPr>
          <p:cNvSpPr txBox="1"/>
          <p:nvPr/>
        </p:nvSpPr>
        <p:spPr>
          <a:xfrm>
            <a:off x="3834593" y="4311536"/>
            <a:ext cx="610267" cy="417633"/>
          </a:xfrm>
          <a:prstGeom prst="rect">
            <a:avLst/>
          </a:prstGeom>
          <a:noFill/>
        </p:spPr>
        <p:txBody>
          <a:bodyPr wrap="square" rtlCol="0">
            <a:spAutoFit/>
          </a:bodyPr>
          <a:lstStyle/>
          <a:p>
            <a:pPr algn="ctr"/>
            <a:r>
              <a:rPr lang="en-US" sz="2200" dirty="0"/>
              <a:t>200</a:t>
            </a:r>
            <a:endParaRPr lang="en-IN" sz="2200" dirty="0"/>
          </a:p>
        </p:txBody>
      </p:sp>
      <p:sp>
        <p:nvSpPr>
          <p:cNvPr id="238" name="TextBox 237">
            <a:extLst>
              <a:ext uri="{FF2B5EF4-FFF2-40B4-BE49-F238E27FC236}">
                <a16:creationId xmlns:a16="http://schemas.microsoft.com/office/drawing/2014/main" id="{5FD3FEBA-F23F-4B37-9F98-B86D85204FF2}"/>
              </a:ext>
            </a:extLst>
          </p:cNvPr>
          <p:cNvSpPr txBox="1"/>
          <p:nvPr/>
        </p:nvSpPr>
        <p:spPr>
          <a:xfrm>
            <a:off x="4742129" y="4311536"/>
            <a:ext cx="610267" cy="417633"/>
          </a:xfrm>
          <a:prstGeom prst="rect">
            <a:avLst/>
          </a:prstGeom>
          <a:noFill/>
        </p:spPr>
        <p:txBody>
          <a:bodyPr wrap="square" rtlCol="0">
            <a:spAutoFit/>
          </a:bodyPr>
          <a:lstStyle/>
          <a:p>
            <a:pPr algn="ctr"/>
            <a:r>
              <a:rPr lang="en-US" sz="2200" dirty="0"/>
              <a:t>400</a:t>
            </a:r>
            <a:endParaRPr lang="en-IN" sz="2200" dirty="0"/>
          </a:p>
        </p:txBody>
      </p:sp>
      <p:sp>
        <p:nvSpPr>
          <p:cNvPr id="239" name="TextBox 238">
            <a:extLst>
              <a:ext uri="{FF2B5EF4-FFF2-40B4-BE49-F238E27FC236}">
                <a16:creationId xmlns:a16="http://schemas.microsoft.com/office/drawing/2014/main" id="{A2F35B85-0F09-4AE0-B299-0BBAFE412D74}"/>
              </a:ext>
            </a:extLst>
          </p:cNvPr>
          <p:cNvSpPr txBox="1"/>
          <p:nvPr/>
        </p:nvSpPr>
        <p:spPr>
          <a:xfrm>
            <a:off x="4544027" y="2769501"/>
            <a:ext cx="606785" cy="417633"/>
          </a:xfrm>
          <a:prstGeom prst="rect">
            <a:avLst/>
          </a:prstGeom>
          <a:noFill/>
        </p:spPr>
        <p:txBody>
          <a:bodyPr wrap="square" rtlCol="0">
            <a:spAutoFit/>
          </a:bodyPr>
          <a:lstStyle/>
          <a:p>
            <a:pPr algn="ctr"/>
            <a:r>
              <a:rPr lang="en-US" sz="2200" dirty="0">
                <a:solidFill>
                  <a:schemeClr val="tx2"/>
                </a:solidFill>
              </a:rPr>
              <a:t>400</a:t>
            </a:r>
            <a:endParaRPr lang="en-IN" sz="2200" dirty="0">
              <a:solidFill>
                <a:schemeClr val="tx2"/>
              </a:solidFill>
            </a:endParaRPr>
          </a:p>
        </p:txBody>
      </p:sp>
      <p:cxnSp>
        <p:nvCxnSpPr>
          <p:cNvPr id="240" name="Straight Connector 239">
            <a:extLst>
              <a:ext uri="{FF2B5EF4-FFF2-40B4-BE49-F238E27FC236}">
                <a16:creationId xmlns:a16="http://schemas.microsoft.com/office/drawing/2014/main" id="{220827E3-3C12-46FE-B46F-6FEEDC9E614D}"/>
              </a:ext>
            </a:extLst>
          </p:cNvPr>
          <p:cNvCxnSpPr>
            <a:cxnSpLocks/>
          </p:cNvCxnSpPr>
          <p:nvPr/>
        </p:nvCxnSpPr>
        <p:spPr>
          <a:xfrm>
            <a:off x="4586990" y="3160470"/>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7D41545-E85D-476A-855D-70A99D26242E}"/>
              </a:ext>
            </a:extLst>
          </p:cNvPr>
          <p:cNvCxnSpPr>
            <a:cxnSpLocks/>
          </p:cNvCxnSpPr>
          <p:nvPr/>
        </p:nvCxnSpPr>
        <p:spPr>
          <a:xfrm flipV="1">
            <a:off x="5097703" y="2832996"/>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C593588C-8566-4790-8070-04BE1A5AE890}"/>
              </a:ext>
            </a:extLst>
          </p:cNvPr>
          <p:cNvSpPr txBox="1"/>
          <p:nvPr/>
        </p:nvSpPr>
        <p:spPr>
          <a:xfrm>
            <a:off x="894809" y="2029126"/>
            <a:ext cx="606785" cy="417633"/>
          </a:xfrm>
          <a:prstGeom prst="rect">
            <a:avLst/>
          </a:prstGeom>
          <a:noFill/>
        </p:spPr>
        <p:txBody>
          <a:bodyPr wrap="square" rtlCol="0">
            <a:spAutoFit/>
          </a:bodyPr>
          <a:lstStyle/>
          <a:p>
            <a:pPr algn="ctr"/>
            <a:r>
              <a:rPr lang="en-US" sz="2200" dirty="0">
                <a:solidFill>
                  <a:schemeClr val="tx2"/>
                </a:solidFill>
              </a:rPr>
              <a:t>100</a:t>
            </a:r>
            <a:endParaRPr lang="en-IN" sz="2200" dirty="0">
              <a:solidFill>
                <a:schemeClr val="tx2"/>
              </a:solidFill>
            </a:endParaRPr>
          </a:p>
        </p:txBody>
      </p:sp>
      <p:cxnSp>
        <p:nvCxnSpPr>
          <p:cNvPr id="243" name="Straight Connector 242">
            <a:extLst>
              <a:ext uri="{FF2B5EF4-FFF2-40B4-BE49-F238E27FC236}">
                <a16:creationId xmlns:a16="http://schemas.microsoft.com/office/drawing/2014/main" id="{AA0E1C83-8CE2-42B3-9658-DC593491265F}"/>
              </a:ext>
            </a:extLst>
          </p:cNvPr>
          <p:cNvCxnSpPr>
            <a:cxnSpLocks/>
          </p:cNvCxnSpPr>
          <p:nvPr/>
        </p:nvCxnSpPr>
        <p:spPr>
          <a:xfrm>
            <a:off x="949593" y="2420097"/>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1EA8C2B-809C-4690-ADC6-7AEE49CB0333}"/>
              </a:ext>
            </a:extLst>
          </p:cNvPr>
          <p:cNvCxnSpPr>
            <a:cxnSpLocks/>
          </p:cNvCxnSpPr>
          <p:nvPr/>
        </p:nvCxnSpPr>
        <p:spPr>
          <a:xfrm flipV="1">
            <a:off x="1460307" y="2092622"/>
            <a:ext cx="0" cy="330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97B4159-E6B4-4C16-BD0F-63ABE3F88D1B}"/>
              </a:ext>
            </a:extLst>
          </p:cNvPr>
          <p:cNvCxnSpPr/>
          <p:nvPr/>
        </p:nvCxnSpPr>
        <p:spPr>
          <a:xfrm>
            <a:off x="5496036" y="604552"/>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8F369E51-D378-4495-9DF3-CA6B8FEBD7BE}"/>
              </a:ext>
            </a:extLst>
          </p:cNvPr>
          <p:cNvSpPr txBox="1"/>
          <p:nvPr/>
        </p:nvSpPr>
        <p:spPr>
          <a:xfrm>
            <a:off x="5967497" y="1696905"/>
            <a:ext cx="514650" cy="417633"/>
          </a:xfrm>
          <a:prstGeom prst="rect">
            <a:avLst/>
          </a:prstGeom>
          <a:noFill/>
        </p:spPr>
        <p:txBody>
          <a:bodyPr wrap="square" rtlCol="0">
            <a:spAutoFit/>
          </a:bodyPr>
          <a:lstStyle/>
          <a:p>
            <a:pPr algn="ctr"/>
            <a:r>
              <a:rPr lang="en-US" sz="2200" dirty="0"/>
              <a:t>30</a:t>
            </a:r>
          </a:p>
        </p:txBody>
      </p:sp>
      <p:sp>
        <p:nvSpPr>
          <p:cNvPr id="248" name="TextBox 247">
            <a:extLst>
              <a:ext uri="{FF2B5EF4-FFF2-40B4-BE49-F238E27FC236}">
                <a16:creationId xmlns:a16="http://schemas.microsoft.com/office/drawing/2014/main" id="{BEBA3C60-7285-45C1-BE2E-E367B9F62A8E}"/>
              </a:ext>
            </a:extLst>
          </p:cNvPr>
          <p:cNvSpPr txBox="1"/>
          <p:nvPr/>
        </p:nvSpPr>
        <p:spPr>
          <a:xfrm>
            <a:off x="5967497" y="2423751"/>
            <a:ext cx="514650" cy="417633"/>
          </a:xfrm>
          <a:prstGeom prst="rect">
            <a:avLst/>
          </a:prstGeom>
          <a:noFill/>
        </p:spPr>
        <p:txBody>
          <a:bodyPr wrap="square" rtlCol="0">
            <a:spAutoFit/>
          </a:bodyPr>
          <a:lstStyle/>
          <a:p>
            <a:pPr algn="ctr"/>
            <a:r>
              <a:rPr lang="en-US" sz="2200" dirty="0"/>
              <a:t>50</a:t>
            </a:r>
          </a:p>
        </p:txBody>
      </p:sp>
      <p:sp>
        <p:nvSpPr>
          <p:cNvPr id="249" name="TextBox 248">
            <a:extLst>
              <a:ext uri="{FF2B5EF4-FFF2-40B4-BE49-F238E27FC236}">
                <a16:creationId xmlns:a16="http://schemas.microsoft.com/office/drawing/2014/main" id="{BE678087-27C0-42A4-A999-375048AB3BF4}"/>
              </a:ext>
            </a:extLst>
          </p:cNvPr>
          <p:cNvSpPr txBox="1"/>
          <p:nvPr/>
        </p:nvSpPr>
        <p:spPr>
          <a:xfrm>
            <a:off x="5967497" y="3178116"/>
            <a:ext cx="514650" cy="417633"/>
          </a:xfrm>
          <a:prstGeom prst="rect">
            <a:avLst/>
          </a:prstGeom>
          <a:noFill/>
        </p:spPr>
        <p:txBody>
          <a:bodyPr wrap="square" rtlCol="0">
            <a:spAutoFit/>
          </a:bodyPr>
          <a:lstStyle/>
          <a:p>
            <a:pPr algn="ctr"/>
            <a:r>
              <a:rPr lang="en-US" sz="2200" dirty="0"/>
              <a:t>80</a:t>
            </a:r>
          </a:p>
        </p:txBody>
      </p:sp>
      <p:sp>
        <p:nvSpPr>
          <p:cNvPr id="250" name="TextBox 249">
            <a:extLst>
              <a:ext uri="{FF2B5EF4-FFF2-40B4-BE49-F238E27FC236}">
                <a16:creationId xmlns:a16="http://schemas.microsoft.com/office/drawing/2014/main" id="{D3284AC2-D9EE-422E-8B48-7D455E369F97}"/>
              </a:ext>
            </a:extLst>
          </p:cNvPr>
          <p:cNvSpPr txBox="1"/>
          <p:nvPr/>
        </p:nvSpPr>
        <p:spPr>
          <a:xfrm>
            <a:off x="5858667" y="3913823"/>
            <a:ext cx="623482" cy="417633"/>
          </a:xfrm>
          <a:prstGeom prst="rect">
            <a:avLst/>
          </a:prstGeom>
          <a:noFill/>
        </p:spPr>
        <p:txBody>
          <a:bodyPr wrap="square" rtlCol="0">
            <a:spAutoFit/>
          </a:bodyPr>
          <a:lstStyle/>
          <a:p>
            <a:pPr algn="ctr"/>
            <a:r>
              <a:rPr lang="en-US" sz="2200" dirty="0"/>
              <a:t>120</a:t>
            </a:r>
          </a:p>
        </p:txBody>
      </p:sp>
      <p:sp>
        <p:nvSpPr>
          <p:cNvPr id="251" name="TextBox 250">
            <a:extLst>
              <a:ext uri="{FF2B5EF4-FFF2-40B4-BE49-F238E27FC236}">
                <a16:creationId xmlns:a16="http://schemas.microsoft.com/office/drawing/2014/main" id="{C45799B3-45FB-496E-B2D4-644C60C794CC}"/>
              </a:ext>
            </a:extLst>
          </p:cNvPr>
          <p:cNvSpPr txBox="1"/>
          <p:nvPr/>
        </p:nvSpPr>
        <p:spPr>
          <a:xfrm>
            <a:off x="5645137" y="4311536"/>
            <a:ext cx="610267" cy="417633"/>
          </a:xfrm>
          <a:prstGeom prst="rect">
            <a:avLst/>
          </a:prstGeom>
          <a:noFill/>
        </p:spPr>
        <p:txBody>
          <a:bodyPr wrap="square" rtlCol="0">
            <a:spAutoFit/>
          </a:bodyPr>
          <a:lstStyle/>
          <a:p>
            <a:pPr algn="ctr"/>
            <a:r>
              <a:rPr lang="en-US" sz="2200" dirty="0"/>
              <a:t>400</a:t>
            </a:r>
            <a:endParaRPr lang="en-IN" sz="2200" dirty="0"/>
          </a:p>
        </p:txBody>
      </p:sp>
      <p:sp>
        <p:nvSpPr>
          <p:cNvPr id="258" name="TextBox 257">
            <a:extLst>
              <a:ext uri="{FF2B5EF4-FFF2-40B4-BE49-F238E27FC236}">
                <a16:creationId xmlns:a16="http://schemas.microsoft.com/office/drawing/2014/main" id="{129198D5-6672-46AA-BF48-FAE1C50C498D}"/>
              </a:ext>
            </a:extLst>
          </p:cNvPr>
          <p:cNvSpPr txBox="1"/>
          <p:nvPr/>
        </p:nvSpPr>
        <p:spPr>
          <a:xfrm>
            <a:off x="5589628" y="751693"/>
            <a:ext cx="707321" cy="417633"/>
          </a:xfrm>
          <a:prstGeom prst="rect">
            <a:avLst/>
          </a:prstGeom>
          <a:noFill/>
        </p:spPr>
        <p:txBody>
          <a:bodyPr wrap="square" rtlCol="0">
            <a:spAutoFit/>
          </a:bodyPr>
          <a:lstStyle/>
          <a:p>
            <a:pPr algn="ctr"/>
            <a:r>
              <a:rPr lang="en-US" sz="2200" dirty="0"/>
              <a:t>6</a:t>
            </a:r>
            <a:endParaRPr lang="en-IN" sz="2200" dirty="0"/>
          </a:p>
        </p:txBody>
      </p:sp>
      <p:sp>
        <p:nvSpPr>
          <p:cNvPr id="259" name="TextBox 258">
            <a:extLst>
              <a:ext uri="{FF2B5EF4-FFF2-40B4-BE49-F238E27FC236}">
                <a16:creationId xmlns:a16="http://schemas.microsoft.com/office/drawing/2014/main" id="{79A3CF03-C086-4AB6-AA39-6644F47BF91F}"/>
              </a:ext>
            </a:extLst>
          </p:cNvPr>
          <p:cNvSpPr txBox="1"/>
          <p:nvPr/>
        </p:nvSpPr>
        <p:spPr>
          <a:xfrm>
            <a:off x="1830311" y="1281370"/>
            <a:ext cx="606785" cy="417633"/>
          </a:xfrm>
          <a:prstGeom prst="rect">
            <a:avLst/>
          </a:prstGeom>
          <a:noFill/>
        </p:spPr>
        <p:txBody>
          <a:bodyPr wrap="square" rtlCol="0">
            <a:spAutoFit/>
          </a:bodyPr>
          <a:lstStyle/>
          <a:p>
            <a:pPr algn="ctr"/>
            <a:r>
              <a:rPr lang="en-US" sz="2200" dirty="0">
                <a:solidFill>
                  <a:schemeClr val="tx2"/>
                </a:solidFill>
              </a:rPr>
              <a:t>200</a:t>
            </a:r>
            <a:endParaRPr lang="en-IN" sz="2200" dirty="0">
              <a:solidFill>
                <a:schemeClr val="tx2"/>
              </a:solidFill>
            </a:endParaRPr>
          </a:p>
        </p:txBody>
      </p:sp>
      <p:cxnSp>
        <p:nvCxnSpPr>
          <p:cNvPr id="261" name="Straight Connector 260">
            <a:extLst>
              <a:ext uri="{FF2B5EF4-FFF2-40B4-BE49-F238E27FC236}">
                <a16:creationId xmlns:a16="http://schemas.microsoft.com/office/drawing/2014/main" id="{26B52DD1-2494-4BFB-B4E2-B84FBF9490E7}"/>
              </a:ext>
            </a:extLst>
          </p:cNvPr>
          <p:cNvCxnSpPr>
            <a:cxnSpLocks/>
          </p:cNvCxnSpPr>
          <p:nvPr/>
        </p:nvCxnSpPr>
        <p:spPr>
          <a:xfrm>
            <a:off x="1859687" y="1672340"/>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AB62374-9F23-4A9E-A16E-554EAF551A97}"/>
              </a:ext>
            </a:extLst>
          </p:cNvPr>
          <p:cNvCxnSpPr>
            <a:cxnSpLocks/>
          </p:cNvCxnSpPr>
          <p:nvPr/>
        </p:nvCxnSpPr>
        <p:spPr>
          <a:xfrm flipV="1">
            <a:off x="2370400" y="1344865"/>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FCF3B3E3-564C-4D54-BB33-DF861C9AE07E}"/>
              </a:ext>
            </a:extLst>
          </p:cNvPr>
          <p:cNvSpPr txBox="1"/>
          <p:nvPr/>
        </p:nvSpPr>
        <p:spPr>
          <a:xfrm>
            <a:off x="2714634" y="2028111"/>
            <a:ext cx="606785" cy="417633"/>
          </a:xfrm>
          <a:prstGeom prst="rect">
            <a:avLst/>
          </a:prstGeom>
          <a:noFill/>
        </p:spPr>
        <p:txBody>
          <a:bodyPr wrap="square" rtlCol="0">
            <a:spAutoFit/>
          </a:bodyPr>
          <a:lstStyle/>
          <a:p>
            <a:pPr algn="ctr"/>
            <a:r>
              <a:rPr lang="en-US" sz="2200" dirty="0">
                <a:solidFill>
                  <a:schemeClr val="tx2"/>
                </a:solidFill>
              </a:rPr>
              <a:t>100</a:t>
            </a:r>
            <a:endParaRPr lang="en-IN" sz="2200" dirty="0">
              <a:solidFill>
                <a:schemeClr val="tx2"/>
              </a:solidFill>
            </a:endParaRPr>
          </a:p>
        </p:txBody>
      </p:sp>
      <p:cxnSp>
        <p:nvCxnSpPr>
          <p:cNvPr id="267" name="Straight Connector 266">
            <a:extLst>
              <a:ext uri="{FF2B5EF4-FFF2-40B4-BE49-F238E27FC236}">
                <a16:creationId xmlns:a16="http://schemas.microsoft.com/office/drawing/2014/main" id="{F6EA0EED-7DE4-47F2-9D43-9D8A24147305}"/>
              </a:ext>
            </a:extLst>
          </p:cNvPr>
          <p:cNvCxnSpPr>
            <a:cxnSpLocks/>
          </p:cNvCxnSpPr>
          <p:nvPr/>
        </p:nvCxnSpPr>
        <p:spPr>
          <a:xfrm>
            <a:off x="2769417" y="2419080"/>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964B7C8-198A-44FE-8A40-7E3F04F5ADD4}"/>
              </a:ext>
            </a:extLst>
          </p:cNvPr>
          <p:cNvCxnSpPr>
            <a:cxnSpLocks/>
          </p:cNvCxnSpPr>
          <p:nvPr/>
        </p:nvCxnSpPr>
        <p:spPr>
          <a:xfrm flipV="1">
            <a:off x="3280132" y="2091606"/>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34913982-8E13-4947-8F5B-E4197D1D4718}"/>
              </a:ext>
            </a:extLst>
          </p:cNvPr>
          <p:cNvSpPr txBox="1"/>
          <p:nvPr/>
        </p:nvSpPr>
        <p:spPr>
          <a:xfrm>
            <a:off x="5448287" y="1295523"/>
            <a:ext cx="606785" cy="417633"/>
          </a:xfrm>
          <a:prstGeom prst="rect">
            <a:avLst/>
          </a:prstGeom>
          <a:noFill/>
        </p:spPr>
        <p:txBody>
          <a:bodyPr wrap="square" rtlCol="0">
            <a:spAutoFit/>
          </a:bodyPr>
          <a:lstStyle/>
          <a:p>
            <a:pPr algn="ctr"/>
            <a:r>
              <a:rPr lang="en-US" sz="2200" dirty="0">
                <a:solidFill>
                  <a:schemeClr val="tx2"/>
                </a:solidFill>
              </a:rPr>
              <a:t>400</a:t>
            </a:r>
            <a:endParaRPr lang="en-IN" sz="2200" dirty="0">
              <a:solidFill>
                <a:schemeClr val="tx2"/>
              </a:solidFill>
            </a:endParaRPr>
          </a:p>
        </p:txBody>
      </p:sp>
      <p:cxnSp>
        <p:nvCxnSpPr>
          <p:cNvPr id="290" name="Straight Connector 289">
            <a:extLst>
              <a:ext uri="{FF2B5EF4-FFF2-40B4-BE49-F238E27FC236}">
                <a16:creationId xmlns:a16="http://schemas.microsoft.com/office/drawing/2014/main" id="{AA881601-C3B8-40FE-A6A8-41F15836B0D0}"/>
              </a:ext>
            </a:extLst>
          </p:cNvPr>
          <p:cNvCxnSpPr>
            <a:cxnSpLocks/>
          </p:cNvCxnSpPr>
          <p:nvPr/>
        </p:nvCxnSpPr>
        <p:spPr>
          <a:xfrm>
            <a:off x="5503072" y="1686494"/>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F9C88A61-A89B-4EAC-A25A-2136EBB584F2}"/>
              </a:ext>
            </a:extLst>
          </p:cNvPr>
          <p:cNvCxnSpPr>
            <a:cxnSpLocks/>
          </p:cNvCxnSpPr>
          <p:nvPr/>
        </p:nvCxnSpPr>
        <p:spPr>
          <a:xfrm flipV="1">
            <a:off x="6013785" y="1359019"/>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28546086-6414-4C27-BBCF-C1A92A0ADBC7}"/>
              </a:ext>
            </a:extLst>
          </p:cNvPr>
          <p:cNvSpPr txBox="1"/>
          <p:nvPr/>
        </p:nvSpPr>
        <p:spPr>
          <a:xfrm>
            <a:off x="3627055" y="2786660"/>
            <a:ext cx="606785" cy="417633"/>
          </a:xfrm>
          <a:prstGeom prst="rect">
            <a:avLst/>
          </a:prstGeom>
          <a:noFill/>
        </p:spPr>
        <p:txBody>
          <a:bodyPr wrap="square" rtlCol="0">
            <a:spAutoFit/>
          </a:bodyPr>
          <a:lstStyle/>
          <a:p>
            <a:pPr algn="ctr"/>
            <a:r>
              <a:rPr lang="en-US" sz="2200" dirty="0">
                <a:solidFill>
                  <a:schemeClr val="tx2"/>
                </a:solidFill>
              </a:rPr>
              <a:t>200</a:t>
            </a:r>
            <a:endParaRPr lang="en-IN" sz="2200" dirty="0">
              <a:solidFill>
                <a:schemeClr val="tx2"/>
              </a:solidFill>
            </a:endParaRPr>
          </a:p>
        </p:txBody>
      </p:sp>
      <p:cxnSp>
        <p:nvCxnSpPr>
          <p:cNvPr id="302" name="Straight Connector 301">
            <a:extLst>
              <a:ext uri="{FF2B5EF4-FFF2-40B4-BE49-F238E27FC236}">
                <a16:creationId xmlns:a16="http://schemas.microsoft.com/office/drawing/2014/main" id="{25037FE4-5B2B-4315-B935-867B2E244ABE}"/>
              </a:ext>
            </a:extLst>
          </p:cNvPr>
          <p:cNvCxnSpPr>
            <a:cxnSpLocks/>
          </p:cNvCxnSpPr>
          <p:nvPr/>
        </p:nvCxnSpPr>
        <p:spPr>
          <a:xfrm>
            <a:off x="3681838" y="3177632"/>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F4E9568-D2DE-4AB5-95D4-3A5973B6125C}"/>
              </a:ext>
            </a:extLst>
          </p:cNvPr>
          <p:cNvCxnSpPr>
            <a:cxnSpLocks/>
          </p:cNvCxnSpPr>
          <p:nvPr/>
        </p:nvCxnSpPr>
        <p:spPr>
          <a:xfrm flipV="1">
            <a:off x="4192552" y="2850156"/>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E60C33C3-D0D3-48B0-924F-2840A85B225E}"/>
              </a:ext>
            </a:extLst>
          </p:cNvPr>
          <p:cNvSpPr txBox="1"/>
          <p:nvPr/>
        </p:nvSpPr>
        <p:spPr>
          <a:xfrm>
            <a:off x="2714634" y="2785714"/>
            <a:ext cx="606785" cy="417633"/>
          </a:xfrm>
          <a:prstGeom prst="rect">
            <a:avLst/>
          </a:prstGeom>
          <a:noFill/>
        </p:spPr>
        <p:txBody>
          <a:bodyPr wrap="square" rtlCol="0">
            <a:spAutoFit/>
          </a:bodyPr>
          <a:lstStyle/>
          <a:p>
            <a:pPr algn="ctr"/>
            <a:r>
              <a:rPr lang="en-US" sz="2200" dirty="0">
                <a:solidFill>
                  <a:schemeClr val="tx2"/>
                </a:solidFill>
              </a:rPr>
              <a:t>300</a:t>
            </a:r>
            <a:endParaRPr lang="en-IN" sz="2200" dirty="0">
              <a:solidFill>
                <a:schemeClr val="tx2"/>
              </a:solidFill>
            </a:endParaRPr>
          </a:p>
        </p:txBody>
      </p:sp>
      <p:cxnSp>
        <p:nvCxnSpPr>
          <p:cNvPr id="305" name="Straight Connector 304">
            <a:extLst>
              <a:ext uri="{FF2B5EF4-FFF2-40B4-BE49-F238E27FC236}">
                <a16:creationId xmlns:a16="http://schemas.microsoft.com/office/drawing/2014/main" id="{A1B65FCB-D143-4F4A-B58A-A752F8E30561}"/>
              </a:ext>
            </a:extLst>
          </p:cNvPr>
          <p:cNvCxnSpPr>
            <a:cxnSpLocks/>
          </p:cNvCxnSpPr>
          <p:nvPr/>
        </p:nvCxnSpPr>
        <p:spPr>
          <a:xfrm>
            <a:off x="2769417" y="3176685"/>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31659E2-3084-49A5-AAF6-6A65AB664C46}"/>
              </a:ext>
            </a:extLst>
          </p:cNvPr>
          <p:cNvCxnSpPr>
            <a:cxnSpLocks/>
          </p:cNvCxnSpPr>
          <p:nvPr/>
        </p:nvCxnSpPr>
        <p:spPr>
          <a:xfrm flipV="1">
            <a:off x="3280132" y="2849208"/>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2EFA90F3-5D8F-4C60-8D50-C2E998105C0C}"/>
              </a:ext>
            </a:extLst>
          </p:cNvPr>
          <p:cNvSpPr txBox="1"/>
          <p:nvPr/>
        </p:nvSpPr>
        <p:spPr>
          <a:xfrm>
            <a:off x="894809" y="3524660"/>
            <a:ext cx="606785" cy="417633"/>
          </a:xfrm>
          <a:prstGeom prst="rect">
            <a:avLst/>
          </a:prstGeom>
          <a:noFill/>
        </p:spPr>
        <p:txBody>
          <a:bodyPr wrap="square" rtlCol="0">
            <a:spAutoFit/>
          </a:bodyPr>
          <a:lstStyle/>
          <a:p>
            <a:pPr algn="ctr"/>
            <a:r>
              <a:rPr lang="en-US" sz="2200" dirty="0">
                <a:solidFill>
                  <a:schemeClr val="tx2"/>
                </a:solidFill>
              </a:rPr>
              <a:t>500</a:t>
            </a:r>
            <a:endParaRPr lang="en-IN" sz="2200" dirty="0">
              <a:solidFill>
                <a:schemeClr val="tx2"/>
              </a:solidFill>
            </a:endParaRPr>
          </a:p>
        </p:txBody>
      </p:sp>
      <p:cxnSp>
        <p:nvCxnSpPr>
          <p:cNvPr id="308" name="Straight Connector 307">
            <a:extLst>
              <a:ext uri="{FF2B5EF4-FFF2-40B4-BE49-F238E27FC236}">
                <a16:creationId xmlns:a16="http://schemas.microsoft.com/office/drawing/2014/main" id="{3093D30E-65FC-464F-ABCA-0D9548DE3520}"/>
              </a:ext>
            </a:extLst>
          </p:cNvPr>
          <p:cNvCxnSpPr>
            <a:cxnSpLocks/>
          </p:cNvCxnSpPr>
          <p:nvPr/>
        </p:nvCxnSpPr>
        <p:spPr>
          <a:xfrm>
            <a:off x="949593" y="3915629"/>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0E60506E-F0E6-4F47-9B6E-F397130ED0C8}"/>
              </a:ext>
            </a:extLst>
          </p:cNvPr>
          <p:cNvCxnSpPr>
            <a:cxnSpLocks/>
          </p:cNvCxnSpPr>
          <p:nvPr/>
        </p:nvCxnSpPr>
        <p:spPr>
          <a:xfrm flipV="1">
            <a:off x="1460307" y="3588155"/>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068CF97C-E4BE-46A8-88B4-BE1DC924D8A7}"/>
              </a:ext>
            </a:extLst>
          </p:cNvPr>
          <p:cNvSpPr txBox="1"/>
          <p:nvPr/>
        </p:nvSpPr>
        <p:spPr>
          <a:xfrm>
            <a:off x="4532531" y="1291628"/>
            <a:ext cx="606785" cy="417633"/>
          </a:xfrm>
          <a:prstGeom prst="rect">
            <a:avLst/>
          </a:prstGeom>
          <a:noFill/>
        </p:spPr>
        <p:txBody>
          <a:bodyPr wrap="square" rtlCol="0">
            <a:spAutoFit/>
          </a:bodyPr>
          <a:lstStyle/>
          <a:p>
            <a:pPr algn="ctr"/>
            <a:r>
              <a:rPr lang="el-GR" sz="2200" dirty="0">
                <a:solidFill>
                  <a:schemeClr val="tx2"/>
                </a:solidFill>
                <a:latin typeface="Roboto Condensed" panose="02000000000000000000" pitchFamily="2" charset="0"/>
                <a:ea typeface="Roboto Condensed" panose="02000000000000000000" pitchFamily="2" charset="0"/>
              </a:rPr>
              <a:t>ε</a:t>
            </a:r>
            <a:endParaRPr lang="en-IN" sz="2200" dirty="0">
              <a:solidFill>
                <a:schemeClr val="tx2"/>
              </a:solidFill>
            </a:endParaRPr>
          </a:p>
        </p:txBody>
      </p:sp>
      <p:cxnSp>
        <p:nvCxnSpPr>
          <p:cNvPr id="311" name="Straight Connector 310">
            <a:extLst>
              <a:ext uri="{FF2B5EF4-FFF2-40B4-BE49-F238E27FC236}">
                <a16:creationId xmlns:a16="http://schemas.microsoft.com/office/drawing/2014/main" id="{A8C96741-C6A5-45EF-B778-72DD6F23E1C7}"/>
              </a:ext>
            </a:extLst>
          </p:cNvPr>
          <p:cNvCxnSpPr>
            <a:cxnSpLocks/>
          </p:cNvCxnSpPr>
          <p:nvPr/>
        </p:nvCxnSpPr>
        <p:spPr>
          <a:xfrm>
            <a:off x="4587317" y="1682599"/>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47C96B1D-AC99-42D1-8427-FD686D84BDC1}"/>
              </a:ext>
            </a:extLst>
          </p:cNvPr>
          <p:cNvCxnSpPr>
            <a:cxnSpLocks/>
          </p:cNvCxnSpPr>
          <p:nvPr/>
        </p:nvCxnSpPr>
        <p:spPr>
          <a:xfrm flipV="1">
            <a:off x="5098030" y="1355124"/>
            <a:ext cx="0" cy="330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633E54C-5D90-4D83-BA79-F846EC85954A}"/>
              </a:ext>
            </a:extLst>
          </p:cNvPr>
          <p:cNvCxnSpPr>
            <a:cxnSpLocks/>
          </p:cNvCxnSpPr>
          <p:nvPr/>
        </p:nvCxnSpPr>
        <p:spPr>
          <a:xfrm>
            <a:off x="42148" y="5444679"/>
            <a:ext cx="63627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1AD629F-48E9-45E5-8308-03EFA8B1151C}"/>
              </a:ext>
            </a:extLst>
          </p:cNvPr>
          <p:cNvCxnSpPr>
            <a:cxnSpLocks/>
          </p:cNvCxnSpPr>
          <p:nvPr/>
        </p:nvCxnSpPr>
        <p:spPr>
          <a:xfrm>
            <a:off x="8142714" y="594038"/>
            <a:ext cx="0" cy="373741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17" name="TextBox 316">
            <a:extLst>
              <a:ext uri="{FF2B5EF4-FFF2-40B4-BE49-F238E27FC236}">
                <a16:creationId xmlns:a16="http://schemas.microsoft.com/office/drawing/2014/main" id="{5954405C-BC65-455E-91B7-9C019898FC46}"/>
              </a:ext>
            </a:extLst>
          </p:cNvPr>
          <p:cNvSpPr txBox="1"/>
          <p:nvPr/>
        </p:nvSpPr>
        <p:spPr>
          <a:xfrm>
            <a:off x="7197728" y="1522504"/>
            <a:ext cx="1113002" cy="430887"/>
          </a:xfrm>
          <a:prstGeom prst="rect">
            <a:avLst/>
          </a:prstGeom>
          <a:noFill/>
        </p:spPr>
        <p:txBody>
          <a:bodyPr wrap="square" rtlCol="0">
            <a:spAutoFit/>
          </a:bodyPr>
          <a:lstStyle/>
          <a:p>
            <a:pPr algn="ctr"/>
            <a:r>
              <a:rPr lang="en-US" sz="2200" dirty="0"/>
              <a:t>u</a:t>
            </a:r>
            <a:r>
              <a:rPr lang="en-US" sz="2200" baseline="-25000" dirty="0"/>
              <a:t>1 </a:t>
            </a:r>
            <a:r>
              <a:rPr lang="en-US" sz="2200" dirty="0"/>
              <a:t>= 30</a:t>
            </a:r>
            <a:endParaRPr lang="en-IN" sz="2200" baseline="-25000" dirty="0"/>
          </a:p>
        </p:txBody>
      </p:sp>
      <p:sp>
        <p:nvSpPr>
          <p:cNvPr id="319" name="TextBox 318">
            <a:extLst>
              <a:ext uri="{FF2B5EF4-FFF2-40B4-BE49-F238E27FC236}">
                <a16:creationId xmlns:a16="http://schemas.microsoft.com/office/drawing/2014/main" id="{5F007EDE-3717-43F2-8189-BCCD0D1975A9}"/>
              </a:ext>
            </a:extLst>
          </p:cNvPr>
          <p:cNvSpPr txBox="1"/>
          <p:nvPr/>
        </p:nvSpPr>
        <p:spPr>
          <a:xfrm>
            <a:off x="7197728" y="2271718"/>
            <a:ext cx="1113002" cy="430887"/>
          </a:xfrm>
          <a:prstGeom prst="rect">
            <a:avLst/>
          </a:prstGeom>
          <a:noFill/>
        </p:spPr>
        <p:txBody>
          <a:bodyPr wrap="square" rtlCol="0">
            <a:spAutoFit/>
          </a:bodyPr>
          <a:lstStyle/>
          <a:p>
            <a:pPr algn="ctr"/>
            <a:r>
              <a:rPr lang="en-US" sz="2200" dirty="0"/>
              <a:t>u</a:t>
            </a:r>
            <a:r>
              <a:rPr lang="en-US" sz="2200" baseline="-25000" dirty="0"/>
              <a:t>2 </a:t>
            </a:r>
            <a:r>
              <a:rPr lang="en-US" sz="2200" dirty="0"/>
              <a:t>= 0</a:t>
            </a:r>
            <a:endParaRPr lang="en-IN" sz="2200" baseline="-25000" dirty="0"/>
          </a:p>
        </p:txBody>
      </p:sp>
      <p:sp>
        <p:nvSpPr>
          <p:cNvPr id="320" name="TextBox 319">
            <a:extLst>
              <a:ext uri="{FF2B5EF4-FFF2-40B4-BE49-F238E27FC236}">
                <a16:creationId xmlns:a16="http://schemas.microsoft.com/office/drawing/2014/main" id="{B2B276C4-F129-4A3E-93E6-A7F522968381}"/>
              </a:ext>
            </a:extLst>
          </p:cNvPr>
          <p:cNvSpPr txBox="1"/>
          <p:nvPr/>
        </p:nvSpPr>
        <p:spPr>
          <a:xfrm>
            <a:off x="7197728" y="3008116"/>
            <a:ext cx="1113002" cy="430887"/>
          </a:xfrm>
          <a:prstGeom prst="rect">
            <a:avLst/>
          </a:prstGeom>
          <a:noFill/>
        </p:spPr>
        <p:txBody>
          <a:bodyPr wrap="square" rtlCol="0">
            <a:spAutoFit/>
          </a:bodyPr>
          <a:lstStyle/>
          <a:p>
            <a:pPr algn="ctr"/>
            <a:r>
              <a:rPr lang="en-US" sz="2200" dirty="0"/>
              <a:t>u</a:t>
            </a:r>
            <a:r>
              <a:rPr lang="en-US" sz="2200" baseline="-25000" dirty="0"/>
              <a:t>3 </a:t>
            </a:r>
            <a:r>
              <a:rPr lang="en-US" sz="2200" dirty="0"/>
              <a:t>= 0</a:t>
            </a:r>
            <a:endParaRPr lang="en-IN" sz="2200" baseline="-25000" dirty="0"/>
          </a:p>
        </p:txBody>
      </p:sp>
      <p:sp>
        <p:nvSpPr>
          <p:cNvPr id="324" name="TextBox 323">
            <a:extLst>
              <a:ext uri="{FF2B5EF4-FFF2-40B4-BE49-F238E27FC236}">
                <a16:creationId xmlns:a16="http://schemas.microsoft.com/office/drawing/2014/main" id="{F366223A-5F8C-45AB-B3CC-12265332EA15}"/>
              </a:ext>
            </a:extLst>
          </p:cNvPr>
          <p:cNvSpPr txBox="1"/>
          <p:nvPr/>
        </p:nvSpPr>
        <p:spPr>
          <a:xfrm>
            <a:off x="7197728" y="3674956"/>
            <a:ext cx="1113002" cy="430887"/>
          </a:xfrm>
          <a:prstGeom prst="rect">
            <a:avLst/>
          </a:prstGeom>
          <a:noFill/>
        </p:spPr>
        <p:txBody>
          <a:bodyPr wrap="square" rtlCol="0">
            <a:spAutoFit/>
          </a:bodyPr>
          <a:lstStyle/>
          <a:p>
            <a:pPr algn="ctr"/>
            <a:r>
              <a:rPr lang="en-US" sz="2200" dirty="0"/>
              <a:t>u</a:t>
            </a:r>
            <a:r>
              <a:rPr lang="en-US" sz="2200" baseline="-25000" dirty="0"/>
              <a:t>4 </a:t>
            </a:r>
            <a:r>
              <a:rPr lang="en-US" sz="2200" dirty="0"/>
              <a:t>= 0</a:t>
            </a:r>
            <a:endParaRPr lang="en-IN" sz="2200" baseline="-25000" dirty="0"/>
          </a:p>
        </p:txBody>
      </p:sp>
      <p:sp>
        <p:nvSpPr>
          <p:cNvPr id="330" name="TextBox 329">
            <a:extLst>
              <a:ext uri="{FF2B5EF4-FFF2-40B4-BE49-F238E27FC236}">
                <a16:creationId xmlns:a16="http://schemas.microsoft.com/office/drawing/2014/main" id="{E6BD0D5C-E58D-4891-9703-DDB1DBB74BCE}"/>
              </a:ext>
            </a:extLst>
          </p:cNvPr>
          <p:cNvSpPr txBox="1"/>
          <p:nvPr/>
        </p:nvSpPr>
        <p:spPr>
          <a:xfrm>
            <a:off x="-101037" y="4855800"/>
            <a:ext cx="1204587" cy="430887"/>
          </a:xfrm>
          <a:prstGeom prst="rect">
            <a:avLst/>
          </a:prstGeom>
          <a:noFill/>
        </p:spPr>
        <p:txBody>
          <a:bodyPr wrap="square" rtlCol="0">
            <a:spAutoFit/>
          </a:bodyPr>
          <a:lstStyle/>
          <a:p>
            <a:pPr algn="ctr"/>
            <a:r>
              <a:rPr lang="en-US" sz="2200" dirty="0" err="1"/>
              <a:t>v</a:t>
            </a:r>
            <a:r>
              <a:rPr lang="en-US" sz="2200" baseline="-25000" dirty="0" err="1"/>
              <a:t>j</a:t>
            </a:r>
            <a:endParaRPr lang="en-IN" sz="2200" baseline="-25000" dirty="0"/>
          </a:p>
        </p:txBody>
      </p:sp>
      <p:sp>
        <p:nvSpPr>
          <p:cNvPr id="331" name="TextBox 330">
            <a:extLst>
              <a:ext uri="{FF2B5EF4-FFF2-40B4-BE49-F238E27FC236}">
                <a16:creationId xmlns:a16="http://schemas.microsoft.com/office/drawing/2014/main" id="{A349CDE8-0232-479F-8247-217623E3BF74}"/>
              </a:ext>
            </a:extLst>
          </p:cNvPr>
          <p:cNvSpPr txBox="1"/>
          <p:nvPr/>
        </p:nvSpPr>
        <p:spPr>
          <a:xfrm>
            <a:off x="964530" y="4852177"/>
            <a:ext cx="936000" cy="430887"/>
          </a:xfrm>
          <a:prstGeom prst="rect">
            <a:avLst/>
          </a:prstGeom>
          <a:noFill/>
        </p:spPr>
        <p:txBody>
          <a:bodyPr wrap="square" rtlCol="0">
            <a:spAutoFit/>
          </a:bodyPr>
          <a:lstStyle/>
          <a:p>
            <a:pPr algn="ctr"/>
            <a:r>
              <a:rPr lang="en-US" sz="2200" dirty="0"/>
              <a:t>v</a:t>
            </a:r>
            <a:r>
              <a:rPr lang="en-US" sz="2200" baseline="-25000" dirty="0"/>
              <a:t>1 </a:t>
            </a:r>
            <a:r>
              <a:rPr lang="en-US" sz="2200" dirty="0"/>
              <a:t>= 90</a:t>
            </a:r>
            <a:endParaRPr lang="en-IN" sz="2200" baseline="-25000" dirty="0"/>
          </a:p>
        </p:txBody>
      </p:sp>
      <p:sp>
        <p:nvSpPr>
          <p:cNvPr id="332" name="TextBox 331">
            <a:extLst>
              <a:ext uri="{FF2B5EF4-FFF2-40B4-BE49-F238E27FC236}">
                <a16:creationId xmlns:a16="http://schemas.microsoft.com/office/drawing/2014/main" id="{3927C1BD-485D-4D13-8017-E14EED8A6341}"/>
              </a:ext>
            </a:extLst>
          </p:cNvPr>
          <p:cNvSpPr txBox="1"/>
          <p:nvPr/>
        </p:nvSpPr>
        <p:spPr>
          <a:xfrm>
            <a:off x="1856059" y="4852177"/>
            <a:ext cx="936000" cy="430887"/>
          </a:xfrm>
          <a:prstGeom prst="rect">
            <a:avLst/>
          </a:prstGeom>
          <a:noFill/>
        </p:spPr>
        <p:txBody>
          <a:bodyPr wrap="square" rtlCol="0">
            <a:spAutoFit/>
          </a:bodyPr>
          <a:lstStyle/>
          <a:p>
            <a:pPr algn="ctr"/>
            <a:r>
              <a:rPr lang="en-US" sz="2200" dirty="0"/>
              <a:t>v</a:t>
            </a:r>
            <a:r>
              <a:rPr lang="en-US" sz="2200" baseline="-25000" dirty="0"/>
              <a:t>2 </a:t>
            </a:r>
            <a:r>
              <a:rPr lang="en-US" sz="2200" dirty="0"/>
              <a:t>= 20</a:t>
            </a:r>
            <a:endParaRPr lang="en-IN" sz="2200" baseline="-25000" dirty="0"/>
          </a:p>
        </p:txBody>
      </p:sp>
      <p:sp>
        <p:nvSpPr>
          <p:cNvPr id="333" name="TextBox 332">
            <a:extLst>
              <a:ext uri="{FF2B5EF4-FFF2-40B4-BE49-F238E27FC236}">
                <a16:creationId xmlns:a16="http://schemas.microsoft.com/office/drawing/2014/main" id="{F7746A55-8D94-4105-A59A-16B1144ED37C}"/>
              </a:ext>
            </a:extLst>
          </p:cNvPr>
          <p:cNvSpPr txBox="1"/>
          <p:nvPr/>
        </p:nvSpPr>
        <p:spPr>
          <a:xfrm>
            <a:off x="2756060" y="4852177"/>
            <a:ext cx="936000" cy="430887"/>
          </a:xfrm>
          <a:prstGeom prst="rect">
            <a:avLst/>
          </a:prstGeom>
          <a:noFill/>
        </p:spPr>
        <p:txBody>
          <a:bodyPr wrap="square" rtlCol="0">
            <a:spAutoFit/>
          </a:bodyPr>
          <a:lstStyle/>
          <a:p>
            <a:pPr algn="ctr"/>
            <a:r>
              <a:rPr lang="en-US" sz="2200" dirty="0"/>
              <a:t>v</a:t>
            </a:r>
            <a:r>
              <a:rPr lang="en-US" sz="2200" baseline="-25000" dirty="0"/>
              <a:t>3 </a:t>
            </a:r>
            <a:r>
              <a:rPr lang="en-US" sz="2200" dirty="0"/>
              <a:t>= 60</a:t>
            </a:r>
            <a:endParaRPr lang="en-IN" sz="2200" baseline="-25000" dirty="0"/>
          </a:p>
        </p:txBody>
      </p:sp>
      <p:sp>
        <p:nvSpPr>
          <p:cNvPr id="334" name="TextBox 333">
            <a:extLst>
              <a:ext uri="{FF2B5EF4-FFF2-40B4-BE49-F238E27FC236}">
                <a16:creationId xmlns:a16="http://schemas.microsoft.com/office/drawing/2014/main" id="{81E36527-3770-4FB9-9CE2-78A73B5CFBCA}"/>
              </a:ext>
            </a:extLst>
          </p:cNvPr>
          <p:cNvSpPr txBox="1"/>
          <p:nvPr/>
        </p:nvSpPr>
        <p:spPr>
          <a:xfrm>
            <a:off x="5494746" y="4852177"/>
            <a:ext cx="936000" cy="430887"/>
          </a:xfrm>
          <a:prstGeom prst="rect">
            <a:avLst/>
          </a:prstGeom>
          <a:noFill/>
        </p:spPr>
        <p:txBody>
          <a:bodyPr wrap="square" rtlCol="0">
            <a:spAutoFit/>
          </a:bodyPr>
          <a:lstStyle/>
          <a:p>
            <a:pPr algn="ctr"/>
            <a:r>
              <a:rPr lang="en-US" sz="2200" dirty="0"/>
              <a:t>v</a:t>
            </a:r>
            <a:r>
              <a:rPr lang="en-US" sz="2200" baseline="-25000" dirty="0"/>
              <a:t>6 </a:t>
            </a:r>
            <a:r>
              <a:rPr lang="en-US" sz="2200" dirty="0"/>
              <a:t>= 0</a:t>
            </a:r>
            <a:endParaRPr lang="en-IN" sz="2200" baseline="-25000" dirty="0"/>
          </a:p>
        </p:txBody>
      </p:sp>
      <p:sp>
        <p:nvSpPr>
          <p:cNvPr id="335" name="TextBox 334">
            <a:extLst>
              <a:ext uri="{FF2B5EF4-FFF2-40B4-BE49-F238E27FC236}">
                <a16:creationId xmlns:a16="http://schemas.microsoft.com/office/drawing/2014/main" id="{C78839B0-83DF-4839-9369-FDE432128604}"/>
              </a:ext>
            </a:extLst>
          </p:cNvPr>
          <p:cNvSpPr txBox="1"/>
          <p:nvPr/>
        </p:nvSpPr>
        <p:spPr>
          <a:xfrm>
            <a:off x="4588702" y="4852177"/>
            <a:ext cx="936000" cy="430887"/>
          </a:xfrm>
          <a:prstGeom prst="rect">
            <a:avLst/>
          </a:prstGeom>
          <a:noFill/>
        </p:spPr>
        <p:txBody>
          <a:bodyPr wrap="square" rtlCol="0">
            <a:spAutoFit/>
          </a:bodyPr>
          <a:lstStyle/>
          <a:p>
            <a:pPr algn="ctr"/>
            <a:r>
              <a:rPr lang="en-US" sz="2200" dirty="0"/>
              <a:t>v</a:t>
            </a:r>
            <a:r>
              <a:rPr lang="en-US" sz="2200" baseline="-25000" dirty="0"/>
              <a:t>5 </a:t>
            </a:r>
            <a:r>
              <a:rPr lang="en-US" sz="2200" dirty="0"/>
              <a:t>= 20</a:t>
            </a:r>
            <a:endParaRPr lang="en-IN" sz="2200" baseline="-25000" dirty="0"/>
          </a:p>
        </p:txBody>
      </p:sp>
      <p:sp>
        <p:nvSpPr>
          <p:cNvPr id="337" name="TextBox 336">
            <a:extLst>
              <a:ext uri="{FF2B5EF4-FFF2-40B4-BE49-F238E27FC236}">
                <a16:creationId xmlns:a16="http://schemas.microsoft.com/office/drawing/2014/main" id="{CAB104E8-4361-431C-8961-71ACFD4CE1F5}"/>
              </a:ext>
            </a:extLst>
          </p:cNvPr>
          <p:cNvSpPr txBox="1"/>
          <p:nvPr/>
        </p:nvSpPr>
        <p:spPr>
          <a:xfrm>
            <a:off x="7152249" y="754519"/>
            <a:ext cx="1204587" cy="430887"/>
          </a:xfrm>
          <a:prstGeom prst="rect">
            <a:avLst/>
          </a:prstGeom>
          <a:noFill/>
        </p:spPr>
        <p:txBody>
          <a:bodyPr wrap="square" rtlCol="0">
            <a:spAutoFit/>
          </a:bodyPr>
          <a:lstStyle/>
          <a:p>
            <a:pPr algn="ctr"/>
            <a:r>
              <a:rPr lang="en-US" sz="2200" dirty="0" err="1"/>
              <a:t>u</a:t>
            </a:r>
            <a:r>
              <a:rPr lang="en-US" sz="2200" baseline="-25000" dirty="0" err="1"/>
              <a:t>i</a:t>
            </a:r>
            <a:endParaRPr lang="en-IN" sz="2200" baseline="-25000" dirty="0"/>
          </a:p>
        </p:txBody>
      </p:sp>
      <p:sp>
        <p:nvSpPr>
          <p:cNvPr id="338" name="TextBox 337">
            <a:extLst>
              <a:ext uri="{FF2B5EF4-FFF2-40B4-BE49-F238E27FC236}">
                <a16:creationId xmlns:a16="http://schemas.microsoft.com/office/drawing/2014/main" id="{FF2D05E6-68C9-4B3C-98F1-61F75C935D3B}"/>
              </a:ext>
            </a:extLst>
          </p:cNvPr>
          <p:cNvSpPr txBox="1"/>
          <p:nvPr/>
        </p:nvSpPr>
        <p:spPr>
          <a:xfrm>
            <a:off x="3673245" y="4852177"/>
            <a:ext cx="936000" cy="430887"/>
          </a:xfrm>
          <a:prstGeom prst="rect">
            <a:avLst/>
          </a:prstGeom>
          <a:noFill/>
        </p:spPr>
        <p:txBody>
          <a:bodyPr wrap="square" rtlCol="0">
            <a:spAutoFit/>
          </a:bodyPr>
          <a:lstStyle/>
          <a:p>
            <a:pPr algn="ctr"/>
            <a:r>
              <a:rPr lang="en-US" sz="2200" dirty="0"/>
              <a:t>v</a:t>
            </a:r>
            <a:r>
              <a:rPr lang="en-US" sz="2200" baseline="-25000" dirty="0"/>
              <a:t>4 </a:t>
            </a:r>
            <a:r>
              <a:rPr lang="en-US" sz="2200" dirty="0"/>
              <a:t>= 20</a:t>
            </a:r>
            <a:endParaRPr lang="en-IN" sz="2200" baseline="-25000" dirty="0"/>
          </a:p>
        </p:txBody>
      </p:sp>
      <p:sp>
        <p:nvSpPr>
          <p:cNvPr id="339" name="TextBox 338">
            <a:extLst>
              <a:ext uri="{FF2B5EF4-FFF2-40B4-BE49-F238E27FC236}">
                <a16:creationId xmlns:a16="http://schemas.microsoft.com/office/drawing/2014/main" id="{D7925F75-8DAA-459A-8D82-D08A17F41DA5}"/>
              </a:ext>
            </a:extLst>
          </p:cNvPr>
          <p:cNvSpPr txBox="1"/>
          <p:nvPr/>
        </p:nvSpPr>
        <p:spPr>
          <a:xfrm>
            <a:off x="890700" y="1664311"/>
            <a:ext cx="552885" cy="430887"/>
          </a:xfrm>
          <a:prstGeom prst="rect">
            <a:avLst/>
          </a:prstGeom>
          <a:noFill/>
        </p:spPr>
        <p:txBody>
          <a:bodyPr wrap="square" rtlCol="0">
            <a:spAutoFit/>
          </a:bodyPr>
          <a:lstStyle/>
          <a:p>
            <a:pPr algn="ctr"/>
            <a:r>
              <a:rPr lang="en-US" sz="2200" dirty="0">
                <a:solidFill>
                  <a:schemeClr val="accent6"/>
                </a:solidFill>
              </a:rPr>
              <a:t>-50</a:t>
            </a:r>
            <a:endParaRPr lang="en-IN" sz="2200" dirty="0">
              <a:solidFill>
                <a:schemeClr val="accent6"/>
              </a:solidFill>
            </a:endParaRPr>
          </a:p>
        </p:txBody>
      </p:sp>
      <p:sp>
        <p:nvSpPr>
          <p:cNvPr id="340" name="Oval 339">
            <a:extLst>
              <a:ext uri="{FF2B5EF4-FFF2-40B4-BE49-F238E27FC236}">
                <a16:creationId xmlns:a16="http://schemas.microsoft.com/office/drawing/2014/main" id="{F6F650B5-F8D1-46AA-8D45-D5F265646445}"/>
              </a:ext>
            </a:extLst>
          </p:cNvPr>
          <p:cNvSpPr>
            <a:spLocks/>
          </p:cNvSpPr>
          <p:nvPr/>
        </p:nvSpPr>
        <p:spPr>
          <a:xfrm>
            <a:off x="982833" y="1665832"/>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41" name="TextBox 340">
            <a:extLst>
              <a:ext uri="{FF2B5EF4-FFF2-40B4-BE49-F238E27FC236}">
                <a16:creationId xmlns:a16="http://schemas.microsoft.com/office/drawing/2014/main" id="{D0B956A5-F880-4599-AE20-3A462F1E9C32}"/>
              </a:ext>
            </a:extLst>
          </p:cNvPr>
          <p:cNvSpPr txBox="1"/>
          <p:nvPr/>
        </p:nvSpPr>
        <p:spPr>
          <a:xfrm>
            <a:off x="2710207" y="1664311"/>
            <a:ext cx="552885" cy="430887"/>
          </a:xfrm>
          <a:prstGeom prst="rect">
            <a:avLst/>
          </a:prstGeom>
          <a:noFill/>
        </p:spPr>
        <p:txBody>
          <a:bodyPr wrap="square" rtlCol="0">
            <a:spAutoFit/>
          </a:bodyPr>
          <a:lstStyle/>
          <a:p>
            <a:pPr algn="ctr"/>
            <a:r>
              <a:rPr lang="en-US" sz="2200" dirty="0">
                <a:solidFill>
                  <a:schemeClr val="accent6"/>
                </a:solidFill>
              </a:rPr>
              <a:t>-20</a:t>
            </a:r>
            <a:endParaRPr lang="en-IN" sz="2200" dirty="0">
              <a:solidFill>
                <a:schemeClr val="accent6"/>
              </a:solidFill>
            </a:endParaRPr>
          </a:p>
        </p:txBody>
      </p:sp>
      <p:sp>
        <p:nvSpPr>
          <p:cNvPr id="342" name="Oval 341">
            <a:extLst>
              <a:ext uri="{FF2B5EF4-FFF2-40B4-BE49-F238E27FC236}">
                <a16:creationId xmlns:a16="http://schemas.microsoft.com/office/drawing/2014/main" id="{C94F5B99-4631-413C-8841-F0AC13278A28}"/>
              </a:ext>
            </a:extLst>
          </p:cNvPr>
          <p:cNvSpPr>
            <a:spLocks/>
          </p:cNvSpPr>
          <p:nvPr/>
        </p:nvSpPr>
        <p:spPr>
          <a:xfrm>
            <a:off x="2802340" y="1665832"/>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43" name="TextBox 342">
            <a:extLst>
              <a:ext uri="{FF2B5EF4-FFF2-40B4-BE49-F238E27FC236}">
                <a16:creationId xmlns:a16="http://schemas.microsoft.com/office/drawing/2014/main" id="{813018ED-B365-4809-AD1F-48A356AB31E3}"/>
              </a:ext>
            </a:extLst>
          </p:cNvPr>
          <p:cNvSpPr txBox="1"/>
          <p:nvPr/>
        </p:nvSpPr>
        <p:spPr>
          <a:xfrm>
            <a:off x="3614018" y="1664311"/>
            <a:ext cx="552885" cy="430887"/>
          </a:xfrm>
          <a:prstGeom prst="rect">
            <a:avLst/>
          </a:prstGeom>
          <a:noFill/>
        </p:spPr>
        <p:txBody>
          <a:bodyPr wrap="square" rtlCol="0">
            <a:spAutoFit/>
          </a:bodyPr>
          <a:lstStyle/>
          <a:p>
            <a:pPr algn="ctr"/>
            <a:r>
              <a:rPr lang="en-US" sz="2200" dirty="0">
                <a:solidFill>
                  <a:schemeClr val="accent6"/>
                </a:solidFill>
              </a:rPr>
              <a:t>0</a:t>
            </a:r>
            <a:endParaRPr lang="en-IN" sz="2200" dirty="0">
              <a:solidFill>
                <a:schemeClr val="accent6"/>
              </a:solidFill>
            </a:endParaRPr>
          </a:p>
        </p:txBody>
      </p:sp>
      <p:sp>
        <p:nvSpPr>
          <p:cNvPr id="344" name="Oval 343">
            <a:extLst>
              <a:ext uri="{FF2B5EF4-FFF2-40B4-BE49-F238E27FC236}">
                <a16:creationId xmlns:a16="http://schemas.microsoft.com/office/drawing/2014/main" id="{2630426B-6135-40D1-8C17-2F984DC41EFE}"/>
              </a:ext>
            </a:extLst>
          </p:cNvPr>
          <p:cNvSpPr>
            <a:spLocks/>
          </p:cNvSpPr>
          <p:nvPr/>
        </p:nvSpPr>
        <p:spPr>
          <a:xfrm>
            <a:off x="3706151" y="1665832"/>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45" name="TextBox 344">
            <a:extLst>
              <a:ext uri="{FF2B5EF4-FFF2-40B4-BE49-F238E27FC236}">
                <a16:creationId xmlns:a16="http://schemas.microsoft.com/office/drawing/2014/main" id="{C8094254-5728-4CE2-801F-D67584A8556E}"/>
              </a:ext>
            </a:extLst>
          </p:cNvPr>
          <p:cNvSpPr txBox="1"/>
          <p:nvPr/>
        </p:nvSpPr>
        <p:spPr>
          <a:xfrm>
            <a:off x="3614018" y="2399258"/>
            <a:ext cx="552885" cy="430887"/>
          </a:xfrm>
          <a:prstGeom prst="rect">
            <a:avLst/>
          </a:prstGeom>
          <a:noFill/>
        </p:spPr>
        <p:txBody>
          <a:bodyPr wrap="square" rtlCol="0">
            <a:spAutoFit/>
          </a:bodyPr>
          <a:lstStyle/>
          <a:p>
            <a:pPr algn="ctr"/>
            <a:r>
              <a:rPr lang="en-US" sz="2200" dirty="0">
                <a:solidFill>
                  <a:schemeClr val="accent6"/>
                </a:solidFill>
              </a:rPr>
              <a:t>90</a:t>
            </a:r>
            <a:endParaRPr lang="en-IN" sz="2200" dirty="0">
              <a:solidFill>
                <a:schemeClr val="accent6"/>
              </a:solidFill>
            </a:endParaRPr>
          </a:p>
        </p:txBody>
      </p:sp>
      <p:sp>
        <p:nvSpPr>
          <p:cNvPr id="346" name="Oval 345">
            <a:extLst>
              <a:ext uri="{FF2B5EF4-FFF2-40B4-BE49-F238E27FC236}">
                <a16:creationId xmlns:a16="http://schemas.microsoft.com/office/drawing/2014/main" id="{ECC7D4A2-FA20-44F6-B517-93BAF29A4490}"/>
              </a:ext>
            </a:extLst>
          </p:cNvPr>
          <p:cNvSpPr>
            <a:spLocks/>
          </p:cNvSpPr>
          <p:nvPr/>
        </p:nvSpPr>
        <p:spPr>
          <a:xfrm>
            <a:off x="3706151" y="2400779"/>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47" name="TextBox 346">
            <a:extLst>
              <a:ext uri="{FF2B5EF4-FFF2-40B4-BE49-F238E27FC236}">
                <a16:creationId xmlns:a16="http://schemas.microsoft.com/office/drawing/2014/main" id="{2C36D006-0B5C-4891-9F06-6E803B4CFD3B}"/>
              </a:ext>
            </a:extLst>
          </p:cNvPr>
          <p:cNvSpPr txBox="1"/>
          <p:nvPr/>
        </p:nvSpPr>
        <p:spPr>
          <a:xfrm>
            <a:off x="1804320" y="2399258"/>
            <a:ext cx="552885" cy="430887"/>
          </a:xfrm>
          <a:prstGeom prst="rect">
            <a:avLst/>
          </a:prstGeom>
          <a:noFill/>
        </p:spPr>
        <p:txBody>
          <a:bodyPr wrap="square" rtlCol="0">
            <a:spAutoFit/>
          </a:bodyPr>
          <a:lstStyle/>
          <a:p>
            <a:pPr algn="ctr"/>
            <a:r>
              <a:rPr lang="en-US" sz="2200" dirty="0">
                <a:solidFill>
                  <a:schemeClr val="accent6"/>
                </a:solidFill>
              </a:rPr>
              <a:t>90</a:t>
            </a:r>
            <a:endParaRPr lang="en-IN" sz="2200" dirty="0">
              <a:solidFill>
                <a:schemeClr val="accent6"/>
              </a:solidFill>
            </a:endParaRPr>
          </a:p>
        </p:txBody>
      </p:sp>
      <p:sp>
        <p:nvSpPr>
          <p:cNvPr id="348" name="Oval 347">
            <a:extLst>
              <a:ext uri="{FF2B5EF4-FFF2-40B4-BE49-F238E27FC236}">
                <a16:creationId xmlns:a16="http://schemas.microsoft.com/office/drawing/2014/main" id="{6C76203F-A639-4AA4-BB4C-501E886654F6}"/>
              </a:ext>
            </a:extLst>
          </p:cNvPr>
          <p:cNvSpPr>
            <a:spLocks/>
          </p:cNvSpPr>
          <p:nvPr/>
        </p:nvSpPr>
        <p:spPr>
          <a:xfrm>
            <a:off x="1896453" y="2400779"/>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49" name="TextBox 348">
            <a:extLst>
              <a:ext uri="{FF2B5EF4-FFF2-40B4-BE49-F238E27FC236}">
                <a16:creationId xmlns:a16="http://schemas.microsoft.com/office/drawing/2014/main" id="{3A41B789-5AA0-42DF-8318-F7AD908034DB}"/>
              </a:ext>
            </a:extLst>
          </p:cNvPr>
          <p:cNvSpPr txBox="1"/>
          <p:nvPr/>
        </p:nvSpPr>
        <p:spPr>
          <a:xfrm>
            <a:off x="5433730" y="2399258"/>
            <a:ext cx="552885" cy="430887"/>
          </a:xfrm>
          <a:prstGeom prst="rect">
            <a:avLst/>
          </a:prstGeom>
          <a:noFill/>
        </p:spPr>
        <p:txBody>
          <a:bodyPr wrap="square" rtlCol="0">
            <a:spAutoFit/>
          </a:bodyPr>
          <a:lstStyle/>
          <a:p>
            <a:pPr algn="ctr"/>
            <a:r>
              <a:rPr lang="en-US" sz="2200" dirty="0">
                <a:solidFill>
                  <a:schemeClr val="accent6"/>
                </a:solidFill>
              </a:rPr>
              <a:t>50</a:t>
            </a:r>
            <a:endParaRPr lang="en-IN" sz="2200" dirty="0">
              <a:solidFill>
                <a:schemeClr val="accent6"/>
              </a:solidFill>
            </a:endParaRPr>
          </a:p>
        </p:txBody>
      </p:sp>
      <p:sp>
        <p:nvSpPr>
          <p:cNvPr id="350" name="Oval 349">
            <a:extLst>
              <a:ext uri="{FF2B5EF4-FFF2-40B4-BE49-F238E27FC236}">
                <a16:creationId xmlns:a16="http://schemas.microsoft.com/office/drawing/2014/main" id="{1AF5CF51-D3BB-4CE4-99EC-204C6B5B61DD}"/>
              </a:ext>
            </a:extLst>
          </p:cNvPr>
          <p:cNvSpPr>
            <a:spLocks/>
          </p:cNvSpPr>
          <p:nvPr/>
        </p:nvSpPr>
        <p:spPr>
          <a:xfrm>
            <a:off x="5525863" y="2400779"/>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51" name="TextBox 350">
            <a:extLst>
              <a:ext uri="{FF2B5EF4-FFF2-40B4-BE49-F238E27FC236}">
                <a16:creationId xmlns:a16="http://schemas.microsoft.com/office/drawing/2014/main" id="{BB1E48E2-3B2F-4418-857B-0B112B98393C}"/>
              </a:ext>
            </a:extLst>
          </p:cNvPr>
          <p:cNvSpPr txBox="1"/>
          <p:nvPr/>
        </p:nvSpPr>
        <p:spPr>
          <a:xfrm>
            <a:off x="1804320" y="3142607"/>
            <a:ext cx="552885" cy="430887"/>
          </a:xfrm>
          <a:prstGeom prst="rect">
            <a:avLst/>
          </a:prstGeom>
          <a:noFill/>
        </p:spPr>
        <p:txBody>
          <a:bodyPr wrap="square" rtlCol="0">
            <a:spAutoFit/>
          </a:bodyPr>
          <a:lstStyle/>
          <a:p>
            <a:pPr algn="ctr"/>
            <a:r>
              <a:rPr lang="en-US" sz="2200" dirty="0">
                <a:solidFill>
                  <a:schemeClr val="accent6"/>
                </a:solidFill>
              </a:rPr>
              <a:t>80</a:t>
            </a:r>
            <a:endParaRPr lang="en-IN" sz="2200" dirty="0">
              <a:solidFill>
                <a:schemeClr val="accent6"/>
              </a:solidFill>
            </a:endParaRPr>
          </a:p>
        </p:txBody>
      </p:sp>
      <p:sp>
        <p:nvSpPr>
          <p:cNvPr id="352" name="Oval 351">
            <a:extLst>
              <a:ext uri="{FF2B5EF4-FFF2-40B4-BE49-F238E27FC236}">
                <a16:creationId xmlns:a16="http://schemas.microsoft.com/office/drawing/2014/main" id="{05D49EE3-8D39-476A-8A5C-BE21803B422B}"/>
              </a:ext>
            </a:extLst>
          </p:cNvPr>
          <p:cNvSpPr>
            <a:spLocks/>
          </p:cNvSpPr>
          <p:nvPr/>
        </p:nvSpPr>
        <p:spPr>
          <a:xfrm>
            <a:off x="1896453" y="314412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53" name="TextBox 352">
            <a:extLst>
              <a:ext uri="{FF2B5EF4-FFF2-40B4-BE49-F238E27FC236}">
                <a16:creationId xmlns:a16="http://schemas.microsoft.com/office/drawing/2014/main" id="{D415BC79-B1E6-4C96-A26F-44E023ABFEEF}"/>
              </a:ext>
            </a:extLst>
          </p:cNvPr>
          <p:cNvSpPr txBox="1"/>
          <p:nvPr/>
        </p:nvSpPr>
        <p:spPr>
          <a:xfrm>
            <a:off x="5433730" y="3142607"/>
            <a:ext cx="552885" cy="430887"/>
          </a:xfrm>
          <a:prstGeom prst="rect">
            <a:avLst/>
          </a:prstGeom>
          <a:noFill/>
        </p:spPr>
        <p:txBody>
          <a:bodyPr wrap="square" rtlCol="0">
            <a:spAutoFit/>
          </a:bodyPr>
          <a:lstStyle/>
          <a:p>
            <a:pPr algn="ctr"/>
            <a:r>
              <a:rPr lang="en-US" sz="2200" dirty="0">
                <a:solidFill>
                  <a:schemeClr val="accent6"/>
                </a:solidFill>
              </a:rPr>
              <a:t>80</a:t>
            </a:r>
            <a:endParaRPr lang="en-IN" sz="2200" dirty="0">
              <a:solidFill>
                <a:schemeClr val="accent6"/>
              </a:solidFill>
            </a:endParaRPr>
          </a:p>
        </p:txBody>
      </p:sp>
      <p:sp>
        <p:nvSpPr>
          <p:cNvPr id="354" name="Oval 353">
            <a:extLst>
              <a:ext uri="{FF2B5EF4-FFF2-40B4-BE49-F238E27FC236}">
                <a16:creationId xmlns:a16="http://schemas.microsoft.com/office/drawing/2014/main" id="{377ACC5E-11FE-4144-AE03-AF003166A820}"/>
              </a:ext>
            </a:extLst>
          </p:cNvPr>
          <p:cNvSpPr>
            <a:spLocks/>
          </p:cNvSpPr>
          <p:nvPr/>
        </p:nvSpPr>
        <p:spPr>
          <a:xfrm>
            <a:off x="5525863" y="314412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55" name="TextBox 354">
            <a:extLst>
              <a:ext uri="{FF2B5EF4-FFF2-40B4-BE49-F238E27FC236}">
                <a16:creationId xmlns:a16="http://schemas.microsoft.com/office/drawing/2014/main" id="{E7DE7497-4EF4-4BAF-B916-D0BE6615A315}"/>
              </a:ext>
            </a:extLst>
          </p:cNvPr>
          <p:cNvSpPr txBox="1"/>
          <p:nvPr/>
        </p:nvSpPr>
        <p:spPr>
          <a:xfrm>
            <a:off x="1804320" y="3885592"/>
            <a:ext cx="552885" cy="430887"/>
          </a:xfrm>
          <a:prstGeom prst="rect">
            <a:avLst/>
          </a:prstGeom>
          <a:noFill/>
        </p:spPr>
        <p:txBody>
          <a:bodyPr wrap="square" rtlCol="0">
            <a:spAutoFit/>
          </a:bodyPr>
          <a:lstStyle/>
          <a:p>
            <a:pPr algn="ctr"/>
            <a:r>
              <a:rPr lang="en-US" sz="2200" dirty="0">
                <a:solidFill>
                  <a:schemeClr val="accent6"/>
                </a:solidFill>
              </a:rPr>
              <a:t>80</a:t>
            </a:r>
            <a:endParaRPr lang="en-IN" sz="2200" dirty="0">
              <a:solidFill>
                <a:schemeClr val="accent6"/>
              </a:solidFill>
            </a:endParaRPr>
          </a:p>
        </p:txBody>
      </p:sp>
      <p:sp>
        <p:nvSpPr>
          <p:cNvPr id="356" name="Oval 355">
            <a:extLst>
              <a:ext uri="{FF2B5EF4-FFF2-40B4-BE49-F238E27FC236}">
                <a16:creationId xmlns:a16="http://schemas.microsoft.com/office/drawing/2014/main" id="{34CF621D-4082-4762-BC0D-02BF515A0D8F}"/>
              </a:ext>
            </a:extLst>
          </p:cNvPr>
          <p:cNvSpPr>
            <a:spLocks/>
          </p:cNvSpPr>
          <p:nvPr/>
        </p:nvSpPr>
        <p:spPr>
          <a:xfrm>
            <a:off x="1896453" y="38871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57" name="TextBox 356">
            <a:extLst>
              <a:ext uri="{FF2B5EF4-FFF2-40B4-BE49-F238E27FC236}">
                <a16:creationId xmlns:a16="http://schemas.microsoft.com/office/drawing/2014/main" id="{48B9642F-0493-4CEC-B1A1-C92ADAF2E635}"/>
              </a:ext>
            </a:extLst>
          </p:cNvPr>
          <p:cNvSpPr txBox="1"/>
          <p:nvPr/>
        </p:nvSpPr>
        <p:spPr>
          <a:xfrm>
            <a:off x="5433730" y="3885592"/>
            <a:ext cx="634776" cy="430887"/>
          </a:xfrm>
          <a:prstGeom prst="rect">
            <a:avLst/>
          </a:prstGeom>
          <a:noFill/>
        </p:spPr>
        <p:txBody>
          <a:bodyPr wrap="square" rtlCol="0">
            <a:spAutoFit/>
          </a:bodyPr>
          <a:lstStyle/>
          <a:p>
            <a:pPr algn="ctr"/>
            <a:r>
              <a:rPr lang="en-US" sz="2200" dirty="0">
                <a:solidFill>
                  <a:schemeClr val="accent6"/>
                </a:solidFill>
              </a:rPr>
              <a:t>120</a:t>
            </a:r>
            <a:endParaRPr lang="en-IN" sz="2200" dirty="0">
              <a:solidFill>
                <a:schemeClr val="accent6"/>
              </a:solidFill>
            </a:endParaRPr>
          </a:p>
        </p:txBody>
      </p:sp>
      <p:sp>
        <p:nvSpPr>
          <p:cNvPr id="358" name="Oval 357">
            <a:extLst>
              <a:ext uri="{FF2B5EF4-FFF2-40B4-BE49-F238E27FC236}">
                <a16:creationId xmlns:a16="http://schemas.microsoft.com/office/drawing/2014/main" id="{F907AB3C-B07F-465D-8F98-F2EBABABF376}"/>
              </a:ext>
            </a:extLst>
          </p:cNvPr>
          <p:cNvSpPr>
            <a:spLocks/>
          </p:cNvSpPr>
          <p:nvPr/>
        </p:nvSpPr>
        <p:spPr>
          <a:xfrm>
            <a:off x="5525863" y="3887113"/>
            <a:ext cx="465421"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59" name="TextBox 358">
            <a:extLst>
              <a:ext uri="{FF2B5EF4-FFF2-40B4-BE49-F238E27FC236}">
                <a16:creationId xmlns:a16="http://schemas.microsoft.com/office/drawing/2014/main" id="{4B5AF229-8513-46E7-A0F1-5278053F5854}"/>
              </a:ext>
            </a:extLst>
          </p:cNvPr>
          <p:cNvSpPr txBox="1"/>
          <p:nvPr/>
        </p:nvSpPr>
        <p:spPr>
          <a:xfrm>
            <a:off x="4529010" y="3885592"/>
            <a:ext cx="552885" cy="430887"/>
          </a:xfrm>
          <a:prstGeom prst="rect">
            <a:avLst/>
          </a:prstGeom>
          <a:noFill/>
        </p:spPr>
        <p:txBody>
          <a:bodyPr wrap="square" rtlCol="0">
            <a:spAutoFit/>
          </a:bodyPr>
          <a:lstStyle/>
          <a:p>
            <a:pPr algn="ctr"/>
            <a:r>
              <a:rPr lang="en-US" sz="2200" dirty="0">
                <a:solidFill>
                  <a:schemeClr val="accent6"/>
                </a:solidFill>
              </a:rPr>
              <a:t>70</a:t>
            </a:r>
            <a:endParaRPr lang="en-IN" sz="2200" dirty="0">
              <a:solidFill>
                <a:schemeClr val="accent6"/>
              </a:solidFill>
            </a:endParaRPr>
          </a:p>
        </p:txBody>
      </p:sp>
      <p:sp>
        <p:nvSpPr>
          <p:cNvPr id="360" name="Oval 359">
            <a:extLst>
              <a:ext uri="{FF2B5EF4-FFF2-40B4-BE49-F238E27FC236}">
                <a16:creationId xmlns:a16="http://schemas.microsoft.com/office/drawing/2014/main" id="{60F0B7E9-53FC-4CD6-9930-808B7F8EC2DB}"/>
              </a:ext>
            </a:extLst>
          </p:cNvPr>
          <p:cNvSpPr>
            <a:spLocks/>
          </p:cNvSpPr>
          <p:nvPr/>
        </p:nvSpPr>
        <p:spPr>
          <a:xfrm>
            <a:off x="4621143" y="38871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61" name="TextBox 360">
            <a:extLst>
              <a:ext uri="{FF2B5EF4-FFF2-40B4-BE49-F238E27FC236}">
                <a16:creationId xmlns:a16="http://schemas.microsoft.com/office/drawing/2014/main" id="{90263F7A-EDA9-48B8-8090-79C716BF870C}"/>
              </a:ext>
            </a:extLst>
          </p:cNvPr>
          <p:cNvSpPr txBox="1"/>
          <p:nvPr/>
        </p:nvSpPr>
        <p:spPr>
          <a:xfrm>
            <a:off x="3614018" y="3885592"/>
            <a:ext cx="552885" cy="430887"/>
          </a:xfrm>
          <a:prstGeom prst="rect">
            <a:avLst/>
          </a:prstGeom>
          <a:noFill/>
        </p:spPr>
        <p:txBody>
          <a:bodyPr wrap="square" rtlCol="0">
            <a:spAutoFit/>
          </a:bodyPr>
          <a:lstStyle/>
          <a:p>
            <a:pPr algn="ctr"/>
            <a:r>
              <a:rPr lang="en-US" sz="2200" dirty="0">
                <a:solidFill>
                  <a:schemeClr val="accent6"/>
                </a:solidFill>
              </a:rPr>
              <a:t>40</a:t>
            </a:r>
            <a:endParaRPr lang="en-IN" sz="2200" dirty="0">
              <a:solidFill>
                <a:schemeClr val="accent6"/>
              </a:solidFill>
            </a:endParaRPr>
          </a:p>
        </p:txBody>
      </p:sp>
      <p:sp>
        <p:nvSpPr>
          <p:cNvPr id="362" name="Oval 361">
            <a:extLst>
              <a:ext uri="{FF2B5EF4-FFF2-40B4-BE49-F238E27FC236}">
                <a16:creationId xmlns:a16="http://schemas.microsoft.com/office/drawing/2014/main" id="{A16E1A9A-7C5D-4346-BB73-893D706FD5D3}"/>
              </a:ext>
            </a:extLst>
          </p:cNvPr>
          <p:cNvSpPr>
            <a:spLocks/>
          </p:cNvSpPr>
          <p:nvPr/>
        </p:nvSpPr>
        <p:spPr>
          <a:xfrm>
            <a:off x="3706151" y="38871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63" name="TextBox 362">
            <a:extLst>
              <a:ext uri="{FF2B5EF4-FFF2-40B4-BE49-F238E27FC236}">
                <a16:creationId xmlns:a16="http://schemas.microsoft.com/office/drawing/2014/main" id="{77B718D3-EA57-4D8D-88D7-EC47D5726E21}"/>
              </a:ext>
            </a:extLst>
          </p:cNvPr>
          <p:cNvSpPr txBox="1"/>
          <p:nvPr/>
        </p:nvSpPr>
        <p:spPr>
          <a:xfrm>
            <a:off x="2719380" y="3885592"/>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364" name="Oval 363">
            <a:extLst>
              <a:ext uri="{FF2B5EF4-FFF2-40B4-BE49-F238E27FC236}">
                <a16:creationId xmlns:a16="http://schemas.microsoft.com/office/drawing/2014/main" id="{B4D06010-89D3-418A-89E0-8630B49FD97B}"/>
              </a:ext>
            </a:extLst>
          </p:cNvPr>
          <p:cNvSpPr>
            <a:spLocks/>
          </p:cNvSpPr>
          <p:nvPr/>
        </p:nvSpPr>
        <p:spPr>
          <a:xfrm>
            <a:off x="2811513" y="38871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65" name="TextBox 364">
            <a:extLst>
              <a:ext uri="{FF2B5EF4-FFF2-40B4-BE49-F238E27FC236}">
                <a16:creationId xmlns:a16="http://schemas.microsoft.com/office/drawing/2014/main" id="{B674144D-B4CE-4283-B587-92F437B950B8}"/>
              </a:ext>
            </a:extLst>
          </p:cNvPr>
          <p:cNvSpPr txBox="1"/>
          <p:nvPr/>
        </p:nvSpPr>
        <p:spPr>
          <a:xfrm>
            <a:off x="891281" y="3142607"/>
            <a:ext cx="552885" cy="430887"/>
          </a:xfrm>
          <a:prstGeom prst="rect">
            <a:avLst/>
          </a:prstGeom>
          <a:noFill/>
        </p:spPr>
        <p:txBody>
          <a:bodyPr wrap="square" rtlCol="0">
            <a:spAutoFit/>
          </a:bodyPr>
          <a:lstStyle/>
          <a:p>
            <a:pPr algn="ctr"/>
            <a:r>
              <a:rPr lang="en-US" sz="2200" dirty="0">
                <a:solidFill>
                  <a:schemeClr val="accent6"/>
                </a:solidFill>
              </a:rPr>
              <a:t>20</a:t>
            </a:r>
            <a:endParaRPr lang="en-IN" sz="2200" dirty="0">
              <a:solidFill>
                <a:schemeClr val="accent6"/>
              </a:solidFill>
            </a:endParaRPr>
          </a:p>
        </p:txBody>
      </p:sp>
      <p:sp>
        <p:nvSpPr>
          <p:cNvPr id="366" name="Oval 365">
            <a:extLst>
              <a:ext uri="{FF2B5EF4-FFF2-40B4-BE49-F238E27FC236}">
                <a16:creationId xmlns:a16="http://schemas.microsoft.com/office/drawing/2014/main" id="{19C4FFD1-4AD8-4877-9EA4-1C1B475682CF}"/>
              </a:ext>
            </a:extLst>
          </p:cNvPr>
          <p:cNvSpPr>
            <a:spLocks/>
          </p:cNvSpPr>
          <p:nvPr/>
        </p:nvSpPr>
        <p:spPr>
          <a:xfrm>
            <a:off x="983414" y="314412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mc:AlternateContent xmlns:mc="http://schemas.openxmlformats.org/markup-compatibility/2006" xmlns:a14="http://schemas.microsoft.com/office/drawing/2010/main">
        <mc:Choice Requires="a14">
          <p:sp>
            <p:nvSpPr>
              <p:cNvPr id="369" name="TextBox 368">
                <a:extLst>
                  <a:ext uri="{FF2B5EF4-FFF2-40B4-BE49-F238E27FC236}">
                    <a16:creationId xmlns:a16="http://schemas.microsoft.com/office/drawing/2014/main" id="{59B9886E-E2AA-4C34-BDBF-02CFAAFE9DA9}"/>
                  </a:ext>
                </a:extLst>
              </p:cNvPr>
              <p:cNvSpPr txBox="1"/>
              <p:nvPr/>
            </p:nvSpPr>
            <p:spPr>
              <a:xfrm>
                <a:off x="1197032" y="1359434"/>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69" name="TextBox 368">
                <a:extLst>
                  <a:ext uri="{FF2B5EF4-FFF2-40B4-BE49-F238E27FC236}">
                    <a16:creationId xmlns:a16="http://schemas.microsoft.com/office/drawing/2014/main" id="{59B9886E-E2AA-4C34-BDBF-02CFAAFE9DA9}"/>
                  </a:ext>
                </a:extLst>
              </p:cNvPr>
              <p:cNvSpPr txBox="1">
                <a:spLocks noRot="1" noChangeAspect="1" noMove="1" noResize="1" noEditPoints="1" noAdjustHandles="1" noChangeArrowheads="1" noChangeShapeType="1" noTextEdit="1"/>
              </p:cNvSpPr>
              <p:nvPr/>
            </p:nvSpPr>
            <p:spPr>
              <a:xfrm>
                <a:off x="1197032" y="1359434"/>
                <a:ext cx="299761" cy="369332"/>
              </a:xfrm>
              <a:prstGeom prst="rect">
                <a:avLst/>
              </a:prstGeom>
              <a:blipFill>
                <a:blip r:embed="rId4"/>
                <a:stretch>
                  <a:fillRect l="-20000" r="-18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0" name="TextBox 369">
                <a:extLst>
                  <a:ext uri="{FF2B5EF4-FFF2-40B4-BE49-F238E27FC236}">
                    <a16:creationId xmlns:a16="http://schemas.microsoft.com/office/drawing/2014/main" id="{8FC128CC-43DF-44CB-89BA-614A1FCBCEFD}"/>
                  </a:ext>
                </a:extLst>
              </p:cNvPr>
              <p:cNvSpPr txBox="1"/>
              <p:nvPr/>
            </p:nvSpPr>
            <p:spPr>
              <a:xfrm>
                <a:off x="1212995" y="2488555"/>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70" name="TextBox 369">
                <a:extLst>
                  <a:ext uri="{FF2B5EF4-FFF2-40B4-BE49-F238E27FC236}">
                    <a16:creationId xmlns:a16="http://schemas.microsoft.com/office/drawing/2014/main" id="{8FC128CC-43DF-44CB-89BA-614A1FCBCEFD}"/>
                  </a:ext>
                </a:extLst>
              </p:cNvPr>
              <p:cNvSpPr txBox="1">
                <a:spLocks noRot="1" noChangeAspect="1" noMove="1" noResize="1" noEditPoints="1" noAdjustHandles="1" noChangeArrowheads="1" noChangeShapeType="1" noTextEdit="1"/>
              </p:cNvSpPr>
              <p:nvPr/>
            </p:nvSpPr>
            <p:spPr>
              <a:xfrm>
                <a:off x="1212995" y="2488555"/>
                <a:ext cx="299761" cy="369332"/>
              </a:xfrm>
              <a:prstGeom prst="rect">
                <a:avLst/>
              </a:prstGeom>
              <a:blipFill>
                <a:blip r:embed="rId5"/>
                <a:stretch>
                  <a:fillRect l="-6122" r="-4082"/>
                </a:stretch>
              </a:blipFill>
            </p:spPr>
            <p:txBody>
              <a:bodyPr/>
              <a:lstStyle/>
              <a:p>
                <a:r>
                  <a:rPr lang="en-IN">
                    <a:noFill/>
                  </a:rPr>
                  <a:t> </a:t>
                </a:r>
              </a:p>
            </p:txBody>
          </p:sp>
        </mc:Fallback>
      </mc:AlternateContent>
      <p:cxnSp>
        <p:nvCxnSpPr>
          <p:cNvPr id="371" name="Straight Connector 370">
            <a:extLst>
              <a:ext uri="{FF2B5EF4-FFF2-40B4-BE49-F238E27FC236}">
                <a16:creationId xmlns:a16="http://schemas.microsoft.com/office/drawing/2014/main" id="{7E65D6BF-33ED-4CE5-A841-469E9C069109}"/>
              </a:ext>
            </a:extLst>
          </p:cNvPr>
          <p:cNvCxnSpPr>
            <a:cxnSpLocks/>
          </p:cNvCxnSpPr>
          <p:nvPr/>
        </p:nvCxnSpPr>
        <p:spPr>
          <a:xfrm>
            <a:off x="1488882" y="1687416"/>
            <a:ext cx="0" cy="875204"/>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483B410-CA28-4803-B33D-8FF6589D0BC1}"/>
              </a:ext>
            </a:extLst>
          </p:cNvPr>
          <p:cNvCxnSpPr>
            <a:cxnSpLocks/>
          </p:cNvCxnSpPr>
          <p:nvPr/>
        </p:nvCxnSpPr>
        <p:spPr>
          <a:xfrm>
            <a:off x="1506713" y="1693795"/>
            <a:ext cx="3590346"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FB0493BE-16BC-4E92-8372-AAAF5D9A9A2C}"/>
              </a:ext>
            </a:extLst>
          </p:cNvPr>
          <p:cNvCxnSpPr>
            <a:cxnSpLocks/>
          </p:cNvCxnSpPr>
          <p:nvPr/>
        </p:nvCxnSpPr>
        <p:spPr>
          <a:xfrm>
            <a:off x="5044781" y="1737947"/>
            <a:ext cx="0" cy="1786713"/>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97D53B78-FFD7-4EE7-B7F0-1A185C5611B9}"/>
              </a:ext>
            </a:extLst>
          </p:cNvPr>
          <p:cNvCxnSpPr>
            <a:cxnSpLocks/>
          </p:cNvCxnSpPr>
          <p:nvPr/>
        </p:nvCxnSpPr>
        <p:spPr>
          <a:xfrm>
            <a:off x="3190013" y="2598384"/>
            <a:ext cx="0" cy="814488"/>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65B5CD8D-67D8-4BDA-A68C-F9917547E79E}"/>
              </a:ext>
            </a:extLst>
          </p:cNvPr>
          <p:cNvCxnSpPr>
            <a:cxnSpLocks/>
          </p:cNvCxnSpPr>
          <p:nvPr/>
        </p:nvCxnSpPr>
        <p:spPr>
          <a:xfrm>
            <a:off x="1478309" y="2607428"/>
            <a:ext cx="1759087"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B4A17A38-D72F-43ED-BDC7-9A92E4029B9E}"/>
              </a:ext>
            </a:extLst>
          </p:cNvPr>
          <p:cNvCxnSpPr>
            <a:cxnSpLocks/>
          </p:cNvCxnSpPr>
          <p:nvPr/>
        </p:nvCxnSpPr>
        <p:spPr>
          <a:xfrm>
            <a:off x="3175990" y="3437236"/>
            <a:ext cx="1899474"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8AF79965-3C13-4AEF-988A-A5C9731F8053}"/>
                  </a:ext>
                </a:extLst>
              </p:cNvPr>
              <p:cNvSpPr txBox="1"/>
              <p:nvPr/>
            </p:nvSpPr>
            <p:spPr>
              <a:xfrm>
                <a:off x="3140208" y="2355650"/>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77" name="TextBox 376">
                <a:extLst>
                  <a:ext uri="{FF2B5EF4-FFF2-40B4-BE49-F238E27FC236}">
                    <a16:creationId xmlns:a16="http://schemas.microsoft.com/office/drawing/2014/main" id="{8AF79965-3C13-4AEF-988A-A5C9731F8053}"/>
                  </a:ext>
                </a:extLst>
              </p:cNvPr>
              <p:cNvSpPr txBox="1">
                <a:spLocks noRot="1" noChangeAspect="1" noMove="1" noResize="1" noEditPoints="1" noAdjustHandles="1" noChangeArrowheads="1" noChangeShapeType="1" noTextEdit="1"/>
              </p:cNvSpPr>
              <p:nvPr/>
            </p:nvSpPr>
            <p:spPr>
              <a:xfrm>
                <a:off x="3140208" y="2355650"/>
                <a:ext cx="299761" cy="369332"/>
              </a:xfrm>
              <a:prstGeom prst="rect">
                <a:avLst/>
              </a:prstGeom>
              <a:blipFill>
                <a:blip r:embed="rId6"/>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8DB684FC-C936-4CDE-982C-5BB32856918D}"/>
                  </a:ext>
                </a:extLst>
              </p:cNvPr>
              <p:cNvSpPr txBox="1"/>
              <p:nvPr/>
            </p:nvSpPr>
            <p:spPr>
              <a:xfrm>
                <a:off x="4969345" y="3270090"/>
                <a:ext cx="29976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78" name="TextBox 377">
                <a:extLst>
                  <a:ext uri="{FF2B5EF4-FFF2-40B4-BE49-F238E27FC236}">
                    <a16:creationId xmlns:a16="http://schemas.microsoft.com/office/drawing/2014/main" id="{8DB684FC-C936-4CDE-982C-5BB32856918D}"/>
                  </a:ext>
                </a:extLst>
              </p:cNvPr>
              <p:cNvSpPr txBox="1">
                <a:spLocks noRot="1" noChangeAspect="1" noMove="1" noResize="1" noEditPoints="1" noAdjustHandles="1" noChangeArrowheads="1" noChangeShapeType="1" noTextEdit="1"/>
              </p:cNvSpPr>
              <p:nvPr/>
            </p:nvSpPr>
            <p:spPr>
              <a:xfrm>
                <a:off x="4969345" y="3270090"/>
                <a:ext cx="299761" cy="369332"/>
              </a:xfrm>
              <a:prstGeom prst="rect">
                <a:avLst/>
              </a:prstGeom>
              <a:blipFill>
                <a:blip r:embed="rId7"/>
                <a:stretch>
                  <a:fillRect l="-20408" r="-2040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9" name="TextBox 378">
                <a:extLst>
                  <a:ext uri="{FF2B5EF4-FFF2-40B4-BE49-F238E27FC236}">
                    <a16:creationId xmlns:a16="http://schemas.microsoft.com/office/drawing/2014/main" id="{2D0CA693-B977-409A-B67D-AB4BDD466A23}"/>
                  </a:ext>
                </a:extLst>
              </p:cNvPr>
              <p:cNvSpPr txBox="1"/>
              <p:nvPr/>
            </p:nvSpPr>
            <p:spPr>
              <a:xfrm>
                <a:off x="2927293" y="329832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79" name="TextBox 378">
                <a:extLst>
                  <a:ext uri="{FF2B5EF4-FFF2-40B4-BE49-F238E27FC236}">
                    <a16:creationId xmlns:a16="http://schemas.microsoft.com/office/drawing/2014/main" id="{2D0CA693-B977-409A-B67D-AB4BDD466A23}"/>
                  </a:ext>
                </a:extLst>
              </p:cNvPr>
              <p:cNvSpPr txBox="1">
                <a:spLocks noRot="1" noChangeAspect="1" noMove="1" noResize="1" noEditPoints="1" noAdjustHandles="1" noChangeArrowheads="1" noChangeShapeType="1" noTextEdit="1"/>
              </p:cNvSpPr>
              <p:nvPr/>
            </p:nvSpPr>
            <p:spPr>
              <a:xfrm>
                <a:off x="2927293" y="3298321"/>
                <a:ext cx="299761" cy="369332"/>
              </a:xfrm>
              <a:prstGeom prst="rect">
                <a:avLst/>
              </a:prstGeom>
              <a:blipFill>
                <a:blip r:embed="rId8"/>
                <a:stretch>
                  <a:fillRect l="-4082" r="-612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C736A3AA-CCC8-4B29-96B3-D7CA394CB7C3}"/>
                  </a:ext>
                </a:extLst>
              </p:cNvPr>
              <p:cNvSpPr txBox="1"/>
              <p:nvPr/>
            </p:nvSpPr>
            <p:spPr>
              <a:xfrm>
                <a:off x="5121693" y="1530601"/>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380" name="TextBox 379">
                <a:extLst>
                  <a:ext uri="{FF2B5EF4-FFF2-40B4-BE49-F238E27FC236}">
                    <a16:creationId xmlns:a16="http://schemas.microsoft.com/office/drawing/2014/main" id="{C736A3AA-CCC8-4B29-96B3-D7CA394CB7C3}"/>
                  </a:ext>
                </a:extLst>
              </p:cNvPr>
              <p:cNvSpPr txBox="1">
                <a:spLocks noRot="1" noChangeAspect="1" noMove="1" noResize="1" noEditPoints="1" noAdjustHandles="1" noChangeArrowheads="1" noChangeShapeType="1" noTextEdit="1"/>
              </p:cNvSpPr>
              <p:nvPr/>
            </p:nvSpPr>
            <p:spPr>
              <a:xfrm>
                <a:off x="5121693" y="1530601"/>
                <a:ext cx="299761" cy="369332"/>
              </a:xfrm>
              <a:prstGeom prst="rect">
                <a:avLst/>
              </a:prstGeom>
              <a:blipFill>
                <a:blip r:embed="rId8"/>
                <a:stretch>
                  <a:fillRect l="-4082" r="-6122"/>
                </a:stretch>
              </a:blipFill>
            </p:spPr>
            <p:txBody>
              <a:bodyPr/>
              <a:lstStyle/>
              <a:p>
                <a:r>
                  <a:rPr lang="en-IN">
                    <a:noFill/>
                  </a:rPr>
                  <a:t> </a:t>
                </a:r>
              </a:p>
            </p:txBody>
          </p:sp>
        </mc:Fallback>
      </mc:AlternateContent>
      <p:sp>
        <p:nvSpPr>
          <p:cNvPr id="381" name="Content Placeholder 3">
            <a:extLst>
              <a:ext uri="{FF2B5EF4-FFF2-40B4-BE49-F238E27FC236}">
                <a16:creationId xmlns:a16="http://schemas.microsoft.com/office/drawing/2014/main" id="{8A2D1444-F72D-49A2-8DE8-27E33E5F45DE}"/>
              </a:ext>
            </a:extLst>
          </p:cNvPr>
          <p:cNvSpPr txBox="1">
            <a:spLocks/>
          </p:cNvSpPr>
          <p:nvPr/>
        </p:nvSpPr>
        <p:spPr>
          <a:xfrm>
            <a:off x="8113218" y="3762890"/>
            <a:ext cx="4078782"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Cell (1,1) has the maximum opportunity cost of 50. </a:t>
            </a:r>
            <a:endParaRPr lang="en-IN" baseline="-25000" dirty="0"/>
          </a:p>
        </p:txBody>
      </p:sp>
      <p:sp>
        <p:nvSpPr>
          <p:cNvPr id="382" name="Content Placeholder 3">
            <a:extLst>
              <a:ext uri="{FF2B5EF4-FFF2-40B4-BE49-F238E27FC236}">
                <a16:creationId xmlns:a16="http://schemas.microsoft.com/office/drawing/2014/main" id="{F8716073-2B15-44A3-948D-30A1F89C2B47}"/>
              </a:ext>
            </a:extLst>
          </p:cNvPr>
          <p:cNvSpPr txBox="1">
            <a:spLocks/>
          </p:cNvSpPr>
          <p:nvPr/>
        </p:nvSpPr>
        <p:spPr>
          <a:xfrm>
            <a:off x="140016" y="59308"/>
            <a:ext cx="47176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Optimal solution by MODI method</a:t>
            </a:r>
            <a:r>
              <a:rPr lang="en-IN" b="1" dirty="0">
                <a:solidFill>
                  <a:schemeClr val="accent6"/>
                </a:solidFill>
              </a:rPr>
              <a:t>:</a:t>
            </a:r>
            <a:endParaRPr lang="en-US" b="1" dirty="0">
              <a:solidFill>
                <a:schemeClr val="accent6"/>
              </a:solidFill>
            </a:endParaRPr>
          </a:p>
        </p:txBody>
      </p:sp>
    </p:spTree>
    <p:extLst>
      <p:ext uri="{BB962C8B-B14F-4D97-AF65-F5344CB8AC3E}">
        <p14:creationId xmlns:p14="http://schemas.microsoft.com/office/powerpoint/2010/main" val="305825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2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3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3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3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3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3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3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3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4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4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4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4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5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5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25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61"/>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6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6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6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7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7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90"/>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9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92"/>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30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30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0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305"/>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30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07"/>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308"/>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30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310"/>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311"/>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31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13"/>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315"/>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51"/>
                                        </p:tgtEl>
                                        <p:attrNameLst>
                                          <p:attrName>style.visibility</p:attrName>
                                        </p:attrNameLst>
                                      </p:cBhvr>
                                      <p:to>
                                        <p:strVal val="visible"/>
                                      </p:to>
                                    </p:set>
                                    <p:animEffect transition="in" filter="wipe(left)">
                                      <p:cBhvr>
                                        <p:cTn id="201" dur="500"/>
                                        <p:tgtEl>
                                          <p:spTgt spid="15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50"/>
                                        </p:tgtEl>
                                        <p:attrNameLst>
                                          <p:attrName>style.visibility</p:attrName>
                                        </p:attrNameLst>
                                      </p:cBhvr>
                                      <p:to>
                                        <p:strVal val="visible"/>
                                      </p:to>
                                    </p:set>
                                    <p:animEffect transition="in" filter="wipe(left)">
                                      <p:cBhvr>
                                        <p:cTn id="206" dur="500"/>
                                        <p:tgtEl>
                                          <p:spTgt spid="150"/>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337"/>
                                        </p:tgtEl>
                                        <p:attrNameLst>
                                          <p:attrName>style.visibility</p:attrName>
                                        </p:attrNameLst>
                                      </p:cBhvr>
                                      <p:to>
                                        <p:strVal val="visible"/>
                                      </p:to>
                                    </p:set>
                                    <p:animEffect transition="in" filter="wipe(left)">
                                      <p:cBhvr>
                                        <p:cTn id="211" dur="500"/>
                                        <p:tgtEl>
                                          <p:spTgt spid="337"/>
                                        </p:tgtEl>
                                      </p:cBhvr>
                                    </p:animEffect>
                                  </p:childTnLst>
                                </p:cTn>
                              </p:par>
                            </p:childTnLst>
                          </p:cTn>
                        </p:par>
                        <p:par>
                          <p:cTn id="212" fill="hold">
                            <p:stCondLst>
                              <p:cond delay="500"/>
                            </p:stCondLst>
                            <p:childTnLst>
                              <p:par>
                                <p:cTn id="213" presetID="22" presetClass="entr" presetSubtype="8" fill="hold" grpId="0" nodeType="afterEffect">
                                  <p:stCondLst>
                                    <p:cond delay="0"/>
                                  </p:stCondLst>
                                  <p:childTnLst>
                                    <p:set>
                                      <p:cBhvr>
                                        <p:cTn id="214" dur="1" fill="hold">
                                          <p:stCondLst>
                                            <p:cond delay="0"/>
                                          </p:stCondLst>
                                        </p:cTn>
                                        <p:tgtEl>
                                          <p:spTgt spid="330"/>
                                        </p:tgtEl>
                                        <p:attrNameLst>
                                          <p:attrName>style.visibility</p:attrName>
                                        </p:attrNameLst>
                                      </p:cBhvr>
                                      <p:to>
                                        <p:strVal val="visible"/>
                                      </p:to>
                                    </p:set>
                                    <p:animEffect transition="in" filter="wipe(left)">
                                      <p:cBhvr>
                                        <p:cTn id="215" dur="500"/>
                                        <p:tgtEl>
                                          <p:spTgt spid="330"/>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320"/>
                                        </p:tgtEl>
                                        <p:attrNameLst>
                                          <p:attrName>style.visibility</p:attrName>
                                        </p:attrNameLst>
                                      </p:cBhvr>
                                      <p:to>
                                        <p:strVal val="visible"/>
                                      </p:to>
                                    </p:set>
                                    <p:animEffect transition="in" filter="wipe(left)">
                                      <p:cBhvr>
                                        <p:cTn id="220" dur="500"/>
                                        <p:tgtEl>
                                          <p:spTgt spid="320"/>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333"/>
                                        </p:tgtEl>
                                        <p:attrNameLst>
                                          <p:attrName>style.visibility</p:attrName>
                                        </p:attrNameLst>
                                      </p:cBhvr>
                                      <p:to>
                                        <p:strVal val="visible"/>
                                      </p:to>
                                    </p:set>
                                    <p:animEffect transition="in" filter="wipe(left)">
                                      <p:cBhvr>
                                        <p:cTn id="225" dur="500"/>
                                        <p:tgtEl>
                                          <p:spTgt spid="333"/>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338"/>
                                        </p:tgtEl>
                                        <p:attrNameLst>
                                          <p:attrName>style.visibility</p:attrName>
                                        </p:attrNameLst>
                                      </p:cBhvr>
                                      <p:to>
                                        <p:strVal val="visible"/>
                                      </p:to>
                                    </p:set>
                                    <p:animEffect transition="in" filter="wipe(left)">
                                      <p:cBhvr>
                                        <p:cTn id="230" dur="500"/>
                                        <p:tgtEl>
                                          <p:spTgt spid="338"/>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335"/>
                                        </p:tgtEl>
                                        <p:attrNameLst>
                                          <p:attrName>style.visibility</p:attrName>
                                        </p:attrNameLst>
                                      </p:cBhvr>
                                      <p:to>
                                        <p:strVal val="visible"/>
                                      </p:to>
                                    </p:set>
                                    <p:animEffect transition="in" filter="wipe(left)">
                                      <p:cBhvr>
                                        <p:cTn id="235" dur="500"/>
                                        <p:tgtEl>
                                          <p:spTgt spid="335"/>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319"/>
                                        </p:tgtEl>
                                        <p:attrNameLst>
                                          <p:attrName>style.visibility</p:attrName>
                                        </p:attrNameLst>
                                      </p:cBhvr>
                                      <p:to>
                                        <p:strVal val="visible"/>
                                      </p:to>
                                    </p:set>
                                    <p:animEffect transition="in" filter="wipe(left)">
                                      <p:cBhvr>
                                        <p:cTn id="240" dur="500"/>
                                        <p:tgtEl>
                                          <p:spTgt spid="319"/>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331"/>
                                        </p:tgtEl>
                                        <p:attrNameLst>
                                          <p:attrName>style.visibility</p:attrName>
                                        </p:attrNameLst>
                                      </p:cBhvr>
                                      <p:to>
                                        <p:strVal val="visible"/>
                                      </p:to>
                                    </p:set>
                                    <p:animEffect transition="in" filter="wipe(left)">
                                      <p:cBhvr>
                                        <p:cTn id="245" dur="500"/>
                                        <p:tgtEl>
                                          <p:spTgt spid="33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324"/>
                                        </p:tgtEl>
                                        <p:attrNameLst>
                                          <p:attrName>style.visibility</p:attrName>
                                        </p:attrNameLst>
                                      </p:cBhvr>
                                      <p:to>
                                        <p:strVal val="visible"/>
                                      </p:to>
                                    </p:set>
                                    <p:animEffect transition="in" filter="wipe(left)">
                                      <p:cBhvr>
                                        <p:cTn id="250" dur="500"/>
                                        <p:tgtEl>
                                          <p:spTgt spid="324"/>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317"/>
                                        </p:tgtEl>
                                        <p:attrNameLst>
                                          <p:attrName>style.visibility</p:attrName>
                                        </p:attrNameLst>
                                      </p:cBhvr>
                                      <p:to>
                                        <p:strVal val="visible"/>
                                      </p:to>
                                    </p:set>
                                    <p:animEffect transition="in" filter="wipe(left)">
                                      <p:cBhvr>
                                        <p:cTn id="255" dur="500"/>
                                        <p:tgtEl>
                                          <p:spTgt spid="317"/>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332"/>
                                        </p:tgtEl>
                                        <p:attrNameLst>
                                          <p:attrName>style.visibility</p:attrName>
                                        </p:attrNameLst>
                                      </p:cBhvr>
                                      <p:to>
                                        <p:strVal val="visible"/>
                                      </p:to>
                                    </p:set>
                                    <p:animEffect transition="in" filter="wipe(left)">
                                      <p:cBhvr>
                                        <p:cTn id="260" dur="500"/>
                                        <p:tgtEl>
                                          <p:spTgt spid="332"/>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334"/>
                                        </p:tgtEl>
                                        <p:attrNameLst>
                                          <p:attrName>style.visibility</p:attrName>
                                        </p:attrNameLst>
                                      </p:cBhvr>
                                      <p:to>
                                        <p:strVal val="visible"/>
                                      </p:to>
                                    </p:set>
                                    <p:animEffect transition="in" filter="wipe(left)">
                                      <p:cBhvr>
                                        <p:cTn id="265" dur="500"/>
                                        <p:tgtEl>
                                          <p:spTgt spid="334"/>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152"/>
                                        </p:tgtEl>
                                        <p:attrNameLst>
                                          <p:attrName>style.visibility</p:attrName>
                                        </p:attrNameLst>
                                      </p:cBhvr>
                                      <p:to>
                                        <p:strVal val="visible"/>
                                      </p:to>
                                    </p:set>
                                    <p:animEffect transition="in" filter="wipe(left)">
                                      <p:cBhvr>
                                        <p:cTn id="270" dur="500"/>
                                        <p:tgtEl>
                                          <p:spTgt spid="152"/>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48"/>
                                        </p:tgtEl>
                                        <p:attrNameLst>
                                          <p:attrName>style.visibility</p:attrName>
                                        </p:attrNameLst>
                                      </p:cBhvr>
                                      <p:to>
                                        <p:strVal val="visible"/>
                                      </p:to>
                                    </p:set>
                                    <p:animEffect transition="in" filter="wipe(left)">
                                      <p:cBhvr>
                                        <p:cTn id="275" dur="500"/>
                                        <p:tgtEl>
                                          <p:spTgt spid="148"/>
                                        </p:tgtEl>
                                      </p:cBhvr>
                                    </p:animEffect>
                                  </p:childTnLst>
                                </p:cTn>
                              </p:par>
                            </p:childTnLst>
                          </p:cTn>
                        </p:par>
                      </p:childTnLst>
                    </p:cTn>
                  </p:par>
                  <p:par>
                    <p:cTn id="276" fill="hold">
                      <p:stCondLst>
                        <p:cond delay="indefinite"/>
                      </p:stCondLst>
                      <p:childTnLst>
                        <p:par>
                          <p:cTn id="277" fill="hold">
                            <p:stCondLst>
                              <p:cond delay="0"/>
                            </p:stCondLst>
                            <p:childTnLst>
                              <p:par>
                                <p:cTn id="278" presetID="21" presetClass="entr" presetSubtype="1" fill="hold" grpId="0" nodeType="clickEffect">
                                  <p:stCondLst>
                                    <p:cond delay="0"/>
                                  </p:stCondLst>
                                  <p:childTnLst>
                                    <p:set>
                                      <p:cBhvr>
                                        <p:cTn id="279" dur="1" fill="hold">
                                          <p:stCondLst>
                                            <p:cond delay="0"/>
                                          </p:stCondLst>
                                        </p:cTn>
                                        <p:tgtEl>
                                          <p:spTgt spid="340"/>
                                        </p:tgtEl>
                                        <p:attrNameLst>
                                          <p:attrName>style.visibility</p:attrName>
                                        </p:attrNameLst>
                                      </p:cBhvr>
                                      <p:to>
                                        <p:strVal val="visible"/>
                                      </p:to>
                                    </p:set>
                                    <p:animEffect transition="in" filter="wheel(1)">
                                      <p:cBhvr>
                                        <p:cTn id="280" dur="2000"/>
                                        <p:tgtEl>
                                          <p:spTgt spid="340"/>
                                        </p:tgtEl>
                                      </p:cBhvr>
                                    </p:animEffect>
                                  </p:childTnLst>
                                </p:cTn>
                              </p:par>
                            </p:childTnLst>
                          </p:cTn>
                        </p:par>
                        <p:par>
                          <p:cTn id="281" fill="hold">
                            <p:stCondLst>
                              <p:cond delay="2000"/>
                            </p:stCondLst>
                            <p:childTnLst>
                              <p:par>
                                <p:cTn id="282" presetID="22" presetClass="entr" presetSubtype="8" fill="hold" grpId="0" nodeType="afterEffect">
                                  <p:stCondLst>
                                    <p:cond delay="0"/>
                                  </p:stCondLst>
                                  <p:childTnLst>
                                    <p:set>
                                      <p:cBhvr>
                                        <p:cTn id="283" dur="1" fill="hold">
                                          <p:stCondLst>
                                            <p:cond delay="0"/>
                                          </p:stCondLst>
                                        </p:cTn>
                                        <p:tgtEl>
                                          <p:spTgt spid="339"/>
                                        </p:tgtEl>
                                        <p:attrNameLst>
                                          <p:attrName>style.visibility</p:attrName>
                                        </p:attrNameLst>
                                      </p:cBhvr>
                                      <p:to>
                                        <p:strVal val="visible"/>
                                      </p:to>
                                    </p:set>
                                    <p:animEffect transition="in" filter="wipe(left)">
                                      <p:cBhvr>
                                        <p:cTn id="284" dur="500"/>
                                        <p:tgtEl>
                                          <p:spTgt spid="339"/>
                                        </p:tgtEl>
                                      </p:cBhvr>
                                    </p:animEffect>
                                  </p:childTnLst>
                                </p:cTn>
                              </p:par>
                            </p:childTnLst>
                          </p:cTn>
                        </p:par>
                      </p:childTnLst>
                    </p:cTn>
                  </p:par>
                  <p:par>
                    <p:cTn id="285" fill="hold">
                      <p:stCondLst>
                        <p:cond delay="indefinite"/>
                      </p:stCondLst>
                      <p:childTnLst>
                        <p:par>
                          <p:cTn id="286" fill="hold">
                            <p:stCondLst>
                              <p:cond delay="0"/>
                            </p:stCondLst>
                            <p:childTnLst>
                              <p:par>
                                <p:cTn id="287" presetID="21" presetClass="entr" presetSubtype="1" fill="hold" grpId="0" nodeType="clickEffect">
                                  <p:stCondLst>
                                    <p:cond delay="0"/>
                                  </p:stCondLst>
                                  <p:childTnLst>
                                    <p:set>
                                      <p:cBhvr>
                                        <p:cTn id="288" dur="1" fill="hold">
                                          <p:stCondLst>
                                            <p:cond delay="0"/>
                                          </p:stCondLst>
                                        </p:cTn>
                                        <p:tgtEl>
                                          <p:spTgt spid="342"/>
                                        </p:tgtEl>
                                        <p:attrNameLst>
                                          <p:attrName>style.visibility</p:attrName>
                                        </p:attrNameLst>
                                      </p:cBhvr>
                                      <p:to>
                                        <p:strVal val="visible"/>
                                      </p:to>
                                    </p:set>
                                    <p:animEffect transition="in" filter="wheel(1)">
                                      <p:cBhvr>
                                        <p:cTn id="289" dur="2000"/>
                                        <p:tgtEl>
                                          <p:spTgt spid="342"/>
                                        </p:tgtEl>
                                      </p:cBhvr>
                                    </p:animEffect>
                                  </p:childTnLst>
                                </p:cTn>
                              </p:par>
                            </p:childTnLst>
                          </p:cTn>
                        </p:par>
                        <p:par>
                          <p:cTn id="290" fill="hold">
                            <p:stCondLst>
                              <p:cond delay="2000"/>
                            </p:stCondLst>
                            <p:childTnLst>
                              <p:par>
                                <p:cTn id="291" presetID="22" presetClass="entr" presetSubtype="8" fill="hold" grpId="0" nodeType="afterEffect">
                                  <p:stCondLst>
                                    <p:cond delay="0"/>
                                  </p:stCondLst>
                                  <p:childTnLst>
                                    <p:set>
                                      <p:cBhvr>
                                        <p:cTn id="292" dur="1" fill="hold">
                                          <p:stCondLst>
                                            <p:cond delay="0"/>
                                          </p:stCondLst>
                                        </p:cTn>
                                        <p:tgtEl>
                                          <p:spTgt spid="341"/>
                                        </p:tgtEl>
                                        <p:attrNameLst>
                                          <p:attrName>style.visibility</p:attrName>
                                        </p:attrNameLst>
                                      </p:cBhvr>
                                      <p:to>
                                        <p:strVal val="visible"/>
                                      </p:to>
                                    </p:set>
                                    <p:animEffect transition="in" filter="wipe(left)">
                                      <p:cBhvr>
                                        <p:cTn id="293" dur="500"/>
                                        <p:tgtEl>
                                          <p:spTgt spid="341"/>
                                        </p:tgtEl>
                                      </p:cBhvr>
                                    </p:animEffect>
                                  </p:childTnLst>
                                </p:cTn>
                              </p:par>
                            </p:childTnLst>
                          </p:cTn>
                        </p:par>
                      </p:childTnLst>
                    </p:cTn>
                  </p:par>
                  <p:par>
                    <p:cTn id="294" fill="hold">
                      <p:stCondLst>
                        <p:cond delay="indefinite"/>
                      </p:stCondLst>
                      <p:childTnLst>
                        <p:par>
                          <p:cTn id="295" fill="hold">
                            <p:stCondLst>
                              <p:cond delay="0"/>
                            </p:stCondLst>
                            <p:childTnLst>
                              <p:par>
                                <p:cTn id="296" presetID="21" presetClass="entr" presetSubtype="1" fill="hold" grpId="0" nodeType="clickEffect">
                                  <p:stCondLst>
                                    <p:cond delay="0"/>
                                  </p:stCondLst>
                                  <p:childTnLst>
                                    <p:set>
                                      <p:cBhvr>
                                        <p:cTn id="297" dur="1" fill="hold">
                                          <p:stCondLst>
                                            <p:cond delay="0"/>
                                          </p:stCondLst>
                                        </p:cTn>
                                        <p:tgtEl>
                                          <p:spTgt spid="344"/>
                                        </p:tgtEl>
                                        <p:attrNameLst>
                                          <p:attrName>style.visibility</p:attrName>
                                        </p:attrNameLst>
                                      </p:cBhvr>
                                      <p:to>
                                        <p:strVal val="visible"/>
                                      </p:to>
                                    </p:set>
                                    <p:animEffect transition="in" filter="wheel(1)">
                                      <p:cBhvr>
                                        <p:cTn id="298" dur="2000"/>
                                        <p:tgtEl>
                                          <p:spTgt spid="344"/>
                                        </p:tgtEl>
                                      </p:cBhvr>
                                    </p:animEffect>
                                  </p:childTnLst>
                                </p:cTn>
                              </p:par>
                            </p:childTnLst>
                          </p:cTn>
                        </p:par>
                        <p:par>
                          <p:cTn id="299" fill="hold">
                            <p:stCondLst>
                              <p:cond delay="2000"/>
                            </p:stCondLst>
                            <p:childTnLst>
                              <p:par>
                                <p:cTn id="300" presetID="22" presetClass="entr" presetSubtype="8" fill="hold" grpId="0" nodeType="afterEffect">
                                  <p:stCondLst>
                                    <p:cond delay="0"/>
                                  </p:stCondLst>
                                  <p:childTnLst>
                                    <p:set>
                                      <p:cBhvr>
                                        <p:cTn id="301" dur="1" fill="hold">
                                          <p:stCondLst>
                                            <p:cond delay="0"/>
                                          </p:stCondLst>
                                        </p:cTn>
                                        <p:tgtEl>
                                          <p:spTgt spid="343"/>
                                        </p:tgtEl>
                                        <p:attrNameLst>
                                          <p:attrName>style.visibility</p:attrName>
                                        </p:attrNameLst>
                                      </p:cBhvr>
                                      <p:to>
                                        <p:strVal val="visible"/>
                                      </p:to>
                                    </p:set>
                                    <p:animEffect transition="in" filter="wipe(left)">
                                      <p:cBhvr>
                                        <p:cTn id="302" dur="500"/>
                                        <p:tgtEl>
                                          <p:spTgt spid="343"/>
                                        </p:tgtEl>
                                      </p:cBhvr>
                                    </p:animEffect>
                                  </p:childTnLst>
                                </p:cTn>
                              </p:par>
                            </p:childTnLst>
                          </p:cTn>
                        </p:par>
                      </p:childTnLst>
                    </p:cTn>
                  </p:par>
                  <p:par>
                    <p:cTn id="303" fill="hold">
                      <p:stCondLst>
                        <p:cond delay="indefinite"/>
                      </p:stCondLst>
                      <p:childTnLst>
                        <p:par>
                          <p:cTn id="304" fill="hold">
                            <p:stCondLst>
                              <p:cond delay="0"/>
                            </p:stCondLst>
                            <p:childTnLst>
                              <p:par>
                                <p:cTn id="305" presetID="21" presetClass="entr" presetSubtype="1" fill="hold" grpId="0" nodeType="clickEffect">
                                  <p:stCondLst>
                                    <p:cond delay="0"/>
                                  </p:stCondLst>
                                  <p:childTnLst>
                                    <p:set>
                                      <p:cBhvr>
                                        <p:cTn id="306" dur="1" fill="hold">
                                          <p:stCondLst>
                                            <p:cond delay="0"/>
                                          </p:stCondLst>
                                        </p:cTn>
                                        <p:tgtEl>
                                          <p:spTgt spid="348"/>
                                        </p:tgtEl>
                                        <p:attrNameLst>
                                          <p:attrName>style.visibility</p:attrName>
                                        </p:attrNameLst>
                                      </p:cBhvr>
                                      <p:to>
                                        <p:strVal val="visible"/>
                                      </p:to>
                                    </p:set>
                                    <p:animEffect transition="in" filter="wheel(1)">
                                      <p:cBhvr>
                                        <p:cTn id="307" dur="2000"/>
                                        <p:tgtEl>
                                          <p:spTgt spid="348"/>
                                        </p:tgtEl>
                                      </p:cBhvr>
                                    </p:animEffect>
                                  </p:childTnLst>
                                </p:cTn>
                              </p:par>
                            </p:childTnLst>
                          </p:cTn>
                        </p:par>
                        <p:par>
                          <p:cTn id="308" fill="hold">
                            <p:stCondLst>
                              <p:cond delay="2000"/>
                            </p:stCondLst>
                            <p:childTnLst>
                              <p:par>
                                <p:cTn id="309" presetID="22" presetClass="entr" presetSubtype="8" fill="hold" grpId="0" nodeType="afterEffect">
                                  <p:stCondLst>
                                    <p:cond delay="0"/>
                                  </p:stCondLst>
                                  <p:childTnLst>
                                    <p:set>
                                      <p:cBhvr>
                                        <p:cTn id="310" dur="1" fill="hold">
                                          <p:stCondLst>
                                            <p:cond delay="0"/>
                                          </p:stCondLst>
                                        </p:cTn>
                                        <p:tgtEl>
                                          <p:spTgt spid="347"/>
                                        </p:tgtEl>
                                        <p:attrNameLst>
                                          <p:attrName>style.visibility</p:attrName>
                                        </p:attrNameLst>
                                      </p:cBhvr>
                                      <p:to>
                                        <p:strVal val="visible"/>
                                      </p:to>
                                    </p:set>
                                    <p:animEffect transition="in" filter="wipe(left)">
                                      <p:cBhvr>
                                        <p:cTn id="311" dur="500"/>
                                        <p:tgtEl>
                                          <p:spTgt spid="347"/>
                                        </p:tgtEl>
                                      </p:cBhvr>
                                    </p:animEffect>
                                  </p:childTnLst>
                                </p:cTn>
                              </p:par>
                            </p:childTnLst>
                          </p:cTn>
                        </p:par>
                      </p:childTnLst>
                    </p:cTn>
                  </p:par>
                  <p:par>
                    <p:cTn id="312" fill="hold">
                      <p:stCondLst>
                        <p:cond delay="indefinite"/>
                      </p:stCondLst>
                      <p:childTnLst>
                        <p:par>
                          <p:cTn id="313" fill="hold">
                            <p:stCondLst>
                              <p:cond delay="0"/>
                            </p:stCondLst>
                            <p:childTnLst>
                              <p:par>
                                <p:cTn id="314" presetID="21" presetClass="entr" presetSubtype="1" fill="hold" grpId="0" nodeType="clickEffect">
                                  <p:stCondLst>
                                    <p:cond delay="0"/>
                                  </p:stCondLst>
                                  <p:childTnLst>
                                    <p:set>
                                      <p:cBhvr>
                                        <p:cTn id="315" dur="1" fill="hold">
                                          <p:stCondLst>
                                            <p:cond delay="0"/>
                                          </p:stCondLst>
                                        </p:cTn>
                                        <p:tgtEl>
                                          <p:spTgt spid="346"/>
                                        </p:tgtEl>
                                        <p:attrNameLst>
                                          <p:attrName>style.visibility</p:attrName>
                                        </p:attrNameLst>
                                      </p:cBhvr>
                                      <p:to>
                                        <p:strVal val="visible"/>
                                      </p:to>
                                    </p:set>
                                    <p:animEffect transition="in" filter="wheel(1)">
                                      <p:cBhvr>
                                        <p:cTn id="316" dur="2000"/>
                                        <p:tgtEl>
                                          <p:spTgt spid="346"/>
                                        </p:tgtEl>
                                      </p:cBhvr>
                                    </p:animEffect>
                                  </p:childTnLst>
                                </p:cTn>
                              </p:par>
                            </p:childTnLst>
                          </p:cTn>
                        </p:par>
                        <p:par>
                          <p:cTn id="317" fill="hold">
                            <p:stCondLst>
                              <p:cond delay="2000"/>
                            </p:stCondLst>
                            <p:childTnLst>
                              <p:par>
                                <p:cTn id="318" presetID="22" presetClass="entr" presetSubtype="8" fill="hold" grpId="0" nodeType="afterEffect">
                                  <p:stCondLst>
                                    <p:cond delay="0"/>
                                  </p:stCondLst>
                                  <p:childTnLst>
                                    <p:set>
                                      <p:cBhvr>
                                        <p:cTn id="319" dur="1" fill="hold">
                                          <p:stCondLst>
                                            <p:cond delay="0"/>
                                          </p:stCondLst>
                                        </p:cTn>
                                        <p:tgtEl>
                                          <p:spTgt spid="345"/>
                                        </p:tgtEl>
                                        <p:attrNameLst>
                                          <p:attrName>style.visibility</p:attrName>
                                        </p:attrNameLst>
                                      </p:cBhvr>
                                      <p:to>
                                        <p:strVal val="visible"/>
                                      </p:to>
                                    </p:set>
                                    <p:animEffect transition="in" filter="wipe(left)">
                                      <p:cBhvr>
                                        <p:cTn id="320" dur="500"/>
                                        <p:tgtEl>
                                          <p:spTgt spid="345"/>
                                        </p:tgtEl>
                                      </p:cBhvr>
                                    </p:animEffect>
                                  </p:childTnLst>
                                </p:cTn>
                              </p:par>
                            </p:childTnLst>
                          </p:cTn>
                        </p:par>
                      </p:childTnLst>
                    </p:cTn>
                  </p:par>
                  <p:par>
                    <p:cTn id="321" fill="hold">
                      <p:stCondLst>
                        <p:cond delay="indefinite"/>
                      </p:stCondLst>
                      <p:childTnLst>
                        <p:par>
                          <p:cTn id="322" fill="hold">
                            <p:stCondLst>
                              <p:cond delay="0"/>
                            </p:stCondLst>
                            <p:childTnLst>
                              <p:par>
                                <p:cTn id="323" presetID="21" presetClass="entr" presetSubtype="1" fill="hold" grpId="0" nodeType="clickEffect">
                                  <p:stCondLst>
                                    <p:cond delay="0"/>
                                  </p:stCondLst>
                                  <p:childTnLst>
                                    <p:set>
                                      <p:cBhvr>
                                        <p:cTn id="324" dur="1" fill="hold">
                                          <p:stCondLst>
                                            <p:cond delay="0"/>
                                          </p:stCondLst>
                                        </p:cTn>
                                        <p:tgtEl>
                                          <p:spTgt spid="350"/>
                                        </p:tgtEl>
                                        <p:attrNameLst>
                                          <p:attrName>style.visibility</p:attrName>
                                        </p:attrNameLst>
                                      </p:cBhvr>
                                      <p:to>
                                        <p:strVal val="visible"/>
                                      </p:to>
                                    </p:set>
                                    <p:animEffect transition="in" filter="wheel(1)">
                                      <p:cBhvr>
                                        <p:cTn id="325" dur="2000"/>
                                        <p:tgtEl>
                                          <p:spTgt spid="350"/>
                                        </p:tgtEl>
                                      </p:cBhvr>
                                    </p:animEffect>
                                  </p:childTnLst>
                                </p:cTn>
                              </p:par>
                            </p:childTnLst>
                          </p:cTn>
                        </p:par>
                        <p:par>
                          <p:cTn id="326" fill="hold">
                            <p:stCondLst>
                              <p:cond delay="2000"/>
                            </p:stCondLst>
                            <p:childTnLst>
                              <p:par>
                                <p:cTn id="327" presetID="22" presetClass="entr" presetSubtype="8" fill="hold" grpId="0" nodeType="afterEffect">
                                  <p:stCondLst>
                                    <p:cond delay="0"/>
                                  </p:stCondLst>
                                  <p:childTnLst>
                                    <p:set>
                                      <p:cBhvr>
                                        <p:cTn id="328" dur="1" fill="hold">
                                          <p:stCondLst>
                                            <p:cond delay="0"/>
                                          </p:stCondLst>
                                        </p:cTn>
                                        <p:tgtEl>
                                          <p:spTgt spid="349"/>
                                        </p:tgtEl>
                                        <p:attrNameLst>
                                          <p:attrName>style.visibility</p:attrName>
                                        </p:attrNameLst>
                                      </p:cBhvr>
                                      <p:to>
                                        <p:strVal val="visible"/>
                                      </p:to>
                                    </p:set>
                                    <p:animEffect transition="in" filter="wipe(left)">
                                      <p:cBhvr>
                                        <p:cTn id="329" dur="500"/>
                                        <p:tgtEl>
                                          <p:spTgt spid="349"/>
                                        </p:tgtEl>
                                      </p:cBhvr>
                                    </p:animEffect>
                                  </p:childTnLst>
                                </p:cTn>
                              </p:par>
                            </p:childTnLst>
                          </p:cTn>
                        </p:par>
                      </p:childTnLst>
                    </p:cTn>
                  </p:par>
                  <p:par>
                    <p:cTn id="330" fill="hold">
                      <p:stCondLst>
                        <p:cond delay="indefinite"/>
                      </p:stCondLst>
                      <p:childTnLst>
                        <p:par>
                          <p:cTn id="331" fill="hold">
                            <p:stCondLst>
                              <p:cond delay="0"/>
                            </p:stCondLst>
                            <p:childTnLst>
                              <p:par>
                                <p:cTn id="332" presetID="21" presetClass="entr" presetSubtype="1" fill="hold" grpId="0" nodeType="clickEffect">
                                  <p:stCondLst>
                                    <p:cond delay="0"/>
                                  </p:stCondLst>
                                  <p:childTnLst>
                                    <p:set>
                                      <p:cBhvr>
                                        <p:cTn id="333" dur="1" fill="hold">
                                          <p:stCondLst>
                                            <p:cond delay="0"/>
                                          </p:stCondLst>
                                        </p:cTn>
                                        <p:tgtEl>
                                          <p:spTgt spid="366"/>
                                        </p:tgtEl>
                                        <p:attrNameLst>
                                          <p:attrName>style.visibility</p:attrName>
                                        </p:attrNameLst>
                                      </p:cBhvr>
                                      <p:to>
                                        <p:strVal val="visible"/>
                                      </p:to>
                                    </p:set>
                                    <p:animEffect transition="in" filter="wheel(1)">
                                      <p:cBhvr>
                                        <p:cTn id="334" dur="2000"/>
                                        <p:tgtEl>
                                          <p:spTgt spid="366"/>
                                        </p:tgtEl>
                                      </p:cBhvr>
                                    </p:animEffect>
                                  </p:childTnLst>
                                </p:cTn>
                              </p:par>
                            </p:childTnLst>
                          </p:cTn>
                        </p:par>
                        <p:par>
                          <p:cTn id="335" fill="hold">
                            <p:stCondLst>
                              <p:cond delay="2000"/>
                            </p:stCondLst>
                            <p:childTnLst>
                              <p:par>
                                <p:cTn id="336" presetID="22" presetClass="entr" presetSubtype="8" fill="hold" grpId="0" nodeType="afterEffect">
                                  <p:stCondLst>
                                    <p:cond delay="0"/>
                                  </p:stCondLst>
                                  <p:childTnLst>
                                    <p:set>
                                      <p:cBhvr>
                                        <p:cTn id="337" dur="1" fill="hold">
                                          <p:stCondLst>
                                            <p:cond delay="0"/>
                                          </p:stCondLst>
                                        </p:cTn>
                                        <p:tgtEl>
                                          <p:spTgt spid="365"/>
                                        </p:tgtEl>
                                        <p:attrNameLst>
                                          <p:attrName>style.visibility</p:attrName>
                                        </p:attrNameLst>
                                      </p:cBhvr>
                                      <p:to>
                                        <p:strVal val="visible"/>
                                      </p:to>
                                    </p:set>
                                    <p:animEffect transition="in" filter="wipe(left)">
                                      <p:cBhvr>
                                        <p:cTn id="338" dur="500"/>
                                        <p:tgtEl>
                                          <p:spTgt spid="365"/>
                                        </p:tgtEl>
                                      </p:cBhvr>
                                    </p:animEffect>
                                  </p:childTnLst>
                                </p:cTn>
                              </p:par>
                            </p:childTnLst>
                          </p:cTn>
                        </p:par>
                      </p:childTnLst>
                    </p:cTn>
                  </p:par>
                  <p:par>
                    <p:cTn id="339" fill="hold">
                      <p:stCondLst>
                        <p:cond delay="indefinite"/>
                      </p:stCondLst>
                      <p:childTnLst>
                        <p:par>
                          <p:cTn id="340" fill="hold">
                            <p:stCondLst>
                              <p:cond delay="0"/>
                            </p:stCondLst>
                            <p:childTnLst>
                              <p:par>
                                <p:cTn id="341" presetID="21" presetClass="entr" presetSubtype="1" fill="hold" grpId="0" nodeType="clickEffect">
                                  <p:stCondLst>
                                    <p:cond delay="0"/>
                                  </p:stCondLst>
                                  <p:childTnLst>
                                    <p:set>
                                      <p:cBhvr>
                                        <p:cTn id="342" dur="1" fill="hold">
                                          <p:stCondLst>
                                            <p:cond delay="0"/>
                                          </p:stCondLst>
                                        </p:cTn>
                                        <p:tgtEl>
                                          <p:spTgt spid="352"/>
                                        </p:tgtEl>
                                        <p:attrNameLst>
                                          <p:attrName>style.visibility</p:attrName>
                                        </p:attrNameLst>
                                      </p:cBhvr>
                                      <p:to>
                                        <p:strVal val="visible"/>
                                      </p:to>
                                    </p:set>
                                    <p:animEffect transition="in" filter="wheel(1)">
                                      <p:cBhvr>
                                        <p:cTn id="343" dur="2000"/>
                                        <p:tgtEl>
                                          <p:spTgt spid="352"/>
                                        </p:tgtEl>
                                      </p:cBhvr>
                                    </p:animEffect>
                                  </p:childTnLst>
                                </p:cTn>
                              </p:par>
                            </p:childTnLst>
                          </p:cTn>
                        </p:par>
                        <p:par>
                          <p:cTn id="344" fill="hold">
                            <p:stCondLst>
                              <p:cond delay="2000"/>
                            </p:stCondLst>
                            <p:childTnLst>
                              <p:par>
                                <p:cTn id="345" presetID="22" presetClass="entr" presetSubtype="8" fill="hold" grpId="0" nodeType="afterEffect">
                                  <p:stCondLst>
                                    <p:cond delay="0"/>
                                  </p:stCondLst>
                                  <p:childTnLst>
                                    <p:set>
                                      <p:cBhvr>
                                        <p:cTn id="346" dur="1" fill="hold">
                                          <p:stCondLst>
                                            <p:cond delay="0"/>
                                          </p:stCondLst>
                                        </p:cTn>
                                        <p:tgtEl>
                                          <p:spTgt spid="351"/>
                                        </p:tgtEl>
                                        <p:attrNameLst>
                                          <p:attrName>style.visibility</p:attrName>
                                        </p:attrNameLst>
                                      </p:cBhvr>
                                      <p:to>
                                        <p:strVal val="visible"/>
                                      </p:to>
                                    </p:set>
                                    <p:animEffect transition="in" filter="wipe(left)">
                                      <p:cBhvr>
                                        <p:cTn id="347" dur="500"/>
                                        <p:tgtEl>
                                          <p:spTgt spid="351"/>
                                        </p:tgtEl>
                                      </p:cBhvr>
                                    </p:animEffect>
                                  </p:childTnLst>
                                </p:cTn>
                              </p:par>
                            </p:childTnLst>
                          </p:cTn>
                        </p:par>
                      </p:childTnLst>
                    </p:cTn>
                  </p:par>
                  <p:par>
                    <p:cTn id="348" fill="hold">
                      <p:stCondLst>
                        <p:cond delay="indefinite"/>
                      </p:stCondLst>
                      <p:childTnLst>
                        <p:par>
                          <p:cTn id="349" fill="hold">
                            <p:stCondLst>
                              <p:cond delay="0"/>
                            </p:stCondLst>
                            <p:childTnLst>
                              <p:par>
                                <p:cTn id="350" presetID="21" presetClass="entr" presetSubtype="1" fill="hold" grpId="0" nodeType="clickEffect">
                                  <p:stCondLst>
                                    <p:cond delay="0"/>
                                  </p:stCondLst>
                                  <p:childTnLst>
                                    <p:set>
                                      <p:cBhvr>
                                        <p:cTn id="351" dur="1" fill="hold">
                                          <p:stCondLst>
                                            <p:cond delay="0"/>
                                          </p:stCondLst>
                                        </p:cTn>
                                        <p:tgtEl>
                                          <p:spTgt spid="354"/>
                                        </p:tgtEl>
                                        <p:attrNameLst>
                                          <p:attrName>style.visibility</p:attrName>
                                        </p:attrNameLst>
                                      </p:cBhvr>
                                      <p:to>
                                        <p:strVal val="visible"/>
                                      </p:to>
                                    </p:set>
                                    <p:animEffect transition="in" filter="wheel(1)">
                                      <p:cBhvr>
                                        <p:cTn id="352" dur="2000"/>
                                        <p:tgtEl>
                                          <p:spTgt spid="354"/>
                                        </p:tgtEl>
                                      </p:cBhvr>
                                    </p:animEffect>
                                  </p:childTnLst>
                                </p:cTn>
                              </p:par>
                            </p:childTnLst>
                          </p:cTn>
                        </p:par>
                        <p:par>
                          <p:cTn id="353" fill="hold">
                            <p:stCondLst>
                              <p:cond delay="2000"/>
                            </p:stCondLst>
                            <p:childTnLst>
                              <p:par>
                                <p:cTn id="354" presetID="22" presetClass="entr" presetSubtype="8" fill="hold" grpId="0" nodeType="afterEffect">
                                  <p:stCondLst>
                                    <p:cond delay="0"/>
                                  </p:stCondLst>
                                  <p:childTnLst>
                                    <p:set>
                                      <p:cBhvr>
                                        <p:cTn id="355" dur="1" fill="hold">
                                          <p:stCondLst>
                                            <p:cond delay="0"/>
                                          </p:stCondLst>
                                        </p:cTn>
                                        <p:tgtEl>
                                          <p:spTgt spid="353"/>
                                        </p:tgtEl>
                                        <p:attrNameLst>
                                          <p:attrName>style.visibility</p:attrName>
                                        </p:attrNameLst>
                                      </p:cBhvr>
                                      <p:to>
                                        <p:strVal val="visible"/>
                                      </p:to>
                                    </p:set>
                                    <p:animEffect transition="in" filter="wipe(left)">
                                      <p:cBhvr>
                                        <p:cTn id="356" dur="500"/>
                                        <p:tgtEl>
                                          <p:spTgt spid="353"/>
                                        </p:tgtEl>
                                      </p:cBhvr>
                                    </p:animEffect>
                                  </p:childTnLst>
                                </p:cTn>
                              </p:par>
                            </p:childTnLst>
                          </p:cTn>
                        </p:par>
                      </p:childTnLst>
                    </p:cTn>
                  </p:par>
                  <p:par>
                    <p:cTn id="357" fill="hold">
                      <p:stCondLst>
                        <p:cond delay="indefinite"/>
                      </p:stCondLst>
                      <p:childTnLst>
                        <p:par>
                          <p:cTn id="358" fill="hold">
                            <p:stCondLst>
                              <p:cond delay="0"/>
                            </p:stCondLst>
                            <p:childTnLst>
                              <p:par>
                                <p:cTn id="359" presetID="21" presetClass="entr" presetSubtype="1" fill="hold" grpId="0" nodeType="clickEffect">
                                  <p:stCondLst>
                                    <p:cond delay="0"/>
                                  </p:stCondLst>
                                  <p:childTnLst>
                                    <p:set>
                                      <p:cBhvr>
                                        <p:cTn id="360" dur="1" fill="hold">
                                          <p:stCondLst>
                                            <p:cond delay="0"/>
                                          </p:stCondLst>
                                        </p:cTn>
                                        <p:tgtEl>
                                          <p:spTgt spid="356"/>
                                        </p:tgtEl>
                                        <p:attrNameLst>
                                          <p:attrName>style.visibility</p:attrName>
                                        </p:attrNameLst>
                                      </p:cBhvr>
                                      <p:to>
                                        <p:strVal val="visible"/>
                                      </p:to>
                                    </p:set>
                                    <p:animEffect transition="in" filter="wheel(1)">
                                      <p:cBhvr>
                                        <p:cTn id="361" dur="2000"/>
                                        <p:tgtEl>
                                          <p:spTgt spid="356"/>
                                        </p:tgtEl>
                                      </p:cBhvr>
                                    </p:animEffect>
                                  </p:childTnLst>
                                </p:cTn>
                              </p:par>
                            </p:childTnLst>
                          </p:cTn>
                        </p:par>
                        <p:par>
                          <p:cTn id="362" fill="hold">
                            <p:stCondLst>
                              <p:cond delay="2000"/>
                            </p:stCondLst>
                            <p:childTnLst>
                              <p:par>
                                <p:cTn id="363" presetID="22" presetClass="entr" presetSubtype="8" fill="hold" grpId="0" nodeType="afterEffect">
                                  <p:stCondLst>
                                    <p:cond delay="0"/>
                                  </p:stCondLst>
                                  <p:childTnLst>
                                    <p:set>
                                      <p:cBhvr>
                                        <p:cTn id="364" dur="1" fill="hold">
                                          <p:stCondLst>
                                            <p:cond delay="0"/>
                                          </p:stCondLst>
                                        </p:cTn>
                                        <p:tgtEl>
                                          <p:spTgt spid="355"/>
                                        </p:tgtEl>
                                        <p:attrNameLst>
                                          <p:attrName>style.visibility</p:attrName>
                                        </p:attrNameLst>
                                      </p:cBhvr>
                                      <p:to>
                                        <p:strVal val="visible"/>
                                      </p:to>
                                    </p:set>
                                    <p:animEffect transition="in" filter="wipe(left)">
                                      <p:cBhvr>
                                        <p:cTn id="365" dur="500"/>
                                        <p:tgtEl>
                                          <p:spTgt spid="355"/>
                                        </p:tgtEl>
                                      </p:cBhvr>
                                    </p:animEffect>
                                  </p:childTnLst>
                                </p:cTn>
                              </p:par>
                            </p:childTnLst>
                          </p:cTn>
                        </p:par>
                      </p:childTnLst>
                    </p:cTn>
                  </p:par>
                  <p:par>
                    <p:cTn id="366" fill="hold">
                      <p:stCondLst>
                        <p:cond delay="indefinite"/>
                      </p:stCondLst>
                      <p:childTnLst>
                        <p:par>
                          <p:cTn id="367" fill="hold">
                            <p:stCondLst>
                              <p:cond delay="0"/>
                            </p:stCondLst>
                            <p:childTnLst>
                              <p:par>
                                <p:cTn id="368" presetID="21" presetClass="entr" presetSubtype="1" fill="hold" grpId="0" nodeType="clickEffect">
                                  <p:stCondLst>
                                    <p:cond delay="0"/>
                                  </p:stCondLst>
                                  <p:childTnLst>
                                    <p:set>
                                      <p:cBhvr>
                                        <p:cTn id="369" dur="1" fill="hold">
                                          <p:stCondLst>
                                            <p:cond delay="0"/>
                                          </p:stCondLst>
                                        </p:cTn>
                                        <p:tgtEl>
                                          <p:spTgt spid="364"/>
                                        </p:tgtEl>
                                        <p:attrNameLst>
                                          <p:attrName>style.visibility</p:attrName>
                                        </p:attrNameLst>
                                      </p:cBhvr>
                                      <p:to>
                                        <p:strVal val="visible"/>
                                      </p:to>
                                    </p:set>
                                    <p:animEffect transition="in" filter="wheel(1)">
                                      <p:cBhvr>
                                        <p:cTn id="370" dur="2000"/>
                                        <p:tgtEl>
                                          <p:spTgt spid="364"/>
                                        </p:tgtEl>
                                      </p:cBhvr>
                                    </p:animEffect>
                                  </p:childTnLst>
                                </p:cTn>
                              </p:par>
                            </p:childTnLst>
                          </p:cTn>
                        </p:par>
                        <p:par>
                          <p:cTn id="371" fill="hold">
                            <p:stCondLst>
                              <p:cond delay="2000"/>
                            </p:stCondLst>
                            <p:childTnLst>
                              <p:par>
                                <p:cTn id="372" presetID="22" presetClass="entr" presetSubtype="8" fill="hold" grpId="0" nodeType="afterEffect">
                                  <p:stCondLst>
                                    <p:cond delay="0"/>
                                  </p:stCondLst>
                                  <p:childTnLst>
                                    <p:set>
                                      <p:cBhvr>
                                        <p:cTn id="373" dur="1" fill="hold">
                                          <p:stCondLst>
                                            <p:cond delay="0"/>
                                          </p:stCondLst>
                                        </p:cTn>
                                        <p:tgtEl>
                                          <p:spTgt spid="363"/>
                                        </p:tgtEl>
                                        <p:attrNameLst>
                                          <p:attrName>style.visibility</p:attrName>
                                        </p:attrNameLst>
                                      </p:cBhvr>
                                      <p:to>
                                        <p:strVal val="visible"/>
                                      </p:to>
                                    </p:set>
                                    <p:animEffect transition="in" filter="wipe(left)">
                                      <p:cBhvr>
                                        <p:cTn id="374" dur="500"/>
                                        <p:tgtEl>
                                          <p:spTgt spid="363"/>
                                        </p:tgtEl>
                                      </p:cBhvr>
                                    </p:animEffect>
                                  </p:childTnLst>
                                </p:cTn>
                              </p:par>
                            </p:childTnLst>
                          </p:cTn>
                        </p:par>
                      </p:childTnLst>
                    </p:cTn>
                  </p:par>
                  <p:par>
                    <p:cTn id="375" fill="hold">
                      <p:stCondLst>
                        <p:cond delay="indefinite"/>
                      </p:stCondLst>
                      <p:childTnLst>
                        <p:par>
                          <p:cTn id="376" fill="hold">
                            <p:stCondLst>
                              <p:cond delay="0"/>
                            </p:stCondLst>
                            <p:childTnLst>
                              <p:par>
                                <p:cTn id="377" presetID="21" presetClass="entr" presetSubtype="1" fill="hold" grpId="0" nodeType="clickEffect">
                                  <p:stCondLst>
                                    <p:cond delay="0"/>
                                  </p:stCondLst>
                                  <p:childTnLst>
                                    <p:set>
                                      <p:cBhvr>
                                        <p:cTn id="378" dur="1" fill="hold">
                                          <p:stCondLst>
                                            <p:cond delay="0"/>
                                          </p:stCondLst>
                                        </p:cTn>
                                        <p:tgtEl>
                                          <p:spTgt spid="362"/>
                                        </p:tgtEl>
                                        <p:attrNameLst>
                                          <p:attrName>style.visibility</p:attrName>
                                        </p:attrNameLst>
                                      </p:cBhvr>
                                      <p:to>
                                        <p:strVal val="visible"/>
                                      </p:to>
                                    </p:set>
                                    <p:animEffect transition="in" filter="wheel(1)">
                                      <p:cBhvr>
                                        <p:cTn id="379" dur="2000"/>
                                        <p:tgtEl>
                                          <p:spTgt spid="362"/>
                                        </p:tgtEl>
                                      </p:cBhvr>
                                    </p:animEffect>
                                  </p:childTnLst>
                                </p:cTn>
                              </p:par>
                            </p:childTnLst>
                          </p:cTn>
                        </p:par>
                        <p:par>
                          <p:cTn id="380" fill="hold">
                            <p:stCondLst>
                              <p:cond delay="2000"/>
                            </p:stCondLst>
                            <p:childTnLst>
                              <p:par>
                                <p:cTn id="381" presetID="22" presetClass="entr" presetSubtype="8" fill="hold" grpId="0" nodeType="afterEffect">
                                  <p:stCondLst>
                                    <p:cond delay="0"/>
                                  </p:stCondLst>
                                  <p:childTnLst>
                                    <p:set>
                                      <p:cBhvr>
                                        <p:cTn id="382" dur="1" fill="hold">
                                          <p:stCondLst>
                                            <p:cond delay="0"/>
                                          </p:stCondLst>
                                        </p:cTn>
                                        <p:tgtEl>
                                          <p:spTgt spid="361"/>
                                        </p:tgtEl>
                                        <p:attrNameLst>
                                          <p:attrName>style.visibility</p:attrName>
                                        </p:attrNameLst>
                                      </p:cBhvr>
                                      <p:to>
                                        <p:strVal val="visible"/>
                                      </p:to>
                                    </p:set>
                                    <p:animEffect transition="in" filter="wipe(left)">
                                      <p:cBhvr>
                                        <p:cTn id="383" dur="500"/>
                                        <p:tgtEl>
                                          <p:spTgt spid="361"/>
                                        </p:tgtEl>
                                      </p:cBhvr>
                                    </p:animEffect>
                                  </p:childTnLst>
                                </p:cTn>
                              </p:par>
                            </p:childTnLst>
                          </p:cTn>
                        </p:par>
                      </p:childTnLst>
                    </p:cTn>
                  </p:par>
                  <p:par>
                    <p:cTn id="384" fill="hold">
                      <p:stCondLst>
                        <p:cond delay="indefinite"/>
                      </p:stCondLst>
                      <p:childTnLst>
                        <p:par>
                          <p:cTn id="385" fill="hold">
                            <p:stCondLst>
                              <p:cond delay="0"/>
                            </p:stCondLst>
                            <p:childTnLst>
                              <p:par>
                                <p:cTn id="386" presetID="21" presetClass="entr" presetSubtype="1" fill="hold" grpId="0" nodeType="clickEffect">
                                  <p:stCondLst>
                                    <p:cond delay="0"/>
                                  </p:stCondLst>
                                  <p:childTnLst>
                                    <p:set>
                                      <p:cBhvr>
                                        <p:cTn id="387" dur="1" fill="hold">
                                          <p:stCondLst>
                                            <p:cond delay="0"/>
                                          </p:stCondLst>
                                        </p:cTn>
                                        <p:tgtEl>
                                          <p:spTgt spid="360"/>
                                        </p:tgtEl>
                                        <p:attrNameLst>
                                          <p:attrName>style.visibility</p:attrName>
                                        </p:attrNameLst>
                                      </p:cBhvr>
                                      <p:to>
                                        <p:strVal val="visible"/>
                                      </p:to>
                                    </p:set>
                                    <p:animEffect transition="in" filter="wheel(1)">
                                      <p:cBhvr>
                                        <p:cTn id="388" dur="2000"/>
                                        <p:tgtEl>
                                          <p:spTgt spid="360"/>
                                        </p:tgtEl>
                                      </p:cBhvr>
                                    </p:animEffect>
                                  </p:childTnLst>
                                </p:cTn>
                              </p:par>
                            </p:childTnLst>
                          </p:cTn>
                        </p:par>
                        <p:par>
                          <p:cTn id="389" fill="hold">
                            <p:stCondLst>
                              <p:cond delay="2000"/>
                            </p:stCondLst>
                            <p:childTnLst>
                              <p:par>
                                <p:cTn id="390" presetID="22" presetClass="entr" presetSubtype="8" fill="hold" grpId="0" nodeType="afterEffect">
                                  <p:stCondLst>
                                    <p:cond delay="0"/>
                                  </p:stCondLst>
                                  <p:childTnLst>
                                    <p:set>
                                      <p:cBhvr>
                                        <p:cTn id="391" dur="1" fill="hold">
                                          <p:stCondLst>
                                            <p:cond delay="0"/>
                                          </p:stCondLst>
                                        </p:cTn>
                                        <p:tgtEl>
                                          <p:spTgt spid="359"/>
                                        </p:tgtEl>
                                        <p:attrNameLst>
                                          <p:attrName>style.visibility</p:attrName>
                                        </p:attrNameLst>
                                      </p:cBhvr>
                                      <p:to>
                                        <p:strVal val="visible"/>
                                      </p:to>
                                    </p:set>
                                    <p:animEffect transition="in" filter="wipe(left)">
                                      <p:cBhvr>
                                        <p:cTn id="392" dur="500"/>
                                        <p:tgtEl>
                                          <p:spTgt spid="359"/>
                                        </p:tgtEl>
                                      </p:cBhvr>
                                    </p:animEffect>
                                  </p:childTnLst>
                                </p:cTn>
                              </p:par>
                            </p:childTnLst>
                          </p:cTn>
                        </p:par>
                      </p:childTnLst>
                    </p:cTn>
                  </p:par>
                  <p:par>
                    <p:cTn id="393" fill="hold">
                      <p:stCondLst>
                        <p:cond delay="indefinite"/>
                      </p:stCondLst>
                      <p:childTnLst>
                        <p:par>
                          <p:cTn id="394" fill="hold">
                            <p:stCondLst>
                              <p:cond delay="0"/>
                            </p:stCondLst>
                            <p:childTnLst>
                              <p:par>
                                <p:cTn id="395" presetID="21" presetClass="entr" presetSubtype="1" fill="hold" grpId="0" nodeType="clickEffect">
                                  <p:stCondLst>
                                    <p:cond delay="0"/>
                                  </p:stCondLst>
                                  <p:childTnLst>
                                    <p:set>
                                      <p:cBhvr>
                                        <p:cTn id="396" dur="1" fill="hold">
                                          <p:stCondLst>
                                            <p:cond delay="0"/>
                                          </p:stCondLst>
                                        </p:cTn>
                                        <p:tgtEl>
                                          <p:spTgt spid="358"/>
                                        </p:tgtEl>
                                        <p:attrNameLst>
                                          <p:attrName>style.visibility</p:attrName>
                                        </p:attrNameLst>
                                      </p:cBhvr>
                                      <p:to>
                                        <p:strVal val="visible"/>
                                      </p:to>
                                    </p:set>
                                    <p:animEffect transition="in" filter="wheel(1)">
                                      <p:cBhvr>
                                        <p:cTn id="397" dur="2000"/>
                                        <p:tgtEl>
                                          <p:spTgt spid="358"/>
                                        </p:tgtEl>
                                      </p:cBhvr>
                                    </p:animEffect>
                                  </p:childTnLst>
                                </p:cTn>
                              </p:par>
                            </p:childTnLst>
                          </p:cTn>
                        </p:par>
                        <p:par>
                          <p:cTn id="398" fill="hold">
                            <p:stCondLst>
                              <p:cond delay="2000"/>
                            </p:stCondLst>
                            <p:childTnLst>
                              <p:par>
                                <p:cTn id="399" presetID="22" presetClass="entr" presetSubtype="8" fill="hold" grpId="0" nodeType="afterEffect">
                                  <p:stCondLst>
                                    <p:cond delay="0"/>
                                  </p:stCondLst>
                                  <p:childTnLst>
                                    <p:set>
                                      <p:cBhvr>
                                        <p:cTn id="400" dur="1" fill="hold">
                                          <p:stCondLst>
                                            <p:cond delay="0"/>
                                          </p:stCondLst>
                                        </p:cTn>
                                        <p:tgtEl>
                                          <p:spTgt spid="357"/>
                                        </p:tgtEl>
                                        <p:attrNameLst>
                                          <p:attrName>style.visibility</p:attrName>
                                        </p:attrNameLst>
                                      </p:cBhvr>
                                      <p:to>
                                        <p:strVal val="visible"/>
                                      </p:to>
                                    </p:set>
                                    <p:animEffect transition="in" filter="wipe(left)">
                                      <p:cBhvr>
                                        <p:cTn id="401" dur="500"/>
                                        <p:tgtEl>
                                          <p:spTgt spid="357"/>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8" fill="hold" grpId="0" nodeType="clickEffect">
                                  <p:stCondLst>
                                    <p:cond delay="0"/>
                                  </p:stCondLst>
                                  <p:childTnLst>
                                    <p:set>
                                      <p:cBhvr>
                                        <p:cTn id="405" dur="1" fill="hold">
                                          <p:stCondLst>
                                            <p:cond delay="0"/>
                                          </p:stCondLst>
                                        </p:cTn>
                                        <p:tgtEl>
                                          <p:spTgt spid="381"/>
                                        </p:tgtEl>
                                        <p:attrNameLst>
                                          <p:attrName>style.visibility</p:attrName>
                                        </p:attrNameLst>
                                      </p:cBhvr>
                                      <p:to>
                                        <p:strVal val="visible"/>
                                      </p:to>
                                    </p:set>
                                    <p:animEffect transition="in" filter="wipe(left)">
                                      <p:cBhvr>
                                        <p:cTn id="406" dur="500"/>
                                        <p:tgtEl>
                                          <p:spTgt spid="381"/>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nodeType="clickEffect">
                                  <p:stCondLst>
                                    <p:cond delay="0"/>
                                  </p:stCondLst>
                                  <p:childTnLst>
                                    <p:set>
                                      <p:cBhvr>
                                        <p:cTn id="410" dur="1" fill="hold">
                                          <p:stCondLst>
                                            <p:cond delay="0"/>
                                          </p:stCondLst>
                                        </p:cTn>
                                        <p:tgtEl>
                                          <p:spTgt spid="372"/>
                                        </p:tgtEl>
                                        <p:attrNameLst>
                                          <p:attrName>style.visibility</p:attrName>
                                        </p:attrNameLst>
                                      </p:cBhvr>
                                      <p:to>
                                        <p:strVal val="visible"/>
                                      </p:to>
                                    </p:set>
                                    <p:animEffect transition="in" filter="wipe(left)">
                                      <p:cBhvr>
                                        <p:cTn id="411" dur="500"/>
                                        <p:tgtEl>
                                          <p:spTgt spid="372"/>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1" fill="hold" nodeType="clickEffect">
                                  <p:stCondLst>
                                    <p:cond delay="0"/>
                                  </p:stCondLst>
                                  <p:childTnLst>
                                    <p:set>
                                      <p:cBhvr>
                                        <p:cTn id="415" dur="1" fill="hold">
                                          <p:stCondLst>
                                            <p:cond delay="0"/>
                                          </p:stCondLst>
                                        </p:cTn>
                                        <p:tgtEl>
                                          <p:spTgt spid="373"/>
                                        </p:tgtEl>
                                        <p:attrNameLst>
                                          <p:attrName>style.visibility</p:attrName>
                                        </p:attrNameLst>
                                      </p:cBhvr>
                                      <p:to>
                                        <p:strVal val="visible"/>
                                      </p:to>
                                    </p:set>
                                    <p:animEffect transition="in" filter="wipe(up)">
                                      <p:cBhvr>
                                        <p:cTn id="416" dur="500"/>
                                        <p:tgtEl>
                                          <p:spTgt spid="373"/>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2" fill="hold" nodeType="clickEffect">
                                  <p:stCondLst>
                                    <p:cond delay="0"/>
                                  </p:stCondLst>
                                  <p:childTnLst>
                                    <p:set>
                                      <p:cBhvr>
                                        <p:cTn id="420" dur="1" fill="hold">
                                          <p:stCondLst>
                                            <p:cond delay="0"/>
                                          </p:stCondLst>
                                        </p:cTn>
                                        <p:tgtEl>
                                          <p:spTgt spid="376"/>
                                        </p:tgtEl>
                                        <p:attrNameLst>
                                          <p:attrName>style.visibility</p:attrName>
                                        </p:attrNameLst>
                                      </p:cBhvr>
                                      <p:to>
                                        <p:strVal val="visible"/>
                                      </p:to>
                                    </p:set>
                                    <p:animEffect transition="in" filter="wipe(right)">
                                      <p:cBhvr>
                                        <p:cTn id="421" dur="500"/>
                                        <p:tgtEl>
                                          <p:spTgt spid="376"/>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4" fill="hold" nodeType="clickEffect">
                                  <p:stCondLst>
                                    <p:cond delay="0"/>
                                  </p:stCondLst>
                                  <p:childTnLst>
                                    <p:set>
                                      <p:cBhvr>
                                        <p:cTn id="425" dur="1" fill="hold">
                                          <p:stCondLst>
                                            <p:cond delay="0"/>
                                          </p:stCondLst>
                                        </p:cTn>
                                        <p:tgtEl>
                                          <p:spTgt spid="374"/>
                                        </p:tgtEl>
                                        <p:attrNameLst>
                                          <p:attrName>style.visibility</p:attrName>
                                        </p:attrNameLst>
                                      </p:cBhvr>
                                      <p:to>
                                        <p:strVal val="visible"/>
                                      </p:to>
                                    </p:set>
                                    <p:animEffect transition="in" filter="wipe(down)">
                                      <p:cBhvr>
                                        <p:cTn id="426" dur="500"/>
                                        <p:tgtEl>
                                          <p:spTgt spid="374"/>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2" fill="hold" nodeType="clickEffect">
                                  <p:stCondLst>
                                    <p:cond delay="0"/>
                                  </p:stCondLst>
                                  <p:childTnLst>
                                    <p:set>
                                      <p:cBhvr>
                                        <p:cTn id="430" dur="1" fill="hold">
                                          <p:stCondLst>
                                            <p:cond delay="0"/>
                                          </p:stCondLst>
                                        </p:cTn>
                                        <p:tgtEl>
                                          <p:spTgt spid="375"/>
                                        </p:tgtEl>
                                        <p:attrNameLst>
                                          <p:attrName>style.visibility</p:attrName>
                                        </p:attrNameLst>
                                      </p:cBhvr>
                                      <p:to>
                                        <p:strVal val="visible"/>
                                      </p:to>
                                    </p:set>
                                    <p:animEffect transition="in" filter="wipe(right)">
                                      <p:cBhvr>
                                        <p:cTn id="431" dur="500"/>
                                        <p:tgtEl>
                                          <p:spTgt spid="375"/>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4" fill="hold" nodeType="clickEffect">
                                  <p:stCondLst>
                                    <p:cond delay="0"/>
                                  </p:stCondLst>
                                  <p:childTnLst>
                                    <p:set>
                                      <p:cBhvr>
                                        <p:cTn id="435" dur="1" fill="hold">
                                          <p:stCondLst>
                                            <p:cond delay="0"/>
                                          </p:stCondLst>
                                        </p:cTn>
                                        <p:tgtEl>
                                          <p:spTgt spid="371"/>
                                        </p:tgtEl>
                                        <p:attrNameLst>
                                          <p:attrName>style.visibility</p:attrName>
                                        </p:attrNameLst>
                                      </p:cBhvr>
                                      <p:to>
                                        <p:strVal val="visible"/>
                                      </p:to>
                                    </p:set>
                                    <p:animEffect transition="in" filter="wipe(down)">
                                      <p:cBhvr>
                                        <p:cTn id="436" dur="500"/>
                                        <p:tgtEl>
                                          <p:spTgt spid="371"/>
                                        </p:tgtEl>
                                      </p:cBhvr>
                                    </p:animEffec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grpId="0" nodeType="clickEffect">
                                  <p:stCondLst>
                                    <p:cond delay="0"/>
                                  </p:stCondLst>
                                  <p:childTnLst>
                                    <p:set>
                                      <p:cBhvr>
                                        <p:cTn id="440" dur="1" fill="hold">
                                          <p:stCondLst>
                                            <p:cond delay="0"/>
                                          </p:stCondLst>
                                        </p:cTn>
                                        <p:tgtEl>
                                          <p:spTgt spid="369"/>
                                        </p:tgtEl>
                                        <p:attrNameLst>
                                          <p:attrName>style.visibility</p:attrName>
                                        </p:attrNameLst>
                                      </p:cBhvr>
                                      <p:to>
                                        <p:strVal val="visible"/>
                                      </p:to>
                                    </p:set>
                                    <p:animEffect transition="in" filter="fade">
                                      <p:cBhvr>
                                        <p:cTn id="441" dur="500"/>
                                        <p:tgtEl>
                                          <p:spTgt spid="369"/>
                                        </p:tgtEl>
                                      </p:cBhvr>
                                    </p:animEffect>
                                  </p:childTnLst>
                                </p:cTn>
                              </p:par>
                            </p:childTnLst>
                          </p:cTn>
                        </p:par>
                        <p:par>
                          <p:cTn id="442" fill="hold">
                            <p:stCondLst>
                              <p:cond delay="500"/>
                            </p:stCondLst>
                            <p:childTnLst>
                              <p:par>
                                <p:cTn id="443" presetID="10" presetClass="entr" presetSubtype="0" fill="hold" grpId="0" nodeType="afterEffect">
                                  <p:stCondLst>
                                    <p:cond delay="0"/>
                                  </p:stCondLst>
                                  <p:childTnLst>
                                    <p:set>
                                      <p:cBhvr>
                                        <p:cTn id="444" dur="1" fill="hold">
                                          <p:stCondLst>
                                            <p:cond delay="0"/>
                                          </p:stCondLst>
                                        </p:cTn>
                                        <p:tgtEl>
                                          <p:spTgt spid="380"/>
                                        </p:tgtEl>
                                        <p:attrNameLst>
                                          <p:attrName>style.visibility</p:attrName>
                                        </p:attrNameLst>
                                      </p:cBhvr>
                                      <p:to>
                                        <p:strVal val="visible"/>
                                      </p:to>
                                    </p:set>
                                    <p:animEffect transition="in" filter="fade">
                                      <p:cBhvr>
                                        <p:cTn id="445" dur="500"/>
                                        <p:tgtEl>
                                          <p:spTgt spid="380"/>
                                        </p:tgtEl>
                                      </p:cBhvr>
                                    </p:animEffect>
                                  </p:childTnLst>
                                </p:cTn>
                              </p:par>
                            </p:childTnLst>
                          </p:cTn>
                        </p:par>
                        <p:par>
                          <p:cTn id="446" fill="hold">
                            <p:stCondLst>
                              <p:cond delay="1000"/>
                            </p:stCondLst>
                            <p:childTnLst>
                              <p:par>
                                <p:cTn id="447" presetID="10" presetClass="entr" presetSubtype="0" fill="hold" grpId="0" nodeType="afterEffect">
                                  <p:stCondLst>
                                    <p:cond delay="0"/>
                                  </p:stCondLst>
                                  <p:childTnLst>
                                    <p:set>
                                      <p:cBhvr>
                                        <p:cTn id="448" dur="1" fill="hold">
                                          <p:stCondLst>
                                            <p:cond delay="0"/>
                                          </p:stCondLst>
                                        </p:cTn>
                                        <p:tgtEl>
                                          <p:spTgt spid="378"/>
                                        </p:tgtEl>
                                        <p:attrNameLst>
                                          <p:attrName>style.visibility</p:attrName>
                                        </p:attrNameLst>
                                      </p:cBhvr>
                                      <p:to>
                                        <p:strVal val="visible"/>
                                      </p:to>
                                    </p:set>
                                    <p:animEffect transition="in" filter="fade">
                                      <p:cBhvr>
                                        <p:cTn id="449" dur="500"/>
                                        <p:tgtEl>
                                          <p:spTgt spid="378"/>
                                        </p:tgtEl>
                                      </p:cBhvr>
                                    </p:animEffect>
                                  </p:childTnLst>
                                </p:cTn>
                              </p:par>
                            </p:childTnLst>
                          </p:cTn>
                        </p:par>
                        <p:par>
                          <p:cTn id="450" fill="hold">
                            <p:stCondLst>
                              <p:cond delay="1500"/>
                            </p:stCondLst>
                            <p:childTnLst>
                              <p:par>
                                <p:cTn id="451" presetID="10" presetClass="entr" presetSubtype="0" fill="hold" grpId="0" nodeType="afterEffect">
                                  <p:stCondLst>
                                    <p:cond delay="0"/>
                                  </p:stCondLst>
                                  <p:childTnLst>
                                    <p:set>
                                      <p:cBhvr>
                                        <p:cTn id="452" dur="1" fill="hold">
                                          <p:stCondLst>
                                            <p:cond delay="0"/>
                                          </p:stCondLst>
                                        </p:cTn>
                                        <p:tgtEl>
                                          <p:spTgt spid="379"/>
                                        </p:tgtEl>
                                        <p:attrNameLst>
                                          <p:attrName>style.visibility</p:attrName>
                                        </p:attrNameLst>
                                      </p:cBhvr>
                                      <p:to>
                                        <p:strVal val="visible"/>
                                      </p:to>
                                    </p:set>
                                    <p:animEffect transition="in" filter="fade">
                                      <p:cBhvr>
                                        <p:cTn id="453" dur="500"/>
                                        <p:tgtEl>
                                          <p:spTgt spid="379"/>
                                        </p:tgtEl>
                                      </p:cBhvr>
                                    </p:animEffect>
                                  </p:childTnLst>
                                </p:cTn>
                              </p:par>
                            </p:childTnLst>
                          </p:cTn>
                        </p:par>
                        <p:par>
                          <p:cTn id="454" fill="hold">
                            <p:stCondLst>
                              <p:cond delay="2000"/>
                            </p:stCondLst>
                            <p:childTnLst>
                              <p:par>
                                <p:cTn id="455" presetID="10" presetClass="entr" presetSubtype="0" fill="hold" grpId="0" nodeType="afterEffect">
                                  <p:stCondLst>
                                    <p:cond delay="0"/>
                                  </p:stCondLst>
                                  <p:childTnLst>
                                    <p:set>
                                      <p:cBhvr>
                                        <p:cTn id="456" dur="1" fill="hold">
                                          <p:stCondLst>
                                            <p:cond delay="0"/>
                                          </p:stCondLst>
                                        </p:cTn>
                                        <p:tgtEl>
                                          <p:spTgt spid="377"/>
                                        </p:tgtEl>
                                        <p:attrNameLst>
                                          <p:attrName>style.visibility</p:attrName>
                                        </p:attrNameLst>
                                      </p:cBhvr>
                                      <p:to>
                                        <p:strVal val="visible"/>
                                      </p:to>
                                    </p:set>
                                    <p:animEffect transition="in" filter="fade">
                                      <p:cBhvr>
                                        <p:cTn id="457" dur="500"/>
                                        <p:tgtEl>
                                          <p:spTgt spid="377"/>
                                        </p:tgtEl>
                                      </p:cBhvr>
                                    </p:animEffect>
                                  </p:childTnLst>
                                </p:cTn>
                              </p:par>
                            </p:childTnLst>
                          </p:cTn>
                        </p:par>
                        <p:par>
                          <p:cTn id="458" fill="hold">
                            <p:stCondLst>
                              <p:cond delay="2500"/>
                            </p:stCondLst>
                            <p:childTnLst>
                              <p:par>
                                <p:cTn id="459" presetID="10" presetClass="entr" presetSubtype="0" fill="hold" grpId="0" nodeType="afterEffect">
                                  <p:stCondLst>
                                    <p:cond delay="0"/>
                                  </p:stCondLst>
                                  <p:childTnLst>
                                    <p:set>
                                      <p:cBhvr>
                                        <p:cTn id="460" dur="1" fill="hold">
                                          <p:stCondLst>
                                            <p:cond delay="0"/>
                                          </p:stCondLst>
                                        </p:cTn>
                                        <p:tgtEl>
                                          <p:spTgt spid="370"/>
                                        </p:tgtEl>
                                        <p:attrNameLst>
                                          <p:attrName>style.visibility</p:attrName>
                                        </p:attrNameLst>
                                      </p:cBhvr>
                                      <p:to>
                                        <p:strVal val="visible"/>
                                      </p:to>
                                    </p:set>
                                    <p:animEffect transition="in" filter="fade">
                                      <p:cBhvr>
                                        <p:cTn id="461"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0" grpId="0"/>
      <p:bldP spid="151" grpId="0"/>
      <p:bldP spid="152" grpId="0"/>
      <p:bldP spid="146" grpId="0"/>
      <p:bldP spid="147" grpId="0"/>
      <p:bldP spid="186" grpId="0"/>
      <p:bldP spid="190" grpId="0"/>
      <p:bldP spid="191" grpId="0"/>
      <p:bldP spid="192" grpId="0"/>
      <p:bldP spid="193" grpId="0"/>
      <p:bldP spid="194" grpId="0"/>
      <p:bldP spid="195" grpId="0"/>
      <p:bldP spid="196" grpId="0"/>
      <p:bldP spid="197" grpId="0"/>
      <p:bldP spid="201" grpId="0"/>
      <p:bldP spid="202" grpId="0"/>
      <p:bldP spid="203" grpId="0"/>
      <p:bldP spid="204" grpId="0"/>
      <p:bldP spid="205" grpId="0"/>
      <p:bldP spid="209" grpId="0"/>
      <p:bldP spid="210" grpId="0"/>
      <p:bldP spid="211" grpId="0"/>
      <p:bldP spid="212" grpId="0"/>
      <p:bldP spid="213" grpId="0"/>
      <p:bldP spid="214" grpId="0"/>
      <p:bldP spid="218" grpId="0"/>
      <p:bldP spid="219" grpId="0"/>
      <p:bldP spid="220" grpId="0"/>
      <p:bldP spid="221" grpId="0"/>
      <p:bldP spid="222" grpId="0"/>
      <p:bldP spid="224" grpId="0"/>
      <p:bldP spid="225" grpId="0"/>
      <p:bldP spid="226" grpId="0"/>
      <p:bldP spid="227" grpId="0"/>
      <p:bldP spid="228" grpId="0"/>
      <p:bldP spid="229" grpId="0"/>
      <p:bldP spid="230" grpId="0"/>
      <p:bldP spid="231" grpId="0"/>
      <p:bldP spid="232" grpId="0"/>
      <p:bldP spid="233" grpId="0"/>
      <p:bldP spid="234" grpId="0"/>
      <p:bldP spid="235" grpId="0"/>
      <p:bldP spid="236" grpId="0"/>
      <p:bldP spid="237" grpId="0"/>
      <p:bldP spid="238" grpId="0"/>
      <p:bldP spid="239" grpId="0"/>
      <p:bldP spid="242" grpId="0"/>
      <p:bldP spid="247" grpId="0"/>
      <p:bldP spid="248" grpId="0"/>
      <p:bldP spid="249" grpId="0"/>
      <p:bldP spid="250" grpId="0"/>
      <p:bldP spid="251" grpId="0"/>
      <p:bldP spid="258" grpId="0"/>
      <p:bldP spid="259" grpId="0"/>
      <p:bldP spid="263" grpId="0"/>
      <p:bldP spid="279" grpId="0"/>
      <p:bldP spid="292" grpId="0"/>
      <p:bldP spid="304" grpId="0"/>
      <p:bldP spid="307" grpId="0"/>
      <p:bldP spid="310" grpId="0"/>
      <p:bldP spid="317" grpId="0"/>
      <p:bldP spid="319" grpId="0"/>
      <p:bldP spid="320" grpId="0"/>
      <p:bldP spid="324" grpId="0"/>
      <p:bldP spid="330" grpId="0"/>
      <p:bldP spid="331" grpId="0"/>
      <p:bldP spid="332" grpId="0"/>
      <p:bldP spid="333" grpId="0"/>
      <p:bldP spid="334" grpId="0"/>
      <p:bldP spid="335" grpId="0"/>
      <p:bldP spid="337" grpId="0"/>
      <p:bldP spid="338" grpId="0"/>
      <p:bldP spid="339" grpId="0"/>
      <p:bldP spid="340" grpId="0" animBg="1"/>
      <p:bldP spid="341" grpId="0"/>
      <p:bldP spid="342" grpId="0" animBg="1"/>
      <p:bldP spid="343" grpId="0"/>
      <p:bldP spid="344" grpId="0" animBg="1"/>
      <p:bldP spid="345" grpId="0"/>
      <p:bldP spid="346" grpId="0" animBg="1"/>
      <p:bldP spid="347" grpId="0"/>
      <p:bldP spid="348" grpId="0" animBg="1"/>
      <p:bldP spid="349" grpId="0"/>
      <p:bldP spid="350" grpId="0" animBg="1"/>
      <p:bldP spid="351" grpId="0"/>
      <p:bldP spid="352" grpId="0" animBg="1"/>
      <p:bldP spid="353" grpId="0"/>
      <p:bldP spid="354" grpId="0" animBg="1"/>
      <p:bldP spid="355" grpId="0"/>
      <p:bldP spid="356" grpId="0" animBg="1"/>
      <p:bldP spid="357" grpId="0"/>
      <p:bldP spid="358" grpId="0" animBg="1"/>
      <p:bldP spid="359" grpId="0"/>
      <p:bldP spid="360" grpId="0" animBg="1"/>
      <p:bldP spid="361" grpId="0"/>
      <p:bldP spid="362" grpId="0" animBg="1"/>
      <p:bldP spid="363" grpId="0"/>
      <p:bldP spid="364" grpId="0" animBg="1"/>
      <p:bldP spid="365" grpId="0"/>
      <p:bldP spid="366" grpId="0" animBg="1"/>
      <p:bldP spid="369" grpId="0"/>
      <p:bldP spid="370" grpId="0"/>
      <p:bldP spid="377" grpId="0"/>
      <p:bldP spid="378" grpId="0"/>
      <p:bldP spid="379" grpId="0"/>
      <p:bldP spid="380" grpId="0"/>
      <p:bldP spid="381" grpId="0"/>
      <p:bldP spid="38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Box 191">
            <a:extLst>
              <a:ext uri="{FF2B5EF4-FFF2-40B4-BE49-F238E27FC236}">
                <a16:creationId xmlns:a16="http://schemas.microsoft.com/office/drawing/2014/main" id="{A7C41738-DB62-4B3A-8E10-01EABCE4DD3B}"/>
              </a:ext>
            </a:extLst>
          </p:cNvPr>
          <p:cNvSpPr txBox="1"/>
          <p:nvPr/>
        </p:nvSpPr>
        <p:spPr>
          <a:xfrm>
            <a:off x="2133825" y="1052673"/>
            <a:ext cx="743437"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sp>
        <p:nvSpPr>
          <p:cNvPr id="2" name="TextBox 1">
            <a:extLst>
              <a:ext uri="{FF2B5EF4-FFF2-40B4-BE49-F238E27FC236}">
                <a16:creationId xmlns:a16="http://schemas.microsoft.com/office/drawing/2014/main" id="{059AACF4-3387-4094-A5BF-3DF7016D3936}"/>
              </a:ext>
            </a:extLst>
          </p:cNvPr>
          <p:cNvSpPr txBox="1"/>
          <p:nvPr/>
        </p:nvSpPr>
        <p:spPr>
          <a:xfrm>
            <a:off x="1586754" y="137097"/>
            <a:ext cx="680745" cy="461665"/>
          </a:xfrm>
          <a:prstGeom prst="rect">
            <a:avLst/>
          </a:prstGeom>
          <a:noFill/>
        </p:spPr>
        <p:txBody>
          <a:bodyPr wrap="square" rtlCol="0">
            <a:spAutoFit/>
          </a:bodyPr>
          <a:lstStyle/>
          <a:p>
            <a:r>
              <a:rPr lang="en-US" sz="2400" dirty="0"/>
              <a:t>To</a:t>
            </a:r>
            <a:endParaRPr lang="en-IN" sz="2400" dirty="0"/>
          </a:p>
        </p:txBody>
      </p:sp>
      <p:sp>
        <p:nvSpPr>
          <p:cNvPr id="3" name="TextBox 2">
            <a:extLst>
              <a:ext uri="{FF2B5EF4-FFF2-40B4-BE49-F238E27FC236}">
                <a16:creationId xmlns:a16="http://schemas.microsoft.com/office/drawing/2014/main" id="{1355FEF8-CD45-4263-8919-55C5CD62AF6F}"/>
              </a:ext>
            </a:extLst>
          </p:cNvPr>
          <p:cNvSpPr txBox="1"/>
          <p:nvPr/>
        </p:nvSpPr>
        <p:spPr>
          <a:xfrm>
            <a:off x="1013736" y="663816"/>
            <a:ext cx="967428" cy="461665"/>
          </a:xfrm>
          <a:prstGeom prst="rect">
            <a:avLst/>
          </a:prstGeom>
          <a:noFill/>
        </p:spPr>
        <p:txBody>
          <a:bodyPr wrap="square" rtlCol="0">
            <a:spAutoFit/>
          </a:bodyPr>
          <a:lstStyle/>
          <a:p>
            <a:r>
              <a:rPr lang="en-US" sz="2400" dirty="0"/>
              <a:t>From</a:t>
            </a:r>
            <a:endParaRPr lang="en-IN" sz="2400" dirty="0"/>
          </a:p>
        </p:txBody>
      </p:sp>
      <p:cxnSp>
        <p:nvCxnSpPr>
          <p:cNvPr id="4" name="Straight Connector 3">
            <a:extLst>
              <a:ext uri="{FF2B5EF4-FFF2-40B4-BE49-F238E27FC236}">
                <a16:creationId xmlns:a16="http://schemas.microsoft.com/office/drawing/2014/main" id="{2E5856A5-E758-46DE-84CF-75B5592549B8}"/>
              </a:ext>
            </a:extLst>
          </p:cNvPr>
          <p:cNvCxnSpPr>
            <a:cxnSpLocks/>
          </p:cNvCxnSpPr>
          <p:nvPr/>
        </p:nvCxnSpPr>
        <p:spPr>
          <a:xfrm>
            <a:off x="1090111" y="183778"/>
            <a:ext cx="99241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7BB417-AE3A-4431-ADD1-40E9FC94E097}"/>
              </a:ext>
            </a:extLst>
          </p:cNvPr>
          <p:cNvCxnSpPr>
            <a:cxnSpLocks/>
          </p:cNvCxnSpPr>
          <p:nvPr/>
        </p:nvCxnSpPr>
        <p:spPr>
          <a:xfrm>
            <a:off x="1090111" y="1135844"/>
            <a:ext cx="99241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B86A04F-7B75-4698-9DBC-1C864EF02824}"/>
              </a:ext>
            </a:extLst>
          </p:cNvPr>
          <p:cNvCxnSpPr>
            <a:cxnSpLocks/>
          </p:cNvCxnSpPr>
          <p:nvPr/>
        </p:nvCxnSpPr>
        <p:spPr>
          <a:xfrm>
            <a:off x="1090111" y="2079897"/>
            <a:ext cx="99241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EFDC45-59B6-45BD-84CB-88C84FD39DCA}"/>
              </a:ext>
            </a:extLst>
          </p:cNvPr>
          <p:cNvCxnSpPr>
            <a:cxnSpLocks/>
          </p:cNvCxnSpPr>
          <p:nvPr/>
        </p:nvCxnSpPr>
        <p:spPr>
          <a:xfrm>
            <a:off x="1090111" y="3023950"/>
            <a:ext cx="99241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4E490DE-CC73-49F6-B976-AB1E8631E06F}"/>
              </a:ext>
            </a:extLst>
          </p:cNvPr>
          <p:cNvCxnSpPr>
            <a:cxnSpLocks/>
          </p:cNvCxnSpPr>
          <p:nvPr/>
        </p:nvCxnSpPr>
        <p:spPr>
          <a:xfrm>
            <a:off x="1090111" y="3968003"/>
            <a:ext cx="992416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4CA6C4-695A-4387-B6DB-9A823B1601D3}"/>
              </a:ext>
            </a:extLst>
          </p:cNvPr>
          <p:cNvCxnSpPr>
            <a:cxnSpLocks/>
          </p:cNvCxnSpPr>
          <p:nvPr/>
        </p:nvCxnSpPr>
        <p:spPr>
          <a:xfrm>
            <a:off x="1090112" y="4912058"/>
            <a:ext cx="992486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34EE3A-5D54-4686-B560-5442C1A4005C}"/>
              </a:ext>
            </a:extLst>
          </p:cNvPr>
          <p:cNvCxnSpPr>
            <a:cxnSpLocks/>
          </p:cNvCxnSpPr>
          <p:nvPr/>
        </p:nvCxnSpPr>
        <p:spPr>
          <a:xfrm>
            <a:off x="1090112" y="5400936"/>
            <a:ext cx="779568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F6DF224-1EFB-418A-9F96-1BD611BF6681}"/>
              </a:ext>
            </a:extLst>
          </p:cNvPr>
          <p:cNvCxnSpPr>
            <a:cxnSpLocks/>
          </p:cNvCxnSpPr>
          <p:nvPr/>
        </p:nvCxnSpPr>
        <p:spPr>
          <a:xfrm>
            <a:off x="1090113"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A04A9C-69BF-410C-91D2-5EF2A03322D8}"/>
              </a:ext>
            </a:extLst>
          </p:cNvPr>
          <p:cNvCxnSpPr>
            <a:cxnSpLocks/>
          </p:cNvCxnSpPr>
          <p:nvPr/>
        </p:nvCxnSpPr>
        <p:spPr>
          <a:xfrm>
            <a:off x="2204523"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B4F133-725B-4488-8D83-55264991F763}"/>
              </a:ext>
            </a:extLst>
          </p:cNvPr>
          <p:cNvCxnSpPr>
            <a:cxnSpLocks/>
          </p:cNvCxnSpPr>
          <p:nvPr/>
        </p:nvCxnSpPr>
        <p:spPr>
          <a:xfrm>
            <a:off x="3318068"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65A369-A214-401A-8112-18E33E774FD3}"/>
              </a:ext>
            </a:extLst>
          </p:cNvPr>
          <p:cNvCxnSpPr>
            <a:cxnSpLocks/>
          </p:cNvCxnSpPr>
          <p:nvPr/>
        </p:nvCxnSpPr>
        <p:spPr>
          <a:xfrm>
            <a:off x="4431613"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597098-313F-42ED-84E7-8C7D9743F85A}"/>
              </a:ext>
            </a:extLst>
          </p:cNvPr>
          <p:cNvCxnSpPr>
            <a:cxnSpLocks/>
          </p:cNvCxnSpPr>
          <p:nvPr/>
        </p:nvCxnSpPr>
        <p:spPr>
          <a:xfrm>
            <a:off x="5545159"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9C1D89-EA5A-4205-A591-96F215475AC8}"/>
              </a:ext>
            </a:extLst>
          </p:cNvPr>
          <p:cNvCxnSpPr>
            <a:cxnSpLocks/>
          </p:cNvCxnSpPr>
          <p:nvPr/>
        </p:nvCxnSpPr>
        <p:spPr>
          <a:xfrm>
            <a:off x="6658703"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A3D432-F71F-4535-A9B1-C402D5FBC662}"/>
              </a:ext>
            </a:extLst>
          </p:cNvPr>
          <p:cNvCxnSpPr>
            <a:cxnSpLocks/>
          </p:cNvCxnSpPr>
          <p:nvPr/>
        </p:nvCxnSpPr>
        <p:spPr>
          <a:xfrm>
            <a:off x="8885793" y="171775"/>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8CCCFC-744E-4D7C-AEB8-DB450F4B7297}"/>
              </a:ext>
            </a:extLst>
          </p:cNvPr>
          <p:cNvCxnSpPr>
            <a:cxnSpLocks/>
          </p:cNvCxnSpPr>
          <p:nvPr/>
        </p:nvCxnSpPr>
        <p:spPr>
          <a:xfrm>
            <a:off x="9999335" y="171775"/>
            <a:ext cx="0" cy="476033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356425-D6F5-4A5F-B7C6-921ED9050953}"/>
              </a:ext>
            </a:extLst>
          </p:cNvPr>
          <p:cNvCxnSpPr>
            <a:cxnSpLocks/>
          </p:cNvCxnSpPr>
          <p:nvPr/>
        </p:nvCxnSpPr>
        <p:spPr>
          <a:xfrm>
            <a:off x="1093247" y="183777"/>
            <a:ext cx="1111275" cy="952066"/>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7C81FF-910A-4B29-9A0F-0615EAD2C6E9}"/>
              </a:ext>
            </a:extLst>
          </p:cNvPr>
          <p:cNvSpPr txBox="1"/>
          <p:nvPr/>
        </p:nvSpPr>
        <p:spPr>
          <a:xfrm>
            <a:off x="1214012" y="1316633"/>
            <a:ext cx="866614" cy="461665"/>
          </a:xfrm>
          <a:prstGeom prst="rect">
            <a:avLst/>
          </a:prstGeom>
          <a:noFill/>
        </p:spPr>
        <p:txBody>
          <a:bodyPr wrap="square" rtlCol="0">
            <a:spAutoFit/>
          </a:bodyPr>
          <a:lstStyle/>
          <a:p>
            <a:pPr algn="ctr"/>
            <a:r>
              <a:rPr lang="en-US" sz="2400" dirty="0"/>
              <a:t>1</a:t>
            </a:r>
            <a:endParaRPr lang="en-IN" sz="2400" dirty="0"/>
          </a:p>
        </p:txBody>
      </p:sp>
      <p:sp>
        <p:nvSpPr>
          <p:cNvPr id="21" name="TextBox 20">
            <a:extLst>
              <a:ext uri="{FF2B5EF4-FFF2-40B4-BE49-F238E27FC236}">
                <a16:creationId xmlns:a16="http://schemas.microsoft.com/office/drawing/2014/main" id="{1C9A306D-AE8D-4179-8BEC-FFB61660760B}"/>
              </a:ext>
            </a:extLst>
          </p:cNvPr>
          <p:cNvSpPr txBox="1"/>
          <p:nvPr/>
        </p:nvSpPr>
        <p:spPr>
          <a:xfrm>
            <a:off x="1214012" y="2260685"/>
            <a:ext cx="866614" cy="461665"/>
          </a:xfrm>
          <a:prstGeom prst="rect">
            <a:avLst/>
          </a:prstGeom>
          <a:noFill/>
        </p:spPr>
        <p:txBody>
          <a:bodyPr wrap="square" rtlCol="0">
            <a:spAutoFit/>
          </a:bodyPr>
          <a:lstStyle/>
          <a:p>
            <a:pPr algn="ctr"/>
            <a:r>
              <a:rPr lang="en-US" sz="2400" dirty="0"/>
              <a:t>2</a:t>
            </a:r>
            <a:endParaRPr lang="en-IN" sz="2400" dirty="0"/>
          </a:p>
        </p:txBody>
      </p:sp>
      <p:sp>
        <p:nvSpPr>
          <p:cNvPr id="22" name="TextBox 21">
            <a:extLst>
              <a:ext uri="{FF2B5EF4-FFF2-40B4-BE49-F238E27FC236}">
                <a16:creationId xmlns:a16="http://schemas.microsoft.com/office/drawing/2014/main" id="{3CED5169-7856-4E09-92AC-F60B163616FD}"/>
              </a:ext>
            </a:extLst>
          </p:cNvPr>
          <p:cNvSpPr txBox="1"/>
          <p:nvPr/>
        </p:nvSpPr>
        <p:spPr>
          <a:xfrm>
            <a:off x="1214012" y="3204742"/>
            <a:ext cx="866614" cy="461665"/>
          </a:xfrm>
          <a:prstGeom prst="rect">
            <a:avLst/>
          </a:prstGeom>
          <a:noFill/>
        </p:spPr>
        <p:txBody>
          <a:bodyPr wrap="square" rtlCol="0">
            <a:spAutoFit/>
          </a:bodyPr>
          <a:lstStyle/>
          <a:p>
            <a:pPr algn="ctr"/>
            <a:r>
              <a:rPr lang="en-US" sz="2400" dirty="0"/>
              <a:t>3</a:t>
            </a:r>
            <a:endParaRPr lang="en-IN" sz="2400" dirty="0"/>
          </a:p>
        </p:txBody>
      </p:sp>
      <p:sp>
        <p:nvSpPr>
          <p:cNvPr id="23" name="TextBox 22">
            <a:extLst>
              <a:ext uri="{FF2B5EF4-FFF2-40B4-BE49-F238E27FC236}">
                <a16:creationId xmlns:a16="http://schemas.microsoft.com/office/drawing/2014/main" id="{57C8B246-17A1-4DCE-AA29-EC4CB5BDD52F}"/>
              </a:ext>
            </a:extLst>
          </p:cNvPr>
          <p:cNvSpPr txBox="1"/>
          <p:nvPr/>
        </p:nvSpPr>
        <p:spPr>
          <a:xfrm>
            <a:off x="1013736" y="4148795"/>
            <a:ext cx="1253757" cy="461665"/>
          </a:xfrm>
          <a:prstGeom prst="rect">
            <a:avLst/>
          </a:prstGeom>
          <a:noFill/>
        </p:spPr>
        <p:txBody>
          <a:bodyPr wrap="square" rtlCol="0">
            <a:spAutoFit/>
          </a:bodyPr>
          <a:lstStyle/>
          <a:p>
            <a:pPr algn="ctr"/>
            <a:r>
              <a:rPr lang="en-US" sz="2400" dirty="0"/>
              <a:t>4</a:t>
            </a:r>
            <a:endParaRPr lang="en-IN" sz="2400" dirty="0"/>
          </a:p>
        </p:txBody>
      </p:sp>
      <p:sp>
        <p:nvSpPr>
          <p:cNvPr id="24" name="TextBox 23">
            <a:extLst>
              <a:ext uri="{FF2B5EF4-FFF2-40B4-BE49-F238E27FC236}">
                <a16:creationId xmlns:a16="http://schemas.microsoft.com/office/drawing/2014/main" id="{766D8D07-D9CA-4676-B4F9-3C1D8A6ADA5D}"/>
              </a:ext>
            </a:extLst>
          </p:cNvPr>
          <p:cNvSpPr txBox="1"/>
          <p:nvPr/>
        </p:nvSpPr>
        <p:spPr>
          <a:xfrm>
            <a:off x="954990" y="4892570"/>
            <a:ext cx="1373804" cy="461665"/>
          </a:xfrm>
          <a:prstGeom prst="rect">
            <a:avLst/>
          </a:prstGeom>
          <a:noFill/>
        </p:spPr>
        <p:txBody>
          <a:bodyPr wrap="square" rtlCol="0">
            <a:spAutoFit/>
          </a:bodyPr>
          <a:lstStyle/>
          <a:p>
            <a:pPr algn="ctr"/>
            <a:r>
              <a:rPr lang="en-US" sz="2400" dirty="0"/>
              <a:t>Demand</a:t>
            </a:r>
            <a:endParaRPr lang="en-IN" sz="2400" dirty="0"/>
          </a:p>
        </p:txBody>
      </p:sp>
      <p:sp>
        <p:nvSpPr>
          <p:cNvPr id="25" name="TextBox 24">
            <a:extLst>
              <a:ext uri="{FF2B5EF4-FFF2-40B4-BE49-F238E27FC236}">
                <a16:creationId xmlns:a16="http://schemas.microsoft.com/office/drawing/2014/main" id="{7972BB91-D90E-4B0E-A4E8-3A6A0BC79D77}"/>
              </a:ext>
            </a:extLst>
          </p:cNvPr>
          <p:cNvSpPr txBox="1"/>
          <p:nvPr/>
        </p:nvSpPr>
        <p:spPr>
          <a:xfrm>
            <a:off x="2328421" y="372579"/>
            <a:ext cx="866614" cy="461665"/>
          </a:xfrm>
          <a:prstGeom prst="rect">
            <a:avLst/>
          </a:prstGeom>
          <a:noFill/>
        </p:spPr>
        <p:txBody>
          <a:bodyPr wrap="square" rtlCol="0">
            <a:spAutoFit/>
          </a:bodyPr>
          <a:lstStyle/>
          <a:p>
            <a:pPr algn="ctr"/>
            <a:r>
              <a:rPr lang="en-US" sz="2400" dirty="0"/>
              <a:t>1</a:t>
            </a:r>
            <a:endParaRPr lang="en-IN" sz="2400" dirty="0"/>
          </a:p>
        </p:txBody>
      </p:sp>
      <p:sp>
        <p:nvSpPr>
          <p:cNvPr id="26" name="TextBox 25">
            <a:extLst>
              <a:ext uri="{FF2B5EF4-FFF2-40B4-BE49-F238E27FC236}">
                <a16:creationId xmlns:a16="http://schemas.microsoft.com/office/drawing/2014/main" id="{74B0B270-D2AF-4910-A902-1C59B5C2296A}"/>
              </a:ext>
            </a:extLst>
          </p:cNvPr>
          <p:cNvSpPr txBox="1"/>
          <p:nvPr/>
        </p:nvSpPr>
        <p:spPr>
          <a:xfrm>
            <a:off x="3449632" y="372579"/>
            <a:ext cx="866614" cy="461665"/>
          </a:xfrm>
          <a:prstGeom prst="rect">
            <a:avLst/>
          </a:prstGeom>
          <a:noFill/>
        </p:spPr>
        <p:txBody>
          <a:bodyPr wrap="square" rtlCol="0">
            <a:spAutoFit/>
          </a:bodyPr>
          <a:lstStyle/>
          <a:p>
            <a:pPr algn="ctr"/>
            <a:r>
              <a:rPr lang="en-US" sz="2400" dirty="0"/>
              <a:t>2</a:t>
            </a:r>
            <a:endParaRPr lang="en-IN" sz="2400" dirty="0"/>
          </a:p>
        </p:txBody>
      </p:sp>
      <p:sp>
        <p:nvSpPr>
          <p:cNvPr id="27" name="TextBox 26">
            <a:extLst>
              <a:ext uri="{FF2B5EF4-FFF2-40B4-BE49-F238E27FC236}">
                <a16:creationId xmlns:a16="http://schemas.microsoft.com/office/drawing/2014/main" id="{E868AC51-3CEB-4BE1-95E3-B229D8A0DBE8}"/>
              </a:ext>
            </a:extLst>
          </p:cNvPr>
          <p:cNvSpPr txBox="1"/>
          <p:nvPr/>
        </p:nvSpPr>
        <p:spPr>
          <a:xfrm>
            <a:off x="4557826" y="372579"/>
            <a:ext cx="866614" cy="461665"/>
          </a:xfrm>
          <a:prstGeom prst="rect">
            <a:avLst/>
          </a:prstGeom>
          <a:noFill/>
        </p:spPr>
        <p:txBody>
          <a:bodyPr wrap="square" rtlCol="0">
            <a:spAutoFit/>
          </a:bodyPr>
          <a:lstStyle/>
          <a:p>
            <a:pPr algn="ctr"/>
            <a:r>
              <a:rPr lang="en-US" sz="2400" dirty="0"/>
              <a:t>3</a:t>
            </a:r>
            <a:endParaRPr lang="en-IN" sz="2400" dirty="0"/>
          </a:p>
        </p:txBody>
      </p:sp>
      <p:sp>
        <p:nvSpPr>
          <p:cNvPr id="28" name="TextBox 27">
            <a:extLst>
              <a:ext uri="{FF2B5EF4-FFF2-40B4-BE49-F238E27FC236}">
                <a16:creationId xmlns:a16="http://schemas.microsoft.com/office/drawing/2014/main" id="{32D5A359-DD54-4873-B87C-18F97B7E60DC}"/>
              </a:ext>
            </a:extLst>
          </p:cNvPr>
          <p:cNvSpPr txBox="1"/>
          <p:nvPr/>
        </p:nvSpPr>
        <p:spPr>
          <a:xfrm>
            <a:off x="5667437" y="372579"/>
            <a:ext cx="866614" cy="461665"/>
          </a:xfrm>
          <a:prstGeom prst="rect">
            <a:avLst/>
          </a:prstGeom>
          <a:noFill/>
        </p:spPr>
        <p:txBody>
          <a:bodyPr wrap="square" rtlCol="0">
            <a:spAutoFit/>
          </a:bodyPr>
          <a:lstStyle/>
          <a:p>
            <a:pPr algn="ctr"/>
            <a:r>
              <a:rPr lang="en-US" sz="2400" dirty="0"/>
              <a:t>4</a:t>
            </a:r>
            <a:endParaRPr lang="en-IN" sz="2400" dirty="0"/>
          </a:p>
        </p:txBody>
      </p:sp>
      <p:sp>
        <p:nvSpPr>
          <p:cNvPr id="29" name="TextBox 28">
            <a:extLst>
              <a:ext uri="{FF2B5EF4-FFF2-40B4-BE49-F238E27FC236}">
                <a16:creationId xmlns:a16="http://schemas.microsoft.com/office/drawing/2014/main" id="{5DDC3976-AD58-44E9-80BB-B4E5B4013AF0}"/>
              </a:ext>
            </a:extLst>
          </p:cNvPr>
          <p:cNvSpPr txBox="1"/>
          <p:nvPr/>
        </p:nvSpPr>
        <p:spPr>
          <a:xfrm>
            <a:off x="6788647" y="372579"/>
            <a:ext cx="866614" cy="461665"/>
          </a:xfrm>
          <a:prstGeom prst="rect">
            <a:avLst/>
          </a:prstGeom>
          <a:noFill/>
        </p:spPr>
        <p:txBody>
          <a:bodyPr wrap="square" rtlCol="0">
            <a:spAutoFit/>
          </a:bodyPr>
          <a:lstStyle/>
          <a:p>
            <a:pPr algn="ctr"/>
            <a:r>
              <a:rPr lang="en-US" sz="2400" dirty="0"/>
              <a:t>5</a:t>
            </a:r>
            <a:endParaRPr lang="en-IN" sz="2400" dirty="0"/>
          </a:p>
        </p:txBody>
      </p:sp>
      <p:sp>
        <p:nvSpPr>
          <p:cNvPr id="30" name="TextBox 29">
            <a:extLst>
              <a:ext uri="{FF2B5EF4-FFF2-40B4-BE49-F238E27FC236}">
                <a16:creationId xmlns:a16="http://schemas.microsoft.com/office/drawing/2014/main" id="{95BB72BA-8ADE-42B4-A26D-B88EA2A1EC52}"/>
              </a:ext>
            </a:extLst>
          </p:cNvPr>
          <p:cNvSpPr txBox="1"/>
          <p:nvPr/>
        </p:nvSpPr>
        <p:spPr>
          <a:xfrm>
            <a:off x="8874840" y="372579"/>
            <a:ext cx="1149601" cy="461665"/>
          </a:xfrm>
          <a:prstGeom prst="rect">
            <a:avLst/>
          </a:prstGeom>
          <a:noFill/>
        </p:spPr>
        <p:txBody>
          <a:bodyPr wrap="square" rtlCol="0">
            <a:spAutoFit/>
          </a:bodyPr>
          <a:lstStyle/>
          <a:p>
            <a:pPr algn="ctr"/>
            <a:r>
              <a:rPr lang="en-US" sz="2400" dirty="0"/>
              <a:t>Supply</a:t>
            </a:r>
            <a:endParaRPr lang="en-IN" sz="2400" dirty="0"/>
          </a:p>
        </p:txBody>
      </p:sp>
      <p:sp>
        <p:nvSpPr>
          <p:cNvPr id="31" name="TextBox 30">
            <a:extLst>
              <a:ext uri="{FF2B5EF4-FFF2-40B4-BE49-F238E27FC236}">
                <a16:creationId xmlns:a16="http://schemas.microsoft.com/office/drawing/2014/main" id="{26770697-97EE-40D6-B548-A7CBED94CD1C}"/>
              </a:ext>
            </a:extLst>
          </p:cNvPr>
          <p:cNvSpPr txBox="1"/>
          <p:nvPr/>
        </p:nvSpPr>
        <p:spPr>
          <a:xfrm>
            <a:off x="2775627" y="1576492"/>
            <a:ext cx="630552" cy="461665"/>
          </a:xfrm>
          <a:prstGeom prst="rect">
            <a:avLst/>
          </a:prstGeom>
          <a:noFill/>
        </p:spPr>
        <p:txBody>
          <a:bodyPr wrap="square" rtlCol="0">
            <a:spAutoFit/>
          </a:bodyPr>
          <a:lstStyle/>
          <a:p>
            <a:pPr algn="ctr"/>
            <a:r>
              <a:rPr lang="en-US" sz="2400" dirty="0"/>
              <a:t>70</a:t>
            </a:r>
            <a:endParaRPr lang="en-IN" sz="2400" dirty="0"/>
          </a:p>
        </p:txBody>
      </p:sp>
      <p:sp>
        <p:nvSpPr>
          <p:cNvPr id="32" name="TextBox 31">
            <a:extLst>
              <a:ext uri="{FF2B5EF4-FFF2-40B4-BE49-F238E27FC236}">
                <a16:creationId xmlns:a16="http://schemas.microsoft.com/office/drawing/2014/main" id="{9CCB6424-4A10-44F7-8EBD-81EE7673B02C}"/>
              </a:ext>
            </a:extLst>
          </p:cNvPr>
          <p:cNvSpPr txBox="1"/>
          <p:nvPr/>
        </p:nvSpPr>
        <p:spPr>
          <a:xfrm>
            <a:off x="2775627" y="2517719"/>
            <a:ext cx="630552" cy="461665"/>
          </a:xfrm>
          <a:prstGeom prst="rect">
            <a:avLst/>
          </a:prstGeom>
          <a:noFill/>
        </p:spPr>
        <p:txBody>
          <a:bodyPr wrap="square" rtlCol="0">
            <a:spAutoFit/>
          </a:bodyPr>
          <a:lstStyle/>
          <a:p>
            <a:pPr algn="ctr"/>
            <a:r>
              <a:rPr lang="en-US" sz="2400" dirty="0"/>
              <a:t>90</a:t>
            </a:r>
            <a:endParaRPr lang="en-IN" sz="2400" dirty="0"/>
          </a:p>
        </p:txBody>
      </p:sp>
      <p:sp>
        <p:nvSpPr>
          <p:cNvPr id="33" name="TextBox 32">
            <a:extLst>
              <a:ext uri="{FF2B5EF4-FFF2-40B4-BE49-F238E27FC236}">
                <a16:creationId xmlns:a16="http://schemas.microsoft.com/office/drawing/2014/main" id="{E810A805-F7CB-44C7-B943-85940867422A}"/>
              </a:ext>
            </a:extLst>
          </p:cNvPr>
          <p:cNvSpPr txBox="1"/>
          <p:nvPr/>
        </p:nvSpPr>
        <p:spPr>
          <a:xfrm>
            <a:off x="2664321" y="3458945"/>
            <a:ext cx="741862" cy="461665"/>
          </a:xfrm>
          <a:prstGeom prst="rect">
            <a:avLst/>
          </a:prstGeom>
          <a:noFill/>
        </p:spPr>
        <p:txBody>
          <a:bodyPr wrap="square" rtlCol="0">
            <a:spAutoFit/>
          </a:bodyPr>
          <a:lstStyle/>
          <a:p>
            <a:pPr algn="ctr"/>
            <a:r>
              <a:rPr lang="en-US" sz="2400" dirty="0"/>
              <a:t>110</a:t>
            </a:r>
            <a:endParaRPr lang="en-IN" sz="2400" dirty="0"/>
          </a:p>
        </p:txBody>
      </p:sp>
      <p:sp>
        <p:nvSpPr>
          <p:cNvPr id="34" name="TextBox 33">
            <a:extLst>
              <a:ext uri="{FF2B5EF4-FFF2-40B4-BE49-F238E27FC236}">
                <a16:creationId xmlns:a16="http://schemas.microsoft.com/office/drawing/2014/main" id="{40095E72-E710-4140-B14E-FCBBE56E122C}"/>
              </a:ext>
            </a:extLst>
          </p:cNvPr>
          <p:cNvSpPr txBox="1"/>
          <p:nvPr/>
        </p:nvSpPr>
        <p:spPr>
          <a:xfrm>
            <a:off x="2775627" y="4400173"/>
            <a:ext cx="630552" cy="461665"/>
          </a:xfrm>
          <a:prstGeom prst="rect">
            <a:avLst/>
          </a:prstGeom>
          <a:noFill/>
        </p:spPr>
        <p:txBody>
          <a:bodyPr wrap="square" rtlCol="0">
            <a:spAutoFit/>
          </a:bodyPr>
          <a:lstStyle/>
          <a:p>
            <a:pPr algn="ctr"/>
            <a:r>
              <a:rPr lang="en-US" sz="2400" dirty="0"/>
              <a:t>90</a:t>
            </a:r>
            <a:endParaRPr lang="en-IN" sz="2400" dirty="0"/>
          </a:p>
        </p:txBody>
      </p:sp>
      <p:sp>
        <p:nvSpPr>
          <p:cNvPr id="35" name="TextBox 34">
            <a:extLst>
              <a:ext uri="{FF2B5EF4-FFF2-40B4-BE49-F238E27FC236}">
                <a16:creationId xmlns:a16="http://schemas.microsoft.com/office/drawing/2014/main" id="{5376F479-BBDE-478D-86C5-5E6F416452DD}"/>
              </a:ext>
            </a:extLst>
          </p:cNvPr>
          <p:cNvSpPr txBox="1"/>
          <p:nvPr/>
        </p:nvSpPr>
        <p:spPr>
          <a:xfrm>
            <a:off x="7241069" y="1576492"/>
            <a:ext cx="630552" cy="461665"/>
          </a:xfrm>
          <a:prstGeom prst="rect">
            <a:avLst/>
          </a:prstGeom>
          <a:noFill/>
        </p:spPr>
        <p:txBody>
          <a:bodyPr wrap="square" rtlCol="0">
            <a:spAutoFit/>
          </a:bodyPr>
          <a:lstStyle/>
          <a:p>
            <a:pPr algn="ctr"/>
            <a:r>
              <a:rPr lang="en-US" sz="2400" dirty="0"/>
              <a:t>50</a:t>
            </a:r>
            <a:endParaRPr lang="en-IN" sz="2400" dirty="0"/>
          </a:p>
        </p:txBody>
      </p:sp>
      <p:sp>
        <p:nvSpPr>
          <p:cNvPr id="36" name="TextBox 35">
            <a:extLst>
              <a:ext uri="{FF2B5EF4-FFF2-40B4-BE49-F238E27FC236}">
                <a16:creationId xmlns:a16="http://schemas.microsoft.com/office/drawing/2014/main" id="{B609119F-F6E9-42E8-AA80-0383CC77A59D}"/>
              </a:ext>
            </a:extLst>
          </p:cNvPr>
          <p:cNvSpPr txBox="1"/>
          <p:nvPr/>
        </p:nvSpPr>
        <p:spPr>
          <a:xfrm>
            <a:off x="7241069" y="2517719"/>
            <a:ext cx="630552" cy="461665"/>
          </a:xfrm>
          <a:prstGeom prst="rect">
            <a:avLst/>
          </a:prstGeom>
          <a:noFill/>
        </p:spPr>
        <p:txBody>
          <a:bodyPr wrap="square" rtlCol="0">
            <a:spAutoFit/>
          </a:bodyPr>
          <a:lstStyle/>
          <a:p>
            <a:pPr algn="ctr"/>
            <a:r>
              <a:rPr lang="en-US" sz="2400" dirty="0"/>
              <a:t>M</a:t>
            </a:r>
            <a:endParaRPr lang="en-IN" sz="2400" dirty="0"/>
          </a:p>
        </p:txBody>
      </p:sp>
      <p:sp>
        <p:nvSpPr>
          <p:cNvPr id="37" name="TextBox 36">
            <a:extLst>
              <a:ext uri="{FF2B5EF4-FFF2-40B4-BE49-F238E27FC236}">
                <a16:creationId xmlns:a16="http://schemas.microsoft.com/office/drawing/2014/main" id="{DF951901-E180-4C36-B594-2EFEA92578EA}"/>
              </a:ext>
            </a:extLst>
          </p:cNvPr>
          <p:cNvSpPr txBox="1"/>
          <p:nvPr/>
        </p:nvSpPr>
        <p:spPr>
          <a:xfrm>
            <a:off x="7241069" y="3458945"/>
            <a:ext cx="630552" cy="461665"/>
          </a:xfrm>
          <a:prstGeom prst="rect">
            <a:avLst/>
          </a:prstGeom>
          <a:noFill/>
        </p:spPr>
        <p:txBody>
          <a:bodyPr wrap="square" rtlCol="0">
            <a:spAutoFit/>
          </a:bodyPr>
          <a:lstStyle/>
          <a:p>
            <a:pPr algn="ctr"/>
            <a:r>
              <a:rPr lang="en-US" sz="2400" dirty="0"/>
              <a:t>20</a:t>
            </a:r>
            <a:endParaRPr lang="en-IN" sz="2400" dirty="0"/>
          </a:p>
        </p:txBody>
      </p:sp>
      <p:sp>
        <p:nvSpPr>
          <p:cNvPr id="38" name="TextBox 37">
            <a:extLst>
              <a:ext uri="{FF2B5EF4-FFF2-40B4-BE49-F238E27FC236}">
                <a16:creationId xmlns:a16="http://schemas.microsoft.com/office/drawing/2014/main" id="{9081E84D-354A-449F-8464-80324F7BAACB}"/>
              </a:ext>
            </a:extLst>
          </p:cNvPr>
          <p:cNvSpPr txBox="1"/>
          <p:nvPr/>
        </p:nvSpPr>
        <p:spPr>
          <a:xfrm>
            <a:off x="7241069" y="4400173"/>
            <a:ext cx="630552" cy="461665"/>
          </a:xfrm>
          <a:prstGeom prst="rect">
            <a:avLst/>
          </a:prstGeom>
          <a:noFill/>
        </p:spPr>
        <p:txBody>
          <a:bodyPr wrap="square" rtlCol="0">
            <a:spAutoFit/>
          </a:bodyPr>
          <a:lstStyle/>
          <a:p>
            <a:pPr algn="ctr"/>
            <a:r>
              <a:rPr lang="en-US" sz="2400" dirty="0"/>
              <a:t>90</a:t>
            </a:r>
            <a:endParaRPr lang="en-IN" sz="2400" dirty="0"/>
          </a:p>
        </p:txBody>
      </p:sp>
      <p:sp>
        <p:nvSpPr>
          <p:cNvPr id="39" name="TextBox 38">
            <a:extLst>
              <a:ext uri="{FF2B5EF4-FFF2-40B4-BE49-F238E27FC236}">
                <a16:creationId xmlns:a16="http://schemas.microsoft.com/office/drawing/2014/main" id="{59548BE0-0517-43BC-A28B-6FBDF19BA9FB}"/>
              </a:ext>
            </a:extLst>
          </p:cNvPr>
          <p:cNvSpPr txBox="1"/>
          <p:nvPr/>
        </p:nvSpPr>
        <p:spPr>
          <a:xfrm>
            <a:off x="6124710" y="1576492"/>
            <a:ext cx="630552" cy="461665"/>
          </a:xfrm>
          <a:prstGeom prst="rect">
            <a:avLst/>
          </a:prstGeom>
          <a:noFill/>
        </p:spPr>
        <p:txBody>
          <a:bodyPr wrap="square" rtlCol="0">
            <a:spAutoFit/>
          </a:bodyPr>
          <a:lstStyle/>
          <a:p>
            <a:pPr algn="ctr"/>
            <a:r>
              <a:rPr lang="en-US" sz="2400" dirty="0"/>
              <a:t>50</a:t>
            </a:r>
            <a:endParaRPr lang="en-IN" sz="2400" dirty="0"/>
          </a:p>
        </p:txBody>
      </p:sp>
      <p:sp>
        <p:nvSpPr>
          <p:cNvPr id="40" name="TextBox 39">
            <a:extLst>
              <a:ext uri="{FF2B5EF4-FFF2-40B4-BE49-F238E27FC236}">
                <a16:creationId xmlns:a16="http://schemas.microsoft.com/office/drawing/2014/main" id="{5A0BB9B3-6D51-4EB1-9216-747D6D12AEAE}"/>
              </a:ext>
            </a:extLst>
          </p:cNvPr>
          <p:cNvSpPr txBox="1"/>
          <p:nvPr/>
        </p:nvSpPr>
        <p:spPr>
          <a:xfrm>
            <a:off x="6000569" y="2517719"/>
            <a:ext cx="754695" cy="461665"/>
          </a:xfrm>
          <a:prstGeom prst="rect">
            <a:avLst/>
          </a:prstGeom>
          <a:noFill/>
        </p:spPr>
        <p:txBody>
          <a:bodyPr wrap="square" rtlCol="0">
            <a:spAutoFit/>
          </a:bodyPr>
          <a:lstStyle/>
          <a:p>
            <a:pPr algn="ctr"/>
            <a:r>
              <a:rPr lang="en-US" sz="2400" dirty="0"/>
              <a:t>110</a:t>
            </a:r>
            <a:endParaRPr lang="en-IN" sz="2400" dirty="0"/>
          </a:p>
        </p:txBody>
      </p:sp>
      <p:sp>
        <p:nvSpPr>
          <p:cNvPr id="41" name="TextBox 40">
            <a:extLst>
              <a:ext uri="{FF2B5EF4-FFF2-40B4-BE49-F238E27FC236}">
                <a16:creationId xmlns:a16="http://schemas.microsoft.com/office/drawing/2014/main" id="{A9F6B83F-7668-491A-BFF2-C30B12B2CF08}"/>
              </a:ext>
            </a:extLst>
          </p:cNvPr>
          <p:cNvSpPr txBox="1"/>
          <p:nvPr/>
        </p:nvSpPr>
        <p:spPr>
          <a:xfrm>
            <a:off x="6124710" y="3458945"/>
            <a:ext cx="630552" cy="461665"/>
          </a:xfrm>
          <a:prstGeom prst="rect">
            <a:avLst/>
          </a:prstGeom>
          <a:noFill/>
        </p:spPr>
        <p:txBody>
          <a:bodyPr wrap="square" rtlCol="0">
            <a:spAutoFit/>
          </a:bodyPr>
          <a:lstStyle/>
          <a:p>
            <a:pPr algn="ctr"/>
            <a:r>
              <a:rPr lang="en-US" sz="2400" dirty="0"/>
              <a:t>20</a:t>
            </a:r>
            <a:endParaRPr lang="en-IN" sz="2400" dirty="0"/>
          </a:p>
        </p:txBody>
      </p:sp>
      <p:sp>
        <p:nvSpPr>
          <p:cNvPr id="42" name="TextBox 41">
            <a:extLst>
              <a:ext uri="{FF2B5EF4-FFF2-40B4-BE49-F238E27FC236}">
                <a16:creationId xmlns:a16="http://schemas.microsoft.com/office/drawing/2014/main" id="{C0384859-CC99-4DFF-B8B3-2AF9D1845379}"/>
              </a:ext>
            </a:extLst>
          </p:cNvPr>
          <p:cNvSpPr txBox="1"/>
          <p:nvPr/>
        </p:nvSpPr>
        <p:spPr>
          <a:xfrm>
            <a:off x="6124710" y="4400173"/>
            <a:ext cx="630552" cy="461665"/>
          </a:xfrm>
          <a:prstGeom prst="rect">
            <a:avLst/>
          </a:prstGeom>
          <a:noFill/>
        </p:spPr>
        <p:txBody>
          <a:bodyPr wrap="square" rtlCol="0">
            <a:spAutoFit/>
          </a:bodyPr>
          <a:lstStyle/>
          <a:p>
            <a:pPr algn="ctr"/>
            <a:r>
              <a:rPr lang="en-US" sz="2400" dirty="0"/>
              <a:t>60</a:t>
            </a:r>
            <a:endParaRPr lang="en-IN" sz="2400" dirty="0"/>
          </a:p>
        </p:txBody>
      </p:sp>
      <p:sp>
        <p:nvSpPr>
          <p:cNvPr id="43" name="TextBox 42">
            <a:extLst>
              <a:ext uri="{FF2B5EF4-FFF2-40B4-BE49-F238E27FC236}">
                <a16:creationId xmlns:a16="http://schemas.microsoft.com/office/drawing/2014/main" id="{7939188D-176B-487B-9EA6-D284ADAB9602}"/>
              </a:ext>
            </a:extLst>
          </p:cNvPr>
          <p:cNvSpPr txBox="1"/>
          <p:nvPr/>
        </p:nvSpPr>
        <p:spPr>
          <a:xfrm>
            <a:off x="5008349" y="1576492"/>
            <a:ext cx="630552" cy="461665"/>
          </a:xfrm>
          <a:prstGeom prst="rect">
            <a:avLst/>
          </a:prstGeom>
          <a:noFill/>
        </p:spPr>
        <p:txBody>
          <a:bodyPr wrap="square" rtlCol="0">
            <a:spAutoFit/>
          </a:bodyPr>
          <a:lstStyle/>
          <a:p>
            <a:pPr algn="ctr"/>
            <a:r>
              <a:rPr lang="en-US" sz="2400" dirty="0"/>
              <a:t>70</a:t>
            </a:r>
            <a:endParaRPr lang="en-IN" sz="2400" dirty="0"/>
          </a:p>
        </p:txBody>
      </p:sp>
      <p:sp>
        <p:nvSpPr>
          <p:cNvPr id="44" name="TextBox 43">
            <a:extLst>
              <a:ext uri="{FF2B5EF4-FFF2-40B4-BE49-F238E27FC236}">
                <a16:creationId xmlns:a16="http://schemas.microsoft.com/office/drawing/2014/main" id="{CECAC543-030A-48F6-A034-9E1253430A83}"/>
              </a:ext>
            </a:extLst>
          </p:cNvPr>
          <p:cNvSpPr txBox="1"/>
          <p:nvPr/>
        </p:nvSpPr>
        <p:spPr>
          <a:xfrm>
            <a:off x="5008349" y="2517719"/>
            <a:ext cx="630552" cy="461665"/>
          </a:xfrm>
          <a:prstGeom prst="rect">
            <a:avLst/>
          </a:prstGeom>
          <a:noFill/>
        </p:spPr>
        <p:txBody>
          <a:bodyPr wrap="square" rtlCol="0">
            <a:spAutoFit/>
          </a:bodyPr>
          <a:lstStyle/>
          <a:p>
            <a:pPr algn="ctr"/>
            <a:r>
              <a:rPr lang="en-US" sz="2400" dirty="0"/>
              <a:t>60</a:t>
            </a:r>
            <a:endParaRPr lang="en-IN" sz="2400" dirty="0"/>
          </a:p>
        </p:txBody>
      </p:sp>
      <p:sp>
        <p:nvSpPr>
          <p:cNvPr id="45" name="TextBox 44">
            <a:extLst>
              <a:ext uri="{FF2B5EF4-FFF2-40B4-BE49-F238E27FC236}">
                <a16:creationId xmlns:a16="http://schemas.microsoft.com/office/drawing/2014/main" id="{3BF1A50F-0B14-4035-B918-A4C57DA2A72B}"/>
              </a:ext>
            </a:extLst>
          </p:cNvPr>
          <p:cNvSpPr txBox="1"/>
          <p:nvPr/>
        </p:nvSpPr>
        <p:spPr>
          <a:xfrm>
            <a:off x="5008349" y="3458945"/>
            <a:ext cx="630552" cy="461665"/>
          </a:xfrm>
          <a:prstGeom prst="rect">
            <a:avLst/>
          </a:prstGeom>
          <a:noFill/>
        </p:spPr>
        <p:txBody>
          <a:bodyPr wrap="square" rtlCol="0">
            <a:spAutoFit/>
          </a:bodyPr>
          <a:lstStyle/>
          <a:p>
            <a:pPr algn="ctr"/>
            <a:r>
              <a:rPr lang="en-US" sz="2400" dirty="0"/>
              <a:t>60</a:t>
            </a:r>
            <a:endParaRPr lang="en-IN" sz="2400" dirty="0"/>
          </a:p>
        </p:txBody>
      </p:sp>
      <p:sp>
        <p:nvSpPr>
          <p:cNvPr id="46" name="TextBox 45">
            <a:extLst>
              <a:ext uri="{FF2B5EF4-FFF2-40B4-BE49-F238E27FC236}">
                <a16:creationId xmlns:a16="http://schemas.microsoft.com/office/drawing/2014/main" id="{B68EE3C6-165B-496A-B4F1-10B36D0434AF}"/>
              </a:ext>
            </a:extLst>
          </p:cNvPr>
          <p:cNvSpPr txBox="1"/>
          <p:nvPr/>
        </p:nvSpPr>
        <p:spPr>
          <a:xfrm>
            <a:off x="5008349" y="4400173"/>
            <a:ext cx="630552" cy="461665"/>
          </a:xfrm>
          <a:prstGeom prst="rect">
            <a:avLst/>
          </a:prstGeom>
          <a:noFill/>
        </p:spPr>
        <p:txBody>
          <a:bodyPr wrap="square" rtlCol="0">
            <a:spAutoFit/>
          </a:bodyPr>
          <a:lstStyle/>
          <a:p>
            <a:pPr algn="ctr"/>
            <a:r>
              <a:rPr lang="en-US" sz="2400" dirty="0"/>
              <a:t>90</a:t>
            </a:r>
            <a:endParaRPr lang="en-IN" sz="2400" dirty="0"/>
          </a:p>
        </p:txBody>
      </p:sp>
      <p:sp>
        <p:nvSpPr>
          <p:cNvPr id="47" name="TextBox 46">
            <a:extLst>
              <a:ext uri="{FF2B5EF4-FFF2-40B4-BE49-F238E27FC236}">
                <a16:creationId xmlns:a16="http://schemas.microsoft.com/office/drawing/2014/main" id="{49A6AAC7-F6B9-4028-8675-8E80E57BAF32}"/>
              </a:ext>
            </a:extLst>
          </p:cNvPr>
          <p:cNvSpPr txBox="1"/>
          <p:nvPr/>
        </p:nvSpPr>
        <p:spPr>
          <a:xfrm>
            <a:off x="3891988" y="1576492"/>
            <a:ext cx="630552" cy="461665"/>
          </a:xfrm>
          <a:prstGeom prst="rect">
            <a:avLst/>
          </a:prstGeom>
          <a:noFill/>
        </p:spPr>
        <p:txBody>
          <a:bodyPr wrap="square" rtlCol="0">
            <a:spAutoFit/>
          </a:bodyPr>
          <a:lstStyle/>
          <a:p>
            <a:pPr algn="ctr"/>
            <a:r>
              <a:rPr lang="en-US" sz="2400" dirty="0"/>
              <a:t>50</a:t>
            </a:r>
            <a:endParaRPr lang="en-IN" sz="2400" dirty="0"/>
          </a:p>
        </p:txBody>
      </p:sp>
      <p:sp>
        <p:nvSpPr>
          <p:cNvPr id="48" name="TextBox 47">
            <a:extLst>
              <a:ext uri="{FF2B5EF4-FFF2-40B4-BE49-F238E27FC236}">
                <a16:creationId xmlns:a16="http://schemas.microsoft.com/office/drawing/2014/main" id="{45CE3232-1948-436E-96D3-0B9E06626C99}"/>
              </a:ext>
            </a:extLst>
          </p:cNvPr>
          <p:cNvSpPr txBox="1"/>
          <p:nvPr/>
        </p:nvSpPr>
        <p:spPr>
          <a:xfrm>
            <a:off x="3750770" y="2517719"/>
            <a:ext cx="771772" cy="461665"/>
          </a:xfrm>
          <a:prstGeom prst="rect">
            <a:avLst/>
          </a:prstGeom>
          <a:noFill/>
        </p:spPr>
        <p:txBody>
          <a:bodyPr wrap="square" rtlCol="0">
            <a:spAutoFit/>
          </a:bodyPr>
          <a:lstStyle/>
          <a:p>
            <a:pPr algn="ctr"/>
            <a:r>
              <a:rPr lang="en-US" sz="2400" dirty="0"/>
              <a:t>110</a:t>
            </a:r>
            <a:endParaRPr lang="en-IN" sz="2400" dirty="0"/>
          </a:p>
        </p:txBody>
      </p:sp>
      <p:sp>
        <p:nvSpPr>
          <p:cNvPr id="49" name="TextBox 48">
            <a:extLst>
              <a:ext uri="{FF2B5EF4-FFF2-40B4-BE49-F238E27FC236}">
                <a16:creationId xmlns:a16="http://schemas.microsoft.com/office/drawing/2014/main" id="{E7C36E26-5BAD-4A60-B15B-F684DE8827F3}"/>
              </a:ext>
            </a:extLst>
          </p:cNvPr>
          <p:cNvSpPr txBox="1"/>
          <p:nvPr/>
        </p:nvSpPr>
        <p:spPr>
          <a:xfrm>
            <a:off x="3780679" y="3458945"/>
            <a:ext cx="741862" cy="461665"/>
          </a:xfrm>
          <a:prstGeom prst="rect">
            <a:avLst/>
          </a:prstGeom>
          <a:noFill/>
        </p:spPr>
        <p:txBody>
          <a:bodyPr wrap="square" rtlCol="0">
            <a:spAutoFit/>
          </a:bodyPr>
          <a:lstStyle/>
          <a:p>
            <a:pPr algn="ctr"/>
            <a:r>
              <a:rPr lang="en-US" sz="2400" dirty="0"/>
              <a:t>100</a:t>
            </a:r>
            <a:endParaRPr lang="en-IN" sz="2400" dirty="0"/>
          </a:p>
        </p:txBody>
      </p:sp>
      <p:sp>
        <p:nvSpPr>
          <p:cNvPr id="50" name="TextBox 49">
            <a:extLst>
              <a:ext uri="{FF2B5EF4-FFF2-40B4-BE49-F238E27FC236}">
                <a16:creationId xmlns:a16="http://schemas.microsoft.com/office/drawing/2014/main" id="{E5419C9B-3A1E-448C-9296-249480C74539}"/>
              </a:ext>
            </a:extLst>
          </p:cNvPr>
          <p:cNvSpPr txBox="1"/>
          <p:nvPr/>
        </p:nvSpPr>
        <p:spPr>
          <a:xfrm>
            <a:off x="3722749" y="4400173"/>
            <a:ext cx="799791" cy="461665"/>
          </a:xfrm>
          <a:prstGeom prst="rect">
            <a:avLst/>
          </a:prstGeom>
          <a:noFill/>
        </p:spPr>
        <p:txBody>
          <a:bodyPr wrap="square" rtlCol="0">
            <a:spAutoFit/>
          </a:bodyPr>
          <a:lstStyle/>
          <a:p>
            <a:pPr algn="ctr"/>
            <a:r>
              <a:rPr lang="en-US" sz="2400" dirty="0"/>
              <a:t>100</a:t>
            </a:r>
            <a:endParaRPr lang="en-IN" sz="2400" dirty="0"/>
          </a:p>
        </p:txBody>
      </p:sp>
      <p:sp>
        <p:nvSpPr>
          <p:cNvPr id="51" name="TextBox 50">
            <a:extLst>
              <a:ext uri="{FF2B5EF4-FFF2-40B4-BE49-F238E27FC236}">
                <a16:creationId xmlns:a16="http://schemas.microsoft.com/office/drawing/2014/main" id="{2F5FC160-7287-46D5-82CD-9164F9E89598}"/>
              </a:ext>
            </a:extLst>
          </p:cNvPr>
          <p:cNvSpPr txBox="1"/>
          <p:nvPr/>
        </p:nvSpPr>
        <p:spPr>
          <a:xfrm>
            <a:off x="9068094" y="1374371"/>
            <a:ext cx="739028" cy="461665"/>
          </a:xfrm>
          <a:prstGeom prst="rect">
            <a:avLst/>
          </a:prstGeom>
          <a:noFill/>
        </p:spPr>
        <p:txBody>
          <a:bodyPr wrap="square" rtlCol="0">
            <a:spAutoFit/>
          </a:bodyPr>
          <a:lstStyle/>
          <a:p>
            <a:pPr algn="ctr"/>
            <a:r>
              <a:rPr lang="en-US" sz="2400" dirty="0"/>
              <a:t>600</a:t>
            </a:r>
            <a:endParaRPr lang="en-IN" sz="2400" dirty="0"/>
          </a:p>
        </p:txBody>
      </p:sp>
      <p:sp>
        <p:nvSpPr>
          <p:cNvPr id="52" name="TextBox 51">
            <a:extLst>
              <a:ext uri="{FF2B5EF4-FFF2-40B4-BE49-F238E27FC236}">
                <a16:creationId xmlns:a16="http://schemas.microsoft.com/office/drawing/2014/main" id="{AD3CA26B-4619-4E5D-9B35-5BFBC1201C59}"/>
              </a:ext>
            </a:extLst>
          </p:cNvPr>
          <p:cNvSpPr txBox="1"/>
          <p:nvPr/>
        </p:nvSpPr>
        <p:spPr>
          <a:xfrm>
            <a:off x="9068094" y="2313935"/>
            <a:ext cx="746498" cy="461665"/>
          </a:xfrm>
          <a:prstGeom prst="rect">
            <a:avLst/>
          </a:prstGeom>
          <a:noFill/>
        </p:spPr>
        <p:txBody>
          <a:bodyPr wrap="square" rtlCol="0">
            <a:spAutoFit/>
          </a:bodyPr>
          <a:lstStyle/>
          <a:p>
            <a:pPr algn="ctr"/>
            <a:r>
              <a:rPr lang="en-US" sz="2400" dirty="0"/>
              <a:t>200</a:t>
            </a:r>
            <a:endParaRPr lang="en-IN" sz="2400" dirty="0"/>
          </a:p>
        </p:txBody>
      </p:sp>
      <p:sp>
        <p:nvSpPr>
          <p:cNvPr id="53" name="TextBox 52">
            <a:extLst>
              <a:ext uri="{FF2B5EF4-FFF2-40B4-BE49-F238E27FC236}">
                <a16:creationId xmlns:a16="http://schemas.microsoft.com/office/drawing/2014/main" id="{8E733598-5D7A-4133-85DB-66AAE4458355}"/>
              </a:ext>
            </a:extLst>
          </p:cNvPr>
          <p:cNvSpPr txBox="1"/>
          <p:nvPr/>
        </p:nvSpPr>
        <p:spPr>
          <a:xfrm>
            <a:off x="9068094" y="3253504"/>
            <a:ext cx="746498" cy="461665"/>
          </a:xfrm>
          <a:prstGeom prst="rect">
            <a:avLst/>
          </a:prstGeom>
          <a:noFill/>
        </p:spPr>
        <p:txBody>
          <a:bodyPr wrap="square" rtlCol="0">
            <a:spAutoFit/>
          </a:bodyPr>
          <a:lstStyle/>
          <a:p>
            <a:pPr algn="ctr"/>
            <a:r>
              <a:rPr lang="en-US" sz="2400" dirty="0"/>
              <a:t>900</a:t>
            </a:r>
            <a:endParaRPr lang="en-IN" sz="2400" dirty="0"/>
          </a:p>
        </p:txBody>
      </p:sp>
      <p:sp>
        <p:nvSpPr>
          <p:cNvPr id="54" name="TextBox 53">
            <a:extLst>
              <a:ext uri="{FF2B5EF4-FFF2-40B4-BE49-F238E27FC236}">
                <a16:creationId xmlns:a16="http://schemas.microsoft.com/office/drawing/2014/main" id="{0337BA4B-89B2-4078-B446-16BFC14CCCE3}"/>
              </a:ext>
            </a:extLst>
          </p:cNvPr>
          <p:cNvSpPr txBox="1"/>
          <p:nvPr/>
        </p:nvSpPr>
        <p:spPr>
          <a:xfrm>
            <a:off x="9070304" y="4193065"/>
            <a:ext cx="746498" cy="461665"/>
          </a:xfrm>
          <a:prstGeom prst="rect">
            <a:avLst/>
          </a:prstGeom>
          <a:noFill/>
        </p:spPr>
        <p:txBody>
          <a:bodyPr wrap="square" rtlCol="0">
            <a:spAutoFit/>
          </a:bodyPr>
          <a:lstStyle/>
          <a:p>
            <a:pPr algn="ctr"/>
            <a:r>
              <a:rPr lang="en-US" sz="2400" dirty="0"/>
              <a:t>500</a:t>
            </a:r>
            <a:endParaRPr lang="en-IN" sz="2400" dirty="0"/>
          </a:p>
        </p:txBody>
      </p:sp>
      <p:sp>
        <p:nvSpPr>
          <p:cNvPr id="55" name="TextBox 54">
            <a:extLst>
              <a:ext uri="{FF2B5EF4-FFF2-40B4-BE49-F238E27FC236}">
                <a16:creationId xmlns:a16="http://schemas.microsoft.com/office/drawing/2014/main" id="{B2799E0D-612A-47E7-8739-D278FF4949DD}"/>
              </a:ext>
            </a:extLst>
          </p:cNvPr>
          <p:cNvSpPr txBox="1"/>
          <p:nvPr/>
        </p:nvSpPr>
        <p:spPr>
          <a:xfrm>
            <a:off x="2400885" y="4906739"/>
            <a:ext cx="747703" cy="461665"/>
          </a:xfrm>
          <a:prstGeom prst="rect">
            <a:avLst/>
          </a:prstGeom>
          <a:noFill/>
        </p:spPr>
        <p:txBody>
          <a:bodyPr wrap="square" rtlCol="0">
            <a:spAutoFit/>
          </a:bodyPr>
          <a:lstStyle/>
          <a:p>
            <a:pPr algn="ctr"/>
            <a:r>
              <a:rPr lang="en-US" sz="2400" dirty="0"/>
              <a:t>600</a:t>
            </a:r>
            <a:endParaRPr lang="en-IN" sz="2400" dirty="0"/>
          </a:p>
        </p:txBody>
      </p:sp>
      <p:sp>
        <p:nvSpPr>
          <p:cNvPr id="56" name="TextBox 55">
            <a:extLst>
              <a:ext uri="{FF2B5EF4-FFF2-40B4-BE49-F238E27FC236}">
                <a16:creationId xmlns:a16="http://schemas.microsoft.com/office/drawing/2014/main" id="{BDB1A7ED-BF50-466A-BE12-9DE08100BF1F}"/>
              </a:ext>
            </a:extLst>
          </p:cNvPr>
          <p:cNvSpPr txBox="1"/>
          <p:nvPr/>
        </p:nvSpPr>
        <p:spPr>
          <a:xfrm>
            <a:off x="3512804" y="4906739"/>
            <a:ext cx="747703" cy="461665"/>
          </a:xfrm>
          <a:prstGeom prst="rect">
            <a:avLst/>
          </a:prstGeom>
          <a:noFill/>
        </p:spPr>
        <p:txBody>
          <a:bodyPr wrap="square" rtlCol="0">
            <a:spAutoFit/>
          </a:bodyPr>
          <a:lstStyle/>
          <a:p>
            <a:pPr algn="ctr"/>
            <a:r>
              <a:rPr lang="en-US" sz="2400" dirty="0"/>
              <a:t>200</a:t>
            </a:r>
            <a:endParaRPr lang="en-IN" sz="2400" dirty="0"/>
          </a:p>
        </p:txBody>
      </p:sp>
      <p:sp>
        <p:nvSpPr>
          <p:cNvPr id="57" name="TextBox 56">
            <a:extLst>
              <a:ext uri="{FF2B5EF4-FFF2-40B4-BE49-F238E27FC236}">
                <a16:creationId xmlns:a16="http://schemas.microsoft.com/office/drawing/2014/main" id="{B9DDDD34-6EF0-46E8-AC87-B48A5DA4959C}"/>
              </a:ext>
            </a:extLst>
          </p:cNvPr>
          <p:cNvSpPr txBox="1"/>
          <p:nvPr/>
        </p:nvSpPr>
        <p:spPr>
          <a:xfrm>
            <a:off x="4624722" y="4906739"/>
            <a:ext cx="747703" cy="461665"/>
          </a:xfrm>
          <a:prstGeom prst="rect">
            <a:avLst/>
          </a:prstGeom>
          <a:noFill/>
        </p:spPr>
        <p:txBody>
          <a:bodyPr wrap="square" rtlCol="0">
            <a:spAutoFit/>
          </a:bodyPr>
          <a:lstStyle/>
          <a:p>
            <a:pPr algn="ctr"/>
            <a:r>
              <a:rPr lang="en-US" sz="2400" dirty="0"/>
              <a:t>400</a:t>
            </a:r>
            <a:endParaRPr lang="en-IN" sz="2400" dirty="0"/>
          </a:p>
        </p:txBody>
      </p:sp>
      <p:sp>
        <p:nvSpPr>
          <p:cNvPr id="58" name="TextBox 57">
            <a:extLst>
              <a:ext uri="{FF2B5EF4-FFF2-40B4-BE49-F238E27FC236}">
                <a16:creationId xmlns:a16="http://schemas.microsoft.com/office/drawing/2014/main" id="{77015260-A844-4B2A-BC0E-1678666449FA}"/>
              </a:ext>
            </a:extLst>
          </p:cNvPr>
          <p:cNvSpPr txBox="1"/>
          <p:nvPr/>
        </p:nvSpPr>
        <p:spPr>
          <a:xfrm>
            <a:off x="5736639" y="4906739"/>
            <a:ext cx="747703" cy="461665"/>
          </a:xfrm>
          <a:prstGeom prst="rect">
            <a:avLst/>
          </a:prstGeom>
          <a:noFill/>
        </p:spPr>
        <p:txBody>
          <a:bodyPr wrap="square" rtlCol="0">
            <a:spAutoFit/>
          </a:bodyPr>
          <a:lstStyle/>
          <a:p>
            <a:pPr algn="ctr"/>
            <a:r>
              <a:rPr lang="en-US" sz="2400" dirty="0"/>
              <a:t>200</a:t>
            </a:r>
            <a:endParaRPr lang="en-IN" sz="2400" dirty="0"/>
          </a:p>
        </p:txBody>
      </p:sp>
      <p:sp>
        <p:nvSpPr>
          <p:cNvPr id="59" name="TextBox 58">
            <a:extLst>
              <a:ext uri="{FF2B5EF4-FFF2-40B4-BE49-F238E27FC236}">
                <a16:creationId xmlns:a16="http://schemas.microsoft.com/office/drawing/2014/main" id="{732804B9-BF2F-4FA6-9FFB-A80E214D40B6}"/>
              </a:ext>
            </a:extLst>
          </p:cNvPr>
          <p:cNvSpPr txBox="1"/>
          <p:nvPr/>
        </p:nvSpPr>
        <p:spPr>
          <a:xfrm>
            <a:off x="6848557" y="4906739"/>
            <a:ext cx="747703" cy="461665"/>
          </a:xfrm>
          <a:prstGeom prst="rect">
            <a:avLst/>
          </a:prstGeom>
          <a:noFill/>
        </p:spPr>
        <p:txBody>
          <a:bodyPr wrap="square" rtlCol="0">
            <a:spAutoFit/>
          </a:bodyPr>
          <a:lstStyle/>
          <a:p>
            <a:pPr algn="ctr"/>
            <a:r>
              <a:rPr lang="en-US" sz="2400" dirty="0"/>
              <a:t>400</a:t>
            </a:r>
            <a:endParaRPr lang="en-IN" sz="2400" dirty="0"/>
          </a:p>
        </p:txBody>
      </p:sp>
      <p:sp>
        <p:nvSpPr>
          <p:cNvPr id="60" name="TextBox 59">
            <a:extLst>
              <a:ext uri="{FF2B5EF4-FFF2-40B4-BE49-F238E27FC236}">
                <a16:creationId xmlns:a16="http://schemas.microsoft.com/office/drawing/2014/main" id="{3BB5A251-593C-4F8F-A645-34F73E9E0FF2}"/>
              </a:ext>
            </a:extLst>
          </p:cNvPr>
          <p:cNvSpPr txBox="1"/>
          <p:nvPr/>
        </p:nvSpPr>
        <p:spPr>
          <a:xfrm>
            <a:off x="6544881" y="2942654"/>
            <a:ext cx="1042510" cy="461665"/>
          </a:xfrm>
          <a:prstGeom prst="rect">
            <a:avLst/>
          </a:prstGeom>
          <a:noFill/>
        </p:spPr>
        <p:txBody>
          <a:bodyPr wrap="square" rtlCol="0">
            <a:spAutoFit/>
          </a:bodyPr>
          <a:lstStyle/>
          <a:p>
            <a:pPr algn="ctr"/>
            <a:r>
              <a:rPr lang="en-US" sz="2400" dirty="0">
                <a:solidFill>
                  <a:schemeClr val="tx2"/>
                </a:solidFill>
              </a:rPr>
              <a:t>400</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1" name="Straight Connector 60">
            <a:extLst>
              <a:ext uri="{FF2B5EF4-FFF2-40B4-BE49-F238E27FC236}">
                <a16:creationId xmlns:a16="http://schemas.microsoft.com/office/drawing/2014/main" id="{3D67337B-3F4F-4842-9BC1-239F3428BC32}"/>
              </a:ext>
            </a:extLst>
          </p:cNvPr>
          <p:cNvCxnSpPr>
            <a:cxnSpLocks/>
          </p:cNvCxnSpPr>
          <p:nvPr/>
        </p:nvCxnSpPr>
        <p:spPr>
          <a:xfrm>
            <a:off x="6658703" y="3440630"/>
            <a:ext cx="7967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DDFE4D-A794-4213-9774-D4D944625C7B}"/>
              </a:ext>
            </a:extLst>
          </p:cNvPr>
          <p:cNvCxnSpPr>
            <a:cxnSpLocks/>
          </p:cNvCxnSpPr>
          <p:nvPr/>
        </p:nvCxnSpPr>
        <p:spPr>
          <a:xfrm flipV="1">
            <a:off x="7451849" y="3023528"/>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A2028E1-F1B7-4976-9532-0DF6A95DFCFF}"/>
              </a:ext>
            </a:extLst>
          </p:cNvPr>
          <p:cNvSpPr txBox="1"/>
          <p:nvPr/>
        </p:nvSpPr>
        <p:spPr>
          <a:xfrm>
            <a:off x="2081459" y="1999641"/>
            <a:ext cx="1033607" cy="461665"/>
          </a:xfrm>
          <a:prstGeom prst="rect">
            <a:avLst/>
          </a:prstGeom>
          <a:noFill/>
        </p:spPr>
        <p:txBody>
          <a:bodyPr wrap="square" rtlCol="0">
            <a:spAutoFit/>
          </a:bodyPr>
          <a:lstStyle/>
          <a:p>
            <a:pPr algn="ctr"/>
            <a:r>
              <a:rPr lang="en-US" sz="2400" dirty="0">
                <a:solidFill>
                  <a:schemeClr val="tx2"/>
                </a:solidFill>
              </a:rPr>
              <a:t>100</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64" name="Straight Connector 63">
            <a:extLst>
              <a:ext uri="{FF2B5EF4-FFF2-40B4-BE49-F238E27FC236}">
                <a16:creationId xmlns:a16="http://schemas.microsoft.com/office/drawing/2014/main" id="{114C4F47-9FF3-4D8E-8FF9-8DBE29D135BA}"/>
              </a:ext>
            </a:extLst>
          </p:cNvPr>
          <p:cNvCxnSpPr>
            <a:cxnSpLocks/>
          </p:cNvCxnSpPr>
          <p:nvPr/>
        </p:nvCxnSpPr>
        <p:spPr>
          <a:xfrm>
            <a:off x="2200955" y="2497620"/>
            <a:ext cx="7954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3E92B2D-639B-4AF5-8D38-660987898A50}"/>
              </a:ext>
            </a:extLst>
          </p:cNvPr>
          <p:cNvCxnSpPr>
            <a:cxnSpLocks/>
          </p:cNvCxnSpPr>
          <p:nvPr/>
        </p:nvCxnSpPr>
        <p:spPr>
          <a:xfrm flipV="1">
            <a:off x="2992750" y="2080516"/>
            <a:ext cx="0" cy="421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4541D24-7471-49E4-B487-F40F441782D2}"/>
              </a:ext>
            </a:extLst>
          </p:cNvPr>
          <p:cNvCxnSpPr>
            <a:cxnSpLocks/>
          </p:cNvCxnSpPr>
          <p:nvPr/>
        </p:nvCxnSpPr>
        <p:spPr>
          <a:xfrm>
            <a:off x="7772249" y="185166"/>
            <a:ext cx="0" cy="61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3533259-C957-4ED9-AD92-F4C88BA9242F}"/>
              </a:ext>
            </a:extLst>
          </p:cNvPr>
          <p:cNvSpPr txBox="1"/>
          <p:nvPr/>
        </p:nvSpPr>
        <p:spPr>
          <a:xfrm>
            <a:off x="8349885" y="1576492"/>
            <a:ext cx="630552" cy="461665"/>
          </a:xfrm>
          <a:prstGeom prst="rect">
            <a:avLst/>
          </a:prstGeom>
          <a:noFill/>
        </p:spPr>
        <p:txBody>
          <a:bodyPr wrap="square" rtlCol="0">
            <a:spAutoFit/>
          </a:bodyPr>
          <a:lstStyle/>
          <a:p>
            <a:pPr algn="ctr"/>
            <a:r>
              <a:rPr lang="en-US" sz="2400" dirty="0"/>
              <a:t>30</a:t>
            </a:r>
          </a:p>
        </p:txBody>
      </p:sp>
      <p:sp>
        <p:nvSpPr>
          <p:cNvPr id="68" name="TextBox 67">
            <a:extLst>
              <a:ext uri="{FF2B5EF4-FFF2-40B4-BE49-F238E27FC236}">
                <a16:creationId xmlns:a16="http://schemas.microsoft.com/office/drawing/2014/main" id="{89A3C024-D2E1-408C-B86D-6FE0959E424C}"/>
              </a:ext>
            </a:extLst>
          </p:cNvPr>
          <p:cNvSpPr txBox="1"/>
          <p:nvPr/>
        </p:nvSpPr>
        <p:spPr>
          <a:xfrm>
            <a:off x="8349885" y="2502274"/>
            <a:ext cx="630552" cy="461665"/>
          </a:xfrm>
          <a:prstGeom prst="rect">
            <a:avLst/>
          </a:prstGeom>
          <a:noFill/>
        </p:spPr>
        <p:txBody>
          <a:bodyPr wrap="square" rtlCol="0">
            <a:spAutoFit/>
          </a:bodyPr>
          <a:lstStyle/>
          <a:p>
            <a:pPr algn="ctr"/>
            <a:r>
              <a:rPr lang="en-US" sz="2400" dirty="0"/>
              <a:t>50</a:t>
            </a:r>
          </a:p>
        </p:txBody>
      </p:sp>
      <p:sp>
        <p:nvSpPr>
          <p:cNvPr id="69" name="TextBox 68">
            <a:extLst>
              <a:ext uri="{FF2B5EF4-FFF2-40B4-BE49-F238E27FC236}">
                <a16:creationId xmlns:a16="http://schemas.microsoft.com/office/drawing/2014/main" id="{8A7D529E-156A-4DE5-AD13-A126E5AD8C69}"/>
              </a:ext>
            </a:extLst>
          </p:cNvPr>
          <p:cNvSpPr txBox="1"/>
          <p:nvPr/>
        </p:nvSpPr>
        <p:spPr>
          <a:xfrm>
            <a:off x="8349885" y="3463106"/>
            <a:ext cx="630552" cy="461665"/>
          </a:xfrm>
          <a:prstGeom prst="rect">
            <a:avLst/>
          </a:prstGeom>
          <a:noFill/>
        </p:spPr>
        <p:txBody>
          <a:bodyPr wrap="square" rtlCol="0">
            <a:spAutoFit/>
          </a:bodyPr>
          <a:lstStyle/>
          <a:p>
            <a:pPr algn="ctr"/>
            <a:r>
              <a:rPr lang="en-US" sz="2400" dirty="0"/>
              <a:t>80</a:t>
            </a:r>
          </a:p>
        </p:txBody>
      </p:sp>
      <p:sp>
        <p:nvSpPr>
          <p:cNvPr id="70" name="TextBox 69">
            <a:extLst>
              <a:ext uri="{FF2B5EF4-FFF2-40B4-BE49-F238E27FC236}">
                <a16:creationId xmlns:a16="http://schemas.microsoft.com/office/drawing/2014/main" id="{90BF1AEA-406F-43D6-819F-9DD9A243B068}"/>
              </a:ext>
            </a:extLst>
          </p:cNvPr>
          <p:cNvSpPr txBox="1"/>
          <p:nvPr/>
        </p:nvSpPr>
        <p:spPr>
          <a:xfrm>
            <a:off x="8216546" y="4400173"/>
            <a:ext cx="763894" cy="461665"/>
          </a:xfrm>
          <a:prstGeom prst="rect">
            <a:avLst/>
          </a:prstGeom>
          <a:noFill/>
        </p:spPr>
        <p:txBody>
          <a:bodyPr wrap="square" rtlCol="0">
            <a:spAutoFit/>
          </a:bodyPr>
          <a:lstStyle/>
          <a:p>
            <a:pPr algn="ctr"/>
            <a:r>
              <a:rPr lang="en-US" sz="2400" dirty="0"/>
              <a:t>120</a:t>
            </a:r>
          </a:p>
        </p:txBody>
      </p:sp>
      <p:sp>
        <p:nvSpPr>
          <p:cNvPr id="71" name="TextBox 70">
            <a:extLst>
              <a:ext uri="{FF2B5EF4-FFF2-40B4-BE49-F238E27FC236}">
                <a16:creationId xmlns:a16="http://schemas.microsoft.com/office/drawing/2014/main" id="{4373F123-F729-4101-9CCD-8DDE66FFA5CD}"/>
              </a:ext>
            </a:extLst>
          </p:cNvPr>
          <p:cNvSpPr txBox="1"/>
          <p:nvPr/>
        </p:nvSpPr>
        <p:spPr>
          <a:xfrm>
            <a:off x="7954928" y="4906739"/>
            <a:ext cx="747703" cy="461665"/>
          </a:xfrm>
          <a:prstGeom prst="rect">
            <a:avLst/>
          </a:prstGeom>
          <a:noFill/>
        </p:spPr>
        <p:txBody>
          <a:bodyPr wrap="square" rtlCol="0">
            <a:spAutoFit/>
          </a:bodyPr>
          <a:lstStyle/>
          <a:p>
            <a:pPr algn="ctr"/>
            <a:r>
              <a:rPr lang="en-US" sz="2400" dirty="0"/>
              <a:t>400</a:t>
            </a:r>
            <a:endParaRPr lang="en-IN" sz="2400" dirty="0"/>
          </a:p>
        </p:txBody>
      </p:sp>
      <p:sp>
        <p:nvSpPr>
          <p:cNvPr id="72" name="TextBox 71">
            <a:extLst>
              <a:ext uri="{FF2B5EF4-FFF2-40B4-BE49-F238E27FC236}">
                <a16:creationId xmlns:a16="http://schemas.microsoft.com/office/drawing/2014/main" id="{E8DE2594-5F23-49AA-83EE-F68C8E22C654}"/>
              </a:ext>
            </a:extLst>
          </p:cNvPr>
          <p:cNvSpPr txBox="1"/>
          <p:nvPr/>
        </p:nvSpPr>
        <p:spPr>
          <a:xfrm>
            <a:off x="7886918" y="372579"/>
            <a:ext cx="866614" cy="461665"/>
          </a:xfrm>
          <a:prstGeom prst="rect">
            <a:avLst/>
          </a:prstGeom>
          <a:noFill/>
        </p:spPr>
        <p:txBody>
          <a:bodyPr wrap="square" rtlCol="0">
            <a:spAutoFit/>
          </a:bodyPr>
          <a:lstStyle/>
          <a:p>
            <a:pPr algn="ctr"/>
            <a:r>
              <a:rPr lang="en-US" sz="2400" dirty="0"/>
              <a:t>6</a:t>
            </a:r>
            <a:endParaRPr lang="en-IN" sz="2400" dirty="0"/>
          </a:p>
        </p:txBody>
      </p:sp>
      <p:sp>
        <p:nvSpPr>
          <p:cNvPr id="73" name="TextBox 72">
            <a:extLst>
              <a:ext uri="{FF2B5EF4-FFF2-40B4-BE49-F238E27FC236}">
                <a16:creationId xmlns:a16="http://schemas.microsoft.com/office/drawing/2014/main" id="{0A19388D-6249-4C67-A565-53E7093BADF8}"/>
              </a:ext>
            </a:extLst>
          </p:cNvPr>
          <p:cNvSpPr txBox="1"/>
          <p:nvPr/>
        </p:nvSpPr>
        <p:spPr>
          <a:xfrm>
            <a:off x="3280980" y="1047227"/>
            <a:ext cx="743437"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74" name="Straight Connector 73">
            <a:extLst>
              <a:ext uri="{FF2B5EF4-FFF2-40B4-BE49-F238E27FC236}">
                <a16:creationId xmlns:a16="http://schemas.microsoft.com/office/drawing/2014/main" id="{D0D363C6-E547-476A-A820-6C181EA0BBD4}"/>
              </a:ext>
            </a:extLst>
          </p:cNvPr>
          <p:cNvCxnSpPr>
            <a:cxnSpLocks/>
          </p:cNvCxnSpPr>
          <p:nvPr/>
        </p:nvCxnSpPr>
        <p:spPr>
          <a:xfrm>
            <a:off x="3316972" y="1545204"/>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9AF6134-82A1-4A06-9312-D1D2F5D175E9}"/>
              </a:ext>
            </a:extLst>
          </p:cNvPr>
          <p:cNvCxnSpPr>
            <a:cxnSpLocks/>
          </p:cNvCxnSpPr>
          <p:nvPr/>
        </p:nvCxnSpPr>
        <p:spPr>
          <a:xfrm flipV="1">
            <a:off x="3942701" y="1128100"/>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DC14E68-DE3E-4D89-B866-785B53D22657}"/>
              </a:ext>
            </a:extLst>
          </p:cNvPr>
          <p:cNvSpPr txBox="1"/>
          <p:nvPr/>
        </p:nvSpPr>
        <p:spPr>
          <a:xfrm>
            <a:off x="4307308" y="1998348"/>
            <a:ext cx="1031471" cy="461665"/>
          </a:xfrm>
          <a:prstGeom prst="rect">
            <a:avLst/>
          </a:prstGeom>
          <a:noFill/>
        </p:spPr>
        <p:txBody>
          <a:bodyPr wrap="square" rtlCol="0">
            <a:spAutoFit/>
          </a:bodyPr>
          <a:lstStyle/>
          <a:p>
            <a:pPr algn="ctr"/>
            <a:r>
              <a:rPr lang="en-US" sz="2400" dirty="0">
                <a:solidFill>
                  <a:schemeClr val="tx2"/>
                </a:solidFill>
              </a:rPr>
              <a:t>100</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77" name="Straight Connector 76">
            <a:extLst>
              <a:ext uri="{FF2B5EF4-FFF2-40B4-BE49-F238E27FC236}">
                <a16:creationId xmlns:a16="http://schemas.microsoft.com/office/drawing/2014/main" id="{43A61BF6-9712-4A29-8F93-815E01C07A63}"/>
              </a:ext>
            </a:extLst>
          </p:cNvPr>
          <p:cNvCxnSpPr>
            <a:cxnSpLocks/>
          </p:cNvCxnSpPr>
          <p:nvPr/>
        </p:nvCxnSpPr>
        <p:spPr>
          <a:xfrm>
            <a:off x="4431579" y="2496324"/>
            <a:ext cx="8071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2FF5F9A-6BA0-44C6-947D-6D299221FBE1}"/>
              </a:ext>
            </a:extLst>
          </p:cNvPr>
          <p:cNvCxnSpPr>
            <a:cxnSpLocks/>
          </p:cNvCxnSpPr>
          <p:nvPr/>
        </p:nvCxnSpPr>
        <p:spPr>
          <a:xfrm flipV="1">
            <a:off x="5235110" y="2079222"/>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1958B55-0571-471B-AFFC-1FA13233C967}"/>
              </a:ext>
            </a:extLst>
          </p:cNvPr>
          <p:cNvSpPr txBox="1"/>
          <p:nvPr/>
        </p:nvSpPr>
        <p:spPr>
          <a:xfrm>
            <a:off x="7713746" y="1065254"/>
            <a:ext cx="743437" cy="461665"/>
          </a:xfrm>
          <a:prstGeom prst="rect">
            <a:avLst/>
          </a:prstGeom>
          <a:noFill/>
        </p:spPr>
        <p:txBody>
          <a:bodyPr wrap="square" rtlCol="0">
            <a:spAutoFit/>
          </a:bodyPr>
          <a:lstStyle/>
          <a:p>
            <a:pPr algn="ctr"/>
            <a:r>
              <a:rPr lang="en-US" sz="2400" dirty="0">
                <a:solidFill>
                  <a:schemeClr val="tx2"/>
                </a:solidFill>
              </a:rPr>
              <a:t>400</a:t>
            </a:r>
            <a:endParaRPr lang="en-IN" sz="2400" dirty="0">
              <a:solidFill>
                <a:schemeClr val="tx2"/>
              </a:solidFill>
            </a:endParaRPr>
          </a:p>
        </p:txBody>
      </p:sp>
      <p:cxnSp>
        <p:nvCxnSpPr>
          <p:cNvPr id="80" name="Straight Connector 79">
            <a:extLst>
              <a:ext uri="{FF2B5EF4-FFF2-40B4-BE49-F238E27FC236}">
                <a16:creationId xmlns:a16="http://schemas.microsoft.com/office/drawing/2014/main" id="{12658A11-D946-4C34-96AE-B0F623EC6891}"/>
              </a:ext>
            </a:extLst>
          </p:cNvPr>
          <p:cNvCxnSpPr>
            <a:cxnSpLocks/>
          </p:cNvCxnSpPr>
          <p:nvPr/>
        </p:nvCxnSpPr>
        <p:spPr>
          <a:xfrm>
            <a:off x="7780869" y="1563232"/>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71AFE6A-9E1C-4C4B-B86F-3A99A4A7A91D}"/>
              </a:ext>
            </a:extLst>
          </p:cNvPr>
          <p:cNvCxnSpPr>
            <a:cxnSpLocks/>
          </p:cNvCxnSpPr>
          <p:nvPr/>
        </p:nvCxnSpPr>
        <p:spPr>
          <a:xfrm flipV="1">
            <a:off x="8406598" y="1146128"/>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B445F6A-B4DB-45DE-A224-0EB498B7CDEB}"/>
              </a:ext>
            </a:extLst>
          </p:cNvPr>
          <p:cNvSpPr txBox="1"/>
          <p:nvPr/>
        </p:nvSpPr>
        <p:spPr>
          <a:xfrm>
            <a:off x="5482362" y="2964510"/>
            <a:ext cx="743437" cy="461665"/>
          </a:xfrm>
          <a:prstGeom prst="rect">
            <a:avLst/>
          </a:prstGeom>
          <a:noFill/>
        </p:spPr>
        <p:txBody>
          <a:bodyPr wrap="square" rtlCol="0">
            <a:spAutoFit/>
          </a:bodyPr>
          <a:lstStyle/>
          <a:p>
            <a:pPr algn="ctr"/>
            <a:r>
              <a:rPr lang="en-US" sz="2400" dirty="0">
                <a:solidFill>
                  <a:schemeClr val="tx2"/>
                </a:solidFill>
              </a:rPr>
              <a:t>200</a:t>
            </a:r>
            <a:endParaRPr lang="en-IN" sz="2400" dirty="0">
              <a:solidFill>
                <a:schemeClr val="tx2"/>
              </a:solidFill>
            </a:endParaRPr>
          </a:p>
        </p:txBody>
      </p:sp>
      <p:cxnSp>
        <p:nvCxnSpPr>
          <p:cNvPr id="83" name="Straight Connector 82">
            <a:extLst>
              <a:ext uri="{FF2B5EF4-FFF2-40B4-BE49-F238E27FC236}">
                <a16:creationId xmlns:a16="http://schemas.microsoft.com/office/drawing/2014/main" id="{D8027702-15DA-41E6-AD1F-B29E1301B573}"/>
              </a:ext>
            </a:extLst>
          </p:cNvPr>
          <p:cNvCxnSpPr>
            <a:cxnSpLocks/>
          </p:cNvCxnSpPr>
          <p:nvPr/>
        </p:nvCxnSpPr>
        <p:spPr>
          <a:xfrm>
            <a:off x="5549482" y="3437089"/>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5D09D9-9771-4311-BF30-0534E89B027B}"/>
              </a:ext>
            </a:extLst>
          </p:cNvPr>
          <p:cNvCxnSpPr>
            <a:cxnSpLocks/>
          </p:cNvCxnSpPr>
          <p:nvPr/>
        </p:nvCxnSpPr>
        <p:spPr>
          <a:xfrm flipV="1">
            <a:off x="6175212" y="3019984"/>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C857EBE-BB71-4FAB-9934-3EA32442081D}"/>
              </a:ext>
            </a:extLst>
          </p:cNvPr>
          <p:cNvSpPr txBox="1"/>
          <p:nvPr/>
        </p:nvSpPr>
        <p:spPr>
          <a:xfrm>
            <a:off x="4311120" y="2963305"/>
            <a:ext cx="1058424" cy="461665"/>
          </a:xfrm>
          <a:prstGeom prst="rect">
            <a:avLst/>
          </a:prstGeom>
          <a:noFill/>
        </p:spPr>
        <p:txBody>
          <a:bodyPr wrap="square" rtlCol="0">
            <a:spAutoFit/>
          </a:bodyPr>
          <a:lstStyle/>
          <a:p>
            <a:pPr algn="ctr"/>
            <a:r>
              <a:rPr lang="en-US" sz="2400" dirty="0">
                <a:solidFill>
                  <a:schemeClr val="tx2"/>
                </a:solidFill>
              </a:rPr>
              <a:t>300</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86" name="Straight Connector 85">
            <a:extLst>
              <a:ext uri="{FF2B5EF4-FFF2-40B4-BE49-F238E27FC236}">
                <a16:creationId xmlns:a16="http://schemas.microsoft.com/office/drawing/2014/main" id="{39E9AA81-E262-4907-8CD3-21711CDB89A5}"/>
              </a:ext>
            </a:extLst>
          </p:cNvPr>
          <p:cNvCxnSpPr>
            <a:cxnSpLocks/>
          </p:cNvCxnSpPr>
          <p:nvPr/>
        </p:nvCxnSpPr>
        <p:spPr>
          <a:xfrm>
            <a:off x="4431579" y="3461283"/>
            <a:ext cx="8198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59E0AEB-24A7-4E2F-9548-B5739F3995A3}"/>
              </a:ext>
            </a:extLst>
          </p:cNvPr>
          <p:cNvCxnSpPr>
            <a:cxnSpLocks/>
          </p:cNvCxnSpPr>
          <p:nvPr/>
        </p:nvCxnSpPr>
        <p:spPr>
          <a:xfrm flipV="1">
            <a:off x="5247810" y="3023528"/>
            <a:ext cx="0" cy="441761"/>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D14DC21-5C09-436F-B52B-9919819AB65C}"/>
              </a:ext>
            </a:extLst>
          </p:cNvPr>
          <p:cNvSpPr txBox="1"/>
          <p:nvPr/>
        </p:nvSpPr>
        <p:spPr>
          <a:xfrm>
            <a:off x="2134798" y="3904498"/>
            <a:ext cx="743437" cy="461665"/>
          </a:xfrm>
          <a:prstGeom prst="rect">
            <a:avLst/>
          </a:prstGeom>
          <a:noFill/>
        </p:spPr>
        <p:txBody>
          <a:bodyPr wrap="square" rtlCol="0">
            <a:spAutoFit/>
          </a:bodyPr>
          <a:lstStyle/>
          <a:p>
            <a:pPr algn="ctr"/>
            <a:r>
              <a:rPr lang="en-US" sz="2400" dirty="0">
                <a:solidFill>
                  <a:schemeClr val="tx2"/>
                </a:solidFill>
              </a:rPr>
              <a:t>500</a:t>
            </a:r>
            <a:endParaRPr lang="en-IN" sz="2400" dirty="0">
              <a:solidFill>
                <a:schemeClr val="tx2"/>
              </a:solidFill>
            </a:endParaRPr>
          </a:p>
        </p:txBody>
      </p:sp>
      <p:cxnSp>
        <p:nvCxnSpPr>
          <p:cNvPr id="89" name="Straight Connector 88">
            <a:extLst>
              <a:ext uri="{FF2B5EF4-FFF2-40B4-BE49-F238E27FC236}">
                <a16:creationId xmlns:a16="http://schemas.microsoft.com/office/drawing/2014/main" id="{67B269EB-0857-448E-9CA9-0C3DD542F791}"/>
              </a:ext>
            </a:extLst>
          </p:cNvPr>
          <p:cNvCxnSpPr>
            <a:cxnSpLocks/>
          </p:cNvCxnSpPr>
          <p:nvPr/>
        </p:nvCxnSpPr>
        <p:spPr>
          <a:xfrm>
            <a:off x="2201919" y="4402473"/>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D343A73-DD4F-4AED-80FB-9A2933D68A3E}"/>
              </a:ext>
            </a:extLst>
          </p:cNvPr>
          <p:cNvCxnSpPr>
            <a:cxnSpLocks/>
          </p:cNvCxnSpPr>
          <p:nvPr/>
        </p:nvCxnSpPr>
        <p:spPr>
          <a:xfrm flipV="1">
            <a:off x="2827649" y="3985371"/>
            <a:ext cx="0" cy="42111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68CE3B3-9009-4189-8C82-8BFD35CE39DF}"/>
              </a:ext>
            </a:extLst>
          </p:cNvPr>
          <p:cNvSpPr txBox="1"/>
          <p:nvPr/>
        </p:nvSpPr>
        <p:spPr>
          <a:xfrm>
            <a:off x="6591756" y="1060293"/>
            <a:ext cx="743437" cy="461665"/>
          </a:xfrm>
          <a:prstGeom prst="rect">
            <a:avLst/>
          </a:prstGeom>
          <a:noFill/>
        </p:spPr>
        <p:txBody>
          <a:bodyPr wrap="square" rtlCol="0">
            <a:spAutoFit/>
          </a:bodyPr>
          <a:lstStyle/>
          <a:p>
            <a:pPr algn="ctr"/>
            <a:r>
              <a:rPr lang="el-GR" sz="2400" dirty="0">
                <a:solidFill>
                  <a:schemeClr val="tx2"/>
                </a:solidFill>
                <a:latin typeface="Roboto Condensed" panose="02000000000000000000" pitchFamily="2" charset="0"/>
                <a:ea typeface="Roboto Condensed" panose="02000000000000000000" pitchFamily="2" charset="0"/>
              </a:rPr>
              <a:t>ε</a:t>
            </a:r>
            <a:r>
              <a:rPr lang="en-US" sz="2400" dirty="0">
                <a:solidFill>
                  <a:schemeClr val="tx2"/>
                </a:solidFill>
                <a:latin typeface="Roboto Condensed" panose="02000000000000000000" pitchFamily="2" charset="0"/>
                <a:ea typeface="Roboto Condensed" panose="02000000000000000000" pitchFamily="2" charset="0"/>
              </a:rPr>
              <a:t>–</a:t>
            </a:r>
            <a:r>
              <a:rPr lang="el-GR" sz="2400" dirty="0">
                <a:solidFill>
                  <a:schemeClr val="tx2"/>
                </a:solidFill>
                <a:latin typeface="Roboto Condensed" panose="02000000000000000000" pitchFamily="2" charset="0"/>
                <a:ea typeface="Roboto Condensed" panose="02000000000000000000" pitchFamily="2" charset="0"/>
              </a:rPr>
              <a:t>ε</a:t>
            </a:r>
            <a:endParaRPr lang="en-IN" sz="2400" dirty="0">
              <a:solidFill>
                <a:schemeClr val="tx2"/>
              </a:solidFill>
            </a:endParaRPr>
          </a:p>
        </p:txBody>
      </p:sp>
      <p:cxnSp>
        <p:nvCxnSpPr>
          <p:cNvPr id="92" name="Straight Connector 91">
            <a:extLst>
              <a:ext uri="{FF2B5EF4-FFF2-40B4-BE49-F238E27FC236}">
                <a16:creationId xmlns:a16="http://schemas.microsoft.com/office/drawing/2014/main" id="{EE97B325-8420-444B-978E-A1B7731953BA}"/>
              </a:ext>
            </a:extLst>
          </p:cNvPr>
          <p:cNvCxnSpPr>
            <a:cxnSpLocks/>
          </p:cNvCxnSpPr>
          <p:nvPr/>
        </p:nvCxnSpPr>
        <p:spPr>
          <a:xfrm>
            <a:off x="6658881" y="1558271"/>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C18C1F4-FFC1-4EF8-BA97-6D17EF6D2998}"/>
              </a:ext>
            </a:extLst>
          </p:cNvPr>
          <p:cNvCxnSpPr>
            <a:cxnSpLocks/>
          </p:cNvCxnSpPr>
          <p:nvPr/>
        </p:nvCxnSpPr>
        <p:spPr>
          <a:xfrm flipV="1">
            <a:off x="7284609" y="1141167"/>
            <a:ext cx="0" cy="421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D4993D-4394-4043-82F1-D45D807B4377}"/>
              </a:ext>
            </a:extLst>
          </p:cNvPr>
          <p:cNvCxnSpPr>
            <a:cxnSpLocks/>
          </p:cNvCxnSpPr>
          <p:nvPr/>
        </p:nvCxnSpPr>
        <p:spPr>
          <a:xfrm>
            <a:off x="1090112" y="6350019"/>
            <a:ext cx="779568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EB579E4-8E13-445B-AC90-C398AE813916}"/>
              </a:ext>
            </a:extLst>
          </p:cNvPr>
          <p:cNvCxnSpPr>
            <a:cxnSpLocks/>
          </p:cNvCxnSpPr>
          <p:nvPr/>
        </p:nvCxnSpPr>
        <p:spPr>
          <a:xfrm>
            <a:off x="11014974" y="171775"/>
            <a:ext cx="0" cy="476033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C334DF1-B1D4-49F3-AD15-BA65FDD580F0}"/>
              </a:ext>
            </a:extLst>
          </p:cNvPr>
          <p:cNvSpPr txBox="1"/>
          <p:nvPr/>
        </p:nvSpPr>
        <p:spPr>
          <a:xfrm>
            <a:off x="9857172" y="1354359"/>
            <a:ext cx="1363657" cy="461665"/>
          </a:xfrm>
          <a:prstGeom prst="rect">
            <a:avLst/>
          </a:prstGeom>
          <a:noFill/>
        </p:spPr>
        <p:txBody>
          <a:bodyPr wrap="square" rtlCol="0">
            <a:spAutoFit/>
          </a:bodyPr>
          <a:lstStyle/>
          <a:p>
            <a:pPr algn="ctr"/>
            <a:r>
              <a:rPr lang="en-US" sz="2400" dirty="0"/>
              <a:t>u</a:t>
            </a:r>
            <a:r>
              <a:rPr lang="en-US" sz="2400" baseline="-25000" dirty="0"/>
              <a:t>1 </a:t>
            </a:r>
            <a:r>
              <a:rPr lang="en-US" sz="2400" dirty="0"/>
              <a:t>= 30</a:t>
            </a:r>
            <a:endParaRPr lang="en-IN" sz="2400" baseline="-25000" dirty="0"/>
          </a:p>
        </p:txBody>
      </p:sp>
      <p:sp>
        <p:nvSpPr>
          <p:cNvPr id="97" name="TextBox 96">
            <a:extLst>
              <a:ext uri="{FF2B5EF4-FFF2-40B4-BE49-F238E27FC236}">
                <a16:creationId xmlns:a16="http://schemas.microsoft.com/office/drawing/2014/main" id="{3AC66471-EFC9-4F97-832A-FCBFA00A448E}"/>
              </a:ext>
            </a:extLst>
          </p:cNvPr>
          <p:cNvSpPr txBox="1"/>
          <p:nvPr/>
        </p:nvSpPr>
        <p:spPr>
          <a:xfrm>
            <a:off x="9857172" y="2308630"/>
            <a:ext cx="1363657" cy="461665"/>
          </a:xfrm>
          <a:prstGeom prst="rect">
            <a:avLst/>
          </a:prstGeom>
          <a:noFill/>
        </p:spPr>
        <p:txBody>
          <a:bodyPr wrap="square" rtlCol="0">
            <a:spAutoFit/>
          </a:bodyPr>
          <a:lstStyle/>
          <a:p>
            <a:pPr algn="ctr"/>
            <a:r>
              <a:rPr lang="en-US" sz="2400" dirty="0"/>
              <a:t>u</a:t>
            </a:r>
            <a:r>
              <a:rPr lang="en-US" sz="2400" baseline="-25000" dirty="0"/>
              <a:t>2 </a:t>
            </a:r>
            <a:r>
              <a:rPr lang="en-US" sz="2400" dirty="0"/>
              <a:t>= 0</a:t>
            </a:r>
            <a:endParaRPr lang="en-IN" sz="2400" baseline="-25000" dirty="0"/>
          </a:p>
        </p:txBody>
      </p:sp>
      <p:sp>
        <p:nvSpPr>
          <p:cNvPr id="98" name="TextBox 97">
            <a:extLst>
              <a:ext uri="{FF2B5EF4-FFF2-40B4-BE49-F238E27FC236}">
                <a16:creationId xmlns:a16="http://schemas.microsoft.com/office/drawing/2014/main" id="{5FE4D02A-79B7-4BA3-848D-5357971923B0}"/>
              </a:ext>
            </a:extLst>
          </p:cNvPr>
          <p:cNvSpPr txBox="1"/>
          <p:nvPr/>
        </p:nvSpPr>
        <p:spPr>
          <a:xfrm>
            <a:off x="9857172" y="3246577"/>
            <a:ext cx="1363657" cy="461665"/>
          </a:xfrm>
          <a:prstGeom prst="rect">
            <a:avLst/>
          </a:prstGeom>
          <a:noFill/>
        </p:spPr>
        <p:txBody>
          <a:bodyPr wrap="square" rtlCol="0">
            <a:spAutoFit/>
          </a:bodyPr>
          <a:lstStyle/>
          <a:p>
            <a:pPr algn="ctr"/>
            <a:r>
              <a:rPr lang="en-US" sz="2400" dirty="0"/>
              <a:t>u</a:t>
            </a:r>
            <a:r>
              <a:rPr lang="en-US" sz="2400" baseline="-25000" dirty="0"/>
              <a:t>3 </a:t>
            </a:r>
            <a:r>
              <a:rPr lang="en-US" sz="2400" dirty="0"/>
              <a:t>= 0</a:t>
            </a:r>
            <a:endParaRPr lang="en-IN" sz="2400" baseline="-25000" dirty="0"/>
          </a:p>
        </p:txBody>
      </p:sp>
      <p:sp>
        <p:nvSpPr>
          <p:cNvPr id="99" name="TextBox 98">
            <a:extLst>
              <a:ext uri="{FF2B5EF4-FFF2-40B4-BE49-F238E27FC236}">
                <a16:creationId xmlns:a16="http://schemas.microsoft.com/office/drawing/2014/main" id="{F615A0BD-F27F-4CBB-B926-ECC3A86CB0DB}"/>
              </a:ext>
            </a:extLst>
          </p:cNvPr>
          <p:cNvSpPr txBox="1"/>
          <p:nvPr/>
        </p:nvSpPr>
        <p:spPr>
          <a:xfrm>
            <a:off x="9857172" y="4095929"/>
            <a:ext cx="1363657" cy="461665"/>
          </a:xfrm>
          <a:prstGeom prst="rect">
            <a:avLst/>
          </a:prstGeom>
          <a:noFill/>
        </p:spPr>
        <p:txBody>
          <a:bodyPr wrap="square" rtlCol="0">
            <a:spAutoFit/>
          </a:bodyPr>
          <a:lstStyle/>
          <a:p>
            <a:pPr algn="ctr"/>
            <a:r>
              <a:rPr lang="en-US" sz="2400" dirty="0"/>
              <a:t>u</a:t>
            </a:r>
            <a:r>
              <a:rPr lang="en-US" sz="2400" baseline="-25000" dirty="0"/>
              <a:t>4 </a:t>
            </a:r>
            <a:r>
              <a:rPr lang="en-US" sz="2400" dirty="0"/>
              <a:t>= 0</a:t>
            </a:r>
            <a:endParaRPr lang="en-IN" sz="2400" baseline="-25000" dirty="0"/>
          </a:p>
        </p:txBody>
      </p:sp>
      <p:sp>
        <p:nvSpPr>
          <p:cNvPr id="100" name="TextBox 99">
            <a:extLst>
              <a:ext uri="{FF2B5EF4-FFF2-40B4-BE49-F238E27FC236}">
                <a16:creationId xmlns:a16="http://schemas.microsoft.com/office/drawing/2014/main" id="{B35028A8-6049-4917-A82F-23D21247D7FE}"/>
              </a:ext>
            </a:extLst>
          </p:cNvPr>
          <p:cNvSpPr txBox="1"/>
          <p:nvPr/>
        </p:nvSpPr>
        <p:spPr>
          <a:xfrm>
            <a:off x="914681" y="5599966"/>
            <a:ext cx="1475867"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101" name="TextBox 100">
            <a:extLst>
              <a:ext uri="{FF2B5EF4-FFF2-40B4-BE49-F238E27FC236}">
                <a16:creationId xmlns:a16="http://schemas.microsoft.com/office/drawing/2014/main" id="{21591829-A8E9-42DE-9F38-92D6EE590C4E}"/>
              </a:ext>
            </a:extLst>
          </p:cNvPr>
          <p:cNvSpPr txBox="1"/>
          <p:nvPr/>
        </p:nvSpPr>
        <p:spPr>
          <a:xfrm>
            <a:off x="2220220" y="5595351"/>
            <a:ext cx="1146793" cy="461665"/>
          </a:xfrm>
          <a:prstGeom prst="rect">
            <a:avLst/>
          </a:prstGeom>
          <a:noFill/>
        </p:spPr>
        <p:txBody>
          <a:bodyPr wrap="square" rtlCol="0">
            <a:spAutoFit/>
          </a:bodyPr>
          <a:lstStyle/>
          <a:p>
            <a:pPr algn="ctr"/>
            <a:r>
              <a:rPr lang="en-US" sz="2400" dirty="0"/>
              <a:t>v</a:t>
            </a:r>
            <a:r>
              <a:rPr lang="en-US" sz="2400" baseline="-25000" dirty="0"/>
              <a:t>1 </a:t>
            </a:r>
            <a:r>
              <a:rPr lang="en-US" sz="2400" dirty="0"/>
              <a:t>= 90</a:t>
            </a:r>
            <a:endParaRPr lang="en-IN" sz="2400" baseline="-25000" dirty="0"/>
          </a:p>
        </p:txBody>
      </p:sp>
      <p:sp>
        <p:nvSpPr>
          <p:cNvPr id="102" name="TextBox 101">
            <a:extLst>
              <a:ext uri="{FF2B5EF4-FFF2-40B4-BE49-F238E27FC236}">
                <a16:creationId xmlns:a16="http://schemas.microsoft.com/office/drawing/2014/main" id="{18409DDC-83B7-4024-BAE4-5AC083D0F5A0}"/>
              </a:ext>
            </a:extLst>
          </p:cNvPr>
          <p:cNvSpPr txBox="1"/>
          <p:nvPr/>
        </p:nvSpPr>
        <p:spPr>
          <a:xfrm>
            <a:off x="3312527" y="5595351"/>
            <a:ext cx="1146793" cy="461665"/>
          </a:xfrm>
          <a:prstGeom prst="rect">
            <a:avLst/>
          </a:prstGeom>
          <a:noFill/>
        </p:spPr>
        <p:txBody>
          <a:bodyPr wrap="square" rtlCol="0">
            <a:spAutoFit/>
          </a:bodyPr>
          <a:lstStyle/>
          <a:p>
            <a:pPr algn="ctr"/>
            <a:r>
              <a:rPr lang="en-US" sz="2400" dirty="0"/>
              <a:t>v</a:t>
            </a:r>
            <a:r>
              <a:rPr lang="en-US" sz="2400" baseline="-25000" dirty="0"/>
              <a:t>2 </a:t>
            </a:r>
            <a:r>
              <a:rPr lang="en-US" sz="2400" dirty="0"/>
              <a:t>= 20</a:t>
            </a:r>
            <a:endParaRPr lang="en-IN" sz="2400" baseline="-25000" dirty="0"/>
          </a:p>
        </p:txBody>
      </p:sp>
      <p:sp>
        <p:nvSpPr>
          <p:cNvPr id="103" name="TextBox 102">
            <a:extLst>
              <a:ext uri="{FF2B5EF4-FFF2-40B4-BE49-F238E27FC236}">
                <a16:creationId xmlns:a16="http://schemas.microsoft.com/office/drawing/2014/main" id="{21030505-BE5D-47E6-8065-35AA3903B428}"/>
              </a:ext>
            </a:extLst>
          </p:cNvPr>
          <p:cNvSpPr txBox="1"/>
          <p:nvPr/>
        </p:nvSpPr>
        <p:spPr>
          <a:xfrm>
            <a:off x="4415213" y="5595351"/>
            <a:ext cx="1146793" cy="461665"/>
          </a:xfrm>
          <a:prstGeom prst="rect">
            <a:avLst/>
          </a:prstGeom>
          <a:noFill/>
        </p:spPr>
        <p:txBody>
          <a:bodyPr wrap="square" rtlCol="0">
            <a:spAutoFit/>
          </a:bodyPr>
          <a:lstStyle/>
          <a:p>
            <a:pPr algn="ctr"/>
            <a:r>
              <a:rPr lang="en-US" sz="2400" dirty="0"/>
              <a:t>v</a:t>
            </a:r>
            <a:r>
              <a:rPr lang="en-US" sz="2400" baseline="-25000" dirty="0"/>
              <a:t>3 </a:t>
            </a:r>
            <a:r>
              <a:rPr lang="en-US" sz="2400" dirty="0"/>
              <a:t>= 60</a:t>
            </a:r>
            <a:endParaRPr lang="en-IN" sz="2400" baseline="-25000" dirty="0"/>
          </a:p>
        </p:txBody>
      </p:sp>
      <p:sp>
        <p:nvSpPr>
          <p:cNvPr id="104" name="TextBox 103">
            <a:extLst>
              <a:ext uri="{FF2B5EF4-FFF2-40B4-BE49-F238E27FC236}">
                <a16:creationId xmlns:a16="http://schemas.microsoft.com/office/drawing/2014/main" id="{13AC2251-937E-4AB7-91B5-7A18E9799F0A}"/>
              </a:ext>
            </a:extLst>
          </p:cNvPr>
          <p:cNvSpPr txBox="1"/>
          <p:nvPr/>
        </p:nvSpPr>
        <p:spPr>
          <a:xfrm>
            <a:off x="7770668" y="5595351"/>
            <a:ext cx="1146793" cy="461665"/>
          </a:xfrm>
          <a:prstGeom prst="rect">
            <a:avLst/>
          </a:prstGeom>
          <a:noFill/>
        </p:spPr>
        <p:txBody>
          <a:bodyPr wrap="square" rtlCol="0">
            <a:spAutoFit/>
          </a:bodyPr>
          <a:lstStyle/>
          <a:p>
            <a:pPr algn="ctr"/>
            <a:r>
              <a:rPr lang="en-US" sz="2400" dirty="0"/>
              <a:t>v</a:t>
            </a:r>
            <a:r>
              <a:rPr lang="en-US" sz="2400" baseline="-25000" dirty="0"/>
              <a:t>6 </a:t>
            </a:r>
            <a:r>
              <a:rPr lang="en-US" sz="2400" dirty="0"/>
              <a:t>= 0</a:t>
            </a:r>
            <a:endParaRPr lang="en-IN" sz="2400" baseline="-25000" dirty="0"/>
          </a:p>
        </p:txBody>
      </p:sp>
      <p:sp>
        <p:nvSpPr>
          <p:cNvPr id="105" name="TextBox 104">
            <a:extLst>
              <a:ext uri="{FF2B5EF4-FFF2-40B4-BE49-F238E27FC236}">
                <a16:creationId xmlns:a16="http://schemas.microsoft.com/office/drawing/2014/main" id="{0508FF06-9229-474A-A875-4D0914120BC4}"/>
              </a:ext>
            </a:extLst>
          </p:cNvPr>
          <p:cNvSpPr txBox="1"/>
          <p:nvPr/>
        </p:nvSpPr>
        <p:spPr>
          <a:xfrm>
            <a:off x="6660578" y="5595351"/>
            <a:ext cx="1146793" cy="461665"/>
          </a:xfrm>
          <a:prstGeom prst="rect">
            <a:avLst/>
          </a:prstGeom>
          <a:noFill/>
        </p:spPr>
        <p:txBody>
          <a:bodyPr wrap="square" rtlCol="0">
            <a:spAutoFit/>
          </a:bodyPr>
          <a:lstStyle/>
          <a:p>
            <a:pPr algn="ctr"/>
            <a:r>
              <a:rPr lang="en-US" sz="2400" dirty="0"/>
              <a:t>v</a:t>
            </a:r>
            <a:r>
              <a:rPr lang="en-US" sz="2400" baseline="-25000" dirty="0"/>
              <a:t>5 </a:t>
            </a:r>
            <a:r>
              <a:rPr lang="en-US" sz="2400" dirty="0"/>
              <a:t>= 20</a:t>
            </a:r>
            <a:endParaRPr lang="en-IN" sz="2400" baseline="-25000" dirty="0"/>
          </a:p>
        </p:txBody>
      </p:sp>
      <p:sp>
        <p:nvSpPr>
          <p:cNvPr id="106" name="TextBox 105">
            <a:extLst>
              <a:ext uri="{FF2B5EF4-FFF2-40B4-BE49-F238E27FC236}">
                <a16:creationId xmlns:a16="http://schemas.microsoft.com/office/drawing/2014/main" id="{023C9A24-621E-4534-B6EA-19BC2F30EB4D}"/>
              </a:ext>
            </a:extLst>
          </p:cNvPr>
          <p:cNvSpPr txBox="1"/>
          <p:nvPr/>
        </p:nvSpPr>
        <p:spPr>
          <a:xfrm>
            <a:off x="9801451" y="376179"/>
            <a:ext cx="1475867"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07" name="TextBox 106">
            <a:extLst>
              <a:ext uri="{FF2B5EF4-FFF2-40B4-BE49-F238E27FC236}">
                <a16:creationId xmlns:a16="http://schemas.microsoft.com/office/drawing/2014/main" id="{F70D8A48-B9BD-4085-8C17-DE8C3939DBFC}"/>
              </a:ext>
            </a:extLst>
          </p:cNvPr>
          <p:cNvSpPr txBox="1"/>
          <p:nvPr/>
        </p:nvSpPr>
        <p:spPr>
          <a:xfrm>
            <a:off x="5538954" y="5595351"/>
            <a:ext cx="1146793" cy="461665"/>
          </a:xfrm>
          <a:prstGeom prst="rect">
            <a:avLst/>
          </a:prstGeom>
          <a:noFill/>
        </p:spPr>
        <p:txBody>
          <a:bodyPr wrap="square" rtlCol="0">
            <a:spAutoFit/>
          </a:bodyPr>
          <a:lstStyle/>
          <a:p>
            <a:pPr algn="ctr"/>
            <a:r>
              <a:rPr lang="en-US" sz="2400" dirty="0"/>
              <a:t>v</a:t>
            </a:r>
            <a:r>
              <a:rPr lang="en-US" sz="2400" baseline="-25000" dirty="0"/>
              <a:t>4 </a:t>
            </a:r>
            <a:r>
              <a:rPr lang="en-US" sz="2400" dirty="0"/>
              <a:t>= 20</a:t>
            </a:r>
            <a:endParaRPr lang="en-IN" sz="2400" baseline="-25000" dirty="0"/>
          </a:p>
        </p:txBody>
      </p:sp>
      <p:sp>
        <p:nvSpPr>
          <p:cNvPr id="108" name="TextBox 107">
            <a:extLst>
              <a:ext uri="{FF2B5EF4-FFF2-40B4-BE49-F238E27FC236}">
                <a16:creationId xmlns:a16="http://schemas.microsoft.com/office/drawing/2014/main" id="{C56E7F1A-1550-473F-B96E-E41935BD9CF0}"/>
              </a:ext>
            </a:extLst>
          </p:cNvPr>
          <p:cNvSpPr txBox="1"/>
          <p:nvPr/>
        </p:nvSpPr>
        <p:spPr>
          <a:xfrm>
            <a:off x="2129763" y="1534978"/>
            <a:ext cx="677398" cy="461665"/>
          </a:xfrm>
          <a:prstGeom prst="rect">
            <a:avLst/>
          </a:prstGeom>
          <a:noFill/>
        </p:spPr>
        <p:txBody>
          <a:bodyPr wrap="square" rtlCol="0">
            <a:spAutoFit/>
          </a:bodyPr>
          <a:lstStyle/>
          <a:p>
            <a:pPr algn="ctr"/>
            <a:r>
              <a:rPr lang="en-US" sz="2400" dirty="0">
                <a:solidFill>
                  <a:schemeClr val="accent6"/>
                </a:solidFill>
              </a:rPr>
              <a:t>-50</a:t>
            </a:r>
            <a:endParaRPr lang="en-IN" sz="2400" dirty="0">
              <a:solidFill>
                <a:schemeClr val="accent6"/>
              </a:solidFill>
            </a:endParaRPr>
          </a:p>
        </p:txBody>
      </p:sp>
      <p:sp>
        <p:nvSpPr>
          <p:cNvPr id="109" name="Oval 108">
            <a:extLst>
              <a:ext uri="{FF2B5EF4-FFF2-40B4-BE49-F238E27FC236}">
                <a16:creationId xmlns:a16="http://schemas.microsoft.com/office/drawing/2014/main" id="{8264B335-B0B1-4EB2-9F31-47BD28514542}"/>
              </a:ext>
            </a:extLst>
          </p:cNvPr>
          <p:cNvSpPr>
            <a:spLocks/>
          </p:cNvSpPr>
          <p:nvPr/>
        </p:nvSpPr>
        <p:spPr>
          <a:xfrm>
            <a:off x="2242645" y="15369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0" name="TextBox 109">
            <a:extLst>
              <a:ext uri="{FF2B5EF4-FFF2-40B4-BE49-F238E27FC236}">
                <a16:creationId xmlns:a16="http://schemas.microsoft.com/office/drawing/2014/main" id="{BFA794A0-76EC-4020-BDE2-9A0D1F7FC931}"/>
              </a:ext>
            </a:extLst>
          </p:cNvPr>
          <p:cNvSpPr txBox="1"/>
          <p:nvPr/>
        </p:nvSpPr>
        <p:spPr>
          <a:xfrm>
            <a:off x="4359034" y="1534978"/>
            <a:ext cx="677398" cy="461665"/>
          </a:xfrm>
          <a:prstGeom prst="rect">
            <a:avLst/>
          </a:prstGeom>
          <a:noFill/>
        </p:spPr>
        <p:txBody>
          <a:bodyPr wrap="square" rtlCol="0">
            <a:spAutoFit/>
          </a:bodyPr>
          <a:lstStyle/>
          <a:p>
            <a:pPr algn="ctr"/>
            <a:r>
              <a:rPr lang="en-US" sz="2400" dirty="0">
                <a:solidFill>
                  <a:schemeClr val="accent6"/>
                </a:solidFill>
              </a:rPr>
              <a:t>-20</a:t>
            </a:r>
            <a:endParaRPr lang="en-IN" sz="2400" dirty="0">
              <a:solidFill>
                <a:schemeClr val="accent6"/>
              </a:solidFill>
            </a:endParaRPr>
          </a:p>
        </p:txBody>
      </p:sp>
      <p:sp>
        <p:nvSpPr>
          <p:cNvPr id="111" name="Oval 110">
            <a:extLst>
              <a:ext uri="{FF2B5EF4-FFF2-40B4-BE49-F238E27FC236}">
                <a16:creationId xmlns:a16="http://schemas.microsoft.com/office/drawing/2014/main" id="{C4AA3578-6E07-45B5-BC3F-43C64F7C0763}"/>
              </a:ext>
            </a:extLst>
          </p:cNvPr>
          <p:cNvSpPr>
            <a:spLocks/>
          </p:cNvSpPr>
          <p:nvPr/>
        </p:nvSpPr>
        <p:spPr>
          <a:xfrm>
            <a:off x="4471916" y="15369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2" name="TextBox 111">
            <a:extLst>
              <a:ext uri="{FF2B5EF4-FFF2-40B4-BE49-F238E27FC236}">
                <a16:creationId xmlns:a16="http://schemas.microsoft.com/office/drawing/2014/main" id="{A8D7A531-66B9-4627-B271-E3B7EB3CF886}"/>
              </a:ext>
            </a:extLst>
          </p:cNvPr>
          <p:cNvSpPr txBox="1"/>
          <p:nvPr/>
        </p:nvSpPr>
        <p:spPr>
          <a:xfrm>
            <a:off x="5466389" y="1534978"/>
            <a:ext cx="677398" cy="461665"/>
          </a:xfrm>
          <a:prstGeom prst="rect">
            <a:avLst/>
          </a:prstGeom>
          <a:noFill/>
        </p:spPr>
        <p:txBody>
          <a:bodyPr wrap="square" rtlCol="0">
            <a:spAutoFit/>
          </a:bodyPr>
          <a:lstStyle/>
          <a:p>
            <a:pPr algn="ctr"/>
            <a:r>
              <a:rPr lang="en-US" sz="2400" dirty="0">
                <a:solidFill>
                  <a:schemeClr val="accent6"/>
                </a:solidFill>
              </a:rPr>
              <a:t>0</a:t>
            </a:r>
            <a:endParaRPr lang="en-IN" sz="2400" dirty="0">
              <a:solidFill>
                <a:schemeClr val="accent6"/>
              </a:solidFill>
            </a:endParaRPr>
          </a:p>
        </p:txBody>
      </p:sp>
      <p:sp>
        <p:nvSpPr>
          <p:cNvPr id="113" name="Oval 112">
            <a:extLst>
              <a:ext uri="{FF2B5EF4-FFF2-40B4-BE49-F238E27FC236}">
                <a16:creationId xmlns:a16="http://schemas.microsoft.com/office/drawing/2014/main" id="{F7C7DED3-F180-4F94-9317-2D5AFCED36EB}"/>
              </a:ext>
            </a:extLst>
          </p:cNvPr>
          <p:cNvSpPr>
            <a:spLocks/>
          </p:cNvSpPr>
          <p:nvPr/>
        </p:nvSpPr>
        <p:spPr>
          <a:xfrm>
            <a:off x="5579271" y="15369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4" name="TextBox 113">
            <a:extLst>
              <a:ext uri="{FF2B5EF4-FFF2-40B4-BE49-F238E27FC236}">
                <a16:creationId xmlns:a16="http://schemas.microsoft.com/office/drawing/2014/main" id="{8C21FAC3-38D2-421E-972B-E00BB02234A0}"/>
              </a:ext>
            </a:extLst>
          </p:cNvPr>
          <p:cNvSpPr txBox="1"/>
          <p:nvPr/>
        </p:nvSpPr>
        <p:spPr>
          <a:xfrm>
            <a:off x="5466389" y="2471077"/>
            <a:ext cx="677398" cy="461665"/>
          </a:xfrm>
          <a:prstGeom prst="rect">
            <a:avLst/>
          </a:prstGeom>
          <a:noFill/>
        </p:spPr>
        <p:txBody>
          <a:bodyPr wrap="square" rtlCol="0">
            <a:spAutoFit/>
          </a:bodyPr>
          <a:lstStyle/>
          <a:p>
            <a:pPr algn="ctr"/>
            <a:r>
              <a:rPr lang="en-US" sz="2400" dirty="0">
                <a:solidFill>
                  <a:schemeClr val="accent6"/>
                </a:solidFill>
              </a:rPr>
              <a:t>90</a:t>
            </a:r>
            <a:endParaRPr lang="en-IN" sz="2400" dirty="0">
              <a:solidFill>
                <a:schemeClr val="accent6"/>
              </a:solidFill>
            </a:endParaRPr>
          </a:p>
        </p:txBody>
      </p:sp>
      <p:sp>
        <p:nvSpPr>
          <p:cNvPr id="115" name="Oval 114">
            <a:extLst>
              <a:ext uri="{FF2B5EF4-FFF2-40B4-BE49-F238E27FC236}">
                <a16:creationId xmlns:a16="http://schemas.microsoft.com/office/drawing/2014/main" id="{2B95A024-369B-457A-86E5-D9C285632D9E}"/>
              </a:ext>
            </a:extLst>
          </p:cNvPr>
          <p:cNvSpPr>
            <a:spLocks/>
          </p:cNvSpPr>
          <p:nvPr/>
        </p:nvSpPr>
        <p:spPr>
          <a:xfrm>
            <a:off x="5579271" y="2473014"/>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6" name="TextBox 115">
            <a:extLst>
              <a:ext uri="{FF2B5EF4-FFF2-40B4-BE49-F238E27FC236}">
                <a16:creationId xmlns:a16="http://schemas.microsoft.com/office/drawing/2014/main" id="{9D5A04C7-E3F3-4E7E-9535-67D7A2E6DBA0}"/>
              </a:ext>
            </a:extLst>
          </p:cNvPr>
          <p:cNvSpPr txBox="1"/>
          <p:nvPr/>
        </p:nvSpPr>
        <p:spPr>
          <a:xfrm>
            <a:off x="3249136" y="2471077"/>
            <a:ext cx="677398" cy="461665"/>
          </a:xfrm>
          <a:prstGeom prst="rect">
            <a:avLst/>
          </a:prstGeom>
          <a:noFill/>
        </p:spPr>
        <p:txBody>
          <a:bodyPr wrap="square" rtlCol="0">
            <a:spAutoFit/>
          </a:bodyPr>
          <a:lstStyle/>
          <a:p>
            <a:pPr algn="ctr"/>
            <a:r>
              <a:rPr lang="en-US" sz="2400" dirty="0">
                <a:solidFill>
                  <a:schemeClr val="accent6"/>
                </a:solidFill>
              </a:rPr>
              <a:t>90</a:t>
            </a:r>
            <a:endParaRPr lang="en-IN" sz="2400" dirty="0">
              <a:solidFill>
                <a:schemeClr val="accent6"/>
              </a:solidFill>
            </a:endParaRPr>
          </a:p>
        </p:txBody>
      </p:sp>
      <p:sp>
        <p:nvSpPr>
          <p:cNvPr id="117" name="Oval 116">
            <a:extLst>
              <a:ext uri="{FF2B5EF4-FFF2-40B4-BE49-F238E27FC236}">
                <a16:creationId xmlns:a16="http://schemas.microsoft.com/office/drawing/2014/main" id="{D69A73F3-D429-4691-B721-BE4A7C9B5C60}"/>
              </a:ext>
            </a:extLst>
          </p:cNvPr>
          <p:cNvSpPr>
            <a:spLocks/>
          </p:cNvSpPr>
          <p:nvPr/>
        </p:nvSpPr>
        <p:spPr>
          <a:xfrm>
            <a:off x="3362018" y="2473014"/>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18" name="TextBox 117">
            <a:extLst>
              <a:ext uri="{FF2B5EF4-FFF2-40B4-BE49-F238E27FC236}">
                <a16:creationId xmlns:a16="http://schemas.microsoft.com/office/drawing/2014/main" id="{FD7F533C-9FE1-4233-85F3-03323DBA7458}"/>
              </a:ext>
            </a:extLst>
          </p:cNvPr>
          <p:cNvSpPr txBox="1"/>
          <p:nvPr/>
        </p:nvSpPr>
        <p:spPr>
          <a:xfrm>
            <a:off x="7695911" y="2471077"/>
            <a:ext cx="677398" cy="461665"/>
          </a:xfrm>
          <a:prstGeom prst="rect">
            <a:avLst/>
          </a:prstGeom>
          <a:noFill/>
        </p:spPr>
        <p:txBody>
          <a:bodyPr wrap="square" rtlCol="0">
            <a:spAutoFit/>
          </a:bodyPr>
          <a:lstStyle/>
          <a:p>
            <a:pPr algn="ctr"/>
            <a:r>
              <a:rPr lang="en-US" sz="2400" dirty="0">
                <a:solidFill>
                  <a:schemeClr val="accent6"/>
                </a:solidFill>
              </a:rPr>
              <a:t>50</a:t>
            </a:r>
            <a:endParaRPr lang="en-IN" sz="2400" dirty="0">
              <a:solidFill>
                <a:schemeClr val="accent6"/>
              </a:solidFill>
            </a:endParaRPr>
          </a:p>
        </p:txBody>
      </p:sp>
      <p:sp>
        <p:nvSpPr>
          <p:cNvPr id="119" name="Oval 118">
            <a:extLst>
              <a:ext uri="{FF2B5EF4-FFF2-40B4-BE49-F238E27FC236}">
                <a16:creationId xmlns:a16="http://schemas.microsoft.com/office/drawing/2014/main" id="{697A1F60-B9E5-492A-B0FC-58A73FE1B23B}"/>
              </a:ext>
            </a:extLst>
          </p:cNvPr>
          <p:cNvSpPr>
            <a:spLocks/>
          </p:cNvSpPr>
          <p:nvPr/>
        </p:nvSpPr>
        <p:spPr>
          <a:xfrm>
            <a:off x="7808793" y="2473014"/>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0" name="TextBox 119">
            <a:extLst>
              <a:ext uri="{FF2B5EF4-FFF2-40B4-BE49-F238E27FC236}">
                <a16:creationId xmlns:a16="http://schemas.microsoft.com/office/drawing/2014/main" id="{E76983E5-93AD-417A-9FD4-F5231E02643F}"/>
              </a:ext>
            </a:extLst>
          </p:cNvPr>
          <p:cNvSpPr txBox="1"/>
          <p:nvPr/>
        </p:nvSpPr>
        <p:spPr>
          <a:xfrm>
            <a:off x="3249136" y="3417878"/>
            <a:ext cx="677398" cy="461665"/>
          </a:xfrm>
          <a:prstGeom prst="rect">
            <a:avLst/>
          </a:prstGeom>
          <a:noFill/>
        </p:spPr>
        <p:txBody>
          <a:bodyPr wrap="square" rtlCol="0">
            <a:spAutoFit/>
          </a:bodyPr>
          <a:lstStyle/>
          <a:p>
            <a:pPr algn="ctr"/>
            <a:r>
              <a:rPr lang="en-US" sz="2400" dirty="0">
                <a:solidFill>
                  <a:schemeClr val="accent6"/>
                </a:solidFill>
              </a:rPr>
              <a:t>80</a:t>
            </a:r>
            <a:endParaRPr lang="en-IN" sz="2400" dirty="0">
              <a:solidFill>
                <a:schemeClr val="accent6"/>
              </a:solidFill>
            </a:endParaRPr>
          </a:p>
        </p:txBody>
      </p:sp>
      <p:sp>
        <p:nvSpPr>
          <p:cNvPr id="121" name="Oval 120">
            <a:extLst>
              <a:ext uri="{FF2B5EF4-FFF2-40B4-BE49-F238E27FC236}">
                <a16:creationId xmlns:a16="http://schemas.microsoft.com/office/drawing/2014/main" id="{5ED2C2C1-3A5C-4FCB-8D25-59A90E486FC6}"/>
              </a:ext>
            </a:extLst>
          </p:cNvPr>
          <p:cNvSpPr>
            <a:spLocks/>
          </p:cNvSpPr>
          <p:nvPr/>
        </p:nvSpPr>
        <p:spPr>
          <a:xfrm>
            <a:off x="3362018" y="34198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2" name="TextBox 121">
            <a:extLst>
              <a:ext uri="{FF2B5EF4-FFF2-40B4-BE49-F238E27FC236}">
                <a16:creationId xmlns:a16="http://schemas.microsoft.com/office/drawing/2014/main" id="{6AFC9DE8-5991-4EC5-A228-1D5790A25E59}"/>
              </a:ext>
            </a:extLst>
          </p:cNvPr>
          <p:cNvSpPr txBox="1"/>
          <p:nvPr/>
        </p:nvSpPr>
        <p:spPr>
          <a:xfrm>
            <a:off x="7695911" y="3417878"/>
            <a:ext cx="677398" cy="461665"/>
          </a:xfrm>
          <a:prstGeom prst="rect">
            <a:avLst/>
          </a:prstGeom>
          <a:noFill/>
        </p:spPr>
        <p:txBody>
          <a:bodyPr wrap="square" rtlCol="0">
            <a:spAutoFit/>
          </a:bodyPr>
          <a:lstStyle/>
          <a:p>
            <a:pPr algn="ctr"/>
            <a:r>
              <a:rPr lang="en-US" sz="2400" dirty="0">
                <a:solidFill>
                  <a:schemeClr val="accent6"/>
                </a:solidFill>
              </a:rPr>
              <a:t>80</a:t>
            </a:r>
            <a:endParaRPr lang="en-IN" sz="2400" dirty="0">
              <a:solidFill>
                <a:schemeClr val="accent6"/>
              </a:solidFill>
            </a:endParaRPr>
          </a:p>
        </p:txBody>
      </p:sp>
      <p:sp>
        <p:nvSpPr>
          <p:cNvPr id="123" name="Oval 122">
            <a:extLst>
              <a:ext uri="{FF2B5EF4-FFF2-40B4-BE49-F238E27FC236}">
                <a16:creationId xmlns:a16="http://schemas.microsoft.com/office/drawing/2014/main" id="{186444A3-D2B0-4109-BC94-8C4BF7DDCF7B}"/>
              </a:ext>
            </a:extLst>
          </p:cNvPr>
          <p:cNvSpPr>
            <a:spLocks/>
          </p:cNvSpPr>
          <p:nvPr/>
        </p:nvSpPr>
        <p:spPr>
          <a:xfrm>
            <a:off x="7808793" y="34198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4" name="TextBox 123">
            <a:extLst>
              <a:ext uri="{FF2B5EF4-FFF2-40B4-BE49-F238E27FC236}">
                <a16:creationId xmlns:a16="http://schemas.microsoft.com/office/drawing/2014/main" id="{A7BE999D-C0AA-4175-9F1C-7BA97D7462A9}"/>
              </a:ext>
            </a:extLst>
          </p:cNvPr>
          <p:cNvSpPr txBox="1"/>
          <p:nvPr/>
        </p:nvSpPr>
        <p:spPr>
          <a:xfrm>
            <a:off x="3249136" y="4364215"/>
            <a:ext cx="677398" cy="461665"/>
          </a:xfrm>
          <a:prstGeom prst="rect">
            <a:avLst/>
          </a:prstGeom>
          <a:noFill/>
        </p:spPr>
        <p:txBody>
          <a:bodyPr wrap="square" rtlCol="0">
            <a:spAutoFit/>
          </a:bodyPr>
          <a:lstStyle/>
          <a:p>
            <a:pPr algn="ctr"/>
            <a:r>
              <a:rPr lang="en-US" sz="2400" dirty="0">
                <a:solidFill>
                  <a:schemeClr val="accent6"/>
                </a:solidFill>
              </a:rPr>
              <a:t>80</a:t>
            </a:r>
            <a:endParaRPr lang="en-IN" sz="2400" dirty="0">
              <a:solidFill>
                <a:schemeClr val="accent6"/>
              </a:solidFill>
            </a:endParaRPr>
          </a:p>
        </p:txBody>
      </p:sp>
      <p:sp>
        <p:nvSpPr>
          <p:cNvPr id="125" name="Oval 124">
            <a:extLst>
              <a:ext uri="{FF2B5EF4-FFF2-40B4-BE49-F238E27FC236}">
                <a16:creationId xmlns:a16="http://schemas.microsoft.com/office/drawing/2014/main" id="{7A694D32-699C-43B7-8116-C48EC912D179}"/>
              </a:ext>
            </a:extLst>
          </p:cNvPr>
          <p:cNvSpPr>
            <a:spLocks/>
          </p:cNvSpPr>
          <p:nvPr/>
        </p:nvSpPr>
        <p:spPr>
          <a:xfrm>
            <a:off x="3362018" y="4366153"/>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6" name="TextBox 125">
            <a:extLst>
              <a:ext uri="{FF2B5EF4-FFF2-40B4-BE49-F238E27FC236}">
                <a16:creationId xmlns:a16="http://schemas.microsoft.com/office/drawing/2014/main" id="{AB530B1A-93E0-4AA7-A895-075570834894}"/>
              </a:ext>
            </a:extLst>
          </p:cNvPr>
          <p:cNvSpPr txBox="1"/>
          <p:nvPr/>
        </p:nvSpPr>
        <p:spPr>
          <a:xfrm>
            <a:off x="7695911" y="4364215"/>
            <a:ext cx="777731" cy="461665"/>
          </a:xfrm>
          <a:prstGeom prst="rect">
            <a:avLst/>
          </a:prstGeom>
          <a:noFill/>
        </p:spPr>
        <p:txBody>
          <a:bodyPr wrap="square" rtlCol="0">
            <a:spAutoFit/>
          </a:bodyPr>
          <a:lstStyle/>
          <a:p>
            <a:pPr algn="ctr"/>
            <a:r>
              <a:rPr lang="en-US" sz="2400" dirty="0">
                <a:solidFill>
                  <a:schemeClr val="accent6"/>
                </a:solidFill>
              </a:rPr>
              <a:t>120</a:t>
            </a:r>
            <a:endParaRPr lang="en-IN" sz="2400" dirty="0">
              <a:solidFill>
                <a:schemeClr val="accent6"/>
              </a:solidFill>
            </a:endParaRPr>
          </a:p>
        </p:txBody>
      </p:sp>
      <p:sp>
        <p:nvSpPr>
          <p:cNvPr id="127" name="Oval 126">
            <a:extLst>
              <a:ext uri="{FF2B5EF4-FFF2-40B4-BE49-F238E27FC236}">
                <a16:creationId xmlns:a16="http://schemas.microsoft.com/office/drawing/2014/main" id="{8B16514C-6D6E-49B2-A61F-57085B077B1C}"/>
              </a:ext>
            </a:extLst>
          </p:cNvPr>
          <p:cNvSpPr>
            <a:spLocks/>
          </p:cNvSpPr>
          <p:nvPr/>
        </p:nvSpPr>
        <p:spPr>
          <a:xfrm>
            <a:off x="7808793" y="4366153"/>
            <a:ext cx="570237"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8" name="TextBox 127">
            <a:extLst>
              <a:ext uri="{FF2B5EF4-FFF2-40B4-BE49-F238E27FC236}">
                <a16:creationId xmlns:a16="http://schemas.microsoft.com/office/drawing/2014/main" id="{4FE1FC11-B51D-4BB7-A091-0C7DDFA06313}"/>
              </a:ext>
            </a:extLst>
          </p:cNvPr>
          <p:cNvSpPr txBox="1"/>
          <p:nvPr/>
        </p:nvSpPr>
        <p:spPr>
          <a:xfrm>
            <a:off x="6587443" y="4364215"/>
            <a:ext cx="677398" cy="461665"/>
          </a:xfrm>
          <a:prstGeom prst="rect">
            <a:avLst/>
          </a:prstGeom>
          <a:noFill/>
        </p:spPr>
        <p:txBody>
          <a:bodyPr wrap="square" rtlCol="0">
            <a:spAutoFit/>
          </a:bodyPr>
          <a:lstStyle/>
          <a:p>
            <a:pPr algn="ctr"/>
            <a:r>
              <a:rPr lang="en-US" sz="2400" dirty="0">
                <a:solidFill>
                  <a:schemeClr val="accent6"/>
                </a:solidFill>
              </a:rPr>
              <a:t>70</a:t>
            </a:r>
            <a:endParaRPr lang="en-IN" sz="2400" dirty="0">
              <a:solidFill>
                <a:schemeClr val="accent6"/>
              </a:solidFill>
            </a:endParaRPr>
          </a:p>
        </p:txBody>
      </p:sp>
      <p:sp>
        <p:nvSpPr>
          <p:cNvPr id="129" name="Oval 128">
            <a:extLst>
              <a:ext uri="{FF2B5EF4-FFF2-40B4-BE49-F238E27FC236}">
                <a16:creationId xmlns:a16="http://schemas.microsoft.com/office/drawing/2014/main" id="{549A19C2-5BB5-470B-82CD-AD3C600B87A8}"/>
              </a:ext>
            </a:extLst>
          </p:cNvPr>
          <p:cNvSpPr>
            <a:spLocks/>
          </p:cNvSpPr>
          <p:nvPr/>
        </p:nvSpPr>
        <p:spPr>
          <a:xfrm>
            <a:off x="6700324" y="4366153"/>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0" name="TextBox 129">
            <a:extLst>
              <a:ext uri="{FF2B5EF4-FFF2-40B4-BE49-F238E27FC236}">
                <a16:creationId xmlns:a16="http://schemas.microsoft.com/office/drawing/2014/main" id="{4D413666-C3C2-499C-AC0A-757903DA77AA}"/>
              </a:ext>
            </a:extLst>
          </p:cNvPr>
          <p:cNvSpPr txBox="1"/>
          <p:nvPr/>
        </p:nvSpPr>
        <p:spPr>
          <a:xfrm>
            <a:off x="5466389" y="4364215"/>
            <a:ext cx="677398" cy="461665"/>
          </a:xfrm>
          <a:prstGeom prst="rect">
            <a:avLst/>
          </a:prstGeom>
          <a:noFill/>
        </p:spPr>
        <p:txBody>
          <a:bodyPr wrap="square" rtlCol="0">
            <a:spAutoFit/>
          </a:bodyPr>
          <a:lstStyle/>
          <a:p>
            <a:pPr algn="ctr"/>
            <a:r>
              <a:rPr lang="en-US" sz="2400" dirty="0">
                <a:solidFill>
                  <a:schemeClr val="accent6"/>
                </a:solidFill>
              </a:rPr>
              <a:t>40</a:t>
            </a:r>
            <a:endParaRPr lang="en-IN" sz="2400" dirty="0">
              <a:solidFill>
                <a:schemeClr val="accent6"/>
              </a:solidFill>
            </a:endParaRPr>
          </a:p>
        </p:txBody>
      </p:sp>
      <p:sp>
        <p:nvSpPr>
          <p:cNvPr id="131" name="Oval 130">
            <a:extLst>
              <a:ext uri="{FF2B5EF4-FFF2-40B4-BE49-F238E27FC236}">
                <a16:creationId xmlns:a16="http://schemas.microsoft.com/office/drawing/2014/main" id="{2F865891-E76C-41AC-86C7-0CF1ED1F14E1}"/>
              </a:ext>
            </a:extLst>
          </p:cNvPr>
          <p:cNvSpPr>
            <a:spLocks/>
          </p:cNvSpPr>
          <p:nvPr/>
        </p:nvSpPr>
        <p:spPr>
          <a:xfrm>
            <a:off x="5579271" y="4366153"/>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2" name="TextBox 131">
            <a:extLst>
              <a:ext uri="{FF2B5EF4-FFF2-40B4-BE49-F238E27FC236}">
                <a16:creationId xmlns:a16="http://schemas.microsoft.com/office/drawing/2014/main" id="{220E5EAE-1714-4EA5-B1A2-A2318B131BAB}"/>
              </a:ext>
            </a:extLst>
          </p:cNvPr>
          <p:cNvSpPr txBox="1"/>
          <p:nvPr/>
        </p:nvSpPr>
        <p:spPr>
          <a:xfrm>
            <a:off x="4370273" y="4364215"/>
            <a:ext cx="677398" cy="461665"/>
          </a:xfrm>
          <a:prstGeom prst="rect">
            <a:avLst/>
          </a:prstGeom>
          <a:noFill/>
        </p:spPr>
        <p:txBody>
          <a:bodyPr wrap="square" rtlCol="0">
            <a:spAutoFit/>
          </a:bodyPr>
          <a:lstStyle/>
          <a:p>
            <a:pPr algn="ctr"/>
            <a:r>
              <a:rPr lang="en-US" sz="2400" dirty="0">
                <a:solidFill>
                  <a:schemeClr val="accent6"/>
                </a:solidFill>
              </a:rPr>
              <a:t>30</a:t>
            </a:r>
            <a:endParaRPr lang="en-IN" sz="2400" dirty="0">
              <a:solidFill>
                <a:schemeClr val="accent6"/>
              </a:solidFill>
            </a:endParaRPr>
          </a:p>
        </p:txBody>
      </p:sp>
      <p:sp>
        <p:nvSpPr>
          <p:cNvPr id="133" name="Oval 132">
            <a:extLst>
              <a:ext uri="{FF2B5EF4-FFF2-40B4-BE49-F238E27FC236}">
                <a16:creationId xmlns:a16="http://schemas.microsoft.com/office/drawing/2014/main" id="{09ECA833-0606-4E7B-ABF9-20641B2A25F9}"/>
              </a:ext>
            </a:extLst>
          </p:cNvPr>
          <p:cNvSpPr>
            <a:spLocks/>
          </p:cNvSpPr>
          <p:nvPr/>
        </p:nvSpPr>
        <p:spPr>
          <a:xfrm>
            <a:off x="4483155" y="4366153"/>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34" name="TextBox 133">
            <a:extLst>
              <a:ext uri="{FF2B5EF4-FFF2-40B4-BE49-F238E27FC236}">
                <a16:creationId xmlns:a16="http://schemas.microsoft.com/office/drawing/2014/main" id="{B9DEA4B2-2714-4B2B-B393-78E55F8A7132}"/>
              </a:ext>
            </a:extLst>
          </p:cNvPr>
          <p:cNvSpPr txBox="1"/>
          <p:nvPr/>
        </p:nvSpPr>
        <p:spPr>
          <a:xfrm>
            <a:off x="2130475" y="3417878"/>
            <a:ext cx="677398" cy="461665"/>
          </a:xfrm>
          <a:prstGeom prst="rect">
            <a:avLst/>
          </a:prstGeom>
          <a:noFill/>
        </p:spPr>
        <p:txBody>
          <a:bodyPr wrap="square" rtlCol="0">
            <a:spAutoFit/>
          </a:bodyPr>
          <a:lstStyle/>
          <a:p>
            <a:pPr algn="ctr"/>
            <a:r>
              <a:rPr lang="en-US" sz="2400" dirty="0">
                <a:solidFill>
                  <a:schemeClr val="accent6"/>
                </a:solidFill>
              </a:rPr>
              <a:t>20</a:t>
            </a:r>
            <a:endParaRPr lang="en-IN" sz="2400" dirty="0">
              <a:solidFill>
                <a:schemeClr val="accent6"/>
              </a:solidFill>
            </a:endParaRPr>
          </a:p>
        </p:txBody>
      </p:sp>
      <p:sp>
        <p:nvSpPr>
          <p:cNvPr id="135" name="Oval 134">
            <a:extLst>
              <a:ext uri="{FF2B5EF4-FFF2-40B4-BE49-F238E27FC236}">
                <a16:creationId xmlns:a16="http://schemas.microsoft.com/office/drawing/2014/main" id="{B6E1456E-6F44-4071-A722-563642505317}"/>
              </a:ext>
            </a:extLst>
          </p:cNvPr>
          <p:cNvSpPr>
            <a:spLocks/>
          </p:cNvSpPr>
          <p:nvPr/>
        </p:nvSpPr>
        <p:spPr>
          <a:xfrm>
            <a:off x="2243357" y="3419815"/>
            <a:ext cx="474979" cy="515506"/>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BD76E2A5-3BBC-4061-9FBB-094DF0D4B261}"/>
                  </a:ext>
                </a:extLst>
              </p:cNvPr>
              <p:cNvSpPr txBox="1"/>
              <p:nvPr/>
            </p:nvSpPr>
            <p:spPr>
              <a:xfrm>
                <a:off x="2613398" y="1439152"/>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36" name="TextBox 135">
                <a:extLst>
                  <a:ext uri="{FF2B5EF4-FFF2-40B4-BE49-F238E27FC236}">
                    <a16:creationId xmlns:a16="http://schemas.microsoft.com/office/drawing/2014/main" id="{BD76E2A5-3BBC-4061-9FBB-094DF0D4B261}"/>
                  </a:ext>
                </a:extLst>
              </p:cNvPr>
              <p:cNvSpPr txBox="1">
                <a:spLocks noRot="1" noChangeAspect="1" noMove="1" noResize="1" noEditPoints="1" noAdjustHandles="1" noChangeArrowheads="1" noChangeShapeType="1" noTextEdit="1"/>
              </p:cNvSpPr>
              <p:nvPr/>
            </p:nvSpPr>
            <p:spPr>
              <a:xfrm>
                <a:off x="2613398" y="1439152"/>
                <a:ext cx="367269" cy="369332"/>
              </a:xfrm>
              <a:prstGeom prst="rect">
                <a:avLst/>
              </a:prstGeom>
              <a:blipFill>
                <a:blip r:embed="rId2"/>
                <a:stretch>
                  <a:fillRect l="-8333" r="-6667"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81550F5E-37DF-4A30-AC77-137E9328DE78}"/>
                  </a:ext>
                </a:extLst>
              </p:cNvPr>
              <p:cNvSpPr txBox="1"/>
              <p:nvPr/>
            </p:nvSpPr>
            <p:spPr>
              <a:xfrm>
                <a:off x="2524641" y="2584814"/>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37" name="TextBox 136">
                <a:extLst>
                  <a:ext uri="{FF2B5EF4-FFF2-40B4-BE49-F238E27FC236}">
                    <a16:creationId xmlns:a16="http://schemas.microsoft.com/office/drawing/2014/main" id="{81550F5E-37DF-4A30-AC77-137E9328DE78}"/>
                  </a:ext>
                </a:extLst>
              </p:cNvPr>
              <p:cNvSpPr txBox="1">
                <a:spLocks noRot="1" noChangeAspect="1" noMove="1" noResize="1" noEditPoints="1" noAdjustHandles="1" noChangeArrowheads="1" noChangeShapeType="1" noTextEdit="1"/>
              </p:cNvSpPr>
              <p:nvPr/>
            </p:nvSpPr>
            <p:spPr>
              <a:xfrm>
                <a:off x="2524641" y="2584814"/>
                <a:ext cx="367269" cy="369332"/>
              </a:xfrm>
              <a:prstGeom prst="rect">
                <a:avLst/>
              </a:prstGeom>
              <a:blipFill>
                <a:blip r:embed="rId3"/>
                <a:stretch>
                  <a:fillRect/>
                </a:stretch>
              </a:blipFill>
            </p:spPr>
            <p:txBody>
              <a:bodyPr/>
              <a:lstStyle/>
              <a:p>
                <a:r>
                  <a:rPr lang="en-IN">
                    <a:noFill/>
                  </a:rPr>
                  <a:t> </a:t>
                </a:r>
              </a:p>
            </p:txBody>
          </p:sp>
        </mc:Fallback>
      </mc:AlternateContent>
      <p:cxnSp>
        <p:nvCxnSpPr>
          <p:cNvPr id="138" name="Straight Connector 137">
            <a:extLst>
              <a:ext uri="{FF2B5EF4-FFF2-40B4-BE49-F238E27FC236}">
                <a16:creationId xmlns:a16="http://schemas.microsoft.com/office/drawing/2014/main" id="{A723A6A5-34C7-4DA0-A6C6-96B24BDEE3CA}"/>
              </a:ext>
            </a:extLst>
          </p:cNvPr>
          <p:cNvCxnSpPr>
            <a:cxnSpLocks/>
          </p:cNvCxnSpPr>
          <p:nvPr/>
        </p:nvCxnSpPr>
        <p:spPr>
          <a:xfrm>
            <a:off x="2862659" y="1564406"/>
            <a:ext cx="0" cy="1114744"/>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818EEE6-220E-405A-BB28-F65081592C31}"/>
              </a:ext>
            </a:extLst>
          </p:cNvPr>
          <p:cNvCxnSpPr>
            <a:cxnSpLocks/>
          </p:cNvCxnSpPr>
          <p:nvPr/>
        </p:nvCxnSpPr>
        <p:spPr>
          <a:xfrm>
            <a:off x="2870733" y="1574725"/>
            <a:ext cx="4398914"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08FF87D-C337-45FA-8FE6-7226BF612A10}"/>
              </a:ext>
            </a:extLst>
          </p:cNvPr>
          <p:cNvCxnSpPr>
            <a:cxnSpLocks/>
          </p:cNvCxnSpPr>
          <p:nvPr/>
        </p:nvCxnSpPr>
        <p:spPr>
          <a:xfrm>
            <a:off x="7150788" y="1567808"/>
            <a:ext cx="0" cy="227573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0FA2645-E6D6-4FA1-861C-685BD8F0BE82}"/>
              </a:ext>
            </a:extLst>
          </p:cNvPr>
          <p:cNvCxnSpPr>
            <a:cxnSpLocks/>
          </p:cNvCxnSpPr>
          <p:nvPr/>
        </p:nvCxnSpPr>
        <p:spPr>
          <a:xfrm>
            <a:off x="4946895" y="2724703"/>
            <a:ext cx="0" cy="1037411"/>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759B929-73B7-47C6-B396-430F66A4B520}"/>
              </a:ext>
            </a:extLst>
          </p:cNvPr>
          <p:cNvCxnSpPr>
            <a:cxnSpLocks/>
          </p:cNvCxnSpPr>
          <p:nvPr/>
        </p:nvCxnSpPr>
        <p:spPr>
          <a:xfrm>
            <a:off x="2849705" y="2736222"/>
            <a:ext cx="2155244"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013ABC8F-F775-48C7-BC2D-7A96C7E80E17}"/>
              </a:ext>
            </a:extLst>
          </p:cNvPr>
          <p:cNvCxnSpPr>
            <a:cxnSpLocks/>
          </p:cNvCxnSpPr>
          <p:nvPr/>
        </p:nvCxnSpPr>
        <p:spPr>
          <a:xfrm>
            <a:off x="4929714" y="3793146"/>
            <a:ext cx="2197230" cy="0"/>
          </a:xfrm>
          <a:prstGeom prst="line">
            <a:avLst/>
          </a:prstGeom>
          <a:ln w="28575">
            <a:solidFill>
              <a:srgbClr val="FF717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3804797C-935E-46C4-9350-BE6ABDA77E2B}"/>
                  </a:ext>
                </a:extLst>
              </p:cNvPr>
              <p:cNvSpPr txBox="1"/>
              <p:nvPr/>
            </p:nvSpPr>
            <p:spPr>
              <a:xfrm>
                <a:off x="4885874" y="2415534"/>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4" name="TextBox 143">
                <a:extLst>
                  <a:ext uri="{FF2B5EF4-FFF2-40B4-BE49-F238E27FC236}">
                    <a16:creationId xmlns:a16="http://schemas.microsoft.com/office/drawing/2014/main" id="{3804797C-935E-46C4-9350-BE6ABDA77E2B}"/>
                  </a:ext>
                </a:extLst>
              </p:cNvPr>
              <p:cNvSpPr txBox="1">
                <a:spLocks noRot="1" noChangeAspect="1" noMove="1" noResize="1" noEditPoints="1" noAdjustHandles="1" noChangeArrowheads="1" noChangeShapeType="1" noTextEdit="1"/>
              </p:cNvSpPr>
              <p:nvPr/>
            </p:nvSpPr>
            <p:spPr>
              <a:xfrm>
                <a:off x="4885874" y="2415534"/>
                <a:ext cx="367269" cy="369332"/>
              </a:xfrm>
              <a:prstGeom prst="rect">
                <a:avLst/>
              </a:prstGeom>
              <a:blipFill>
                <a:blip r:embed="rId4"/>
                <a:stretch>
                  <a:fillRect l="-8197" r="-4918"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025F4334-5F00-47AD-89FC-EC98AB7178AD}"/>
                  </a:ext>
                </a:extLst>
              </p:cNvPr>
              <p:cNvSpPr txBox="1"/>
              <p:nvPr/>
            </p:nvSpPr>
            <p:spPr>
              <a:xfrm>
                <a:off x="7126944" y="3580253"/>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5" name="TextBox 144">
                <a:extLst>
                  <a:ext uri="{FF2B5EF4-FFF2-40B4-BE49-F238E27FC236}">
                    <a16:creationId xmlns:a16="http://schemas.microsoft.com/office/drawing/2014/main" id="{025F4334-5F00-47AD-89FC-EC98AB7178AD}"/>
                  </a:ext>
                </a:extLst>
              </p:cNvPr>
              <p:cNvSpPr txBox="1">
                <a:spLocks noRot="1" noChangeAspect="1" noMove="1" noResize="1" noEditPoints="1" noAdjustHandles="1" noChangeArrowheads="1" noChangeShapeType="1" noTextEdit="1"/>
              </p:cNvSpPr>
              <p:nvPr/>
            </p:nvSpPr>
            <p:spPr>
              <a:xfrm>
                <a:off x="7126944" y="3580253"/>
                <a:ext cx="367269" cy="369332"/>
              </a:xfrm>
              <a:prstGeom prst="rect">
                <a:avLst/>
              </a:prstGeom>
              <a:blipFill>
                <a:blip r:embed="rId5"/>
                <a:stretch>
                  <a:fillRect l="-8333" r="-6667"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D28363E-0D54-43C0-89BC-1AC0C5E611D4}"/>
                  </a:ext>
                </a:extLst>
              </p:cNvPr>
              <p:cNvSpPr txBox="1"/>
              <p:nvPr/>
            </p:nvSpPr>
            <p:spPr>
              <a:xfrm>
                <a:off x="4625009" y="3616210"/>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6" name="TextBox 145">
                <a:extLst>
                  <a:ext uri="{FF2B5EF4-FFF2-40B4-BE49-F238E27FC236}">
                    <a16:creationId xmlns:a16="http://schemas.microsoft.com/office/drawing/2014/main" id="{6D28363E-0D54-43C0-89BC-1AC0C5E611D4}"/>
                  </a:ext>
                </a:extLst>
              </p:cNvPr>
              <p:cNvSpPr txBox="1">
                <a:spLocks noRot="1" noChangeAspect="1" noMove="1" noResize="1" noEditPoints="1" noAdjustHandles="1" noChangeArrowheads="1" noChangeShapeType="1" noTextEdit="1"/>
              </p:cNvSpPr>
              <p:nvPr/>
            </p:nvSpPr>
            <p:spPr>
              <a:xfrm>
                <a:off x="4625009" y="3616210"/>
                <a:ext cx="367269"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B83CF9C7-46DE-405A-A307-5008A56B8586}"/>
                  </a:ext>
                </a:extLst>
              </p:cNvPr>
              <p:cNvSpPr txBox="1"/>
              <p:nvPr/>
            </p:nvSpPr>
            <p:spPr>
              <a:xfrm>
                <a:off x="7313601" y="1364672"/>
                <a:ext cx="36726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F0"/>
                          </a:solidFill>
                          <a:latin typeface="Cambria Math" panose="02040503050406030204" pitchFamily="18" charset="0"/>
                        </a:rPr>
                        <m:t>−</m:t>
                      </m:r>
                    </m:oMath>
                  </m:oMathPara>
                </a14:m>
                <a:endParaRPr lang="en-IN" sz="2400" b="1" dirty="0">
                  <a:solidFill>
                    <a:srgbClr val="00B0F0"/>
                  </a:solidFill>
                </a:endParaRPr>
              </a:p>
            </p:txBody>
          </p:sp>
        </mc:Choice>
        <mc:Fallback xmlns="">
          <p:sp>
            <p:nvSpPr>
              <p:cNvPr id="147" name="TextBox 146">
                <a:extLst>
                  <a:ext uri="{FF2B5EF4-FFF2-40B4-BE49-F238E27FC236}">
                    <a16:creationId xmlns:a16="http://schemas.microsoft.com/office/drawing/2014/main" id="{B83CF9C7-46DE-405A-A307-5008A56B8586}"/>
                  </a:ext>
                </a:extLst>
              </p:cNvPr>
              <p:cNvSpPr txBox="1">
                <a:spLocks noRot="1" noChangeAspect="1" noMove="1" noResize="1" noEditPoints="1" noAdjustHandles="1" noChangeArrowheads="1" noChangeShapeType="1" noTextEdit="1"/>
              </p:cNvSpPr>
              <p:nvPr/>
            </p:nvSpPr>
            <p:spPr>
              <a:xfrm>
                <a:off x="7313601" y="1364672"/>
                <a:ext cx="367269" cy="369332"/>
              </a:xfrm>
              <a:prstGeom prst="rect">
                <a:avLst/>
              </a:prstGeom>
              <a:blipFill>
                <a:blip r:embed="rId7"/>
                <a:stretch>
                  <a:fillRect/>
                </a:stretch>
              </a:blipFill>
            </p:spPr>
            <p:txBody>
              <a:bodyPr/>
              <a:lstStyle/>
              <a:p>
                <a:r>
                  <a:rPr lang="en-IN">
                    <a:noFill/>
                  </a:rPr>
                  <a:t> </a:t>
                </a:r>
              </a:p>
            </p:txBody>
          </p:sp>
        </mc:Fallback>
      </mc:AlternateContent>
      <p:cxnSp>
        <p:nvCxnSpPr>
          <p:cNvPr id="193" name="Straight Connector 192">
            <a:extLst>
              <a:ext uri="{FF2B5EF4-FFF2-40B4-BE49-F238E27FC236}">
                <a16:creationId xmlns:a16="http://schemas.microsoft.com/office/drawing/2014/main" id="{DD1CD4F2-C237-403E-A922-7A63390974C8}"/>
              </a:ext>
            </a:extLst>
          </p:cNvPr>
          <p:cNvCxnSpPr>
            <a:cxnSpLocks/>
          </p:cNvCxnSpPr>
          <p:nvPr/>
        </p:nvCxnSpPr>
        <p:spPr>
          <a:xfrm>
            <a:off x="2200955" y="1550650"/>
            <a:ext cx="629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1C35EBE-5C6E-4FC4-B594-B6F624FC5F98}"/>
              </a:ext>
            </a:extLst>
          </p:cNvPr>
          <p:cNvCxnSpPr>
            <a:cxnSpLocks/>
          </p:cNvCxnSpPr>
          <p:nvPr/>
        </p:nvCxnSpPr>
        <p:spPr>
          <a:xfrm flipV="1">
            <a:off x="2826680" y="1133547"/>
            <a:ext cx="0" cy="4211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285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Box 299">
            <a:extLst>
              <a:ext uri="{FF2B5EF4-FFF2-40B4-BE49-F238E27FC236}">
                <a16:creationId xmlns:a16="http://schemas.microsoft.com/office/drawing/2014/main" id="{D5DF7500-089F-4A74-9700-A69EDEAC39B1}"/>
              </a:ext>
            </a:extLst>
          </p:cNvPr>
          <p:cNvSpPr txBox="1"/>
          <p:nvPr/>
        </p:nvSpPr>
        <p:spPr>
          <a:xfrm>
            <a:off x="4530694" y="1138739"/>
            <a:ext cx="552885" cy="430887"/>
          </a:xfrm>
          <a:prstGeom prst="rect">
            <a:avLst/>
          </a:prstGeom>
          <a:noFill/>
        </p:spPr>
        <p:txBody>
          <a:bodyPr wrap="square" rtlCol="0">
            <a:spAutoFit/>
          </a:bodyPr>
          <a:lstStyle/>
          <a:p>
            <a:pPr algn="ctr"/>
            <a:r>
              <a:rPr lang="en-US" sz="2200" dirty="0">
                <a:solidFill>
                  <a:schemeClr val="accent6"/>
                </a:solidFill>
              </a:rPr>
              <a:t>50</a:t>
            </a:r>
            <a:endParaRPr lang="en-IN" sz="2200" dirty="0">
              <a:solidFill>
                <a:schemeClr val="accent6"/>
              </a:solidFill>
            </a:endParaRPr>
          </a:p>
        </p:txBody>
      </p:sp>
      <p:sp>
        <p:nvSpPr>
          <p:cNvPr id="151" name="TextBox 150">
            <a:extLst>
              <a:ext uri="{FF2B5EF4-FFF2-40B4-BE49-F238E27FC236}">
                <a16:creationId xmlns:a16="http://schemas.microsoft.com/office/drawing/2014/main" id="{887980CF-2D60-4735-8EBE-8A7F7C1809B0}"/>
              </a:ext>
            </a:extLst>
          </p:cNvPr>
          <p:cNvSpPr txBox="1"/>
          <p:nvPr/>
        </p:nvSpPr>
        <p:spPr>
          <a:xfrm>
            <a:off x="447502" y="48197"/>
            <a:ext cx="555617" cy="417633"/>
          </a:xfrm>
          <a:prstGeom prst="rect">
            <a:avLst/>
          </a:prstGeom>
          <a:noFill/>
        </p:spPr>
        <p:txBody>
          <a:bodyPr wrap="square" rtlCol="0">
            <a:spAutoFit/>
          </a:bodyPr>
          <a:lstStyle/>
          <a:p>
            <a:r>
              <a:rPr lang="en-US" sz="2200" dirty="0"/>
              <a:t>To</a:t>
            </a:r>
            <a:endParaRPr lang="en-IN" sz="2200" dirty="0"/>
          </a:p>
        </p:txBody>
      </p:sp>
      <p:sp>
        <p:nvSpPr>
          <p:cNvPr id="152" name="TextBox 151">
            <a:extLst>
              <a:ext uri="{FF2B5EF4-FFF2-40B4-BE49-F238E27FC236}">
                <a16:creationId xmlns:a16="http://schemas.microsoft.com/office/drawing/2014/main" id="{B2B70F0D-EA11-44A0-BBD7-55695E07E495}"/>
              </a:ext>
            </a:extLst>
          </p:cNvPr>
          <p:cNvSpPr txBox="1"/>
          <p:nvPr/>
        </p:nvSpPr>
        <p:spPr>
          <a:xfrm>
            <a:off x="-20189" y="461733"/>
            <a:ext cx="789604" cy="417633"/>
          </a:xfrm>
          <a:prstGeom prst="rect">
            <a:avLst/>
          </a:prstGeom>
          <a:noFill/>
        </p:spPr>
        <p:txBody>
          <a:bodyPr wrap="square" rtlCol="0">
            <a:spAutoFit/>
          </a:bodyPr>
          <a:lstStyle/>
          <a:p>
            <a:r>
              <a:rPr lang="en-US" sz="2200" dirty="0"/>
              <a:t>From</a:t>
            </a:r>
            <a:endParaRPr lang="en-IN" sz="2200" dirty="0"/>
          </a:p>
        </p:txBody>
      </p:sp>
      <p:cxnSp>
        <p:nvCxnSpPr>
          <p:cNvPr id="153" name="Straight Connector 152">
            <a:extLst>
              <a:ext uri="{FF2B5EF4-FFF2-40B4-BE49-F238E27FC236}">
                <a16:creationId xmlns:a16="http://schemas.microsoft.com/office/drawing/2014/main" id="{CA306B77-A5DA-47B7-A774-5954EB477E25}"/>
              </a:ext>
            </a:extLst>
          </p:cNvPr>
          <p:cNvCxnSpPr>
            <a:cxnSpLocks/>
          </p:cNvCxnSpPr>
          <p:nvPr/>
        </p:nvCxnSpPr>
        <p:spPr>
          <a:xfrm>
            <a:off x="42147" y="84847"/>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88FB7F3-929F-4F95-B052-A1881308B94C}"/>
              </a:ext>
            </a:extLst>
          </p:cNvPr>
          <p:cNvCxnSpPr>
            <a:cxnSpLocks/>
          </p:cNvCxnSpPr>
          <p:nvPr/>
        </p:nvCxnSpPr>
        <p:spPr>
          <a:xfrm>
            <a:off x="42147" y="832330"/>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ABFEED3-9470-4A0C-B841-035525BFD85F}"/>
              </a:ext>
            </a:extLst>
          </p:cNvPr>
          <p:cNvCxnSpPr>
            <a:cxnSpLocks/>
          </p:cNvCxnSpPr>
          <p:nvPr/>
        </p:nvCxnSpPr>
        <p:spPr>
          <a:xfrm>
            <a:off x="42147" y="1573521"/>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1D54CDD-3D39-4D90-A072-7D648F16BAB8}"/>
              </a:ext>
            </a:extLst>
          </p:cNvPr>
          <p:cNvCxnSpPr>
            <a:cxnSpLocks/>
          </p:cNvCxnSpPr>
          <p:nvPr/>
        </p:nvCxnSpPr>
        <p:spPr>
          <a:xfrm>
            <a:off x="42147" y="2314713"/>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44C74FF-11F7-423A-832A-EBF4036C4739}"/>
              </a:ext>
            </a:extLst>
          </p:cNvPr>
          <p:cNvCxnSpPr>
            <a:cxnSpLocks/>
          </p:cNvCxnSpPr>
          <p:nvPr/>
        </p:nvCxnSpPr>
        <p:spPr>
          <a:xfrm>
            <a:off x="42147" y="3055904"/>
            <a:ext cx="8100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614FBC01-3532-47B9-8D53-BA65E9948261}"/>
              </a:ext>
            </a:extLst>
          </p:cNvPr>
          <p:cNvCxnSpPr>
            <a:cxnSpLocks/>
          </p:cNvCxnSpPr>
          <p:nvPr/>
        </p:nvCxnSpPr>
        <p:spPr>
          <a:xfrm>
            <a:off x="42148" y="3797097"/>
            <a:ext cx="810056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ED33F34-2214-49E4-AAA9-B45FFCC9B24A}"/>
              </a:ext>
            </a:extLst>
          </p:cNvPr>
          <p:cNvCxnSpPr>
            <a:cxnSpLocks/>
          </p:cNvCxnSpPr>
          <p:nvPr/>
        </p:nvCxnSpPr>
        <p:spPr>
          <a:xfrm>
            <a:off x="42148" y="4180923"/>
            <a:ext cx="63627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DCEFB1D-5376-4FD0-A377-1DCB80B727BA}"/>
              </a:ext>
            </a:extLst>
          </p:cNvPr>
          <p:cNvCxnSpPr>
            <a:cxnSpLocks/>
          </p:cNvCxnSpPr>
          <p:nvPr/>
        </p:nvCxnSpPr>
        <p:spPr>
          <a:xfrm>
            <a:off x="42149"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E098AC1-2804-425D-9B0F-12D7B1146384}"/>
              </a:ext>
            </a:extLst>
          </p:cNvPr>
          <p:cNvCxnSpPr/>
          <p:nvPr/>
        </p:nvCxnSpPr>
        <p:spPr>
          <a:xfrm>
            <a:off x="951718"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8934CA4-0697-464A-9D5F-BBF658D6B022}"/>
              </a:ext>
            </a:extLst>
          </p:cNvPr>
          <p:cNvCxnSpPr/>
          <p:nvPr/>
        </p:nvCxnSpPr>
        <p:spPr>
          <a:xfrm>
            <a:off x="1860582"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72CACF1-1C00-41F7-8F9E-CCFC8E56B422}"/>
              </a:ext>
            </a:extLst>
          </p:cNvPr>
          <p:cNvCxnSpPr/>
          <p:nvPr/>
        </p:nvCxnSpPr>
        <p:spPr>
          <a:xfrm>
            <a:off x="2769445"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5B48994-0FA1-44A8-8308-0A759A126269}"/>
              </a:ext>
            </a:extLst>
          </p:cNvPr>
          <p:cNvCxnSpPr/>
          <p:nvPr/>
        </p:nvCxnSpPr>
        <p:spPr>
          <a:xfrm>
            <a:off x="3678309"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67C6936-E7FD-4C2A-8557-E1D1749C44B1}"/>
              </a:ext>
            </a:extLst>
          </p:cNvPr>
          <p:cNvCxnSpPr/>
          <p:nvPr/>
        </p:nvCxnSpPr>
        <p:spPr>
          <a:xfrm>
            <a:off x="4587172"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359CE94-F53F-4765-93C8-78222A6B4258}"/>
              </a:ext>
            </a:extLst>
          </p:cNvPr>
          <p:cNvCxnSpPr/>
          <p:nvPr/>
        </p:nvCxnSpPr>
        <p:spPr>
          <a:xfrm>
            <a:off x="6404899" y="75423"/>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A71585D-6E7E-4E39-8BD2-D903ECAF4C73}"/>
              </a:ext>
            </a:extLst>
          </p:cNvPr>
          <p:cNvCxnSpPr>
            <a:cxnSpLocks/>
          </p:cNvCxnSpPr>
          <p:nvPr/>
        </p:nvCxnSpPr>
        <p:spPr>
          <a:xfrm>
            <a:off x="7313760" y="75423"/>
            <a:ext cx="0" cy="373741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C190E46-4BFD-4565-84E9-9AC5547422B8}"/>
              </a:ext>
            </a:extLst>
          </p:cNvPr>
          <p:cNvCxnSpPr>
            <a:cxnSpLocks/>
          </p:cNvCxnSpPr>
          <p:nvPr/>
        </p:nvCxnSpPr>
        <p:spPr>
          <a:xfrm>
            <a:off x="44707" y="84846"/>
            <a:ext cx="907011" cy="747483"/>
          </a:xfrm>
          <a:prstGeom prst="line">
            <a:avLst/>
          </a:prstGeom>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B187A41D-0DC3-4913-853F-F8F768D1EE55}"/>
              </a:ext>
            </a:extLst>
          </p:cNvPr>
          <p:cNvSpPr txBox="1"/>
          <p:nvPr/>
        </p:nvSpPr>
        <p:spPr>
          <a:xfrm>
            <a:off x="143274" y="974270"/>
            <a:ext cx="707321" cy="417633"/>
          </a:xfrm>
          <a:prstGeom prst="rect">
            <a:avLst/>
          </a:prstGeom>
          <a:noFill/>
        </p:spPr>
        <p:txBody>
          <a:bodyPr wrap="square" rtlCol="0">
            <a:spAutoFit/>
          </a:bodyPr>
          <a:lstStyle/>
          <a:p>
            <a:pPr algn="ctr"/>
            <a:r>
              <a:rPr lang="en-US" sz="2200" dirty="0"/>
              <a:t>1</a:t>
            </a:r>
            <a:endParaRPr lang="en-IN" sz="2200" dirty="0"/>
          </a:p>
        </p:txBody>
      </p:sp>
      <p:sp>
        <p:nvSpPr>
          <p:cNvPr id="170" name="TextBox 169">
            <a:extLst>
              <a:ext uri="{FF2B5EF4-FFF2-40B4-BE49-F238E27FC236}">
                <a16:creationId xmlns:a16="http://schemas.microsoft.com/office/drawing/2014/main" id="{F036E307-F349-42A0-86B3-66C4223883E3}"/>
              </a:ext>
            </a:extLst>
          </p:cNvPr>
          <p:cNvSpPr txBox="1"/>
          <p:nvPr/>
        </p:nvSpPr>
        <p:spPr>
          <a:xfrm>
            <a:off x="143274" y="1715461"/>
            <a:ext cx="707321" cy="417633"/>
          </a:xfrm>
          <a:prstGeom prst="rect">
            <a:avLst/>
          </a:prstGeom>
          <a:noFill/>
        </p:spPr>
        <p:txBody>
          <a:bodyPr wrap="square" rtlCol="0">
            <a:spAutoFit/>
          </a:bodyPr>
          <a:lstStyle/>
          <a:p>
            <a:pPr algn="ctr"/>
            <a:r>
              <a:rPr lang="en-US" sz="2200" dirty="0"/>
              <a:t>2</a:t>
            </a:r>
            <a:endParaRPr lang="en-IN" sz="2200" dirty="0"/>
          </a:p>
        </p:txBody>
      </p:sp>
      <p:sp>
        <p:nvSpPr>
          <p:cNvPr id="171" name="TextBox 170">
            <a:extLst>
              <a:ext uri="{FF2B5EF4-FFF2-40B4-BE49-F238E27FC236}">
                <a16:creationId xmlns:a16="http://schemas.microsoft.com/office/drawing/2014/main" id="{479BDC9E-655B-4142-B490-4E4C8B9D86A8}"/>
              </a:ext>
            </a:extLst>
          </p:cNvPr>
          <p:cNvSpPr txBox="1"/>
          <p:nvPr/>
        </p:nvSpPr>
        <p:spPr>
          <a:xfrm>
            <a:off x="143274" y="2456655"/>
            <a:ext cx="707321" cy="417633"/>
          </a:xfrm>
          <a:prstGeom prst="rect">
            <a:avLst/>
          </a:prstGeom>
          <a:noFill/>
        </p:spPr>
        <p:txBody>
          <a:bodyPr wrap="square" rtlCol="0">
            <a:spAutoFit/>
          </a:bodyPr>
          <a:lstStyle/>
          <a:p>
            <a:pPr algn="ctr"/>
            <a:r>
              <a:rPr lang="en-US" sz="2200" dirty="0"/>
              <a:t>3</a:t>
            </a:r>
            <a:endParaRPr lang="en-IN" sz="2200" dirty="0"/>
          </a:p>
        </p:txBody>
      </p:sp>
      <p:sp>
        <p:nvSpPr>
          <p:cNvPr id="172" name="TextBox 171">
            <a:extLst>
              <a:ext uri="{FF2B5EF4-FFF2-40B4-BE49-F238E27FC236}">
                <a16:creationId xmlns:a16="http://schemas.microsoft.com/office/drawing/2014/main" id="{C0E1D502-DA69-4942-B855-B1449EC58FB1}"/>
              </a:ext>
            </a:extLst>
          </p:cNvPr>
          <p:cNvSpPr txBox="1"/>
          <p:nvPr/>
        </p:nvSpPr>
        <p:spPr>
          <a:xfrm>
            <a:off x="-20189" y="3197847"/>
            <a:ext cx="1023303" cy="417633"/>
          </a:xfrm>
          <a:prstGeom prst="rect">
            <a:avLst/>
          </a:prstGeom>
          <a:noFill/>
        </p:spPr>
        <p:txBody>
          <a:bodyPr wrap="square" rtlCol="0">
            <a:spAutoFit/>
          </a:bodyPr>
          <a:lstStyle/>
          <a:p>
            <a:pPr algn="ctr"/>
            <a:r>
              <a:rPr lang="en-US" sz="2200" dirty="0"/>
              <a:t>4</a:t>
            </a:r>
            <a:endParaRPr lang="en-IN" sz="2200" dirty="0"/>
          </a:p>
        </p:txBody>
      </p:sp>
      <p:sp>
        <p:nvSpPr>
          <p:cNvPr id="173" name="TextBox 172">
            <a:extLst>
              <a:ext uri="{FF2B5EF4-FFF2-40B4-BE49-F238E27FC236}">
                <a16:creationId xmlns:a16="http://schemas.microsoft.com/office/drawing/2014/main" id="{60E80052-7056-476E-8198-25F8D13AC646}"/>
              </a:ext>
            </a:extLst>
          </p:cNvPr>
          <p:cNvSpPr txBox="1"/>
          <p:nvPr/>
        </p:nvSpPr>
        <p:spPr>
          <a:xfrm>
            <a:off x="-68137" y="3781797"/>
            <a:ext cx="1121284" cy="417633"/>
          </a:xfrm>
          <a:prstGeom prst="rect">
            <a:avLst/>
          </a:prstGeom>
          <a:noFill/>
        </p:spPr>
        <p:txBody>
          <a:bodyPr wrap="square" rtlCol="0">
            <a:spAutoFit/>
          </a:bodyPr>
          <a:lstStyle/>
          <a:p>
            <a:pPr algn="ctr"/>
            <a:r>
              <a:rPr lang="en-US" sz="2200" dirty="0"/>
              <a:t>Demand</a:t>
            </a:r>
            <a:endParaRPr lang="en-IN" sz="2200" dirty="0"/>
          </a:p>
        </p:txBody>
      </p:sp>
      <p:sp>
        <p:nvSpPr>
          <p:cNvPr id="174" name="TextBox 173">
            <a:extLst>
              <a:ext uri="{FF2B5EF4-FFF2-40B4-BE49-F238E27FC236}">
                <a16:creationId xmlns:a16="http://schemas.microsoft.com/office/drawing/2014/main" id="{8047F01B-0207-4C7E-AFF4-2257BAE86C7F}"/>
              </a:ext>
            </a:extLst>
          </p:cNvPr>
          <p:cNvSpPr txBox="1"/>
          <p:nvPr/>
        </p:nvSpPr>
        <p:spPr>
          <a:xfrm>
            <a:off x="1052842" y="233078"/>
            <a:ext cx="707321" cy="417633"/>
          </a:xfrm>
          <a:prstGeom prst="rect">
            <a:avLst/>
          </a:prstGeom>
          <a:noFill/>
        </p:spPr>
        <p:txBody>
          <a:bodyPr wrap="square" rtlCol="0">
            <a:spAutoFit/>
          </a:bodyPr>
          <a:lstStyle/>
          <a:p>
            <a:pPr algn="ctr"/>
            <a:r>
              <a:rPr lang="en-US" sz="2200" dirty="0"/>
              <a:t>1</a:t>
            </a:r>
            <a:endParaRPr lang="en-IN" sz="2200" dirty="0"/>
          </a:p>
        </p:txBody>
      </p:sp>
      <p:sp>
        <p:nvSpPr>
          <p:cNvPr id="175" name="TextBox 174">
            <a:extLst>
              <a:ext uri="{FF2B5EF4-FFF2-40B4-BE49-F238E27FC236}">
                <a16:creationId xmlns:a16="http://schemas.microsoft.com/office/drawing/2014/main" id="{D10ED924-EF4A-4BD4-95F6-3394F32A6CD9}"/>
              </a:ext>
            </a:extLst>
          </p:cNvPr>
          <p:cNvSpPr txBox="1"/>
          <p:nvPr/>
        </p:nvSpPr>
        <p:spPr>
          <a:xfrm>
            <a:off x="1967963" y="233078"/>
            <a:ext cx="707321" cy="417633"/>
          </a:xfrm>
          <a:prstGeom prst="rect">
            <a:avLst/>
          </a:prstGeom>
          <a:noFill/>
        </p:spPr>
        <p:txBody>
          <a:bodyPr wrap="square" rtlCol="0">
            <a:spAutoFit/>
          </a:bodyPr>
          <a:lstStyle/>
          <a:p>
            <a:pPr algn="ctr"/>
            <a:r>
              <a:rPr lang="en-US" sz="2200" dirty="0"/>
              <a:t>2</a:t>
            </a:r>
            <a:endParaRPr lang="en-IN" sz="2200" dirty="0"/>
          </a:p>
        </p:txBody>
      </p:sp>
      <p:sp>
        <p:nvSpPr>
          <p:cNvPr id="176" name="TextBox 175">
            <a:extLst>
              <a:ext uri="{FF2B5EF4-FFF2-40B4-BE49-F238E27FC236}">
                <a16:creationId xmlns:a16="http://schemas.microsoft.com/office/drawing/2014/main" id="{46BCEA79-5986-4FE4-B2E5-690D939A1BBD}"/>
              </a:ext>
            </a:extLst>
          </p:cNvPr>
          <p:cNvSpPr txBox="1"/>
          <p:nvPr/>
        </p:nvSpPr>
        <p:spPr>
          <a:xfrm>
            <a:off x="2872459" y="233078"/>
            <a:ext cx="707321" cy="417633"/>
          </a:xfrm>
          <a:prstGeom prst="rect">
            <a:avLst/>
          </a:prstGeom>
          <a:noFill/>
        </p:spPr>
        <p:txBody>
          <a:bodyPr wrap="square" rtlCol="0">
            <a:spAutoFit/>
          </a:bodyPr>
          <a:lstStyle/>
          <a:p>
            <a:pPr algn="ctr"/>
            <a:r>
              <a:rPr lang="en-US" sz="2200" dirty="0"/>
              <a:t>3</a:t>
            </a:r>
            <a:endParaRPr lang="en-IN" sz="2200" dirty="0"/>
          </a:p>
        </p:txBody>
      </p:sp>
      <p:sp>
        <p:nvSpPr>
          <p:cNvPr id="177" name="TextBox 176">
            <a:extLst>
              <a:ext uri="{FF2B5EF4-FFF2-40B4-BE49-F238E27FC236}">
                <a16:creationId xmlns:a16="http://schemas.microsoft.com/office/drawing/2014/main" id="{56914932-8989-4F5D-A053-DAF9D59CC46A}"/>
              </a:ext>
            </a:extLst>
          </p:cNvPr>
          <p:cNvSpPr txBox="1"/>
          <p:nvPr/>
        </p:nvSpPr>
        <p:spPr>
          <a:xfrm>
            <a:off x="3778111" y="233078"/>
            <a:ext cx="707321" cy="417633"/>
          </a:xfrm>
          <a:prstGeom prst="rect">
            <a:avLst/>
          </a:prstGeom>
          <a:noFill/>
        </p:spPr>
        <p:txBody>
          <a:bodyPr wrap="square" rtlCol="0">
            <a:spAutoFit/>
          </a:bodyPr>
          <a:lstStyle/>
          <a:p>
            <a:pPr algn="ctr"/>
            <a:r>
              <a:rPr lang="en-US" sz="2200" dirty="0"/>
              <a:t>4</a:t>
            </a:r>
            <a:endParaRPr lang="en-IN" sz="2200" dirty="0"/>
          </a:p>
        </p:txBody>
      </p:sp>
      <p:sp>
        <p:nvSpPr>
          <p:cNvPr id="178" name="TextBox 177">
            <a:extLst>
              <a:ext uri="{FF2B5EF4-FFF2-40B4-BE49-F238E27FC236}">
                <a16:creationId xmlns:a16="http://schemas.microsoft.com/office/drawing/2014/main" id="{C2FF63F7-BCB8-4BE2-A57F-FA2FC522CAB1}"/>
              </a:ext>
            </a:extLst>
          </p:cNvPr>
          <p:cNvSpPr txBox="1"/>
          <p:nvPr/>
        </p:nvSpPr>
        <p:spPr>
          <a:xfrm>
            <a:off x="4693231" y="233078"/>
            <a:ext cx="707321" cy="417633"/>
          </a:xfrm>
          <a:prstGeom prst="rect">
            <a:avLst/>
          </a:prstGeom>
          <a:noFill/>
        </p:spPr>
        <p:txBody>
          <a:bodyPr wrap="square" rtlCol="0">
            <a:spAutoFit/>
          </a:bodyPr>
          <a:lstStyle/>
          <a:p>
            <a:pPr algn="ctr"/>
            <a:r>
              <a:rPr lang="en-US" sz="2200" dirty="0"/>
              <a:t>5</a:t>
            </a:r>
            <a:endParaRPr lang="en-IN" sz="2200" dirty="0"/>
          </a:p>
        </p:txBody>
      </p:sp>
      <p:sp>
        <p:nvSpPr>
          <p:cNvPr id="179" name="TextBox 178">
            <a:extLst>
              <a:ext uri="{FF2B5EF4-FFF2-40B4-BE49-F238E27FC236}">
                <a16:creationId xmlns:a16="http://schemas.microsoft.com/office/drawing/2014/main" id="{163A763A-075B-440C-B6C9-BB61F0265762}"/>
              </a:ext>
            </a:extLst>
          </p:cNvPr>
          <p:cNvSpPr txBox="1"/>
          <p:nvPr/>
        </p:nvSpPr>
        <p:spPr>
          <a:xfrm>
            <a:off x="6395959" y="233078"/>
            <a:ext cx="938292" cy="417633"/>
          </a:xfrm>
          <a:prstGeom prst="rect">
            <a:avLst/>
          </a:prstGeom>
          <a:noFill/>
        </p:spPr>
        <p:txBody>
          <a:bodyPr wrap="square" rtlCol="0">
            <a:spAutoFit/>
          </a:bodyPr>
          <a:lstStyle/>
          <a:p>
            <a:pPr algn="ctr"/>
            <a:r>
              <a:rPr lang="en-US" sz="2200" dirty="0"/>
              <a:t>Supply</a:t>
            </a:r>
            <a:endParaRPr lang="en-IN" sz="2200" dirty="0"/>
          </a:p>
        </p:txBody>
      </p:sp>
      <p:sp>
        <p:nvSpPr>
          <p:cNvPr id="180" name="TextBox 179">
            <a:extLst>
              <a:ext uri="{FF2B5EF4-FFF2-40B4-BE49-F238E27FC236}">
                <a16:creationId xmlns:a16="http://schemas.microsoft.com/office/drawing/2014/main" id="{FF11E59F-E088-47B5-961F-B521F695FF33}"/>
              </a:ext>
            </a:extLst>
          </p:cNvPr>
          <p:cNvSpPr txBox="1"/>
          <p:nvPr/>
        </p:nvSpPr>
        <p:spPr>
          <a:xfrm>
            <a:off x="1417847" y="1178290"/>
            <a:ext cx="514650" cy="417633"/>
          </a:xfrm>
          <a:prstGeom prst="rect">
            <a:avLst/>
          </a:prstGeom>
          <a:noFill/>
        </p:spPr>
        <p:txBody>
          <a:bodyPr wrap="square" rtlCol="0">
            <a:spAutoFit/>
          </a:bodyPr>
          <a:lstStyle/>
          <a:p>
            <a:pPr algn="ctr"/>
            <a:r>
              <a:rPr lang="en-US" sz="2200" dirty="0"/>
              <a:t>70</a:t>
            </a:r>
            <a:endParaRPr lang="en-IN" sz="2200" dirty="0"/>
          </a:p>
        </p:txBody>
      </p:sp>
      <p:sp>
        <p:nvSpPr>
          <p:cNvPr id="181" name="TextBox 180">
            <a:extLst>
              <a:ext uri="{FF2B5EF4-FFF2-40B4-BE49-F238E27FC236}">
                <a16:creationId xmlns:a16="http://schemas.microsoft.com/office/drawing/2014/main" id="{CFD30B36-9349-487A-BB82-A56BAC757800}"/>
              </a:ext>
            </a:extLst>
          </p:cNvPr>
          <p:cNvSpPr txBox="1"/>
          <p:nvPr/>
        </p:nvSpPr>
        <p:spPr>
          <a:xfrm>
            <a:off x="1417847" y="1917262"/>
            <a:ext cx="514650" cy="417633"/>
          </a:xfrm>
          <a:prstGeom prst="rect">
            <a:avLst/>
          </a:prstGeom>
          <a:noFill/>
        </p:spPr>
        <p:txBody>
          <a:bodyPr wrap="square" rtlCol="0">
            <a:spAutoFit/>
          </a:bodyPr>
          <a:lstStyle/>
          <a:p>
            <a:pPr algn="ctr"/>
            <a:r>
              <a:rPr lang="en-US" sz="2200" dirty="0"/>
              <a:t>90</a:t>
            </a:r>
            <a:endParaRPr lang="en-IN" sz="2200" dirty="0"/>
          </a:p>
        </p:txBody>
      </p:sp>
      <p:sp>
        <p:nvSpPr>
          <p:cNvPr id="182" name="TextBox 181">
            <a:extLst>
              <a:ext uri="{FF2B5EF4-FFF2-40B4-BE49-F238E27FC236}">
                <a16:creationId xmlns:a16="http://schemas.microsoft.com/office/drawing/2014/main" id="{D1802A4E-C837-45FF-AEAD-4FE7FAA346D5}"/>
              </a:ext>
            </a:extLst>
          </p:cNvPr>
          <p:cNvSpPr txBox="1"/>
          <p:nvPr/>
        </p:nvSpPr>
        <p:spPr>
          <a:xfrm>
            <a:off x="1327000" y="2656234"/>
            <a:ext cx="605500" cy="417633"/>
          </a:xfrm>
          <a:prstGeom prst="rect">
            <a:avLst/>
          </a:prstGeom>
          <a:noFill/>
        </p:spPr>
        <p:txBody>
          <a:bodyPr wrap="square" rtlCol="0">
            <a:spAutoFit/>
          </a:bodyPr>
          <a:lstStyle/>
          <a:p>
            <a:pPr algn="ctr"/>
            <a:r>
              <a:rPr lang="en-US" sz="2200" dirty="0"/>
              <a:t>110</a:t>
            </a:r>
            <a:endParaRPr lang="en-IN" sz="2200" dirty="0"/>
          </a:p>
        </p:txBody>
      </p:sp>
      <p:sp>
        <p:nvSpPr>
          <p:cNvPr id="183" name="TextBox 182">
            <a:extLst>
              <a:ext uri="{FF2B5EF4-FFF2-40B4-BE49-F238E27FC236}">
                <a16:creationId xmlns:a16="http://schemas.microsoft.com/office/drawing/2014/main" id="{B9D157F9-77A6-4920-91B5-DA8EAB4DFCE7}"/>
              </a:ext>
            </a:extLst>
          </p:cNvPr>
          <p:cNvSpPr txBox="1"/>
          <p:nvPr/>
        </p:nvSpPr>
        <p:spPr>
          <a:xfrm>
            <a:off x="1417847" y="3395208"/>
            <a:ext cx="514650" cy="417633"/>
          </a:xfrm>
          <a:prstGeom prst="rect">
            <a:avLst/>
          </a:prstGeom>
          <a:noFill/>
        </p:spPr>
        <p:txBody>
          <a:bodyPr wrap="square" rtlCol="0">
            <a:spAutoFit/>
          </a:bodyPr>
          <a:lstStyle/>
          <a:p>
            <a:pPr algn="ctr"/>
            <a:r>
              <a:rPr lang="en-US" sz="2200" dirty="0"/>
              <a:t>90</a:t>
            </a:r>
            <a:endParaRPr lang="en-IN" sz="2200" dirty="0"/>
          </a:p>
        </p:txBody>
      </p:sp>
      <p:sp>
        <p:nvSpPr>
          <p:cNvPr id="184" name="TextBox 183">
            <a:extLst>
              <a:ext uri="{FF2B5EF4-FFF2-40B4-BE49-F238E27FC236}">
                <a16:creationId xmlns:a16="http://schemas.microsoft.com/office/drawing/2014/main" id="{809AD71C-58EC-4B18-BCDD-56D556FA6067}"/>
              </a:ext>
            </a:extLst>
          </p:cNvPr>
          <p:cNvSpPr txBox="1"/>
          <p:nvPr/>
        </p:nvSpPr>
        <p:spPr>
          <a:xfrm>
            <a:off x="5062493" y="1178290"/>
            <a:ext cx="514650" cy="417633"/>
          </a:xfrm>
          <a:prstGeom prst="rect">
            <a:avLst/>
          </a:prstGeom>
          <a:noFill/>
        </p:spPr>
        <p:txBody>
          <a:bodyPr wrap="square" rtlCol="0">
            <a:spAutoFit/>
          </a:bodyPr>
          <a:lstStyle/>
          <a:p>
            <a:pPr algn="ctr"/>
            <a:r>
              <a:rPr lang="en-US" sz="2200" dirty="0"/>
              <a:t>50</a:t>
            </a:r>
            <a:endParaRPr lang="en-IN" sz="2200" dirty="0"/>
          </a:p>
        </p:txBody>
      </p:sp>
      <p:sp>
        <p:nvSpPr>
          <p:cNvPr id="185" name="TextBox 184">
            <a:extLst>
              <a:ext uri="{FF2B5EF4-FFF2-40B4-BE49-F238E27FC236}">
                <a16:creationId xmlns:a16="http://schemas.microsoft.com/office/drawing/2014/main" id="{BCCE7F2A-D844-49B2-9E95-C04D64A1C1B0}"/>
              </a:ext>
            </a:extLst>
          </p:cNvPr>
          <p:cNvSpPr txBox="1"/>
          <p:nvPr/>
        </p:nvSpPr>
        <p:spPr>
          <a:xfrm>
            <a:off x="5062493" y="1917262"/>
            <a:ext cx="514650" cy="417633"/>
          </a:xfrm>
          <a:prstGeom prst="rect">
            <a:avLst/>
          </a:prstGeom>
          <a:noFill/>
        </p:spPr>
        <p:txBody>
          <a:bodyPr wrap="square" rtlCol="0">
            <a:spAutoFit/>
          </a:bodyPr>
          <a:lstStyle/>
          <a:p>
            <a:pPr algn="ctr"/>
            <a:r>
              <a:rPr lang="en-US" sz="2200" dirty="0"/>
              <a:t>M</a:t>
            </a:r>
            <a:endParaRPr lang="en-IN" sz="2200" dirty="0"/>
          </a:p>
        </p:txBody>
      </p:sp>
      <p:sp>
        <p:nvSpPr>
          <p:cNvPr id="186" name="TextBox 185">
            <a:extLst>
              <a:ext uri="{FF2B5EF4-FFF2-40B4-BE49-F238E27FC236}">
                <a16:creationId xmlns:a16="http://schemas.microsoft.com/office/drawing/2014/main" id="{4A0FF5D2-35C5-4EC8-B6DD-AB5E2424B646}"/>
              </a:ext>
            </a:extLst>
          </p:cNvPr>
          <p:cNvSpPr txBox="1"/>
          <p:nvPr/>
        </p:nvSpPr>
        <p:spPr>
          <a:xfrm>
            <a:off x="5062493" y="2656234"/>
            <a:ext cx="514650" cy="417633"/>
          </a:xfrm>
          <a:prstGeom prst="rect">
            <a:avLst/>
          </a:prstGeom>
          <a:noFill/>
        </p:spPr>
        <p:txBody>
          <a:bodyPr wrap="square" rtlCol="0">
            <a:spAutoFit/>
          </a:bodyPr>
          <a:lstStyle/>
          <a:p>
            <a:pPr algn="ctr"/>
            <a:r>
              <a:rPr lang="en-US" sz="2200" dirty="0"/>
              <a:t>20</a:t>
            </a:r>
            <a:endParaRPr lang="en-IN" sz="2200" dirty="0"/>
          </a:p>
        </p:txBody>
      </p:sp>
      <p:sp>
        <p:nvSpPr>
          <p:cNvPr id="187" name="TextBox 186">
            <a:extLst>
              <a:ext uri="{FF2B5EF4-FFF2-40B4-BE49-F238E27FC236}">
                <a16:creationId xmlns:a16="http://schemas.microsoft.com/office/drawing/2014/main" id="{0651F061-9C52-4AAF-AF70-34A562E94C61}"/>
              </a:ext>
            </a:extLst>
          </p:cNvPr>
          <p:cNvSpPr txBox="1"/>
          <p:nvPr/>
        </p:nvSpPr>
        <p:spPr>
          <a:xfrm>
            <a:off x="5062493" y="3395208"/>
            <a:ext cx="514650" cy="417633"/>
          </a:xfrm>
          <a:prstGeom prst="rect">
            <a:avLst/>
          </a:prstGeom>
          <a:noFill/>
        </p:spPr>
        <p:txBody>
          <a:bodyPr wrap="square" rtlCol="0">
            <a:spAutoFit/>
          </a:bodyPr>
          <a:lstStyle/>
          <a:p>
            <a:pPr algn="ctr"/>
            <a:r>
              <a:rPr lang="en-US" sz="2200" dirty="0"/>
              <a:t>90</a:t>
            </a:r>
            <a:endParaRPr lang="en-IN" sz="2200" dirty="0"/>
          </a:p>
        </p:txBody>
      </p:sp>
      <p:sp>
        <p:nvSpPr>
          <p:cNvPr id="188" name="TextBox 187">
            <a:extLst>
              <a:ext uri="{FF2B5EF4-FFF2-40B4-BE49-F238E27FC236}">
                <a16:creationId xmlns:a16="http://schemas.microsoft.com/office/drawing/2014/main" id="{EBC12D53-AF72-427B-A362-0216067E1790}"/>
              </a:ext>
            </a:extLst>
          </p:cNvPr>
          <p:cNvSpPr txBox="1"/>
          <p:nvPr/>
        </p:nvSpPr>
        <p:spPr>
          <a:xfrm>
            <a:off x="4151333" y="1178290"/>
            <a:ext cx="514650" cy="417633"/>
          </a:xfrm>
          <a:prstGeom prst="rect">
            <a:avLst/>
          </a:prstGeom>
          <a:noFill/>
        </p:spPr>
        <p:txBody>
          <a:bodyPr wrap="square" rtlCol="0">
            <a:spAutoFit/>
          </a:bodyPr>
          <a:lstStyle/>
          <a:p>
            <a:pPr algn="ctr"/>
            <a:r>
              <a:rPr lang="en-US" sz="2200" dirty="0"/>
              <a:t>50</a:t>
            </a:r>
            <a:endParaRPr lang="en-IN" sz="2200" dirty="0"/>
          </a:p>
        </p:txBody>
      </p:sp>
      <p:sp>
        <p:nvSpPr>
          <p:cNvPr id="189" name="TextBox 188">
            <a:extLst>
              <a:ext uri="{FF2B5EF4-FFF2-40B4-BE49-F238E27FC236}">
                <a16:creationId xmlns:a16="http://schemas.microsoft.com/office/drawing/2014/main" id="{9AD0D9D3-B48A-493A-ACE3-8050921C7BD6}"/>
              </a:ext>
            </a:extLst>
          </p:cNvPr>
          <p:cNvSpPr txBox="1"/>
          <p:nvPr/>
        </p:nvSpPr>
        <p:spPr>
          <a:xfrm>
            <a:off x="4050010" y="1917262"/>
            <a:ext cx="615974" cy="417633"/>
          </a:xfrm>
          <a:prstGeom prst="rect">
            <a:avLst/>
          </a:prstGeom>
          <a:noFill/>
        </p:spPr>
        <p:txBody>
          <a:bodyPr wrap="square" rtlCol="0">
            <a:spAutoFit/>
          </a:bodyPr>
          <a:lstStyle/>
          <a:p>
            <a:pPr algn="ctr"/>
            <a:r>
              <a:rPr lang="en-US" sz="2200" dirty="0"/>
              <a:t>110</a:t>
            </a:r>
            <a:endParaRPr lang="en-IN" sz="2200" dirty="0"/>
          </a:p>
        </p:txBody>
      </p:sp>
      <p:sp>
        <p:nvSpPr>
          <p:cNvPr id="190" name="TextBox 189">
            <a:extLst>
              <a:ext uri="{FF2B5EF4-FFF2-40B4-BE49-F238E27FC236}">
                <a16:creationId xmlns:a16="http://schemas.microsoft.com/office/drawing/2014/main" id="{A6176A94-0241-44BD-83DA-D1B737289315}"/>
              </a:ext>
            </a:extLst>
          </p:cNvPr>
          <p:cNvSpPr txBox="1"/>
          <p:nvPr/>
        </p:nvSpPr>
        <p:spPr>
          <a:xfrm>
            <a:off x="4151333" y="2656234"/>
            <a:ext cx="514650" cy="417633"/>
          </a:xfrm>
          <a:prstGeom prst="rect">
            <a:avLst/>
          </a:prstGeom>
          <a:noFill/>
        </p:spPr>
        <p:txBody>
          <a:bodyPr wrap="square" rtlCol="0">
            <a:spAutoFit/>
          </a:bodyPr>
          <a:lstStyle/>
          <a:p>
            <a:pPr algn="ctr"/>
            <a:r>
              <a:rPr lang="en-US" sz="2200" dirty="0"/>
              <a:t>20</a:t>
            </a:r>
            <a:endParaRPr lang="en-IN" sz="2200" dirty="0"/>
          </a:p>
        </p:txBody>
      </p:sp>
      <p:sp>
        <p:nvSpPr>
          <p:cNvPr id="191" name="TextBox 190">
            <a:extLst>
              <a:ext uri="{FF2B5EF4-FFF2-40B4-BE49-F238E27FC236}">
                <a16:creationId xmlns:a16="http://schemas.microsoft.com/office/drawing/2014/main" id="{56D381C2-C0C9-4DD3-BAD6-A9335273FE54}"/>
              </a:ext>
            </a:extLst>
          </p:cNvPr>
          <p:cNvSpPr txBox="1"/>
          <p:nvPr/>
        </p:nvSpPr>
        <p:spPr>
          <a:xfrm>
            <a:off x="4151333" y="3395208"/>
            <a:ext cx="514650" cy="417633"/>
          </a:xfrm>
          <a:prstGeom prst="rect">
            <a:avLst/>
          </a:prstGeom>
          <a:noFill/>
        </p:spPr>
        <p:txBody>
          <a:bodyPr wrap="square" rtlCol="0">
            <a:spAutoFit/>
          </a:bodyPr>
          <a:lstStyle/>
          <a:p>
            <a:pPr algn="ctr"/>
            <a:r>
              <a:rPr lang="en-US" sz="2200" dirty="0"/>
              <a:t>60</a:t>
            </a:r>
            <a:endParaRPr lang="en-IN" sz="2200" dirty="0"/>
          </a:p>
        </p:txBody>
      </p:sp>
      <p:sp>
        <p:nvSpPr>
          <p:cNvPr id="192" name="TextBox 191">
            <a:extLst>
              <a:ext uri="{FF2B5EF4-FFF2-40B4-BE49-F238E27FC236}">
                <a16:creationId xmlns:a16="http://schemas.microsoft.com/office/drawing/2014/main" id="{D754BB76-D719-4612-B4C1-C6F2D91240FB}"/>
              </a:ext>
            </a:extLst>
          </p:cNvPr>
          <p:cNvSpPr txBox="1"/>
          <p:nvPr/>
        </p:nvSpPr>
        <p:spPr>
          <a:xfrm>
            <a:off x="3240171" y="1178290"/>
            <a:ext cx="514650" cy="417633"/>
          </a:xfrm>
          <a:prstGeom prst="rect">
            <a:avLst/>
          </a:prstGeom>
          <a:noFill/>
        </p:spPr>
        <p:txBody>
          <a:bodyPr wrap="square" rtlCol="0">
            <a:spAutoFit/>
          </a:bodyPr>
          <a:lstStyle/>
          <a:p>
            <a:pPr algn="ctr"/>
            <a:r>
              <a:rPr lang="en-US" sz="2200" dirty="0"/>
              <a:t>70</a:t>
            </a:r>
            <a:endParaRPr lang="en-IN" sz="2200" dirty="0"/>
          </a:p>
        </p:txBody>
      </p:sp>
      <p:sp>
        <p:nvSpPr>
          <p:cNvPr id="193" name="TextBox 192">
            <a:extLst>
              <a:ext uri="{FF2B5EF4-FFF2-40B4-BE49-F238E27FC236}">
                <a16:creationId xmlns:a16="http://schemas.microsoft.com/office/drawing/2014/main" id="{72ED86B9-6EE4-49AA-87D2-1433D234DE07}"/>
              </a:ext>
            </a:extLst>
          </p:cNvPr>
          <p:cNvSpPr txBox="1"/>
          <p:nvPr/>
        </p:nvSpPr>
        <p:spPr>
          <a:xfrm>
            <a:off x="3240171" y="1917262"/>
            <a:ext cx="514650" cy="417633"/>
          </a:xfrm>
          <a:prstGeom prst="rect">
            <a:avLst/>
          </a:prstGeom>
          <a:noFill/>
        </p:spPr>
        <p:txBody>
          <a:bodyPr wrap="square" rtlCol="0">
            <a:spAutoFit/>
          </a:bodyPr>
          <a:lstStyle/>
          <a:p>
            <a:pPr algn="ctr"/>
            <a:r>
              <a:rPr lang="en-US" sz="2200" dirty="0"/>
              <a:t>60</a:t>
            </a:r>
            <a:endParaRPr lang="en-IN" sz="2200" dirty="0"/>
          </a:p>
        </p:txBody>
      </p:sp>
      <p:sp>
        <p:nvSpPr>
          <p:cNvPr id="194" name="TextBox 193">
            <a:extLst>
              <a:ext uri="{FF2B5EF4-FFF2-40B4-BE49-F238E27FC236}">
                <a16:creationId xmlns:a16="http://schemas.microsoft.com/office/drawing/2014/main" id="{C54DD629-3AC1-49EE-86C2-55A1C2F753B9}"/>
              </a:ext>
            </a:extLst>
          </p:cNvPr>
          <p:cNvSpPr txBox="1"/>
          <p:nvPr/>
        </p:nvSpPr>
        <p:spPr>
          <a:xfrm>
            <a:off x="3240171" y="2656234"/>
            <a:ext cx="514650" cy="417633"/>
          </a:xfrm>
          <a:prstGeom prst="rect">
            <a:avLst/>
          </a:prstGeom>
          <a:noFill/>
        </p:spPr>
        <p:txBody>
          <a:bodyPr wrap="square" rtlCol="0">
            <a:spAutoFit/>
          </a:bodyPr>
          <a:lstStyle/>
          <a:p>
            <a:pPr algn="ctr"/>
            <a:r>
              <a:rPr lang="en-US" sz="2200" dirty="0"/>
              <a:t>60</a:t>
            </a:r>
            <a:endParaRPr lang="en-IN" sz="2200" dirty="0"/>
          </a:p>
        </p:txBody>
      </p:sp>
      <p:sp>
        <p:nvSpPr>
          <p:cNvPr id="195" name="TextBox 194">
            <a:extLst>
              <a:ext uri="{FF2B5EF4-FFF2-40B4-BE49-F238E27FC236}">
                <a16:creationId xmlns:a16="http://schemas.microsoft.com/office/drawing/2014/main" id="{B14D0A3F-90AC-43F2-8C60-14D4F837C874}"/>
              </a:ext>
            </a:extLst>
          </p:cNvPr>
          <p:cNvSpPr txBox="1"/>
          <p:nvPr/>
        </p:nvSpPr>
        <p:spPr>
          <a:xfrm>
            <a:off x="3240171" y="3395208"/>
            <a:ext cx="514650" cy="417633"/>
          </a:xfrm>
          <a:prstGeom prst="rect">
            <a:avLst/>
          </a:prstGeom>
          <a:noFill/>
        </p:spPr>
        <p:txBody>
          <a:bodyPr wrap="square" rtlCol="0">
            <a:spAutoFit/>
          </a:bodyPr>
          <a:lstStyle/>
          <a:p>
            <a:pPr algn="ctr"/>
            <a:r>
              <a:rPr lang="en-US" sz="2200" dirty="0"/>
              <a:t>90</a:t>
            </a:r>
            <a:endParaRPr lang="en-IN" sz="2200" dirty="0"/>
          </a:p>
        </p:txBody>
      </p:sp>
      <p:sp>
        <p:nvSpPr>
          <p:cNvPr id="196" name="TextBox 195">
            <a:extLst>
              <a:ext uri="{FF2B5EF4-FFF2-40B4-BE49-F238E27FC236}">
                <a16:creationId xmlns:a16="http://schemas.microsoft.com/office/drawing/2014/main" id="{CC6166F2-49DC-45CF-858A-92C03C4A981B}"/>
              </a:ext>
            </a:extLst>
          </p:cNvPr>
          <p:cNvSpPr txBox="1"/>
          <p:nvPr/>
        </p:nvSpPr>
        <p:spPr>
          <a:xfrm>
            <a:off x="2329009" y="1178290"/>
            <a:ext cx="514650" cy="417633"/>
          </a:xfrm>
          <a:prstGeom prst="rect">
            <a:avLst/>
          </a:prstGeom>
          <a:noFill/>
        </p:spPr>
        <p:txBody>
          <a:bodyPr wrap="square" rtlCol="0">
            <a:spAutoFit/>
          </a:bodyPr>
          <a:lstStyle/>
          <a:p>
            <a:pPr algn="ctr"/>
            <a:r>
              <a:rPr lang="en-US" sz="2200" dirty="0"/>
              <a:t>50</a:t>
            </a:r>
            <a:endParaRPr lang="en-IN" sz="2200" dirty="0"/>
          </a:p>
        </p:txBody>
      </p:sp>
      <p:sp>
        <p:nvSpPr>
          <p:cNvPr id="197" name="TextBox 196">
            <a:extLst>
              <a:ext uri="{FF2B5EF4-FFF2-40B4-BE49-F238E27FC236}">
                <a16:creationId xmlns:a16="http://schemas.microsoft.com/office/drawing/2014/main" id="{D4F16121-A77D-480A-AA9F-9006028BC92F}"/>
              </a:ext>
            </a:extLst>
          </p:cNvPr>
          <p:cNvSpPr txBox="1"/>
          <p:nvPr/>
        </p:nvSpPr>
        <p:spPr>
          <a:xfrm>
            <a:off x="2213748" y="1917262"/>
            <a:ext cx="629912" cy="417633"/>
          </a:xfrm>
          <a:prstGeom prst="rect">
            <a:avLst/>
          </a:prstGeom>
          <a:noFill/>
        </p:spPr>
        <p:txBody>
          <a:bodyPr wrap="square" rtlCol="0">
            <a:spAutoFit/>
          </a:bodyPr>
          <a:lstStyle/>
          <a:p>
            <a:pPr algn="ctr"/>
            <a:r>
              <a:rPr lang="en-US" sz="2200" dirty="0"/>
              <a:t>110</a:t>
            </a:r>
            <a:endParaRPr lang="en-IN" sz="2200" dirty="0"/>
          </a:p>
        </p:txBody>
      </p:sp>
      <p:sp>
        <p:nvSpPr>
          <p:cNvPr id="198" name="TextBox 197">
            <a:extLst>
              <a:ext uri="{FF2B5EF4-FFF2-40B4-BE49-F238E27FC236}">
                <a16:creationId xmlns:a16="http://schemas.microsoft.com/office/drawing/2014/main" id="{8C58553E-4F2B-468D-927F-BDD37975786F}"/>
              </a:ext>
            </a:extLst>
          </p:cNvPr>
          <p:cNvSpPr txBox="1"/>
          <p:nvPr/>
        </p:nvSpPr>
        <p:spPr>
          <a:xfrm>
            <a:off x="2238160" y="2656234"/>
            <a:ext cx="605500" cy="417633"/>
          </a:xfrm>
          <a:prstGeom prst="rect">
            <a:avLst/>
          </a:prstGeom>
          <a:noFill/>
        </p:spPr>
        <p:txBody>
          <a:bodyPr wrap="square" rtlCol="0">
            <a:spAutoFit/>
          </a:bodyPr>
          <a:lstStyle/>
          <a:p>
            <a:pPr algn="ctr"/>
            <a:r>
              <a:rPr lang="en-US" sz="2200" dirty="0"/>
              <a:t>100</a:t>
            </a:r>
            <a:endParaRPr lang="en-IN" sz="2200" dirty="0"/>
          </a:p>
        </p:txBody>
      </p:sp>
      <p:sp>
        <p:nvSpPr>
          <p:cNvPr id="199" name="TextBox 198">
            <a:extLst>
              <a:ext uri="{FF2B5EF4-FFF2-40B4-BE49-F238E27FC236}">
                <a16:creationId xmlns:a16="http://schemas.microsoft.com/office/drawing/2014/main" id="{221360FE-5858-4CEC-9A92-49F51CA963DF}"/>
              </a:ext>
            </a:extLst>
          </p:cNvPr>
          <p:cNvSpPr txBox="1"/>
          <p:nvPr/>
        </p:nvSpPr>
        <p:spPr>
          <a:xfrm>
            <a:off x="2190878" y="3395208"/>
            <a:ext cx="652781" cy="417633"/>
          </a:xfrm>
          <a:prstGeom prst="rect">
            <a:avLst/>
          </a:prstGeom>
          <a:noFill/>
        </p:spPr>
        <p:txBody>
          <a:bodyPr wrap="square" rtlCol="0">
            <a:spAutoFit/>
          </a:bodyPr>
          <a:lstStyle/>
          <a:p>
            <a:pPr algn="ctr"/>
            <a:r>
              <a:rPr lang="en-US" sz="2200" dirty="0"/>
              <a:t>100</a:t>
            </a:r>
            <a:endParaRPr lang="en-IN" sz="2200" dirty="0"/>
          </a:p>
        </p:txBody>
      </p:sp>
      <p:sp>
        <p:nvSpPr>
          <p:cNvPr id="200" name="TextBox 199">
            <a:extLst>
              <a:ext uri="{FF2B5EF4-FFF2-40B4-BE49-F238E27FC236}">
                <a16:creationId xmlns:a16="http://schemas.microsoft.com/office/drawing/2014/main" id="{3B4374D6-0617-4127-954D-21D269CE7F23}"/>
              </a:ext>
            </a:extLst>
          </p:cNvPr>
          <p:cNvSpPr txBox="1"/>
          <p:nvPr/>
        </p:nvSpPr>
        <p:spPr>
          <a:xfrm>
            <a:off x="6553691" y="1019601"/>
            <a:ext cx="603187" cy="417633"/>
          </a:xfrm>
          <a:prstGeom prst="rect">
            <a:avLst/>
          </a:prstGeom>
          <a:noFill/>
        </p:spPr>
        <p:txBody>
          <a:bodyPr wrap="square" rtlCol="0">
            <a:spAutoFit/>
          </a:bodyPr>
          <a:lstStyle/>
          <a:p>
            <a:pPr algn="ctr"/>
            <a:r>
              <a:rPr lang="en-US" sz="2200" dirty="0"/>
              <a:t>600</a:t>
            </a:r>
            <a:endParaRPr lang="en-IN" sz="2200" dirty="0"/>
          </a:p>
        </p:txBody>
      </p:sp>
      <p:sp>
        <p:nvSpPr>
          <p:cNvPr id="201" name="TextBox 200">
            <a:extLst>
              <a:ext uri="{FF2B5EF4-FFF2-40B4-BE49-F238E27FC236}">
                <a16:creationId xmlns:a16="http://schemas.microsoft.com/office/drawing/2014/main" id="{110C7944-715E-400D-950B-C96042605414}"/>
              </a:ext>
            </a:extLst>
          </p:cNvPr>
          <p:cNvSpPr txBox="1"/>
          <p:nvPr/>
        </p:nvSpPr>
        <p:spPr>
          <a:xfrm>
            <a:off x="6553691" y="1757268"/>
            <a:ext cx="609284" cy="417633"/>
          </a:xfrm>
          <a:prstGeom prst="rect">
            <a:avLst/>
          </a:prstGeom>
          <a:noFill/>
        </p:spPr>
        <p:txBody>
          <a:bodyPr wrap="square" rtlCol="0">
            <a:spAutoFit/>
          </a:bodyPr>
          <a:lstStyle/>
          <a:p>
            <a:pPr algn="ctr"/>
            <a:r>
              <a:rPr lang="en-US" sz="2200" dirty="0"/>
              <a:t>200</a:t>
            </a:r>
            <a:endParaRPr lang="en-IN" sz="2200" dirty="0"/>
          </a:p>
        </p:txBody>
      </p:sp>
      <p:sp>
        <p:nvSpPr>
          <p:cNvPr id="202" name="TextBox 201">
            <a:extLst>
              <a:ext uri="{FF2B5EF4-FFF2-40B4-BE49-F238E27FC236}">
                <a16:creationId xmlns:a16="http://schemas.microsoft.com/office/drawing/2014/main" id="{9B436061-4071-4088-BB53-1E0B0F10C889}"/>
              </a:ext>
            </a:extLst>
          </p:cNvPr>
          <p:cNvSpPr txBox="1"/>
          <p:nvPr/>
        </p:nvSpPr>
        <p:spPr>
          <a:xfrm>
            <a:off x="6553691" y="2494939"/>
            <a:ext cx="609284" cy="417633"/>
          </a:xfrm>
          <a:prstGeom prst="rect">
            <a:avLst/>
          </a:prstGeom>
          <a:noFill/>
        </p:spPr>
        <p:txBody>
          <a:bodyPr wrap="square" rtlCol="0">
            <a:spAutoFit/>
          </a:bodyPr>
          <a:lstStyle/>
          <a:p>
            <a:pPr algn="ctr"/>
            <a:r>
              <a:rPr lang="en-US" sz="2200" dirty="0"/>
              <a:t>900</a:t>
            </a:r>
            <a:endParaRPr lang="en-IN" sz="2200" dirty="0"/>
          </a:p>
        </p:txBody>
      </p:sp>
      <p:sp>
        <p:nvSpPr>
          <p:cNvPr id="203" name="TextBox 202">
            <a:extLst>
              <a:ext uri="{FF2B5EF4-FFF2-40B4-BE49-F238E27FC236}">
                <a16:creationId xmlns:a16="http://schemas.microsoft.com/office/drawing/2014/main" id="{ECF94637-2FCF-4EA0-8851-824AED90FD13}"/>
              </a:ext>
            </a:extLst>
          </p:cNvPr>
          <p:cNvSpPr txBox="1"/>
          <p:nvPr/>
        </p:nvSpPr>
        <p:spPr>
          <a:xfrm>
            <a:off x="6555495" y="3232604"/>
            <a:ext cx="609284" cy="417633"/>
          </a:xfrm>
          <a:prstGeom prst="rect">
            <a:avLst/>
          </a:prstGeom>
          <a:noFill/>
        </p:spPr>
        <p:txBody>
          <a:bodyPr wrap="square" rtlCol="0">
            <a:spAutoFit/>
          </a:bodyPr>
          <a:lstStyle/>
          <a:p>
            <a:pPr algn="ctr"/>
            <a:r>
              <a:rPr lang="en-US" sz="2200" dirty="0"/>
              <a:t>500</a:t>
            </a:r>
            <a:endParaRPr lang="en-IN" sz="2200" dirty="0"/>
          </a:p>
        </p:txBody>
      </p:sp>
      <p:sp>
        <p:nvSpPr>
          <p:cNvPr id="204" name="TextBox 203">
            <a:extLst>
              <a:ext uri="{FF2B5EF4-FFF2-40B4-BE49-F238E27FC236}">
                <a16:creationId xmlns:a16="http://schemas.microsoft.com/office/drawing/2014/main" id="{A007596C-80B3-43D0-8F28-6459E5A77457}"/>
              </a:ext>
            </a:extLst>
          </p:cNvPr>
          <p:cNvSpPr txBox="1"/>
          <p:nvPr/>
        </p:nvSpPr>
        <p:spPr>
          <a:xfrm>
            <a:off x="1111987" y="3792921"/>
            <a:ext cx="610267" cy="417633"/>
          </a:xfrm>
          <a:prstGeom prst="rect">
            <a:avLst/>
          </a:prstGeom>
          <a:noFill/>
        </p:spPr>
        <p:txBody>
          <a:bodyPr wrap="square" rtlCol="0">
            <a:spAutoFit/>
          </a:bodyPr>
          <a:lstStyle/>
          <a:p>
            <a:pPr algn="ctr"/>
            <a:r>
              <a:rPr lang="en-US" sz="2200" dirty="0"/>
              <a:t>600</a:t>
            </a:r>
            <a:endParaRPr lang="en-IN" sz="2200" dirty="0"/>
          </a:p>
        </p:txBody>
      </p:sp>
      <p:sp>
        <p:nvSpPr>
          <p:cNvPr id="205" name="TextBox 204">
            <a:extLst>
              <a:ext uri="{FF2B5EF4-FFF2-40B4-BE49-F238E27FC236}">
                <a16:creationId xmlns:a16="http://schemas.microsoft.com/office/drawing/2014/main" id="{408B71F8-1F38-4A58-8C14-0F58DD6E971F}"/>
              </a:ext>
            </a:extLst>
          </p:cNvPr>
          <p:cNvSpPr txBox="1"/>
          <p:nvPr/>
        </p:nvSpPr>
        <p:spPr>
          <a:xfrm>
            <a:off x="2019523" y="3792921"/>
            <a:ext cx="610267" cy="417633"/>
          </a:xfrm>
          <a:prstGeom prst="rect">
            <a:avLst/>
          </a:prstGeom>
          <a:noFill/>
        </p:spPr>
        <p:txBody>
          <a:bodyPr wrap="square" rtlCol="0">
            <a:spAutoFit/>
          </a:bodyPr>
          <a:lstStyle/>
          <a:p>
            <a:pPr algn="ctr"/>
            <a:r>
              <a:rPr lang="en-US" sz="2200" dirty="0"/>
              <a:t>200</a:t>
            </a:r>
            <a:endParaRPr lang="en-IN" sz="2200" dirty="0"/>
          </a:p>
        </p:txBody>
      </p:sp>
      <p:sp>
        <p:nvSpPr>
          <p:cNvPr id="206" name="TextBox 205">
            <a:extLst>
              <a:ext uri="{FF2B5EF4-FFF2-40B4-BE49-F238E27FC236}">
                <a16:creationId xmlns:a16="http://schemas.microsoft.com/office/drawing/2014/main" id="{240A77FF-28F2-44D4-929F-24C449526ABB}"/>
              </a:ext>
            </a:extLst>
          </p:cNvPr>
          <p:cNvSpPr txBox="1"/>
          <p:nvPr/>
        </p:nvSpPr>
        <p:spPr>
          <a:xfrm>
            <a:off x="2927059" y="3792921"/>
            <a:ext cx="610267" cy="417633"/>
          </a:xfrm>
          <a:prstGeom prst="rect">
            <a:avLst/>
          </a:prstGeom>
          <a:noFill/>
        </p:spPr>
        <p:txBody>
          <a:bodyPr wrap="square" rtlCol="0">
            <a:spAutoFit/>
          </a:bodyPr>
          <a:lstStyle/>
          <a:p>
            <a:pPr algn="ctr"/>
            <a:r>
              <a:rPr lang="en-US" sz="2200" dirty="0"/>
              <a:t>400</a:t>
            </a:r>
            <a:endParaRPr lang="en-IN" sz="2200" dirty="0"/>
          </a:p>
        </p:txBody>
      </p:sp>
      <p:sp>
        <p:nvSpPr>
          <p:cNvPr id="207" name="TextBox 206">
            <a:extLst>
              <a:ext uri="{FF2B5EF4-FFF2-40B4-BE49-F238E27FC236}">
                <a16:creationId xmlns:a16="http://schemas.microsoft.com/office/drawing/2014/main" id="{FEDDD2A3-D78E-4710-8E59-0EE7DF8D0665}"/>
              </a:ext>
            </a:extLst>
          </p:cNvPr>
          <p:cNvSpPr txBox="1"/>
          <p:nvPr/>
        </p:nvSpPr>
        <p:spPr>
          <a:xfrm>
            <a:off x="3834593" y="3792921"/>
            <a:ext cx="610267" cy="417633"/>
          </a:xfrm>
          <a:prstGeom prst="rect">
            <a:avLst/>
          </a:prstGeom>
          <a:noFill/>
        </p:spPr>
        <p:txBody>
          <a:bodyPr wrap="square" rtlCol="0">
            <a:spAutoFit/>
          </a:bodyPr>
          <a:lstStyle/>
          <a:p>
            <a:pPr algn="ctr"/>
            <a:r>
              <a:rPr lang="en-US" sz="2200" dirty="0"/>
              <a:t>200</a:t>
            </a:r>
            <a:endParaRPr lang="en-IN" sz="2200" dirty="0"/>
          </a:p>
        </p:txBody>
      </p:sp>
      <p:sp>
        <p:nvSpPr>
          <p:cNvPr id="208" name="TextBox 207">
            <a:extLst>
              <a:ext uri="{FF2B5EF4-FFF2-40B4-BE49-F238E27FC236}">
                <a16:creationId xmlns:a16="http://schemas.microsoft.com/office/drawing/2014/main" id="{D2D4A75E-4165-4E67-B865-012042671F45}"/>
              </a:ext>
            </a:extLst>
          </p:cNvPr>
          <p:cNvSpPr txBox="1"/>
          <p:nvPr/>
        </p:nvSpPr>
        <p:spPr>
          <a:xfrm>
            <a:off x="4742129" y="3792921"/>
            <a:ext cx="610267" cy="417633"/>
          </a:xfrm>
          <a:prstGeom prst="rect">
            <a:avLst/>
          </a:prstGeom>
          <a:noFill/>
        </p:spPr>
        <p:txBody>
          <a:bodyPr wrap="square" rtlCol="0">
            <a:spAutoFit/>
          </a:bodyPr>
          <a:lstStyle/>
          <a:p>
            <a:pPr algn="ctr"/>
            <a:r>
              <a:rPr lang="en-US" sz="2200" dirty="0"/>
              <a:t>400</a:t>
            </a:r>
            <a:endParaRPr lang="en-IN" sz="2200" dirty="0"/>
          </a:p>
        </p:txBody>
      </p:sp>
      <p:sp>
        <p:nvSpPr>
          <p:cNvPr id="209" name="TextBox 208">
            <a:extLst>
              <a:ext uri="{FF2B5EF4-FFF2-40B4-BE49-F238E27FC236}">
                <a16:creationId xmlns:a16="http://schemas.microsoft.com/office/drawing/2014/main" id="{72CE2730-89B1-4FB9-BE0F-24D281F1144A}"/>
              </a:ext>
            </a:extLst>
          </p:cNvPr>
          <p:cNvSpPr txBox="1"/>
          <p:nvPr/>
        </p:nvSpPr>
        <p:spPr>
          <a:xfrm>
            <a:off x="4544027" y="2250886"/>
            <a:ext cx="606785" cy="417633"/>
          </a:xfrm>
          <a:prstGeom prst="rect">
            <a:avLst/>
          </a:prstGeom>
          <a:noFill/>
        </p:spPr>
        <p:txBody>
          <a:bodyPr wrap="square" rtlCol="0">
            <a:spAutoFit/>
          </a:bodyPr>
          <a:lstStyle/>
          <a:p>
            <a:pPr algn="ctr"/>
            <a:r>
              <a:rPr lang="en-US" sz="2200" dirty="0">
                <a:solidFill>
                  <a:schemeClr val="tx2"/>
                </a:solidFill>
              </a:rPr>
              <a:t>400</a:t>
            </a:r>
            <a:endParaRPr lang="en-IN" sz="2200" dirty="0">
              <a:solidFill>
                <a:schemeClr val="tx2"/>
              </a:solidFill>
            </a:endParaRPr>
          </a:p>
        </p:txBody>
      </p:sp>
      <p:cxnSp>
        <p:nvCxnSpPr>
          <p:cNvPr id="210" name="Straight Connector 209">
            <a:extLst>
              <a:ext uri="{FF2B5EF4-FFF2-40B4-BE49-F238E27FC236}">
                <a16:creationId xmlns:a16="http://schemas.microsoft.com/office/drawing/2014/main" id="{310E6F41-5EBB-4AE8-8EC0-DD6E327D1BF6}"/>
              </a:ext>
            </a:extLst>
          </p:cNvPr>
          <p:cNvCxnSpPr>
            <a:cxnSpLocks/>
          </p:cNvCxnSpPr>
          <p:nvPr/>
        </p:nvCxnSpPr>
        <p:spPr>
          <a:xfrm>
            <a:off x="4586990" y="2641855"/>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0751070-37B5-4C26-818F-7FA7E23E3E79}"/>
              </a:ext>
            </a:extLst>
          </p:cNvPr>
          <p:cNvCxnSpPr>
            <a:cxnSpLocks/>
          </p:cNvCxnSpPr>
          <p:nvPr/>
        </p:nvCxnSpPr>
        <p:spPr>
          <a:xfrm flipV="1">
            <a:off x="5097703" y="2314381"/>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5AC96819-5918-45D9-88C7-FE80EF2A6464}"/>
              </a:ext>
            </a:extLst>
          </p:cNvPr>
          <p:cNvSpPr txBox="1"/>
          <p:nvPr/>
        </p:nvSpPr>
        <p:spPr>
          <a:xfrm>
            <a:off x="894809" y="1510511"/>
            <a:ext cx="606785" cy="417633"/>
          </a:xfrm>
          <a:prstGeom prst="rect">
            <a:avLst/>
          </a:prstGeom>
          <a:noFill/>
        </p:spPr>
        <p:txBody>
          <a:bodyPr wrap="square" rtlCol="0">
            <a:spAutoFit/>
          </a:bodyPr>
          <a:lstStyle/>
          <a:p>
            <a:pPr algn="ctr"/>
            <a:r>
              <a:rPr lang="en-US" sz="2200" dirty="0">
                <a:solidFill>
                  <a:schemeClr val="tx2"/>
                </a:solidFill>
              </a:rPr>
              <a:t>100</a:t>
            </a:r>
            <a:endParaRPr lang="en-IN" sz="2200" dirty="0">
              <a:solidFill>
                <a:schemeClr val="tx2"/>
              </a:solidFill>
            </a:endParaRPr>
          </a:p>
        </p:txBody>
      </p:sp>
      <p:cxnSp>
        <p:nvCxnSpPr>
          <p:cNvPr id="213" name="Straight Connector 212">
            <a:extLst>
              <a:ext uri="{FF2B5EF4-FFF2-40B4-BE49-F238E27FC236}">
                <a16:creationId xmlns:a16="http://schemas.microsoft.com/office/drawing/2014/main" id="{B15E6EA2-26F5-49CA-B16D-607931DC5A4B}"/>
              </a:ext>
            </a:extLst>
          </p:cNvPr>
          <p:cNvCxnSpPr>
            <a:cxnSpLocks/>
          </p:cNvCxnSpPr>
          <p:nvPr/>
        </p:nvCxnSpPr>
        <p:spPr>
          <a:xfrm>
            <a:off x="949593" y="1901482"/>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4A2BDA08-0E16-41AC-8BC2-B7D7B4765854}"/>
              </a:ext>
            </a:extLst>
          </p:cNvPr>
          <p:cNvCxnSpPr>
            <a:cxnSpLocks/>
          </p:cNvCxnSpPr>
          <p:nvPr/>
        </p:nvCxnSpPr>
        <p:spPr>
          <a:xfrm flipV="1">
            <a:off x="1460307" y="1574007"/>
            <a:ext cx="0" cy="330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12A288-763B-4B56-A62C-F9EC70D39490}"/>
              </a:ext>
            </a:extLst>
          </p:cNvPr>
          <p:cNvCxnSpPr/>
          <p:nvPr/>
        </p:nvCxnSpPr>
        <p:spPr>
          <a:xfrm>
            <a:off x="5496036" y="85937"/>
            <a:ext cx="0" cy="485008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3F5E6D67-CB7A-46B8-95E5-E2F3E8F84712}"/>
              </a:ext>
            </a:extLst>
          </p:cNvPr>
          <p:cNvSpPr txBox="1"/>
          <p:nvPr/>
        </p:nvSpPr>
        <p:spPr>
          <a:xfrm>
            <a:off x="5967497" y="1178290"/>
            <a:ext cx="514650" cy="417633"/>
          </a:xfrm>
          <a:prstGeom prst="rect">
            <a:avLst/>
          </a:prstGeom>
          <a:noFill/>
        </p:spPr>
        <p:txBody>
          <a:bodyPr wrap="square" rtlCol="0">
            <a:spAutoFit/>
          </a:bodyPr>
          <a:lstStyle/>
          <a:p>
            <a:pPr algn="ctr"/>
            <a:r>
              <a:rPr lang="en-US" sz="2200" dirty="0"/>
              <a:t>30</a:t>
            </a:r>
          </a:p>
        </p:txBody>
      </p:sp>
      <p:sp>
        <p:nvSpPr>
          <p:cNvPr id="217" name="TextBox 216">
            <a:extLst>
              <a:ext uri="{FF2B5EF4-FFF2-40B4-BE49-F238E27FC236}">
                <a16:creationId xmlns:a16="http://schemas.microsoft.com/office/drawing/2014/main" id="{095D3AE4-647D-4EA5-A635-48B6DEA89A5B}"/>
              </a:ext>
            </a:extLst>
          </p:cNvPr>
          <p:cNvSpPr txBox="1"/>
          <p:nvPr/>
        </p:nvSpPr>
        <p:spPr>
          <a:xfrm>
            <a:off x="5967497" y="1905136"/>
            <a:ext cx="514650" cy="417633"/>
          </a:xfrm>
          <a:prstGeom prst="rect">
            <a:avLst/>
          </a:prstGeom>
          <a:noFill/>
        </p:spPr>
        <p:txBody>
          <a:bodyPr wrap="square" rtlCol="0">
            <a:spAutoFit/>
          </a:bodyPr>
          <a:lstStyle/>
          <a:p>
            <a:pPr algn="ctr"/>
            <a:r>
              <a:rPr lang="en-US" sz="2200" dirty="0"/>
              <a:t>50</a:t>
            </a:r>
          </a:p>
        </p:txBody>
      </p:sp>
      <p:sp>
        <p:nvSpPr>
          <p:cNvPr id="218" name="TextBox 217">
            <a:extLst>
              <a:ext uri="{FF2B5EF4-FFF2-40B4-BE49-F238E27FC236}">
                <a16:creationId xmlns:a16="http://schemas.microsoft.com/office/drawing/2014/main" id="{92703640-6240-4435-A084-24C2A06EAD9A}"/>
              </a:ext>
            </a:extLst>
          </p:cNvPr>
          <p:cNvSpPr txBox="1"/>
          <p:nvPr/>
        </p:nvSpPr>
        <p:spPr>
          <a:xfrm>
            <a:off x="5967497" y="2659501"/>
            <a:ext cx="514650" cy="417633"/>
          </a:xfrm>
          <a:prstGeom prst="rect">
            <a:avLst/>
          </a:prstGeom>
          <a:noFill/>
        </p:spPr>
        <p:txBody>
          <a:bodyPr wrap="square" rtlCol="0">
            <a:spAutoFit/>
          </a:bodyPr>
          <a:lstStyle/>
          <a:p>
            <a:pPr algn="ctr"/>
            <a:r>
              <a:rPr lang="en-US" sz="2200" dirty="0"/>
              <a:t>80</a:t>
            </a:r>
          </a:p>
        </p:txBody>
      </p:sp>
      <p:sp>
        <p:nvSpPr>
          <p:cNvPr id="219" name="TextBox 218">
            <a:extLst>
              <a:ext uri="{FF2B5EF4-FFF2-40B4-BE49-F238E27FC236}">
                <a16:creationId xmlns:a16="http://schemas.microsoft.com/office/drawing/2014/main" id="{05EED4AD-2093-4EAC-8521-AD14A9AAAF75}"/>
              </a:ext>
            </a:extLst>
          </p:cNvPr>
          <p:cNvSpPr txBox="1"/>
          <p:nvPr/>
        </p:nvSpPr>
        <p:spPr>
          <a:xfrm>
            <a:off x="5858667" y="3395208"/>
            <a:ext cx="623482" cy="417633"/>
          </a:xfrm>
          <a:prstGeom prst="rect">
            <a:avLst/>
          </a:prstGeom>
          <a:noFill/>
        </p:spPr>
        <p:txBody>
          <a:bodyPr wrap="square" rtlCol="0">
            <a:spAutoFit/>
          </a:bodyPr>
          <a:lstStyle/>
          <a:p>
            <a:pPr algn="ctr"/>
            <a:r>
              <a:rPr lang="en-US" sz="2200" dirty="0"/>
              <a:t>120</a:t>
            </a:r>
          </a:p>
        </p:txBody>
      </p:sp>
      <p:sp>
        <p:nvSpPr>
          <p:cNvPr id="220" name="TextBox 219">
            <a:extLst>
              <a:ext uri="{FF2B5EF4-FFF2-40B4-BE49-F238E27FC236}">
                <a16:creationId xmlns:a16="http://schemas.microsoft.com/office/drawing/2014/main" id="{ABA38C96-31F7-40EE-868F-C6BF92A07F77}"/>
              </a:ext>
            </a:extLst>
          </p:cNvPr>
          <p:cNvSpPr txBox="1"/>
          <p:nvPr/>
        </p:nvSpPr>
        <p:spPr>
          <a:xfrm>
            <a:off x="5645137" y="3792921"/>
            <a:ext cx="610267" cy="417633"/>
          </a:xfrm>
          <a:prstGeom prst="rect">
            <a:avLst/>
          </a:prstGeom>
          <a:noFill/>
        </p:spPr>
        <p:txBody>
          <a:bodyPr wrap="square" rtlCol="0">
            <a:spAutoFit/>
          </a:bodyPr>
          <a:lstStyle/>
          <a:p>
            <a:pPr algn="ctr"/>
            <a:r>
              <a:rPr lang="en-US" sz="2200" dirty="0"/>
              <a:t>400</a:t>
            </a:r>
            <a:endParaRPr lang="en-IN" sz="2200" dirty="0"/>
          </a:p>
        </p:txBody>
      </p:sp>
      <p:sp>
        <p:nvSpPr>
          <p:cNvPr id="221" name="TextBox 220">
            <a:extLst>
              <a:ext uri="{FF2B5EF4-FFF2-40B4-BE49-F238E27FC236}">
                <a16:creationId xmlns:a16="http://schemas.microsoft.com/office/drawing/2014/main" id="{54A5E729-2C36-473B-AB68-EFFBF825BEE1}"/>
              </a:ext>
            </a:extLst>
          </p:cNvPr>
          <p:cNvSpPr txBox="1"/>
          <p:nvPr/>
        </p:nvSpPr>
        <p:spPr>
          <a:xfrm>
            <a:off x="5589628" y="233078"/>
            <a:ext cx="707321" cy="417633"/>
          </a:xfrm>
          <a:prstGeom prst="rect">
            <a:avLst/>
          </a:prstGeom>
          <a:noFill/>
        </p:spPr>
        <p:txBody>
          <a:bodyPr wrap="square" rtlCol="0">
            <a:spAutoFit/>
          </a:bodyPr>
          <a:lstStyle/>
          <a:p>
            <a:pPr algn="ctr"/>
            <a:r>
              <a:rPr lang="en-US" sz="2200" dirty="0"/>
              <a:t>6</a:t>
            </a:r>
            <a:endParaRPr lang="en-IN" sz="2200" dirty="0"/>
          </a:p>
        </p:txBody>
      </p:sp>
      <p:sp>
        <p:nvSpPr>
          <p:cNvPr id="222" name="TextBox 221">
            <a:extLst>
              <a:ext uri="{FF2B5EF4-FFF2-40B4-BE49-F238E27FC236}">
                <a16:creationId xmlns:a16="http://schemas.microsoft.com/office/drawing/2014/main" id="{E4A995F6-C79E-467A-BADE-C115D3288106}"/>
              </a:ext>
            </a:extLst>
          </p:cNvPr>
          <p:cNvSpPr txBox="1"/>
          <p:nvPr/>
        </p:nvSpPr>
        <p:spPr>
          <a:xfrm>
            <a:off x="1830311" y="762755"/>
            <a:ext cx="606785" cy="417633"/>
          </a:xfrm>
          <a:prstGeom prst="rect">
            <a:avLst/>
          </a:prstGeom>
          <a:noFill/>
        </p:spPr>
        <p:txBody>
          <a:bodyPr wrap="square" rtlCol="0">
            <a:spAutoFit/>
          </a:bodyPr>
          <a:lstStyle/>
          <a:p>
            <a:pPr algn="ctr"/>
            <a:r>
              <a:rPr lang="en-US" sz="2200" dirty="0">
                <a:solidFill>
                  <a:schemeClr val="tx2"/>
                </a:solidFill>
              </a:rPr>
              <a:t>200</a:t>
            </a:r>
            <a:endParaRPr lang="en-IN" sz="2200" dirty="0">
              <a:solidFill>
                <a:schemeClr val="tx2"/>
              </a:solidFill>
            </a:endParaRPr>
          </a:p>
        </p:txBody>
      </p:sp>
      <p:cxnSp>
        <p:nvCxnSpPr>
          <p:cNvPr id="223" name="Straight Connector 222">
            <a:extLst>
              <a:ext uri="{FF2B5EF4-FFF2-40B4-BE49-F238E27FC236}">
                <a16:creationId xmlns:a16="http://schemas.microsoft.com/office/drawing/2014/main" id="{6F55751F-39B9-44C7-8A46-2AA9876AED90}"/>
              </a:ext>
            </a:extLst>
          </p:cNvPr>
          <p:cNvCxnSpPr>
            <a:cxnSpLocks/>
          </p:cNvCxnSpPr>
          <p:nvPr/>
        </p:nvCxnSpPr>
        <p:spPr>
          <a:xfrm>
            <a:off x="1859687" y="1153725"/>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20462D8-F6B0-4E37-87C8-D627AB8F41F5}"/>
              </a:ext>
            </a:extLst>
          </p:cNvPr>
          <p:cNvCxnSpPr>
            <a:cxnSpLocks/>
          </p:cNvCxnSpPr>
          <p:nvPr/>
        </p:nvCxnSpPr>
        <p:spPr>
          <a:xfrm flipV="1">
            <a:off x="2370400" y="826250"/>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A9E9D3CD-5D85-4537-82AE-5DE5529A1B20}"/>
              </a:ext>
            </a:extLst>
          </p:cNvPr>
          <p:cNvSpPr txBox="1"/>
          <p:nvPr/>
        </p:nvSpPr>
        <p:spPr>
          <a:xfrm>
            <a:off x="2714634" y="1509496"/>
            <a:ext cx="606785" cy="417633"/>
          </a:xfrm>
          <a:prstGeom prst="rect">
            <a:avLst/>
          </a:prstGeom>
          <a:noFill/>
        </p:spPr>
        <p:txBody>
          <a:bodyPr wrap="square" rtlCol="0">
            <a:spAutoFit/>
          </a:bodyPr>
          <a:lstStyle/>
          <a:p>
            <a:pPr algn="ctr"/>
            <a:r>
              <a:rPr lang="en-US" sz="2200" dirty="0">
                <a:solidFill>
                  <a:schemeClr val="tx2"/>
                </a:solidFill>
              </a:rPr>
              <a:t>100</a:t>
            </a:r>
            <a:endParaRPr lang="en-IN" sz="2200" dirty="0">
              <a:solidFill>
                <a:schemeClr val="tx2"/>
              </a:solidFill>
            </a:endParaRPr>
          </a:p>
        </p:txBody>
      </p:sp>
      <p:cxnSp>
        <p:nvCxnSpPr>
          <p:cNvPr id="226" name="Straight Connector 225">
            <a:extLst>
              <a:ext uri="{FF2B5EF4-FFF2-40B4-BE49-F238E27FC236}">
                <a16:creationId xmlns:a16="http://schemas.microsoft.com/office/drawing/2014/main" id="{0B4F7EDD-D9E4-4175-B5B0-AF375BED1ADE}"/>
              </a:ext>
            </a:extLst>
          </p:cNvPr>
          <p:cNvCxnSpPr>
            <a:cxnSpLocks/>
          </p:cNvCxnSpPr>
          <p:nvPr/>
        </p:nvCxnSpPr>
        <p:spPr>
          <a:xfrm>
            <a:off x="2769417" y="1900465"/>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B80257D-2A1C-4D7A-9807-4E6DB71BCF02}"/>
              </a:ext>
            </a:extLst>
          </p:cNvPr>
          <p:cNvCxnSpPr>
            <a:cxnSpLocks/>
          </p:cNvCxnSpPr>
          <p:nvPr/>
        </p:nvCxnSpPr>
        <p:spPr>
          <a:xfrm flipV="1">
            <a:off x="3280132" y="1572991"/>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A6C70DA7-851C-4DF4-9715-C3E5B47BA93A}"/>
              </a:ext>
            </a:extLst>
          </p:cNvPr>
          <p:cNvSpPr txBox="1"/>
          <p:nvPr/>
        </p:nvSpPr>
        <p:spPr>
          <a:xfrm>
            <a:off x="5448287" y="776908"/>
            <a:ext cx="606785" cy="417633"/>
          </a:xfrm>
          <a:prstGeom prst="rect">
            <a:avLst/>
          </a:prstGeom>
          <a:noFill/>
        </p:spPr>
        <p:txBody>
          <a:bodyPr wrap="square" rtlCol="0">
            <a:spAutoFit/>
          </a:bodyPr>
          <a:lstStyle/>
          <a:p>
            <a:pPr algn="ctr"/>
            <a:r>
              <a:rPr lang="en-US" sz="2200" dirty="0">
                <a:solidFill>
                  <a:schemeClr val="tx2"/>
                </a:solidFill>
              </a:rPr>
              <a:t>400</a:t>
            </a:r>
            <a:endParaRPr lang="en-IN" sz="2200" dirty="0">
              <a:solidFill>
                <a:schemeClr val="tx2"/>
              </a:solidFill>
            </a:endParaRPr>
          </a:p>
        </p:txBody>
      </p:sp>
      <p:cxnSp>
        <p:nvCxnSpPr>
          <p:cNvPr id="229" name="Straight Connector 228">
            <a:extLst>
              <a:ext uri="{FF2B5EF4-FFF2-40B4-BE49-F238E27FC236}">
                <a16:creationId xmlns:a16="http://schemas.microsoft.com/office/drawing/2014/main" id="{F0DF015B-53EC-46DF-BE7B-504023802552}"/>
              </a:ext>
            </a:extLst>
          </p:cNvPr>
          <p:cNvCxnSpPr>
            <a:cxnSpLocks/>
          </p:cNvCxnSpPr>
          <p:nvPr/>
        </p:nvCxnSpPr>
        <p:spPr>
          <a:xfrm>
            <a:off x="5503072" y="1167879"/>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9476F44-013E-4BD5-9BD0-82A101D88EAC}"/>
              </a:ext>
            </a:extLst>
          </p:cNvPr>
          <p:cNvCxnSpPr>
            <a:cxnSpLocks/>
          </p:cNvCxnSpPr>
          <p:nvPr/>
        </p:nvCxnSpPr>
        <p:spPr>
          <a:xfrm flipV="1">
            <a:off x="6013785" y="840404"/>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3A8FD58E-C7D0-4C6A-AC67-9302A8EE7865}"/>
              </a:ext>
            </a:extLst>
          </p:cNvPr>
          <p:cNvSpPr txBox="1"/>
          <p:nvPr/>
        </p:nvSpPr>
        <p:spPr>
          <a:xfrm>
            <a:off x="3627055" y="2268045"/>
            <a:ext cx="606785" cy="417633"/>
          </a:xfrm>
          <a:prstGeom prst="rect">
            <a:avLst/>
          </a:prstGeom>
          <a:noFill/>
        </p:spPr>
        <p:txBody>
          <a:bodyPr wrap="square" rtlCol="0">
            <a:spAutoFit/>
          </a:bodyPr>
          <a:lstStyle/>
          <a:p>
            <a:pPr algn="ctr"/>
            <a:r>
              <a:rPr lang="en-US" sz="2200" dirty="0">
                <a:solidFill>
                  <a:schemeClr val="tx2"/>
                </a:solidFill>
              </a:rPr>
              <a:t>200</a:t>
            </a:r>
            <a:endParaRPr lang="en-IN" sz="2200" dirty="0">
              <a:solidFill>
                <a:schemeClr val="tx2"/>
              </a:solidFill>
            </a:endParaRPr>
          </a:p>
        </p:txBody>
      </p:sp>
      <p:cxnSp>
        <p:nvCxnSpPr>
          <p:cNvPr id="232" name="Straight Connector 231">
            <a:extLst>
              <a:ext uri="{FF2B5EF4-FFF2-40B4-BE49-F238E27FC236}">
                <a16:creationId xmlns:a16="http://schemas.microsoft.com/office/drawing/2014/main" id="{3AF4DB92-D389-42E7-811D-9CCB1E411FCA}"/>
              </a:ext>
            </a:extLst>
          </p:cNvPr>
          <p:cNvCxnSpPr>
            <a:cxnSpLocks/>
          </p:cNvCxnSpPr>
          <p:nvPr/>
        </p:nvCxnSpPr>
        <p:spPr>
          <a:xfrm>
            <a:off x="3681838" y="2659017"/>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2A37E01-9293-44FA-A5AB-A4C3ED7B4EEB}"/>
              </a:ext>
            </a:extLst>
          </p:cNvPr>
          <p:cNvCxnSpPr>
            <a:cxnSpLocks/>
          </p:cNvCxnSpPr>
          <p:nvPr/>
        </p:nvCxnSpPr>
        <p:spPr>
          <a:xfrm flipV="1">
            <a:off x="4192552" y="2331541"/>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7842B973-7A5B-4618-B447-EF4161ECD6CD}"/>
              </a:ext>
            </a:extLst>
          </p:cNvPr>
          <p:cNvSpPr txBox="1"/>
          <p:nvPr/>
        </p:nvSpPr>
        <p:spPr>
          <a:xfrm>
            <a:off x="2714634" y="2267099"/>
            <a:ext cx="606785" cy="417633"/>
          </a:xfrm>
          <a:prstGeom prst="rect">
            <a:avLst/>
          </a:prstGeom>
          <a:noFill/>
        </p:spPr>
        <p:txBody>
          <a:bodyPr wrap="square" rtlCol="0">
            <a:spAutoFit/>
          </a:bodyPr>
          <a:lstStyle/>
          <a:p>
            <a:pPr algn="ctr"/>
            <a:r>
              <a:rPr lang="en-US" sz="2200" dirty="0">
                <a:solidFill>
                  <a:schemeClr val="tx2"/>
                </a:solidFill>
              </a:rPr>
              <a:t>300</a:t>
            </a:r>
            <a:endParaRPr lang="en-IN" sz="2200" dirty="0">
              <a:solidFill>
                <a:schemeClr val="tx2"/>
              </a:solidFill>
            </a:endParaRPr>
          </a:p>
        </p:txBody>
      </p:sp>
      <p:cxnSp>
        <p:nvCxnSpPr>
          <p:cNvPr id="235" name="Straight Connector 234">
            <a:extLst>
              <a:ext uri="{FF2B5EF4-FFF2-40B4-BE49-F238E27FC236}">
                <a16:creationId xmlns:a16="http://schemas.microsoft.com/office/drawing/2014/main" id="{B66D4110-2211-4C64-9ADD-3F00B5E9D7C1}"/>
              </a:ext>
            </a:extLst>
          </p:cNvPr>
          <p:cNvCxnSpPr>
            <a:cxnSpLocks/>
          </p:cNvCxnSpPr>
          <p:nvPr/>
        </p:nvCxnSpPr>
        <p:spPr>
          <a:xfrm>
            <a:off x="2769417" y="2658070"/>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F17F3115-1F94-4A86-B95E-88FFAED5BEE1}"/>
              </a:ext>
            </a:extLst>
          </p:cNvPr>
          <p:cNvCxnSpPr>
            <a:cxnSpLocks/>
          </p:cNvCxnSpPr>
          <p:nvPr/>
        </p:nvCxnSpPr>
        <p:spPr>
          <a:xfrm flipV="1">
            <a:off x="3280132" y="2330593"/>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C2DF846-E4C6-4408-BF9C-12125AC8027A}"/>
              </a:ext>
            </a:extLst>
          </p:cNvPr>
          <p:cNvSpPr txBox="1"/>
          <p:nvPr/>
        </p:nvSpPr>
        <p:spPr>
          <a:xfrm>
            <a:off x="894809" y="3006045"/>
            <a:ext cx="606785" cy="417633"/>
          </a:xfrm>
          <a:prstGeom prst="rect">
            <a:avLst/>
          </a:prstGeom>
          <a:noFill/>
        </p:spPr>
        <p:txBody>
          <a:bodyPr wrap="square" rtlCol="0">
            <a:spAutoFit/>
          </a:bodyPr>
          <a:lstStyle/>
          <a:p>
            <a:pPr algn="ctr"/>
            <a:r>
              <a:rPr lang="en-US" sz="2200" dirty="0">
                <a:solidFill>
                  <a:schemeClr val="tx2"/>
                </a:solidFill>
              </a:rPr>
              <a:t>500</a:t>
            </a:r>
            <a:endParaRPr lang="en-IN" sz="2200" dirty="0">
              <a:solidFill>
                <a:schemeClr val="tx2"/>
              </a:solidFill>
            </a:endParaRPr>
          </a:p>
        </p:txBody>
      </p:sp>
      <p:cxnSp>
        <p:nvCxnSpPr>
          <p:cNvPr id="238" name="Straight Connector 237">
            <a:extLst>
              <a:ext uri="{FF2B5EF4-FFF2-40B4-BE49-F238E27FC236}">
                <a16:creationId xmlns:a16="http://schemas.microsoft.com/office/drawing/2014/main" id="{DB718ECC-BC40-4B7F-82BE-49F91F16443C}"/>
              </a:ext>
            </a:extLst>
          </p:cNvPr>
          <p:cNvCxnSpPr>
            <a:cxnSpLocks/>
          </p:cNvCxnSpPr>
          <p:nvPr/>
        </p:nvCxnSpPr>
        <p:spPr>
          <a:xfrm>
            <a:off x="949593" y="3397014"/>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4E2F1B9-1EAD-41AC-A682-0335BECF0654}"/>
              </a:ext>
            </a:extLst>
          </p:cNvPr>
          <p:cNvCxnSpPr>
            <a:cxnSpLocks/>
          </p:cNvCxnSpPr>
          <p:nvPr/>
        </p:nvCxnSpPr>
        <p:spPr>
          <a:xfrm flipV="1">
            <a:off x="1460307" y="3069540"/>
            <a:ext cx="0" cy="330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B47D5826-4099-468B-8016-0A04B6CA8252}"/>
              </a:ext>
            </a:extLst>
          </p:cNvPr>
          <p:cNvCxnSpPr>
            <a:cxnSpLocks/>
          </p:cNvCxnSpPr>
          <p:nvPr/>
        </p:nvCxnSpPr>
        <p:spPr>
          <a:xfrm>
            <a:off x="42148" y="4926064"/>
            <a:ext cx="63627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82E4CB3-4C38-4FB6-9E4B-7C4F5765A408}"/>
              </a:ext>
            </a:extLst>
          </p:cNvPr>
          <p:cNvCxnSpPr>
            <a:cxnSpLocks/>
          </p:cNvCxnSpPr>
          <p:nvPr/>
        </p:nvCxnSpPr>
        <p:spPr>
          <a:xfrm>
            <a:off x="8142714" y="75423"/>
            <a:ext cx="0" cy="373741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46D6BEE5-1044-4564-982C-00E2D9113897}"/>
              </a:ext>
            </a:extLst>
          </p:cNvPr>
          <p:cNvSpPr txBox="1"/>
          <p:nvPr/>
        </p:nvSpPr>
        <p:spPr>
          <a:xfrm>
            <a:off x="7197728" y="1003889"/>
            <a:ext cx="1113002" cy="430887"/>
          </a:xfrm>
          <a:prstGeom prst="rect">
            <a:avLst/>
          </a:prstGeom>
          <a:noFill/>
        </p:spPr>
        <p:txBody>
          <a:bodyPr wrap="square" rtlCol="0">
            <a:spAutoFit/>
          </a:bodyPr>
          <a:lstStyle/>
          <a:p>
            <a:pPr algn="ctr"/>
            <a:r>
              <a:rPr lang="en-US" sz="2200" dirty="0"/>
              <a:t>u</a:t>
            </a:r>
            <a:r>
              <a:rPr lang="en-US" sz="2200" baseline="-25000" dirty="0"/>
              <a:t>1 </a:t>
            </a:r>
            <a:r>
              <a:rPr lang="en-US" sz="2200" dirty="0"/>
              <a:t>= 0</a:t>
            </a:r>
            <a:endParaRPr lang="en-IN" sz="2200" baseline="-25000" dirty="0"/>
          </a:p>
        </p:txBody>
      </p:sp>
      <p:sp>
        <p:nvSpPr>
          <p:cNvPr id="246" name="TextBox 245">
            <a:extLst>
              <a:ext uri="{FF2B5EF4-FFF2-40B4-BE49-F238E27FC236}">
                <a16:creationId xmlns:a16="http://schemas.microsoft.com/office/drawing/2014/main" id="{48951597-5947-4297-8E76-6F160EA53630}"/>
              </a:ext>
            </a:extLst>
          </p:cNvPr>
          <p:cNvSpPr txBox="1"/>
          <p:nvPr/>
        </p:nvSpPr>
        <p:spPr>
          <a:xfrm>
            <a:off x="7197728" y="1753103"/>
            <a:ext cx="1113002" cy="430887"/>
          </a:xfrm>
          <a:prstGeom prst="rect">
            <a:avLst/>
          </a:prstGeom>
          <a:noFill/>
        </p:spPr>
        <p:txBody>
          <a:bodyPr wrap="square" rtlCol="0">
            <a:spAutoFit/>
          </a:bodyPr>
          <a:lstStyle/>
          <a:p>
            <a:pPr algn="ctr"/>
            <a:r>
              <a:rPr lang="en-US" sz="2200" dirty="0"/>
              <a:t>u</a:t>
            </a:r>
            <a:r>
              <a:rPr lang="en-US" sz="2200" baseline="-25000" dirty="0"/>
              <a:t>2 </a:t>
            </a:r>
            <a:r>
              <a:rPr lang="en-US" sz="2200" dirty="0"/>
              <a:t>= 20</a:t>
            </a:r>
            <a:endParaRPr lang="en-IN" sz="2200" baseline="-25000" dirty="0"/>
          </a:p>
        </p:txBody>
      </p:sp>
      <p:sp>
        <p:nvSpPr>
          <p:cNvPr id="247" name="TextBox 246">
            <a:extLst>
              <a:ext uri="{FF2B5EF4-FFF2-40B4-BE49-F238E27FC236}">
                <a16:creationId xmlns:a16="http://schemas.microsoft.com/office/drawing/2014/main" id="{584041DF-323E-4408-AA3A-7AD9C190CC2F}"/>
              </a:ext>
            </a:extLst>
          </p:cNvPr>
          <p:cNvSpPr txBox="1"/>
          <p:nvPr/>
        </p:nvSpPr>
        <p:spPr>
          <a:xfrm>
            <a:off x="7197728" y="2489501"/>
            <a:ext cx="1113002" cy="430887"/>
          </a:xfrm>
          <a:prstGeom prst="rect">
            <a:avLst/>
          </a:prstGeom>
          <a:noFill/>
        </p:spPr>
        <p:txBody>
          <a:bodyPr wrap="square" rtlCol="0">
            <a:spAutoFit/>
          </a:bodyPr>
          <a:lstStyle/>
          <a:p>
            <a:pPr algn="ctr"/>
            <a:r>
              <a:rPr lang="en-US" sz="2200" dirty="0"/>
              <a:t>u</a:t>
            </a:r>
            <a:r>
              <a:rPr lang="en-US" sz="2200" baseline="-25000" dirty="0"/>
              <a:t>3 </a:t>
            </a:r>
            <a:r>
              <a:rPr lang="en-US" sz="2200" dirty="0"/>
              <a:t>= 20</a:t>
            </a:r>
            <a:endParaRPr lang="en-IN" sz="2200" baseline="-25000" dirty="0"/>
          </a:p>
        </p:txBody>
      </p:sp>
      <p:sp>
        <p:nvSpPr>
          <p:cNvPr id="248" name="TextBox 247">
            <a:extLst>
              <a:ext uri="{FF2B5EF4-FFF2-40B4-BE49-F238E27FC236}">
                <a16:creationId xmlns:a16="http://schemas.microsoft.com/office/drawing/2014/main" id="{E36A6733-CB75-4EC4-B311-BF621DD6B3FE}"/>
              </a:ext>
            </a:extLst>
          </p:cNvPr>
          <p:cNvSpPr txBox="1"/>
          <p:nvPr/>
        </p:nvSpPr>
        <p:spPr>
          <a:xfrm>
            <a:off x="7197728" y="3156341"/>
            <a:ext cx="1113002" cy="430887"/>
          </a:xfrm>
          <a:prstGeom prst="rect">
            <a:avLst/>
          </a:prstGeom>
          <a:noFill/>
        </p:spPr>
        <p:txBody>
          <a:bodyPr wrap="square" rtlCol="0">
            <a:spAutoFit/>
          </a:bodyPr>
          <a:lstStyle/>
          <a:p>
            <a:pPr algn="ctr"/>
            <a:r>
              <a:rPr lang="en-US" sz="2200" dirty="0"/>
              <a:t>u</a:t>
            </a:r>
            <a:r>
              <a:rPr lang="en-US" sz="2200" baseline="-25000" dirty="0"/>
              <a:t>4 </a:t>
            </a:r>
            <a:r>
              <a:rPr lang="en-US" sz="2200" dirty="0"/>
              <a:t>= 20</a:t>
            </a:r>
            <a:endParaRPr lang="en-IN" sz="2200" baseline="-25000" dirty="0"/>
          </a:p>
        </p:txBody>
      </p:sp>
      <p:sp>
        <p:nvSpPr>
          <p:cNvPr id="249" name="TextBox 248">
            <a:extLst>
              <a:ext uri="{FF2B5EF4-FFF2-40B4-BE49-F238E27FC236}">
                <a16:creationId xmlns:a16="http://schemas.microsoft.com/office/drawing/2014/main" id="{24C800DE-FE80-4ED4-AB8C-6DFFAAAB7F09}"/>
              </a:ext>
            </a:extLst>
          </p:cNvPr>
          <p:cNvSpPr txBox="1"/>
          <p:nvPr/>
        </p:nvSpPr>
        <p:spPr>
          <a:xfrm>
            <a:off x="-101037" y="4337185"/>
            <a:ext cx="1204587" cy="430887"/>
          </a:xfrm>
          <a:prstGeom prst="rect">
            <a:avLst/>
          </a:prstGeom>
          <a:noFill/>
        </p:spPr>
        <p:txBody>
          <a:bodyPr wrap="square" rtlCol="0">
            <a:spAutoFit/>
          </a:bodyPr>
          <a:lstStyle/>
          <a:p>
            <a:pPr algn="ctr"/>
            <a:r>
              <a:rPr lang="en-US" sz="2200" dirty="0" err="1"/>
              <a:t>v</a:t>
            </a:r>
            <a:r>
              <a:rPr lang="en-US" sz="2200" baseline="-25000" dirty="0" err="1"/>
              <a:t>j</a:t>
            </a:r>
            <a:endParaRPr lang="en-IN" sz="2200" baseline="-25000" dirty="0"/>
          </a:p>
        </p:txBody>
      </p:sp>
      <p:sp>
        <p:nvSpPr>
          <p:cNvPr id="250" name="TextBox 249">
            <a:extLst>
              <a:ext uri="{FF2B5EF4-FFF2-40B4-BE49-F238E27FC236}">
                <a16:creationId xmlns:a16="http://schemas.microsoft.com/office/drawing/2014/main" id="{D414D28A-FA4C-4609-AEAF-5889AE04514A}"/>
              </a:ext>
            </a:extLst>
          </p:cNvPr>
          <p:cNvSpPr txBox="1"/>
          <p:nvPr/>
        </p:nvSpPr>
        <p:spPr>
          <a:xfrm>
            <a:off x="964530" y="4333562"/>
            <a:ext cx="936000" cy="430887"/>
          </a:xfrm>
          <a:prstGeom prst="rect">
            <a:avLst/>
          </a:prstGeom>
          <a:noFill/>
        </p:spPr>
        <p:txBody>
          <a:bodyPr wrap="square" rtlCol="0">
            <a:spAutoFit/>
          </a:bodyPr>
          <a:lstStyle/>
          <a:p>
            <a:pPr algn="ctr"/>
            <a:r>
              <a:rPr lang="en-US" sz="2200" dirty="0"/>
              <a:t>v</a:t>
            </a:r>
            <a:r>
              <a:rPr lang="en-US" sz="2200" baseline="-25000" dirty="0"/>
              <a:t>1 </a:t>
            </a:r>
            <a:r>
              <a:rPr lang="en-US" sz="2200" dirty="0"/>
              <a:t>= 70</a:t>
            </a:r>
            <a:endParaRPr lang="en-IN" sz="2200" baseline="-25000" dirty="0"/>
          </a:p>
        </p:txBody>
      </p:sp>
      <p:sp>
        <p:nvSpPr>
          <p:cNvPr id="251" name="TextBox 250">
            <a:extLst>
              <a:ext uri="{FF2B5EF4-FFF2-40B4-BE49-F238E27FC236}">
                <a16:creationId xmlns:a16="http://schemas.microsoft.com/office/drawing/2014/main" id="{C4ACBBCE-4FF0-4B0F-AAFD-E4C54F664D54}"/>
              </a:ext>
            </a:extLst>
          </p:cNvPr>
          <p:cNvSpPr txBox="1"/>
          <p:nvPr/>
        </p:nvSpPr>
        <p:spPr>
          <a:xfrm>
            <a:off x="1856059" y="4333562"/>
            <a:ext cx="936000" cy="430887"/>
          </a:xfrm>
          <a:prstGeom prst="rect">
            <a:avLst/>
          </a:prstGeom>
          <a:noFill/>
        </p:spPr>
        <p:txBody>
          <a:bodyPr wrap="square" rtlCol="0">
            <a:spAutoFit/>
          </a:bodyPr>
          <a:lstStyle/>
          <a:p>
            <a:pPr algn="ctr"/>
            <a:r>
              <a:rPr lang="en-US" sz="2200" dirty="0"/>
              <a:t>v</a:t>
            </a:r>
            <a:r>
              <a:rPr lang="en-US" sz="2200" baseline="-25000" dirty="0"/>
              <a:t>2 </a:t>
            </a:r>
            <a:r>
              <a:rPr lang="en-US" sz="2200" dirty="0"/>
              <a:t>= 50</a:t>
            </a:r>
            <a:endParaRPr lang="en-IN" sz="2200" baseline="-25000" dirty="0"/>
          </a:p>
        </p:txBody>
      </p:sp>
      <p:sp>
        <p:nvSpPr>
          <p:cNvPr id="252" name="TextBox 251">
            <a:extLst>
              <a:ext uri="{FF2B5EF4-FFF2-40B4-BE49-F238E27FC236}">
                <a16:creationId xmlns:a16="http://schemas.microsoft.com/office/drawing/2014/main" id="{D85458A0-37F1-4B06-B785-5F7141429BDE}"/>
              </a:ext>
            </a:extLst>
          </p:cNvPr>
          <p:cNvSpPr txBox="1"/>
          <p:nvPr/>
        </p:nvSpPr>
        <p:spPr>
          <a:xfrm>
            <a:off x="2756060" y="4333562"/>
            <a:ext cx="936000" cy="430887"/>
          </a:xfrm>
          <a:prstGeom prst="rect">
            <a:avLst/>
          </a:prstGeom>
          <a:noFill/>
        </p:spPr>
        <p:txBody>
          <a:bodyPr wrap="square" rtlCol="0">
            <a:spAutoFit/>
          </a:bodyPr>
          <a:lstStyle/>
          <a:p>
            <a:pPr algn="ctr"/>
            <a:r>
              <a:rPr lang="en-US" sz="2200" dirty="0"/>
              <a:t>v</a:t>
            </a:r>
            <a:r>
              <a:rPr lang="en-US" sz="2200" baseline="-25000" dirty="0"/>
              <a:t>3 </a:t>
            </a:r>
            <a:r>
              <a:rPr lang="en-US" sz="2200" dirty="0"/>
              <a:t>= 40</a:t>
            </a:r>
            <a:endParaRPr lang="en-IN" sz="2200" baseline="-25000" dirty="0"/>
          </a:p>
        </p:txBody>
      </p:sp>
      <p:sp>
        <p:nvSpPr>
          <p:cNvPr id="253" name="TextBox 252">
            <a:extLst>
              <a:ext uri="{FF2B5EF4-FFF2-40B4-BE49-F238E27FC236}">
                <a16:creationId xmlns:a16="http://schemas.microsoft.com/office/drawing/2014/main" id="{9BA94DE4-E706-437B-81A4-07BD458DC9D8}"/>
              </a:ext>
            </a:extLst>
          </p:cNvPr>
          <p:cNvSpPr txBox="1"/>
          <p:nvPr/>
        </p:nvSpPr>
        <p:spPr>
          <a:xfrm>
            <a:off x="5494746" y="4333562"/>
            <a:ext cx="936000" cy="430887"/>
          </a:xfrm>
          <a:prstGeom prst="rect">
            <a:avLst/>
          </a:prstGeom>
          <a:noFill/>
        </p:spPr>
        <p:txBody>
          <a:bodyPr wrap="square" rtlCol="0">
            <a:spAutoFit/>
          </a:bodyPr>
          <a:lstStyle/>
          <a:p>
            <a:pPr algn="ctr"/>
            <a:r>
              <a:rPr lang="en-US" sz="2200" dirty="0"/>
              <a:t>v</a:t>
            </a:r>
            <a:r>
              <a:rPr lang="en-US" sz="2200" baseline="-25000" dirty="0"/>
              <a:t>6 </a:t>
            </a:r>
            <a:r>
              <a:rPr lang="en-US" sz="2200" dirty="0"/>
              <a:t>= 30</a:t>
            </a:r>
            <a:endParaRPr lang="en-IN" sz="2200" baseline="-25000" dirty="0"/>
          </a:p>
        </p:txBody>
      </p:sp>
      <p:sp>
        <p:nvSpPr>
          <p:cNvPr id="254" name="TextBox 253">
            <a:extLst>
              <a:ext uri="{FF2B5EF4-FFF2-40B4-BE49-F238E27FC236}">
                <a16:creationId xmlns:a16="http://schemas.microsoft.com/office/drawing/2014/main" id="{ED359D47-73BC-4601-BE71-7ECC4307F62A}"/>
              </a:ext>
            </a:extLst>
          </p:cNvPr>
          <p:cNvSpPr txBox="1"/>
          <p:nvPr/>
        </p:nvSpPr>
        <p:spPr>
          <a:xfrm>
            <a:off x="4588702" y="4333562"/>
            <a:ext cx="936000" cy="430887"/>
          </a:xfrm>
          <a:prstGeom prst="rect">
            <a:avLst/>
          </a:prstGeom>
          <a:noFill/>
        </p:spPr>
        <p:txBody>
          <a:bodyPr wrap="square" rtlCol="0">
            <a:spAutoFit/>
          </a:bodyPr>
          <a:lstStyle/>
          <a:p>
            <a:pPr algn="ctr"/>
            <a:r>
              <a:rPr lang="en-US" sz="2200" dirty="0"/>
              <a:t>v</a:t>
            </a:r>
            <a:r>
              <a:rPr lang="en-US" sz="2200" baseline="-25000" dirty="0"/>
              <a:t>5 </a:t>
            </a:r>
            <a:r>
              <a:rPr lang="en-US" sz="2200" dirty="0"/>
              <a:t>= 0</a:t>
            </a:r>
            <a:endParaRPr lang="en-IN" sz="2200" baseline="-25000" dirty="0"/>
          </a:p>
        </p:txBody>
      </p:sp>
      <p:sp>
        <p:nvSpPr>
          <p:cNvPr id="255" name="TextBox 254">
            <a:extLst>
              <a:ext uri="{FF2B5EF4-FFF2-40B4-BE49-F238E27FC236}">
                <a16:creationId xmlns:a16="http://schemas.microsoft.com/office/drawing/2014/main" id="{C799D619-5399-4A4D-9F62-95C77A823970}"/>
              </a:ext>
            </a:extLst>
          </p:cNvPr>
          <p:cNvSpPr txBox="1"/>
          <p:nvPr/>
        </p:nvSpPr>
        <p:spPr>
          <a:xfrm>
            <a:off x="7152249" y="235904"/>
            <a:ext cx="1204587" cy="430887"/>
          </a:xfrm>
          <a:prstGeom prst="rect">
            <a:avLst/>
          </a:prstGeom>
          <a:noFill/>
        </p:spPr>
        <p:txBody>
          <a:bodyPr wrap="square" rtlCol="0">
            <a:spAutoFit/>
          </a:bodyPr>
          <a:lstStyle/>
          <a:p>
            <a:pPr algn="ctr"/>
            <a:r>
              <a:rPr lang="en-US" sz="2200" dirty="0" err="1"/>
              <a:t>u</a:t>
            </a:r>
            <a:r>
              <a:rPr lang="en-US" sz="2200" baseline="-25000" dirty="0" err="1"/>
              <a:t>i</a:t>
            </a:r>
            <a:endParaRPr lang="en-IN" sz="2200" baseline="-25000" dirty="0"/>
          </a:p>
        </p:txBody>
      </p:sp>
      <p:sp>
        <p:nvSpPr>
          <p:cNvPr id="256" name="TextBox 255">
            <a:extLst>
              <a:ext uri="{FF2B5EF4-FFF2-40B4-BE49-F238E27FC236}">
                <a16:creationId xmlns:a16="http://schemas.microsoft.com/office/drawing/2014/main" id="{06453527-7FEF-429A-9F71-8519FA3FFF36}"/>
              </a:ext>
            </a:extLst>
          </p:cNvPr>
          <p:cNvSpPr txBox="1"/>
          <p:nvPr/>
        </p:nvSpPr>
        <p:spPr>
          <a:xfrm>
            <a:off x="3673245" y="4333562"/>
            <a:ext cx="936000" cy="430887"/>
          </a:xfrm>
          <a:prstGeom prst="rect">
            <a:avLst/>
          </a:prstGeom>
          <a:noFill/>
        </p:spPr>
        <p:txBody>
          <a:bodyPr wrap="square" rtlCol="0">
            <a:spAutoFit/>
          </a:bodyPr>
          <a:lstStyle/>
          <a:p>
            <a:pPr algn="ctr"/>
            <a:r>
              <a:rPr lang="en-US" sz="2200" dirty="0"/>
              <a:t>v</a:t>
            </a:r>
            <a:r>
              <a:rPr lang="en-US" sz="2200" baseline="-25000" dirty="0"/>
              <a:t>4 </a:t>
            </a:r>
            <a:r>
              <a:rPr lang="en-US" sz="2200" dirty="0"/>
              <a:t>= 0</a:t>
            </a:r>
            <a:endParaRPr lang="en-IN" sz="2200" baseline="-25000" dirty="0"/>
          </a:p>
        </p:txBody>
      </p:sp>
      <p:sp>
        <p:nvSpPr>
          <p:cNvPr id="259" name="TextBox 258">
            <a:extLst>
              <a:ext uri="{FF2B5EF4-FFF2-40B4-BE49-F238E27FC236}">
                <a16:creationId xmlns:a16="http://schemas.microsoft.com/office/drawing/2014/main" id="{2560DA08-F20E-4F55-81E5-99351B020D09}"/>
              </a:ext>
            </a:extLst>
          </p:cNvPr>
          <p:cNvSpPr txBox="1"/>
          <p:nvPr/>
        </p:nvSpPr>
        <p:spPr>
          <a:xfrm>
            <a:off x="2710207" y="1145696"/>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260" name="Oval 259">
            <a:extLst>
              <a:ext uri="{FF2B5EF4-FFF2-40B4-BE49-F238E27FC236}">
                <a16:creationId xmlns:a16="http://schemas.microsoft.com/office/drawing/2014/main" id="{E53E5D4F-815D-45EA-8155-CDBA64EAEA7F}"/>
              </a:ext>
            </a:extLst>
          </p:cNvPr>
          <p:cNvSpPr>
            <a:spLocks/>
          </p:cNvSpPr>
          <p:nvPr/>
        </p:nvSpPr>
        <p:spPr>
          <a:xfrm>
            <a:off x="2802340" y="1147217"/>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1" name="TextBox 260">
            <a:extLst>
              <a:ext uri="{FF2B5EF4-FFF2-40B4-BE49-F238E27FC236}">
                <a16:creationId xmlns:a16="http://schemas.microsoft.com/office/drawing/2014/main" id="{4C08F883-D8E4-4C9F-ABF2-17332CAF8A84}"/>
              </a:ext>
            </a:extLst>
          </p:cNvPr>
          <p:cNvSpPr txBox="1"/>
          <p:nvPr/>
        </p:nvSpPr>
        <p:spPr>
          <a:xfrm>
            <a:off x="3614018" y="1145696"/>
            <a:ext cx="552885" cy="430887"/>
          </a:xfrm>
          <a:prstGeom prst="rect">
            <a:avLst/>
          </a:prstGeom>
          <a:noFill/>
        </p:spPr>
        <p:txBody>
          <a:bodyPr wrap="square" rtlCol="0">
            <a:spAutoFit/>
          </a:bodyPr>
          <a:lstStyle/>
          <a:p>
            <a:pPr algn="ctr"/>
            <a:r>
              <a:rPr lang="en-US" sz="2200" dirty="0">
                <a:solidFill>
                  <a:schemeClr val="accent6"/>
                </a:solidFill>
              </a:rPr>
              <a:t>50</a:t>
            </a:r>
            <a:endParaRPr lang="en-IN" sz="2200" dirty="0">
              <a:solidFill>
                <a:schemeClr val="accent6"/>
              </a:solidFill>
            </a:endParaRPr>
          </a:p>
        </p:txBody>
      </p:sp>
      <p:sp>
        <p:nvSpPr>
          <p:cNvPr id="262" name="Oval 261">
            <a:extLst>
              <a:ext uri="{FF2B5EF4-FFF2-40B4-BE49-F238E27FC236}">
                <a16:creationId xmlns:a16="http://schemas.microsoft.com/office/drawing/2014/main" id="{87F67632-4224-4C11-A513-407065109B16}"/>
              </a:ext>
            </a:extLst>
          </p:cNvPr>
          <p:cNvSpPr>
            <a:spLocks/>
          </p:cNvSpPr>
          <p:nvPr/>
        </p:nvSpPr>
        <p:spPr>
          <a:xfrm>
            <a:off x="3706151" y="1147217"/>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3" name="TextBox 262">
            <a:extLst>
              <a:ext uri="{FF2B5EF4-FFF2-40B4-BE49-F238E27FC236}">
                <a16:creationId xmlns:a16="http://schemas.microsoft.com/office/drawing/2014/main" id="{9273D138-D0BA-49E6-914A-0D4348019DC6}"/>
              </a:ext>
            </a:extLst>
          </p:cNvPr>
          <p:cNvSpPr txBox="1"/>
          <p:nvPr/>
        </p:nvSpPr>
        <p:spPr>
          <a:xfrm>
            <a:off x="3614018" y="1880643"/>
            <a:ext cx="552885" cy="430887"/>
          </a:xfrm>
          <a:prstGeom prst="rect">
            <a:avLst/>
          </a:prstGeom>
          <a:noFill/>
        </p:spPr>
        <p:txBody>
          <a:bodyPr wrap="square" rtlCol="0">
            <a:spAutoFit/>
          </a:bodyPr>
          <a:lstStyle/>
          <a:p>
            <a:pPr algn="ctr"/>
            <a:r>
              <a:rPr lang="en-US" sz="2200" dirty="0">
                <a:solidFill>
                  <a:schemeClr val="accent6"/>
                </a:solidFill>
              </a:rPr>
              <a:t>90</a:t>
            </a:r>
            <a:endParaRPr lang="en-IN" sz="2200" dirty="0">
              <a:solidFill>
                <a:schemeClr val="accent6"/>
              </a:solidFill>
            </a:endParaRPr>
          </a:p>
        </p:txBody>
      </p:sp>
      <p:sp>
        <p:nvSpPr>
          <p:cNvPr id="264" name="Oval 263">
            <a:extLst>
              <a:ext uri="{FF2B5EF4-FFF2-40B4-BE49-F238E27FC236}">
                <a16:creationId xmlns:a16="http://schemas.microsoft.com/office/drawing/2014/main" id="{CD4DCC8D-6861-43B5-AA5D-0E269DA77372}"/>
              </a:ext>
            </a:extLst>
          </p:cNvPr>
          <p:cNvSpPr>
            <a:spLocks/>
          </p:cNvSpPr>
          <p:nvPr/>
        </p:nvSpPr>
        <p:spPr>
          <a:xfrm>
            <a:off x="3706151" y="1882164"/>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5" name="TextBox 264">
            <a:extLst>
              <a:ext uri="{FF2B5EF4-FFF2-40B4-BE49-F238E27FC236}">
                <a16:creationId xmlns:a16="http://schemas.microsoft.com/office/drawing/2014/main" id="{306E40BD-91AB-44EC-AF7D-9198D2844350}"/>
              </a:ext>
            </a:extLst>
          </p:cNvPr>
          <p:cNvSpPr txBox="1"/>
          <p:nvPr/>
        </p:nvSpPr>
        <p:spPr>
          <a:xfrm>
            <a:off x="1804320" y="1880643"/>
            <a:ext cx="552885" cy="430887"/>
          </a:xfrm>
          <a:prstGeom prst="rect">
            <a:avLst/>
          </a:prstGeom>
          <a:noFill/>
        </p:spPr>
        <p:txBody>
          <a:bodyPr wrap="square" rtlCol="0">
            <a:spAutoFit/>
          </a:bodyPr>
          <a:lstStyle/>
          <a:p>
            <a:pPr algn="ctr"/>
            <a:r>
              <a:rPr lang="en-US" sz="2200" dirty="0">
                <a:solidFill>
                  <a:schemeClr val="accent6"/>
                </a:solidFill>
              </a:rPr>
              <a:t>40</a:t>
            </a:r>
            <a:endParaRPr lang="en-IN" sz="2200" dirty="0">
              <a:solidFill>
                <a:schemeClr val="accent6"/>
              </a:solidFill>
            </a:endParaRPr>
          </a:p>
        </p:txBody>
      </p:sp>
      <p:sp>
        <p:nvSpPr>
          <p:cNvPr id="266" name="Oval 265">
            <a:extLst>
              <a:ext uri="{FF2B5EF4-FFF2-40B4-BE49-F238E27FC236}">
                <a16:creationId xmlns:a16="http://schemas.microsoft.com/office/drawing/2014/main" id="{C76E8FDD-9E75-4A0F-A716-44048F26E575}"/>
              </a:ext>
            </a:extLst>
          </p:cNvPr>
          <p:cNvSpPr>
            <a:spLocks/>
          </p:cNvSpPr>
          <p:nvPr/>
        </p:nvSpPr>
        <p:spPr>
          <a:xfrm>
            <a:off x="1896453" y="1882164"/>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7" name="TextBox 266">
            <a:extLst>
              <a:ext uri="{FF2B5EF4-FFF2-40B4-BE49-F238E27FC236}">
                <a16:creationId xmlns:a16="http://schemas.microsoft.com/office/drawing/2014/main" id="{6F8FF489-E823-45BC-A8BD-7BC3A5A13C8F}"/>
              </a:ext>
            </a:extLst>
          </p:cNvPr>
          <p:cNvSpPr txBox="1"/>
          <p:nvPr/>
        </p:nvSpPr>
        <p:spPr>
          <a:xfrm>
            <a:off x="5433730" y="1880643"/>
            <a:ext cx="552885" cy="430887"/>
          </a:xfrm>
          <a:prstGeom prst="rect">
            <a:avLst/>
          </a:prstGeom>
          <a:noFill/>
        </p:spPr>
        <p:txBody>
          <a:bodyPr wrap="square" rtlCol="0">
            <a:spAutoFit/>
          </a:bodyPr>
          <a:lstStyle/>
          <a:p>
            <a:pPr algn="ctr"/>
            <a:r>
              <a:rPr lang="en-US" sz="2200" dirty="0">
                <a:solidFill>
                  <a:schemeClr val="accent6"/>
                </a:solidFill>
              </a:rPr>
              <a:t>0</a:t>
            </a:r>
            <a:endParaRPr lang="en-IN" sz="2200" dirty="0">
              <a:solidFill>
                <a:schemeClr val="accent6"/>
              </a:solidFill>
            </a:endParaRPr>
          </a:p>
        </p:txBody>
      </p:sp>
      <p:sp>
        <p:nvSpPr>
          <p:cNvPr id="268" name="Oval 267">
            <a:extLst>
              <a:ext uri="{FF2B5EF4-FFF2-40B4-BE49-F238E27FC236}">
                <a16:creationId xmlns:a16="http://schemas.microsoft.com/office/drawing/2014/main" id="{711F097F-3C0F-40DE-9544-EDC16F3FACE2}"/>
              </a:ext>
            </a:extLst>
          </p:cNvPr>
          <p:cNvSpPr>
            <a:spLocks/>
          </p:cNvSpPr>
          <p:nvPr/>
        </p:nvSpPr>
        <p:spPr>
          <a:xfrm>
            <a:off x="5525863" y="1882164"/>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9" name="TextBox 268">
            <a:extLst>
              <a:ext uri="{FF2B5EF4-FFF2-40B4-BE49-F238E27FC236}">
                <a16:creationId xmlns:a16="http://schemas.microsoft.com/office/drawing/2014/main" id="{252D08E5-5BB9-4689-B6C6-141CFEFB6B33}"/>
              </a:ext>
            </a:extLst>
          </p:cNvPr>
          <p:cNvSpPr txBox="1"/>
          <p:nvPr/>
        </p:nvSpPr>
        <p:spPr>
          <a:xfrm>
            <a:off x="1804320" y="2623992"/>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270" name="Oval 269">
            <a:extLst>
              <a:ext uri="{FF2B5EF4-FFF2-40B4-BE49-F238E27FC236}">
                <a16:creationId xmlns:a16="http://schemas.microsoft.com/office/drawing/2014/main" id="{BC6D067D-6B88-48BB-BF34-41143339BA50}"/>
              </a:ext>
            </a:extLst>
          </p:cNvPr>
          <p:cNvSpPr>
            <a:spLocks/>
          </p:cNvSpPr>
          <p:nvPr/>
        </p:nvSpPr>
        <p:spPr>
          <a:xfrm>
            <a:off x="1896453" y="26255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71" name="TextBox 270">
            <a:extLst>
              <a:ext uri="{FF2B5EF4-FFF2-40B4-BE49-F238E27FC236}">
                <a16:creationId xmlns:a16="http://schemas.microsoft.com/office/drawing/2014/main" id="{1E420BA7-17C4-48E8-AACE-64624CD49C54}"/>
              </a:ext>
            </a:extLst>
          </p:cNvPr>
          <p:cNvSpPr txBox="1"/>
          <p:nvPr/>
        </p:nvSpPr>
        <p:spPr>
          <a:xfrm>
            <a:off x="5433730" y="2623992"/>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272" name="Oval 271">
            <a:extLst>
              <a:ext uri="{FF2B5EF4-FFF2-40B4-BE49-F238E27FC236}">
                <a16:creationId xmlns:a16="http://schemas.microsoft.com/office/drawing/2014/main" id="{12382857-95F3-479F-88DF-B3F862C27420}"/>
              </a:ext>
            </a:extLst>
          </p:cNvPr>
          <p:cNvSpPr>
            <a:spLocks/>
          </p:cNvSpPr>
          <p:nvPr/>
        </p:nvSpPr>
        <p:spPr>
          <a:xfrm>
            <a:off x="5525863" y="26255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73" name="TextBox 272">
            <a:extLst>
              <a:ext uri="{FF2B5EF4-FFF2-40B4-BE49-F238E27FC236}">
                <a16:creationId xmlns:a16="http://schemas.microsoft.com/office/drawing/2014/main" id="{FA1D7929-875F-438F-8353-987114546C27}"/>
              </a:ext>
            </a:extLst>
          </p:cNvPr>
          <p:cNvSpPr txBox="1"/>
          <p:nvPr/>
        </p:nvSpPr>
        <p:spPr>
          <a:xfrm>
            <a:off x="1804320" y="3366977"/>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274" name="Oval 273">
            <a:extLst>
              <a:ext uri="{FF2B5EF4-FFF2-40B4-BE49-F238E27FC236}">
                <a16:creationId xmlns:a16="http://schemas.microsoft.com/office/drawing/2014/main" id="{CB72B184-9231-4B53-87FE-197F6F4556F6}"/>
              </a:ext>
            </a:extLst>
          </p:cNvPr>
          <p:cNvSpPr>
            <a:spLocks/>
          </p:cNvSpPr>
          <p:nvPr/>
        </p:nvSpPr>
        <p:spPr>
          <a:xfrm>
            <a:off x="1896453" y="336849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75" name="TextBox 274">
            <a:extLst>
              <a:ext uri="{FF2B5EF4-FFF2-40B4-BE49-F238E27FC236}">
                <a16:creationId xmlns:a16="http://schemas.microsoft.com/office/drawing/2014/main" id="{09BAF0E8-515D-4B61-B48D-ABE9F5AA811A}"/>
              </a:ext>
            </a:extLst>
          </p:cNvPr>
          <p:cNvSpPr txBox="1"/>
          <p:nvPr/>
        </p:nvSpPr>
        <p:spPr>
          <a:xfrm>
            <a:off x="5433730" y="3366977"/>
            <a:ext cx="634776" cy="430887"/>
          </a:xfrm>
          <a:prstGeom prst="rect">
            <a:avLst/>
          </a:prstGeom>
          <a:noFill/>
        </p:spPr>
        <p:txBody>
          <a:bodyPr wrap="square" rtlCol="0">
            <a:spAutoFit/>
          </a:bodyPr>
          <a:lstStyle/>
          <a:p>
            <a:pPr algn="ctr"/>
            <a:r>
              <a:rPr lang="en-US" sz="2200" dirty="0">
                <a:solidFill>
                  <a:schemeClr val="accent6"/>
                </a:solidFill>
              </a:rPr>
              <a:t>70</a:t>
            </a:r>
            <a:endParaRPr lang="en-IN" sz="2200" dirty="0">
              <a:solidFill>
                <a:schemeClr val="accent6"/>
              </a:solidFill>
            </a:endParaRPr>
          </a:p>
        </p:txBody>
      </p:sp>
      <p:sp>
        <p:nvSpPr>
          <p:cNvPr id="276" name="Oval 275">
            <a:extLst>
              <a:ext uri="{FF2B5EF4-FFF2-40B4-BE49-F238E27FC236}">
                <a16:creationId xmlns:a16="http://schemas.microsoft.com/office/drawing/2014/main" id="{F5B4C92B-34F1-43A3-A457-20F12B8A5A22}"/>
              </a:ext>
            </a:extLst>
          </p:cNvPr>
          <p:cNvSpPr>
            <a:spLocks/>
          </p:cNvSpPr>
          <p:nvPr/>
        </p:nvSpPr>
        <p:spPr>
          <a:xfrm>
            <a:off x="5525863" y="3368498"/>
            <a:ext cx="465421"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77" name="TextBox 276">
            <a:extLst>
              <a:ext uri="{FF2B5EF4-FFF2-40B4-BE49-F238E27FC236}">
                <a16:creationId xmlns:a16="http://schemas.microsoft.com/office/drawing/2014/main" id="{A6B91028-54EB-45F4-A8C8-44D37F94B133}"/>
              </a:ext>
            </a:extLst>
          </p:cNvPr>
          <p:cNvSpPr txBox="1"/>
          <p:nvPr/>
        </p:nvSpPr>
        <p:spPr>
          <a:xfrm>
            <a:off x="4529010" y="3366977"/>
            <a:ext cx="552885" cy="430887"/>
          </a:xfrm>
          <a:prstGeom prst="rect">
            <a:avLst/>
          </a:prstGeom>
          <a:noFill/>
        </p:spPr>
        <p:txBody>
          <a:bodyPr wrap="square" rtlCol="0">
            <a:spAutoFit/>
          </a:bodyPr>
          <a:lstStyle/>
          <a:p>
            <a:pPr algn="ctr"/>
            <a:r>
              <a:rPr lang="en-US" sz="2200" dirty="0">
                <a:solidFill>
                  <a:schemeClr val="accent6"/>
                </a:solidFill>
              </a:rPr>
              <a:t>70</a:t>
            </a:r>
            <a:endParaRPr lang="en-IN" sz="2200" dirty="0">
              <a:solidFill>
                <a:schemeClr val="accent6"/>
              </a:solidFill>
            </a:endParaRPr>
          </a:p>
        </p:txBody>
      </p:sp>
      <p:sp>
        <p:nvSpPr>
          <p:cNvPr id="278" name="Oval 277">
            <a:extLst>
              <a:ext uri="{FF2B5EF4-FFF2-40B4-BE49-F238E27FC236}">
                <a16:creationId xmlns:a16="http://schemas.microsoft.com/office/drawing/2014/main" id="{01B3623B-9C49-4390-9AA4-48ABB2A0C8D1}"/>
              </a:ext>
            </a:extLst>
          </p:cNvPr>
          <p:cNvSpPr>
            <a:spLocks/>
          </p:cNvSpPr>
          <p:nvPr/>
        </p:nvSpPr>
        <p:spPr>
          <a:xfrm>
            <a:off x="4621143" y="336849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79" name="TextBox 278">
            <a:extLst>
              <a:ext uri="{FF2B5EF4-FFF2-40B4-BE49-F238E27FC236}">
                <a16:creationId xmlns:a16="http://schemas.microsoft.com/office/drawing/2014/main" id="{C1CC4B1C-DE05-434A-89B9-35943B87253D}"/>
              </a:ext>
            </a:extLst>
          </p:cNvPr>
          <p:cNvSpPr txBox="1"/>
          <p:nvPr/>
        </p:nvSpPr>
        <p:spPr>
          <a:xfrm>
            <a:off x="3614018" y="3366977"/>
            <a:ext cx="552885" cy="430887"/>
          </a:xfrm>
          <a:prstGeom prst="rect">
            <a:avLst/>
          </a:prstGeom>
          <a:noFill/>
        </p:spPr>
        <p:txBody>
          <a:bodyPr wrap="square" rtlCol="0">
            <a:spAutoFit/>
          </a:bodyPr>
          <a:lstStyle/>
          <a:p>
            <a:pPr algn="ctr"/>
            <a:r>
              <a:rPr lang="en-US" sz="2200" dirty="0">
                <a:solidFill>
                  <a:schemeClr val="accent6"/>
                </a:solidFill>
              </a:rPr>
              <a:t>40</a:t>
            </a:r>
            <a:endParaRPr lang="en-IN" sz="2200" dirty="0">
              <a:solidFill>
                <a:schemeClr val="accent6"/>
              </a:solidFill>
            </a:endParaRPr>
          </a:p>
        </p:txBody>
      </p:sp>
      <p:sp>
        <p:nvSpPr>
          <p:cNvPr id="280" name="Oval 279">
            <a:extLst>
              <a:ext uri="{FF2B5EF4-FFF2-40B4-BE49-F238E27FC236}">
                <a16:creationId xmlns:a16="http://schemas.microsoft.com/office/drawing/2014/main" id="{B1E558CF-FBE4-488C-85BD-780C52ED1997}"/>
              </a:ext>
            </a:extLst>
          </p:cNvPr>
          <p:cNvSpPr>
            <a:spLocks/>
          </p:cNvSpPr>
          <p:nvPr/>
        </p:nvSpPr>
        <p:spPr>
          <a:xfrm>
            <a:off x="3706151" y="336849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81" name="TextBox 280">
            <a:extLst>
              <a:ext uri="{FF2B5EF4-FFF2-40B4-BE49-F238E27FC236}">
                <a16:creationId xmlns:a16="http://schemas.microsoft.com/office/drawing/2014/main" id="{555EF362-A0AF-4807-9ED6-30368AC8F446}"/>
              </a:ext>
            </a:extLst>
          </p:cNvPr>
          <p:cNvSpPr txBox="1"/>
          <p:nvPr/>
        </p:nvSpPr>
        <p:spPr>
          <a:xfrm>
            <a:off x="2719380" y="3366977"/>
            <a:ext cx="552885" cy="430887"/>
          </a:xfrm>
          <a:prstGeom prst="rect">
            <a:avLst/>
          </a:prstGeom>
          <a:noFill/>
        </p:spPr>
        <p:txBody>
          <a:bodyPr wrap="square" rtlCol="0">
            <a:spAutoFit/>
          </a:bodyPr>
          <a:lstStyle/>
          <a:p>
            <a:pPr algn="ctr"/>
            <a:r>
              <a:rPr lang="en-US" sz="2200" dirty="0">
                <a:solidFill>
                  <a:schemeClr val="accent6"/>
                </a:solidFill>
              </a:rPr>
              <a:t>30</a:t>
            </a:r>
            <a:endParaRPr lang="en-IN" sz="2200" dirty="0">
              <a:solidFill>
                <a:schemeClr val="accent6"/>
              </a:solidFill>
            </a:endParaRPr>
          </a:p>
        </p:txBody>
      </p:sp>
      <p:sp>
        <p:nvSpPr>
          <p:cNvPr id="282" name="Oval 281">
            <a:extLst>
              <a:ext uri="{FF2B5EF4-FFF2-40B4-BE49-F238E27FC236}">
                <a16:creationId xmlns:a16="http://schemas.microsoft.com/office/drawing/2014/main" id="{9E22BB44-A3CB-4B16-95AA-7397E930EAA6}"/>
              </a:ext>
            </a:extLst>
          </p:cNvPr>
          <p:cNvSpPr>
            <a:spLocks/>
          </p:cNvSpPr>
          <p:nvPr/>
        </p:nvSpPr>
        <p:spPr>
          <a:xfrm>
            <a:off x="2811513" y="3368498"/>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83" name="TextBox 282">
            <a:extLst>
              <a:ext uri="{FF2B5EF4-FFF2-40B4-BE49-F238E27FC236}">
                <a16:creationId xmlns:a16="http://schemas.microsoft.com/office/drawing/2014/main" id="{471237FE-E153-4756-B2ED-22902251048F}"/>
              </a:ext>
            </a:extLst>
          </p:cNvPr>
          <p:cNvSpPr txBox="1"/>
          <p:nvPr/>
        </p:nvSpPr>
        <p:spPr>
          <a:xfrm>
            <a:off x="891281" y="2623992"/>
            <a:ext cx="552885" cy="430887"/>
          </a:xfrm>
          <a:prstGeom prst="rect">
            <a:avLst/>
          </a:prstGeom>
          <a:noFill/>
        </p:spPr>
        <p:txBody>
          <a:bodyPr wrap="square" rtlCol="0">
            <a:spAutoFit/>
          </a:bodyPr>
          <a:lstStyle/>
          <a:p>
            <a:pPr algn="ctr"/>
            <a:r>
              <a:rPr lang="en-US" sz="2200" dirty="0">
                <a:solidFill>
                  <a:schemeClr val="accent6"/>
                </a:solidFill>
              </a:rPr>
              <a:t>20</a:t>
            </a:r>
            <a:endParaRPr lang="en-IN" sz="2200" dirty="0">
              <a:solidFill>
                <a:schemeClr val="accent6"/>
              </a:solidFill>
            </a:endParaRPr>
          </a:p>
        </p:txBody>
      </p:sp>
      <p:sp>
        <p:nvSpPr>
          <p:cNvPr id="284" name="Oval 283">
            <a:extLst>
              <a:ext uri="{FF2B5EF4-FFF2-40B4-BE49-F238E27FC236}">
                <a16:creationId xmlns:a16="http://schemas.microsoft.com/office/drawing/2014/main" id="{2D44F435-38E0-4953-8482-B570C7ABFC26}"/>
              </a:ext>
            </a:extLst>
          </p:cNvPr>
          <p:cNvSpPr>
            <a:spLocks/>
          </p:cNvSpPr>
          <p:nvPr/>
        </p:nvSpPr>
        <p:spPr>
          <a:xfrm>
            <a:off x="983414" y="262551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97" name="TextBox 296">
            <a:extLst>
              <a:ext uri="{FF2B5EF4-FFF2-40B4-BE49-F238E27FC236}">
                <a16:creationId xmlns:a16="http://schemas.microsoft.com/office/drawing/2014/main" id="{672A0A04-BC21-446D-B21D-00208C200740}"/>
              </a:ext>
            </a:extLst>
          </p:cNvPr>
          <p:cNvSpPr txBox="1"/>
          <p:nvPr/>
        </p:nvSpPr>
        <p:spPr>
          <a:xfrm>
            <a:off x="897029" y="773013"/>
            <a:ext cx="606785" cy="417633"/>
          </a:xfrm>
          <a:prstGeom prst="rect">
            <a:avLst/>
          </a:prstGeom>
          <a:noFill/>
        </p:spPr>
        <p:txBody>
          <a:bodyPr wrap="square" rtlCol="0">
            <a:spAutoFit/>
          </a:bodyPr>
          <a:lstStyle/>
          <a:p>
            <a:pPr algn="ctr"/>
            <a:r>
              <a:rPr lang="el-GR" sz="2200" dirty="0">
                <a:solidFill>
                  <a:schemeClr val="tx2"/>
                </a:solidFill>
                <a:latin typeface="Roboto Condensed" panose="02000000000000000000" pitchFamily="2" charset="0"/>
                <a:ea typeface="Roboto Condensed" panose="02000000000000000000" pitchFamily="2" charset="0"/>
              </a:rPr>
              <a:t>ε</a:t>
            </a:r>
            <a:endParaRPr lang="en-IN" sz="2200" dirty="0">
              <a:solidFill>
                <a:schemeClr val="tx2"/>
              </a:solidFill>
            </a:endParaRPr>
          </a:p>
        </p:txBody>
      </p:sp>
      <p:cxnSp>
        <p:nvCxnSpPr>
          <p:cNvPr id="298" name="Straight Connector 297">
            <a:extLst>
              <a:ext uri="{FF2B5EF4-FFF2-40B4-BE49-F238E27FC236}">
                <a16:creationId xmlns:a16="http://schemas.microsoft.com/office/drawing/2014/main" id="{0C84DF1F-53F5-419F-A7FB-16E949A00EE3}"/>
              </a:ext>
            </a:extLst>
          </p:cNvPr>
          <p:cNvCxnSpPr>
            <a:cxnSpLocks/>
          </p:cNvCxnSpPr>
          <p:nvPr/>
        </p:nvCxnSpPr>
        <p:spPr>
          <a:xfrm>
            <a:off x="951815" y="1163984"/>
            <a:ext cx="513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01E7B81C-5972-4C1B-84DF-8C130470EA40}"/>
              </a:ext>
            </a:extLst>
          </p:cNvPr>
          <p:cNvCxnSpPr>
            <a:cxnSpLocks/>
          </p:cNvCxnSpPr>
          <p:nvPr/>
        </p:nvCxnSpPr>
        <p:spPr>
          <a:xfrm flipV="1">
            <a:off x="1462528" y="836509"/>
            <a:ext cx="0" cy="330621"/>
          </a:xfrm>
          <a:prstGeom prst="line">
            <a:avLst/>
          </a:prstGeom>
        </p:spPr>
        <p:style>
          <a:lnRef idx="1">
            <a:schemeClr val="accent1"/>
          </a:lnRef>
          <a:fillRef idx="0">
            <a:schemeClr val="accent1"/>
          </a:fillRef>
          <a:effectRef idx="0">
            <a:schemeClr val="accent1"/>
          </a:effectRef>
          <a:fontRef idx="minor">
            <a:schemeClr val="tx1"/>
          </a:fontRef>
        </p:style>
      </p:cxnSp>
      <p:sp>
        <p:nvSpPr>
          <p:cNvPr id="301" name="Oval 300">
            <a:extLst>
              <a:ext uri="{FF2B5EF4-FFF2-40B4-BE49-F238E27FC236}">
                <a16:creationId xmlns:a16="http://schemas.microsoft.com/office/drawing/2014/main" id="{E26B6D0C-48CF-426B-BEA0-E5A9A85E8BAD}"/>
              </a:ext>
            </a:extLst>
          </p:cNvPr>
          <p:cNvSpPr>
            <a:spLocks/>
          </p:cNvSpPr>
          <p:nvPr/>
        </p:nvSpPr>
        <p:spPr>
          <a:xfrm>
            <a:off x="4622827" y="1140260"/>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308" name="Content Placeholder 3">
            <a:extLst>
              <a:ext uri="{FF2B5EF4-FFF2-40B4-BE49-F238E27FC236}">
                <a16:creationId xmlns:a16="http://schemas.microsoft.com/office/drawing/2014/main" id="{A2A9CB45-DC0F-42D9-BD57-14A3E91657C3}"/>
              </a:ext>
            </a:extLst>
          </p:cNvPr>
          <p:cNvSpPr txBox="1">
            <a:spLocks/>
          </p:cNvSpPr>
          <p:nvPr/>
        </p:nvSpPr>
        <p:spPr>
          <a:xfrm>
            <a:off x="8315154" y="0"/>
            <a:ext cx="378337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Revised solution</a:t>
            </a:r>
            <a:endParaRPr lang="en-IN" b="1" dirty="0">
              <a:solidFill>
                <a:schemeClr val="accent6"/>
              </a:solidFill>
            </a:endParaRPr>
          </a:p>
        </p:txBody>
      </p:sp>
      <p:sp>
        <p:nvSpPr>
          <p:cNvPr id="309" name="Content Placeholder 3">
            <a:extLst>
              <a:ext uri="{FF2B5EF4-FFF2-40B4-BE49-F238E27FC236}">
                <a16:creationId xmlns:a16="http://schemas.microsoft.com/office/drawing/2014/main" id="{09AA9F8D-E204-431D-9117-387A8C5A3E87}"/>
              </a:ext>
            </a:extLst>
          </p:cNvPr>
          <p:cNvSpPr txBox="1">
            <a:spLocks/>
          </p:cNvSpPr>
          <p:nvPr/>
        </p:nvSpPr>
        <p:spPr>
          <a:xfrm>
            <a:off x="8337306" y="493822"/>
            <a:ext cx="114448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a:t>
            </a:r>
            <a:endParaRPr lang="en-IN" dirty="0"/>
          </a:p>
        </p:txBody>
      </p:sp>
      <p:sp>
        <p:nvSpPr>
          <p:cNvPr id="310" name="Content Placeholder 3">
            <a:extLst>
              <a:ext uri="{FF2B5EF4-FFF2-40B4-BE49-F238E27FC236}">
                <a16:creationId xmlns:a16="http://schemas.microsoft.com/office/drawing/2014/main" id="{4E3B6740-6882-42B3-952C-69DA5F185029}"/>
              </a:ext>
            </a:extLst>
          </p:cNvPr>
          <p:cNvSpPr txBox="1">
            <a:spLocks/>
          </p:cNvSpPr>
          <p:nvPr/>
        </p:nvSpPr>
        <p:spPr>
          <a:xfrm>
            <a:off x="8612239" y="945740"/>
            <a:ext cx="240902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total allocations = </a:t>
            </a:r>
            <a:endParaRPr lang="en-IN" dirty="0">
              <a:solidFill>
                <a:schemeClr val="accent6"/>
              </a:solidFill>
            </a:endParaRPr>
          </a:p>
        </p:txBody>
      </p:sp>
      <p:sp>
        <p:nvSpPr>
          <p:cNvPr id="311" name="Content Placeholder 3">
            <a:extLst>
              <a:ext uri="{FF2B5EF4-FFF2-40B4-BE49-F238E27FC236}">
                <a16:creationId xmlns:a16="http://schemas.microsoft.com/office/drawing/2014/main" id="{FDEFE602-B31E-42E9-AC1B-EA8D4BDE8804}"/>
              </a:ext>
            </a:extLst>
          </p:cNvPr>
          <p:cNvSpPr txBox="1">
            <a:spLocks/>
          </p:cNvSpPr>
          <p:nvPr/>
        </p:nvSpPr>
        <p:spPr>
          <a:xfrm>
            <a:off x="10890092" y="945740"/>
            <a:ext cx="132437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m + n – 1</a:t>
            </a:r>
            <a:endParaRPr lang="en-IN" dirty="0">
              <a:solidFill>
                <a:schemeClr val="accent6"/>
              </a:solidFill>
            </a:endParaRPr>
          </a:p>
        </p:txBody>
      </p:sp>
      <p:sp>
        <p:nvSpPr>
          <p:cNvPr id="312" name="Content Placeholder 3">
            <a:extLst>
              <a:ext uri="{FF2B5EF4-FFF2-40B4-BE49-F238E27FC236}">
                <a16:creationId xmlns:a16="http://schemas.microsoft.com/office/drawing/2014/main" id="{D638BAE0-2FA5-4D24-893A-C8835005167C}"/>
              </a:ext>
            </a:extLst>
          </p:cNvPr>
          <p:cNvSpPr txBox="1">
            <a:spLocks/>
          </p:cNvSpPr>
          <p:nvPr/>
        </p:nvSpPr>
        <p:spPr>
          <a:xfrm>
            <a:off x="8337307" y="1387100"/>
            <a:ext cx="3840112"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So obtained solution can be checked for optimality.</a:t>
            </a:r>
            <a:endParaRPr lang="en-IN" baseline="-25000" dirty="0"/>
          </a:p>
        </p:txBody>
      </p:sp>
      <p:sp>
        <p:nvSpPr>
          <p:cNvPr id="313" name="Content Placeholder 3">
            <a:extLst>
              <a:ext uri="{FF2B5EF4-FFF2-40B4-BE49-F238E27FC236}">
                <a16:creationId xmlns:a16="http://schemas.microsoft.com/office/drawing/2014/main" id="{B687BE79-7121-4346-B007-C820BDCF420E}"/>
              </a:ext>
            </a:extLst>
          </p:cNvPr>
          <p:cNvSpPr txBox="1">
            <a:spLocks/>
          </p:cNvSpPr>
          <p:nvPr/>
        </p:nvSpPr>
        <p:spPr>
          <a:xfrm>
            <a:off x="8343678" y="2137995"/>
            <a:ext cx="3759971"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values of </a:t>
            </a:r>
            <a:r>
              <a:rPr lang="en-US" dirty="0" err="1"/>
              <a:t>u</a:t>
            </a:r>
            <a:r>
              <a:rPr lang="en-US" baseline="-25000" dirty="0" err="1"/>
              <a:t>i</a:t>
            </a:r>
            <a:r>
              <a:rPr lang="en-US" dirty="0"/>
              <a:t> &amp; </a:t>
            </a:r>
            <a:r>
              <a:rPr lang="en-US" dirty="0" err="1"/>
              <a:t>v</a:t>
            </a:r>
            <a:r>
              <a:rPr lang="en-US" baseline="-25000" dirty="0" err="1"/>
              <a:t>j</a:t>
            </a:r>
            <a:r>
              <a:rPr lang="en-US" dirty="0"/>
              <a:t> from the allocated cells.</a:t>
            </a:r>
            <a:endParaRPr lang="en-IN" baseline="-25000" dirty="0"/>
          </a:p>
        </p:txBody>
      </p:sp>
      <p:sp>
        <p:nvSpPr>
          <p:cNvPr id="314" name="Content Placeholder 3">
            <a:extLst>
              <a:ext uri="{FF2B5EF4-FFF2-40B4-BE49-F238E27FC236}">
                <a16:creationId xmlns:a16="http://schemas.microsoft.com/office/drawing/2014/main" id="{B64636EC-ACBF-4982-B387-03BC6C412093}"/>
              </a:ext>
            </a:extLst>
          </p:cNvPr>
          <p:cNvSpPr txBox="1">
            <a:spLocks/>
          </p:cNvSpPr>
          <p:nvPr/>
        </p:nvSpPr>
        <p:spPr>
          <a:xfrm>
            <a:off x="8343679" y="2920388"/>
            <a:ext cx="3759968"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unallocated cells.</a:t>
            </a:r>
            <a:endParaRPr lang="en-IN" baseline="-25000" dirty="0"/>
          </a:p>
        </p:txBody>
      </p:sp>
      <p:sp>
        <p:nvSpPr>
          <p:cNvPr id="315" name="Content Placeholder 3">
            <a:extLst>
              <a:ext uri="{FF2B5EF4-FFF2-40B4-BE49-F238E27FC236}">
                <a16:creationId xmlns:a16="http://schemas.microsoft.com/office/drawing/2014/main" id="{5C4ABA3A-9CD4-4EED-9FE8-778B6EDD86FC}"/>
              </a:ext>
            </a:extLst>
          </p:cNvPr>
          <p:cNvSpPr txBox="1">
            <a:spLocks/>
          </p:cNvSpPr>
          <p:nvPr/>
        </p:nvSpPr>
        <p:spPr>
          <a:xfrm>
            <a:off x="8371961" y="3700363"/>
            <a:ext cx="3820039" cy="1754326"/>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all the </a:t>
            </a:r>
            <a:r>
              <a:rPr lang="en-US" dirty="0">
                <a:solidFill>
                  <a:schemeClr val="tx2"/>
                </a:solidFill>
              </a:rPr>
              <a:t>unallocated cells </a:t>
            </a:r>
            <a:r>
              <a:rPr lang="en-US" dirty="0"/>
              <a:t>are having </a:t>
            </a:r>
            <a:r>
              <a:rPr lang="en-US" dirty="0">
                <a:solidFill>
                  <a:schemeClr val="accent6"/>
                </a:solidFill>
              </a:rPr>
              <a:t>non-negative opportunity costs </a:t>
            </a:r>
            <a:r>
              <a:rPr lang="en-US" dirty="0"/>
              <a:t>so obtained solution is </a:t>
            </a:r>
            <a:r>
              <a:rPr lang="en-US" dirty="0">
                <a:solidFill>
                  <a:srgbClr val="0070C0"/>
                </a:solidFill>
              </a:rPr>
              <a:t>optimal.</a:t>
            </a:r>
            <a:endParaRPr lang="en-IN" dirty="0">
              <a:solidFill>
                <a:srgbClr val="0070C0"/>
              </a:solidFill>
            </a:endParaRPr>
          </a:p>
        </p:txBody>
      </p:sp>
      <p:sp>
        <p:nvSpPr>
          <p:cNvPr id="316" name="Content Placeholder 3">
            <a:extLst>
              <a:ext uri="{FF2B5EF4-FFF2-40B4-BE49-F238E27FC236}">
                <a16:creationId xmlns:a16="http://schemas.microsoft.com/office/drawing/2014/main" id="{F4C9CB08-488E-48F9-863F-D65D80BF7D0B}"/>
              </a:ext>
            </a:extLst>
          </p:cNvPr>
          <p:cNvSpPr txBox="1">
            <a:spLocks/>
          </p:cNvSpPr>
          <p:nvPr/>
        </p:nvSpPr>
        <p:spPr>
          <a:xfrm>
            <a:off x="42147" y="5035945"/>
            <a:ext cx="382930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Optimal transportation cost</a:t>
            </a:r>
            <a:endParaRPr lang="en-IN" dirty="0"/>
          </a:p>
        </p:txBody>
      </p:sp>
      <p:sp>
        <p:nvSpPr>
          <p:cNvPr id="317" name="Content Placeholder 3">
            <a:extLst>
              <a:ext uri="{FF2B5EF4-FFF2-40B4-BE49-F238E27FC236}">
                <a16:creationId xmlns:a16="http://schemas.microsoft.com/office/drawing/2014/main" id="{69614F1B-4E78-418A-A0BB-E46DB1B3CC7F}"/>
              </a:ext>
            </a:extLst>
          </p:cNvPr>
          <p:cNvSpPr txBox="1">
            <a:spLocks/>
          </p:cNvSpPr>
          <p:nvPr/>
        </p:nvSpPr>
        <p:spPr>
          <a:xfrm>
            <a:off x="48029" y="5449661"/>
            <a:ext cx="15410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l-GR" dirty="0">
                <a:latin typeface="Roboto Condensed" panose="02000000000000000000" pitchFamily="2" charset="0"/>
                <a:ea typeface="Roboto Condensed" panose="02000000000000000000" pitchFamily="2" charset="0"/>
              </a:rPr>
              <a:t>ε</a:t>
            </a:r>
            <a:r>
              <a:rPr lang="en-US" dirty="0"/>
              <a:t> x 70) +</a:t>
            </a:r>
            <a:endParaRPr lang="en-IN" dirty="0"/>
          </a:p>
        </p:txBody>
      </p:sp>
      <p:sp>
        <p:nvSpPr>
          <p:cNvPr id="318" name="Content Placeholder 3">
            <a:extLst>
              <a:ext uri="{FF2B5EF4-FFF2-40B4-BE49-F238E27FC236}">
                <a16:creationId xmlns:a16="http://schemas.microsoft.com/office/drawing/2014/main" id="{F13DB27A-FACB-478C-91D7-8B34BEF5F1FD}"/>
              </a:ext>
            </a:extLst>
          </p:cNvPr>
          <p:cNvSpPr txBox="1">
            <a:spLocks/>
          </p:cNvSpPr>
          <p:nvPr/>
        </p:nvSpPr>
        <p:spPr>
          <a:xfrm>
            <a:off x="1418997" y="5449661"/>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(200 x 50) +</a:t>
            </a:r>
            <a:endParaRPr lang="en-IN" dirty="0"/>
          </a:p>
        </p:txBody>
      </p:sp>
      <p:sp>
        <p:nvSpPr>
          <p:cNvPr id="324" name="Content Placeholder 3">
            <a:extLst>
              <a:ext uri="{FF2B5EF4-FFF2-40B4-BE49-F238E27FC236}">
                <a16:creationId xmlns:a16="http://schemas.microsoft.com/office/drawing/2014/main" id="{5D6205A4-37CB-4B41-BF97-EDAD94191306}"/>
              </a:ext>
            </a:extLst>
          </p:cNvPr>
          <p:cNvSpPr txBox="1">
            <a:spLocks/>
          </p:cNvSpPr>
          <p:nvPr/>
        </p:nvSpPr>
        <p:spPr>
          <a:xfrm>
            <a:off x="40031" y="6228051"/>
            <a:ext cx="1682223" cy="424732"/>
          </a:xfrm>
          <a:prstGeom prst="rect">
            <a:avLst/>
          </a:prstGeom>
          <a:ln>
            <a:noFill/>
          </a:ln>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Condensed" panose="02000000000000000000" pitchFamily="2" charset="0"/>
                <a:ea typeface="Roboto Condensed" panose="02000000000000000000" pitchFamily="2" charset="0"/>
              </a:rPr>
              <a:t>= </a:t>
            </a:r>
            <a:r>
              <a:rPr lang="en-US" b="1" dirty="0">
                <a:latin typeface="Roboto Condensed" panose="02000000000000000000" pitchFamily="2" charset="0"/>
                <a:ea typeface="Roboto Condensed" panose="02000000000000000000" pitchFamily="2" charset="0"/>
              </a:rPr>
              <a:t>₹1,12,000</a:t>
            </a:r>
            <a:endParaRPr lang="en-IN" b="1" dirty="0"/>
          </a:p>
        </p:txBody>
      </p:sp>
      <p:sp>
        <p:nvSpPr>
          <p:cNvPr id="334" name="Content Placeholder 3">
            <a:extLst>
              <a:ext uri="{FF2B5EF4-FFF2-40B4-BE49-F238E27FC236}">
                <a16:creationId xmlns:a16="http://schemas.microsoft.com/office/drawing/2014/main" id="{DD654347-34AF-4F5B-AE42-61D4264FFA70}"/>
              </a:ext>
            </a:extLst>
          </p:cNvPr>
          <p:cNvSpPr txBox="1">
            <a:spLocks/>
          </p:cNvSpPr>
          <p:nvPr/>
        </p:nvSpPr>
        <p:spPr>
          <a:xfrm>
            <a:off x="2920813" y="5449661"/>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(400 x 30) +</a:t>
            </a:r>
            <a:endParaRPr lang="en-IN" dirty="0"/>
          </a:p>
        </p:txBody>
      </p:sp>
      <p:sp>
        <p:nvSpPr>
          <p:cNvPr id="335" name="Content Placeholder 3">
            <a:extLst>
              <a:ext uri="{FF2B5EF4-FFF2-40B4-BE49-F238E27FC236}">
                <a16:creationId xmlns:a16="http://schemas.microsoft.com/office/drawing/2014/main" id="{7E6698A4-76FD-4F0F-9367-615BEFD75FF1}"/>
              </a:ext>
            </a:extLst>
          </p:cNvPr>
          <p:cNvSpPr txBox="1">
            <a:spLocks/>
          </p:cNvSpPr>
          <p:nvPr/>
        </p:nvSpPr>
        <p:spPr>
          <a:xfrm>
            <a:off x="4391603" y="5449661"/>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(100 x 90) +</a:t>
            </a:r>
            <a:endParaRPr lang="en-IN" dirty="0"/>
          </a:p>
        </p:txBody>
      </p:sp>
      <p:sp>
        <p:nvSpPr>
          <p:cNvPr id="336" name="Content Placeholder 3">
            <a:extLst>
              <a:ext uri="{FF2B5EF4-FFF2-40B4-BE49-F238E27FC236}">
                <a16:creationId xmlns:a16="http://schemas.microsoft.com/office/drawing/2014/main" id="{A1CCEF53-8D62-47AE-B91E-F8D5C606EF3D}"/>
              </a:ext>
            </a:extLst>
          </p:cNvPr>
          <p:cNvSpPr txBox="1">
            <a:spLocks/>
          </p:cNvSpPr>
          <p:nvPr/>
        </p:nvSpPr>
        <p:spPr>
          <a:xfrm>
            <a:off x="5839331" y="5449661"/>
            <a:ext cx="14744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(100 x 60)</a:t>
            </a:r>
            <a:endParaRPr lang="en-IN" dirty="0"/>
          </a:p>
        </p:txBody>
      </p:sp>
      <p:sp>
        <p:nvSpPr>
          <p:cNvPr id="337" name="Content Placeholder 3">
            <a:extLst>
              <a:ext uri="{FF2B5EF4-FFF2-40B4-BE49-F238E27FC236}">
                <a16:creationId xmlns:a16="http://schemas.microsoft.com/office/drawing/2014/main" id="{F6FBDF28-E2DC-4A8C-A12B-4053CA5BBD41}"/>
              </a:ext>
            </a:extLst>
          </p:cNvPr>
          <p:cNvSpPr txBox="1">
            <a:spLocks/>
          </p:cNvSpPr>
          <p:nvPr/>
        </p:nvSpPr>
        <p:spPr>
          <a:xfrm>
            <a:off x="285734" y="5874393"/>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(300 x 60)</a:t>
            </a:r>
            <a:endParaRPr lang="en-IN" dirty="0"/>
          </a:p>
        </p:txBody>
      </p:sp>
      <p:sp>
        <p:nvSpPr>
          <p:cNvPr id="338" name="Content Placeholder 3">
            <a:extLst>
              <a:ext uri="{FF2B5EF4-FFF2-40B4-BE49-F238E27FC236}">
                <a16:creationId xmlns:a16="http://schemas.microsoft.com/office/drawing/2014/main" id="{F1FE7CC3-2D8A-44DE-85AF-1CA1F6B0C0AE}"/>
              </a:ext>
            </a:extLst>
          </p:cNvPr>
          <p:cNvSpPr txBox="1">
            <a:spLocks/>
          </p:cNvSpPr>
          <p:nvPr/>
        </p:nvSpPr>
        <p:spPr>
          <a:xfrm>
            <a:off x="1801545" y="5874393"/>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(200 x 20)</a:t>
            </a:r>
            <a:endParaRPr lang="en-IN" dirty="0"/>
          </a:p>
        </p:txBody>
      </p:sp>
      <p:sp>
        <p:nvSpPr>
          <p:cNvPr id="339" name="Content Placeholder 3">
            <a:extLst>
              <a:ext uri="{FF2B5EF4-FFF2-40B4-BE49-F238E27FC236}">
                <a16:creationId xmlns:a16="http://schemas.microsoft.com/office/drawing/2014/main" id="{C7D8063D-2159-433A-85F3-CD9E23CB8A6C}"/>
              </a:ext>
            </a:extLst>
          </p:cNvPr>
          <p:cNvSpPr txBox="1">
            <a:spLocks/>
          </p:cNvSpPr>
          <p:nvPr/>
        </p:nvSpPr>
        <p:spPr>
          <a:xfrm>
            <a:off x="3317355" y="5874393"/>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(400 x 20)</a:t>
            </a:r>
            <a:endParaRPr lang="en-IN" dirty="0"/>
          </a:p>
        </p:txBody>
      </p:sp>
      <p:sp>
        <p:nvSpPr>
          <p:cNvPr id="340" name="Content Placeholder 3">
            <a:extLst>
              <a:ext uri="{FF2B5EF4-FFF2-40B4-BE49-F238E27FC236}">
                <a16:creationId xmlns:a16="http://schemas.microsoft.com/office/drawing/2014/main" id="{31209053-69E6-4A8D-80FA-2935C0E9DF30}"/>
              </a:ext>
            </a:extLst>
          </p:cNvPr>
          <p:cNvSpPr txBox="1">
            <a:spLocks/>
          </p:cNvSpPr>
          <p:nvPr/>
        </p:nvSpPr>
        <p:spPr>
          <a:xfrm>
            <a:off x="4787888" y="5874393"/>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(500 x 90)</a:t>
            </a:r>
            <a:endParaRPr lang="en-IN" dirty="0"/>
          </a:p>
        </p:txBody>
      </p:sp>
    </p:spTree>
    <p:extLst>
      <p:ext uri="{BB962C8B-B14F-4D97-AF65-F5344CB8AC3E}">
        <p14:creationId xmlns:p14="http://schemas.microsoft.com/office/powerpoint/2010/main" val="263035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500"/>
                                        <p:tgtEl>
                                          <p:spTgt spid="30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5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6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6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7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7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7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8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2"/>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8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84"/>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5"/>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8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88"/>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8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9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9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9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9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94"/>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9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9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97"/>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9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99"/>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200"/>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201"/>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20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20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20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20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20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20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208"/>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20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210"/>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11"/>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212"/>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213"/>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14"/>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215"/>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17"/>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18"/>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219"/>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20"/>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21"/>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22"/>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223"/>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224"/>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25"/>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226"/>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227"/>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28"/>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229"/>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230"/>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231"/>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232"/>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233"/>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234"/>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235"/>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236"/>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37"/>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238"/>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239"/>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243"/>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244"/>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299"/>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298"/>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297"/>
                                        </p:tgtEl>
                                        <p:attrNameLst>
                                          <p:attrName>style.visibility</p:attrName>
                                        </p:attrNameLst>
                                      </p:cBhvr>
                                      <p:to>
                                        <p:strVal val="visible"/>
                                      </p:to>
                                    </p:set>
                                  </p:childTnLst>
                                </p:cTn>
                              </p:par>
                              <p:par>
                                <p:cTn id="198" presetID="22" presetClass="entr" presetSubtype="8" fill="hold" grpId="0" nodeType="withEffect">
                                  <p:stCondLst>
                                    <p:cond delay="0"/>
                                  </p:stCondLst>
                                  <p:childTnLst>
                                    <p:set>
                                      <p:cBhvr>
                                        <p:cTn id="199" dur="1" fill="hold">
                                          <p:stCondLst>
                                            <p:cond delay="0"/>
                                          </p:stCondLst>
                                        </p:cTn>
                                        <p:tgtEl>
                                          <p:spTgt spid="255"/>
                                        </p:tgtEl>
                                        <p:attrNameLst>
                                          <p:attrName>style.visibility</p:attrName>
                                        </p:attrNameLst>
                                      </p:cBhvr>
                                      <p:to>
                                        <p:strVal val="visible"/>
                                      </p:to>
                                    </p:set>
                                    <p:animEffect transition="in" filter="wipe(left)">
                                      <p:cBhvr>
                                        <p:cTn id="200" dur="500"/>
                                        <p:tgtEl>
                                          <p:spTgt spid="255"/>
                                        </p:tgtEl>
                                      </p:cBhvr>
                                    </p:animEffect>
                                  </p:childTnLst>
                                </p:cTn>
                              </p:par>
                              <p:par>
                                <p:cTn id="201" presetID="22" presetClass="entr" presetSubtype="8" fill="hold" grpId="0" nodeType="withEffect">
                                  <p:stCondLst>
                                    <p:cond delay="0"/>
                                  </p:stCondLst>
                                  <p:childTnLst>
                                    <p:set>
                                      <p:cBhvr>
                                        <p:cTn id="202" dur="1" fill="hold">
                                          <p:stCondLst>
                                            <p:cond delay="0"/>
                                          </p:stCondLst>
                                        </p:cTn>
                                        <p:tgtEl>
                                          <p:spTgt spid="249"/>
                                        </p:tgtEl>
                                        <p:attrNameLst>
                                          <p:attrName>style.visibility</p:attrName>
                                        </p:attrNameLst>
                                      </p:cBhvr>
                                      <p:to>
                                        <p:strVal val="visible"/>
                                      </p:to>
                                    </p:set>
                                    <p:animEffect transition="in" filter="wipe(left)">
                                      <p:cBhvr>
                                        <p:cTn id="203" dur="500"/>
                                        <p:tgtEl>
                                          <p:spTgt spid="249"/>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309"/>
                                        </p:tgtEl>
                                        <p:attrNameLst>
                                          <p:attrName>style.visibility</p:attrName>
                                        </p:attrNameLst>
                                      </p:cBhvr>
                                      <p:to>
                                        <p:strVal val="visible"/>
                                      </p:to>
                                    </p:set>
                                    <p:animEffect transition="in" filter="wipe(left)">
                                      <p:cBhvr>
                                        <p:cTn id="208" dur="500"/>
                                        <p:tgtEl>
                                          <p:spTgt spid="30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10"/>
                                        </p:tgtEl>
                                        <p:attrNameLst>
                                          <p:attrName>style.visibility</p:attrName>
                                        </p:attrNameLst>
                                      </p:cBhvr>
                                      <p:to>
                                        <p:strVal val="visible"/>
                                      </p:to>
                                    </p:set>
                                    <p:animEffect transition="in" filter="wipe(left)">
                                      <p:cBhvr>
                                        <p:cTn id="213" dur="500"/>
                                        <p:tgtEl>
                                          <p:spTgt spid="31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311"/>
                                        </p:tgtEl>
                                        <p:attrNameLst>
                                          <p:attrName>style.visibility</p:attrName>
                                        </p:attrNameLst>
                                      </p:cBhvr>
                                      <p:to>
                                        <p:strVal val="visible"/>
                                      </p:to>
                                    </p:set>
                                    <p:animEffect transition="in" filter="wipe(left)">
                                      <p:cBhvr>
                                        <p:cTn id="218" dur="500"/>
                                        <p:tgtEl>
                                          <p:spTgt spid="311"/>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312"/>
                                        </p:tgtEl>
                                        <p:attrNameLst>
                                          <p:attrName>style.visibility</p:attrName>
                                        </p:attrNameLst>
                                      </p:cBhvr>
                                      <p:to>
                                        <p:strVal val="visible"/>
                                      </p:to>
                                    </p:set>
                                    <p:animEffect transition="in" filter="wipe(left)">
                                      <p:cBhvr>
                                        <p:cTn id="223" dur="500"/>
                                        <p:tgtEl>
                                          <p:spTgt spid="31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313"/>
                                        </p:tgtEl>
                                        <p:attrNameLst>
                                          <p:attrName>style.visibility</p:attrName>
                                        </p:attrNameLst>
                                      </p:cBhvr>
                                      <p:to>
                                        <p:strVal val="visible"/>
                                      </p:to>
                                    </p:set>
                                    <p:animEffect transition="in" filter="wipe(left)">
                                      <p:cBhvr>
                                        <p:cTn id="228" dur="500"/>
                                        <p:tgtEl>
                                          <p:spTgt spid="313"/>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245"/>
                                        </p:tgtEl>
                                        <p:attrNameLst>
                                          <p:attrName>style.visibility</p:attrName>
                                        </p:attrNameLst>
                                      </p:cBhvr>
                                      <p:to>
                                        <p:strVal val="visible"/>
                                      </p:to>
                                    </p:set>
                                    <p:animEffect transition="in" filter="wipe(left)">
                                      <p:cBhvr>
                                        <p:cTn id="233" dur="500"/>
                                        <p:tgtEl>
                                          <p:spTgt spid="245"/>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250"/>
                                        </p:tgtEl>
                                        <p:attrNameLst>
                                          <p:attrName>style.visibility</p:attrName>
                                        </p:attrNameLst>
                                      </p:cBhvr>
                                      <p:to>
                                        <p:strVal val="visible"/>
                                      </p:to>
                                    </p:set>
                                    <p:animEffect transition="in" filter="wipe(left)">
                                      <p:cBhvr>
                                        <p:cTn id="238" dur="500"/>
                                        <p:tgtEl>
                                          <p:spTgt spid="250"/>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251"/>
                                        </p:tgtEl>
                                        <p:attrNameLst>
                                          <p:attrName>style.visibility</p:attrName>
                                        </p:attrNameLst>
                                      </p:cBhvr>
                                      <p:to>
                                        <p:strVal val="visible"/>
                                      </p:to>
                                    </p:set>
                                    <p:animEffect transition="in" filter="wipe(left)">
                                      <p:cBhvr>
                                        <p:cTn id="243" dur="500"/>
                                        <p:tgtEl>
                                          <p:spTgt spid="251"/>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253"/>
                                        </p:tgtEl>
                                        <p:attrNameLst>
                                          <p:attrName>style.visibility</p:attrName>
                                        </p:attrNameLst>
                                      </p:cBhvr>
                                      <p:to>
                                        <p:strVal val="visible"/>
                                      </p:to>
                                    </p:set>
                                    <p:animEffect transition="in" filter="wipe(left)">
                                      <p:cBhvr>
                                        <p:cTn id="248" dur="500"/>
                                        <p:tgtEl>
                                          <p:spTgt spid="253"/>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246"/>
                                        </p:tgtEl>
                                        <p:attrNameLst>
                                          <p:attrName>style.visibility</p:attrName>
                                        </p:attrNameLst>
                                      </p:cBhvr>
                                      <p:to>
                                        <p:strVal val="visible"/>
                                      </p:to>
                                    </p:set>
                                    <p:animEffect transition="in" filter="wipe(left)">
                                      <p:cBhvr>
                                        <p:cTn id="253" dur="500"/>
                                        <p:tgtEl>
                                          <p:spTgt spid="246"/>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248"/>
                                        </p:tgtEl>
                                        <p:attrNameLst>
                                          <p:attrName>style.visibility</p:attrName>
                                        </p:attrNameLst>
                                      </p:cBhvr>
                                      <p:to>
                                        <p:strVal val="visible"/>
                                      </p:to>
                                    </p:set>
                                    <p:animEffect transition="in" filter="wipe(left)">
                                      <p:cBhvr>
                                        <p:cTn id="258" dur="500"/>
                                        <p:tgtEl>
                                          <p:spTgt spid="248"/>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252"/>
                                        </p:tgtEl>
                                        <p:attrNameLst>
                                          <p:attrName>style.visibility</p:attrName>
                                        </p:attrNameLst>
                                      </p:cBhvr>
                                      <p:to>
                                        <p:strVal val="visible"/>
                                      </p:to>
                                    </p:set>
                                    <p:animEffect transition="in" filter="wipe(left)">
                                      <p:cBhvr>
                                        <p:cTn id="263" dur="500"/>
                                        <p:tgtEl>
                                          <p:spTgt spid="252"/>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247"/>
                                        </p:tgtEl>
                                        <p:attrNameLst>
                                          <p:attrName>style.visibility</p:attrName>
                                        </p:attrNameLst>
                                      </p:cBhvr>
                                      <p:to>
                                        <p:strVal val="visible"/>
                                      </p:to>
                                    </p:set>
                                    <p:animEffect transition="in" filter="wipe(left)">
                                      <p:cBhvr>
                                        <p:cTn id="268" dur="500"/>
                                        <p:tgtEl>
                                          <p:spTgt spid="247"/>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256"/>
                                        </p:tgtEl>
                                        <p:attrNameLst>
                                          <p:attrName>style.visibility</p:attrName>
                                        </p:attrNameLst>
                                      </p:cBhvr>
                                      <p:to>
                                        <p:strVal val="visible"/>
                                      </p:to>
                                    </p:set>
                                    <p:animEffect transition="in" filter="wipe(left)">
                                      <p:cBhvr>
                                        <p:cTn id="273" dur="500"/>
                                        <p:tgtEl>
                                          <p:spTgt spid="256"/>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254"/>
                                        </p:tgtEl>
                                        <p:attrNameLst>
                                          <p:attrName>style.visibility</p:attrName>
                                        </p:attrNameLst>
                                      </p:cBhvr>
                                      <p:to>
                                        <p:strVal val="visible"/>
                                      </p:to>
                                    </p:set>
                                    <p:animEffect transition="in" filter="wipe(left)">
                                      <p:cBhvr>
                                        <p:cTn id="278" dur="500"/>
                                        <p:tgtEl>
                                          <p:spTgt spid="254"/>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314"/>
                                        </p:tgtEl>
                                        <p:attrNameLst>
                                          <p:attrName>style.visibility</p:attrName>
                                        </p:attrNameLst>
                                      </p:cBhvr>
                                      <p:to>
                                        <p:strVal val="visible"/>
                                      </p:to>
                                    </p:set>
                                    <p:animEffect transition="in" filter="wipe(left)">
                                      <p:cBhvr>
                                        <p:cTn id="283" dur="500"/>
                                        <p:tgtEl>
                                          <p:spTgt spid="314"/>
                                        </p:tgtEl>
                                      </p:cBhvr>
                                    </p:animEffect>
                                  </p:childTnLst>
                                </p:cTn>
                              </p:par>
                            </p:childTnLst>
                          </p:cTn>
                        </p:par>
                      </p:childTnLst>
                    </p:cTn>
                  </p:par>
                  <p:par>
                    <p:cTn id="284" fill="hold">
                      <p:stCondLst>
                        <p:cond delay="indefinite"/>
                      </p:stCondLst>
                      <p:childTnLst>
                        <p:par>
                          <p:cTn id="285" fill="hold">
                            <p:stCondLst>
                              <p:cond delay="0"/>
                            </p:stCondLst>
                            <p:childTnLst>
                              <p:par>
                                <p:cTn id="286" presetID="21" presetClass="entr" presetSubtype="1" fill="hold" grpId="0" nodeType="clickEffect">
                                  <p:stCondLst>
                                    <p:cond delay="0"/>
                                  </p:stCondLst>
                                  <p:childTnLst>
                                    <p:set>
                                      <p:cBhvr>
                                        <p:cTn id="287" dur="1" fill="hold">
                                          <p:stCondLst>
                                            <p:cond delay="0"/>
                                          </p:stCondLst>
                                        </p:cTn>
                                        <p:tgtEl>
                                          <p:spTgt spid="260"/>
                                        </p:tgtEl>
                                        <p:attrNameLst>
                                          <p:attrName>style.visibility</p:attrName>
                                        </p:attrNameLst>
                                      </p:cBhvr>
                                      <p:to>
                                        <p:strVal val="visible"/>
                                      </p:to>
                                    </p:set>
                                    <p:animEffect transition="in" filter="wheel(1)">
                                      <p:cBhvr>
                                        <p:cTn id="288" dur="2000"/>
                                        <p:tgtEl>
                                          <p:spTgt spid="260"/>
                                        </p:tgtEl>
                                      </p:cBhvr>
                                    </p:animEffect>
                                  </p:childTnLst>
                                </p:cTn>
                              </p:par>
                            </p:childTnLst>
                          </p:cTn>
                        </p:par>
                        <p:par>
                          <p:cTn id="289" fill="hold">
                            <p:stCondLst>
                              <p:cond delay="2000"/>
                            </p:stCondLst>
                            <p:childTnLst>
                              <p:par>
                                <p:cTn id="290" presetID="22" presetClass="entr" presetSubtype="8" fill="hold" grpId="0" nodeType="afterEffect">
                                  <p:stCondLst>
                                    <p:cond delay="0"/>
                                  </p:stCondLst>
                                  <p:childTnLst>
                                    <p:set>
                                      <p:cBhvr>
                                        <p:cTn id="291" dur="1" fill="hold">
                                          <p:stCondLst>
                                            <p:cond delay="0"/>
                                          </p:stCondLst>
                                        </p:cTn>
                                        <p:tgtEl>
                                          <p:spTgt spid="259"/>
                                        </p:tgtEl>
                                        <p:attrNameLst>
                                          <p:attrName>style.visibility</p:attrName>
                                        </p:attrNameLst>
                                      </p:cBhvr>
                                      <p:to>
                                        <p:strVal val="visible"/>
                                      </p:to>
                                    </p:set>
                                    <p:animEffect transition="in" filter="wipe(left)">
                                      <p:cBhvr>
                                        <p:cTn id="292" dur="500"/>
                                        <p:tgtEl>
                                          <p:spTgt spid="259"/>
                                        </p:tgtEl>
                                      </p:cBhvr>
                                    </p:animEffect>
                                  </p:childTnLst>
                                </p:cTn>
                              </p:par>
                            </p:childTnLst>
                          </p:cTn>
                        </p:par>
                      </p:childTnLst>
                    </p:cTn>
                  </p:par>
                  <p:par>
                    <p:cTn id="293" fill="hold">
                      <p:stCondLst>
                        <p:cond delay="indefinite"/>
                      </p:stCondLst>
                      <p:childTnLst>
                        <p:par>
                          <p:cTn id="294" fill="hold">
                            <p:stCondLst>
                              <p:cond delay="0"/>
                            </p:stCondLst>
                            <p:childTnLst>
                              <p:par>
                                <p:cTn id="295" presetID="21" presetClass="entr" presetSubtype="1" fill="hold" grpId="0" nodeType="clickEffect">
                                  <p:stCondLst>
                                    <p:cond delay="0"/>
                                  </p:stCondLst>
                                  <p:childTnLst>
                                    <p:set>
                                      <p:cBhvr>
                                        <p:cTn id="296" dur="1" fill="hold">
                                          <p:stCondLst>
                                            <p:cond delay="0"/>
                                          </p:stCondLst>
                                        </p:cTn>
                                        <p:tgtEl>
                                          <p:spTgt spid="262"/>
                                        </p:tgtEl>
                                        <p:attrNameLst>
                                          <p:attrName>style.visibility</p:attrName>
                                        </p:attrNameLst>
                                      </p:cBhvr>
                                      <p:to>
                                        <p:strVal val="visible"/>
                                      </p:to>
                                    </p:set>
                                    <p:animEffect transition="in" filter="wheel(1)">
                                      <p:cBhvr>
                                        <p:cTn id="297" dur="2000"/>
                                        <p:tgtEl>
                                          <p:spTgt spid="262"/>
                                        </p:tgtEl>
                                      </p:cBhvr>
                                    </p:animEffect>
                                  </p:childTnLst>
                                </p:cTn>
                              </p:par>
                            </p:childTnLst>
                          </p:cTn>
                        </p:par>
                        <p:par>
                          <p:cTn id="298" fill="hold">
                            <p:stCondLst>
                              <p:cond delay="2000"/>
                            </p:stCondLst>
                            <p:childTnLst>
                              <p:par>
                                <p:cTn id="299" presetID="22" presetClass="entr" presetSubtype="8" fill="hold" grpId="0" nodeType="afterEffect">
                                  <p:stCondLst>
                                    <p:cond delay="0"/>
                                  </p:stCondLst>
                                  <p:childTnLst>
                                    <p:set>
                                      <p:cBhvr>
                                        <p:cTn id="300" dur="1" fill="hold">
                                          <p:stCondLst>
                                            <p:cond delay="0"/>
                                          </p:stCondLst>
                                        </p:cTn>
                                        <p:tgtEl>
                                          <p:spTgt spid="261"/>
                                        </p:tgtEl>
                                        <p:attrNameLst>
                                          <p:attrName>style.visibility</p:attrName>
                                        </p:attrNameLst>
                                      </p:cBhvr>
                                      <p:to>
                                        <p:strVal val="visible"/>
                                      </p:to>
                                    </p:set>
                                    <p:animEffect transition="in" filter="wipe(left)">
                                      <p:cBhvr>
                                        <p:cTn id="301" dur="500"/>
                                        <p:tgtEl>
                                          <p:spTgt spid="261"/>
                                        </p:tgtEl>
                                      </p:cBhvr>
                                    </p:animEffect>
                                  </p:childTnLst>
                                </p:cTn>
                              </p:par>
                            </p:childTnLst>
                          </p:cTn>
                        </p:par>
                      </p:childTnLst>
                    </p:cTn>
                  </p:par>
                  <p:par>
                    <p:cTn id="302" fill="hold">
                      <p:stCondLst>
                        <p:cond delay="indefinite"/>
                      </p:stCondLst>
                      <p:childTnLst>
                        <p:par>
                          <p:cTn id="303" fill="hold">
                            <p:stCondLst>
                              <p:cond delay="0"/>
                            </p:stCondLst>
                            <p:childTnLst>
                              <p:par>
                                <p:cTn id="304" presetID="21" presetClass="entr" presetSubtype="1" fill="hold" grpId="0" nodeType="clickEffect">
                                  <p:stCondLst>
                                    <p:cond delay="0"/>
                                  </p:stCondLst>
                                  <p:childTnLst>
                                    <p:set>
                                      <p:cBhvr>
                                        <p:cTn id="305" dur="1" fill="hold">
                                          <p:stCondLst>
                                            <p:cond delay="0"/>
                                          </p:stCondLst>
                                        </p:cTn>
                                        <p:tgtEl>
                                          <p:spTgt spid="301"/>
                                        </p:tgtEl>
                                        <p:attrNameLst>
                                          <p:attrName>style.visibility</p:attrName>
                                        </p:attrNameLst>
                                      </p:cBhvr>
                                      <p:to>
                                        <p:strVal val="visible"/>
                                      </p:to>
                                    </p:set>
                                    <p:animEffect transition="in" filter="wheel(1)">
                                      <p:cBhvr>
                                        <p:cTn id="306" dur="2000"/>
                                        <p:tgtEl>
                                          <p:spTgt spid="301"/>
                                        </p:tgtEl>
                                      </p:cBhvr>
                                    </p:animEffect>
                                  </p:childTnLst>
                                </p:cTn>
                              </p:par>
                            </p:childTnLst>
                          </p:cTn>
                        </p:par>
                        <p:par>
                          <p:cTn id="307" fill="hold">
                            <p:stCondLst>
                              <p:cond delay="2000"/>
                            </p:stCondLst>
                            <p:childTnLst>
                              <p:par>
                                <p:cTn id="308" presetID="22" presetClass="entr" presetSubtype="8" fill="hold" grpId="0" nodeType="afterEffect">
                                  <p:stCondLst>
                                    <p:cond delay="0"/>
                                  </p:stCondLst>
                                  <p:childTnLst>
                                    <p:set>
                                      <p:cBhvr>
                                        <p:cTn id="309" dur="1" fill="hold">
                                          <p:stCondLst>
                                            <p:cond delay="0"/>
                                          </p:stCondLst>
                                        </p:cTn>
                                        <p:tgtEl>
                                          <p:spTgt spid="300"/>
                                        </p:tgtEl>
                                        <p:attrNameLst>
                                          <p:attrName>style.visibility</p:attrName>
                                        </p:attrNameLst>
                                      </p:cBhvr>
                                      <p:to>
                                        <p:strVal val="visible"/>
                                      </p:to>
                                    </p:set>
                                    <p:animEffect transition="in" filter="wipe(left)">
                                      <p:cBhvr>
                                        <p:cTn id="310" dur="500"/>
                                        <p:tgtEl>
                                          <p:spTgt spid="300"/>
                                        </p:tgtEl>
                                      </p:cBhvr>
                                    </p:animEffect>
                                  </p:childTnLst>
                                </p:cTn>
                              </p:par>
                            </p:childTnLst>
                          </p:cTn>
                        </p:par>
                      </p:childTnLst>
                    </p:cTn>
                  </p:par>
                  <p:par>
                    <p:cTn id="311" fill="hold">
                      <p:stCondLst>
                        <p:cond delay="indefinite"/>
                      </p:stCondLst>
                      <p:childTnLst>
                        <p:par>
                          <p:cTn id="312" fill="hold">
                            <p:stCondLst>
                              <p:cond delay="0"/>
                            </p:stCondLst>
                            <p:childTnLst>
                              <p:par>
                                <p:cTn id="313" presetID="21" presetClass="entr" presetSubtype="1" fill="hold" grpId="0" nodeType="clickEffect">
                                  <p:stCondLst>
                                    <p:cond delay="0"/>
                                  </p:stCondLst>
                                  <p:childTnLst>
                                    <p:set>
                                      <p:cBhvr>
                                        <p:cTn id="314" dur="1" fill="hold">
                                          <p:stCondLst>
                                            <p:cond delay="0"/>
                                          </p:stCondLst>
                                        </p:cTn>
                                        <p:tgtEl>
                                          <p:spTgt spid="266"/>
                                        </p:tgtEl>
                                        <p:attrNameLst>
                                          <p:attrName>style.visibility</p:attrName>
                                        </p:attrNameLst>
                                      </p:cBhvr>
                                      <p:to>
                                        <p:strVal val="visible"/>
                                      </p:to>
                                    </p:set>
                                    <p:animEffect transition="in" filter="wheel(1)">
                                      <p:cBhvr>
                                        <p:cTn id="315" dur="2000"/>
                                        <p:tgtEl>
                                          <p:spTgt spid="266"/>
                                        </p:tgtEl>
                                      </p:cBhvr>
                                    </p:animEffect>
                                  </p:childTnLst>
                                </p:cTn>
                              </p:par>
                            </p:childTnLst>
                          </p:cTn>
                        </p:par>
                        <p:par>
                          <p:cTn id="316" fill="hold">
                            <p:stCondLst>
                              <p:cond delay="2000"/>
                            </p:stCondLst>
                            <p:childTnLst>
                              <p:par>
                                <p:cTn id="317" presetID="22" presetClass="entr" presetSubtype="8" fill="hold" grpId="0" nodeType="afterEffect">
                                  <p:stCondLst>
                                    <p:cond delay="0"/>
                                  </p:stCondLst>
                                  <p:childTnLst>
                                    <p:set>
                                      <p:cBhvr>
                                        <p:cTn id="318" dur="1" fill="hold">
                                          <p:stCondLst>
                                            <p:cond delay="0"/>
                                          </p:stCondLst>
                                        </p:cTn>
                                        <p:tgtEl>
                                          <p:spTgt spid="265"/>
                                        </p:tgtEl>
                                        <p:attrNameLst>
                                          <p:attrName>style.visibility</p:attrName>
                                        </p:attrNameLst>
                                      </p:cBhvr>
                                      <p:to>
                                        <p:strVal val="visible"/>
                                      </p:to>
                                    </p:set>
                                    <p:animEffect transition="in" filter="wipe(left)">
                                      <p:cBhvr>
                                        <p:cTn id="319" dur="500"/>
                                        <p:tgtEl>
                                          <p:spTgt spid="265"/>
                                        </p:tgtEl>
                                      </p:cBhvr>
                                    </p:animEffect>
                                  </p:childTnLst>
                                </p:cTn>
                              </p:par>
                            </p:childTnLst>
                          </p:cTn>
                        </p:par>
                      </p:childTnLst>
                    </p:cTn>
                  </p:par>
                  <p:par>
                    <p:cTn id="320" fill="hold">
                      <p:stCondLst>
                        <p:cond delay="indefinite"/>
                      </p:stCondLst>
                      <p:childTnLst>
                        <p:par>
                          <p:cTn id="321" fill="hold">
                            <p:stCondLst>
                              <p:cond delay="0"/>
                            </p:stCondLst>
                            <p:childTnLst>
                              <p:par>
                                <p:cTn id="322" presetID="21" presetClass="entr" presetSubtype="1" fill="hold" grpId="0" nodeType="clickEffect">
                                  <p:stCondLst>
                                    <p:cond delay="0"/>
                                  </p:stCondLst>
                                  <p:childTnLst>
                                    <p:set>
                                      <p:cBhvr>
                                        <p:cTn id="323" dur="1" fill="hold">
                                          <p:stCondLst>
                                            <p:cond delay="0"/>
                                          </p:stCondLst>
                                        </p:cTn>
                                        <p:tgtEl>
                                          <p:spTgt spid="264"/>
                                        </p:tgtEl>
                                        <p:attrNameLst>
                                          <p:attrName>style.visibility</p:attrName>
                                        </p:attrNameLst>
                                      </p:cBhvr>
                                      <p:to>
                                        <p:strVal val="visible"/>
                                      </p:to>
                                    </p:set>
                                    <p:animEffect transition="in" filter="wheel(1)">
                                      <p:cBhvr>
                                        <p:cTn id="324" dur="2000"/>
                                        <p:tgtEl>
                                          <p:spTgt spid="264"/>
                                        </p:tgtEl>
                                      </p:cBhvr>
                                    </p:animEffect>
                                  </p:childTnLst>
                                </p:cTn>
                              </p:par>
                            </p:childTnLst>
                          </p:cTn>
                        </p:par>
                        <p:par>
                          <p:cTn id="325" fill="hold">
                            <p:stCondLst>
                              <p:cond delay="2000"/>
                            </p:stCondLst>
                            <p:childTnLst>
                              <p:par>
                                <p:cTn id="326" presetID="22" presetClass="entr" presetSubtype="8" fill="hold" grpId="0" nodeType="afterEffect">
                                  <p:stCondLst>
                                    <p:cond delay="0"/>
                                  </p:stCondLst>
                                  <p:childTnLst>
                                    <p:set>
                                      <p:cBhvr>
                                        <p:cTn id="327" dur="1" fill="hold">
                                          <p:stCondLst>
                                            <p:cond delay="0"/>
                                          </p:stCondLst>
                                        </p:cTn>
                                        <p:tgtEl>
                                          <p:spTgt spid="263"/>
                                        </p:tgtEl>
                                        <p:attrNameLst>
                                          <p:attrName>style.visibility</p:attrName>
                                        </p:attrNameLst>
                                      </p:cBhvr>
                                      <p:to>
                                        <p:strVal val="visible"/>
                                      </p:to>
                                    </p:set>
                                    <p:animEffect transition="in" filter="wipe(left)">
                                      <p:cBhvr>
                                        <p:cTn id="328" dur="500"/>
                                        <p:tgtEl>
                                          <p:spTgt spid="263"/>
                                        </p:tgtEl>
                                      </p:cBhvr>
                                    </p:animEffect>
                                  </p:childTnLst>
                                </p:cTn>
                              </p:par>
                            </p:childTnLst>
                          </p:cTn>
                        </p:par>
                      </p:childTnLst>
                    </p:cTn>
                  </p:par>
                  <p:par>
                    <p:cTn id="329" fill="hold">
                      <p:stCondLst>
                        <p:cond delay="indefinite"/>
                      </p:stCondLst>
                      <p:childTnLst>
                        <p:par>
                          <p:cTn id="330" fill="hold">
                            <p:stCondLst>
                              <p:cond delay="0"/>
                            </p:stCondLst>
                            <p:childTnLst>
                              <p:par>
                                <p:cTn id="331" presetID="21" presetClass="entr" presetSubtype="1" fill="hold" grpId="0" nodeType="clickEffect">
                                  <p:stCondLst>
                                    <p:cond delay="0"/>
                                  </p:stCondLst>
                                  <p:childTnLst>
                                    <p:set>
                                      <p:cBhvr>
                                        <p:cTn id="332" dur="1" fill="hold">
                                          <p:stCondLst>
                                            <p:cond delay="0"/>
                                          </p:stCondLst>
                                        </p:cTn>
                                        <p:tgtEl>
                                          <p:spTgt spid="268"/>
                                        </p:tgtEl>
                                        <p:attrNameLst>
                                          <p:attrName>style.visibility</p:attrName>
                                        </p:attrNameLst>
                                      </p:cBhvr>
                                      <p:to>
                                        <p:strVal val="visible"/>
                                      </p:to>
                                    </p:set>
                                    <p:animEffect transition="in" filter="wheel(1)">
                                      <p:cBhvr>
                                        <p:cTn id="333" dur="2000"/>
                                        <p:tgtEl>
                                          <p:spTgt spid="268"/>
                                        </p:tgtEl>
                                      </p:cBhvr>
                                    </p:animEffect>
                                  </p:childTnLst>
                                </p:cTn>
                              </p:par>
                            </p:childTnLst>
                          </p:cTn>
                        </p:par>
                        <p:par>
                          <p:cTn id="334" fill="hold">
                            <p:stCondLst>
                              <p:cond delay="2000"/>
                            </p:stCondLst>
                            <p:childTnLst>
                              <p:par>
                                <p:cTn id="335" presetID="22" presetClass="entr" presetSubtype="8" fill="hold" grpId="0" nodeType="afterEffect">
                                  <p:stCondLst>
                                    <p:cond delay="0"/>
                                  </p:stCondLst>
                                  <p:childTnLst>
                                    <p:set>
                                      <p:cBhvr>
                                        <p:cTn id="336" dur="1" fill="hold">
                                          <p:stCondLst>
                                            <p:cond delay="0"/>
                                          </p:stCondLst>
                                        </p:cTn>
                                        <p:tgtEl>
                                          <p:spTgt spid="267"/>
                                        </p:tgtEl>
                                        <p:attrNameLst>
                                          <p:attrName>style.visibility</p:attrName>
                                        </p:attrNameLst>
                                      </p:cBhvr>
                                      <p:to>
                                        <p:strVal val="visible"/>
                                      </p:to>
                                    </p:set>
                                    <p:animEffect transition="in" filter="wipe(left)">
                                      <p:cBhvr>
                                        <p:cTn id="337" dur="500"/>
                                        <p:tgtEl>
                                          <p:spTgt spid="267"/>
                                        </p:tgtEl>
                                      </p:cBhvr>
                                    </p:animEffect>
                                  </p:childTnLst>
                                </p:cTn>
                              </p:par>
                            </p:childTnLst>
                          </p:cTn>
                        </p:par>
                      </p:childTnLst>
                    </p:cTn>
                  </p:par>
                  <p:par>
                    <p:cTn id="338" fill="hold">
                      <p:stCondLst>
                        <p:cond delay="indefinite"/>
                      </p:stCondLst>
                      <p:childTnLst>
                        <p:par>
                          <p:cTn id="339" fill="hold">
                            <p:stCondLst>
                              <p:cond delay="0"/>
                            </p:stCondLst>
                            <p:childTnLst>
                              <p:par>
                                <p:cTn id="340" presetID="21" presetClass="entr" presetSubtype="1" fill="hold" grpId="0" nodeType="click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heel(1)">
                                      <p:cBhvr>
                                        <p:cTn id="342" dur="2000"/>
                                        <p:tgtEl>
                                          <p:spTgt spid="284"/>
                                        </p:tgtEl>
                                      </p:cBhvr>
                                    </p:animEffect>
                                  </p:childTnLst>
                                </p:cTn>
                              </p:par>
                            </p:childTnLst>
                          </p:cTn>
                        </p:par>
                        <p:par>
                          <p:cTn id="343" fill="hold">
                            <p:stCondLst>
                              <p:cond delay="2000"/>
                            </p:stCondLst>
                            <p:childTnLst>
                              <p:par>
                                <p:cTn id="344" presetID="22" presetClass="entr" presetSubtype="8" fill="hold" grpId="0" nodeType="afterEffect">
                                  <p:stCondLst>
                                    <p:cond delay="0"/>
                                  </p:stCondLst>
                                  <p:childTnLst>
                                    <p:set>
                                      <p:cBhvr>
                                        <p:cTn id="345" dur="1" fill="hold">
                                          <p:stCondLst>
                                            <p:cond delay="0"/>
                                          </p:stCondLst>
                                        </p:cTn>
                                        <p:tgtEl>
                                          <p:spTgt spid="283"/>
                                        </p:tgtEl>
                                        <p:attrNameLst>
                                          <p:attrName>style.visibility</p:attrName>
                                        </p:attrNameLst>
                                      </p:cBhvr>
                                      <p:to>
                                        <p:strVal val="visible"/>
                                      </p:to>
                                    </p:set>
                                    <p:animEffect transition="in" filter="wipe(left)">
                                      <p:cBhvr>
                                        <p:cTn id="346" dur="500"/>
                                        <p:tgtEl>
                                          <p:spTgt spid="283"/>
                                        </p:tgtEl>
                                      </p:cBhvr>
                                    </p:animEffect>
                                  </p:childTnLst>
                                </p:cTn>
                              </p:par>
                            </p:childTnLst>
                          </p:cTn>
                        </p:par>
                      </p:childTnLst>
                    </p:cTn>
                  </p:par>
                  <p:par>
                    <p:cTn id="347" fill="hold">
                      <p:stCondLst>
                        <p:cond delay="indefinite"/>
                      </p:stCondLst>
                      <p:childTnLst>
                        <p:par>
                          <p:cTn id="348" fill="hold">
                            <p:stCondLst>
                              <p:cond delay="0"/>
                            </p:stCondLst>
                            <p:childTnLst>
                              <p:par>
                                <p:cTn id="349" presetID="21" presetClass="entr" presetSubtype="1" fill="hold" grpId="0" nodeType="clickEffect">
                                  <p:stCondLst>
                                    <p:cond delay="0"/>
                                  </p:stCondLst>
                                  <p:childTnLst>
                                    <p:set>
                                      <p:cBhvr>
                                        <p:cTn id="350" dur="1" fill="hold">
                                          <p:stCondLst>
                                            <p:cond delay="0"/>
                                          </p:stCondLst>
                                        </p:cTn>
                                        <p:tgtEl>
                                          <p:spTgt spid="270"/>
                                        </p:tgtEl>
                                        <p:attrNameLst>
                                          <p:attrName>style.visibility</p:attrName>
                                        </p:attrNameLst>
                                      </p:cBhvr>
                                      <p:to>
                                        <p:strVal val="visible"/>
                                      </p:to>
                                    </p:set>
                                    <p:animEffect transition="in" filter="wheel(1)">
                                      <p:cBhvr>
                                        <p:cTn id="351" dur="2000"/>
                                        <p:tgtEl>
                                          <p:spTgt spid="270"/>
                                        </p:tgtEl>
                                      </p:cBhvr>
                                    </p:animEffect>
                                  </p:childTnLst>
                                </p:cTn>
                              </p:par>
                            </p:childTnLst>
                          </p:cTn>
                        </p:par>
                        <p:par>
                          <p:cTn id="352" fill="hold">
                            <p:stCondLst>
                              <p:cond delay="2000"/>
                            </p:stCondLst>
                            <p:childTnLst>
                              <p:par>
                                <p:cTn id="353" presetID="22" presetClass="entr" presetSubtype="8" fill="hold" grpId="0" nodeType="afterEffect">
                                  <p:stCondLst>
                                    <p:cond delay="0"/>
                                  </p:stCondLst>
                                  <p:childTnLst>
                                    <p:set>
                                      <p:cBhvr>
                                        <p:cTn id="354" dur="1" fill="hold">
                                          <p:stCondLst>
                                            <p:cond delay="0"/>
                                          </p:stCondLst>
                                        </p:cTn>
                                        <p:tgtEl>
                                          <p:spTgt spid="269"/>
                                        </p:tgtEl>
                                        <p:attrNameLst>
                                          <p:attrName>style.visibility</p:attrName>
                                        </p:attrNameLst>
                                      </p:cBhvr>
                                      <p:to>
                                        <p:strVal val="visible"/>
                                      </p:to>
                                    </p:set>
                                    <p:animEffect transition="in" filter="wipe(left)">
                                      <p:cBhvr>
                                        <p:cTn id="355" dur="500"/>
                                        <p:tgtEl>
                                          <p:spTgt spid="269"/>
                                        </p:tgtEl>
                                      </p:cBhvr>
                                    </p:animEffect>
                                  </p:childTnLst>
                                </p:cTn>
                              </p:par>
                            </p:childTnLst>
                          </p:cTn>
                        </p:par>
                      </p:childTnLst>
                    </p:cTn>
                  </p:par>
                  <p:par>
                    <p:cTn id="356" fill="hold">
                      <p:stCondLst>
                        <p:cond delay="indefinite"/>
                      </p:stCondLst>
                      <p:childTnLst>
                        <p:par>
                          <p:cTn id="357" fill="hold">
                            <p:stCondLst>
                              <p:cond delay="0"/>
                            </p:stCondLst>
                            <p:childTnLst>
                              <p:par>
                                <p:cTn id="358" presetID="21" presetClass="entr" presetSubtype="1" fill="hold" grpId="0" nodeType="clickEffect">
                                  <p:stCondLst>
                                    <p:cond delay="0"/>
                                  </p:stCondLst>
                                  <p:childTnLst>
                                    <p:set>
                                      <p:cBhvr>
                                        <p:cTn id="359" dur="1" fill="hold">
                                          <p:stCondLst>
                                            <p:cond delay="0"/>
                                          </p:stCondLst>
                                        </p:cTn>
                                        <p:tgtEl>
                                          <p:spTgt spid="272"/>
                                        </p:tgtEl>
                                        <p:attrNameLst>
                                          <p:attrName>style.visibility</p:attrName>
                                        </p:attrNameLst>
                                      </p:cBhvr>
                                      <p:to>
                                        <p:strVal val="visible"/>
                                      </p:to>
                                    </p:set>
                                    <p:animEffect transition="in" filter="wheel(1)">
                                      <p:cBhvr>
                                        <p:cTn id="360" dur="2000"/>
                                        <p:tgtEl>
                                          <p:spTgt spid="272"/>
                                        </p:tgtEl>
                                      </p:cBhvr>
                                    </p:animEffect>
                                  </p:childTnLst>
                                </p:cTn>
                              </p:par>
                            </p:childTnLst>
                          </p:cTn>
                        </p:par>
                        <p:par>
                          <p:cTn id="361" fill="hold">
                            <p:stCondLst>
                              <p:cond delay="2000"/>
                            </p:stCondLst>
                            <p:childTnLst>
                              <p:par>
                                <p:cTn id="362" presetID="22" presetClass="entr" presetSubtype="8" fill="hold" grpId="0" nodeType="afterEffect">
                                  <p:stCondLst>
                                    <p:cond delay="0"/>
                                  </p:stCondLst>
                                  <p:childTnLst>
                                    <p:set>
                                      <p:cBhvr>
                                        <p:cTn id="363" dur="1" fill="hold">
                                          <p:stCondLst>
                                            <p:cond delay="0"/>
                                          </p:stCondLst>
                                        </p:cTn>
                                        <p:tgtEl>
                                          <p:spTgt spid="271"/>
                                        </p:tgtEl>
                                        <p:attrNameLst>
                                          <p:attrName>style.visibility</p:attrName>
                                        </p:attrNameLst>
                                      </p:cBhvr>
                                      <p:to>
                                        <p:strVal val="visible"/>
                                      </p:to>
                                    </p:set>
                                    <p:animEffect transition="in" filter="wipe(left)">
                                      <p:cBhvr>
                                        <p:cTn id="364" dur="500"/>
                                        <p:tgtEl>
                                          <p:spTgt spid="271"/>
                                        </p:tgtEl>
                                      </p:cBhvr>
                                    </p:animEffect>
                                  </p:childTnLst>
                                </p:cTn>
                              </p:par>
                            </p:childTnLst>
                          </p:cTn>
                        </p:par>
                      </p:childTnLst>
                    </p:cTn>
                  </p:par>
                  <p:par>
                    <p:cTn id="365" fill="hold">
                      <p:stCondLst>
                        <p:cond delay="indefinite"/>
                      </p:stCondLst>
                      <p:childTnLst>
                        <p:par>
                          <p:cTn id="366" fill="hold">
                            <p:stCondLst>
                              <p:cond delay="0"/>
                            </p:stCondLst>
                            <p:childTnLst>
                              <p:par>
                                <p:cTn id="367" presetID="21" presetClass="entr" presetSubtype="1" fill="hold" grpId="0" nodeType="clickEffect">
                                  <p:stCondLst>
                                    <p:cond delay="0"/>
                                  </p:stCondLst>
                                  <p:childTnLst>
                                    <p:set>
                                      <p:cBhvr>
                                        <p:cTn id="368" dur="1" fill="hold">
                                          <p:stCondLst>
                                            <p:cond delay="0"/>
                                          </p:stCondLst>
                                        </p:cTn>
                                        <p:tgtEl>
                                          <p:spTgt spid="274"/>
                                        </p:tgtEl>
                                        <p:attrNameLst>
                                          <p:attrName>style.visibility</p:attrName>
                                        </p:attrNameLst>
                                      </p:cBhvr>
                                      <p:to>
                                        <p:strVal val="visible"/>
                                      </p:to>
                                    </p:set>
                                    <p:animEffect transition="in" filter="wheel(1)">
                                      <p:cBhvr>
                                        <p:cTn id="369" dur="2000"/>
                                        <p:tgtEl>
                                          <p:spTgt spid="274"/>
                                        </p:tgtEl>
                                      </p:cBhvr>
                                    </p:animEffect>
                                  </p:childTnLst>
                                </p:cTn>
                              </p:par>
                            </p:childTnLst>
                          </p:cTn>
                        </p:par>
                        <p:par>
                          <p:cTn id="370" fill="hold">
                            <p:stCondLst>
                              <p:cond delay="2000"/>
                            </p:stCondLst>
                            <p:childTnLst>
                              <p:par>
                                <p:cTn id="371" presetID="22" presetClass="entr" presetSubtype="8" fill="hold" grpId="0" nodeType="afterEffect">
                                  <p:stCondLst>
                                    <p:cond delay="0"/>
                                  </p:stCondLst>
                                  <p:childTnLst>
                                    <p:set>
                                      <p:cBhvr>
                                        <p:cTn id="372" dur="1" fill="hold">
                                          <p:stCondLst>
                                            <p:cond delay="0"/>
                                          </p:stCondLst>
                                        </p:cTn>
                                        <p:tgtEl>
                                          <p:spTgt spid="273"/>
                                        </p:tgtEl>
                                        <p:attrNameLst>
                                          <p:attrName>style.visibility</p:attrName>
                                        </p:attrNameLst>
                                      </p:cBhvr>
                                      <p:to>
                                        <p:strVal val="visible"/>
                                      </p:to>
                                    </p:set>
                                    <p:animEffect transition="in" filter="wipe(left)">
                                      <p:cBhvr>
                                        <p:cTn id="373" dur="500"/>
                                        <p:tgtEl>
                                          <p:spTgt spid="273"/>
                                        </p:tgtEl>
                                      </p:cBhvr>
                                    </p:animEffect>
                                  </p:childTnLst>
                                </p:cTn>
                              </p:par>
                            </p:childTnLst>
                          </p:cTn>
                        </p:par>
                      </p:childTnLst>
                    </p:cTn>
                  </p:par>
                  <p:par>
                    <p:cTn id="374" fill="hold">
                      <p:stCondLst>
                        <p:cond delay="indefinite"/>
                      </p:stCondLst>
                      <p:childTnLst>
                        <p:par>
                          <p:cTn id="375" fill="hold">
                            <p:stCondLst>
                              <p:cond delay="0"/>
                            </p:stCondLst>
                            <p:childTnLst>
                              <p:par>
                                <p:cTn id="376" presetID="21" presetClass="entr" presetSubtype="1" fill="hold" grpId="0" nodeType="clickEffect">
                                  <p:stCondLst>
                                    <p:cond delay="0"/>
                                  </p:stCondLst>
                                  <p:childTnLst>
                                    <p:set>
                                      <p:cBhvr>
                                        <p:cTn id="377" dur="1" fill="hold">
                                          <p:stCondLst>
                                            <p:cond delay="0"/>
                                          </p:stCondLst>
                                        </p:cTn>
                                        <p:tgtEl>
                                          <p:spTgt spid="282"/>
                                        </p:tgtEl>
                                        <p:attrNameLst>
                                          <p:attrName>style.visibility</p:attrName>
                                        </p:attrNameLst>
                                      </p:cBhvr>
                                      <p:to>
                                        <p:strVal val="visible"/>
                                      </p:to>
                                    </p:set>
                                    <p:animEffect transition="in" filter="wheel(1)">
                                      <p:cBhvr>
                                        <p:cTn id="378" dur="2000"/>
                                        <p:tgtEl>
                                          <p:spTgt spid="282"/>
                                        </p:tgtEl>
                                      </p:cBhvr>
                                    </p:animEffect>
                                  </p:childTnLst>
                                </p:cTn>
                              </p:par>
                            </p:childTnLst>
                          </p:cTn>
                        </p:par>
                        <p:par>
                          <p:cTn id="379" fill="hold">
                            <p:stCondLst>
                              <p:cond delay="2000"/>
                            </p:stCondLst>
                            <p:childTnLst>
                              <p:par>
                                <p:cTn id="380" presetID="22" presetClass="entr" presetSubtype="8" fill="hold" grpId="0" nodeType="afterEffect">
                                  <p:stCondLst>
                                    <p:cond delay="0"/>
                                  </p:stCondLst>
                                  <p:childTnLst>
                                    <p:set>
                                      <p:cBhvr>
                                        <p:cTn id="381" dur="1" fill="hold">
                                          <p:stCondLst>
                                            <p:cond delay="0"/>
                                          </p:stCondLst>
                                        </p:cTn>
                                        <p:tgtEl>
                                          <p:spTgt spid="281"/>
                                        </p:tgtEl>
                                        <p:attrNameLst>
                                          <p:attrName>style.visibility</p:attrName>
                                        </p:attrNameLst>
                                      </p:cBhvr>
                                      <p:to>
                                        <p:strVal val="visible"/>
                                      </p:to>
                                    </p:set>
                                    <p:animEffect transition="in" filter="wipe(left)">
                                      <p:cBhvr>
                                        <p:cTn id="382" dur="500"/>
                                        <p:tgtEl>
                                          <p:spTgt spid="281"/>
                                        </p:tgtEl>
                                      </p:cBhvr>
                                    </p:animEffect>
                                  </p:childTnLst>
                                </p:cTn>
                              </p:par>
                            </p:childTnLst>
                          </p:cTn>
                        </p:par>
                      </p:childTnLst>
                    </p:cTn>
                  </p:par>
                  <p:par>
                    <p:cTn id="383" fill="hold">
                      <p:stCondLst>
                        <p:cond delay="indefinite"/>
                      </p:stCondLst>
                      <p:childTnLst>
                        <p:par>
                          <p:cTn id="384" fill="hold">
                            <p:stCondLst>
                              <p:cond delay="0"/>
                            </p:stCondLst>
                            <p:childTnLst>
                              <p:par>
                                <p:cTn id="385" presetID="21" presetClass="entr" presetSubtype="1" fill="hold" grpId="0" nodeType="clickEffect">
                                  <p:stCondLst>
                                    <p:cond delay="0"/>
                                  </p:stCondLst>
                                  <p:childTnLst>
                                    <p:set>
                                      <p:cBhvr>
                                        <p:cTn id="386" dur="1" fill="hold">
                                          <p:stCondLst>
                                            <p:cond delay="0"/>
                                          </p:stCondLst>
                                        </p:cTn>
                                        <p:tgtEl>
                                          <p:spTgt spid="280"/>
                                        </p:tgtEl>
                                        <p:attrNameLst>
                                          <p:attrName>style.visibility</p:attrName>
                                        </p:attrNameLst>
                                      </p:cBhvr>
                                      <p:to>
                                        <p:strVal val="visible"/>
                                      </p:to>
                                    </p:set>
                                    <p:animEffect transition="in" filter="wheel(1)">
                                      <p:cBhvr>
                                        <p:cTn id="387" dur="2000"/>
                                        <p:tgtEl>
                                          <p:spTgt spid="280"/>
                                        </p:tgtEl>
                                      </p:cBhvr>
                                    </p:animEffect>
                                  </p:childTnLst>
                                </p:cTn>
                              </p:par>
                            </p:childTnLst>
                          </p:cTn>
                        </p:par>
                        <p:par>
                          <p:cTn id="388" fill="hold">
                            <p:stCondLst>
                              <p:cond delay="2000"/>
                            </p:stCondLst>
                            <p:childTnLst>
                              <p:par>
                                <p:cTn id="389" presetID="22" presetClass="entr" presetSubtype="8" fill="hold" grpId="0" nodeType="afterEffect">
                                  <p:stCondLst>
                                    <p:cond delay="0"/>
                                  </p:stCondLst>
                                  <p:childTnLst>
                                    <p:set>
                                      <p:cBhvr>
                                        <p:cTn id="390" dur="1" fill="hold">
                                          <p:stCondLst>
                                            <p:cond delay="0"/>
                                          </p:stCondLst>
                                        </p:cTn>
                                        <p:tgtEl>
                                          <p:spTgt spid="279"/>
                                        </p:tgtEl>
                                        <p:attrNameLst>
                                          <p:attrName>style.visibility</p:attrName>
                                        </p:attrNameLst>
                                      </p:cBhvr>
                                      <p:to>
                                        <p:strVal val="visible"/>
                                      </p:to>
                                    </p:set>
                                    <p:animEffect transition="in" filter="wipe(left)">
                                      <p:cBhvr>
                                        <p:cTn id="391" dur="500"/>
                                        <p:tgtEl>
                                          <p:spTgt spid="279"/>
                                        </p:tgtEl>
                                      </p:cBhvr>
                                    </p:animEffect>
                                  </p:childTnLst>
                                </p:cTn>
                              </p:par>
                            </p:childTnLst>
                          </p:cTn>
                        </p:par>
                      </p:childTnLst>
                    </p:cTn>
                  </p:par>
                  <p:par>
                    <p:cTn id="392" fill="hold">
                      <p:stCondLst>
                        <p:cond delay="indefinite"/>
                      </p:stCondLst>
                      <p:childTnLst>
                        <p:par>
                          <p:cTn id="393" fill="hold">
                            <p:stCondLst>
                              <p:cond delay="0"/>
                            </p:stCondLst>
                            <p:childTnLst>
                              <p:par>
                                <p:cTn id="394" presetID="21" presetClass="entr" presetSubtype="1" fill="hold" grpId="0" nodeType="clickEffect">
                                  <p:stCondLst>
                                    <p:cond delay="0"/>
                                  </p:stCondLst>
                                  <p:childTnLst>
                                    <p:set>
                                      <p:cBhvr>
                                        <p:cTn id="395" dur="1" fill="hold">
                                          <p:stCondLst>
                                            <p:cond delay="0"/>
                                          </p:stCondLst>
                                        </p:cTn>
                                        <p:tgtEl>
                                          <p:spTgt spid="278"/>
                                        </p:tgtEl>
                                        <p:attrNameLst>
                                          <p:attrName>style.visibility</p:attrName>
                                        </p:attrNameLst>
                                      </p:cBhvr>
                                      <p:to>
                                        <p:strVal val="visible"/>
                                      </p:to>
                                    </p:set>
                                    <p:animEffect transition="in" filter="wheel(1)">
                                      <p:cBhvr>
                                        <p:cTn id="396" dur="2000"/>
                                        <p:tgtEl>
                                          <p:spTgt spid="278"/>
                                        </p:tgtEl>
                                      </p:cBhvr>
                                    </p:animEffect>
                                  </p:childTnLst>
                                </p:cTn>
                              </p:par>
                            </p:childTnLst>
                          </p:cTn>
                        </p:par>
                        <p:par>
                          <p:cTn id="397" fill="hold">
                            <p:stCondLst>
                              <p:cond delay="2000"/>
                            </p:stCondLst>
                            <p:childTnLst>
                              <p:par>
                                <p:cTn id="398" presetID="22" presetClass="entr" presetSubtype="8" fill="hold" grpId="0" nodeType="afterEffect">
                                  <p:stCondLst>
                                    <p:cond delay="0"/>
                                  </p:stCondLst>
                                  <p:childTnLst>
                                    <p:set>
                                      <p:cBhvr>
                                        <p:cTn id="399" dur="1" fill="hold">
                                          <p:stCondLst>
                                            <p:cond delay="0"/>
                                          </p:stCondLst>
                                        </p:cTn>
                                        <p:tgtEl>
                                          <p:spTgt spid="277"/>
                                        </p:tgtEl>
                                        <p:attrNameLst>
                                          <p:attrName>style.visibility</p:attrName>
                                        </p:attrNameLst>
                                      </p:cBhvr>
                                      <p:to>
                                        <p:strVal val="visible"/>
                                      </p:to>
                                    </p:set>
                                    <p:animEffect transition="in" filter="wipe(left)">
                                      <p:cBhvr>
                                        <p:cTn id="400" dur="500"/>
                                        <p:tgtEl>
                                          <p:spTgt spid="277"/>
                                        </p:tgtEl>
                                      </p:cBhvr>
                                    </p:animEffect>
                                  </p:childTnLst>
                                </p:cTn>
                              </p:par>
                            </p:childTnLst>
                          </p:cTn>
                        </p:par>
                      </p:childTnLst>
                    </p:cTn>
                  </p:par>
                  <p:par>
                    <p:cTn id="401" fill="hold">
                      <p:stCondLst>
                        <p:cond delay="indefinite"/>
                      </p:stCondLst>
                      <p:childTnLst>
                        <p:par>
                          <p:cTn id="402" fill="hold">
                            <p:stCondLst>
                              <p:cond delay="0"/>
                            </p:stCondLst>
                            <p:childTnLst>
                              <p:par>
                                <p:cTn id="403" presetID="21" presetClass="entr" presetSubtype="1" fill="hold" grpId="0" nodeType="clickEffect">
                                  <p:stCondLst>
                                    <p:cond delay="0"/>
                                  </p:stCondLst>
                                  <p:childTnLst>
                                    <p:set>
                                      <p:cBhvr>
                                        <p:cTn id="404" dur="1" fill="hold">
                                          <p:stCondLst>
                                            <p:cond delay="0"/>
                                          </p:stCondLst>
                                        </p:cTn>
                                        <p:tgtEl>
                                          <p:spTgt spid="276"/>
                                        </p:tgtEl>
                                        <p:attrNameLst>
                                          <p:attrName>style.visibility</p:attrName>
                                        </p:attrNameLst>
                                      </p:cBhvr>
                                      <p:to>
                                        <p:strVal val="visible"/>
                                      </p:to>
                                    </p:set>
                                    <p:animEffect transition="in" filter="wheel(1)">
                                      <p:cBhvr>
                                        <p:cTn id="405" dur="2000"/>
                                        <p:tgtEl>
                                          <p:spTgt spid="276"/>
                                        </p:tgtEl>
                                      </p:cBhvr>
                                    </p:animEffect>
                                  </p:childTnLst>
                                </p:cTn>
                              </p:par>
                            </p:childTnLst>
                          </p:cTn>
                        </p:par>
                        <p:par>
                          <p:cTn id="406" fill="hold">
                            <p:stCondLst>
                              <p:cond delay="2000"/>
                            </p:stCondLst>
                            <p:childTnLst>
                              <p:par>
                                <p:cTn id="407" presetID="22" presetClass="entr" presetSubtype="8" fill="hold" grpId="0" nodeType="afterEffect">
                                  <p:stCondLst>
                                    <p:cond delay="0"/>
                                  </p:stCondLst>
                                  <p:childTnLst>
                                    <p:set>
                                      <p:cBhvr>
                                        <p:cTn id="408" dur="1" fill="hold">
                                          <p:stCondLst>
                                            <p:cond delay="0"/>
                                          </p:stCondLst>
                                        </p:cTn>
                                        <p:tgtEl>
                                          <p:spTgt spid="275"/>
                                        </p:tgtEl>
                                        <p:attrNameLst>
                                          <p:attrName>style.visibility</p:attrName>
                                        </p:attrNameLst>
                                      </p:cBhvr>
                                      <p:to>
                                        <p:strVal val="visible"/>
                                      </p:to>
                                    </p:set>
                                    <p:animEffect transition="in" filter="wipe(left)">
                                      <p:cBhvr>
                                        <p:cTn id="409" dur="500"/>
                                        <p:tgtEl>
                                          <p:spTgt spid="275"/>
                                        </p:tgtEl>
                                      </p:cBhvr>
                                    </p:animEffect>
                                  </p:childTnLst>
                                </p:cTn>
                              </p:par>
                            </p:childTnLst>
                          </p:cTn>
                        </p:par>
                      </p:childTnLst>
                    </p:cTn>
                  </p:par>
                  <p:par>
                    <p:cTn id="410" fill="hold">
                      <p:stCondLst>
                        <p:cond delay="indefinite"/>
                      </p:stCondLst>
                      <p:childTnLst>
                        <p:par>
                          <p:cTn id="411" fill="hold">
                            <p:stCondLst>
                              <p:cond delay="0"/>
                            </p:stCondLst>
                            <p:childTnLst>
                              <p:par>
                                <p:cTn id="412" presetID="22" presetClass="entr" presetSubtype="8" fill="hold" grpId="0" nodeType="clickEffect">
                                  <p:stCondLst>
                                    <p:cond delay="0"/>
                                  </p:stCondLst>
                                  <p:childTnLst>
                                    <p:set>
                                      <p:cBhvr>
                                        <p:cTn id="413" dur="1" fill="hold">
                                          <p:stCondLst>
                                            <p:cond delay="0"/>
                                          </p:stCondLst>
                                        </p:cTn>
                                        <p:tgtEl>
                                          <p:spTgt spid="315"/>
                                        </p:tgtEl>
                                        <p:attrNameLst>
                                          <p:attrName>style.visibility</p:attrName>
                                        </p:attrNameLst>
                                      </p:cBhvr>
                                      <p:to>
                                        <p:strVal val="visible"/>
                                      </p:to>
                                    </p:set>
                                    <p:animEffect transition="in" filter="wipe(left)">
                                      <p:cBhvr>
                                        <p:cTn id="414" dur="500"/>
                                        <p:tgtEl>
                                          <p:spTgt spid="315"/>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8" fill="hold" grpId="0" nodeType="clickEffect">
                                  <p:stCondLst>
                                    <p:cond delay="0"/>
                                  </p:stCondLst>
                                  <p:childTnLst>
                                    <p:set>
                                      <p:cBhvr>
                                        <p:cTn id="418" dur="1" fill="hold">
                                          <p:stCondLst>
                                            <p:cond delay="0"/>
                                          </p:stCondLst>
                                        </p:cTn>
                                        <p:tgtEl>
                                          <p:spTgt spid="316"/>
                                        </p:tgtEl>
                                        <p:attrNameLst>
                                          <p:attrName>style.visibility</p:attrName>
                                        </p:attrNameLst>
                                      </p:cBhvr>
                                      <p:to>
                                        <p:strVal val="visible"/>
                                      </p:to>
                                    </p:set>
                                    <p:animEffect transition="in" filter="wipe(left)">
                                      <p:cBhvr>
                                        <p:cTn id="419" dur="500"/>
                                        <p:tgtEl>
                                          <p:spTgt spid="316"/>
                                        </p:tgtEl>
                                      </p:cBhvr>
                                    </p:animEffect>
                                  </p:childTnLst>
                                </p:cTn>
                              </p:par>
                            </p:childTnLst>
                          </p:cTn>
                        </p:par>
                      </p:childTnLst>
                    </p:cTn>
                  </p:par>
                  <p:par>
                    <p:cTn id="420" fill="hold">
                      <p:stCondLst>
                        <p:cond delay="indefinite"/>
                      </p:stCondLst>
                      <p:childTnLst>
                        <p:par>
                          <p:cTn id="421" fill="hold">
                            <p:stCondLst>
                              <p:cond delay="0"/>
                            </p:stCondLst>
                            <p:childTnLst>
                              <p:par>
                                <p:cTn id="422" presetID="22" presetClass="entr" presetSubtype="8" fill="hold" grpId="0" nodeType="clickEffect">
                                  <p:stCondLst>
                                    <p:cond delay="0"/>
                                  </p:stCondLst>
                                  <p:childTnLst>
                                    <p:set>
                                      <p:cBhvr>
                                        <p:cTn id="423" dur="1" fill="hold">
                                          <p:stCondLst>
                                            <p:cond delay="0"/>
                                          </p:stCondLst>
                                        </p:cTn>
                                        <p:tgtEl>
                                          <p:spTgt spid="317"/>
                                        </p:tgtEl>
                                        <p:attrNameLst>
                                          <p:attrName>style.visibility</p:attrName>
                                        </p:attrNameLst>
                                      </p:cBhvr>
                                      <p:to>
                                        <p:strVal val="visible"/>
                                      </p:to>
                                    </p:set>
                                    <p:animEffect transition="in" filter="wipe(left)">
                                      <p:cBhvr>
                                        <p:cTn id="424" dur="500"/>
                                        <p:tgtEl>
                                          <p:spTgt spid="317"/>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8" fill="hold" grpId="0" nodeType="clickEffect">
                                  <p:stCondLst>
                                    <p:cond delay="0"/>
                                  </p:stCondLst>
                                  <p:childTnLst>
                                    <p:set>
                                      <p:cBhvr>
                                        <p:cTn id="428" dur="1" fill="hold">
                                          <p:stCondLst>
                                            <p:cond delay="0"/>
                                          </p:stCondLst>
                                        </p:cTn>
                                        <p:tgtEl>
                                          <p:spTgt spid="318"/>
                                        </p:tgtEl>
                                        <p:attrNameLst>
                                          <p:attrName>style.visibility</p:attrName>
                                        </p:attrNameLst>
                                      </p:cBhvr>
                                      <p:to>
                                        <p:strVal val="visible"/>
                                      </p:to>
                                    </p:set>
                                    <p:animEffect transition="in" filter="wipe(left)">
                                      <p:cBhvr>
                                        <p:cTn id="429" dur="500"/>
                                        <p:tgtEl>
                                          <p:spTgt spid="318"/>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334"/>
                                        </p:tgtEl>
                                        <p:attrNameLst>
                                          <p:attrName>style.visibility</p:attrName>
                                        </p:attrNameLst>
                                      </p:cBhvr>
                                      <p:to>
                                        <p:strVal val="visible"/>
                                      </p:to>
                                    </p:set>
                                    <p:animEffect transition="in" filter="wipe(left)">
                                      <p:cBhvr>
                                        <p:cTn id="434" dur="500"/>
                                        <p:tgtEl>
                                          <p:spTgt spid="334"/>
                                        </p:tgtEl>
                                      </p:cBhvr>
                                    </p:animEffect>
                                  </p:childTnLst>
                                </p:cTn>
                              </p:par>
                            </p:childTnLst>
                          </p:cTn>
                        </p:par>
                      </p:childTnLst>
                    </p:cTn>
                  </p:par>
                  <p:par>
                    <p:cTn id="435" fill="hold">
                      <p:stCondLst>
                        <p:cond delay="indefinite"/>
                      </p:stCondLst>
                      <p:childTnLst>
                        <p:par>
                          <p:cTn id="436" fill="hold">
                            <p:stCondLst>
                              <p:cond delay="0"/>
                            </p:stCondLst>
                            <p:childTnLst>
                              <p:par>
                                <p:cTn id="437" presetID="22" presetClass="entr" presetSubtype="8" fill="hold" grpId="0" nodeType="clickEffect">
                                  <p:stCondLst>
                                    <p:cond delay="0"/>
                                  </p:stCondLst>
                                  <p:childTnLst>
                                    <p:set>
                                      <p:cBhvr>
                                        <p:cTn id="438" dur="1" fill="hold">
                                          <p:stCondLst>
                                            <p:cond delay="0"/>
                                          </p:stCondLst>
                                        </p:cTn>
                                        <p:tgtEl>
                                          <p:spTgt spid="335"/>
                                        </p:tgtEl>
                                        <p:attrNameLst>
                                          <p:attrName>style.visibility</p:attrName>
                                        </p:attrNameLst>
                                      </p:cBhvr>
                                      <p:to>
                                        <p:strVal val="visible"/>
                                      </p:to>
                                    </p:set>
                                    <p:animEffect transition="in" filter="wipe(left)">
                                      <p:cBhvr>
                                        <p:cTn id="439" dur="500"/>
                                        <p:tgtEl>
                                          <p:spTgt spid="335"/>
                                        </p:tgtEl>
                                      </p:cBhvr>
                                    </p:animEffect>
                                  </p:childTnLst>
                                </p:cTn>
                              </p:par>
                            </p:childTnLst>
                          </p:cTn>
                        </p:par>
                      </p:childTnLst>
                    </p:cTn>
                  </p:par>
                  <p:par>
                    <p:cTn id="440" fill="hold">
                      <p:stCondLst>
                        <p:cond delay="indefinite"/>
                      </p:stCondLst>
                      <p:childTnLst>
                        <p:par>
                          <p:cTn id="441" fill="hold">
                            <p:stCondLst>
                              <p:cond delay="0"/>
                            </p:stCondLst>
                            <p:childTnLst>
                              <p:par>
                                <p:cTn id="442" presetID="22" presetClass="entr" presetSubtype="8" fill="hold" grpId="0" nodeType="clickEffect">
                                  <p:stCondLst>
                                    <p:cond delay="0"/>
                                  </p:stCondLst>
                                  <p:childTnLst>
                                    <p:set>
                                      <p:cBhvr>
                                        <p:cTn id="443" dur="1" fill="hold">
                                          <p:stCondLst>
                                            <p:cond delay="0"/>
                                          </p:stCondLst>
                                        </p:cTn>
                                        <p:tgtEl>
                                          <p:spTgt spid="336"/>
                                        </p:tgtEl>
                                        <p:attrNameLst>
                                          <p:attrName>style.visibility</p:attrName>
                                        </p:attrNameLst>
                                      </p:cBhvr>
                                      <p:to>
                                        <p:strVal val="visible"/>
                                      </p:to>
                                    </p:set>
                                    <p:animEffect transition="in" filter="wipe(left)">
                                      <p:cBhvr>
                                        <p:cTn id="444" dur="500"/>
                                        <p:tgtEl>
                                          <p:spTgt spid="336"/>
                                        </p:tgtEl>
                                      </p:cBhvr>
                                    </p:animEffect>
                                  </p:childTnLst>
                                </p:cTn>
                              </p:par>
                            </p:childTnLst>
                          </p:cTn>
                        </p:par>
                      </p:childTnLst>
                    </p:cTn>
                  </p:par>
                  <p:par>
                    <p:cTn id="445" fill="hold">
                      <p:stCondLst>
                        <p:cond delay="indefinite"/>
                      </p:stCondLst>
                      <p:childTnLst>
                        <p:par>
                          <p:cTn id="446" fill="hold">
                            <p:stCondLst>
                              <p:cond delay="0"/>
                            </p:stCondLst>
                            <p:childTnLst>
                              <p:par>
                                <p:cTn id="447" presetID="22" presetClass="entr" presetSubtype="8" fill="hold" grpId="0" nodeType="clickEffect">
                                  <p:stCondLst>
                                    <p:cond delay="0"/>
                                  </p:stCondLst>
                                  <p:childTnLst>
                                    <p:set>
                                      <p:cBhvr>
                                        <p:cTn id="448" dur="1" fill="hold">
                                          <p:stCondLst>
                                            <p:cond delay="0"/>
                                          </p:stCondLst>
                                        </p:cTn>
                                        <p:tgtEl>
                                          <p:spTgt spid="337"/>
                                        </p:tgtEl>
                                        <p:attrNameLst>
                                          <p:attrName>style.visibility</p:attrName>
                                        </p:attrNameLst>
                                      </p:cBhvr>
                                      <p:to>
                                        <p:strVal val="visible"/>
                                      </p:to>
                                    </p:set>
                                    <p:animEffect transition="in" filter="wipe(left)">
                                      <p:cBhvr>
                                        <p:cTn id="449" dur="500"/>
                                        <p:tgtEl>
                                          <p:spTgt spid="337"/>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338"/>
                                        </p:tgtEl>
                                        <p:attrNameLst>
                                          <p:attrName>style.visibility</p:attrName>
                                        </p:attrNameLst>
                                      </p:cBhvr>
                                      <p:to>
                                        <p:strVal val="visible"/>
                                      </p:to>
                                    </p:set>
                                    <p:animEffect transition="in" filter="wipe(left)">
                                      <p:cBhvr>
                                        <p:cTn id="454" dur="500"/>
                                        <p:tgtEl>
                                          <p:spTgt spid="338"/>
                                        </p:tgtEl>
                                      </p:cBhvr>
                                    </p:animEffect>
                                  </p:childTnLst>
                                </p:cTn>
                              </p:par>
                            </p:childTnLst>
                          </p:cTn>
                        </p:par>
                      </p:childTnLst>
                    </p:cTn>
                  </p:par>
                  <p:par>
                    <p:cTn id="455" fill="hold">
                      <p:stCondLst>
                        <p:cond delay="indefinite"/>
                      </p:stCondLst>
                      <p:childTnLst>
                        <p:par>
                          <p:cTn id="456" fill="hold">
                            <p:stCondLst>
                              <p:cond delay="0"/>
                            </p:stCondLst>
                            <p:childTnLst>
                              <p:par>
                                <p:cTn id="457" presetID="22" presetClass="entr" presetSubtype="8" fill="hold" grpId="0" nodeType="clickEffect">
                                  <p:stCondLst>
                                    <p:cond delay="0"/>
                                  </p:stCondLst>
                                  <p:childTnLst>
                                    <p:set>
                                      <p:cBhvr>
                                        <p:cTn id="458" dur="1" fill="hold">
                                          <p:stCondLst>
                                            <p:cond delay="0"/>
                                          </p:stCondLst>
                                        </p:cTn>
                                        <p:tgtEl>
                                          <p:spTgt spid="339"/>
                                        </p:tgtEl>
                                        <p:attrNameLst>
                                          <p:attrName>style.visibility</p:attrName>
                                        </p:attrNameLst>
                                      </p:cBhvr>
                                      <p:to>
                                        <p:strVal val="visible"/>
                                      </p:to>
                                    </p:set>
                                    <p:animEffect transition="in" filter="wipe(left)">
                                      <p:cBhvr>
                                        <p:cTn id="459" dur="500"/>
                                        <p:tgtEl>
                                          <p:spTgt spid="339"/>
                                        </p:tgtEl>
                                      </p:cBhvr>
                                    </p:animEffect>
                                  </p:childTnLst>
                                </p:cTn>
                              </p:par>
                            </p:childTnLst>
                          </p:cTn>
                        </p:par>
                      </p:childTnLst>
                    </p:cTn>
                  </p:par>
                  <p:par>
                    <p:cTn id="460" fill="hold">
                      <p:stCondLst>
                        <p:cond delay="indefinite"/>
                      </p:stCondLst>
                      <p:childTnLst>
                        <p:par>
                          <p:cTn id="461" fill="hold">
                            <p:stCondLst>
                              <p:cond delay="0"/>
                            </p:stCondLst>
                            <p:childTnLst>
                              <p:par>
                                <p:cTn id="462" presetID="22" presetClass="entr" presetSubtype="8" fill="hold" grpId="0" nodeType="clickEffect">
                                  <p:stCondLst>
                                    <p:cond delay="0"/>
                                  </p:stCondLst>
                                  <p:childTnLst>
                                    <p:set>
                                      <p:cBhvr>
                                        <p:cTn id="463" dur="1" fill="hold">
                                          <p:stCondLst>
                                            <p:cond delay="0"/>
                                          </p:stCondLst>
                                        </p:cTn>
                                        <p:tgtEl>
                                          <p:spTgt spid="340"/>
                                        </p:tgtEl>
                                        <p:attrNameLst>
                                          <p:attrName>style.visibility</p:attrName>
                                        </p:attrNameLst>
                                      </p:cBhvr>
                                      <p:to>
                                        <p:strVal val="visible"/>
                                      </p:to>
                                    </p:set>
                                    <p:animEffect transition="in" filter="wipe(left)">
                                      <p:cBhvr>
                                        <p:cTn id="464" dur="500"/>
                                        <p:tgtEl>
                                          <p:spTgt spid="340"/>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324"/>
                                        </p:tgtEl>
                                        <p:attrNameLst>
                                          <p:attrName>style.visibility</p:attrName>
                                        </p:attrNameLst>
                                      </p:cBhvr>
                                      <p:to>
                                        <p:strVal val="visible"/>
                                      </p:to>
                                    </p:set>
                                    <p:animEffect transition="in" filter="wipe(left)">
                                      <p:cBhvr>
                                        <p:cTn id="469"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151" grpId="0"/>
      <p:bldP spid="152"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p:bldP spid="185" grpId="0"/>
      <p:bldP spid="186" grpId="0"/>
      <p:bldP spid="187" grpId="0"/>
      <p:bldP spid="188" grpId="0"/>
      <p:bldP spid="189" grpId="0"/>
      <p:bldP spid="190" grpId="0"/>
      <p:bldP spid="191"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5" grpId="0"/>
      <p:bldP spid="206" grpId="0"/>
      <p:bldP spid="207" grpId="0"/>
      <p:bldP spid="208" grpId="0"/>
      <p:bldP spid="209" grpId="0"/>
      <p:bldP spid="212" grpId="0"/>
      <p:bldP spid="216" grpId="0"/>
      <p:bldP spid="217" grpId="0"/>
      <p:bldP spid="218" grpId="0"/>
      <p:bldP spid="219" grpId="0"/>
      <p:bldP spid="220" grpId="0"/>
      <p:bldP spid="221" grpId="0"/>
      <p:bldP spid="222" grpId="0"/>
      <p:bldP spid="225" grpId="0"/>
      <p:bldP spid="228" grpId="0"/>
      <p:bldP spid="231" grpId="0"/>
      <p:bldP spid="234" grpId="0"/>
      <p:bldP spid="237" grpId="0"/>
      <p:bldP spid="245" grpId="0"/>
      <p:bldP spid="246" grpId="0"/>
      <p:bldP spid="247" grpId="0"/>
      <p:bldP spid="248" grpId="0"/>
      <p:bldP spid="249" grpId="0"/>
      <p:bldP spid="250" grpId="0"/>
      <p:bldP spid="251" grpId="0"/>
      <p:bldP spid="252" grpId="0"/>
      <p:bldP spid="253" grpId="0"/>
      <p:bldP spid="254" grpId="0"/>
      <p:bldP spid="255" grpId="0"/>
      <p:bldP spid="256" grpId="0"/>
      <p:bldP spid="259" grpId="0"/>
      <p:bldP spid="260" grpId="0" animBg="1"/>
      <p:bldP spid="261" grpId="0"/>
      <p:bldP spid="262" grpId="0" animBg="1"/>
      <p:bldP spid="263" grpId="0"/>
      <p:bldP spid="264" grpId="0" animBg="1"/>
      <p:bldP spid="265" grpId="0"/>
      <p:bldP spid="266" grpId="0" animBg="1"/>
      <p:bldP spid="267" grpId="0"/>
      <p:bldP spid="268" grpId="0" animBg="1"/>
      <p:bldP spid="269" grpId="0"/>
      <p:bldP spid="270" grpId="0" animBg="1"/>
      <p:bldP spid="271" grpId="0"/>
      <p:bldP spid="272" grpId="0" animBg="1"/>
      <p:bldP spid="273" grpId="0"/>
      <p:bldP spid="274" grpId="0" animBg="1"/>
      <p:bldP spid="275" grpId="0"/>
      <p:bldP spid="276" grpId="0" animBg="1"/>
      <p:bldP spid="277" grpId="0"/>
      <p:bldP spid="278" grpId="0" animBg="1"/>
      <p:bldP spid="279" grpId="0"/>
      <p:bldP spid="280" grpId="0" animBg="1"/>
      <p:bldP spid="281" grpId="0"/>
      <p:bldP spid="282" grpId="0" animBg="1"/>
      <p:bldP spid="283" grpId="0"/>
      <p:bldP spid="284" grpId="0" animBg="1"/>
      <p:bldP spid="297" grpId="0"/>
      <p:bldP spid="301" grpId="0" animBg="1"/>
      <p:bldP spid="308" grpId="0"/>
      <p:bldP spid="309" grpId="0"/>
      <p:bldP spid="310" grpId="0"/>
      <p:bldP spid="311" grpId="0"/>
      <p:bldP spid="312" grpId="0"/>
      <p:bldP spid="313" grpId="0"/>
      <p:bldP spid="314" grpId="0"/>
      <p:bldP spid="315" grpId="0"/>
      <p:bldP spid="316" grpId="0"/>
      <p:bldP spid="317" grpId="0"/>
      <p:bldP spid="318" grpId="0"/>
      <p:bldP spid="324" grpId="0"/>
      <p:bldP spid="334" grpId="0"/>
      <p:bldP spid="335" grpId="0"/>
      <p:bldP spid="336" grpId="0"/>
      <p:bldP spid="337" grpId="0"/>
      <p:bldP spid="338" grpId="0"/>
      <p:bldP spid="339" grpId="0"/>
      <p:bldP spid="34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C894-E87E-4EF6-AA84-6986D6CC394A}"/>
              </a:ext>
            </a:extLst>
          </p:cNvPr>
          <p:cNvSpPr>
            <a:spLocks noGrp="1"/>
          </p:cNvSpPr>
          <p:nvPr>
            <p:ph type="title"/>
          </p:nvPr>
        </p:nvSpPr>
        <p:spPr/>
        <p:txBody>
          <a:bodyPr/>
          <a:lstStyle/>
          <a:p>
            <a:r>
              <a:rPr lang="en-US" dirty="0"/>
              <a:t>Problem 6 </a:t>
            </a:r>
            <a:r>
              <a:rPr lang="en-US" dirty="0">
                <a:solidFill>
                  <a:schemeClr val="accent6"/>
                </a:solidFill>
              </a:rPr>
              <a:t>Maximization Problem</a:t>
            </a:r>
            <a:endParaRPr lang="en-IN" dirty="0">
              <a:solidFill>
                <a:schemeClr val="accent6"/>
              </a:solidFill>
            </a:endParaRPr>
          </a:p>
        </p:txBody>
      </p:sp>
      <p:sp>
        <p:nvSpPr>
          <p:cNvPr id="3" name="Content Placeholder 2">
            <a:extLst>
              <a:ext uri="{FF2B5EF4-FFF2-40B4-BE49-F238E27FC236}">
                <a16:creationId xmlns:a16="http://schemas.microsoft.com/office/drawing/2014/main" id="{B4D20D65-1697-4678-8670-C6D27070A6F0}"/>
              </a:ext>
            </a:extLst>
          </p:cNvPr>
          <p:cNvSpPr>
            <a:spLocks noGrp="1"/>
          </p:cNvSpPr>
          <p:nvPr>
            <p:ph idx="1"/>
          </p:nvPr>
        </p:nvSpPr>
        <p:spPr/>
        <p:txBody>
          <a:bodyPr/>
          <a:lstStyle/>
          <a:p>
            <a:pPr marL="0" indent="0">
              <a:buNone/>
            </a:pPr>
            <a:r>
              <a:rPr lang="en-US" dirty="0"/>
              <a:t>A company has </a:t>
            </a:r>
            <a:r>
              <a:rPr lang="en-US" dirty="0">
                <a:solidFill>
                  <a:schemeClr val="tx2"/>
                </a:solidFill>
              </a:rPr>
              <a:t>four factories F</a:t>
            </a:r>
            <a:r>
              <a:rPr lang="en-US" baseline="-25000" dirty="0">
                <a:solidFill>
                  <a:schemeClr val="tx2"/>
                </a:solidFill>
              </a:rPr>
              <a:t>1</a:t>
            </a:r>
            <a:r>
              <a:rPr lang="en-US" dirty="0">
                <a:solidFill>
                  <a:schemeClr val="tx2"/>
                </a:solidFill>
              </a:rPr>
              <a:t>, F</a:t>
            </a:r>
            <a:r>
              <a:rPr lang="en-US" baseline="-25000" dirty="0">
                <a:solidFill>
                  <a:schemeClr val="tx2"/>
                </a:solidFill>
              </a:rPr>
              <a:t>2</a:t>
            </a:r>
            <a:r>
              <a:rPr lang="en-US" dirty="0">
                <a:solidFill>
                  <a:schemeClr val="tx2"/>
                </a:solidFill>
              </a:rPr>
              <a:t>, F</a:t>
            </a:r>
            <a:r>
              <a:rPr lang="en-US" baseline="-25000" dirty="0">
                <a:solidFill>
                  <a:schemeClr val="tx2"/>
                </a:solidFill>
              </a:rPr>
              <a:t>3</a:t>
            </a:r>
            <a:r>
              <a:rPr lang="en-US" dirty="0">
                <a:solidFill>
                  <a:schemeClr val="tx2"/>
                </a:solidFill>
              </a:rPr>
              <a:t> and F</a:t>
            </a:r>
            <a:r>
              <a:rPr lang="en-US" baseline="-25000" dirty="0">
                <a:solidFill>
                  <a:schemeClr val="tx2"/>
                </a:solidFill>
              </a:rPr>
              <a:t>4</a:t>
            </a:r>
            <a:r>
              <a:rPr lang="en-US" dirty="0">
                <a:solidFill>
                  <a:schemeClr val="tx2"/>
                </a:solidFill>
              </a:rPr>
              <a:t> </a:t>
            </a:r>
            <a:r>
              <a:rPr lang="en-US" dirty="0"/>
              <a:t>manufacturing the same product. </a:t>
            </a:r>
            <a:r>
              <a:rPr lang="en-US" dirty="0">
                <a:solidFill>
                  <a:schemeClr val="accent6"/>
                </a:solidFill>
              </a:rPr>
              <a:t>Production and raw material costs differ from factory to factory</a:t>
            </a:r>
            <a:r>
              <a:rPr lang="en-US" dirty="0"/>
              <a:t> and are given in the following table in the first two rows. The transportation costs from the factories to the </a:t>
            </a:r>
            <a:r>
              <a:rPr lang="en-US" dirty="0">
                <a:solidFill>
                  <a:schemeClr val="tx2"/>
                </a:solidFill>
              </a:rPr>
              <a:t>sales depots S</a:t>
            </a:r>
            <a:r>
              <a:rPr lang="en-US" baseline="-25000" dirty="0">
                <a:solidFill>
                  <a:schemeClr val="tx2"/>
                </a:solidFill>
              </a:rPr>
              <a:t>1</a:t>
            </a:r>
            <a:r>
              <a:rPr lang="en-US" dirty="0">
                <a:solidFill>
                  <a:schemeClr val="tx2"/>
                </a:solidFill>
              </a:rPr>
              <a:t>, S</a:t>
            </a:r>
            <a:r>
              <a:rPr lang="en-US" baseline="-25000" dirty="0">
                <a:solidFill>
                  <a:schemeClr val="tx2"/>
                </a:solidFill>
              </a:rPr>
              <a:t>2</a:t>
            </a:r>
            <a:r>
              <a:rPr lang="en-US" dirty="0">
                <a:solidFill>
                  <a:schemeClr val="tx2"/>
                </a:solidFill>
              </a:rPr>
              <a:t>, S</a:t>
            </a:r>
            <a:r>
              <a:rPr lang="en-US" baseline="-25000" dirty="0">
                <a:solidFill>
                  <a:schemeClr val="tx2"/>
                </a:solidFill>
              </a:rPr>
              <a:t>3</a:t>
            </a:r>
            <a:r>
              <a:rPr lang="en-US" dirty="0"/>
              <a:t> are also given. The last two columns in the table give the sales price and the total requirement at each depot. The production capacity of each factory is given in the last row.</a:t>
            </a:r>
            <a:endParaRPr lang="en-IN" dirty="0"/>
          </a:p>
          <a:p>
            <a:endParaRPr lang="en-IN" dirty="0"/>
          </a:p>
        </p:txBody>
      </p:sp>
      <p:graphicFrame>
        <p:nvGraphicFramePr>
          <p:cNvPr id="5" name="Content Placeholder 4">
            <a:extLst>
              <a:ext uri="{FF2B5EF4-FFF2-40B4-BE49-F238E27FC236}">
                <a16:creationId xmlns:a16="http://schemas.microsoft.com/office/drawing/2014/main" id="{B2E2AEF0-B76E-4D87-A615-BC3B6820A5A0}"/>
              </a:ext>
            </a:extLst>
          </p:cNvPr>
          <p:cNvGraphicFramePr>
            <a:graphicFrameLocks/>
          </p:cNvGraphicFramePr>
          <p:nvPr/>
        </p:nvGraphicFramePr>
        <p:xfrm>
          <a:off x="349708" y="2671180"/>
          <a:ext cx="11492585" cy="2972880"/>
        </p:xfrm>
        <a:graphic>
          <a:graphicData uri="http://schemas.openxmlformats.org/drawingml/2006/table">
            <a:tbl>
              <a:tblPr firstRow="1" bandRow="1">
                <a:tableStyleId>{8EC20E35-A176-4012-BC5E-935CFFF8708E}</a:tableStyleId>
              </a:tblPr>
              <a:tblGrid>
                <a:gridCol w="3214872">
                  <a:extLst>
                    <a:ext uri="{9D8B030D-6E8A-4147-A177-3AD203B41FA5}">
                      <a16:colId xmlns:a16="http://schemas.microsoft.com/office/drawing/2014/main" val="20000"/>
                    </a:ext>
                  </a:extLst>
                </a:gridCol>
                <a:gridCol w="886860">
                  <a:extLst>
                    <a:ext uri="{9D8B030D-6E8A-4147-A177-3AD203B41FA5}">
                      <a16:colId xmlns:a16="http://schemas.microsoft.com/office/drawing/2014/main" val="20001"/>
                    </a:ext>
                  </a:extLst>
                </a:gridCol>
                <a:gridCol w="886860">
                  <a:extLst>
                    <a:ext uri="{9D8B030D-6E8A-4147-A177-3AD203B41FA5}">
                      <a16:colId xmlns:a16="http://schemas.microsoft.com/office/drawing/2014/main" val="4277679646"/>
                    </a:ext>
                  </a:extLst>
                </a:gridCol>
                <a:gridCol w="886860">
                  <a:extLst>
                    <a:ext uri="{9D8B030D-6E8A-4147-A177-3AD203B41FA5}">
                      <a16:colId xmlns:a16="http://schemas.microsoft.com/office/drawing/2014/main" val="3201765292"/>
                    </a:ext>
                  </a:extLst>
                </a:gridCol>
                <a:gridCol w="886860">
                  <a:extLst>
                    <a:ext uri="{9D8B030D-6E8A-4147-A177-3AD203B41FA5}">
                      <a16:colId xmlns:a16="http://schemas.microsoft.com/office/drawing/2014/main" val="108696814"/>
                    </a:ext>
                  </a:extLst>
                </a:gridCol>
                <a:gridCol w="886860">
                  <a:extLst>
                    <a:ext uri="{9D8B030D-6E8A-4147-A177-3AD203B41FA5}">
                      <a16:colId xmlns:a16="http://schemas.microsoft.com/office/drawing/2014/main" val="1240132707"/>
                    </a:ext>
                  </a:extLst>
                </a:gridCol>
                <a:gridCol w="2016000">
                  <a:extLst>
                    <a:ext uri="{9D8B030D-6E8A-4147-A177-3AD203B41FA5}">
                      <a16:colId xmlns:a16="http://schemas.microsoft.com/office/drawing/2014/main" val="1892779879"/>
                    </a:ext>
                  </a:extLst>
                </a:gridCol>
                <a:gridCol w="1827413">
                  <a:extLst>
                    <a:ext uri="{9D8B030D-6E8A-4147-A177-3AD203B41FA5}">
                      <a16:colId xmlns:a16="http://schemas.microsoft.com/office/drawing/2014/main" val="166094"/>
                    </a:ext>
                  </a:extLst>
                </a:gridCol>
              </a:tblGrid>
              <a:tr h="504000">
                <a:tc>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j-lt"/>
                        <a:ea typeface="+mn-ea"/>
                        <a:cs typeface="+mn-cs"/>
                      </a:endParaRPr>
                    </a:p>
                  </a:txBody>
                  <a:tcPr marL="68580" marR="68580" marT="0" marB="0"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b="1" dirty="0">
                          <a:solidFill>
                            <a:schemeClr val="tx1"/>
                          </a:solidFill>
                          <a:effectLst/>
                          <a:latin typeface="+mj-lt"/>
                        </a:rPr>
                        <a:t>F</a:t>
                      </a:r>
                      <a:r>
                        <a:rPr lang="en-US" sz="2400" b="1" baseline="-25000" dirty="0">
                          <a:solidFill>
                            <a:schemeClr val="tx1"/>
                          </a:solidFill>
                          <a:effectLst/>
                          <a:latin typeface="+mj-lt"/>
                        </a:rPr>
                        <a:t>1</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ctr">
                        <a:lnSpc>
                          <a:spcPct val="115000"/>
                        </a:lnSpc>
                        <a:spcAft>
                          <a:spcPts val="0"/>
                        </a:spcAft>
                      </a:pPr>
                      <a:r>
                        <a:rPr lang="en-US" sz="2400" b="1" dirty="0">
                          <a:solidFill>
                            <a:schemeClr val="tx1"/>
                          </a:solidFill>
                          <a:effectLst/>
                          <a:latin typeface="+mj-lt"/>
                        </a:rPr>
                        <a:t>F</a:t>
                      </a:r>
                      <a:r>
                        <a:rPr lang="en-US" sz="2400" b="1" baseline="-25000" dirty="0">
                          <a:solidFill>
                            <a:schemeClr val="tx1"/>
                          </a:solidFill>
                          <a:effectLst/>
                          <a:latin typeface="+mj-lt"/>
                        </a:rPr>
                        <a:t>2</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ctr">
                        <a:lnSpc>
                          <a:spcPct val="115000"/>
                        </a:lnSpc>
                        <a:spcAft>
                          <a:spcPts val="0"/>
                        </a:spcAft>
                      </a:pPr>
                      <a:r>
                        <a:rPr lang="en-US" sz="2400" b="1" dirty="0">
                          <a:solidFill>
                            <a:schemeClr val="tx1"/>
                          </a:solidFill>
                          <a:effectLst/>
                          <a:latin typeface="+mj-lt"/>
                        </a:rPr>
                        <a:t>F</a:t>
                      </a:r>
                      <a:r>
                        <a:rPr lang="en-US" sz="2400" b="1" baseline="-25000" dirty="0">
                          <a:solidFill>
                            <a:schemeClr val="tx1"/>
                          </a:solidFill>
                          <a:effectLst/>
                          <a:latin typeface="+mj-lt"/>
                        </a:rPr>
                        <a:t>3</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ctr">
                        <a:lnSpc>
                          <a:spcPct val="115000"/>
                        </a:lnSpc>
                        <a:spcAft>
                          <a:spcPts val="0"/>
                        </a:spcAft>
                      </a:pPr>
                      <a:r>
                        <a:rPr lang="en-US" sz="2400" b="1" dirty="0">
                          <a:solidFill>
                            <a:schemeClr val="tx1"/>
                          </a:solidFill>
                          <a:effectLst/>
                          <a:latin typeface="+mj-lt"/>
                        </a:rPr>
                        <a:t>F</a:t>
                      </a:r>
                      <a:r>
                        <a:rPr lang="en-US" sz="2400" b="1" baseline="-25000" dirty="0">
                          <a:solidFill>
                            <a:schemeClr val="tx1"/>
                          </a:solidFill>
                          <a:effectLst/>
                          <a:latin typeface="+mj-lt"/>
                        </a:rPr>
                        <a:t>4</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ctr">
                        <a:lnSpc>
                          <a:spcPct val="115000"/>
                        </a:lnSpc>
                        <a:spcAft>
                          <a:spcPts val="0"/>
                        </a:spcAft>
                      </a:pPr>
                      <a:r>
                        <a:rPr lang="en-US" sz="2400" b="1" dirty="0">
                          <a:solidFill>
                            <a:schemeClr val="tx1"/>
                          </a:solidFill>
                          <a:effectLst/>
                          <a:latin typeface="+mj-lt"/>
                        </a:rPr>
                        <a:t>Sales price/unit</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algn="ctr">
                        <a:lnSpc>
                          <a:spcPct val="115000"/>
                        </a:lnSpc>
                        <a:spcAft>
                          <a:spcPts val="0"/>
                        </a:spcAft>
                      </a:pPr>
                      <a:r>
                        <a:rPr lang="en-US" sz="2400" b="1" dirty="0">
                          <a:solidFill>
                            <a:schemeClr val="tx1"/>
                          </a:solidFill>
                          <a:effectLst/>
                          <a:latin typeface="+mj-lt"/>
                        </a:rPr>
                        <a:t>Requirement</a:t>
                      </a:r>
                      <a:endParaRPr lang="en-IN" sz="2400" b="1" dirty="0">
                        <a:solidFill>
                          <a:schemeClr val="tx1"/>
                        </a:solidFill>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r h="411480">
                <a:tc>
                  <a:txBody>
                    <a:bodyPr/>
                    <a:lstStyle/>
                    <a:p>
                      <a:pPr marL="0">
                        <a:lnSpc>
                          <a:spcPct val="115000"/>
                        </a:lnSpc>
                        <a:spcAft>
                          <a:spcPts val="0"/>
                        </a:spcAft>
                      </a:pPr>
                      <a:r>
                        <a:rPr lang="en-US" sz="2400" b="1" dirty="0">
                          <a:effectLst/>
                          <a:latin typeface="+mj-lt"/>
                        </a:rPr>
                        <a:t>Production cost/unit</a:t>
                      </a:r>
                      <a:endParaRPr lang="en-IN" sz="2400" b="1"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j-lt"/>
                        <a:ea typeface="+mn-ea"/>
                        <a:cs typeface="+mn-cs"/>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15</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18</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14</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13</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 </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a:effectLst/>
                          <a:latin typeface="+mj-lt"/>
                        </a:rPr>
                        <a:t> </a:t>
                      </a:r>
                      <a:endParaRPr lang="en-IN" sz="240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11480">
                <a:tc>
                  <a:txBody>
                    <a:bodyPr/>
                    <a:lstStyle/>
                    <a:p>
                      <a:pPr marL="0">
                        <a:lnSpc>
                          <a:spcPct val="115000"/>
                        </a:lnSpc>
                        <a:spcAft>
                          <a:spcPts val="0"/>
                        </a:spcAft>
                      </a:pPr>
                      <a:r>
                        <a:rPr lang="en-US" sz="2400" b="1" dirty="0">
                          <a:effectLst/>
                          <a:latin typeface="+mj-lt"/>
                        </a:rPr>
                        <a:t>Raw material cost/unit</a:t>
                      </a:r>
                      <a:endParaRPr lang="en-IN" sz="2400" b="1"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j-lt"/>
                        <a:ea typeface="+mn-ea"/>
                        <a:cs typeface="+mn-cs"/>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10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9</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12</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9</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 </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 </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616268"/>
                  </a:ext>
                </a:extLst>
              </a:tr>
              <a:tr h="411480">
                <a:tc rowSpan="3">
                  <a:txBody>
                    <a:bodyPr/>
                    <a:lstStyle/>
                    <a:p>
                      <a:pPr marL="0" indent="0" algn="l" defTabSz="914400" rtl="0" eaLnBrk="1" latinLnBrk="0" hangingPunct="1">
                        <a:lnSpc>
                          <a:spcPct val="100000"/>
                        </a:lnSpc>
                        <a:spcAft>
                          <a:spcPts val="0"/>
                        </a:spcAft>
                      </a:pPr>
                      <a:r>
                        <a:rPr lang="en-US" sz="2400" b="1" kern="1200" dirty="0">
                          <a:solidFill>
                            <a:schemeClr val="dk1"/>
                          </a:solidFill>
                          <a:effectLst/>
                          <a:latin typeface="+mj-lt"/>
                          <a:ea typeface="+mn-ea"/>
                          <a:cs typeface="+mn-cs"/>
                        </a:rPr>
                        <a:t>Transportation cost/unit</a:t>
                      </a:r>
                      <a:endParaRPr lang="en-IN" sz="2400" b="1" kern="1200" dirty="0">
                        <a:solidFill>
                          <a:schemeClr val="dk1"/>
                        </a:solidFill>
                        <a:effectLst/>
                        <a:latin typeface="+mj-lt"/>
                        <a:ea typeface="+mn-ea"/>
                        <a:cs typeface="+mn-cs"/>
                      </a:endParaRPr>
                    </a:p>
                  </a:txBody>
                  <a:tcPr marL="68580" marR="68580"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S</a:t>
                      </a:r>
                      <a:r>
                        <a:rPr lang="en-US" sz="2400" baseline="-25000" dirty="0">
                          <a:effectLst/>
                          <a:latin typeface="+mj-lt"/>
                        </a:rPr>
                        <a:t>1</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3</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9</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5</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4</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34</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80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050832"/>
                  </a:ext>
                </a:extLst>
              </a:tr>
              <a:tr h="411480">
                <a:tc v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a:lnSpc>
                          <a:spcPct val="115000"/>
                        </a:lnSpc>
                        <a:spcAft>
                          <a:spcPts val="0"/>
                        </a:spcAft>
                      </a:pPr>
                      <a:r>
                        <a:rPr lang="en-US" sz="2400" dirty="0">
                          <a:effectLst/>
                          <a:latin typeface="+mj-lt"/>
                        </a:rPr>
                        <a:t>S</a:t>
                      </a:r>
                      <a:r>
                        <a:rPr lang="en-US" sz="2400" baseline="-25000" dirty="0">
                          <a:effectLst/>
                          <a:latin typeface="+mj-lt"/>
                        </a:rPr>
                        <a:t>2</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1</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a:effectLst/>
                          <a:latin typeface="+mj-lt"/>
                        </a:rPr>
                        <a:t>7</a:t>
                      </a:r>
                      <a:endParaRPr lang="en-IN" sz="240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4</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5</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32</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120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468113"/>
                  </a:ext>
                </a:extLst>
              </a:tr>
              <a:tr h="411480">
                <a:tc vMerge="1">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n-lt"/>
                        <a:ea typeface="+mn-ea"/>
                        <a:cs typeface="+mn-cs"/>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ctr">
                        <a:lnSpc>
                          <a:spcPct val="115000"/>
                        </a:lnSpc>
                        <a:spcAft>
                          <a:spcPts val="0"/>
                        </a:spcAft>
                      </a:pPr>
                      <a:r>
                        <a:rPr lang="en-US" sz="2400" dirty="0">
                          <a:effectLst/>
                          <a:latin typeface="+mj-lt"/>
                        </a:rPr>
                        <a:t>S</a:t>
                      </a:r>
                      <a:r>
                        <a:rPr lang="en-US" sz="2400" baseline="-25000" dirty="0">
                          <a:effectLst/>
                          <a:latin typeface="+mj-lt"/>
                        </a:rPr>
                        <a:t>3</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5</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a:effectLst/>
                          <a:latin typeface="+mj-lt"/>
                        </a:rPr>
                        <a:t>8</a:t>
                      </a:r>
                      <a:endParaRPr lang="en-IN" sz="240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3</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6</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31</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150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5742797"/>
                  </a:ext>
                </a:extLst>
              </a:tr>
              <a:tr h="411480">
                <a:tc>
                  <a:txBody>
                    <a:bodyPr/>
                    <a:lstStyle/>
                    <a:p>
                      <a:pPr marL="0" indent="0" algn="ctr" defTabSz="914400" rtl="0" eaLnBrk="1" latinLnBrk="0" hangingPunct="1">
                        <a:lnSpc>
                          <a:spcPct val="100000"/>
                        </a:lnSpc>
                        <a:spcAft>
                          <a:spcPts val="0"/>
                        </a:spcAft>
                      </a:pPr>
                      <a:r>
                        <a:rPr lang="en-US" sz="2400" b="1" kern="1200" dirty="0">
                          <a:solidFill>
                            <a:schemeClr val="dk1"/>
                          </a:solidFill>
                          <a:effectLst/>
                          <a:latin typeface="+mj-lt"/>
                          <a:ea typeface="+mn-ea"/>
                          <a:cs typeface="+mn-cs"/>
                        </a:rPr>
                        <a:t>Supply</a:t>
                      </a:r>
                      <a:endParaRPr lang="en-IN" sz="2400" b="1" kern="1200" dirty="0">
                        <a:solidFill>
                          <a:schemeClr val="dk1"/>
                        </a:solidFill>
                        <a:effectLst/>
                        <a:latin typeface="+mj-lt"/>
                        <a:ea typeface="+mn-ea"/>
                        <a:cs typeface="+mn-cs"/>
                      </a:endParaRPr>
                    </a:p>
                  </a:txBody>
                  <a:tcPr marL="68580" marR="68580" marT="0" marB="0" anchor="ctr">
                    <a:lnL w="1270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indent="0" algn="ctr" defTabSz="914400" rtl="0" eaLnBrk="1" latinLnBrk="0" hangingPunct="1">
                        <a:lnSpc>
                          <a:spcPct val="100000"/>
                        </a:lnSpc>
                        <a:spcAft>
                          <a:spcPts val="0"/>
                        </a:spcAft>
                      </a:pPr>
                      <a:endParaRPr lang="en-IN" sz="2400" kern="1200" dirty="0">
                        <a:solidFill>
                          <a:sysClr val="windowText" lastClr="000000"/>
                        </a:solidFill>
                        <a:effectLst/>
                        <a:latin typeface="+mj-lt"/>
                        <a:ea typeface="+mn-ea"/>
                        <a:cs typeface="+mn-cs"/>
                      </a:endParaRPr>
                    </a:p>
                  </a:txBody>
                  <a:tcPr marL="68580" marR="6858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algn="ctr">
                        <a:lnSpc>
                          <a:spcPct val="115000"/>
                        </a:lnSpc>
                        <a:spcAft>
                          <a:spcPts val="0"/>
                        </a:spcAft>
                      </a:pPr>
                      <a:r>
                        <a:rPr lang="en-US" sz="2400" dirty="0">
                          <a:effectLst/>
                          <a:latin typeface="+mj-lt"/>
                        </a:rPr>
                        <a:t>10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150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50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100</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 </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a:lnSpc>
                          <a:spcPct val="115000"/>
                        </a:lnSpc>
                        <a:spcAft>
                          <a:spcPts val="0"/>
                        </a:spcAft>
                      </a:pPr>
                      <a:r>
                        <a:rPr lang="en-US" sz="2400" dirty="0">
                          <a:effectLst/>
                          <a:latin typeface="+mj-lt"/>
                        </a:rPr>
                        <a:t> </a:t>
                      </a:r>
                      <a:endParaRPr lang="en-IN" sz="2400" dirty="0">
                        <a:effectLst/>
                        <a:latin typeface="+mj-lt"/>
                        <a:ea typeface="Times New Roman" panose="02020603050405020304" pitchFamily="18" charset="0"/>
                        <a:cs typeface="Shruti" panose="020B0502040204020203" pitchFamily="34" charset="0"/>
                      </a:endParaRPr>
                    </a:p>
                  </a:txBody>
                  <a:tcPr marL="41053" marR="41053" marT="0" marB="0" anchor="ctr">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74233717"/>
                  </a:ext>
                </a:extLst>
              </a:tr>
            </a:tbl>
          </a:graphicData>
        </a:graphic>
      </p:graphicFrame>
      <p:sp>
        <p:nvSpPr>
          <p:cNvPr id="6" name="Content Placeholder 2">
            <a:extLst>
              <a:ext uri="{FF2B5EF4-FFF2-40B4-BE49-F238E27FC236}">
                <a16:creationId xmlns:a16="http://schemas.microsoft.com/office/drawing/2014/main" id="{DD25B440-F777-4AF7-A979-3EF29710F26A}"/>
              </a:ext>
            </a:extLst>
          </p:cNvPr>
          <p:cNvSpPr txBox="1">
            <a:spLocks/>
          </p:cNvSpPr>
          <p:nvPr/>
        </p:nvSpPr>
        <p:spPr>
          <a:xfrm>
            <a:off x="131180" y="5704227"/>
            <a:ext cx="11929641" cy="757130"/>
          </a:xfrm>
          <a:prstGeom prst="rect">
            <a:avLst/>
          </a:prstGeom>
        </p:spPr>
        <p:txBody>
          <a:bodyPr vert="horz"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Determine </a:t>
            </a:r>
            <a:r>
              <a:rPr lang="en-US" dirty="0">
                <a:solidFill>
                  <a:schemeClr val="accent6"/>
                </a:solidFill>
              </a:rPr>
              <a:t>the most profitable production and distribution schedule </a:t>
            </a:r>
            <a:r>
              <a:rPr lang="en-US" dirty="0"/>
              <a:t>and the corresponding profit. The deficit production should be taken to yield zero profit.</a:t>
            </a:r>
            <a:endParaRPr lang="en-IN" dirty="0"/>
          </a:p>
        </p:txBody>
      </p:sp>
    </p:spTree>
    <p:extLst>
      <p:ext uri="{BB962C8B-B14F-4D97-AF65-F5344CB8AC3E}">
        <p14:creationId xmlns:p14="http://schemas.microsoft.com/office/powerpoint/2010/main" val="156032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A54DED36-0404-4BD4-BF9D-0E8693378F05}"/>
              </a:ext>
            </a:extLst>
          </p:cNvPr>
          <p:cNvSpPr txBox="1">
            <a:spLocks/>
          </p:cNvSpPr>
          <p:nvPr/>
        </p:nvSpPr>
        <p:spPr>
          <a:xfrm>
            <a:off x="4261013" y="2193301"/>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a:t>
            </a:r>
            <a:r>
              <a:rPr lang="en-US" baseline="-25000" dirty="0"/>
              <a:t>3</a:t>
            </a:r>
            <a:r>
              <a:rPr lang="en-US" dirty="0"/>
              <a:t> – 50</a:t>
            </a:r>
            <a:endParaRPr lang="en-IN" dirty="0">
              <a:solidFill>
                <a:srgbClr val="0070C0"/>
              </a:solidFill>
            </a:endParaRPr>
          </a:p>
        </p:txBody>
      </p:sp>
      <p:sp>
        <p:nvSpPr>
          <p:cNvPr id="2" name="Title 1">
            <a:extLst>
              <a:ext uri="{FF2B5EF4-FFF2-40B4-BE49-F238E27FC236}">
                <a16:creationId xmlns:a16="http://schemas.microsoft.com/office/drawing/2014/main" id="{47C3F1A9-712C-4D1F-9B12-F05F4BFCBEAC}"/>
              </a:ext>
            </a:extLst>
          </p:cNvPr>
          <p:cNvSpPr>
            <a:spLocks noGrp="1"/>
          </p:cNvSpPr>
          <p:nvPr>
            <p:ph type="title"/>
          </p:nvPr>
        </p:nvSpPr>
        <p:spPr/>
        <p:txBody>
          <a:bodyPr/>
          <a:lstStyle/>
          <a:p>
            <a:r>
              <a:rPr lang="en-US" dirty="0"/>
              <a:t>Problem 6</a:t>
            </a:r>
            <a:endParaRPr lang="en-IN" dirty="0">
              <a:solidFill>
                <a:schemeClr val="accent6"/>
              </a:solidFill>
            </a:endParaRPr>
          </a:p>
        </p:txBody>
      </p:sp>
      <p:sp>
        <p:nvSpPr>
          <p:cNvPr id="4" name="Content Placeholder 3">
            <a:extLst>
              <a:ext uri="{FF2B5EF4-FFF2-40B4-BE49-F238E27FC236}">
                <a16:creationId xmlns:a16="http://schemas.microsoft.com/office/drawing/2014/main" id="{DF805680-04EA-4697-802E-C59235CD214F}"/>
              </a:ext>
            </a:extLst>
          </p:cNvPr>
          <p:cNvSpPr txBox="1">
            <a:spLocks/>
          </p:cNvSpPr>
          <p:nvPr/>
        </p:nvSpPr>
        <p:spPr>
          <a:xfrm>
            <a:off x="131181" y="5589085"/>
            <a:ext cx="1180414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This problem is of </a:t>
            </a:r>
            <a:r>
              <a:rPr lang="en-IN" b="1" dirty="0">
                <a:solidFill>
                  <a:schemeClr val="accent6"/>
                </a:solidFill>
              </a:rPr>
              <a:t>maximization</a:t>
            </a:r>
            <a:r>
              <a:rPr lang="en-IN" dirty="0"/>
              <a:t> so we have to make profit matrix from the given table. </a:t>
            </a:r>
          </a:p>
        </p:txBody>
      </p:sp>
      <p:sp>
        <p:nvSpPr>
          <p:cNvPr id="8" name="Content Placeholder 3">
            <a:extLst>
              <a:ext uri="{FF2B5EF4-FFF2-40B4-BE49-F238E27FC236}">
                <a16:creationId xmlns:a16="http://schemas.microsoft.com/office/drawing/2014/main" id="{9FEDC7D6-8F33-447D-B71A-80DA4739EC8C}"/>
              </a:ext>
            </a:extLst>
          </p:cNvPr>
          <p:cNvSpPr txBox="1">
            <a:spLocks/>
          </p:cNvSpPr>
          <p:nvPr/>
        </p:nvSpPr>
        <p:spPr>
          <a:xfrm>
            <a:off x="4227791" y="795517"/>
            <a:ext cx="1083666"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6"/>
                </a:solidFill>
              </a:rPr>
              <a:t>Supply</a:t>
            </a:r>
            <a:endParaRPr lang="en-IN" b="1" dirty="0">
              <a:solidFill>
                <a:schemeClr val="accent6"/>
              </a:solidFill>
            </a:endParaRPr>
          </a:p>
        </p:txBody>
      </p:sp>
      <p:sp>
        <p:nvSpPr>
          <p:cNvPr id="14" name="Content Placeholder 3">
            <a:extLst>
              <a:ext uri="{FF2B5EF4-FFF2-40B4-BE49-F238E27FC236}">
                <a16:creationId xmlns:a16="http://schemas.microsoft.com/office/drawing/2014/main" id="{9FCAFD58-4439-46FE-A941-BE98E3B2A5AA}"/>
              </a:ext>
            </a:extLst>
          </p:cNvPr>
          <p:cNvSpPr txBox="1">
            <a:spLocks/>
          </p:cNvSpPr>
          <p:nvPr/>
        </p:nvSpPr>
        <p:spPr>
          <a:xfrm>
            <a:off x="4261013" y="126144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a:t>
            </a:r>
            <a:r>
              <a:rPr lang="en-US" baseline="-25000" dirty="0"/>
              <a:t>1</a:t>
            </a:r>
            <a:r>
              <a:rPr lang="en-US" dirty="0"/>
              <a:t> – 10</a:t>
            </a:r>
            <a:endParaRPr lang="en-IN" dirty="0">
              <a:solidFill>
                <a:srgbClr val="0070C0"/>
              </a:solidFill>
            </a:endParaRPr>
          </a:p>
        </p:txBody>
      </p:sp>
      <p:sp>
        <p:nvSpPr>
          <p:cNvPr id="19" name="Content Placeholder 3">
            <a:extLst>
              <a:ext uri="{FF2B5EF4-FFF2-40B4-BE49-F238E27FC236}">
                <a16:creationId xmlns:a16="http://schemas.microsoft.com/office/drawing/2014/main" id="{82A8787D-065A-4263-90AC-1AA75CEF4D07}"/>
              </a:ext>
            </a:extLst>
          </p:cNvPr>
          <p:cNvSpPr txBox="1">
            <a:spLocks/>
          </p:cNvSpPr>
          <p:nvPr/>
        </p:nvSpPr>
        <p:spPr>
          <a:xfrm>
            <a:off x="4261013" y="172737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a:t>
            </a:r>
            <a:r>
              <a:rPr lang="en-US" baseline="-25000" dirty="0"/>
              <a:t>2</a:t>
            </a:r>
            <a:r>
              <a:rPr lang="en-US" dirty="0"/>
              <a:t> – 150</a:t>
            </a:r>
            <a:endParaRPr lang="en-IN" dirty="0">
              <a:solidFill>
                <a:srgbClr val="0070C0"/>
              </a:solidFill>
            </a:endParaRPr>
          </a:p>
        </p:txBody>
      </p:sp>
      <p:sp>
        <p:nvSpPr>
          <p:cNvPr id="22" name="Content Placeholder 3">
            <a:extLst>
              <a:ext uri="{FF2B5EF4-FFF2-40B4-BE49-F238E27FC236}">
                <a16:creationId xmlns:a16="http://schemas.microsoft.com/office/drawing/2014/main" id="{EFF8598A-CA1A-47C9-8E19-CAF379B1D675}"/>
              </a:ext>
            </a:extLst>
          </p:cNvPr>
          <p:cNvSpPr txBox="1">
            <a:spLocks/>
          </p:cNvSpPr>
          <p:nvPr/>
        </p:nvSpPr>
        <p:spPr>
          <a:xfrm>
            <a:off x="6553199" y="2209023"/>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baseline="-25000" dirty="0"/>
              <a:t>3</a:t>
            </a:r>
            <a:r>
              <a:rPr lang="en-US" dirty="0"/>
              <a:t> – 150</a:t>
            </a:r>
            <a:endParaRPr lang="en-IN" dirty="0">
              <a:solidFill>
                <a:srgbClr val="0070C0"/>
              </a:solidFill>
            </a:endParaRPr>
          </a:p>
        </p:txBody>
      </p:sp>
      <p:sp>
        <p:nvSpPr>
          <p:cNvPr id="24" name="Content Placeholder 3">
            <a:extLst>
              <a:ext uri="{FF2B5EF4-FFF2-40B4-BE49-F238E27FC236}">
                <a16:creationId xmlns:a16="http://schemas.microsoft.com/office/drawing/2014/main" id="{E618C016-CAC2-4941-8252-CDA5A39BCAC3}"/>
              </a:ext>
            </a:extLst>
          </p:cNvPr>
          <p:cNvSpPr txBox="1">
            <a:spLocks/>
          </p:cNvSpPr>
          <p:nvPr/>
        </p:nvSpPr>
        <p:spPr>
          <a:xfrm>
            <a:off x="6270430" y="799453"/>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rgbClr val="0070C0"/>
                </a:solidFill>
              </a:rPr>
              <a:t>Requirement</a:t>
            </a:r>
            <a:endParaRPr lang="en-IN" b="1" dirty="0">
              <a:solidFill>
                <a:srgbClr val="0070C0"/>
              </a:solidFill>
            </a:endParaRPr>
          </a:p>
        </p:txBody>
      </p:sp>
      <p:sp>
        <p:nvSpPr>
          <p:cNvPr id="25" name="Content Placeholder 3">
            <a:extLst>
              <a:ext uri="{FF2B5EF4-FFF2-40B4-BE49-F238E27FC236}">
                <a16:creationId xmlns:a16="http://schemas.microsoft.com/office/drawing/2014/main" id="{C97B0F41-AE79-4F18-946F-63DE8BB105FF}"/>
              </a:ext>
            </a:extLst>
          </p:cNvPr>
          <p:cNvSpPr txBox="1">
            <a:spLocks/>
          </p:cNvSpPr>
          <p:nvPr/>
        </p:nvSpPr>
        <p:spPr>
          <a:xfrm>
            <a:off x="6553199" y="1277167"/>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baseline="-25000" dirty="0"/>
              <a:t>1 </a:t>
            </a:r>
            <a:r>
              <a:rPr lang="en-US" dirty="0"/>
              <a:t>– 80</a:t>
            </a:r>
            <a:endParaRPr lang="en-IN" dirty="0">
              <a:solidFill>
                <a:srgbClr val="0070C0"/>
              </a:solidFill>
            </a:endParaRPr>
          </a:p>
        </p:txBody>
      </p:sp>
      <p:sp>
        <p:nvSpPr>
          <p:cNvPr id="26" name="Content Placeholder 3">
            <a:extLst>
              <a:ext uri="{FF2B5EF4-FFF2-40B4-BE49-F238E27FC236}">
                <a16:creationId xmlns:a16="http://schemas.microsoft.com/office/drawing/2014/main" id="{622A6E7F-512A-4C71-AA92-3F9B8896FCBE}"/>
              </a:ext>
            </a:extLst>
          </p:cNvPr>
          <p:cNvSpPr txBox="1">
            <a:spLocks/>
          </p:cNvSpPr>
          <p:nvPr/>
        </p:nvSpPr>
        <p:spPr>
          <a:xfrm>
            <a:off x="6553199" y="1743095"/>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a:t>
            </a:r>
            <a:r>
              <a:rPr lang="en-US" baseline="-25000" dirty="0"/>
              <a:t>2</a:t>
            </a:r>
            <a:r>
              <a:rPr lang="en-US" dirty="0"/>
              <a:t> – 120</a:t>
            </a:r>
            <a:endParaRPr lang="en-IN" dirty="0">
              <a:solidFill>
                <a:srgbClr val="0070C0"/>
              </a:solidFill>
            </a:endParaRPr>
          </a:p>
        </p:txBody>
      </p:sp>
      <p:sp>
        <p:nvSpPr>
          <p:cNvPr id="32" name="Content Placeholder 3">
            <a:extLst>
              <a:ext uri="{FF2B5EF4-FFF2-40B4-BE49-F238E27FC236}">
                <a16:creationId xmlns:a16="http://schemas.microsoft.com/office/drawing/2014/main" id="{67B85814-39CD-4653-AD31-B8D92C35A64F}"/>
              </a:ext>
            </a:extLst>
          </p:cNvPr>
          <p:cNvSpPr txBox="1">
            <a:spLocks/>
          </p:cNvSpPr>
          <p:nvPr/>
        </p:nvSpPr>
        <p:spPr>
          <a:xfrm>
            <a:off x="131181" y="4712554"/>
            <a:ext cx="1191644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Here, requirement exceeds the supply so we have to </a:t>
            </a:r>
            <a:r>
              <a:rPr lang="en-US" b="1" dirty="0">
                <a:solidFill>
                  <a:schemeClr val="accent3">
                    <a:lumMod val="75000"/>
                  </a:schemeClr>
                </a:solidFill>
              </a:rPr>
              <a:t>add dummy location in the factory to supply 40 units.</a:t>
            </a:r>
            <a:endParaRPr lang="en-IN" b="1" dirty="0">
              <a:solidFill>
                <a:schemeClr val="accent3">
                  <a:lumMod val="75000"/>
                </a:schemeClr>
              </a:solidFill>
            </a:endParaRPr>
          </a:p>
        </p:txBody>
      </p:sp>
      <p:cxnSp>
        <p:nvCxnSpPr>
          <p:cNvPr id="38" name="Straight Connector 37">
            <a:extLst>
              <a:ext uri="{FF2B5EF4-FFF2-40B4-BE49-F238E27FC236}">
                <a16:creationId xmlns:a16="http://schemas.microsoft.com/office/drawing/2014/main" id="{64797BB6-DCA6-4B2F-B284-AF4D8F53D881}"/>
              </a:ext>
            </a:extLst>
          </p:cNvPr>
          <p:cNvCxnSpPr>
            <a:cxnSpLocks/>
          </p:cNvCxnSpPr>
          <p:nvPr/>
        </p:nvCxnSpPr>
        <p:spPr>
          <a:xfrm>
            <a:off x="4244832" y="3163421"/>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5003C2B7-3261-46B9-B339-ED48FAD1B980}"/>
              </a:ext>
            </a:extLst>
          </p:cNvPr>
          <p:cNvSpPr txBox="1">
            <a:spLocks/>
          </p:cNvSpPr>
          <p:nvPr/>
        </p:nvSpPr>
        <p:spPr>
          <a:xfrm>
            <a:off x="4769624" y="3244864"/>
            <a:ext cx="72389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310</a:t>
            </a:r>
            <a:endParaRPr lang="en-IN" b="1" dirty="0">
              <a:solidFill>
                <a:schemeClr val="accent6"/>
              </a:solidFill>
            </a:endParaRPr>
          </a:p>
        </p:txBody>
      </p:sp>
      <p:cxnSp>
        <p:nvCxnSpPr>
          <p:cNvPr id="40" name="Straight Connector 39">
            <a:extLst>
              <a:ext uri="{FF2B5EF4-FFF2-40B4-BE49-F238E27FC236}">
                <a16:creationId xmlns:a16="http://schemas.microsoft.com/office/drawing/2014/main" id="{64797BB6-DCA6-4B2F-B284-AF4D8F53D881}"/>
              </a:ext>
            </a:extLst>
          </p:cNvPr>
          <p:cNvCxnSpPr>
            <a:cxnSpLocks/>
          </p:cNvCxnSpPr>
          <p:nvPr/>
        </p:nvCxnSpPr>
        <p:spPr>
          <a:xfrm>
            <a:off x="4248360" y="4161907"/>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Content Placeholder 3">
            <a:extLst>
              <a:ext uri="{FF2B5EF4-FFF2-40B4-BE49-F238E27FC236}">
                <a16:creationId xmlns:a16="http://schemas.microsoft.com/office/drawing/2014/main" id="{5003C2B7-3261-46B9-B339-ED48FAD1B980}"/>
              </a:ext>
            </a:extLst>
          </p:cNvPr>
          <p:cNvSpPr txBox="1">
            <a:spLocks/>
          </p:cNvSpPr>
          <p:nvPr/>
        </p:nvSpPr>
        <p:spPr>
          <a:xfrm>
            <a:off x="4773994" y="4242696"/>
            <a:ext cx="71952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350</a:t>
            </a:r>
            <a:endParaRPr lang="en-IN" b="1" dirty="0">
              <a:solidFill>
                <a:schemeClr val="accent6"/>
              </a:solidFill>
            </a:endParaRPr>
          </a:p>
        </p:txBody>
      </p:sp>
      <p:sp>
        <p:nvSpPr>
          <p:cNvPr id="27" name="Content Placeholder 3">
            <a:extLst>
              <a:ext uri="{FF2B5EF4-FFF2-40B4-BE49-F238E27FC236}">
                <a16:creationId xmlns:a16="http://schemas.microsoft.com/office/drawing/2014/main" id="{3388735E-1EDD-4C8D-A0EF-E4DC849B96E2}"/>
              </a:ext>
            </a:extLst>
          </p:cNvPr>
          <p:cNvSpPr txBox="1">
            <a:spLocks/>
          </p:cNvSpPr>
          <p:nvPr/>
        </p:nvSpPr>
        <p:spPr>
          <a:xfrm>
            <a:off x="4261013" y="2685296"/>
            <a:ext cx="128117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a:t>
            </a:r>
            <a:r>
              <a:rPr lang="en-US" baseline="-25000" dirty="0"/>
              <a:t>4</a:t>
            </a:r>
            <a:r>
              <a:rPr lang="en-US" dirty="0"/>
              <a:t> – 100</a:t>
            </a:r>
            <a:endParaRPr lang="en-IN" dirty="0">
              <a:solidFill>
                <a:srgbClr val="0070C0"/>
              </a:solidFill>
            </a:endParaRPr>
          </a:p>
        </p:txBody>
      </p:sp>
      <p:cxnSp>
        <p:nvCxnSpPr>
          <p:cNvPr id="21" name="Straight Connector 20">
            <a:extLst>
              <a:ext uri="{FF2B5EF4-FFF2-40B4-BE49-F238E27FC236}">
                <a16:creationId xmlns:a16="http://schemas.microsoft.com/office/drawing/2014/main" id="{2B058198-3F82-40A5-B118-4DF43121FD53}"/>
              </a:ext>
            </a:extLst>
          </p:cNvPr>
          <p:cNvCxnSpPr>
            <a:cxnSpLocks/>
          </p:cNvCxnSpPr>
          <p:nvPr/>
        </p:nvCxnSpPr>
        <p:spPr>
          <a:xfrm>
            <a:off x="6533025" y="2608408"/>
            <a:ext cx="10425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CCCD0E66-1206-44BA-9324-F5898C421EA2}"/>
              </a:ext>
            </a:extLst>
          </p:cNvPr>
          <p:cNvSpPr txBox="1">
            <a:spLocks/>
          </p:cNvSpPr>
          <p:nvPr/>
        </p:nvSpPr>
        <p:spPr>
          <a:xfrm>
            <a:off x="7173172" y="2691921"/>
            <a:ext cx="658323"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70C0"/>
                </a:solidFill>
              </a:rPr>
              <a:t>350</a:t>
            </a:r>
            <a:endParaRPr lang="en-IN" b="1" dirty="0">
              <a:solidFill>
                <a:srgbClr val="0070C0"/>
              </a:solidFill>
            </a:endParaRPr>
          </a:p>
        </p:txBody>
      </p:sp>
      <p:sp>
        <p:nvSpPr>
          <p:cNvPr id="29" name="Content Placeholder 3">
            <a:extLst>
              <a:ext uri="{FF2B5EF4-FFF2-40B4-BE49-F238E27FC236}">
                <a16:creationId xmlns:a16="http://schemas.microsoft.com/office/drawing/2014/main" id="{EFF8598A-CA1A-47C9-8E19-CAF379B1D675}"/>
              </a:ext>
            </a:extLst>
          </p:cNvPr>
          <p:cNvSpPr txBox="1">
            <a:spLocks/>
          </p:cNvSpPr>
          <p:nvPr/>
        </p:nvSpPr>
        <p:spPr>
          <a:xfrm>
            <a:off x="4284961" y="3435591"/>
            <a:ext cx="330347"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a:t>
            </a:r>
            <a:endParaRPr lang="en-IN" dirty="0">
              <a:solidFill>
                <a:schemeClr val="accent6"/>
              </a:solidFill>
            </a:endParaRPr>
          </a:p>
        </p:txBody>
      </p:sp>
      <p:sp>
        <p:nvSpPr>
          <p:cNvPr id="30" name="Content Placeholder 3">
            <a:extLst>
              <a:ext uri="{FF2B5EF4-FFF2-40B4-BE49-F238E27FC236}">
                <a16:creationId xmlns:a16="http://schemas.microsoft.com/office/drawing/2014/main" id="{21DB15D0-587E-4C26-BF14-10610C6B6B1A}"/>
              </a:ext>
            </a:extLst>
          </p:cNvPr>
          <p:cNvSpPr txBox="1">
            <a:spLocks/>
          </p:cNvSpPr>
          <p:nvPr/>
        </p:nvSpPr>
        <p:spPr>
          <a:xfrm>
            <a:off x="3745753" y="3696612"/>
            <a:ext cx="1846715"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3">
                    <a:lumMod val="75000"/>
                  </a:schemeClr>
                </a:solidFill>
              </a:rPr>
              <a:t>Dummy    40</a:t>
            </a:r>
            <a:endParaRPr lang="en-IN" b="1" dirty="0">
              <a:solidFill>
                <a:schemeClr val="accent3">
                  <a:lumMod val="75000"/>
                </a:schemeClr>
              </a:solidFill>
            </a:endParaRPr>
          </a:p>
        </p:txBody>
      </p:sp>
    </p:spTree>
    <p:extLst>
      <p:ext uri="{BB962C8B-B14F-4D97-AF65-F5344CB8AC3E}">
        <p14:creationId xmlns:p14="http://schemas.microsoft.com/office/powerpoint/2010/main" val="381345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wipe(left)">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wipe(left)">
                                      <p:cBhvr>
                                        <p:cTn id="27" dur="500"/>
                                        <p:tgtEl>
                                          <p:spTgt spid="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
                                            <p:txEl>
                                              <p:pRg st="0" end="0"/>
                                            </p:txEl>
                                          </p:spTgt>
                                        </p:tgtEl>
                                        <p:attrNameLst>
                                          <p:attrName>style.visibility</p:attrName>
                                        </p:attrNameLst>
                                      </p:cBhvr>
                                      <p:to>
                                        <p:strVal val="visible"/>
                                      </p:to>
                                    </p:set>
                                    <p:animEffect transition="in" filter="wipe(left)">
                                      <p:cBhvr>
                                        <p:cTn id="37" dur="500"/>
                                        <p:tgtEl>
                                          <p:spTgt spid="3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left)">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wipe(left)">
                                      <p:cBhvr>
                                        <p:cTn id="47" dur="500"/>
                                        <p:tgtEl>
                                          <p:spTgt spid="2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wipe(left)">
                                      <p:cBhvr>
                                        <p:cTn id="52" dur="500"/>
                                        <p:tgtEl>
                                          <p:spTgt spid="2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wipe(left)">
                                      <p:cBhvr>
                                        <p:cTn id="57" dur="500"/>
                                        <p:tgtEl>
                                          <p:spTgt spid="2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3">
                                            <p:txEl>
                                              <p:pRg st="0" end="0"/>
                                            </p:txEl>
                                          </p:spTgt>
                                        </p:tgtEl>
                                        <p:attrNameLst>
                                          <p:attrName>style.visibility</p:attrName>
                                        </p:attrNameLst>
                                      </p:cBhvr>
                                      <p:to>
                                        <p:strVal val="visible"/>
                                      </p:to>
                                    </p:set>
                                    <p:animEffect transition="in" filter="wipe(left)">
                                      <p:cBhvr>
                                        <p:cTn id="67" dur="500"/>
                                        <p:tgtEl>
                                          <p:spTgt spid="2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9">
                                            <p:txEl>
                                              <p:pRg st="0" end="0"/>
                                            </p:txEl>
                                          </p:spTgt>
                                        </p:tgtEl>
                                        <p:attrNameLst>
                                          <p:attrName>style.visibility</p:attrName>
                                        </p:attrNameLst>
                                      </p:cBhvr>
                                      <p:to>
                                        <p:strVal val="visible"/>
                                      </p:to>
                                    </p:set>
                                    <p:animEffect transition="in" filter="wipe(left)">
                                      <p:cBhvr>
                                        <p:cTn id="77" dur="500"/>
                                        <p:tgtEl>
                                          <p:spTgt spid="29">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0">
                                            <p:txEl>
                                              <p:pRg st="0" end="0"/>
                                            </p:txEl>
                                          </p:spTgt>
                                        </p:tgtEl>
                                        <p:attrNameLst>
                                          <p:attrName>style.visibility</p:attrName>
                                        </p:attrNameLst>
                                      </p:cBhvr>
                                      <p:to>
                                        <p:strVal val="visible"/>
                                      </p:to>
                                    </p:set>
                                    <p:animEffect transition="in" filter="wipe(left)">
                                      <p:cBhvr>
                                        <p:cTn id="82" dur="500"/>
                                        <p:tgtEl>
                                          <p:spTgt spid="30">
                                            <p:txEl>
                                              <p:pRg st="0" end="0"/>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left)">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1">
                                            <p:txEl>
                                              <p:pRg st="0" end="0"/>
                                            </p:txEl>
                                          </p:spTgt>
                                        </p:tgtEl>
                                        <p:attrNameLst>
                                          <p:attrName>style.visibility</p:attrName>
                                        </p:attrNameLst>
                                      </p:cBhvr>
                                      <p:to>
                                        <p:strVal val="visible"/>
                                      </p:to>
                                    </p:set>
                                    <p:animEffect transition="in" filter="wipe(left)">
                                      <p:cBhvr>
                                        <p:cTn id="92" dur="500"/>
                                        <p:tgtEl>
                                          <p:spTgt spid="41">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wipe(left)">
                                      <p:cBhvr>
                                        <p:cTn id="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6</a:t>
            </a:r>
          </a:p>
        </p:txBody>
      </p:sp>
      <p:sp>
        <p:nvSpPr>
          <p:cNvPr id="3" name="Content Placeholder 2"/>
          <p:cNvSpPr>
            <a:spLocks noGrp="1"/>
          </p:cNvSpPr>
          <p:nvPr>
            <p:ph idx="1"/>
          </p:nvPr>
        </p:nvSpPr>
        <p:spPr>
          <a:xfrm>
            <a:off x="131180" y="863443"/>
            <a:ext cx="11929641" cy="438884"/>
          </a:xfrm>
        </p:spPr>
        <p:txBody>
          <a:bodyPr/>
          <a:lstStyle/>
          <a:p>
            <a:r>
              <a:rPr lang="en-US" dirty="0"/>
              <a:t>Preparing profit table from the given data.</a:t>
            </a:r>
          </a:p>
        </p:txBody>
      </p:sp>
      <p:sp>
        <p:nvSpPr>
          <p:cNvPr id="4" name="Content Placeholder 2"/>
          <p:cNvSpPr txBox="1">
            <a:spLocks/>
          </p:cNvSpPr>
          <p:nvPr/>
        </p:nvSpPr>
        <p:spPr>
          <a:xfrm>
            <a:off x="394416" y="1316019"/>
            <a:ext cx="1136073" cy="4388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Profit =</a:t>
            </a:r>
          </a:p>
        </p:txBody>
      </p:sp>
      <p:sp>
        <p:nvSpPr>
          <p:cNvPr id="5" name="Content Placeholder 2"/>
          <p:cNvSpPr txBox="1">
            <a:spLocks/>
          </p:cNvSpPr>
          <p:nvPr/>
        </p:nvSpPr>
        <p:spPr>
          <a:xfrm>
            <a:off x="1405798" y="1316019"/>
            <a:ext cx="1683766" cy="4388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5">
                    <a:lumMod val="75000"/>
                  </a:schemeClr>
                </a:solidFill>
              </a:rPr>
              <a:t>Sales price</a:t>
            </a:r>
          </a:p>
        </p:txBody>
      </p:sp>
      <p:sp>
        <p:nvSpPr>
          <p:cNvPr id="6" name="Content Placeholder 2"/>
          <p:cNvSpPr txBox="1">
            <a:spLocks/>
          </p:cNvSpPr>
          <p:nvPr/>
        </p:nvSpPr>
        <p:spPr>
          <a:xfrm>
            <a:off x="2840181" y="1316019"/>
            <a:ext cx="2535381" cy="4388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n-US" dirty="0">
                <a:solidFill>
                  <a:schemeClr val="accent4"/>
                </a:solidFill>
              </a:rPr>
              <a:t> Raw material cost</a:t>
            </a:r>
          </a:p>
        </p:txBody>
      </p:sp>
      <p:sp>
        <p:nvSpPr>
          <p:cNvPr id="7" name="Content Placeholder 2"/>
          <p:cNvSpPr txBox="1">
            <a:spLocks/>
          </p:cNvSpPr>
          <p:nvPr/>
        </p:nvSpPr>
        <p:spPr>
          <a:xfrm>
            <a:off x="5264722" y="1302327"/>
            <a:ext cx="2535381" cy="4388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n-US" dirty="0">
                <a:solidFill>
                  <a:schemeClr val="tx2"/>
                </a:solidFill>
              </a:rPr>
              <a:t> Production cost</a:t>
            </a:r>
          </a:p>
        </p:txBody>
      </p:sp>
      <p:sp>
        <p:nvSpPr>
          <p:cNvPr id="8" name="Content Placeholder 2"/>
          <p:cNvSpPr txBox="1">
            <a:spLocks/>
          </p:cNvSpPr>
          <p:nvPr/>
        </p:nvSpPr>
        <p:spPr>
          <a:xfrm>
            <a:off x="7412176" y="1288635"/>
            <a:ext cx="2992583" cy="43888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a:r>
            <a:r>
              <a:rPr lang="en-US" dirty="0">
                <a:solidFill>
                  <a:schemeClr val="tx1">
                    <a:lumMod val="75000"/>
                    <a:lumOff val="25000"/>
                  </a:schemeClr>
                </a:solidFill>
              </a:rPr>
              <a:t> Transportation cost</a:t>
            </a:r>
          </a:p>
        </p:txBody>
      </p:sp>
      <p:cxnSp>
        <p:nvCxnSpPr>
          <p:cNvPr id="10" name="Straight Connector 9"/>
          <p:cNvCxnSpPr/>
          <p:nvPr/>
        </p:nvCxnSpPr>
        <p:spPr>
          <a:xfrm>
            <a:off x="203916"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cxnSpLocks/>
          </p:cNvCxnSpPr>
          <p:nvPr/>
        </p:nvCxnSpPr>
        <p:spPr>
          <a:xfrm>
            <a:off x="203916" y="1898969"/>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a:off x="203916" y="2658643"/>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3916" y="3390933"/>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3916" y="4123223"/>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3916" y="4855513"/>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3916" y="5587803"/>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03916" y="6288089"/>
            <a:ext cx="6310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15298"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981752"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48206"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14660"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C27DFCF-4A73-4B6C-A781-22DF35CE08B7}"/>
              </a:ext>
            </a:extLst>
          </p:cNvPr>
          <p:cNvSpPr txBox="1"/>
          <p:nvPr/>
        </p:nvSpPr>
        <p:spPr>
          <a:xfrm>
            <a:off x="356760" y="2779277"/>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25" name="TextBox 24">
            <a:extLst>
              <a:ext uri="{FF2B5EF4-FFF2-40B4-BE49-F238E27FC236}">
                <a16:creationId xmlns:a16="http://schemas.microsoft.com/office/drawing/2014/main" id="{D7709AEC-008E-4108-9721-35FD99C0B188}"/>
              </a:ext>
            </a:extLst>
          </p:cNvPr>
          <p:cNvSpPr txBox="1"/>
          <p:nvPr/>
        </p:nvSpPr>
        <p:spPr>
          <a:xfrm>
            <a:off x="356760" y="3521794"/>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26" name="TextBox 25">
            <a:extLst>
              <a:ext uri="{FF2B5EF4-FFF2-40B4-BE49-F238E27FC236}">
                <a16:creationId xmlns:a16="http://schemas.microsoft.com/office/drawing/2014/main" id="{57DFCBD7-690D-47B8-9477-C805FBBB30EB}"/>
              </a:ext>
            </a:extLst>
          </p:cNvPr>
          <p:cNvSpPr txBox="1"/>
          <p:nvPr/>
        </p:nvSpPr>
        <p:spPr>
          <a:xfrm>
            <a:off x="356760" y="4264311"/>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27" name="TextBox 26">
            <a:extLst>
              <a:ext uri="{FF2B5EF4-FFF2-40B4-BE49-F238E27FC236}">
                <a16:creationId xmlns:a16="http://schemas.microsoft.com/office/drawing/2014/main" id="{5E2E3DC9-AE7A-469B-94CD-50A2857FB229}"/>
              </a:ext>
            </a:extLst>
          </p:cNvPr>
          <p:cNvSpPr txBox="1"/>
          <p:nvPr/>
        </p:nvSpPr>
        <p:spPr>
          <a:xfrm>
            <a:off x="356760" y="5006828"/>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31" name="TextBox 30">
            <a:extLst>
              <a:ext uri="{FF2B5EF4-FFF2-40B4-BE49-F238E27FC236}">
                <a16:creationId xmlns:a16="http://schemas.microsoft.com/office/drawing/2014/main" id="{57F62843-05B2-42CC-886C-18F52C6123FB}"/>
              </a:ext>
            </a:extLst>
          </p:cNvPr>
          <p:cNvSpPr txBox="1"/>
          <p:nvPr/>
        </p:nvSpPr>
        <p:spPr>
          <a:xfrm>
            <a:off x="1665218" y="2053676"/>
            <a:ext cx="866614"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32" name="TextBox 31">
            <a:extLst>
              <a:ext uri="{FF2B5EF4-FFF2-40B4-BE49-F238E27FC236}">
                <a16:creationId xmlns:a16="http://schemas.microsoft.com/office/drawing/2014/main" id="{667B7DF8-1E7B-418F-8731-00434424DAFC}"/>
              </a:ext>
            </a:extLst>
          </p:cNvPr>
          <p:cNvSpPr txBox="1"/>
          <p:nvPr/>
        </p:nvSpPr>
        <p:spPr>
          <a:xfrm>
            <a:off x="3431672" y="2067405"/>
            <a:ext cx="866614"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33" name="TextBox 32">
            <a:extLst>
              <a:ext uri="{FF2B5EF4-FFF2-40B4-BE49-F238E27FC236}">
                <a16:creationId xmlns:a16="http://schemas.microsoft.com/office/drawing/2014/main" id="{EDBC5322-54A4-4604-995D-ADBDA6C327C7}"/>
              </a:ext>
            </a:extLst>
          </p:cNvPr>
          <p:cNvSpPr txBox="1"/>
          <p:nvPr/>
        </p:nvSpPr>
        <p:spPr>
          <a:xfrm>
            <a:off x="5198126" y="2067405"/>
            <a:ext cx="866614"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34" name="Straight Connector 33">
            <a:extLst>
              <a:ext uri="{FF2B5EF4-FFF2-40B4-BE49-F238E27FC236}">
                <a16:creationId xmlns:a16="http://schemas.microsoft.com/office/drawing/2014/main" id="{A5AB7E09-C934-4C33-86A3-33D953CBEF1D}"/>
              </a:ext>
            </a:extLst>
          </p:cNvPr>
          <p:cNvCxnSpPr>
            <a:cxnSpLocks/>
          </p:cNvCxnSpPr>
          <p:nvPr/>
        </p:nvCxnSpPr>
        <p:spPr>
          <a:xfrm>
            <a:off x="203916" y="1898969"/>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9D8A5C-FF7A-4BEC-B81C-8EBDD41A626A}"/>
              </a:ext>
            </a:extLst>
          </p:cNvPr>
          <p:cNvSpPr txBox="1"/>
          <p:nvPr/>
        </p:nvSpPr>
        <p:spPr>
          <a:xfrm>
            <a:off x="34898" y="2259262"/>
            <a:ext cx="1011382" cy="461665"/>
          </a:xfrm>
          <a:prstGeom prst="rect">
            <a:avLst/>
          </a:prstGeom>
          <a:noFill/>
        </p:spPr>
        <p:txBody>
          <a:bodyPr wrap="square" rtlCol="0">
            <a:spAutoFit/>
          </a:bodyPr>
          <a:lstStyle/>
          <a:p>
            <a:pPr algn="ctr"/>
            <a:r>
              <a:rPr lang="en-US" sz="2400" dirty="0"/>
              <a:t>From</a:t>
            </a:r>
            <a:endParaRPr lang="en-IN" sz="2400" baseline="-25000" dirty="0"/>
          </a:p>
        </p:txBody>
      </p:sp>
      <p:sp>
        <p:nvSpPr>
          <p:cNvPr id="39" name="TextBox 38">
            <a:extLst>
              <a:ext uri="{FF2B5EF4-FFF2-40B4-BE49-F238E27FC236}">
                <a16:creationId xmlns:a16="http://schemas.microsoft.com/office/drawing/2014/main" id="{623B51DD-105E-40D0-82DE-88B49D11C068}"/>
              </a:ext>
            </a:extLst>
          </p:cNvPr>
          <p:cNvSpPr txBox="1"/>
          <p:nvPr/>
        </p:nvSpPr>
        <p:spPr>
          <a:xfrm>
            <a:off x="356760" y="1873683"/>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40" name="TextBox 39">
            <a:extLst>
              <a:ext uri="{FF2B5EF4-FFF2-40B4-BE49-F238E27FC236}">
                <a16:creationId xmlns:a16="http://schemas.microsoft.com/office/drawing/2014/main" id="{65786845-D60E-483A-9DB7-8848E128A6B2}"/>
              </a:ext>
            </a:extLst>
          </p:cNvPr>
          <p:cNvSpPr txBox="1"/>
          <p:nvPr/>
        </p:nvSpPr>
        <p:spPr>
          <a:xfrm>
            <a:off x="1211833" y="2793955"/>
            <a:ext cx="1800000" cy="461665"/>
          </a:xfrm>
          <a:prstGeom prst="rect">
            <a:avLst/>
          </a:prstGeom>
          <a:noFill/>
        </p:spPr>
        <p:txBody>
          <a:bodyPr wrap="square" rtlCol="0">
            <a:spAutoFit/>
          </a:bodyPr>
          <a:lstStyle/>
          <a:p>
            <a:pPr algn="ctr"/>
            <a:r>
              <a:rPr lang="en-US" sz="2400" dirty="0">
                <a:solidFill>
                  <a:schemeClr val="accent5">
                    <a:lumMod val="75000"/>
                  </a:schemeClr>
                </a:solidFill>
              </a:rPr>
              <a:t>34</a:t>
            </a:r>
            <a:r>
              <a:rPr lang="en-US" sz="2400" dirty="0"/>
              <a:t>-</a:t>
            </a:r>
            <a:r>
              <a:rPr lang="en-US" sz="2400" dirty="0">
                <a:solidFill>
                  <a:schemeClr val="accent4"/>
                </a:solidFill>
              </a:rPr>
              <a:t>10</a:t>
            </a:r>
            <a:r>
              <a:rPr lang="en-US" sz="2400" dirty="0"/>
              <a:t>-</a:t>
            </a:r>
            <a:r>
              <a:rPr lang="en-US" sz="2400" dirty="0">
                <a:solidFill>
                  <a:schemeClr val="tx2"/>
                </a:solidFill>
              </a:rPr>
              <a:t>15</a:t>
            </a:r>
            <a:r>
              <a:rPr lang="en-US" sz="2400" dirty="0"/>
              <a:t>-</a:t>
            </a:r>
            <a:r>
              <a:rPr lang="en-US" sz="2400" dirty="0">
                <a:solidFill>
                  <a:schemeClr val="tx1">
                    <a:lumMod val="75000"/>
                    <a:lumOff val="25000"/>
                  </a:schemeClr>
                </a:solidFill>
              </a:rPr>
              <a:t>3</a:t>
            </a:r>
            <a:r>
              <a:rPr lang="en-US" sz="2400" dirty="0"/>
              <a:t>=</a:t>
            </a:r>
            <a:r>
              <a:rPr lang="en-US" sz="2400" dirty="0">
                <a:solidFill>
                  <a:schemeClr val="accent6"/>
                </a:solidFill>
              </a:rPr>
              <a:t>6</a:t>
            </a:r>
            <a:endParaRPr lang="en-IN" sz="2400" baseline="-25000" dirty="0">
              <a:solidFill>
                <a:schemeClr val="accent6"/>
              </a:solidFill>
            </a:endParaRPr>
          </a:p>
        </p:txBody>
      </p:sp>
      <p:sp>
        <p:nvSpPr>
          <p:cNvPr id="41" name="TextBox 40">
            <a:extLst>
              <a:ext uri="{FF2B5EF4-FFF2-40B4-BE49-F238E27FC236}">
                <a16:creationId xmlns:a16="http://schemas.microsoft.com/office/drawing/2014/main" id="{8DE10B2D-1D98-4E2A-8B39-225D7C082E30}"/>
              </a:ext>
            </a:extLst>
          </p:cNvPr>
          <p:cNvSpPr txBox="1"/>
          <p:nvPr/>
        </p:nvSpPr>
        <p:spPr>
          <a:xfrm>
            <a:off x="2995060" y="2793955"/>
            <a:ext cx="1800000" cy="461665"/>
          </a:xfrm>
          <a:prstGeom prst="rect">
            <a:avLst/>
          </a:prstGeom>
          <a:noFill/>
        </p:spPr>
        <p:txBody>
          <a:bodyPr wrap="square" rtlCol="0">
            <a:spAutoFit/>
          </a:bodyPr>
          <a:lstStyle/>
          <a:p>
            <a:pPr algn="ctr"/>
            <a:r>
              <a:rPr lang="en-US" sz="2400" dirty="0">
                <a:solidFill>
                  <a:schemeClr val="accent5">
                    <a:lumMod val="75000"/>
                  </a:schemeClr>
                </a:solidFill>
              </a:rPr>
              <a:t>32</a:t>
            </a:r>
            <a:r>
              <a:rPr lang="en-US" sz="2400" dirty="0"/>
              <a:t>-</a:t>
            </a:r>
            <a:r>
              <a:rPr lang="en-US" sz="2400" dirty="0">
                <a:solidFill>
                  <a:schemeClr val="accent4"/>
                </a:solidFill>
              </a:rPr>
              <a:t>10</a:t>
            </a:r>
            <a:r>
              <a:rPr lang="en-US" sz="2400" dirty="0"/>
              <a:t>-</a:t>
            </a:r>
            <a:r>
              <a:rPr lang="en-US" sz="2400" dirty="0">
                <a:solidFill>
                  <a:schemeClr val="tx2"/>
                </a:solidFill>
              </a:rPr>
              <a:t>15</a:t>
            </a:r>
            <a:r>
              <a:rPr lang="en-US" sz="2400" dirty="0"/>
              <a:t>-</a:t>
            </a:r>
            <a:r>
              <a:rPr lang="en-US" sz="2400" dirty="0">
                <a:solidFill>
                  <a:schemeClr val="tx1">
                    <a:lumMod val="75000"/>
                    <a:lumOff val="25000"/>
                  </a:schemeClr>
                </a:solidFill>
              </a:rPr>
              <a:t>1</a:t>
            </a:r>
            <a:r>
              <a:rPr lang="en-US" sz="2400" dirty="0"/>
              <a:t>=</a:t>
            </a:r>
            <a:r>
              <a:rPr lang="en-US" sz="2400" dirty="0">
                <a:solidFill>
                  <a:schemeClr val="accent6"/>
                </a:solidFill>
              </a:rPr>
              <a:t>6</a:t>
            </a:r>
            <a:endParaRPr lang="en-IN" sz="2400" baseline="-25000" dirty="0">
              <a:solidFill>
                <a:schemeClr val="accent6"/>
              </a:solidFill>
            </a:endParaRPr>
          </a:p>
        </p:txBody>
      </p:sp>
      <p:sp>
        <p:nvSpPr>
          <p:cNvPr id="42" name="TextBox 41">
            <a:extLst>
              <a:ext uri="{FF2B5EF4-FFF2-40B4-BE49-F238E27FC236}">
                <a16:creationId xmlns:a16="http://schemas.microsoft.com/office/drawing/2014/main" id="{98E47ECA-54B1-4753-829E-2B97BE3540CA}"/>
              </a:ext>
            </a:extLst>
          </p:cNvPr>
          <p:cNvSpPr txBox="1"/>
          <p:nvPr/>
        </p:nvSpPr>
        <p:spPr>
          <a:xfrm>
            <a:off x="4737331" y="2793955"/>
            <a:ext cx="1800000" cy="461665"/>
          </a:xfrm>
          <a:prstGeom prst="rect">
            <a:avLst/>
          </a:prstGeom>
          <a:noFill/>
        </p:spPr>
        <p:txBody>
          <a:bodyPr wrap="square" rtlCol="0">
            <a:spAutoFit/>
          </a:bodyPr>
          <a:lstStyle/>
          <a:p>
            <a:pPr algn="ctr"/>
            <a:r>
              <a:rPr lang="en-US" sz="2400" dirty="0">
                <a:solidFill>
                  <a:schemeClr val="accent5">
                    <a:lumMod val="75000"/>
                  </a:schemeClr>
                </a:solidFill>
              </a:rPr>
              <a:t>31</a:t>
            </a:r>
            <a:r>
              <a:rPr lang="en-US" sz="2400" dirty="0"/>
              <a:t>-</a:t>
            </a:r>
            <a:r>
              <a:rPr lang="en-US" sz="2400" dirty="0">
                <a:solidFill>
                  <a:schemeClr val="accent4"/>
                </a:solidFill>
              </a:rPr>
              <a:t>10</a:t>
            </a:r>
            <a:r>
              <a:rPr lang="en-US" sz="2400" dirty="0"/>
              <a:t>-</a:t>
            </a:r>
            <a:r>
              <a:rPr lang="en-US" sz="2400" dirty="0">
                <a:solidFill>
                  <a:schemeClr val="tx2"/>
                </a:solidFill>
              </a:rPr>
              <a:t>15</a:t>
            </a:r>
            <a:r>
              <a:rPr lang="en-US" sz="2400" dirty="0"/>
              <a:t>-</a:t>
            </a:r>
            <a:r>
              <a:rPr lang="en-US" sz="2400" dirty="0">
                <a:solidFill>
                  <a:schemeClr val="tx1">
                    <a:lumMod val="75000"/>
                    <a:lumOff val="25000"/>
                  </a:schemeClr>
                </a:solidFill>
              </a:rPr>
              <a:t>5</a:t>
            </a:r>
            <a:r>
              <a:rPr lang="en-US" sz="2400" dirty="0"/>
              <a:t>=</a:t>
            </a:r>
            <a:r>
              <a:rPr lang="en-US" sz="2400" dirty="0">
                <a:solidFill>
                  <a:schemeClr val="accent6"/>
                </a:solidFill>
              </a:rPr>
              <a:t>1</a:t>
            </a:r>
            <a:endParaRPr lang="en-IN" sz="2400" baseline="-25000" dirty="0">
              <a:solidFill>
                <a:schemeClr val="accent6"/>
              </a:solidFill>
            </a:endParaRPr>
          </a:p>
        </p:txBody>
      </p:sp>
      <p:sp>
        <p:nvSpPr>
          <p:cNvPr id="43" name="TextBox 42">
            <a:extLst>
              <a:ext uri="{FF2B5EF4-FFF2-40B4-BE49-F238E27FC236}">
                <a16:creationId xmlns:a16="http://schemas.microsoft.com/office/drawing/2014/main" id="{16863CBA-B26A-45AA-BA23-0A273B54204A}"/>
              </a:ext>
            </a:extLst>
          </p:cNvPr>
          <p:cNvSpPr txBox="1"/>
          <p:nvPr/>
        </p:nvSpPr>
        <p:spPr>
          <a:xfrm>
            <a:off x="1211833" y="3516901"/>
            <a:ext cx="1800000" cy="461665"/>
          </a:xfrm>
          <a:prstGeom prst="rect">
            <a:avLst/>
          </a:prstGeom>
          <a:noFill/>
        </p:spPr>
        <p:txBody>
          <a:bodyPr wrap="square" rtlCol="0">
            <a:spAutoFit/>
          </a:bodyPr>
          <a:lstStyle/>
          <a:p>
            <a:pPr algn="ctr"/>
            <a:r>
              <a:rPr lang="en-US" sz="2400" dirty="0">
                <a:solidFill>
                  <a:schemeClr val="accent5">
                    <a:lumMod val="75000"/>
                  </a:schemeClr>
                </a:solidFill>
              </a:rPr>
              <a:t>34</a:t>
            </a:r>
            <a:r>
              <a:rPr lang="en-US" sz="2400" dirty="0"/>
              <a:t>-</a:t>
            </a:r>
            <a:r>
              <a:rPr lang="en-US" sz="2400" dirty="0">
                <a:solidFill>
                  <a:schemeClr val="accent4"/>
                </a:solidFill>
              </a:rPr>
              <a:t>18</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9</a:t>
            </a:r>
            <a:r>
              <a:rPr lang="en-US" sz="2400" dirty="0"/>
              <a:t>=</a:t>
            </a:r>
            <a:r>
              <a:rPr lang="en-US" sz="2400" dirty="0">
                <a:solidFill>
                  <a:schemeClr val="accent6"/>
                </a:solidFill>
              </a:rPr>
              <a:t>-2</a:t>
            </a:r>
            <a:endParaRPr lang="en-IN" sz="2400" baseline="-25000" dirty="0">
              <a:solidFill>
                <a:schemeClr val="accent6"/>
              </a:solidFill>
            </a:endParaRPr>
          </a:p>
        </p:txBody>
      </p:sp>
      <p:sp>
        <p:nvSpPr>
          <p:cNvPr id="44" name="TextBox 43">
            <a:extLst>
              <a:ext uri="{FF2B5EF4-FFF2-40B4-BE49-F238E27FC236}">
                <a16:creationId xmlns:a16="http://schemas.microsoft.com/office/drawing/2014/main" id="{2526B843-2BC2-42CD-8D94-7B237C568D02}"/>
              </a:ext>
            </a:extLst>
          </p:cNvPr>
          <p:cNvSpPr txBox="1"/>
          <p:nvPr/>
        </p:nvSpPr>
        <p:spPr>
          <a:xfrm>
            <a:off x="2995060" y="3516901"/>
            <a:ext cx="1800000" cy="461665"/>
          </a:xfrm>
          <a:prstGeom prst="rect">
            <a:avLst/>
          </a:prstGeom>
          <a:noFill/>
        </p:spPr>
        <p:txBody>
          <a:bodyPr wrap="square" rtlCol="0">
            <a:spAutoFit/>
          </a:bodyPr>
          <a:lstStyle/>
          <a:p>
            <a:pPr algn="ctr"/>
            <a:r>
              <a:rPr lang="en-US" sz="2400" dirty="0">
                <a:solidFill>
                  <a:schemeClr val="accent5">
                    <a:lumMod val="75000"/>
                  </a:schemeClr>
                </a:solidFill>
              </a:rPr>
              <a:t>32</a:t>
            </a:r>
            <a:r>
              <a:rPr lang="en-US" sz="2400" dirty="0"/>
              <a:t>-</a:t>
            </a:r>
            <a:r>
              <a:rPr lang="en-US" sz="2400" dirty="0">
                <a:solidFill>
                  <a:schemeClr val="accent4"/>
                </a:solidFill>
              </a:rPr>
              <a:t>18</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7</a:t>
            </a:r>
            <a:r>
              <a:rPr lang="en-US" sz="2400" dirty="0"/>
              <a:t>=</a:t>
            </a:r>
            <a:r>
              <a:rPr lang="en-US" sz="2400" dirty="0">
                <a:solidFill>
                  <a:schemeClr val="accent6"/>
                </a:solidFill>
              </a:rPr>
              <a:t>-2</a:t>
            </a:r>
            <a:endParaRPr lang="en-IN" sz="2400" baseline="-25000" dirty="0">
              <a:solidFill>
                <a:schemeClr val="accent6"/>
              </a:solidFill>
            </a:endParaRPr>
          </a:p>
        </p:txBody>
      </p:sp>
      <p:sp>
        <p:nvSpPr>
          <p:cNvPr id="45" name="TextBox 44">
            <a:extLst>
              <a:ext uri="{FF2B5EF4-FFF2-40B4-BE49-F238E27FC236}">
                <a16:creationId xmlns:a16="http://schemas.microsoft.com/office/drawing/2014/main" id="{B9DCD194-8292-4102-99CB-42A12DAAF577}"/>
              </a:ext>
            </a:extLst>
          </p:cNvPr>
          <p:cNvSpPr txBox="1"/>
          <p:nvPr/>
        </p:nvSpPr>
        <p:spPr>
          <a:xfrm>
            <a:off x="4737331" y="3516901"/>
            <a:ext cx="1800000" cy="461665"/>
          </a:xfrm>
          <a:prstGeom prst="rect">
            <a:avLst/>
          </a:prstGeom>
          <a:noFill/>
        </p:spPr>
        <p:txBody>
          <a:bodyPr wrap="square" rtlCol="0">
            <a:spAutoFit/>
          </a:bodyPr>
          <a:lstStyle/>
          <a:p>
            <a:pPr algn="ctr"/>
            <a:r>
              <a:rPr lang="en-US" sz="2400" dirty="0">
                <a:solidFill>
                  <a:schemeClr val="accent5">
                    <a:lumMod val="75000"/>
                  </a:schemeClr>
                </a:solidFill>
              </a:rPr>
              <a:t>31</a:t>
            </a:r>
            <a:r>
              <a:rPr lang="en-US" sz="2400" dirty="0"/>
              <a:t>-</a:t>
            </a:r>
            <a:r>
              <a:rPr lang="en-US" sz="2400" dirty="0">
                <a:solidFill>
                  <a:schemeClr val="accent4"/>
                </a:solidFill>
              </a:rPr>
              <a:t>18</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8</a:t>
            </a:r>
            <a:r>
              <a:rPr lang="en-US" sz="2400" dirty="0"/>
              <a:t>=</a:t>
            </a:r>
            <a:r>
              <a:rPr lang="en-US" sz="2400" dirty="0">
                <a:solidFill>
                  <a:schemeClr val="accent6"/>
                </a:solidFill>
              </a:rPr>
              <a:t>-4</a:t>
            </a:r>
            <a:endParaRPr lang="en-IN" sz="2400" baseline="-25000" dirty="0">
              <a:solidFill>
                <a:schemeClr val="accent6"/>
              </a:solidFill>
            </a:endParaRPr>
          </a:p>
        </p:txBody>
      </p:sp>
      <p:sp>
        <p:nvSpPr>
          <p:cNvPr id="46" name="TextBox 45">
            <a:extLst>
              <a:ext uri="{FF2B5EF4-FFF2-40B4-BE49-F238E27FC236}">
                <a16:creationId xmlns:a16="http://schemas.microsoft.com/office/drawing/2014/main" id="{269CF1DB-C075-4157-BA7C-524092A09167}"/>
              </a:ext>
            </a:extLst>
          </p:cNvPr>
          <p:cNvSpPr txBox="1"/>
          <p:nvPr/>
        </p:nvSpPr>
        <p:spPr>
          <a:xfrm>
            <a:off x="1211833" y="4252761"/>
            <a:ext cx="1800000" cy="461665"/>
          </a:xfrm>
          <a:prstGeom prst="rect">
            <a:avLst/>
          </a:prstGeom>
          <a:noFill/>
        </p:spPr>
        <p:txBody>
          <a:bodyPr wrap="square" rtlCol="0">
            <a:spAutoFit/>
          </a:bodyPr>
          <a:lstStyle/>
          <a:p>
            <a:pPr algn="ctr"/>
            <a:r>
              <a:rPr lang="en-US" sz="2400" dirty="0">
                <a:solidFill>
                  <a:schemeClr val="accent5">
                    <a:lumMod val="75000"/>
                  </a:schemeClr>
                </a:solidFill>
              </a:rPr>
              <a:t>34</a:t>
            </a:r>
            <a:r>
              <a:rPr lang="en-US" sz="2400" dirty="0"/>
              <a:t>-</a:t>
            </a:r>
            <a:r>
              <a:rPr lang="en-US" sz="2400" dirty="0">
                <a:solidFill>
                  <a:schemeClr val="accent4"/>
                </a:solidFill>
              </a:rPr>
              <a:t>14</a:t>
            </a:r>
            <a:r>
              <a:rPr lang="en-US" sz="2400" dirty="0"/>
              <a:t>-</a:t>
            </a:r>
            <a:r>
              <a:rPr lang="en-US" sz="2400" dirty="0">
                <a:solidFill>
                  <a:schemeClr val="tx2"/>
                </a:solidFill>
              </a:rPr>
              <a:t>12</a:t>
            </a:r>
            <a:r>
              <a:rPr lang="en-US" sz="2400" dirty="0"/>
              <a:t>-</a:t>
            </a:r>
            <a:r>
              <a:rPr lang="en-US" sz="2400" dirty="0">
                <a:solidFill>
                  <a:schemeClr val="tx1">
                    <a:lumMod val="75000"/>
                    <a:lumOff val="25000"/>
                  </a:schemeClr>
                </a:solidFill>
              </a:rPr>
              <a:t>5</a:t>
            </a:r>
            <a:r>
              <a:rPr lang="en-US" sz="2400" dirty="0"/>
              <a:t>=</a:t>
            </a:r>
            <a:r>
              <a:rPr lang="en-US" sz="2400" dirty="0">
                <a:solidFill>
                  <a:schemeClr val="accent6"/>
                </a:solidFill>
              </a:rPr>
              <a:t>3</a:t>
            </a:r>
            <a:endParaRPr lang="en-IN" sz="2400" baseline="-25000" dirty="0">
              <a:solidFill>
                <a:schemeClr val="accent6"/>
              </a:solidFill>
            </a:endParaRPr>
          </a:p>
        </p:txBody>
      </p:sp>
      <p:sp>
        <p:nvSpPr>
          <p:cNvPr id="47" name="TextBox 46">
            <a:extLst>
              <a:ext uri="{FF2B5EF4-FFF2-40B4-BE49-F238E27FC236}">
                <a16:creationId xmlns:a16="http://schemas.microsoft.com/office/drawing/2014/main" id="{26989D15-209C-4837-9E8B-67F238BC6B7E}"/>
              </a:ext>
            </a:extLst>
          </p:cNvPr>
          <p:cNvSpPr txBox="1"/>
          <p:nvPr/>
        </p:nvSpPr>
        <p:spPr>
          <a:xfrm>
            <a:off x="2995060" y="4252761"/>
            <a:ext cx="1800000" cy="461665"/>
          </a:xfrm>
          <a:prstGeom prst="rect">
            <a:avLst/>
          </a:prstGeom>
          <a:noFill/>
        </p:spPr>
        <p:txBody>
          <a:bodyPr wrap="square" rtlCol="0">
            <a:spAutoFit/>
          </a:bodyPr>
          <a:lstStyle/>
          <a:p>
            <a:pPr algn="ctr"/>
            <a:r>
              <a:rPr lang="en-US" sz="2400" dirty="0">
                <a:solidFill>
                  <a:schemeClr val="accent5">
                    <a:lumMod val="75000"/>
                  </a:schemeClr>
                </a:solidFill>
              </a:rPr>
              <a:t>32</a:t>
            </a:r>
            <a:r>
              <a:rPr lang="en-US" sz="2400" dirty="0"/>
              <a:t>-</a:t>
            </a:r>
            <a:r>
              <a:rPr lang="en-US" sz="2400" dirty="0">
                <a:solidFill>
                  <a:schemeClr val="accent4"/>
                </a:solidFill>
              </a:rPr>
              <a:t>14</a:t>
            </a:r>
            <a:r>
              <a:rPr lang="en-US" sz="2400" dirty="0"/>
              <a:t>-</a:t>
            </a:r>
            <a:r>
              <a:rPr lang="en-US" sz="2400" dirty="0">
                <a:solidFill>
                  <a:schemeClr val="tx2"/>
                </a:solidFill>
              </a:rPr>
              <a:t>12</a:t>
            </a:r>
            <a:r>
              <a:rPr lang="en-US" sz="2400" dirty="0"/>
              <a:t>-</a:t>
            </a:r>
            <a:r>
              <a:rPr lang="en-US" sz="2400" dirty="0">
                <a:solidFill>
                  <a:schemeClr val="tx1">
                    <a:lumMod val="75000"/>
                    <a:lumOff val="25000"/>
                  </a:schemeClr>
                </a:solidFill>
              </a:rPr>
              <a:t>4</a:t>
            </a:r>
            <a:r>
              <a:rPr lang="en-US" sz="2400" dirty="0"/>
              <a:t>=</a:t>
            </a:r>
            <a:r>
              <a:rPr lang="en-US" sz="2400" dirty="0">
                <a:solidFill>
                  <a:schemeClr val="accent6"/>
                </a:solidFill>
              </a:rPr>
              <a:t>2</a:t>
            </a:r>
            <a:endParaRPr lang="en-IN" sz="2400" baseline="-25000" dirty="0">
              <a:solidFill>
                <a:schemeClr val="accent6"/>
              </a:solidFill>
            </a:endParaRPr>
          </a:p>
        </p:txBody>
      </p:sp>
      <p:sp>
        <p:nvSpPr>
          <p:cNvPr id="48" name="TextBox 47">
            <a:extLst>
              <a:ext uri="{FF2B5EF4-FFF2-40B4-BE49-F238E27FC236}">
                <a16:creationId xmlns:a16="http://schemas.microsoft.com/office/drawing/2014/main" id="{8561F57A-86A4-491A-9438-C0850930F748}"/>
              </a:ext>
            </a:extLst>
          </p:cNvPr>
          <p:cNvSpPr txBox="1"/>
          <p:nvPr/>
        </p:nvSpPr>
        <p:spPr>
          <a:xfrm>
            <a:off x="4737331" y="4252761"/>
            <a:ext cx="1800000" cy="461665"/>
          </a:xfrm>
          <a:prstGeom prst="rect">
            <a:avLst/>
          </a:prstGeom>
          <a:noFill/>
        </p:spPr>
        <p:txBody>
          <a:bodyPr wrap="square" rtlCol="0">
            <a:spAutoFit/>
          </a:bodyPr>
          <a:lstStyle/>
          <a:p>
            <a:pPr algn="ctr"/>
            <a:r>
              <a:rPr lang="en-US" sz="2400" dirty="0">
                <a:solidFill>
                  <a:schemeClr val="accent5">
                    <a:lumMod val="75000"/>
                  </a:schemeClr>
                </a:solidFill>
              </a:rPr>
              <a:t>31</a:t>
            </a:r>
            <a:r>
              <a:rPr lang="en-US" sz="2400" dirty="0"/>
              <a:t>-</a:t>
            </a:r>
            <a:r>
              <a:rPr lang="en-US" sz="2400" dirty="0">
                <a:solidFill>
                  <a:schemeClr val="accent4"/>
                </a:solidFill>
              </a:rPr>
              <a:t>14</a:t>
            </a:r>
            <a:r>
              <a:rPr lang="en-US" sz="2400" dirty="0"/>
              <a:t>-</a:t>
            </a:r>
            <a:r>
              <a:rPr lang="en-US" sz="2400" dirty="0">
                <a:solidFill>
                  <a:schemeClr val="tx2"/>
                </a:solidFill>
              </a:rPr>
              <a:t>12</a:t>
            </a:r>
            <a:r>
              <a:rPr lang="en-US" sz="2400" dirty="0"/>
              <a:t>-</a:t>
            </a:r>
            <a:r>
              <a:rPr lang="en-US" sz="2400" dirty="0">
                <a:solidFill>
                  <a:schemeClr val="tx1">
                    <a:lumMod val="75000"/>
                    <a:lumOff val="25000"/>
                  </a:schemeClr>
                </a:solidFill>
              </a:rPr>
              <a:t>3</a:t>
            </a:r>
            <a:r>
              <a:rPr lang="en-US" sz="2400" dirty="0"/>
              <a:t>=</a:t>
            </a:r>
            <a:r>
              <a:rPr lang="en-US" sz="2400" dirty="0">
                <a:solidFill>
                  <a:schemeClr val="accent6"/>
                </a:solidFill>
              </a:rPr>
              <a:t>2</a:t>
            </a:r>
            <a:endParaRPr lang="en-IN" sz="2400" baseline="-25000" dirty="0">
              <a:solidFill>
                <a:schemeClr val="accent6"/>
              </a:solidFill>
            </a:endParaRPr>
          </a:p>
        </p:txBody>
      </p:sp>
      <p:sp>
        <p:nvSpPr>
          <p:cNvPr id="49" name="TextBox 48">
            <a:extLst>
              <a:ext uri="{FF2B5EF4-FFF2-40B4-BE49-F238E27FC236}">
                <a16:creationId xmlns:a16="http://schemas.microsoft.com/office/drawing/2014/main" id="{3B7D46A3-5C72-498F-B729-2DABE35C3752}"/>
              </a:ext>
            </a:extLst>
          </p:cNvPr>
          <p:cNvSpPr txBox="1"/>
          <p:nvPr/>
        </p:nvSpPr>
        <p:spPr>
          <a:xfrm>
            <a:off x="1211833" y="4986627"/>
            <a:ext cx="1800000" cy="461665"/>
          </a:xfrm>
          <a:prstGeom prst="rect">
            <a:avLst/>
          </a:prstGeom>
          <a:noFill/>
        </p:spPr>
        <p:txBody>
          <a:bodyPr wrap="square" rtlCol="0">
            <a:spAutoFit/>
          </a:bodyPr>
          <a:lstStyle/>
          <a:p>
            <a:pPr algn="ctr"/>
            <a:r>
              <a:rPr lang="en-US" sz="2400" dirty="0">
                <a:solidFill>
                  <a:schemeClr val="accent5">
                    <a:lumMod val="75000"/>
                  </a:schemeClr>
                </a:solidFill>
              </a:rPr>
              <a:t>34</a:t>
            </a:r>
            <a:r>
              <a:rPr lang="en-US" sz="2400" dirty="0"/>
              <a:t>-</a:t>
            </a:r>
            <a:r>
              <a:rPr lang="en-US" sz="2400" dirty="0">
                <a:solidFill>
                  <a:schemeClr val="accent4"/>
                </a:solidFill>
              </a:rPr>
              <a:t>13</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4</a:t>
            </a:r>
            <a:r>
              <a:rPr lang="en-US" sz="2400" dirty="0"/>
              <a:t>=</a:t>
            </a:r>
            <a:r>
              <a:rPr lang="en-US" sz="2400" dirty="0">
                <a:solidFill>
                  <a:schemeClr val="accent6"/>
                </a:solidFill>
              </a:rPr>
              <a:t>8</a:t>
            </a:r>
            <a:endParaRPr lang="en-IN" sz="2400" baseline="-25000" dirty="0">
              <a:solidFill>
                <a:schemeClr val="accent6"/>
              </a:solidFill>
            </a:endParaRPr>
          </a:p>
        </p:txBody>
      </p:sp>
      <p:sp>
        <p:nvSpPr>
          <p:cNvPr id="50" name="TextBox 49">
            <a:extLst>
              <a:ext uri="{FF2B5EF4-FFF2-40B4-BE49-F238E27FC236}">
                <a16:creationId xmlns:a16="http://schemas.microsoft.com/office/drawing/2014/main" id="{6FF3C643-544F-4A0B-BD56-CF3041EC2506}"/>
              </a:ext>
            </a:extLst>
          </p:cNvPr>
          <p:cNvSpPr txBox="1"/>
          <p:nvPr/>
        </p:nvSpPr>
        <p:spPr>
          <a:xfrm>
            <a:off x="2995060" y="4986627"/>
            <a:ext cx="1800000" cy="461665"/>
          </a:xfrm>
          <a:prstGeom prst="rect">
            <a:avLst/>
          </a:prstGeom>
          <a:noFill/>
        </p:spPr>
        <p:txBody>
          <a:bodyPr wrap="square" rtlCol="0">
            <a:spAutoFit/>
          </a:bodyPr>
          <a:lstStyle/>
          <a:p>
            <a:pPr algn="ctr"/>
            <a:r>
              <a:rPr lang="en-US" sz="2400" dirty="0">
                <a:solidFill>
                  <a:schemeClr val="accent5">
                    <a:lumMod val="75000"/>
                  </a:schemeClr>
                </a:solidFill>
              </a:rPr>
              <a:t>32</a:t>
            </a:r>
            <a:r>
              <a:rPr lang="en-US" sz="2400" dirty="0"/>
              <a:t>-</a:t>
            </a:r>
            <a:r>
              <a:rPr lang="en-US" sz="2400" dirty="0">
                <a:solidFill>
                  <a:schemeClr val="accent4"/>
                </a:solidFill>
              </a:rPr>
              <a:t>13</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5</a:t>
            </a:r>
            <a:r>
              <a:rPr lang="en-US" sz="2400" dirty="0"/>
              <a:t>=</a:t>
            </a:r>
            <a:r>
              <a:rPr lang="en-US" sz="2400" dirty="0">
                <a:solidFill>
                  <a:schemeClr val="accent6"/>
                </a:solidFill>
              </a:rPr>
              <a:t>5</a:t>
            </a:r>
            <a:endParaRPr lang="en-IN" sz="2400" baseline="-25000" dirty="0">
              <a:solidFill>
                <a:schemeClr val="accent6"/>
              </a:solidFill>
            </a:endParaRPr>
          </a:p>
        </p:txBody>
      </p:sp>
      <p:sp>
        <p:nvSpPr>
          <p:cNvPr id="51" name="TextBox 50">
            <a:extLst>
              <a:ext uri="{FF2B5EF4-FFF2-40B4-BE49-F238E27FC236}">
                <a16:creationId xmlns:a16="http://schemas.microsoft.com/office/drawing/2014/main" id="{3587A566-F8D3-467A-923D-3E932B1E3CA6}"/>
              </a:ext>
            </a:extLst>
          </p:cNvPr>
          <p:cNvSpPr txBox="1"/>
          <p:nvPr/>
        </p:nvSpPr>
        <p:spPr>
          <a:xfrm>
            <a:off x="4737331" y="4986627"/>
            <a:ext cx="1800000" cy="461665"/>
          </a:xfrm>
          <a:prstGeom prst="rect">
            <a:avLst/>
          </a:prstGeom>
          <a:noFill/>
        </p:spPr>
        <p:txBody>
          <a:bodyPr wrap="square" rtlCol="0">
            <a:spAutoFit/>
          </a:bodyPr>
          <a:lstStyle/>
          <a:p>
            <a:pPr algn="ctr"/>
            <a:r>
              <a:rPr lang="en-US" sz="2400" dirty="0">
                <a:solidFill>
                  <a:schemeClr val="accent5">
                    <a:lumMod val="75000"/>
                  </a:schemeClr>
                </a:solidFill>
              </a:rPr>
              <a:t>31</a:t>
            </a:r>
            <a:r>
              <a:rPr lang="en-US" sz="2400" dirty="0"/>
              <a:t>-</a:t>
            </a:r>
            <a:r>
              <a:rPr lang="en-US" sz="2400" dirty="0">
                <a:solidFill>
                  <a:schemeClr val="accent4"/>
                </a:solidFill>
              </a:rPr>
              <a:t>13</a:t>
            </a:r>
            <a:r>
              <a:rPr lang="en-US" sz="2400" dirty="0"/>
              <a:t>-</a:t>
            </a:r>
            <a:r>
              <a:rPr lang="en-US" sz="2400" dirty="0">
                <a:solidFill>
                  <a:schemeClr val="tx2"/>
                </a:solidFill>
              </a:rPr>
              <a:t>9</a:t>
            </a:r>
            <a:r>
              <a:rPr lang="en-US" sz="2400" dirty="0"/>
              <a:t>-</a:t>
            </a:r>
            <a:r>
              <a:rPr lang="en-US" sz="2400" dirty="0">
                <a:solidFill>
                  <a:schemeClr val="tx1">
                    <a:lumMod val="75000"/>
                    <a:lumOff val="25000"/>
                  </a:schemeClr>
                </a:solidFill>
              </a:rPr>
              <a:t>6</a:t>
            </a:r>
            <a:r>
              <a:rPr lang="en-US" sz="2400" dirty="0"/>
              <a:t>=</a:t>
            </a:r>
            <a:r>
              <a:rPr lang="en-US" sz="2400" dirty="0">
                <a:solidFill>
                  <a:schemeClr val="accent6"/>
                </a:solidFill>
              </a:rPr>
              <a:t>3</a:t>
            </a:r>
            <a:endParaRPr lang="en-IN" sz="2400" baseline="-25000" dirty="0">
              <a:solidFill>
                <a:schemeClr val="accent6"/>
              </a:solidFill>
            </a:endParaRPr>
          </a:p>
        </p:txBody>
      </p:sp>
      <p:sp>
        <p:nvSpPr>
          <p:cNvPr id="52" name="TextBox 51">
            <a:extLst>
              <a:ext uri="{FF2B5EF4-FFF2-40B4-BE49-F238E27FC236}">
                <a16:creationId xmlns:a16="http://schemas.microsoft.com/office/drawing/2014/main" id="{52460A4B-2E09-46BD-9A58-00283C6DEDFB}"/>
              </a:ext>
            </a:extLst>
          </p:cNvPr>
          <p:cNvSpPr txBox="1"/>
          <p:nvPr/>
        </p:nvSpPr>
        <p:spPr>
          <a:xfrm>
            <a:off x="122743" y="5707113"/>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53" name="TextBox 52">
            <a:extLst>
              <a:ext uri="{FF2B5EF4-FFF2-40B4-BE49-F238E27FC236}">
                <a16:creationId xmlns:a16="http://schemas.microsoft.com/office/drawing/2014/main" id="{47D6A53C-B8AC-42AB-AC39-42E8D2424F50}"/>
              </a:ext>
            </a:extLst>
          </p:cNvPr>
          <p:cNvSpPr txBox="1"/>
          <p:nvPr/>
        </p:nvSpPr>
        <p:spPr>
          <a:xfrm>
            <a:off x="1211833" y="5707113"/>
            <a:ext cx="180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sp>
        <p:nvSpPr>
          <p:cNvPr id="54" name="TextBox 53">
            <a:extLst>
              <a:ext uri="{FF2B5EF4-FFF2-40B4-BE49-F238E27FC236}">
                <a16:creationId xmlns:a16="http://schemas.microsoft.com/office/drawing/2014/main" id="{60753A3F-FEC6-4C08-9937-1537433F87E2}"/>
              </a:ext>
            </a:extLst>
          </p:cNvPr>
          <p:cNvSpPr txBox="1"/>
          <p:nvPr/>
        </p:nvSpPr>
        <p:spPr>
          <a:xfrm>
            <a:off x="2964979" y="5707113"/>
            <a:ext cx="180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sp>
        <p:nvSpPr>
          <p:cNvPr id="55" name="TextBox 54">
            <a:extLst>
              <a:ext uri="{FF2B5EF4-FFF2-40B4-BE49-F238E27FC236}">
                <a16:creationId xmlns:a16="http://schemas.microsoft.com/office/drawing/2014/main" id="{9DBA5B46-FB1B-4538-983F-70D27821844B}"/>
              </a:ext>
            </a:extLst>
          </p:cNvPr>
          <p:cNvSpPr txBox="1"/>
          <p:nvPr/>
        </p:nvSpPr>
        <p:spPr>
          <a:xfrm>
            <a:off x="4743017" y="5707113"/>
            <a:ext cx="180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cxnSp>
        <p:nvCxnSpPr>
          <p:cNvPr id="62" name="Straight Connector 61">
            <a:extLst>
              <a:ext uri="{FF2B5EF4-FFF2-40B4-BE49-F238E27FC236}">
                <a16:creationId xmlns:a16="http://schemas.microsoft.com/office/drawing/2014/main" id="{0C9C1C15-9520-4DEC-A400-E86D95AD00EF}"/>
              </a:ext>
            </a:extLst>
          </p:cNvPr>
          <p:cNvCxnSpPr/>
          <p:nvPr/>
        </p:nvCxnSpPr>
        <p:spPr>
          <a:xfrm>
            <a:off x="8230920"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B762896-5892-4268-9153-54A12FC5F29A}"/>
              </a:ext>
            </a:extLst>
          </p:cNvPr>
          <p:cNvCxnSpPr>
            <a:cxnSpLocks/>
          </p:cNvCxnSpPr>
          <p:nvPr/>
        </p:nvCxnSpPr>
        <p:spPr>
          <a:xfrm>
            <a:off x="8230920" y="1898969"/>
            <a:ext cx="376775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1086A38-16E1-41D2-A436-76557F3B203D}"/>
              </a:ext>
            </a:extLst>
          </p:cNvPr>
          <p:cNvCxnSpPr>
            <a:cxnSpLocks/>
          </p:cNvCxnSpPr>
          <p:nvPr/>
        </p:nvCxnSpPr>
        <p:spPr>
          <a:xfrm>
            <a:off x="8230920" y="2658643"/>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FD64AA-7FFE-443A-A0BB-17F4F34BC51A}"/>
              </a:ext>
            </a:extLst>
          </p:cNvPr>
          <p:cNvCxnSpPr/>
          <p:nvPr/>
        </p:nvCxnSpPr>
        <p:spPr>
          <a:xfrm>
            <a:off x="8230920" y="3390933"/>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50F2A1-CEE4-4050-9F0C-3837F5CA8B48}"/>
              </a:ext>
            </a:extLst>
          </p:cNvPr>
          <p:cNvCxnSpPr/>
          <p:nvPr/>
        </p:nvCxnSpPr>
        <p:spPr>
          <a:xfrm>
            <a:off x="8230920" y="4123223"/>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F5C75F0-9DFD-4586-B850-7606F036E10F}"/>
              </a:ext>
            </a:extLst>
          </p:cNvPr>
          <p:cNvCxnSpPr/>
          <p:nvPr/>
        </p:nvCxnSpPr>
        <p:spPr>
          <a:xfrm>
            <a:off x="8230920" y="4855513"/>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48DE32A-C5CC-403F-8E53-22881B0DAE23}"/>
              </a:ext>
            </a:extLst>
          </p:cNvPr>
          <p:cNvCxnSpPr/>
          <p:nvPr/>
        </p:nvCxnSpPr>
        <p:spPr>
          <a:xfrm>
            <a:off x="8230920" y="5587803"/>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ED8DF9D-885E-4148-A12A-30196998A3E1}"/>
              </a:ext>
            </a:extLst>
          </p:cNvPr>
          <p:cNvCxnSpPr/>
          <p:nvPr/>
        </p:nvCxnSpPr>
        <p:spPr>
          <a:xfrm>
            <a:off x="8230920" y="6288089"/>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803462-0B82-4B08-A4D6-C396594A3A1B}"/>
              </a:ext>
            </a:extLst>
          </p:cNvPr>
          <p:cNvCxnSpPr>
            <a:cxnSpLocks/>
          </p:cNvCxnSpPr>
          <p:nvPr/>
        </p:nvCxnSpPr>
        <p:spPr>
          <a:xfrm>
            <a:off x="9242302"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5317CFF-0323-44C8-A5C2-91B75DC72CA6}"/>
              </a:ext>
            </a:extLst>
          </p:cNvPr>
          <p:cNvCxnSpPr>
            <a:cxnSpLocks/>
          </p:cNvCxnSpPr>
          <p:nvPr/>
        </p:nvCxnSpPr>
        <p:spPr>
          <a:xfrm>
            <a:off x="10161093"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B58B79C-2292-4729-9BD6-E5D94D5860C8}"/>
              </a:ext>
            </a:extLst>
          </p:cNvPr>
          <p:cNvCxnSpPr>
            <a:cxnSpLocks/>
          </p:cNvCxnSpPr>
          <p:nvPr/>
        </p:nvCxnSpPr>
        <p:spPr>
          <a:xfrm>
            <a:off x="11079884"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7A62A48-4FB5-4D70-B01C-B377071B1253}"/>
              </a:ext>
            </a:extLst>
          </p:cNvPr>
          <p:cNvSpPr txBox="1"/>
          <p:nvPr/>
        </p:nvSpPr>
        <p:spPr>
          <a:xfrm>
            <a:off x="8383764" y="2779277"/>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75" name="TextBox 74">
            <a:extLst>
              <a:ext uri="{FF2B5EF4-FFF2-40B4-BE49-F238E27FC236}">
                <a16:creationId xmlns:a16="http://schemas.microsoft.com/office/drawing/2014/main" id="{2739C615-9981-4037-A4F0-38D18773E969}"/>
              </a:ext>
            </a:extLst>
          </p:cNvPr>
          <p:cNvSpPr txBox="1"/>
          <p:nvPr/>
        </p:nvSpPr>
        <p:spPr>
          <a:xfrm>
            <a:off x="8383764" y="3521794"/>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76" name="TextBox 75">
            <a:extLst>
              <a:ext uri="{FF2B5EF4-FFF2-40B4-BE49-F238E27FC236}">
                <a16:creationId xmlns:a16="http://schemas.microsoft.com/office/drawing/2014/main" id="{45B19A72-0C2C-4FCF-9A8A-1B5CB8CBE327}"/>
              </a:ext>
            </a:extLst>
          </p:cNvPr>
          <p:cNvSpPr txBox="1"/>
          <p:nvPr/>
        </p:nvSpPr>
        <p:spPr>
          <a:xfrm>
            <a:off x="8383764" y="4264311"/>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77" name="TextBox 76">
            <a:extLst>
              <a:ext uri="{FF2B5EF4-FFF2-40B4-BE49-F238E27FC236}">
                <a16:creationId xmlns:a16="http://schemas.microsoft.com/office/drawing/2014/main" id="{8C0B20A8-A6CE-49B7-9F74-29D3C55A783E}"/>
              </a:ext>
            </a:extLst>
          </p:cNvPr>
          <p:cNvSpPr txBox="1"/>
          <p:nvPr/>
        </p:nvSpPr>
        <p:spPr>
          <a:xfrm>
            <a:off x="8383764" y="5006828"/>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78" name="TextBox 77">
            <a:extLst>
              <a:ext uri="{FF2B5EF4-FFF2-40B4-BE49-F238E27FC236}">
                <a16:creationId xmlns:a16="http://schemas.microsoft.com/office/drawing/2014/main" id="{21349F0F-3D9D-4EB4-A24A-C5DE9E037E9D}"/>
              </a:ext>
            </a:extLst>
          </p:cNvPr>
          <p:cNvSpPr txBox="1"/>
          <p:nvPr/>
        </p:nvSpPr>
        <p:spPr>
          <a:xfrm>
            <a:off x="9431698" y="2047973"/>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79" name="TextBox 78">
            <a:extLst>
              <a:ext uri="{FF2B5EF4-FFF2-40B4-BE49-F238E27FC236}">
                <a16:creationId xmlns:a16="http://schemas.microsoft.com/office/drawing/2014/main" id="{7F6ACB82-16E1-44FA-BB8B-EE7A2AC5969E}"/>
              </a:ext>
            </a:extLst>
          </p:cNvPr>
          <p:cNvSpPr txBox="1"/>
          <p:nvPr/>
        </p:nvSpPr>
        <p:spPr>
          <a:xfrm>
            <a:off x="10350489" y="2047973"/>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80" name="TextBox 79">
            <a:extLst>
              <a:ext uri="{FF2B5EF4-FFF2-40B4-BE49-F238E27FC236}">
                <a16:creationId xmlns:a16="http://schemas.microsoft.com/office/drawing/2014/main" id="{6F278EA4-DBEE-4371-8A29-A114124100A9}"/>
              </a:ext>
            </a:extLst>
          </p:cNvPr>
          <p:cNvSpPr txBox="1"/>
          <p:nvPr/>
        </p:nvSpPr>
        <p:spPr>
          <a:xfrm>
            <a:off x="11269280" y="2047973"/>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81" name="Straight Connector 80">
            <a:extLst>
              <a:ext uri="{FF2B5EF4-FFF2-40B4-BE49-F238E27FC236}">
                <a16:creationId xmlns:a16="http://schemas.microsoft.com/office/drawing/2014/main" id="{4EF02BFC-337A-4C18-9D8F-60C56BF42657}"/>
              </a:ext>
            </a:extLst>
          </p:cNvPr>
          <p:cNvCxnSpPr>
            <a:cxnSpLocks/>
          </p:cNvCxnSpPr>
          <p:nvPr/>
        </p:nvCxnSpPr>
        <p:spPr>
          <a:xfrm>
            <a:off x="8230920" y="1898969"/>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17390FB-8297-492A-9222-CC17ABEC3160}"/>
              </a:ext>
            </a:extLst>
          </p:cNvPr>
          <p:cNvSpPr txBox="1"/>
          <p:nvPr/>
        </p:nvSpPr>
        <p:spPr>
          <a:xfrm>
            <a:off x="8061902" y="2259262"/>
            <a:ext cx="1011382" cy="461665"/>
          </a:xfrm>
          <a:prstGeom prst="rect">
            <a:avLst/>
          </a:prstGeom>
          <a:noFill/>
        </p:spPr>
        <p:txBody>
          <a:bodyPr wrap="square" rtlCol="0">
            <a:spAutoFit/>
          </a:bodyPr>
          <a:lstStyle/>
          <a:p>
            <a:pPr algn="ctr"/>
            <a:r>
              <a:rPr lang="en-US" sz="2400" dirty="0"/>
              <a:t>From</a:t>
            </a:r>
            <a:endParaRPr lang="en-IN" sz="2400" baseline="-25000" dirty="0"/>
          </a:p>
        </p:txBody>
      </p:sp>
      <p:sp>
        <p:nvSpPr>
          <p:cNvPr id="83" name="TextBox 82">
            <a:extLst>
              <a:ext uri="{FF2B5EF4-FFF2-40B4-BE49-F238E27FC236}">
                <a16:creationId xmlns:a16="http://schemas.microsoft.com/office/drawing/2014/main" id="{4912B731-CE90-4F6C-93DE-FFEE261BF95F}"/>
              </a:ext>
            </a:extLst>
          </p:cNvPr>
          <p:cNvSpPr txBox="1"/>
          <p:nvPr/>
        </p:nvSpPr>
        <p:spPr>
          <a:xfrm>
            <a:off x="8383764" y="1873683"/>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84" name="TextBox 83">
            <a:extLst>
              <a:ext uri="{FF2B5EF4-FFF2-40B4-BE49-F238E27FC236}">
                <a16:creationId xmlns:a16="http://schemas.microsoft.com/office/drawing/2014/main" id="{5FBC4D0A-C2EF-4CEE-8E7D-58D248F5472D}"/>
              </a:ext>
            </a:extLst>
          </p:cNvPr>
          <p:cNvSpPr txBox="1"/>
          <p:nvPr/>
        </p:nvSpPr>
        <p:spPr>
          <a:xfrm>
            <a:off x="9431698" y="2804800"/>
            <a:ext cx="540000" cy="461665"/>
          </a:xfrm>
          <a:prstGeom prst="rect">
            <a:avLst/>
          </a:prstGeom>
          <a:noFill/>
        </p:spPr>
        <p:txBody>
          <a:bodyPr wrap="square" rtlCol="0">
            <a:spAutoFit/>
          </a:bodyPr>
          <a:lstStyle/>
          <a:p>
            <a:pPr algn="ctr"/>
            <a:r>
              <a:rPr lang="en-US" sz="2400" dirty="0">
                <a:solidFill>
                  <a:schemeClr val="accent6"/>
                </a:solidFill>
              </a:rPr>
              <a:t>6</a:t>
            </a:r>
            <a:endParaRPr lang="en-IN" sz="2400" baseline="-25000" dirty="0">
              <a:solidFill>
                <a:schemeClr val="accent6"/>
              </a:solidFill>
            </a:endParaRPr>
          </a:p>
        </p:txBody>
      </p:sp>
      <p:sp>
        <p:nvSpPr>
          <p:cNvPr id="85" name="TextBox 84">
            <a:extLst>
              <a:ext uri="{FF2B5EF4-FFF2-40B4-BE49-F238E27FC236}">
                <a16:creationId xmlns:a16="http://schemas.microsoft.com/office/drawing/2014/main" id="{026FEA97-F2A5-4DAC-B1B6-68D061F0C05E}"/>
              </a:ext>
            </a:extLst>
          </p:cNvPr>
          <p:cNvSpPr txBox="1"/>
          <p:nvPr/>
        </p:nvSpPr>
        <p:spPr>
          <a:xfrm>
            <a:off x="10350489" y="2804800"/>
            <a:ext cx="540000" cy="461665"/>
          </a:xfrm>
          <a:prstGeom prst="rect">
            <a:avLst/>
          </a:prstGeom>
          <a:noFill/>
        </p:spPr>
        <p:txBody>
          <a:bodyPr wrap="square" rtlCol="0">
            <a:spAutoFit/>
          </a:bodyPr>
          <a:lstStyle/>
          <a:p>
            <a:pPr algn="ctr"/>
            <a:r>
              <a:rPr lang="en-US" sz="2400" dirty="0">
                <a:solidFill>
                  <a:schemeClr val="accent6"/>
                </a:solidFill>
              </a:rPr>
              <a:t>6</a:t>
            </a:r>
            <a:endParaRPr lang="en-IN" sz="2400" baseline="-25000" dirty="0">
              <a:solidFill>
                <a:schemeClr val="accent6"/>
              </a:solidFill>
            </a:endParaRPr>
          </a:p>
        </p:txBody>
      </p:sp>
      <p:sp>
        <p:nvSpPr>
          <p:cNvPr id="86" name="TextBox 85">
            <a:extLst>
              <a:ext uri="{FF2B5EF4-FFF2-40B4-BE49-F238E27FC236}">
                <a16:creationId xmlns:a16="http://schemas.microsoft.com/office/drawing/2014/main" id="{EC4FA76D-2248-4976-9F5D-646916ABC920}"/>
              </a:ext>
            </a:extLst>
          </p:cNvPr>
          <p:cNvSpPr txBox="1"/>
          <p:nvPr/>
        </p:nvSpPr>
        <p:spPr>
          <a:xfrm>
            <a:off x="11269280" y="2804800"/>
            <a:ext cx="540000" cy="461665"/>
          </a:xfrm>
          <a:prstGeom prst="rect">
            <a:avLst/>
          </a:prstGeom>
          <a:noFill/>
        </p:spPr>
        <p:txBody>
          <a:bodyPr wrap="square" rtlCol="0">
            <a:spAutoFit/>
          </a:bodyPr>
          <a:lstStyle/>
          <a:p>
            <a:pPr algn="ctr"/>
            <a:r>
              <a:rPr lang="en-US" sz="2400" dirty="0">
                <a:solidFill>
                  <a:schemeClr val="accent6"/>
                </a:solidFill>
              </a:rPr>
              <a:t>1</a:t>
            </a:r>
            <a:endParaRPr lang="en-IN" sz="2400" baseline="-25000" dirty="0">
              <a:solidFill>
                <a:schemeClr val="accent6"/>
              </a:solidFill>
            </a:endParaRPr>
          </a:p>
        </p:txBody>
      </p:sp>
      <p:sp>
        <p:nvSpPr>
          <p:cNvPr id="87" name="TextBox 86">
            <a:extLst>
              <a:ext uri="{FF2B5EF4-FFF2-40B4-BE49-F238E27FC236}">
                <a16:creationId xmlns:a16="http://schemas.microsoft.com/office/drawing/2014/main" id="{A53ADD72-2F11-40DC-92E4-148448396CCF}"/>
              </a:ext>
            </a:extLst>
          </p:cNvPr>
          <p:cNvSpPr txBox="1"/>
          <p:nvPr/>
        </p:nvSpPr>
        <p:spPr>
          <a:xfrm>
            <a:off x="9431698" y="3530378"/>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88" name="TextBox 87">
            <a:extLst>
              <a:ext uri="{FF2B5EF4-FFF2-40B4-BE49-F238E27FC236}">
                <a16:creationId xmlns:a16="http://schemas.microsoft.com/office/drawing/2014/main" id="{3A009889-3149-4483-9673-E55C7536B634}"/>
              </a:ext>
            </a:extLst>
          </p:cNvPr>
          <p:cNvSpPr txBox="1"/>
          <p:nvPr/>
        </p:nvSpPr>
        <p:spPr>
          <a:xfrm>
            <a:off x="10350489" y="3527746"/>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89" name="TextBox 88">
            <a:extLst>
              <a:ext uri="{FF2B5EF4-FFF2-40B4-BE49-F238E27FC236}">
                <a16:creationId xmlns:a16="http://schemas.microsoft.com/office/drawing/2014/main" id="{241D283D-8BCD-4695-84D4-36E3BFBB2757}"/>
              </a:ext>
            </a:extLst>
          </p:cNvPr>
          <p:cNvSpPr txBox="1"/>
          <p:nvPr/>
        </p:nvSpPr>
        <p:spPr>
          <a:xfrm>
            <a:off x="11269280" y="3527746"/>
            <a:ext cx="540000" cy="461665"/>
          </a:xfrm>
          <a:prstGeom prst="rect">
            <a:avLst/>
          </a:prstGeom>
          <a:noFill/>
        </p:spPr>
        <p:txBody>
          <a:bodyPr wrap="square" rtlCol="0">
            <a:spAutoFit/>
          </a:bodyPr>
          <a:lstStyle/>
          <a:p>
            <a:pPr algn="ctr"/>
            <a:r>
              <a:rPr lang="en-US" sz="2400" dirty="0">
                <a:solidFill>
                  <a:schemeClr val="accent6"/>
                </a:solidFill>
              </a:rPr>
              <a:t>-4</a:t>
            </a:r>
            <a:endParaRPr lang="en-IN" sz="2400" baseline="-25000" dirty="0">
              <a:solidFill>
                <a:schemeClr val="accent6"/>
              </a:solidFill>
            </a:endParaRPr>
          </a:p>
        </p:txBody>
      </p:sp>
      <p:sp>
        <p:nvSpPr>
          <p:cNvPr id="90" name="TextBox 89">
            <a:extLst>
              <a:ext uri="{FF2B5EF4-FFF2-40B4-BE49-F238E27FC236}">
                <a16:creationId xmlns:a16="http://schemas.microsoft.com/office/drawing/2014/main" id="{0B326CFF-A8B2-4135-9AA4-CFFF864CA26C}"/>
              </a:ext>
            </a:extLst>
          </p:cNvPr>
          <p:cNvSpPr txBox="1"/>
          <p:nvPr/>
        </p:nvSpPr>
        <p:spPr>
          <a:xfrm>
            <a:off x="9431698" y="4255956"/>
            <a:ext cx="540000" cy="461665"/>
          </a:xfrm>
          <a:prstGeom prst="rect">
            <a:avLst/>
          </a:prstGeom>
          <a:noFill/>
        </p:spPr>
        <p:txBody>
          <a:bodyPr wrap="square" rtlCol="0">
            <a:spAutoFit/>
          </a:bodyPr>
          <a:lstStyle/>
          <a:p>
            <a:pPr algn="ctr"/>
            <a:r>
              <a:rPr lang="en-US" sz="2400" dirty="0">
                <a:solidFill>
                  <a:schemeClr val="accent6"/>
                </a:solidFill>
              </a:rPr>
              <a:t>3</a:t>
            </a:r>
            <a:endParaRPr lang="en-IN" sz="2400" baseline="-25000" dirty="0">
              <a:solidFill>
                <a:schemeClr val="accent6"/>
              </a:solidFill>
            </a:endParaRPr>
          </a:p>
        </p:txBody>
      </p:sp>
      <p:sp>
        <p:nvSpPr>
          <p:cNvPr id="91" name="TextBox 90">
            <a:extLst>
              <a:ext uri="{FF2B5EF4-FFF2-40B4-BE49-F238E27FC236}">
                <a16:creationId xmlns:a16="http://schemas.microsoft.com/office/drawing/2014/main" id="{3BE6493D-3AC4-4D8B-A1BB-5996048707B3}"/>
              </a:ext>
            </a:extLst>
          </p:cNvPr>
          <p:cNvSpPr txBox="1"/>
          <p:nvPr/>
        </p:nvSpPr>
        <p:spPr>
          <a:xfrm>
            <a:off x="10350489" y="4263606"/>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92" name="TextBox 91">
            <a:extLst>
              <a:ext uri="{FF2B5EF4-FFF2-40B4-BE49-F238E27FC236}">
                <a16:creationId xmlns:a16="http://schemas.microsoft.com/office/drawing/2014/main" id="{96706380-238E-484B-8223-F5D09D2A3421}"/>
              </a:ext>
            </a:extLst>
          </p:cNvPr>
          <p:cNvSpPr txBox="1"/>
          <p:nvPr/>
        </p:nvSpPr>
        <p:spPr>
          <a:xfrm>
            <a:off x="11269280" y="4263606"/>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93" name="TextBox 92">
            <a:extLst>
              <a:ext uri="{FF2B5EF4-FFF2-40B4-BE49-F238E27FC236}">
                <a16:creationId xmlns:a16="http://schemas.microsoft.com/office/drawing/2014/main" id="{26BE9EB8-FB36-4B2C-9DA1-B5CF7610CC72}"/>
              </a:ext>
            </a:extLst>
          </p:cNvPr>
          <p:cNvSpPr txBox="1"/>
          <p:nvPr/>
        </p:nvSpPr>
        <p:spPr>
          <a:xfrm>
            <a:off x="9431698" y="4981534"/>
            <a:ext cx="540000" cy="461665"/>
          </a:xfrm>
          <a:prstGeom prst="rect">
            <a:avLst/>
          </a:prstGeom>
          <a:noFill/>
        </p:spPr>
        <p:txBody>
          <a:bodyPr wrap="square" rtlCol="0">
            <a:spAutoFit/>
          </a:bodyPr>
          <a:lstStyle/>
          <a:p>
            <a:pPr algn="ctr"/>
            <a:r>
              <a:rPr lang="en-US" sz="2400" dirty="0">
                <a:solidFill>
                  <a:schemeClr val="accent6"/>
                </a:solidFill>
              </a:rPr>
              <a:t>8</a:t>
            </a:r>
            <a:endParaRPr lang="en-IN" sz="2400" baseline="-25000" dirty="0">
              <a:solidFill>
                <a:schemeClr val="accent6"/>
              </a:solidFill>
            </a:endParaRPr>
          </a:p>
        </p:txBody>
      </p:sp>
      <p:sp>
        <p:nvSpPr>
          <p:cNvPr id="94" name="TextBox 93">
            <a:extLst>
              <a:ext uri="{FF2B5EF4-FFF2-40B4-BE49-F238E27FC236}">
                <a16:creationId xmlns:a16="http://schemas.microsoft.com/office/drawing/2014/main" id="{E5F632BC-6D02-469B-B3FB-BB69ABD3CD47}"/>
              </a:ext>
            </a:extLst>
          </p:cNvPr>
          <p:cNvSpPr txBox="1"/>
          <p:nvPr/>
        </p:nvSpPr>
        <p:spPr>
          <a:xfrm>
            <a:off x="10350489" y="4997472"/>
            <a:ext cx="540000" cy="461665"/>
          </a:xfrm>
          <a:prstGeom prst="rect">
            <a:avLst/>
          </a:prstGeom>
          <a:noFill/>
        </p:spPr>
        <p:txBody>
          <a:bodyPr wrap="square" rtlCol="0">
            <a:spAutoFit/>
          </a:bodyPr>
          <a:lstStyle/>
          <a:p>
            <a:pPr algn="ctr"/>
            <a:r>
              <a:rPr lang="en-US" sz="2400" dirty="0">
                <a:solidFill>
                  <a:schemeClr val="accent6"/>
                </a:solidFill>
              </a:rPr>
              <a:t>5</a:t>
            </a:r>
            <a:endParaRPr lang="en-IN" sz="2400" baseline="-25000" dirty="0">
              <a:solidFill>
                <a:schemeClr val="accent6"/>
              </a:solidFill>
            </a:endParaRPr>
          </a:p>
        </p:txBody>
      </p:sp>
      <p:sp>
        <p:nvSpPr>
          <p:cNvPr id="95" name="TextBox 94">
            <a:extLst>
              <a:ext uri="{FF2B5EF4-FFF2-40B4-BE49-F238E27FC236}">
                <a16:creationId xmlns:a16="http://schemas.microsoft.com/office/drawing/2014/main" id="{0138A0DB-1CCD-4382-86AE-13D13D0CDA38}"/>
              </a:ext>
            </a:extLst>
          </p:cNvPr>
          <p:cNvSpPr txBox="1"/>
          <p:nvPr/>
        </p:nvSpPr>
        <p:spPr>
          <a:xfrm>
            <a:off x="11269280" y="4997472"/>
            <a:ext cx="540000" cy="461665"/>
          </a:xfrm>
          <a:prstGeom prst="rect">
            <a:avLst/>
          </a:prstGeom>
          <a:noFill/>
        </p:spPr>
        <p:txBody>
          <a:bodyPr wrap="square" rtlCol="0">
            <a:spAutoFit/>
          </a:bodyPr>
          <a:lstStyle/>
          <a:p>
            <a:pPr algn="ctr"/>
            <a:r>
              <a:rPr lang="en-US" sz="2400" dirty="0">
                <a:solidFill>
                  <a:schemeClr val="accent6"/>
                </a:solidFill>
              </a:rPr>
              <a:t>3</a:t>
            </a:r>
            <a:endParaRPr lang="en-IN" sz="2400" baseline="-25000" dirty="0">
              <a:solidFill>
                <a:schemeClr val="accent6"/>
              </a:solidFill>
            </a:endParaRPr>
          </a:p>
        </p:txBody>
      </p:sp>
      <p:sp>
        <p:nvSpPr>
          <p:cNvPr id="96" name="TextBox 95">
            <a:extLst>
              <a:ext uri="{FF2B5EF4-FFF2-40B4-BE49-F238E27FC236}">
                <a16:creationId xmlns:a16="http://schemas.microsoft.com/office/drawing/2014/main" id="{1827763D-E745-4120-BEEC-36BBD45D9126}"/>
              </a:ext>
            </a:extLst>
          </p:cNvPr>
          <p:cNvSpPr txBox="1"/>
          <p:nvPr/>
        </p:nvSpPr>
        <p:spPr>
          <a:xfrm>
            <a:off x="8149747" y="5707113"/>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97" name="TextBox 96">
            <a:extLst>
              <a:ext uri="{FF2B5EF4-FFF2-40B4-BE49-F238E27FC236}">
                <a16:creationId xmlns:a16="http://schemas.microsoft.com/office/drawing/2014/main" id="{15E37F05-4F7F-4A55-BEEE-4082A3307691}"/>
              </a:ext>
            </a:extLst>
          </p:cNvPr>
          <p:cNvSpPr txBox="1"/>
          <p:nvPr/>
        </p:nvSpPr>
        <p:spPr>
          <a:xfrm>
            <a:off x="9431698" y="5707113"/>
            <a:ext cx="54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sp>
        <p:nvSpPr>
          <p:cNvPr id="98" name="TextBox 97">
            <a:extLst>
              <a:ext uri="{FF2B5EF4-FFF2-40B4-BE49-F238E27FC236}">
                <a16:creationId xmlns:a16="http://schemas.microsoft.com/office/drawing/2014/main" id="{A73D673B-B4D6-424C-8525-D473A8A89EF2}"/>
              </a:ext>
            </a:extLst>
          </p:cNvPr>
          <p:cNvSpPr txBox="1"/>
          <p:nvPr/>
        </p:nvSpPr>
        <p:spPr>
          <a:xfrm>
            <a:off x="10350489" y="5717958"/>
            <a:ext cx="54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sp>
        <p:nvSpPr>
          <p:cNvPr id="99" name="TextBox 98">
            <a:extLst>
              <a:ext uri="{FF2B5EF4-FFF2-40B4-BE49-F238E27FC236}">
                <a16:creationId xmlns:a16="http://schemas.microsoft.com/office/drawing/2014/main" id="{E9EDF0A7-D4A5-411D-BF16-32AACA2F3D88}"/>
              </a:ext>
            </a:extLst>
          </p:cNvPr>
          <p:cNvSpPr txBox="1"/>
          <p:nvPr/>
        </p:nvSpPr>
        <p:spPr>
          <a:xfrm>
            <a:off x="11269280" y="5717958"/>
            <a:ext cx="54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cxnSp>
        <p:nvCxnSpPr>
          <p:cNvPr id="100" name="Straight Connector 99">
            <a:extLst>
              <a:ext uri="{FF2B5EF4-FFF2-40B4-BE49-F238E27FC236}">
                <a16:creationId xmlns:a16="http://schemas.microsoft.com/office/drawing/2014/main" id="{2549A49C-358F-4FEC-8C1C-A515D19605EA}"/>
              </a:ext>
            </a:extLst>
          </p:cNvPr>
          <p:cNvCxnSpPr>
            <a:cxnSpLocks/>
          </p:cNvCxnSpPr>
          <p:nvPr/>
        </p:nvCxnSpPr>
        <p:spPr>
          <a:xfrm>
            <a:off x="11998676" y="1898969"/>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2" name="Arrow: Right 101">
            <a:extLst>
              <a:ext uri="{FF2B5EF4-FFF2-40B4-BE49-F238E27FC236}">
                <a16:creationId xmlns:a16="http://schemas.microsoft.com/office/drawing/2014/main" id="{72BD9DDE-FE24-4E04-B1CA-760DF1D901B6}"/>
              </a:ext>
            </a:extLst>
          </p:cNvPr>
          <p:cNvSpPr/>
          <p:nvPr/>
        </p:nvSpPr>
        <p:spPr>
          <a:xfrm>
            <a:off x="6844869" y="3886200"/>
            <a:ext cx="1079500" cy="461664"/>
          </a:xfrm>
          <a:prstGeom prst="rightArrow">
            <a:avLst/>
          </a:prstGeom>
          <a:gradFill flip="none" rotWithShape="1">
            <a:gsLst>
              <a:gs pos="0">
                <a:schemeClr val="accent6">
                  <a:lumMod val="75000"/>
                </a:schemeClr>
              </a:gs>
              <a:gs pos="50000">
                <a:schemeClr val="accent6">
                  <a:lumMod val="75000"/>
                </a:schemeClr>
              </a:gs>
              <a:gs pos="10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218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wipe(left)">
                                      <p:cBhvr>
                                        <p:cTn id="87" dur="500"/>
                                        <p:tgtEl>
                                          <p:spTgt spid="27"/>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left)">
                                      <p:cBhvr>
                                        <p:cTn id="91" dur="500"/>
                                        <p:tgtEl>
                                          <p:spTgt spid="52"/>
                                        </p:tgtEl>
                                      </p:cBhvr>
                                    </p:animEffect>
                                  </p:childTnLst>
                                </p:cTn>
                              </p:par>
                            </p:childTnLst>
                          </p:cTn>
                        </p:par>
                        <p:par>
                          <p:cTn id="92" fill="hold">
                            <p:stCondLst>
                              <p:cond delay="2500"/>
                            </p:stCondLst>
                            <p:childTnLst>
                              <p:par>
                                <p:cTn id="93" presetID="22" presetClass="entr" presetSubtype="8"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childTnLst>
                          </p:cTn>
                        </p:par>
                        <p:par>
                          <p:cTn id="96" fill="hold">
                            <p:stCondLst>
                              <p:cond delay="3000"/>
                            </p:stCondLst>
                            <p:childTnLst>
                              <p:par>
                                <p:cTn id="97" presetID="22" presetClass="entr" presetSubtype="8" fill="hold" grpId="0" nodeType="after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left)">
                                      <p:cBhvr>
                                        <p:cTn id="99" dur="500"/>
                                        <p:tgtEl>
                                          <p:spTgt spid="32"/>
                                        </p:tgtEl>
                                      </p:cBhvr>
                                    </p:animEffect>
                                  </p:childTnLst>
                                </p:cTn>
                              </p:par>
                            </p:childTnLst>
                          </p:cTn>
                        </p:par>
                        <p:par>
                          <p:cTn id="100" fill="hold">
                            <p:stCondLst>
                              <p:cond delay="3500"/>
                            </p:stCondLst>
                            <p:childTnLst>
                              <p:par>
                                <p:cTn id="101" presetID="22" presetClass="entr" presetSubtype="8"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left)">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wipe(left)">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1"/>
                                        </p:tgtEl>
                                        <p:attrNameLst>
                                          <p:attrName>style.visibility</p:attrName>
                                        </p:attrNameLst>
                                      </p:cBhvr>
                                      <p:to>
                                        <p:strVal val="visible"/>
                                      </p:to>
                                    </p:set>
                                    <p:animEffect transition="in" filter="wipe(left)">
                                      <p:cBhvr>
                                        <p:cTn id="113" dur="500"/>
                                        <p:tgtEl>
                                          <p:spTgt spid="4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wipe(left)">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left)">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wipe(left)">
                                      <p:cBhvr>
                                        <p:cTn id="128" dur="500"/>
                                        <p:tgtEl>
                                          <p:spTgt spid="4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wipe(left)">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left)">
                                      <p:cBhvr>
                                        <p:cTn id="143" dur="500"/>
                                        <p:tgtEl>
                                          <p:spTgt spid="4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wipe(left)">
                                      <p:cBhvr>
                                        <p:cTn id="148" dur="500"/>
                                        <p:tgtEl>
                                          <p:spTgt spid="48"/>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left)">
                                      <p:cBhvr>
                                        <p:cTn id="153" dur="500"/>
                                        <p:tgtEl>
                                          <p:spTgt spid="4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wipe(left)">
                                      <p:cBhvr>
                                        <p:cTn id="158" dur="500"/>
                                        <p:tgtEl>
                                          <p:spTgt spid="5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wipe(left)">
                                      <p:cBhvr>
                                        <p:cTn id="163" dur="500"/>
                                        <p:tgtEl>
                                          <p:spTgt spid="5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wipe(left)">
                                      <p:cBhvr>
                                        <p:cTn id="168" dur="500"/>
                                        <p:tgtEl>
                                          <p:spTgt spid="5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54"/>
                                        </p:tgtEl>
                                        <p:attrNameLst>
                                          <p:attrName>style.visibility</p:attrName>
                                        </p:attrNameLst>
                                      </p:cBhvr>
                                      <p:to>
                                        <p:strVal val="visible"/>
                                      </p:to>
                                    </p:set>
                                    <p:animEffect transition="in" filter="wipe(left)">
                                      <p:cBhvr>
                                        <p:cTn id="173" dur="500"/>
                                        <p:tgtEl>
                                          <p:spTgt spid="5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55"/>
                                        </p:tgtEl>
                                        <p:attrNameLst>
                                          <p:attrName>style.visibility</p:attrName>
                                        </p:attrNameLst>
                                      </p:cBhvr>
                                      <p:to>
                                        <p:strVal val="visible"/>
                                      </p:to>
                                    </p:set>
                                    <p:animEffect transition="in" filter="wipe(left)">
                                      <p:cBhvr>
                                        <p:cTn id="178" dur="500"/>
                                        <p:tgtEl>
                                          <p:spTgt spid="55"/>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102"/>
                                        </p:tgtEl>
                                        <p:attrNameLst>
                                          <p:attrName>style.visibility</p:attrName>
                                        </p:attrNameLst>
                                      </p:cBhvr>
                                      <p:to>
                                        <p:strVal val="visible"/>
                                      </p:to>
                                    </p:set>
                                    <p:animEffect transition="in" filter="wipe(left)">
                                      <p:cBhvr>
                                        <p:cTn id="183" dur="500"/>
                                        <p:tgtEl>
                                          <p:spTgt spid="102"/>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62"/>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63"/>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64"/>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65"/>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66"/>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67"/>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81"/>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68"/>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69"/>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70"/>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71"/>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72"/>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100"/>
                                        </p:tgtEl>
                                        <p:attrNameLst>
                                          <p:attrName>style.visibility</p:attrName>
                                        </p:attrNameLst>
                                      </p:cBhvr>
                                      <p:to>
                                        <p:strVal val="visible"/>
                                      </p:to>
                                    </p:set>
                                  </p:childTnLst>
                                </p:cTn>
                              </p:par>
                              <p:par>
                                <p:cTn id="212" presetID="1" presetClass="entr" presetSubtype="0" fill="hold" grpId="0" nodeType="withEffect">
                                  <p:stCondLst>
                                    <p:cond delay="0"/>
                                  </p:stCondLst>
                                  <p:childTnLst>
                                    <p:set>
                                      <p:cBhvr>
                                        <p:cTn id="213" dur="1" fill="hold">
                                          <p:stCondLst>
                                            <p:cond delay="0"/>
                                          </p:stCondLst>
                                        </p:cTn>
                                        <p:tgtEl>
                                          <p:spTgt spid="82"/>
                                        </p:tgtEl>
                                        <p:attrNameLst>
                                          <p:attrName>style.visibility</p:attrName>
                                        </p:attrNameLst>
                                      </p:cBhvr>
                                      <p:to>
                                        <p:strVal val="visible"/>
                                      </p:to>
                                    </p:set>
                                  </p:childTnLst>
                                </p:cTn>
                              </p:par>
                              <p:par>
                                <p:cTn id="214" presetID="1" presetClass="entr" presetSubtype="0" fill="hold" grpId="0" nodeType="withEffect">
                                  <p:stCondLst>
                                    <p:cond delay="0"/>
                                  </p:stCondLst>
                                  <p:childTnLst>
                                    <p:set>
                                      <p:cBhvr>
                                        <p:cTn id="215" dur="1" fill="hold">
                                          <p:stCondLst>
                                            <p:cond delay="0"/>
                                          </p:stCondLst>
                                        </p:cTn>
                                        <p:tgtEl>
                                          <p:spTgt spid="83"/>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74"/>
                                        </p:tgtEl>
                                        <p:attrNameLst>
                                          <p:attrName>style.visibility</p:attrName>
                                        </p:attrNameLst>
                                      </p:cBhvr>
                                      <p:to>
                                        <p:strVal val="visible"/>
                                      </p:to>
                                    </p:set>
                                  </p:childTnLst>
                                </p:cTn>
                              </p:par>
                              <p:par>
                                <p:cTn id="218" presetID="1" presetClass="entr" presetSubtype="0"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childTnLst>
                                </p:cTn>
                              </p:par>
                              <p:par>
                                <p:cTn id="220" presetID="1" presetClass="entr" presetSubtype="0" fill="hold" grpId="0" nodeType="withEffect">
                                  <p:stCondLst>
                                    <p:cond delay="0"/>
                                  </p:stCondLst>
                                  <p:childTnLst>
                                    <p:set>
                                      <p:cBhvr>
                                        <p:cTn id="221" dur="1" fill="hold">
                                          <p:stCondLst>
                                            <p:cond delay="0"/>
                                          </p:stCondLst>
                                        </p:cTn>
                                        <p:tgtEl>
                                          <p:spTgt spid="76"/>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77"/>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96"/>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78"/>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79"/>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8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84"/>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85"/>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86"/>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87"/>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88"/>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89"/>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90"/>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91"/>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92"/>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93"/>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94"/>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95"/>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97"/>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99"/>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24" grpId="0"/>
      <p:bldP spid="25" grpId="0"/>
      <p:bldP spid="26" grpId="0"/>
      <p:bldP spid="27" grpId="0"/>
      <p:bldP spid="31" grpId="0"/>
      <p:bldP spid="32" grpId="0"/>
      <p:bldP spid="33"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74" grpId="0"/>
      <p:bldP spid="75" grpId="0"/>
      <p:bldP spid="76" grpId="0"/>
      <p:bldP spid="77" grpId="0"/>
      <p:bldP spid="78" grpId="0"/>
      <p:bldP spid="79" grpId="0"/>
      <p:bldP spid="80"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EA0B-343C-48F3-BE6B-B82256CC06FC}"/>
              </a:ext>
            </a:extLst>
          </p:cNvPr>
          <p:cNvSpPr>
            <a:spLocks noGrp="1"/>
          </p:cNvSpPr>
          <p:nvPr>
            <p:ph type="title"/>
          </p:nvPr>
        </p:nvSpPr>
        <p:spPr/>
        <p:txBody>
          <a:bodyPr/>
          <a:lstStyle/>
          <a:p>
            <a:r>
              <a:rPr lang="en-US" dirty="0"/>
              <a:t>Mathematical Model of Transportation Problem</a:t>
            </a:r>
            <a:endParaRPr lang="en-IN" dirty="0"/>
          </a:p>
        </p:txBody>
      </p:sp>
      <p:sp>
        <p:nvSpPr>
          <p:cNvPr id="4" name="TextBox 3">
            <a:extLst>
              <a:ext uri="{FF2B5EF4-FFF2-40B4-BE49-F238E27FC236}">
                <a16:creationId xmlns:a16="http://schemas.microsoft.com/office/drawing/2014/main" id="{5A328424-C333-43C8-A4FC-82E6D87BED8D}"/>
              </a:ext>
            </a:extLst>
          </p:cNvPr>
          <p:cNvSpPr txBox="1"/>
          <p:nvPr/>
        </p:nvSpPr>
        <p:spPr>
          <a:xfrm>
            <a:off x="2097217" y="2054889"/>
            <a:ext cx="648000" cy="707886"/>
          </a:xfrm>
          <a:prstGeom prst="rect">
            <a:avLst/>
          </a:prstGeom>
          <a:noFill/>
        </p:spPr>
        <p:txBody>
          <a:bodyPr wrap="square" rtlCol="0">
            <a:spAutoFit/>
          </a:bodyPr>
          <a:lstStyle/>
          <a:p>
            <a:r>
              <a:rPr lang="en-US" sz="2400" dirty="0"/>
              <a:t>C</a:t>
            </a:r>
            <a:r>
              <a:rPr lang="en-US" sz="2400" baseline="-25000" dirty="0"/>
              <a:t>11</a:t>
            </a:r>
            <a:endParaRPr lang="en-IN" sz="2400" baseline="-25000" dirty="0"/>
          </a:p>
        </p:txBody>
      </p:sp>
      <p:sp>
        <p:nvSpPr>
          <p:cNvPr id="5" name="TextBox 4">
            <a:extLst>
              <a:ext uri="{FF2B5EF4-FFF2-40B4-BE49-F238E27FC236}">
                <a16:creationId xmlns:a16="http://schemas.microsoft.com/office/drawing/2014/main" id="{B2DA8727-1983-45A5-974D-7C5106084DEC}"/>
              </a:ext>
            </a:extLst>
          </p:cNvPr>
          <p:cNvSpPr txBox="1"/>
          <p:nvPr/>
        </p:nvSpPr>
        <p:spPr>
          <a:xfrm>
            <a:off x="3039813" y="2057320"/>
            <a:ext cx="648000" cy="707886"/>
          </a:xfrm>
          <a:prstGeom prst="rect">
            <a:avLst/>
          </a:prstGeom>
          <a:noFill/>
        </p:spPr>
        <p:txBody>
          <a:bodyPr wrap="square" rtlCol="0">
            <a:spAutoFit/>
          </a:bodyPr>
          <a:lstStyle/>
          <a:p>
            <a:r>
              <a:rPr lang="en-US" sz="2400" dirty="0"/>
              <a:t>C</a:t>
            </a:r>
            <a:r>
              <a:rPr lang="en-US" sz="2400" baseline="-25000" dirty="0"/>
              <a:t>12</a:t>
            </a:r>
            <a:endParaRPr lang="en-IN" sz="2400" baseline="-25000" dirty="0"/>
          </a:p>
        </p:txBody>
      </p:sp>
      <p:sp>
        <p:nvSpPr>
          <p:cNvPr id="7" name="TextBox 6">
            <a:extLst>
              <a:ext uri="{FF2B5EF4-FFF2-40B4-BE49-F238E27FC236}">
                <a16:creationId xmlns:a16="http://schemas.microsoft.com/office/drawing/2014/main" id="{893C240C-B272-432E-96C2-3632E0899865}"/>
              </a:ext>
            </a:extLst>
          </p:cNvPr>
          <p:cNvSpPr txBox="1"/>
          <p:nvPr/>
        </p:nvSpPr>
        <p:spPr>
          <a:xfrm>
            <a:off x="4828543" y="2054889"/>
            <a:ext cx="648000" cy="707886"/>
          </a:xfrm>
          <a:prstGeom prst="rect">
            <a:avLst/>
          </a:prstGeom>
          <a:noFill/>
        </p:spPr>
        <p:txBody>
          <a:bodyPr wrap="square" rtlCol="0">
            <a:spAutoFit/>
          </a:bodyPr>
          <a:lstStyle/>
          <a:p>
            <a:r>
              <a:rPr lang="en-US" sz="2400" dirty="0"/>
              <a:t>C</a:t>
            </a:r>
            <a:r>
              <a:rPr lang="en-US" sz="2400" baseline="-25000" dirty="0"/>
              <a:t>1n</a:t>
            </a:r>
            <a:endParaRPr lang="en-IN" sz="2400" baseline="-25000" dirty="0"/>
          </a:p>
        </p:txBody>
      </p:sp>
      <p:sp>
        <p:nvSpPr>
          <p:cNvPr id="8" name="TextBox 7">
            <a:extLst>
              <a:ext uri="{FF2B5EF4-FFF2-40B4-BE49-F238E27FC236}">
                <a16:creationId xmlns:a16="http://schemas.microsoft.com/office/drawing/2014/main" id="{38D7946C-D16B-46FB-8C9A-344568AEAFCB}"/>
              </a:ext>
            </a:extLst>
          </p:cNvPr>
          <p:cNvSpPr txBox="1"/>
          <p:nvPr/>
        </p:nvSpPr>
        <p:spPr>
          <a:xfrm>
            <a:off x="2097217" y="2979462"/>
            <a:ext cx="648000" cy="707886"/>
          </a:xfrm>
          <a:prstGeom prst="rect">
            <a:avLst/>
          </a:prstGeom>
          <a:noFill/>
        </p:spPr>
        <p:txBody>
          <a:bodyPr wrap="square" rtlCol="0">
            <a:spAutoFit/>
          </a:bodyPr>
          <a:lstStyle/>
          <a:p>
            <a:r>
              <a:rPr lang="en-US" sz="2400" dirty="0"/>
              <a:t>C</a:t>
            </a:r>
            <a:r>
              <a:rPr lang="en-US" sz="2400" baseline="-25000" dirty="0"/>
              <a:t>21</a:t>
            </a:r>
            <a:endParaRPr lang="en-IN" sz="2400" baseline="-25000" dirty="0"/>
          </a:p>
        </p:txBody>
      </p:sp>
      <p:sp>
        <p:nvSpPr>
          <p:cNvPr id="9" name="TextBox 8">
            <a:extLst>
              <a:ext uri="{FF2B5EF4-FFF2-40B4-BE49-F238E27FC236}">
                <a16:creationId xmlns:a16="http://schemas.microsoft.com/office/drawing/2014/main" id="{3F9EE90E-1C42-4F26-9CB6-DA061655F651}"/>
              </a:ext>
            </a:extLst>
          </p:cNvPr>
          <p:cNvSpPr txBox="1"/>
          <p:nvPr/>
        </p:nvSpPr>
        <p:spPr>
          <a:xfrm>
            <a:off x="3039813" y="2979462"/>
            <a:ext cx="648000" cy="707886"/>
          </a:xfrm>
          <a:prstGeom prst="rect">
            <a:avLst/>
          </a:prstGeom>
          <a:noFill/>
        </p:spPr>
        <p:txBody>
          <a:bodyPr wrap="square" rtlCol="0">
            <a:spAutoFit/>
          </a:bodyPr>
          <a:lstStyle/>
          <a:p>
            <a:r>
              <a:rPr lang="en-US" sz="2400" dirty="0"/>
              <a:t>C</a:t>
            </a:r>
            <a:r>
              <a:rPr lang="en-US" sz="2400" baseline="-25000" dirty="0"/>
              <a:t>22</a:t>
            </a:r>
            <a:endParaRPr lang="en-IN" sz="2400" baseline="-25000" dirty="0"/>
          </a:p>
        </p:txBody>
      </p:sp>
      <p:sp>
        <p:nvSpPr>
          <p:cNvPr id="11" name="TextBox 10">
            <a:extLst>
              <a:ext uri="{FF2B5EF4-FFF2-40B4-BE49-F238E27FC236}">
                <a16:creationId xmlns:a16="http://schemas.microsoft.com/office/drawing/2014/main" id="{782C35DF-735B-461F-9705-F3DCAB087D1A}"/>
              </a:ext>
            </a:extLst>
          </p:cNvPr>
          <p:cNvSpPr txBox="1"/>
          <p:nvPr/>
        </p:nvSpPr>
        <p:spPr>
          <a:xfrm>
            <a:off x="4823040" y="2979462"/>
            <a:ext cx="648000" cy="707886"/>
          </a:xfrm>
          <a:prstGeom prst="rect">
            <a:avLst/>
          </a:prstGeom>
          <a:noFill/>
        </p:spPr>
        <p:txBody>
          <a:bodyPr wrap="square" rtlCol="0">
            <a:spAutoFit/>
          </a:bodyPr>
          <a:lstStyle/>
          <a:p>
            <a:r>
              <a:rPr lang="en-US" sz="2400" dirty="0"/>
              <a:t>C</a:t>
            </a:r>
            <a:r>
              <a:rPr lang="en-US" sz="2400" baseline="-25000" dirty="0"/>
              <a:t>2n</a:t>
            </a:r>
            <a:endParaRPr lang="en-IN" sz="2400" baseline="-25000" dirty="0"/>
          </a:p>
        </p:txBody>
      </p:sp>
      <p:sp>
        <p:nvSpPr>
          <p:cNvPr id="16" name="TextBox 15">
            <a:extLst>
              <a:ext uri="{FF2B5EF4-FFF2-40B4-BE49-F238E27FC236}">
                <a16:creationId xmlns:a16="http://schemas.microsoft.com/office/drawing/2014/main" id="{A0945FAD-0CA1-4C0A-846B-A94E5820036F}"/>
              </a:ext>
            </a:extLst>
          </p:cNvPr>
          <p:cNvSpPr txBox="1"/>
          <p:nvPr/>
        </p:nvSpPr>
        <p:spPr>
          <a:xfrm>
            <a:off x="2097217" y="4826769"/>
            <a:ext cx="648000" cy="461665"/>
          </a:xfrm>
          <a:prstGeom prst="rect">
            <a:avLst/>
          </a:prstGeom>
          <a:noFill/>
        </p:spPr>
        <p:txBody>
          <a:bodyPr wrap="square" rtlCol="0" anchor="ctr">
            <a:spAutoFit/>
          </a:bodyPr>
          <a:lstStyle/>
          <a:p>
            <a:r>
              <a:rPr lang="en-US" sz="2400" dirty="0"/>
              <a:t>C</a:t>
            </a:r>
            <a:r>
              <a:rPr lang="en-US" sz="2400" baseline="-25000" dirty="0"/>
              <a:t>m1</a:t>
            </a:r>
            <a:endParaRPr lang="en-IN" sz="2400" baseline="-25000" dirty="0"/>
          </a:p>
        </p:txBody>
      </p:sp>
      <p:sp>
        <p:nvSpPr>
          <p:cNvPr id="19" name="TextBox 18">
            <a:extLst>
              <a:ext uri="{FF2B5EF4-FFF2-40B4-BE49-F238E27FC236}">
                <a16:creationId xmlns:a16="http://schemas.microsoft.com/office/drawing/2014/main" id="{475B28A5-5D2F-4459-98C3-8D7368ECE9EF}"/>
              </a:ext>
            </a:extLst>
          </p:cNvPr>
          <p:cNvSpPr txBox="1"/>
          <p:nvPr/>
        </p:nvSpPr>
        <p:spPr>
          <a:xfrm>
            <a:off x="4828543" y="4826769"/>
            <a:ext cx="648000" cy="461665"/>
          </a:xfrm>
          <a:prstGeom prst="rect">
            <a:avLst/>
          </a:prstGeom>
          <a:noFill/>
        </p:spPr>
        <p:txBody>
          <a:bodyPr wrap="square" rtlCol="0" anchor="ctr">
            <a:spAutoFit/>
          </a:bodyPr>
          <a:lstStyle/>
          <a:p>
            <a:r>
              <a:rPr lang="en-US" sz="2400" dirty="0" err="1"/>
              <a:t>C</a:t>
            </a:r>
            <a:r>
              <a:rPr lang="en-US" sz="2400" baseline="-25000" dirty="0" err="1"/>
              <a:t>mn</a:t>
            </a:r>
            <a:endParaRPr lang="en-IN" sz="2400" baseline="-25000" dirty="0"/>
          </a:p>
        </p:txBody>
      </p:sp>
      <p:sp>
        <p:nvSpPr>
          <p:cNvPr id="20" name="TextBox 19">
            <a:extLst>
              <a:ext uri="{FF2B5EF4-FFF2-40B4-BE49-F238E27FC236}">
                <a16:creationId xmlns:a16="http://schemas.microsoft.com/office/drawing/2014/main" id="{F0BFAAD7-B211-496F-B9B4-C84ACA9C3DC7}"/>
              </a:ext>
            </a:extLst>
          </p:cNvPr>
          <p:cNvSpPr txBox="1"/>
          <p:nvPr/>
        </p:nvSpPr>
        <p:spPr>
          <a:xfrm>
            <a:off x="3866181" y="1703131"/>
            <a:ext cx="333828" cy="461665"/>
          </a:xfrm>
          <a:prstGeom prst="rect">
            <a:avLst/>
          </a:prstGeom>
          <a:noFill/>
        </p:spPr>
        <p:txBody>
          <a:bodyPr wrap="square" rtlCol="0" anchor="ctr">
            <a:spAutoFit/>
          </a:bodyPr>
          <a:lstStyle/>
          <a:p>
            <a:r>
              <a:rPr lang="en-US" sz="2400" dirty="0"/>
              <a:t>…</a:t>
            </a:r>
            <a:endParaRPr lang="en-IN" sz="2400" baseline="-25000" dirty="0"/>
          </a:p>
        </p:txBody>
      </p:sp>
      <p:sp>
        <p:nvSpPr>
          <p:cNvPr id="21" name="TextBox 20">
            <a:extLst>
              <a:ext uri="{FF2B5EF4-FFF2-40B4-BE49-F238E27FC236}">
                <a16:creationId xmlns:a16="http://schemas.microsoft.com/office/drawing/2014/main" id="{FB507D49-ABCF-4CC2-880C-BE71BF7E4CFD}"/>
              </a:ext>
            </a:extLst>
          </p:cNvPr>
          <p:cNvSpPr txBox="1"/>
          <p:nvPr/>
        </p:nvSpPr>
        <p:spPr>
          <a:xfrm>
            <a:off x="3862513" y="2671400"/>
            <a:ext cx="333828" cy="461665"/>
          </a:xfrm>
          <a:prstGeom prst="rect">
            <a:avLst/>
          </a:prstGeom>
          <a:noFill/>
        </p:spPr>
        <p:txBody>
          <a:bodyPr wrap="square" rtlCol="0">
            <a:spAutoFit/>
          </a:bodyPr>
          <a:lstStyle/>
          <a:p>
            <a:r>
              <a:rPr lang="en-US" sz="2400" dirty="0"/>
              <a:t>…</a:t>
            </a:r>
            <a:endParaRPr lang="en-IN" sz="2400" baseline="-25000" dirty="0"/>
          </a:p>
        </p:txBody>
      </p:sp>
      <p:sp>
        <p:nvSpPr>
          <p:cNvPr id="22" name="TextBox 21">
            <a:extLst>
              <a:ext uri="{FF2B5EF4-FFF2-40B4-BE49-F238E27FC236}">
                <a16:creationId xmlns:a16="http://schemas.microsoft.com/office/drawing/2014/main" id="{463E63FC-6694-4718-91F8-A13547003E0A}"/>
              </a:ext>
            </a:extLst>
          </p:cNvPr>
          <p:cNvSpPr txBox="1"/>
          <p:nvPr/>
        </p:nvSpPr>
        <p:spPr>
          <a:xfrm>
            <a:off x="2023889" y="3765477"/>
            <a:ext cx="553998" cy="581507"/>
          </a:xfrm>
          <a:prstGeom prst="rect">
            <a:avLst/>
          </a:prstGeom>
          <a:noFill/>
        </p:spPr>
        <p:txBody>
          <a:bodyPr vert="vert" wrap="square" rtlCol="0" anchor="ctr">
            <a:spAutoFit/>
          </a:bodyPr>
          <a:lstStyle/>
          <a:p>
            <a:r>
              <a:rPr lang="en-US" sz="2400" dirty="0"/>
              <a:t>…</a:t>
            </a:r>
            <a:endParaRPr lang="en-IN" sz="2400" baseline="-25000" dirty="0"/>
          </a:p>
        </p:txBody>
      </p:sp>
      <p:sp>
        <p:nvSpPr>
          <p:cNvPr id="24" name="TextBox 23">
            <a:extLst>
              <a:ext uri="{FF2B5EF4-FFF2-40B4-BE49-F238E27FC236}">
                <a16:creationId xmlns:a16="http://schemas.microsoft.com/office/drawing/2014/main" id="{6BCF1381-8CBF-4FA3-A6EB-B24BAF19D779}"/>
              </a:ext>
            </a:extLst>
          </p:cNvPr>
          <p:cNvSpPr txBox="1"/>
          <p:nvPr/>
        </p:nvSpPr>
        <p:spPr>
          <a:xfrm>
            <a:off x="2916912" y="3765477"/>
            <a:ext cx="553998" cy="581507"/>
          </a:xfrm>
          <a:prstGeom prst="rect">
            <a:avLst/>
          </a:prstGeom>
          <a:noFill/>
        </p:spPr>
        <p:txBody>
          <a:bodyPr vert="vert" wrap="square" rtlCol="0" anchor="ctr">
            <a:spAutoFit/>
          </a:bodyPr>
          <a:lstStyle/>
          <a:p>
            <a:r>
              <a:rPr lang="en-US" sz="2400" dirty="0"/>
              <a:t>…</a:t>
            </a:r>
            <a:endParaRPr lang="en-IN" sz="2400" baseline="-25000" dirty="0"/>
          </a:p>
        </p:txBody>
      </p:sp>
      <p:sp>
        <p:nvSpPr>
          <p:cNvPr id="25" name="TextBox 24">
            <a:extLst>
              <a:ext uri="{FF2B5EF4-FFF2-40B4-BE49-F238E27FC236}">
                <a16:creationId xmlns:a16="http://schemas.microsoft.com/office/drawing/2014/main" id="{785CC743-42D1-429D-903D-226598FE3350}"/>
              </a:ext>
            </a:extLst>
          </p:cNvPr>
          <p:cNvSpPr txBox="1"/>
          <p:nvPr/>
        </p:nvSpPr>
        <p:spPr>
          <a:xfrm>
            <a:off x="4781551" y="3765477"/>
            <a:ext cx="553998" cy="581507"/>
          </a:xfrm>
          <a:prstGeom prst="rect">
            <a:avLst/>
          </a:prstGeom>
          <a:noFill/>
        </p:spPr>
        <p:txBody>
          <a:bodyPr vert="vert" wrap="square" rtlCol="0" anchor="ctr">
            <a:spAutoFit/>
          </a:bodyPr>
          <a:lstStyle/>
          <a:p>
            <a:r>
              <a:rPr lang="en-US" sz="2400" dirty="0"/>
              <a:t>…</a:t>
            </a:r>
            <a:endParaRPr lang="en-IN" sz="2400" baseline="-25000" dirty="0"/>
          </a:p>
        </p:txBody>
      </p:sp>
      <p:sp>
        <p:nvSpPr>
          <p:cNvPr id="26" name="TextBox 25">
            <a:extLst>
              <a:ext uri="{FF2B5EF4-FFF2-40B4-BE49-F238E27FC236}">
                <a16:creationId xmlns:a16="http://schemas.microsoft.com/office/drawing/2014/main" id="{B6E7B3EA-2FEC-4767-9951-E0E5386C1432}"/>
              </a:ext>
            </a:extLst>
          </p:cNvPr>
          <p:cNvSpPr txBox="1"/>
          <p:nvPr/>
        </p:nvSpPr>
        <p:spPr>
          <a:xfrm>
            <a:off x="3852681" y="3765477"/>
            <a:ext cx="553998" cy="581507"/>
          </a:xfrm>
          <a:prstGeom prst="rect">
            <a:avLst/>
          </a:prstGeom>
          <a:noFill/>
        </p:spPr>
        <p:txBody>
          <a:bodyPr vert="vert" wrap="square" rtlCol="0" anchor="ctr">
            <a:spAutoFit/>
          </a:bodyPr>
          <a:lstStyle/>
          <a:p>
            <a:r>
              <a:rPr lang="en-US" sz="2400" dirty="0"/>
              <a:t>…</a:t>
            </a:r>
            <a:endParaRPr lang="en-IN" sz="2400" baseline="-25000" dirty="0"/>
          </a:p>
        </p:txBody>
      </p:sp>
      <p:sp>
        <p:nvSpPr>
          <p:cNvPr id="27" name="TextBox 26">
            <a:extLst>
              <a:ext uri="{FF2B5EF4-FFF2-40B4-BE49-F238E27FC236}">
                <a16:creationId xmlns:a16="http://schemas.microsoft.com/office/drawing/2014/main" id="{F703CB01-5ED9-4A9C-B875-35087CF4D39A}"/>
              </a:ext>
            </a:extLst>
          </p:cNvPr>
          <p:cNvSpPr txBox="1"/>
          <p:nvPr/>
        </p:nvSpPr>
        <p:spPr>
          <a:xfrm>
            <a:off x="3866076" y="4529227"/>
            <a:ext cx="333828" cy="461665"/>
          </a:xfrm>
          <a:prstGeom prst="rect">
            <a:avLst/>
          </a:prstGeom>
          <a:noFill/>
        </p:spPr>
        <p:txBody>
          <a:bodyPr wrap="square" rtlCol="0">
            <a:spAutoFit/>
          </a:bodyPr>
          <a:lstStyle/>
          <a:p>
            <a:r>
              <a:rPr lang="en-US" sz="2400" dirty="0"/>
              <a:t>…</a:t>
            </a:r>
            <a:endParaRPr lang="en-IN" sz="2400" baseline="-25000" dirty="0"/>
          </a:p>
        </p:txBody>
      </p:sp>
      <p:cxnSp>
        <p:nvCxnSpPr>
          <p:cNvPr id="31" name="Straight Connector 30">
            <a:extLst>
              <a:ext uri="{FF2B5EF4-FFF2-40B4-BE49-F238E27FC236}">
                <a16:creationId xmlns:a16="http://schemas.microsoft.com/office/drawing/2014/main" id="{E6AE7367-8ADD-4DD7-BA5C-A0C24003CE11}"/>
              </a:ext>
            </a:extLst>
          </p:cNvPr>
          <p:cNvCxnSpPr>
            <a:cxnSpLocks/>
          </p:cNvCxnSpPr>
          <p:nvPr/>
        </p:nvCxnSpPr>
        <p:spPr>
          <a:xfrm>
            <a:off x="1712691" y="15695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B6CAEE-08DA-4AA8-8131-78FC1263CAE8}"/>
              </a:ext>
            </a:extLst>
          </p:cNvPr>
          <p:cNvCxnSpPr>
            <a:cxnSpLocks/>
          </p:cNvCxnSpPr>
          <p:nvPr/>
        </p:nvCxnSpPr>
        <p:spPr>
          <a:xfrm>
            <a:off x="2638703" y="15695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04F2AE-AF5C-45B1-8321-B38DDDBCDDE3}"/>
              </a:ext>
            </a:extLst>
          </p:cNvPr>
          <p:cNvCxnSpPr>
            <a:cxnSpLocks/>
          </p:cNvCxnSpPr>
          <p:nvPr/>
        </p:nvCxnSpPr>
        <p:spPr>
          <a:xfrm>
            <a:off x="3564715" y="15695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7BC06D-F82D-476F-A104-CAB81650A456}"/>
              </a:ext>
            </a:extLst>
          </p:cNvPr>
          <p:cNvCxnSpPr>
            <a:cxnSpLocks/>
          </p:cNvCxnSpPr>
          <p:nvPr/>
        </p:nvCxnSpPr>
        <p:spPr>
          <a:xfrm>
            <a:off x="4490727" y="15695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750F926-4FC6-46D1-9E1E-CB68DBA9498E}"/>
              </a:ext>
            </a:extLst>
          </p:cNvPr>
          <p:cNvCxnSpPr>
            <a:cxnSpLocks/>
          </p:cNvCxnSpPr>
          <p:nvPr/>
        </p:nvCxnSpPr>
        <p:spPr>
          <a:xfrm>
            <a:off x="5416739" y="15695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011760-3CEA-4D3A-BFEF-299655DF33CA}"/>
              </a:ext>
            </a:extLst>
          </p:cNvPr>
          <p:cNvCxnSpPr>
            <a:cxnSpLocks/>
          </p:cNvCxnSpPr>
          <p:nvPr/>
        </p:nvCxnSpPr>
        <p:spPr>
          <a:xfrm>
            <a:off x="1712691" y="1569565"/>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228F3FB-D4B0-4013-8BA7-7F128583B188}"/>
              </a:ext>
            </a:extLst>
          </p:cNvPr>
          <p:cNvCxnSpPr>
            <a:cxnSpLocks/>
          </p:cNvCxnSpPr>
          <p:nvPr/>
        </p:nvCxnSpPr>
        <p:spPr>
          <a:xfrm>
            <a:off x="1712691" y="2498479"/>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D4414B-CDB1-49E9-8EAA-1AF28E05E16D}"/>
              </a:ext>
            </a:extLst>
          </p:cNvPr>
          <p:cNvCxnSpPr>
            <a:cxnSpLocks/>
          </p:cNvCxnSpPr>
          <p:nvPr/>
        </p:nvCxnSpPr>
        <p:spPr>
          <a:xfrm>
            <a:off x="1712691" y="3427393"/>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E56B8A-1044-4349-BE28-772B4856CFBB}"/>
              </a:ext>
            </a:extLst>
          </p:cNvPr>
          <p:cNvCxnSpPr>
            <a:cxnSpLocks/>
          </p:cNvCxnSpPr>
          <p:nvPr/>
        </p:nvCxnSpPr>
        <p:spPr>
          <a:xfrm>
            <a:off x="1712691" y="4356307"/>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A0A646-1CFC-4F87-8FE6-5DFBF1A94FAB}"/>
              </a:ext>
            </a:extLst>
          </p:cNvPr>
          <p:cNvCxnSpPr>
            <a:cxnSpLocks/>
          </p:cNvCxnSpPr>
          <p:nvPr/>
        </p:nvCxnSpPr>
        <p:spPr>
          <a:xfrm>
            <a:off x="1712691" y="5285221"/>
            <a:ext cx="3704048"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173A7A3-E982-45C0-BAAD-51C8F0DBA2A5}"/>
              </a:ext>
            </a:extLst>
          </p:cNvPr>
          <p:cNvSpPr txBox="1"/>
          <p:nvPr/>
        </p:nvSpPr>
        <p:spPr>
          <a:xfrm>
            <a:off x="3039813" y="4826769"/>
            <a:ext cx="648000" cy="461665"/>
          </a:xfrm>
          <a:prstGeom prst="rect">
            <a:avLst/>
          </a:prstGeom>
          <a:noFill/>
        </p:spPr>
        <p:txBody>
          <a:bodyPr wrap="square" rtlCol="0" anchor="ctr">
            <a:spAutoFit/>
          </a:bodyPr>
          <a:lstStyle/>
          <a:p>
            <a:r>
              <a:rPr lang="en-US" sz="2400" dirty="0"/>
              <a:t>C</a:t>
            </a:r>
            <a:r>
              <a:rPr lang="en-US" sz="2400" baseline="-25000" dirty="0"/>
              <a:t>m2</a:t>
            </a:r>
            <a:endParaRPr lang="en-IN" sz="2400" baseline="-25000" dirty="0"/>
          </a:p>
        </p:txBody>
      </p:sp>
      <p:sp>
        <p:nvSpPr>
          <p:cNvPr id="82" name="TextBox 81">
            <a:extLst>
              <a:ext uri="{FF2B5EF4-FFF2-40B4-BE49-F238E27FC236}">
                <a16:creationId xmlns:a16="http://schemas.microsoft.com/office/drawing/2014/main" id="{F25D8AE4-CB98-4BD7-AC13-2E8E8C7B7FD3}"/>
              </a:ext>
            </a:extLst>
          </p:cNvPr>
          <p:cNvSpPr txBox="1"/>
          <p:nvPr/>
        </p:nvSpPr>
        <p:spPr>
          <a:xfrm>
            <a:off x="1697355" y="1497487"/>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11</a:t>
            </a:r>
            <a:endParaRPr lang="en-IN" sz="2400" baseline="-25000" dirty="0">
              <a:solidFill>
                <a:schemeClr val="accent3">
                  <a:lumMod val="75000"/>
                </a:schemeClr>
              </a:solidFill>
            </a:endParaRPr>
          </a:p>
        </p:txBody>
      </p:sp>
      <p:sp>
        <p:nvSpPr>
          <p:cNvPr id="83" name="TextBox 82">
            <a:extLst>
              <a:ext uri="{FF2B5EF4-FFF2-40B4-BE49-F238E27FC236}">
                <a16:creationId xmlns:a16="http://schemas.microsoft.com/office/drawing/2014/main" id="{1A4FADAB-080C-4DCE-B5DD-F7016439AD70}"/>
              </a:ext>
            </a:extLst>
          </p:cNvPr>
          <p:cNvSpPr txBox="1"/>
          <p:nvPr/>
        </p:nvSpPr>
        <p:spPr>
          <a:xfrm>
            <a:off x="2596409" y="1499918"/>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12</a:t>
            </a:r>
            <a:endParaRPr lang="en-IN" sz="2400" baseline="-25000" dirty="0">
              <a:solidFill>
                <a:schemeClr val="accent3">
                  <a:lumMod val="75000"/>
                </a:schemeClr>
              </a:solidFill>
            </a:endParaRPr>
          </a:p>
        </p:txBody>
      </p:sp>
      <p:sp>
        <p:nvSpPr>
          <p:cNvPr id="84" name="TextBox 83">
            <a:extLst>
              <a:ext uri="{FF2B5EF4-FFF2-40B4-BE49-F238E27FC236}">
                <a16:creationId xmlns:a16="http://schemas.microsoft.com/office/drawing/2014/main" id="{BBBEB44F-FABF-4A62-AAF6-23DEC3280F8D}"/>
              </a:ext>
            </a:extLst>
          </p:cNvPr>
          <p:cNvSpPr txBox="1"/>
          <p:nvPr/>
        </p:nvSpPr>
        <p:spPr>
          <a:xfrm>
            <a:off x="4428681" y="1497487"/>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1n</a:t>
            </a:r>
            <a:endParaRPr lang="en-IN" sz="2400" baseline="-25000" dirty="0">
              <a:solidFill>
                <a:schemeClr val="accent3">
                  <a:lumMod val="75000"/>
                </a:schemeClr>
              </a:solidFill>
            </a:endParaRPr>
          </a:p>
        </p:txBody>
      </p:sp>
      <p:sp>
        <p:nvSpPr>
          <p:cNvPr id="85" name="TextBox 84">
            <a:extLst>
              <a:ext uri="{FF2B5EF4-FFF2-40B4-BE49-F238E27FC236}">
                <a16:creationId xmlns:a16="http://schemas.microsoft.com/office/drawing/2014/main" id="{3A2C71F7-86C1-40D1-8F04-B40F27A3E3FE}"/>
              </a:ext>
            </a:extLst>
          </p:cNvPr>
          <p:cNvSpPr txBox="1"/>
          <p:nvPr/>
        </p:nvSpPr>
        <p:spPr>
          <a:xfrm>
            <a:off x="1697355" y="2422060"/>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21</a:t>
            </a:r>
            <a:endParaRPr lang="en-IN" sz="2400" baseline="-25000" dirty="0">
              <a:solidFill>
                <a:schemeClr val="accent3">
                  <a:lumMod val="75000"/>
                </a:schemeClr>
              </a:solidFill>
            </a:endParaRPr>
          </a:p>
        </p:txBody>
      </p:sp>
      <p:sp>
        <p:nvSpPr>
          <p:cNvPr id="86" name="TextBox 85">
            <a:extLst>
              <a:ext uri="{FF2B5EF4-FFF2-40B4-BE49-F238E27FC236}">
                <a16:creationId xmlns:a16="http://schemas.microsoft.com/office/drawing/2014/main" id="{F149AF50-32B0-4B41-A4FC-C948238F3444}"/>
              </a:ext>
            </a:extLst>
          </p:cNvPr>
          <p:cNvSpPr txBox="1"/>
          <p:nvPr/>
        </p:nvSpPr>
        <p:spPr>
          <a:xfrm>
            <a:off x="2594575" y="2422060"/>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22</a:t>
            </a:r>
            <a:endParaRPr lang="en-IN" sz="2400" baseline="-25000" dirty="0">
              <a:solidFill>
                <a:schemeClr val="accent3">
                  <a:lumMod val="75000"/>
                </a:schemeClr>
              </a:solidFill>
            </a:endParaRPr>
          </a:p>
        </p:txBody>
      </p:sp>
      <p:sp>
        <p:nvSpPr>
          <p:cNvPr id="87" name="TextBox 86">
            <a:extLst>
              <a:ext uri="{FF2B5EF4-FFF2-40B4-BE49-F238E27FC236}">
                <a16:creationId xmlns:a16="http://schemas.microsoft.com/office/drawing/2014/main" id="{680CD302-F7BC-4330-9C55-769024675064}"/>
              </a:ext>
            </a:extLst>
          </p:cNvPr>
          <p:cNvSpPr txBox="1"/>
          <p:nvPr/>
        </p:nvSpPr>
        <p:spPr>
          <a:xfrm>
            <a:off x="4423178" y="2422060"/>
            <a:ext cx="648000" cy="461665"/>
          </a:xfrm>
          <a:prstGeom prst="rect">
            <a:avLst/>
          </a:prstGeom>
          <a:noFill/>
        </p:spPr>
        <p:txBody>
          <a:bodyPr wrap="square" rtlCol="0">
            <a:spAutoFit/>
          </a:bodyPr>
          <a:lstStyle/>
          <a:p>
            <a:r>
              <a:rPr lang="en-US" sz="2400" dirty="0">
                <a:solidFill>
                  <a:schemeClr val="accent3">
                    <a:lumMod val="75000"/>
                  </a:schemeClr>
                </a:solidFill>
              </a:rPr>
              <a:t>x</a:t>
            </a:r>
            <a:r>
              <a:rPr lang="en-US" sz="2400" baseline="-25000" dirty="0">
                <a:solidFill>
                  <a:schemeClr val="accent3">
                    <a:lumMod val="75000"/>
                  </a:schemeClr>
                </a:solidFill>
              </a:rPr>
              <a:t>2n</a:t>
            </a:r>
            <a:endParaRPr lang="en-IN" sz="2400" baseline="-25000" dirty="0">
              <a:solidFill>
                <a:schemeClr val="accent3">
                  <a:lumMod val="75000"/>
                </a:schemeClr>
              </a:solidFill>
            </a:endParaRPr>
          </a:p>
        </p:txBody>
      </p:sp>
      <p:sp>
        <p:nvSpPr>
          <p:cNvPr id="88" name="TextBox 87">
            <a:extLst>
              <a:ext uri="{FF2B5EF4-FFF2-40B4-BE49-F238E27FC236}">
                <a16:creationId xmlns:a16="http://schemas.microsoft.com/office/drawing/2014/main" id="{4EE3A89E-7A50-4953-A8EB-7C2221ADD549}"/>
              </a:ext>
            </a:extLst>
          </p:cNvPr>
          <p:cNvSpPr txBox="1"/>
          <p:nvPr/>
        </p:nvSpPr>
        <p:spPr>
          <a:xfrm>
            <a:off x="1697355" y="4269367"/>
            <a:ext cx="648000" cy="461665"/>
          </a:xfrm>
          <a:prstGeom prst="rect">
            <a:avLst/>
          </a:prstGeom>
          <a:noFill/>
        </p:spPr>
        <p:txBody>
          <a:bodyPr wrap="square" rtlCol="0" anchor="ctr">
            <a:spAutoFit/>
          </a:bodyPr>
          <a:lstStyle/>
          <a:p>
            <a:r>
              <a:rPr lang="en-US" sz="2400" dirty="0">
                <a:solidFill>
                  <a:schemeClr val="accent3">
                    <a:lumMod val="75000"/>
                  </a:schemeClr>
                </a:solidFill>
              </a:rPr>
              <a:t>x</a:t>
            </a:r>
            <a:r>
              <a:rPr lang="en-US" sz="2400" baseline="-25000" dirty="0">
                <a:solidFill>
                  <a:schemeClr val="accent3">
                    <a:lumMod val="75000"/>
                  </a:schemeClr>
                </a:solidFill>
              </a:rPr>
              <a:t>m1</a:t>
            </a:r>
            <a:endParaRPr lang="en-IN" sz="2400" baseline="-25000" dirty="0">
              <a:solidFill>
                <a:schemeClr val="accent3">
                  <a:lumMod val="75000"/>
                </a:schemeClr>
              </a:solidFill>
            </a:endParaRPr>
          </a:p>
        </p:txBody>
      </p:sp>
      <p:sp>
        <p:nvSpPr>
          <p:cNvPr id="89" name="TextBox 88">
            <a:extLst>
              <a:ext uri="{FF2B5EF4-FFF2-40B4-BE49-F238E27FC236}">
                <a16:creationId xmlns:a16="http://schemas.microsoft.com/office/drawing/2014/main" id="{11B890D3-CE3A-46F5-B0BB-2E606E47CEBD}"/>
              </a:ext>
            </a:extLst>
          </p:cNvPr>
          <p:cNvSpPr txBox="1"/>
          <p:nvPr/>
        </p:nvSpPr>
        <p:spPr>
          <a:xfrm>
            <a:off x="4428681" y="4269367"/>
            <a:ext cx="648000" cy="461665"/>
          </a:xfrm>
          <a:prstGeom prst="rect">
            <a:avLst/>
          </a:prstGeom>
          <a:noFill/>
        </p:spPr>
        <p:txBody>
          <a:bodyPr wrap="square" rtlCol="0" anchor="ctr">
            <a:spAutoFit/>
          </a:bodyPr>
          <a:lstStyle/>
          <a:p>
            <a:r>
              <a:rPr lang="en-US" sz="2400" dirty="0" err="1">
                <a:solidFill>
                  <a:schemeClr val="accent3">
                    <a:lumMod val="75000"/>
                  </a:schemeClr>
                </a:solidFill>
              </a:rPr>
              <a:t>x</a:t>
            </a:r>
            <a:r>
              <a:rPr lang="en-US" sz="2400" baseline="-25000" dirty="0" err="1">
                <a:solidFill>
                  <a:schemeClr val="accent3">
                    <a:lumMod val="75000"/>
                  </a:schemeClr>
                </a:solidFill>
              </a:rPr>
              <a:t>mn</a:t>
            </a:r>
            <a:endParaRPr lang="en-IN" sz="2400" baseline="-25000" dirty="0">
              <a:solidFill>
                <a:schemeClr val="accent3">
                  <a:lumMod val="75000"/>
                </a:schemeClr>
              </a:solidFill>
            </a:endParaRPr>
          </a:p>
        </p:txBody>
      </p:sp>
      <p:sp>
        <p:nvSpPr>
          <p:cNvPr id="90" name="TextBox 89">
            <a:extLst>
              <a:ext uri="{FF2B5EF4-FFF2-40B4-BE49-F238E27FC236}">
                <a16:creationId xmlns:a16="http://schemas.microsoft.com/office/drawing/2014/main" id="{B237EBC5-F54C-4D19-AFE6-E03D48840497}"/>
              </a:ext>
            </a:extLst>
          </p:cNvPr>
          <p:cNvSpPr txBox="1"/>
          <p:nvPr/>
        </p:nvSpPr>
        <p:spPr>
          <a:xfrm>
            <a:off x="2594575" y="4269367"/>
            <a:ext cx="648000" cy="461665"/>
          </a:xfrm>
          <a:prstGeom prst="rect">
            <a:avLst/>
          </a:prstGeom>
          <a:noFill/>
        </p:spPr>
        <p:txBody>
          <a:bodyPr wrap="square" rtlCol="0" anchor="ctr">
            <a:spAutoFit/>
          </a:bodyPr>
          <a:lstStyle/>
          <a:p>
            <a:r>
              <a:rPr lang="en-US" sz="2400" dirty="0">
                <a:solidFill>
                  <a:schemeClr val="accent3">
                    <a:lumMod val="75000"/>
                  </a:schemeClr>
                </a:solidFill>
              </a:rPr>
              <a:t>x</a:t>
            </a:r>
            <a:r>
              <a:rPr lang="en-US" sz="2400" baseline="-25000" dirty="0">
                <a:solidFill>
                  <a:schemeClr val="accent3">
                    <a:lumMod val="75000"/>
                  </a:schemeClr>
                </a:solidFill>
              </a:rPr>
              <a:t>m2</a:t>
            </a:r>
            <a:endParaRPr lang="en-IN" sz="2400" baseline="-25000" dirty="0">
              <a:solidFill>
                <a:schemeClr val="accent3">
                  <a:lumMod val="75000"/>
                </a:schemeClr>
              </a:solidFill>
            </a:endParaRPr>
          </a:p>
        </p:txBody>
      </p:sp>
      <p:sp>
        <p:nvSpPr>
          <p:cNvPr id="99" name="TextBox 98">
            <a:extLst>
              <a:ext uri="{FF2B5EF4-FFF2-40B4-BE49-F238E27FC236}">
                <a16:creationId xmlns:a16="http://schemas.microsoft.com/office/drawing/2014/main" id="{C819D3ED-36FA-4405-81F8-A116DA5C79AF}"/>
              </a:ext>
            </a:extLst>
          </p:cNvPr>
          <p:cNvSpPr txBox="1"/>
          <p:nvPr/>
        </p:nvSpPr>
        <p:spPr>
          <a:xfrm>
            <a:off x="1249398" y="3765477"/>
            <a:ext cx="553998" cy="581507"/>
          </a:xfrm>
          <a:prstGeom prst="rect">
            <a:avLst/>
          </a:prstGeom>
          <a:noFill/>
        </p:spPr>
        <p:txBody>
          <a:bodyPr vert="vert" wrap="square" rtlCol="0" anchor="ctr">
            <a:spAutoFit/>
          </a:bodyPr>
          <a:lstStyle/>
          <a:p>
            <a:r>
              <a:rPr lang="en-US" sz="2400" dirty="0">
                <a:solidFill>
                  <a:schemeClr val="accent6"/>
                </a:solidFill>
              </a:rPr>
              <a:t>…</a:t>
            </a:r>
            <a:endParaRPr lang="en-IN" sz="2400" baseline="-25000" dirty="0">
              <a:solidFill>
                <a:schemeClr val="accent6"/>
              </a:solidFill>
            </a:endParaRPr>
          </a:p>
        </p:txBody>
      </p:sp>
      <p:sp>
        <p:nvSpPr>
          <p:cNvPr id="80" name="TextBox 79">
            <a:extLst>
              <a:ext uri="{FF2B5EF4-FFF2-40B4-BE49-F238E27FC236}">
                <a16:creationId xmlns:a16="http://schemas.microsoft.com/office/drawing/2014/main" id="{76218135-2AD7-49E2-A143-B20846D38E7C}"/>
              </a:ext>
            </a:extLst>
          </p:cNvPr>
          <p:cNvSpPr txBox="1"/>
          <p:nvPr/>
        </p:nvSpPr>
        <p:spPr>
          <a:xfrm>
            <a:off x="-61388" y="2828835"/>
            <a:ext cx="1248229" cy="1200329"/>
          </a:xfrm>
          <a:prstGeom prst="rect">
            <a:avLst/>
          </a:prstGeom>
          <a:noFill/>
        </p:spPr>
        <p:txBody>
          <a:bodyPr wrap="square" rtlCol="0">
            <a:spAutoFit/>
          </a:bodyPr>
          <a:lstStyle/>
          <a:p>
            <a:pPr algn="ctr"/>
            <a:r>
              <a:rPr lang="en-US" sz="2400" dirty="0">
                <a:solidFill>
                  <a:schemeClr val="accent6"/>
                </a:solidFill>
              </a:rPr>
              <a:t>Sources</a:t>
            </a:r>
          </a:p>
          <a:p>
            <a:pPr algn="ctr"/>
            <a:r>
              <a:rPr lang="en-US" sz="2400" dirty="0">
                <a:solidFill>
                  <a:schemeClr val="accent6"/>
                </a:solidFill>
              </a:rPr>
              <a:t>or</a:t>
            </a:r>
          </a:p>
          <a:p>
            <a:pPr algn="ctr"/>
            <a:r>
              <a:rPr lang="en-IN" sz="2400" dirty="0">
                <a:solidFill>
                  <a:schemeClr val="accent6"/>
                </a:solidFill>
              </a:rPr>
              <a:t>Origins</a:t>
            </a:r>
          </a:p>
        </p:txBody>
      </p:sp>
      <p:sp>
        <p:nvSpPr>
          <p:cNvPr id="81" name="TextBox 80">
            <a:extLst>
              <a:ext uri="{FF2B5EF4-FFF2-40B4-BE49-F238E27FC236}">
                <a16:creationId xmlns:a16="http://schemas.microsoft.com/office/drawing/2014/main" id="{4A18BEBB-6B73-4B12-9B43-2F43DECCF6DB}"/>
              </a:ext>
            </a:extLst>
          </p:cNvPr>
          <p:cNvSpPr txBox="1"/>
          <p:nvPr/>
        </p:nvSpPr>
        <p:spPr>
          <a:xfrm>
            <a:off x="2281097" y="707666"/>
            <a:ext cx="2627040" cy="461665"/>
          </a:xfrm>
          <a:prstGeom prst="rect">
            <a:avLst/>
          </a:prstGeom>
          <a:noFill/>
        </p:spPr>
        <p:txBody>
          <a:bodyPr wrap="square" rtlCol="0">
            <a:spAutoFit/>
          </a:bodyPr>
          <a:lstStyle/>
          <a:p>
            <a:pPr algn="ctr"/>
            <a:r>
              <a:rPr lang="en-US" sz="2400" dirty="0">
                <a:solidFill>
                  <a:srgbClr val="0070C0"/>
                </a:solidFill>
              </a:rPr>
              <a:t>Destinations</a:t>
            </a:r>
          </a:p>
        </p:txBody>
      </p:sp>
      <p:sp>
        <p:nvSpPr>
          <p:cNvPr id="91" name="TextBox 90">
            <a:extLst>
              <a:ext uri="{FF2B5EF4-FFF2-40B4-BE49-F238E27FC236}">
                <a16:creationId xmlns:a16="http://schemas.microsoft.com/office/drawing/2014/main" id="{20F85763-942C-471F-9268-251AA97DBE49}"/>
              </a:ext>
            </a:extLst>
          </p:cNvPr>
          <p:cNvSpPr txBox="1"/>
          <p:nvPr/>
        </p:nvSpPr>
        <p:spPr>
          <a:xfrm>
            <a:off x="1988103" y="1134804"/>
            <a:ext cx="288000" cy="461665"/>
          </a:xfrm>
          <a:prstGeom prst="rect">
            <a:avLst/>
          </a:prstGeom>
          <a:noFill/>
        </p:spPr>
        <p:txBody>
          <a:bodyPr wrap="square" rtlCol="0">
            <a:spAutoFit/>
          </a:bodyPr>
          <a:lstStyle/>
          <a:p>
            <a:r>
              <a:rPr lang="en-US" sz="2400" dirty="0">
                <a:solidFill>
                  <a:srgbClr val="0070C0"/>
                </a:solidFill>
              </a:rPr>
              <a:t>1</a:t>
            </a:r>
            <a:endParaRPr lang="en-IN" sz="2400" dirty="0">
              <a:solidFill>
                <a:srgbClr val="0070C0"/>
              </a:solidFill>
            </a:endParaRPr>
          </a:p>
        </p:txBody>
      </p:sp>
      <p:sp>
        <p:nvSpPr>
          <p:cNvPr id="92" name="TextBox 91">
            <a:extLst>
              <a:ext uri="{FF2B5EF4-FFF2-40B4-BE49-F238E27FC236}">
                <a16:creationId xmlns:a16="http://schemas.microsoft.com/office/drawing/2014/main" id="{8286160C-7A49-4688-A301-A88F5EBCE842}"/>
              </a:ext>
            </a:extLst>
          </p:cNvPr>
          <p:cNvSpPr txBox="1"/>
          <p:nvPr/>
        </p:nvSpPr>
        <p:spPr>
          <a:xfrm>
            <a:off x="2920392" y="1119972"/>
            <a:ext cx="288000" cy="461665"/>
          </a:xfrm>
          <a:prstGeom prst="rect">
            <a:avLst/>
          </a:prstGeom>
          <a:noFill/>
        </p:spPr>
        <p:txBody>
          <a:bodyPr wrap="square" rtlCol="0">
            <a:spAutoFit/>
          </a:bodyPr>
          <a:lstStyle/>
          <a:p>
            <a:r>
              <a:rPr lang="en-US" sz="2400" dirty="0">
                <a:solidFill>
                  <a:srgbClr val="0070C0"/>
                </a:solidFill>
              </a:rPr>
              <a:t>2</a:t>
            </a:r>
            <a:endParaRPr lang="en-IN" sz="2400" dirty="0">
              <a:solidFill>
                <a:srgbClr val="0070C0"/>
              </a:solidFill>
            </a:endParaRPr>
          </a:p>
        </p:txBody>
      </p:sp>
      <p:sp>
        <p:nvSpPr>
          <p:cNvPr id="94" name="TextBox 93">
            <a:extLst>
              <a:ext uri="{FF2B5EF4-FFF2-40B4-BE49-F238E27FC236}">
                <a16:creationId xmlns:a16="http://schemas.microsoft.com/office/drawing/2014/main" id="{55D0573C-E537-452C-AEE2-146A1C3CDFEC}"/>
              </a:ext>
            </a:extLst>
          </p:cNvPr>
          <p:cNvSpPr txBox="1"/>
          <p:nvPr/>
        </p:nvSpPr>
        <p:spPr>
          <a:xfrm>
            <a:off x="4784970" y="1119972"/>
            <a:ext cx="288000" cy="461665"/>
          </a:xfrm>
          <a:prstGeom prst="rect">
            <a:avLst/>
          </a:prstGeom>
          <a:noFill/>
        </p:spPr>
        <p:txBody>
          <a:bodyPr wrap="square" rtlCol="0">
            <a:spAutoFit/>
          </a:bodyPr>
          <a:lstStyle/>
          <a:p>
            <a:r>
              <a:rPr lang="en-US" sz="2400" dirty="0">
                <a:solidFill>
                  <a:srgbClr val="0070C0"/>
                </a:solidFill>
              </a:rPr>
              <a:t>n</a:t>
            </a:r>
            <a:endParaRPr lang="en-IN" sz="2400" dirty="0">
              <a:solidFill>
                <a:srgbClr val="0070C0"/>
              </a:solidFill>
            </a:endParaRPr>
          </a:p>
        </p:txBody>
      </p:sp>
      <p:sp>
        <p:nvSpPr>
          <p:cNvPr id="95" name="TextBox 94">
            <a:extLst>
              <a:ext uri="{FF2B5EF4-FFF2-40B4-BE49-F238E27FC236}">
                <a16:creationId xmlns:a16="http://schemas.microsoft.com/office/drawing/2014/main" id="{B1D493E0-99EA-4682-B02E-128C5D136D8B}"/>
              </a:ext>
            </a:extLst>
          </p:cNvPr>
          <p:cNvSpPr txBox="1"/>
          <p:nvPr/>
        </p:nvSpPr>
        <p:spPr>
          <a:xfrm>
            <a:off x="1220437" y="1842429"/>
            <a:ext cx="288000" cy="461665"/>
          </a:xfrm>
          <a:prstGeom prst="rect">
            <a:avLst/>
          </a:prstGeom>
          <a:noFill/>
        </p:spPr>
        <p:txBody>
          <a:bodyPr wrap="square" rtlCol="0">
            <a:spAutoFit/>
          </a:bodyPr>
          <a:lstStyle/>
          <a:p>
            <a:r>
              <a:rPr lang="en-US" sz="2400" dirty="0">
                <a:solidFill>
                  <a:schemeClr val="accent6"/>
                </a:solidFill>
              </a:rPr>
              <a:t>1</a:t>
            </a:r>
            <a:endParaRPr lang="en-IN" sz="2400" dirty="0">
              <a:solidFill>
                <a:schemeClr val="accent6"/>
              </a:solidFill>
            </a:endParaRPr>
          </a:p>
        </p:txBody>
      </p:sp>
      <p:sp>
        <p:nvSpPr>
          <p:cNvPr id="96" name="TextBox 95">
            <a:extLst>
              <a:ext uri="{FF2B5EF4-FFF2-40B4-BE49-F238E27FC236}">
                <a16:creationId xmlns:a16="http://schemas.microsoft.com/office/drawing/2014/main" id="{2A0095CC-9076-4C40-96D2-44BD2ABBBC9E}"/>
              </a:ext>
            </a:extLst>
          </p:cNvPr>
          <p:cNvSpPr txBox="1"/>
          <p:nvPr/>
        </p:nvSpPr>
        <p:spPr>
          <a:xfrm>
            <a:off x="1234975" y="2787388"/>
            <a:ext cx="288000" cy="461665"/>
          </a:xfrm>
          <a:prstGeom prst="rect">
            <a:avLst/>
          </a:prstGeom>
          <a:noFill/>
        </p:spPr>
        <p:txBody>
          <a:bodyPr wrap="square" rtlCol="0">
            <a:spAutoFit/>
          </a:bodyPr>
          <a:lstStyle/>
          <a:p>
            <a:r>
              <a:rPr lang="en-US" sz="2400" dirty="0">
                <a:solidFill>
                  <a:schemeClr val="accent6"/>
                </a:solidFill>
              </a:rPr>
              <a:t>2</a:t>
            </a:r>
            <a:endParaRPr lang="en-IN" sz="2400" dirty="0">
              <a:solidFill>
                <a:schemeClr val="accent6"/>
              </a:solidFill>
            </a:endParaRPr>
          </a:p>
        </p:txBody>
      </p:sp>
      <p:sp>
        <p:nvSpPr>
          <p:cNvPr id="98" name="TextBox 97">
            <a:extLst>
              <a:ext uri="{FF2B5EF4-FFF2-40B4-BE49-F238E27FC236}">
                <a16:creationId xmlns:a16="http://schemas.microsoft.com/office/drawing/2014/main" id="{725A4FA7-AA8B-448F-850E-A1D8225675C1}"/>
              </a:ext>
            </a:extLst>
          </p:cNvPr>
          <p:cNvSpPr txBox="1"/>
          <p:nvPr/>
        </p:nvSpPr>
        <p:spPr>
          <a:xfrm>
            <a:off x="1250863" y="4706971"/>
            <a:ext cx="288000" cy="461665"/>
          </a:xfrm>
          <a:prstGeom prst="rect">
            <a:avLst/>
          </a:prstGeom>
          <a:noFill/>
        </p:spPr>
        <p:txBody>
          <a:bodyPr wrap="square" rtlCol="0">
            <a:spAutoFit/>
          </a:bodyPr>
          <a:lstStyle/>
          <a:p>
            <a:r>
              <a:rPr lang="en-US" sz="2400" dirty="0">
                <a:solidFill>
                  <a:schemeClr val="accent6"/>
                </a:solidFill>
              </a:rPr>
              <a:t>m</a:t>
            </a:r>
            <a:endParaRPr lang="en-IN" sz="2400" dirty="0">
              <a:solidFill>
                <a:schemeClr val="accent6"/>
              </a:solidFill>
            </a:endParaRPr>
          </a:p>
        </p:txBody>
      </p:sp>
      <p:sp>
        <p:nvSpPr>
          <p:cNvPr id="101" name="TextBox 100">
            <a:extLst>
              <a:ext uri="{FF2B5EF4-FFF2-40B4-BE49-F238E27FC236}">
                <a16:creationId xmlns:a16="http://schemas.microsoft.com/office/drawing/2014/main" id="{06AA4195-B575-4ED9-A1B7-ED7A6AC1CED3}"/>
              </a:ext>
            </a:extLst>
          </p:cNvPr>
          <p:cNvSpPr txBox="1"/>
          <p:nvPr/>
        </p:nvSpPr>
        <p:spPr>
          <a:xfrm>
            <a:off x="464462" y="5370992"/>
            <a:ext cx="1248229" cy="461665"/>
          </a:xfrm>
          <a:prstGeom prst="rect">
            <a:avLst/>
          </a:prstGeom>
          <a:noFill/>
        </p:spPr>
        <p:txBody>
          <a:bodyPr wrap="square" rtlCol="0">
            <a:spAutoFit/>
          </a:bodyPr>
          <a:lstStyle/>
          <a:p>
            <a:pPr algn="ctr"/>
            <a:r>
              <a:rPr lang="en-US" sz="2400" dirty="0">
                <a:solidFill>
                  <a:srgbClr val="0070C0"/>
                </a:solidFill>
              </a:rPr>
              <a:t>Demand</a:t>
            </a:r>
            <a:endParaRPr lang="en-IN" sz="2400" dirty="0">
              <a:solidFill>
                <a:srgbClr val="0070C0"/>
              </a:solidFill>
            </a:endParaRPr>
          </a:p>
        </p:txBody>
      </p:sp>
      <p:sp>
        <p:nvSpPr>
          <p:cNvPr id="102" name="TextBox 101">
            <a:extLst>
              <a:ext uri="{FF2B5EF4-FFF2-40B4-BE49-F238E27FC236}">
                <a16:creationId xmlns:a16="http://schemas.microsoft.com/office/drawing/2014/main" id="{2416C8E9-8ED6-466A-986B-98268150ADB8}"/>
              </a:ext>
            </a:extLst>
          </p:cNvPr>
          <p:cNvSpPr txBox="1"/>
          <p:nvPr/>
        </p:nvSpPr>
        <p:spPr>
          <a:xfrm>
            <a:off x="5239293" y="1124885"/>
            <a:ext cx="1248229" cy="461665"/>
          </a:xfrm>
          <a:prstGeom prst="rect">
            <a:avLst/>
          </a:prstGeom>
          <a:noFill/>
        </p:spPr>
        <p:txBody>
          <a:bodyPr wrap="square" rtlCol="0">
            <a:spAutoFit/>
          </a:bodyPr>
          <a:lstStyle/>
          <a:p>
            <a:pPr algn="ctr"/>
            <a:r>
              <a:rPr lang="en-US" sz="2400" dirty="0">
                <a:solidFill>
                  <a:schemeClr val="accent6"/>
                </a:solidFill>
              </a:rPr>
              <a:t>Supply</a:t>
            </a:r>
            <a:endParaRPr lang="en-IN" sz="2400" dirty="0">
              <a:solidFill>
                <a:schemeClr val="accent6"/>
              </a:solidFill>
            </a:endParaRPr>
          </a:p>
        </p:txBody>
      </p:sp>
      <p:sp>
        <p:nvSpPr>
          <p:cNvPr id="103" name="TextBox 102">
            <a:extLst>
              <a:ext uri="{FF2B5EF4-FFF2-40B4-BE49-F238E27FC236}">
                <a16:creationId xmlns:a16="http://schemas.microsoft.com/office/drawing/2014/main" id="{613B5BF7-9BD9-48A9-8A12-9C58C6D71FD1}"/>
              </a:ext>
            </a:extLst>
          </p:cNvPr>
          <p:cNvSpPr txBox="1"/>
          <p:nvPr/>
        </p:nvSpPr>
        <p:spPr>
          <a:xfrm>
            <a:off x="1990703" y="5370992"/>
            <a:ext cx="648000" cy="461665"/>
          </a:xfrm>
          <a:prstGeom prst="rect">
            <a:avLst/>
          </a:prstGeom>
          <a:noFill/>
        </p:spPr>
        <p:txBody>
          <a:bodyPr wrap="square" rtlCol="0">
            <a:spAutoFit/>
          </a:bodyPr>
          <a:lstStyle/>
          <a:p>
            <a:r>
              <a:rPr lang="en-US" sz="2400" dirty="0">
                <a:solidFill>
                  <a:srgbClr val="0070C0"/>
                </a:solidFill>
              </a:rPr>
              <a:t>b</a:t>
            </a:r>
            <a:r>
              <a:rPr lang="en-US" sz="2400" baseline="-25000" dirty="0">
                <a:solidFill>
                  <a:srgbClr val="0070C0"/>
                </a:solidFill>
              </a:rPr>
              <a:t>1</a:t>
            </a:r>
            <a:endParaRPr lang="en-IN" sz="2400" baseline="-25000" dirty="0">
              <a:solidFill>
                <a:srgbClr val="0070C0"/>
              </a:solidFill>
            </a:endParaRPr>
          </a:p>
        </p:txBody>
      </p:sp>
      <p:sp>
        <p:nvSpPr>
          <p:cNvPr id="104" name="TextBox 103">
            <a:extLst>
              <a:ext uri="{FF2B5EF4-FFF2-40B4-BE49-F238E27FC236}">
                <a16:creationId xmlns:a16="http://schemas.microsoft.com/office/drawing/2014/main" id="{A32A44A4-EA14-4B5B-8B24-8AF46E69FE2E}"/>
              </a:ext>
            </a:extLst>
          </p:cNvPr>
          <p:cNvSpPr txBox="1"/>
          <p:nvPr/>
        </p:nvSpPr>
        <p:spPr>
          <a:xfrm>
            <a:off x="2952464" y="5370992"/>
            <a:ext cx="482894" cy="461665"/>
          </a:xfrm>
          <a:prstGeom prst="rect">
            <a:avLst/>
          </a:prstGeom>
          <a:noFill/>
        </p:spPr>
        <p:txBody>
          <a:bodyPr wrap="square" rtlCol="0">
            <a:spAutoFit/>
          </a:bodyPr>
          <a:lstStyle/>
          <a:p>
            <a:r>
              <a:rPr lang="en-US" sz="2400" dirty="0">
                <a:solidFill>
                  <a:srgbClr val="0070C0"/>
                </a:solidFill>
              </a:rPr>
              <a:t>b</a:t>
            </a:r>
            <a:r>
              <a:rPr lang="en-US" sz="2400" baseline="-25000" dirty="0">
                <a:solidFill>
                  <a:srgbClr val="0070C0"/>
                </a:solidFill>
              </a:rPr>
              <a:t>2</a:t>
            </a:r>
            <a:endParaRPr lang="en-IN" sz="2400" baseline="-25000" dirty="0">
              <a:solidFill>
                <a:srgbClr val="0070C0"/>
              </a:solidFill>
            </a:endParaRPr>
          </a:p>
        </p:txBody>
      </p:sp>
      <p:sp>
        <p:nvSpPr>
          <p:cNvPr id="105" name="TextBox 104">
            <a:extLst>
              <a:ext uri="{FF2B5EF4-FFF2-40B4-BE49-F238E27FC236}">
                <a16:creationId xmlns:a16="http://schemas.microsoft.com/office/drawing/2014/main" id="{49B3B0BA-708F-46E1-BB69-FCAE608425CD}"/>
              </a:ext>
            </a:extLst>
          </p:cNvPr>
          <p:cNvSpPr txBox="1"/>
          <p:nvPr/>
        </p:nvSpPr>
        <p:spPr>
          <a:xfrm>
            <a:off x="4692083" y="5370992"/>
            <a:ext cx="482894" cy="461665"/>
          </a:xfrm>
          <a:prstGeom prst="rect">
            <a:avLst/>
          </a:prstGeom>
          <a:noFill/>
        </p:spPr>
        <p:txBody>
          <a:bodyPr wrap="square" rtlCol="0">
            <a:spAutoFit/>
          </a:bodyPr>
          <a:lstStyle/>
          <a:p>
            <a:r>
              <a:rPr lang="en-US" sz="2400" dirty="0">
                <a:solidFill>
                  <a:srgbClr val="0070C0"/>
                </a:solidFill>
              </a:rPr>
              <a:t>b</a:t>
            </a:r>
            <a:r>
              <a:rPr lang="en-US" sz="2400" baseline="-25000" dirty="0">
                <a:solidFill>
                  <a:srgbClr val="0070C0"/>
                </a:solidFill>
              </a:rPr>
              <a:t>n</a:t>
            </a:r>
            <a:endParaRPr lang="en-IN" sz="2400" baseline="-25000" dirty="0">
              <a:solidFill>
                <a:srgbClr val="0070C0"/>
              </a:solidFill>
            </a:endParaRPr>
          </a:p>
        </p:txBody>
      </p:sp>
      <p:sp>
        <p:nvSpPr>
          <p:cNvPr id="106" name="TextBox 105">
            <a:extLst>
              <a:ext uri="{FF2B5EF4-FFF2-40B4-BE49-F238E27FC236}">
                <a16:creationId xmlns:a16="http://schemas.microsoft.com/office/drawing/2014/main" id="{4E63300A-8CE0-4A39-AA15-D803ECBA9C55}"/>
              </a:ext>
            </a:extLst>
          </p:cNvPr>
          <p:cNvSpPr txBox="1"/>
          <p:nvPr/>
        </p:nvSpPr>
        <p:spPr>
          <a:xfrm>
            <a:off x="5653989" y="1728319"/>
            <a:ext cx="498201" cy="461665"/>
          </a:xfrm>
          <a:prstGeom prst="rect">
            <a:avLst/>
          </a:prstGeom>
          <a:noFill/>
        </p:spPr>
        <p:txBody>
          <a:bodyPr wrap="square" rtlCol="0">
            <a:spAutoFit/>
          </a:bodyPr>
          <a:lstStyle/>
          <a:p>
            <a:r>
              <a:rPr lang="en-US" sz="2400" dirty="0">
                <a:solidFill>
                  <a:schemeClr val="accent6"/>
                </a:solidFill>
              </a:rPr>
              <a:t>a</a:t>
            </a:r>
            <a:r>
              <a:rPr lang="en-US" sz="2400" baseline="-25000" dirty="0">
                <a:solidFill>
                  <a:schemeClr val="accent6"/>
                </a:solidFill>
              </a:rPr>
              <a:t>1</a:t>
            </a:r>
            <a:endParaRPr lang="en-IN" sz="2400" baseline="-25000" dirty="0">
              <a:solidFill>
                <a:schemeClr val="accent6"/>
              </a:solidFill>
            </a:endParaRPr>
          </a:p>
        </p:txBody>
      </p:sp>
      <p:sp>
        <p:nvSpPr>
          <p:cNvPr id="107" name="TextBox 106">
            <a:extLst>
              <a:ext uri="{FF2B5EF4-FFF2-40B4-BE49-F238E27FC236}">
                <a16:creationId xmlns:a16="http://schemas.microsoft.com/office/drawing/2014/main" id="{3A47B8C3-40FA-453D-8004-04D6CA37419E}"/>
              </a:ext>
            </a:extLst>
          </p:cNvPr>
          <p:cNvSpPr txBox="1"/>
          <p:nvPr/>
        </p:nvSpPr>
        <p:spPr>
          <a:xfrm>
            <a:off x="5614306" y="2672045"/>
            <a:ext cx="498201" cy="461665"/>
          </a:xfrm>
          <a:prstGeom prst="rect">
            <a:avLst/>
          </a:prstGeom>
          <a:noFill/>
        </p:spPr>
        <p:txBody>
          <a:bodyPr wrap="square" rtlCol="0">
            <a:spAutoFit/>
          </a:bodyPr>
          <a:lstStyle/>
          <a:p>
            <a:r>
              <a:rPr lang="en-US" sz="2400" dirty="0">
                <a:solidFill>
                  <a:schemeClr val="accent6"/>
                </a:solidFill>
              </a:rPr>
              <a:t>a</a:t>
            </a:r>
            <a:r>
              <a:rPr lang="en-US" sz="2400" baseline="-25000" dirty="0">
                <a:solidFill>
                  <a:schemeClr val="accent6"/>
                </a:solidFill>
              </a:rPr>
              <a:t>2</a:t>
            </a:r>
            <a:endParaRPr lang="en-IN" sz="2400" baseline="-25000" dirty="0">
              <a:solidFill>
                <a:schemeClr val="accent6"/>
              </a:solidFill>
            </a:endParaRPr>
          </a:p>
        </p:txBody>
      </p:sp>
      <p:sp>
        <p:nvSpPr>
          <p:cNvPr id="108" name="TextBox 107">
            <a:extLst>
              <a:ext uri="{FF2B5EF4-FFF2-40B4-BE49-F238E27FC236}">
                <a16:creationId xmlns:a16="http://schemas.microsoft.com/office/drawing/2014/main" id="{413722CE-3363-4630-AED0-814AEF668569}"/>
              </a:ext>
            </a:extLst>
          </p:cNvPr>
          <p:cNvSpPr txBox="1"/>
          <p:nvPr/>
        </p:nvSpPr>
        <p:spPr>
          <a:xfrm>
            <a:off x="5649759" y="4529227"/>
            <a:ext cx="498201" cy="461665"/>
          </a:xfrm>
          <a:prstGeom prst="rect">
            <a:avLst/>
          </a:prstGeom>
          <a:noFill/>
        </p:spPr>
        <p:txBody>
          <a:bodyPr wrap="square" rtlCol="0">
            <a:spAutoFit/>
          </a:bodyPr>
          <a:lstStyle/>
          <a:p>
            <a:r>
              <a:rPr lang="en-US" sz="2400" dirty="0">
                <a:solidFill>
                  <a:schemeClr val="accent6"/>
                </a:solidFill>
              </a:rPr>
              <a:t>a</a:t>
            </a:r>
            <a:r>
              <a:rPr lang="en-US" sz="2400" baseline="-25000" dirty="0">
                <a:solidFill>
                  <a:schemeClr val="accent6"/>
                </a:solidFill>
              </a:rPr>
              <a:t>m</a:t>
            </a:r>
            <a:endParaRPr lang="en-IN" sz="2400" baseline="-25000" dirty="0">
              <a:solidFill>
                <a:schemeClr val="accent6"/>
              </a:solidFill>
            </a:endParaRPr>
          </a:p>
        </p:txBody>
      </p:sp>
      <p:sp>
        <p:nvSpPr>
          <p:cNvPr id="109" name="TextBox 108">
            <a:extLst>
              <a:ext uri="{FF2B5EF4-FFF2-40B4-BE49-F238E27FC236}">
                <a16:creationId xmlns:a16="http://schemas.microsoft.com/office/drawing/2014/main" id="{9848424F-FBE3-40DE-AD9D-FE7819EFF04E}"/>
              </a:ext>
            </a:extLst>
          </p:cNvPr>
          <p:cNvSpPr txBox="1"/>
          <p:nvPr/>
        </p:nvSpPr>
        <p:spPr>
          <a:xfrm>
            <a:off x="6879771" y="815149"/>
            <a:ext cx="4904427" cy="461665"/>
          </a:xfrm>
          <a:prstGeom prst="rect">
            <a:avLst/>
          </a:prstGeom>
          <a:noFill/>
        </p:spPr>
        <p:txBody>
          <a:bodyPr wrap="square" rtlCol="0">
            <a:spAutoFit/>
          </a:bodyPr>
          <a:lstStyle/>
          <a:p>
            <a:r>
              <a:rPr lang="en-US" sz="2400" dirty="0">
                <a:solidFill>
                  <a:schemeClr val="accent6"/>
                </a:solidFill>
              </a:rPr>
              <a:t>Source = i (where, i = 1, 2, …, m)</a:t>
            </a:r>
            <a:endParaRPr lang="en-IN" sz="2400" dirty="0">
              <a:solidFill>
                <a:schemeClr val="accent6"/>
              </a:solidFill>
            </a:endParaRPr>
          </a:p>
        </p:txBody>
      </p:sp>
      <p:sp>
        <p:nvSpPr>
          <p:cNvPr id="110" name="TextBox 109">
            <a:extLst>
              <a:ext uri="{FF2B5EF4-FFF2-40B4-BE49-F238E27FC236}">
                <a16:creationId xmlns:a16="http://schemas.microsoft.com/office/drawing/2014/main" id="{63213ED3-2588-4F41-A117-6B3082743DBB}"/>
              </a:ext>
            </a:extLst>
          </p:cNvPr>
          <p:cNvSpPr txBox="1"/>
          <p:nvPr/>
        </p:nvSpPr>
        <p:spPr>
          <a:xfrm>
            <a:off x="6870209" y="1387413"/>
            <a:ext cx="4521684" cy="461665"/>
          </a:xfrm>
          <a:prstGeom prst="rect">
            <a:avLst/>
          </a:prstGeom>
          <a:noFill/>
        </p:spPr>
        <p:txBody>
          <a:bodyPr wrap="square" rtlCol="0">
            <a:spAutoFit/>
          </a:bodyPr>
          <a:lstStyle/>
          <a:p>
            <a:r>
              <a:rPr lang="en-US" sz="2400" dirty="0">
                <a:solidFill>
                  <a:srgbClr val="0070C0"/>
                </a:solidFill>
              </a:rPr>
              <a:t>Destination = j (where j = 1, 2, …, n)</a:t>
            </a:r>
            <a:endParaRPr lang="en-IN" sz="2400" dirty="0">
              <a:solidFill>
                <a:srgbClr val="0070C0"/>
              </a:solidFill>
            </a:endParaRPr>
          </a:p>
        </p:txBody>
      </p:sp>
      <p:sp>
        <p:nvSpPr>
          <p:cNvPr id="111" name="TextBox 110">
            <a:extLst>
              <a:ext uri="{FF2B5EF4-FFF2-40B4-BE49-F238E27FC236}">
                <a16:creationId xmlns:a16="http://schemas.microsoft.com/office/drawing/2014/main" id="{0C0072BD-1572-4A5A-8C7D-682CAD029582}"/>
              </a:ext>
            </a:extLst>
          </p:cNvPr>
          <p:cNvSpPr txBox="1"/>
          <p:nvPr/>
        </p:nvSpPr>
        <p:spPr>
          <a:xfrm>
            <a:off x="6879772" y="1959677"/>
            <a:ext cx="648000" cy="461665"/>
          </a:xfrm>
          <a:prstGeom prst="rect">
            <a:avLst/>
          </a:prstGeom>
          <a:noFill/>
        </p:spPr>
        <p:txBody>
          <a:bodyPr wrap="square" rtlCol="0">
            <a:spAutoFit/>
          </a:bodyPr>
          <a:lstStyle/>
          <a:p>
            <a:r>
              <a:rPr lang="en-US" sz="2400" dirty="0">
                <a:solidFill>
                  <a:schemeClr val="accent6"/>
                </a:solidFill>
              </a:rPr>
              <a:t>a</a:t>
            </a:r>
            <a:r>
              <a:rPr lang="en-US" sz="2400" baseline="-25000" dirty="0">
                <a:solidFill>
                  <a:schemeClr val="accent6"/>
                </a:solidFill>
              </a:rPr>
              <a:t>i</a:t>
            </a:r>
            <a:r>
              <a:rPr lang="en-US" sz="2400" dirty="0">
                <a:solidFill>
                  <a:schemeClr val="accent6"/>
                </a:solidFill>
              </a:rPr>
              <a:t> =</a:t>
            </a:r>
            <a:endParaRPr lang="en-IN" sz="2400" baseline="-25000" dirty="0">
              <a:solidFill>
                <a:schemeClr val="accent6"/>
              </a:solidFill>
            </a:endParaRPr>
          </a:p>
        </p:txBody>
      </p:sp>
      <p:sp>
        <p:nvSpPr>
          <p:cNvPr id="113" name="TextBox 112">
            <a:extLst>
              <a:ext uri="{FF2B5EF4-FFF2-40B4-BE49-F238E27FC236}">
                <a16:creationId xmlns:a16="http://schemas.microsoft.com/office/drawing/2014/main" id="{B78DBC61-55B5-46E8-B533-0460E6BAE260}"/>
              </a:ext>
            </a:extLst>
          </p:cNvPr>
          <p:cNvSpPr txBox="1"/>
          <p:nvPr/>
        </p:nvSpPr>
        <p:spPr>
          <a:xfrm>
            <a:off x="7429648" y="1953026"/>
            <a:ext cx="4631724" cy="830997"/>
          </a:xfrm>
          <a:prstGeom prst="rect">
            <a:avLst/>
          </a:prstGeom>
          <a:noFill/>
        </p:spPr>
        <p:txBody>
          <a:bodyPr wrap="square" rtlCol="0">
            <a:spAutoFit/>
          </a:bodyPr>
          <a:lstStyle/>
          <a:p>
            <a:pPr algn="just"/>
            <a:r>
              <a:rPr lang="en-US" sz="2400" dirty="0">
                <a:solidFill>
                  <a:schemeClr val="accent6"/>
                </a:solidFill>
              </a:rPr>
              <a:t>The number of supply units available at source </a:t>
            </a:r>
            <a:r>
              <a:rPr lang="en-US" sz="2400" dirty="0" err="1">
                <a:solidFill>
                  <a:schemeClr val="accent6"/>
                </a:solidFill>
              </a:rPr>
              <a:t>i</a:t>
            </a:r>
            <a:endParaRPr lang="en-IN" sz="2400" baseline="-25000" dirty="0">
              <a:solidFill>
                <a:schemeClr val="accent6"/>
              </a:solidFill>
            </a:endParaRPr>
          </a:p>
        </p:txBody>
      </p:sp>
      <p:sp>
        <p:nvSpPr>
          <p:cNvPr id="114" name="TextBox 113">
            <a:extLst>
              <a:ext uri="{FF2B5EF4-FFF2-40B4-BE49-F238E27FC236}">
                <a16:creationId xmlns:a16="http://schemas.microsoft.com/office/drawing/2014/main" id="{6CE7007A-CE06-44BA-AF03-CC09F4E34658}"/>
              </a:ext>
            </a:extLst>
          </p:cNvPr>
          <p:cNvSpPr txBox="1"/>
          <p:nvPr/>
        </p:nvSpPr>
        <p:spPr>
          <a:xfrm>
            <a:off x="6879772" y="2890376"/>
            <a:ext cx="648000" cy="461665"/>
          </a:xfrm>
          <a:prstGeom prst="rect">
            <a:avLst/>
          </a:prstGeom>
          <a:noFill/>
        </p:spPr>
        <p:txBody>
          <a:bodyPr wrap="square" rtlCol="0">
            <a:spAutoFit/>
          </a:bodyPr>
          <a:lstStyle/>
          <a:p>
            <a:r>
              <a:rPr lang="en-US" sz="2400" dirty="0" err="1">
                <a:solidFill>
                  <a:srgbClr val="0070C0"/>
                </a:solidFill>
              </a:rPr>
              <a:t>b</a:t>
            </a:r>
            <a:r>
              <a:rPr lang="en-US" sz="2400" baseline="-25000" dirty="0" err="1">
                <a:solidFill>
                  <a:srgbClr val="0070C0"/>
                </a:solidFill>
              </a:rPr>
              <a:t>j</a:t>
            </a:r>
            <a:r>
              <a:rPr lang="en-US" sz="2400" dirty="0">
                <a:solidFill>
                  <a:srgbClr val="0070C0"/>
                </a:solidFill>
              </a:rPr>
              <a:t> =</a:t>
            </a:r>
            <a:endParaRPr lang="en-IN" sz="2400" baseline="-25000" dirty="0">
              <a:solidFill>
                <a:srgbClr val="0070C0"/>
              </a:solidFill>
            </a:endParaRPr>
          </a:p>
        </p:txBody>
      </p:sp>
      <p:sp>
        <p:nvSpPr>
          <p:cNvPr id="115" name="TextBox 114">
            <a:extLst>
              <a:ext uri="{FF2B5EF4-FFF2-40B4-BE49-F238E27FC236}">
                <a16:creationId xmlns:a16="http://schemas.microsoft.com/office/drawing/2014/main" id="{E0E579B9-63EA-4083-9594-AFF41776B0DC}"/>
              </a:ext>
            </a:extLst>
          </p:cNvPr>
          <p:cNvSpPr txBox="1"/>
          <p:nvPr/>
        </p:nvSpPr>
        <p:spPr>
          <a:xfrm>
            <a:off x="7429648" y="2883725"/>
            <a:ext cx="4631724" cy="830997"/>
          </a:xfrm>
          <a:prstGeom prst="rect">
            <a:avLst/>
          </a:prstGeom>
          <a:noFill/>
        </p:spPr>
        <p:txBody>
          <a:bodyPr wrap="square" rtlCol="0">
            <a:spAutoFit/>
          </a:bodyPr>
          <a:lstStyle/>
          <a:p>
            <a:pPr algn="just"/>
            <a:r>
              <a:rPr lang="en-US" sz="2400" dirty="0">
                <a:solidFill>
                  <a:srgbClr val="0070C0"/>
                </a:solidFill>
              </a:rPr>
              <a:t>The number of demand units required at destination j</a:t>
            </a:r>
            <a:endParaRPr lang="en-IN" sz="2400" baseline="-25000" dirty="0">
              <a:solidFill>
                <a:srgbClr val="0070C0"/>
              </a:solidFill>
            </a:endParaRPr>
          </a:p>
        </p:txBody>
      </p:sp>
      <p:sp>
        <p:nvSpPr>
          <p:cNvPr id="116" name="TextBox 115">
            <a:extLst>
              <a:ext uri="{FF2B5EF4-FFF2-40B4-BE49-F238E27FC236}">
                <a16:creationId xmlns:a16="http://schemas.microsoft.com/office/drawing/2014/main" id="{F3C20F55-420B-4FC3-B772-4765E593A1B6}"/>
              </a:ext>
            </a:extLst>
          </p:cNvPr>
          <p:cNvSpPr txBox="1"/>
          <p:nvPr/>
        </p:nvSpPr>
        <p:spPr>
          <a:xfrm>
            <a:off x="6879772" y="3821075"/>
            <a:ext cx="725714" cy="461665"/>
          </a:xfrm>
          <a:prstGeom prst="rect">
            <a:avLst/>
          </a:prstGeom>
          <a:noFill/>
        </p:spPr>
        <p:txBody>
          <a:bodyPr wrap="square" rtlCol="0">
            <a:spAutoFit/>
          </a:bodyPr>
          <a:lstStyle/>
          <a:p>
            <a:r>
              <a:rPr lang="en-US" sz="2400" dirty="0" err="1"/>
              <a:t>C</a:t>
            </a:r>
            <a:r>
              <a:rPr lang="en-US" sz="2400" baseline="-25000" dirty="0" err="1"/>
              <a:t>ij</a:t>
            </a:r>
            <a:r>
              <a:rPr lang="en-US" sz="2400" dirty="0"/>
              <a:t> =</a:t>
            </a:r>
            <a:endParaRPr lang="en-IN" sz="2400" baseline="-25000" dirty="0"/>
          </a:p>
        </p:txBody>
      </p:sp>
      <p:sp>
        <p:nvSpPr>
          <p:cNvPr id="117" name="TextBox 116">
            <a:extLst>
              <a:ext uri="{FF2B5EF4-FFF2-40B4-BE49-F238E27FC236}">
                <a16:creationId xmlns:a16="http://schemas.microsoft.com/office/drawing/2014/main" id="{0CB42B55-B3DD-4913-83D9-F96035CA3353}"/>
              </a:ext>
            </a:extLst>
          </p:cNvPr>
          <p:cNvSpPr txBox="1"/>
          <p:nvPr/>
        </p:nvSpPr>
        <p:spPr>
          <a:xfrm>
            <a:off x="7429648" y="3814424"/>
            <a:ext cx="4631724" cy="1200329"/>
          </a:xfrm>
          <a:prstGeom prst="rect">
            <a:avLst/>
          </a:prstGeom>
          <a:noFill/>
        </p:spPr>
        <p:txBody>
          <a:bodyPr wrap="square" rtlCol="0">
            <a:spAutoFit/>
          </a:bodyPr>
          <a:lstStyle/>
          <a:p>
            <a:pPr algn="just"/>
            <a:r>
              <a:rPr lang="en-US" sz="2400" dirty="0"/>
              <a:t>The unit transportation cost for transporting the units from source </a:t>
            </a:r>
            <a:r>
              <a:rPr lang="en-US" sz="2400" dirty="0" err="1"/>
              <a:t>i</a:t>
            </a:r>
            <a:r>
              <a:rPr lang="en-US" sz="2400" dirty="0"/>
              <a:t> to destination j</a:t>
            </a:r>
            <a:endParaRPr lang="en-IN" sz="2400" baseline="-25000" dirty="0"/>
          </a:p>
        </p:txBody>
      </p:sp>
      <p:sp>
        <p:nvSpPr>
          <p:cNvPr id="118" name="TextBox 117">
            <a:extLst>
              <a:ext uri="{FF2B5EF4-FFF2-40B4-BE49-F238E27FC236}">
                <a16:creationId xmlns:a16="http://schemas.microsoft.com/office/drawing/2014/main" id="{8910BDAE-15BA-4A75-B0CA-4E84A21F8078}"/>
              </a:ext>
            </a:extLst>
          </p:cNvPr>
          <p:cNvSpPr txBox="1"/>
          <p:nvPr/>
        </p:nvSpPr>
        <p:spPr>
          <a:xfrm>
            <a:off x="6879772" y="5121106"/>
            <a:ext cx="725714" cy="461665"/>
          </a:xfrm>
          <a:prstGeom prst="rect">
            <a:avLst/>
          </a:prstGeom>
          <a:noFill/>
        </p:spPr>
        <p:txBody>
          <a:bodyPr wrap="square" rtlCol="0">
            <a:spAutoFit/>
          </a:bodyPr>
          <a:lstStyle/>
          <a:p>
            <a:r>
              <a:rPr lang="en-US" sz="2400" dirty="0" err="1">
                <a:solidFill>
                  <a:schemeClr val="accent3">
                    <a:lumMod val="75000"/>
                  </a:schemeClr>
                </a:solidFill>
              </a:rPr>
              <a:t>x</a:t>
            </a:r>
            <a:r>
              <a:rPr lang="en-US" sz="2400" baseline="-25000" dirty="0" err="1">
                <a:solidFill>
                  <a:schemeClr val="accent3">
                    <a:lumMod val="75000"/>
                  </a:schemeClr>
                </a:solidFill>
              </a:rPr>
              <a:t>ij</a:t>
            </a:r>
            <a:r>
              <a:rPr lang="en-US" sz="2400" dirty="0">
                <a:solidFill>
                  <a:schemeClr val="accent3">
                    <a:lumMod val="75000"/>
                  </a:schemeClr>
                </a:solidFill>
              </a:rPr>
              <a:t> =</a:t>
            </a:r>
            <a:endParaRPr lang="en-IN" sz="2400" baseline="-25000" dirty="0">
              <a:solidFill>
                <a:schemeClr val="accent3">
                  <a:lumMod val="75000"/>
                </a:schemeClr>
              </a:solidFill>
            </a:endParaRPr>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5C6F1DF3-99A2-4A21-9D27-4B6E873F5E9E}"/>
                  </a:ext>
                </a:extLst>
              </p:cNvPr>
              <p:cNvSpPr txBox="1"/>
              <p:nvPr/>
            </p:nvSpPr>
            <p:spPr>
              <a:xfrm>
                <a:off x="7429648" y="5114455"/>
                <a:ext cx="4631724" cy="860748"/>
              </a:xfrm>
              <a:prstGeom prst="rect">
                <a:avLst/>
              </a:prstGeom>
              <a:noFill/>
            </p:spPr>
            <p:txBody>
              <a:bodyPr wrap="square" rtlCol="0">
                <a:spAutoFit/>
              </a:bodyPr>
              <a:lstStyle/>
              <a:p>
                <a:pPr algn="just"/>
                <a:r>
                  <a:rPr lang="en-US" sz="2400" dirty="0">
                    <a:solidFill>
                      <a:schemeClr val="accent3">
                        <a:lumMod val="75000"/>
                      </a:schemeClr>
                    </a:solidFill>
                  </a:rPr>
                  <a:t>The number of units shipped from source </a:t>
                </a:r>
                <a:r>
                  <a:rPr lang="en-US" sz="2400" dirty="0" err="1">
                    <a:solidFill>
                      <a:schemeClr val="accent3">
                        <a:lumMod val="75000"/>
                      </a:schemeClr>
                    </a:solidFill>
                  </a:rPr>
                  <a:t>i</a:t>
                </a:r>
                <a:r>
                  <a:rPr lang="en-US" sz="2400" dirty="0">
                    <a:solidFill>
                      <a:schemeClr val="accent3">
                        <a:lumMod val="75000"/>
                      </a:schemeClr>
                    </a:solidFill>
                  </a:rPr>
                  <a:t> to destination j </a:t>
                </a:r>
                <a14:m>
                  <m:oMath xmlns:m="http://schemas.openxmlformats.org/officeDocument/2006/math">
                    <m:r>
                      <a:rPr lang="en-US" sz="2400" b="0" i="1" smtClean="0">
                        <a:solidFill>
                          <a:schemeClr val="accent3">
                            <a:lumMod val="75000"/>
                          </a:schemeClr>
                        </a:solidFill>
                        <a:latin typeface="Cambria Math" panose="02040503050406030204" pitchFamily="18" charset="0"/>
                      </a:rPr>
                      <m:t>(</m:t>
                    </m:r>
                    <m:sSub>
                      <m:sSubPr>
                        <m:ctrlPr>
                          <a:rPr lang="en-US" sz="2400" i="1" smtClean="0">
                            <a:solidFill>
                              <a:schemeClr val="accent3">
                                <a:lumMod val="75000"/>
                              </a:schemeClr>
                            </a:solidFill>
                            <a:latin typeface="Cambria Math" panose="02040503050406030204" pitchFamily="18" charset="0"/>
                          </a:rPr>
                        </m:ctrlPr>
                      </m:sSubPr>
                      <m:e>
                        <m:r>
                          <a:rPr lang="en-US" sz="2400" b="0" i="1" smtClean="0">
                            <a:solidFill>
                              <a:schemeClr val="accent3">
                                <a:lumMod val="75000"/>
                              </a:schemeClr>
                            </a:solidFill>
                            <a:latin typeface="Cambria Math" panose="02040503050406030204" pitchFamily="18" charset="0"/>
                          </a:rPr>
                          <m:t>𝑥</m:t>
                        </m:r>
                      </m:e>
                      <m:sub>
                        <m:r>
                          <a:rPr lang="en-US" sz="2400" b="0" i="1" smtClean="0">
                            <a:solidFill>
                              <a:schemeClr val="accent3">
                                <a:lumMod val="75000"/>
                              </a:schemeClr>
                            </a:solidFill>
                            <a:latin typeface="Cambria Math" panose="02040503050406030204" pitchFamily="18" charset="0"/>
                          </a:rPr>
                          <m:t>𝑖𝑗</m:t>
                        </m:r>
                      </m:sub>
                    </m:sSub>
                    <m:r>
                      <a:rPr lang="en-US" sz="2400" b="0" i="1" smtClean="0">
                        <a:solidFill>
                          <a:schemeClr val="accent3">
                            <a:lumMod val="75000"/>
                          </a:schemeClr>
                        </a:solidFill>
                        <a:latin typeface="Cambria Math" panose="02040503050406030204" pitchFamily="18" charset="0"/>
                        <a:ea typeface="Cambria Math" panose="02040503050406030204" pitchFamily="18" charset="0"/>
                      </a:rPr>
                      <m:t>≥0)</m:t>
                    </m:r>
                  </m:oMath>
                </a14:m>
                <a:endParaRPr lang="en-IN" sz="2400" baseline="-25000" dirty="0">
                  <a:solidFill>
                    <a:schemeClr val="accent3">
                      <a:lumMod val="75000"/>
                    </a:schemeClr>
                  </a:solidFill>
                </a:endParaRPr>
              </a:p>
            </p:txBody>
          </p:sp>
        </mc:Choice>
        <mc:Fallback xmlns="">
          <p:sp>
            <p:nvSpPr>
              <p:cNvPr id="119" name="TextBox 118">
                <a:extLst>
                  <a:ext uri="{FF2B5EF4-FFF2-40B4-BE49-F238E27FC236}">
                    <a16:creationId xmlns:a16="http://schemas.microsoft.com/office/drawing/2014/main" id="{5C6F1DF3-99A2-4A21-9D27-4B6E873F5E9E}"/>
                  </a:ext>
                </a:extLst>
              </p:cNvPr>
              <p:cNvSpPr txBox="1">
                <a:spLocks noRot="1" noChangeAspect="1" noMove="1" noResize="1" noEditPoints="1" noAdjustHandles="1" noChangeArrowheads="1" noChangeShapeType="1" noTextEdit="1"/>
              </p:cNvSpPr>
              <p:nvPr/>
            </p:nvSpPr>
            <p:spPr>
              <a:xfrm>
                <a:off x="7429648" y="5114455"/>
                <a:ext cx="4631724" cy="860748"/>
              </a:xfrm>
              <a:prstGeom prst="rect">
                <a:avLst/>
              </a:prstGeom>
              <a:blipFill>
                <a:blip r:embed="rId2"/>
                <a:stretch>
                  <a:fillRect l="-2105" t="-4965" r="-1974" b="-12766"/>
                </a:stretch>
              </a:blipFill>
            </p:spPr>
            <p:txBody>
              <a:bodyPr/>
              <a:lstStyle/>
              <a:p>
                <a:r>
                  <a:rPr lang="en-IN">
                    <a:noFill/>
                  </a:rPr>
                  <a:t> </a:t>
                </a:r>
              </a:p>
            </p:txBody>
          </p:sp>
        </mc:Fallback>
      </mc:AlternateContent>
      <p:cxnSp>
        <p:nvCxnSpPr>
          <p:cNvPr id="121" name="Straight Connector 120">
            <a:extLst>
              <a:ext uri="{FF2B5EF4-FFF2-40B4-BE49-F238E27FC236}">
                <a16:creationId xmlns:a16="http://schemas.microsoft.com/office/drawing/2014/main" id="{6D5818E6-C115-4462-BFDD-E020364B0E0E}"/>
              </a:ext>
            </a:extLst>
          </p:cNvPr>
          <p:cNvCxnSpPr>
            <a:cxnSpLocks/>
          </p:cNvCxnSpPr>
          <p:nvPr/>
        </p:nvCxnSpPr>
        <p:spPr>
          <a:xfrm flipH="1">
            <a:off x="6618151" y="725714"/>
            <a:ext cx="363" cy="5863771"/>
          </a:xfrm>
          <a:prstGeom prst="line">
            <a:avLst/>
          </a:prstGeom>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51B2A832-8F49-43BE-9D05-5C5B7944C9DA}"/>
              </a:ext>
            </a:extLst>
          </p:cNvPr>
          <p:cNvSpPr txBox="1"/>
          <p:nvPr/>
        </p:nvSpPr>
        <p:spPr>
          <a:xfrm>
            <a:off x="3862513" y="981556"/>
            <a:ext cx="333828" cy="461665"/>
          </a:xfrm>
          <a:prstGeom prst="rect">
            <a:avLst/>
          </a:prstGeom>
          <a:noFill/>
        </p:spPr>
        <p:txBody>
          <a:bodyPr wrap="square" rtlCol="0" anchor="ctr">
            <a:spAutoFit/>
          </a:bodyPr>
          <a:lstStyle/>
          <a:p>
            <a:r>
              <a:rPr lang="en-US" sz="2400" dirty="0">
                <a:solidFill>
                  <a:srgbClr val="0070C0"/>
                </a:solidFill>
              </a:rPr>
              <a:t>…</a:t>
            </a:r>
            <a:endParaRPr lang="en-IN" sz="2400" baseline="-25000" dirty="0">
              <a:solidFill>
                <a:srgbClr val="0070C0"/>
              </a:solidFill>
            </a:endParaRPr>
          </a:p>
        </p:txBody>
      </p:sp>
      <p:sp>
        <p:nvSpPr>
          <p:cNvPr id="126" name="TextBox 125">
            <a:extLst>
              <a:ext uri="{FF2B5EF4-FFF2-40B4-BE49-F238E27FC236}">
                <a16:creationId xmlns:a16="http://schemas.microsoft.com/office/drawing/2014/main" id="{159AE31C-96DB-43F1-95D9-2D78B95CAE10}"/>
              </a:ext>
            </a:extLst>
          </p:cNvPr>
          <p:cNvSpPr txBox="1"/>
          <p:nvPr/>
        </p:nvSpPr>
        <p:spPr>
          <a:xfrm>
            <a:off x="5665194" y="3765477"/>
            <a:ext cx="553998" cy="581507"/>
          </a:xfrm>
          <a:prstGeom prst="rect">
            <a:avLst/>
          </a:prstGeom>
          <a:noFill/>
        </p:spPr>
        <p:txBody>
          <a:bodyPr vert="vert" wrap="square" rtlCol="0" anchor="ctr">
            <a:spAutoFit/>
          </a:bodyPr>
          <a:lstStyle/>
          <a:p>
            <a:r>
              <a:rPr lang="en-US" sz="2400" dirty="0">
                <a:solidFill>
                  <a:schemeClr val="accent6"/>
                </a:solidFill>
              </a:rPr>
              <a:t>…</a:t>
            </a:r>
            <a:endParaRPr lang="en-IN" sz="2400" baseline="-25000" dirty="0">
              <a:solidFill>
                <a:schemeClr val="accent6"/>
              </a:solidFill>
            </a:endParaRPr>
          </a:p>
        </p:txBody>
      </p:sp>
      <p:sp>
        <p:nvSpPr>
          <p:cNvPr id="127" name="TextBox 126">
            <a:extLst>
              <a:ext uri="{FF2B5EF4-FFF2-40B4-BE49-F238E27FC236}">
                <a16:creationId xmlns:a16="http://schemas.microsoft.com/office/drawing/2014/main" id="{261C7117-DBB8-4033-AA40-68ACCA24CF63}"/>
              </a:ext>
            </a:extLst>
          </p:cNvPr>
          <p:cNvSpPr txBox="1"/>
          <p:nvPr/>
        </p:nvSpPr>
        <p:spPr>
          <a:xfrm>
            <a:off x="3866076" y="5264469"/>
            <a:ext cx="333828" cy="461665"/>
          </a:xfrm>
          <a:prstGeom prst="rect">
            <a:avLst/>
          </a:prstGeom>
          <a:noFill/>
        </p:spPr>
        <p:txBody>
          <a:bodyPr wrap="square" rtlCol="0">
            <a:spAutoFit/>
          </a:bodyPr>
          <a:lstStyle/>
          <a:p>
            <a:r>
              <a:rPr lang="en-US" sz="2400" dirty="0">
                <a:solidFill>
                  <a:srgbClr val="0070C0"/>
                </a:solidFill>
              </a:rPr>
              <a:t>…</a:t>
            </a:r>
            <a:endParaRPr lang="en-IN" sz="2400" baseline="-25000" dirty="0">
              <a:solidFill>
                <a:srgbClr val="0070C0"/>
              </a:solidFill>
            </a:endParaRPr>
          </a:p>
        </p:txBody>
      </p:sp>
    </p:spTree>
    <p:extLst>
      <p:ext uri="{BB962C8B-B14F-4D97-AF65-F5344CB8AC3E}">
        <p14:creationId xmlns:p14="http://schemas.microsoft.com/office/powerpoint/2010/main" val="330896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wipe(left)">
                                      <p:cBhvr>
                                        <p:cTn id="11" dur="500"/>
                                        <p:tgtEl>
                                          <p:spTgt spid="10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wipe(left)">
                                      <p:cBhvr>
                                        <p:cTn id="16" dur="500"/>
                                        <p:tgtEl>
                                          <p:spTgt spid="8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left)">
                                      <p:cBhvr>
                                        <p:cTn id="20" dur="500"/>
                                        <p:tgtEl>
                                          <p:spTgt spid="95"/>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wipe(left)">
                                      <p:cBhvr>
                                        <p:cTn id="24" dur="500"/>
                                        <p:tgtEl>
                                          <p:spTgt spid="9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left)">
                                      <p:cBhvr>
                                        <p:cTn id="28" dur="500"/>
                                        <p:tgtEl>
                                          <p:spTgt spid="99"/>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wipe(left)">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wipe(left)">
                                      <p:cBhvr>
                                        <p:cTn id="37" dur="500"/>
                                        <p:tgtEl>
                                          <p:spTgt spid="1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wipe(left)">
                                      <p:cBhvr>
                                        <p:cTn id="50" dur="500"/>
                                        <p:tgtEl>
                                          <p:spTgt spid="92"/>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125"/>
                                        </p:tgtEl>
                                        <p:attrNameLst>
                                          <p:attrName>style.visibility</p:attrName>
                                        </p:attrNameLst>
                                      </p:cBhvr>
                                      <p:to>
                                        <p:strVal val="visible"/>
                                      </p:to>
                                    </p:set>
                                    <p:animEffect transition="in" filter="wipe(left)">
                                      <p:cBhvr>
                                        <p:cTn id="54" dur="500"/>
                                        <p:tgtEl>
                                          <p:spTgt spid="125"/>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wipe(left)">
                                      <p:cBhvr>
                                        <p:cTn id="58" dur="500"/>
                                        <p:tgtEl>
                                          <p:spTgt spid="9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11"/>
                                        </p:tgtEl>
                                        <p:attrNameLst>
                                          <p:attrName>style.visibility</p:attrName>
                                        </p:attrNameLst>
                                      </p:cBhvr>
                                      <p:to>
                                        <p:strVal val="visible"/>
                                      </p:to>
                                    </p:set>
                                    <p:animEffect transition="in" filter="wipe(left)">
                                      <p:cBhvr>
                                        <p:cTn id="85" dur="500"/>
                                        <p:tgtEl>
                                          <p:spTgt spid="111"/>
                                        </p:tgtEl>
                                      </p:cBhvr>
                                    </p:animEffect>
                                  </p:childTnLst>
                                </p:cTn>
                              </p:par>
                            </p:childTnLst>
                          </p:cTn>
                        </p:par>
                        <p:par>
                          <p:cTn id="86" fill="hold">
                            <p:stCondLst>
                              <p:cond delay="500"/>
                            </p:stCondLst>
                            <p:childTnLst>
                              <p:par>
                                <p:cTn id="87" presetID="22" presetClass="entr" presetSubtype="8" fill="hold" grpId="0" nodeType="afterEffect">
                                  <p:stCondLst>
                                    <p:cond delay="500"/>
                                  </p:stCondLst>
                                  <p:childTnLst>
                                    <p:set>
                                      <p:cBhvr>
                                        <p:cTn id="88" dur="1" fill="hold">
                                          <p:stCondLst>
                                            <p:cond delay="0"/>
                                          </p:stCondLst>
                                        </p:cTn>
                                        <p:tgtEl>
                                          <p:spTgt spid="113"/>
                                        </p:tgtEl>
                                        <p:attrNameLst>
                                          <p:attrName>style.visibility</p:attrName>
                                        </p:attrNameLst>
                                      </p:cBhvr>
                                      <p:to>
                                        <p:strVal val="visible"/>
                                      </p:to>
                                    </p:set>
                                    <p:animEffect transition="in" filter="wipe(left)">
                                      <p:cBhvr>
                                        <p:cTn id="89" dur="500"/>
                                        <p:tgtEl>
                                          <p:spTgt spid="113"/>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02"/>
                                        </p:tgtEl>
                                        <p:attrNameLst>
                                          <p:attrName>style.visibility</p:attrName>
                                        </p:attrNameLst>
                                      </p:cBhvr>
                                      <p:to>
                                        <p:strVal val="visible"/>
                                      </p:to>
                                    </p:set>
                                    <p:animEffect transition="in" filter="wipe(left)">
                                      <p:cBhvr>
                                        <p:cTn id="94" dur="500"/>
                                        <p:tgtEl>
                                          <p:spTgt spid="10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wipe(left)">
                                      <p:cBhvr>
                                        <p:cTn id="98" dur="500"/>
                                        <p:tgtEl>
                                          <p:spTgt spid="106"/>
                                        </p:tgtEl>
                                      </p:cBhvr>
                                    </p:animEffect>
                                  </p:childTnLst>
                                </p:cTn>
                              </p:par>
                            </p:childTnLst>
                          </p:cTn>
                        </p:par>
                        <p:par>
                          <p:cTn id="99" fill="hold">
                            <p:stCondLst>
                              <p:cond delay="1000"/>
                            </p:stCondLst>
                            <p:childTnLst>
                              <p:par>
                                <p:cTn id="100" presetID="22" presetClass="entr" presetSubtype="8" fill="hold" grpId="0" nodeType="afterEffect">
                                  <p:stCondLst>
                                    <p:cond delay="0"/>
                                  </p:stCondLst>
                                  <p:childTnLst>
                                    <p:set>
                                      <p:cBhvr>
                                        <p:cTn id="101" dur="1" fill="hold">
                                          <p:stCondLst>
                                            <p:cond delay="0"/>
                                          </p:stCondLst>
                                        </p:cTn>
                                        <p:tgtEl>
                                          <p:spTgt spid="107"/>
                                        </p:tgtEl>
                                        <p:attrNameLst>
                                          <p:attrName>style.visibility</p:attrName>
                                        </p:attrNameLst>
                                      </p:cBhvr>
                                      <p:to>
                                        <p:strVal val="visible"/>
                                      </p:to>
                                    </p:set>
                                    <p:animEffect transition="in" filter="wipe(left)">
                                      <p:cBhvr>
                                        <p:cTn id="102" dur="500"/>
                                        <p:tgtEl>
                                          <p:spTgt spid="107"/>
                                        </p:tgtEl>
                                      </p:cBhvr>
                                    </p:animEffect>
                                  </p:childTnLst>
                                </p:cTn>
                              </p:par>
                            </p:childTnLst>
                          </p:cTn>
                        </p:par>
                        <p:par>
                          <p:cTn id="103" fill="hold">
                            <p:stCondLst>
                              <p:cond delay="1500"/>
                            </p:stCondLst>
                            <p:childTnLst>
                              <p:par>
                                <p:cTn id="104" presetID="22" presetClass="entr" presetSubtype="8" fill="hold" grpId="0" nodeType="afterEffect">
                                  <p:stCondLst>
                                    <p:cond delay="0"/>
                                  </p:stCondLst>
                                  <p:childTnLst>
                                    <p:set>
                                      <p:cBhvr>
                                        <p:cTn id="105" dur="1" fill="hold">
                                          <p:stCondLst>
                                            <p:cond delay="0"/>
                                          </p:stCondLst>
                                        </p:cTn>
                                        <p:tgtEl>
                                          <p:spTgt spid="126"/>
                                        </p:tgtEl>
                                        <p:attrNameLst>
                                          <p:attrName>style.visibility</p:attrName>
                                        </p:attrNameLst>
                                      </p:cBhvr>
                                      <p:to>
                                        <p:strVal val="visible"/>
                                      </p:to>
                                    </p:set>
                                    <p:animEffect transition="in" filter="wipe(left)">
                                      <p:cBhvr>
                                        <p:cTn id="106" dur="500"/>
                                        <p:tgtEl>
                                          <p:spTgt spid="126"/>
                                        </p:tgtEl>
                                      </p:cBhvr>
                                    </p:animEffect>
                                  </p:childTnLst>
                                </p:cTn>
                              </p:par>
                            </p:childTnLst>
                          </p:cTn>
                        </p:par>
                        <p:par>
                          <p:cTn id="107" fill="hold">
                            <p:stCondLst>
                              <p:cond delay="2000"/>
                            </p:stCondLst>
                            <p:childTnLst>
                              <p:par>
                                <p:cTn id="108" presetID="22" presetClass="entr" presetSubtype="8" fill="hold" grpId="0" nodeType="afterEffect">
                                  <p:stCondLst>
                                    <p:cond delay="0"/>
                                  </p:stCondLst>
                                  <p:childTnLst>
                                    <p:set>
                                      <p:cBhvr>
                                        <p:cTn id="109" dur="1" fill="hold">
                                          <p:stCondLst>
                                            <p:cond delay="0"/>
                                          </p:stCondLst>
                                        </p:cTn>
                                        <p:tgtEl>
                                          <p:spTgt spid="108"/>
                                        </p:tgtEl>
                                        <p:attrNameLst>
                                          <p:attrName>style.visibility</p:attrName>
                                        </p:attrNameLst>
                                      </p:cBhvr>
                                      <p:to>
                                        <p:strVal val="visible"/>
                                      </p:to>
                                    </p:set>
                                    <p:animEffect transition="in" filter="wipe(left)">
                                      <p:cBhvr>
                                        <p:cTn id="110" dur="500"/>
                                        <p:tgtEl>
                                          <p:spTgt spid="10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14"/>
                                        </p:tgtEl>
                                        <p:attrNameLst>
                                          <p:attrName>style.visibility</p:attrName>
                                        </p:attrNameLst>
                                      </p:cBhvr>
                                      <p:to>
                                        <p:strVal val="visible"/>
                                      </p:to>
                                    </p:set>
                                    <p:animEffect transition="in" filter="wipe(left)">
                                      <p:cBhvr>
                                        <p:cTn id="115" dur="500"/>
                                        <p:tgtEl>
                                          <p:spTgt spid="114"/>
                                        </p:tgtEl>
                                      </p:cBhvr>
                                    </p:animEffect>
                                  </p:childTnLst>
                                </p:cTn>
                              </p:par>
                            </p:childTnLst>
                          </p:cTn>
                        </p:par>
                        <p:par>
                          <p:cTn id="116" fill="hold">
                            <p:stCondLst>
                              <p:cond delay="500"/>
                            </p:stCondLst>
                            <p:childTnLst>
                              <p:par>
                                <p:cTn id="117" presetID="22" presetClass="entr" presetSubtype="8" fill="hold" grpId="0" nodeType="afterEffect">
                                  <p:stCondLst>
                                    <p:cond delay="50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wipe(left)">
                                      <p:cBhvr>
                                        <p:cTn id="124" dur="500"/>
                                        <p:tgtEl>
                                          <p:spTgt spid="101"/>
                                        </p:tgtEl>
                                      </p:cBhvr>
                                    </p:animEffect>
                                  </p:childTnLst>
                                </p:cTn>
                              </p:par>
                            </p:childTnLst>
                          </p:cTn>
                        </p:par>
                        <p:par>
                          <p:cTn id="125" fill="hold">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03"/>
                                        </p:tgtEl>
                                        <p:attrNameLst>
                                          <p:attrName>style.visibility</p:attrName>
                                        </p:attrNameLst>
                                      </p:cBhvr>
                                      <p:to>
                                        <p:strVal val="visible"/>
                                      </p:to>
                                    </p:set>
                                    <p:animEffect transition="in" filter="wipe(left)">
                                      <p:cBhvr>
                                        <p:cTn id="128" dur="500"/>
                                        <p:tgtEl>
                                          <p:spTgt spid="103"/>
                                        </p:tgtEl>
                                      </p:cBhvr>
                                    </p:animEffect>
                                  </p:childTnLst>
                                </p:cTn>
                              </p:par>
                            </p:childTnLst>
                          </p:cTn>
                        </p:par>
                        <p:par>
                          <p:cTn id="129" fill="hold">
                            <p:stCondLst>
                              <p:cond delay="1000"/>
                            </p:stCondLst>
                            <p:childTnLst>
                              <p:par>
                                <p:cTn id="130" presetID="22" presetClass="entr" presetSubtype="8" fill="hold" grpId="0" nodeType="afterEffect">
                                  <p:stCondLst>
                                    <p:cond delay="0"/>
                                  </p:stCondLst>
                                  <p:childTnLst>
                                    <p:set>
                                      <p:cBhvr>
                                        <p:cTn id="131" dur="1" fill="hold">
                                          <p:stCondLst>
                                            <p:cond delay="0"/>
                                          </p:stCondLst>
                                        </p:cTn>
                                        <p:tgtEl>
                                          <p:spTgt spid="104"/>
                                        </p:tgtEl>
                                        <p:attrNameLst>
                                          <p:attrName>style.visibility</p:attrName>
                                        </p:attrNameLst>
                                      </p:cBhvr>
                                      <p:to>
                                        <p:strVal val="visible"/>
                                      </p:to>
                                    </p:set>
                                    <p:animEffect transition="in" filter="wipe(left)">
                                      <p:cBhvr>
                                        <p:cTn id="132" dur="500"/>
                                        <p:tgtEl>
                                          <p:spTgt spid="104"/>
                                        </p:tgtEl>
                                      </p:cBhvr>
                                    </p:animEffect>
                                  </p:childTnLst>
                                </p:cTn>
                              </p:par>
                            </p:childTnLst>
                          </p:cTn>
                        </p:par>
                        <p:par>
                          <p:cTn id="133" fill="hold">
                            <p:stCondLst>
                              <p:cond delay="1500"/>
                            </p:stCondLst>
                            <p:childTnLst>
                              <p:par>
                                <p:cTn id="134" presetID="22" presetClass="entr" presetSubtype="8" fill="hold" grpId="0" nodeType="afterEffect">
                                  <p:stCondLst>
                                    <p:cond delay="0"/>
                                  </p:stCondLst>
                                  <p:childTnLst>
                                    <p:set>
                                      <p:cBhvr>
                                        <p:cTn id="135" dur="1" fill="hold">
                                          <p:stCondLst>
                                            <p:cond delay="0"/>
                                          </p:stCondLst>
                                        </p:cTn>
                                        <p:tgtEl>
                                          <p:spTgt spid="127"/>
                                        </p:tgtEl>
                                        <p:attrNameLst>
                                          <p:attrName>style.visibility</p:attrName>
                                        </p:attrNameLst>
                                      </p:cBhvr>
                                      <p:to>
                                        <p:strVal val="visible"/>
                                      </p:to>
                                    </p:set>
                                    <p:animEffect transition="in" filter="wipe(left)">
                                      <p:cBhvr>
                                        <p:cTn id="136" dur="500"/>
                                        <p:tgtEl>
                                          <p:spTgt spid="127"/>
                                        </p:tgtEl>
                                      </p:cBhvr>
                                    </p:animEffect>
                                  </p:childTnLst>
                                </p:cTn>
                              </p:par>
                            </p:childTnLst>
                          </p:cTn>
                        </p:par>
                        <p:par>
                          <p:cTn id="137" fill="hold">
                            <p:stCondLst>
                              <p:cond delay="2000"/>
                            </p:stCondLst>
                            <p:childTnLst>
                              <p:par>
                                <p:cTn id="138" presetID="22" presetClass="entr" presetSubtype="8" fill="hold" grpId="0" nodeType="after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wipe(left)">
                                      <p:cBhvr>
                                        <p:cTn id="140" dur="500"/>
                                        <p:tgtEl>
                                          <p:spTgt spid="10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16"/>
                                        </p:tgtEl>
                                        <p:attrNameLst>
                                          <p:attrName>style.visibility</p:attrName>
                                        </p:attrNameLst>
                                      </p:cBhvr>
                                      <p:to>
                                        <p:strVal val="visible"/>
                                      </p:to>
                                    </p:set>
                                    <p:animEffect transition="in" filter="wipe(left)">
                                      <p:cBhvr>
                                        <p:cTn id="145" dur="500"/>
                                        <p:tgtEl>
                                          <p:spTgt spid="116"/>
                                        </p:tgtEl>
                                      </p:cBhvr>
                                    </p:animEffect>
                                  </p:childTnLst>
                                </p:cTn>
                              </p:par>
                            </p:childTnLst>
                          </p:cTn>
                        </p:par>
                        <p:par>
                          <p:cTn id="146" fill="hold">
                            <p:stCondLst>
                              <p:cond delay="500"/>
                            </p:stCondLst>
                            <p:childTnLst>
                              <p:par>
                                <p:cTn id="147" presetID="22" presetClass="entr" presetSubtype="8" fill="hold" grpId="0" nodeType="afterEffect">
                                  <p:stCondLst>
                                    <p:cond delay="500"/>
                                  </p:stCondLst>
                                  <p:childTnLst>
                                    <p:set>
                                      <p:cBhvr>
                                        <p:cTn id="148" dur="1" fill="hold">
                                          <p:stCondLst>
                                            <p:cond delay="0"/>
                                          </p:stCondLst>
                                        </p:cTn>
                                        <p:tgtEl>
                                          <p:spTgt spid="117"/>
                                        </p:tgtEl>
                                        <p:attrNameLst>
                                          <p:attrName>style.visibility</p:attrName>
                                        </p:attrNameLst>
                                      </p:cBhvr>
                                      <p:to>
                                        <p:strVal val="visible"/>
                                      </p:to>
                                    </p:set>
                                    <p:animEffect transition="in" filter="wipe(left)">
                                      <p:cBhvr>
                                        <p:cTn id="149" dur="500"/>
                                        <p:tgtEl>
                                          <p:spTgt spid="11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4"/>
                                        </p:tgtEl>
                                        <p:attrNameLst>
                                          <p:attrName>style.visibility</p:attrName>
                                        </p:attrNameLst>
                                      </p:cBhvr>
                                      <p:to>
                                        <p:strVal val="visible"/>
                                      </p:to>
                                    </p:set>
                                    <p:animEffect transition="in" filter="wipe(left)">
                                      <p:cBhvr>
                                        <p:cTn id="154" dur="500"/>
                                        <p:tgtEl>
                                          <p:spTgt spid="4"/>
                                        </p:tgtEl>
                                      </p:cBhvr>
                                    </p:animEffect>
                                  </p:childTnLst>
                                </p:cTn>
                              </p:par>
                            </p:childTnLst>
                          </p:cTn>
                        </p:par>
                        <p:par>
                          <p:cTn id="155" fill="hold">
                            <p:stCondLst>
                              <p:cond delay="500"/>
                            </p:stCondLst>
                            <p:childTnLst>
                              <p:par>
                                <p:cTn id="156" presetID="22" presetClass="entr" presetSubtype="8" fill="hold" grpId="0" nodeType="afterEffect">
                                  <p:stCondLst>
                                    <p:cond delay="0"/>
                                  </p:stCondLst>
                                  <p:childTnLst>
                                    <p:set>
                                      <p:cBhvr>
                                        <p:cTn id="157" dur="1" fill="hold">
                                          <p:stCondLst>
                                            <p:cond delay="0"/>
                                          </p:stCondLst>
                                        </p:cTn>
                                        <p:tgtEl>
                                          <p:spTgt spid="5"/>
                                        </p:tgtEl>
                                        <p:attrNameLst>
                                          <p:attrName>style.visibility</p:attrName>
                                        </p:attrNameLst>
                                      </p:cBhvr>
                                      <p:to>
                                        <p:strVal val="visible"/>
                                      </p:to>
                                    </p:set>
                                    <p:animEffect transition="in" filter="wipe(left)">
                                      <p:cBhvr>
                                        <p:cTn id="158" dur="500"/>
                                        <p:tgtEl>
                                          <p:spTgt spid="5"/>
                                        </p:tgtEl>
                                      </p:cBhvr>
                                    </p:animEffect>
                                  </p:childTnLst>
                                </p:cTn>
                              </p:par>
                            </p:childTnLst>
                          </p:cTn>
                        </p:par>
                        <p:par>
                          <p:cTn id="159" fill="hold">
                            <p:stCondLst>
                              <p:cond delay="1000"/>
                            </p:stCondLst>
                            <p:childTnLst>
                              <p:par>
                                <p:cTn id="160" presetID="22" presetClass="entr" presetSubtype="8" fill="hold" grpId="0" nodeType="afterEffect">
                                  <p:stCondLst>
                                    <p:cond delay="0"/>
                                  </p:stCondLst>
                                  <p:childTnLst>
                                    <p:set>
                                      <p:cBhvr>
                                        <p:cTn id="161" dur="1" fill="hold">
                                          <p:stCondLst>
                                            <p:cond delay="0"/>
                                          </p:stCondLst>
                                        </p:cTn>
                                        <p:tgtEl>
                                          <p:spTgt spid="20"/>
                                        </p:tgtEl>
                                        <p:attrNameLst>
                                          <p:attrName>style.visibility</p:attrName>
                                        </p:attrNameLst>
                                      </p:cBhvr>
                                      <p:to>
                                        <p:strVal val="visible"/>
                                      </p:to>
                                    </p:set>
                                    <p:animEffect transition="in" filter="wipe(left)">
                                      <p:cBhvr>
                                        <p:cTn id="162" dur="500"/>
                                        <p:tgtEl>
                                          <p:spTgt spid="20"/>
                                        </p:tgtEl>
                                      </p:cBhvr>
                                    </p:animEffect>
                                  </p:childTnLst>
                                </p:cTn>
                              </p:par>
                            </p:childTnLst>
                          </p:cTn>
                        </p:par>
                        <p:par>
                          <p:cTn id="163" fill="hold">
                            <p:stCondLst>
                              <p:cond delay="1500"/>
                            </p:stCondLst>
                            <p:childTnLst>
                              <p:par>
                                <p:cTn id="164" presetID="22" presetClass="entr" presetSubtype="8" fill="hold" grpId="0" nodeType="afterEffect">
                                  <p:stCondLst>
                                    <p:cond delay="0"/>
                                  </p:stCondLst>
                                  <p:childTnLst>
                                    <p:set>
                                      <p:cBhvr>
                                        <p:cTn id="165" dur="1" fill="hold">
                                          <p:stCondLst>
                                            <p:cond delay="0"/>
                                          </p:stCondLst>
                                        </p:cTn>
                                        <p:tgtEl>
                                          <p:spTgt spid="7"/>
                                        </p:tgtEl>
                                        <p:attrNameLst>
                                          <p:attrName>style.visibility</p:attrName>
                                        </p:attrNameLst>
                                      </p:cBhvr>
                                      <p:to>
                                        <p:strVal val="visible"/>
                                      </p:to>
                                    </p:set>
                                    <p:animEffect transition="in" filter="wipe(left)">
                                      <p:cBhvr>
                                        <p:cTn id="166" dur="500"/>
                                        <p:tgtEl>
                                          <p:spTgt spid="7"/>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8"/>
                                        </p:tgtEl>
                                        <p:attrNameLst>
                                          <p:attrName>style.visibility</p:attrName>
                                        </p:attrNameLst>
                                      </p:cBhvr>
                                      <p:to>
                                        <p:strVal val="visible"/>
                                      </p:to>
                                    </p:set>
                                    <p:animEffect transition="in" filter="wipe(left)">
                                      <p:cBhvr>
                                        <p:cTn id="171" dur="500"/>
                                        <p:tgtEl>
                                          <p:spTgt spid="8"/>
                                        </p:tgtEl>
                                      </p:cBhvr>
                                    </p:animEffect>
                                  </p:childTnLst>
                                </p:cTn>
                              </p:par>
                            </p:childTnLst>
                          </p:cTn>
                        </p:par>
                        <p:par>
                          <p:cTn id="172" fill="hold">
                            <p:stCondLst>
                              <p:cond delay="500"/>
                            </p:stCondLst>
                            <p:childTnLst>
                              <p:par>
                                <p:cTn id="173" presetID="22" presetClass="entr" presetSubtype="8" fill="hold" grpId="0" nodeType="afterEffect">
                                  <p:stCondLst>
                                    <p:cond delay="0"/>
                                  </p:stCondLst>
                                  <p:childTnLst>
                                    <p:set>
                                      <p:cBhvr>
                                        <p:cTn id="174" dur="1" fill="hold">
                                          <p:stCondLst>
                                            <p:cond delay="0"/>
                                          </p:stCondLst>
                                        </p:cTn>
                                        <p:tgtEl>
                                          <p:spTgt spid="9"/>
                                        </p:tgtEl>
                                        <p:attrNameLst>
                                          <p:attrName>style.visibility</p:attrName>
                                        </p:attrNameLst>
                                      </p:cBhvr>
                                      <p:to>
                                        <p:strVal val="visible"/>
                                      </p:to>
                                    </p:set>
                                    <p:animEffect transition="in" filter="wipe(left)">
                                      <p:cBhvr>
                                        <p:cTn id="175" dur="500"/>
                                        <p:tgtEl>
                                          <p:spTgt spid="9"/>
                                        </p:tgtEl>
                                      </p:cBhvr>
                                    </p:animEffect>
                                  </p:childTnLst>
                                </p:cTn>
                              </p:par>
                            </p:childTnLst>
                          </p:cTn>
                        </p:par>
                        <p:par>
                          <p:cTn id="176" fill="hold">
                            <p:stCondLst>
                              <p:cond delay="1000"/>
                            </p:stCondLst>
                            <p:childTnLst>
                              <p:par>
                                <p:cTn id="177" presetID="22" presetClass="entr" presetSubtype="8" fill="hold" grpId="0" nodeType="afterEffect">
                                  <p:stCondLst>
                                    <p:cond delay="0"/>
                                  </p:stCondLst>
                                  <p:childTnLst>
                                    <p:set>
                                      <p:cBhvr>
                                        <p:cTn id="178" dur="1" fill="hold">
                                          <p:stCondLst>
                                            <p:cond delay="0"/>
                                          </p:stCondLst>
                                        </p:cTn>
                                        <p:tgtEl>
                                          <p:spTgt spid="21"/>
                                        </p:tgtEl>
                                        <p:attrNameLst>
                                          <p:attrName>style.visibility</p:attrName>
                                        </p:attrNameLst>
                                      </p:cBhvr>
                                      <p:to>
                                        <p:strVal val="visible"/>
                                      </p:to>
                                    </p:set>
                                    <p:animEffect transition="in" filter="wipe(left)">
                                      <p:cBhvr>
                                        <p:cTn id="179" dur="500"/>
                                        <p:tgtEl>
                                          <p:spTgt spid="21"/>
                                        </p:tgtEl>
                                      </p:cBhvr>
                                    </p:animEffect>
                                  </p:childTnLst>
                                </p:cTn>
                              </p:par>
                            </p:childTnLst>
                          </p:cTn>
                        </p:par>
                        <p:par>
                          <p:cTn id="180" fill="hold">
                            <p:stCondLst>
                              <p:cond delay="1500"/>
                            </p:stCondLst>
                            <p:childTnLst>
                              <p:par>
                                <p:cTn id="181" presetID="22" presetClass="entr" presetSubtype="8" fill="hold" grpId="0" nodeType="afterEffect">
                                  <p:stCondLst>
                                    <p:cond delay="0"/>
                                  </p:stCondLst>
                                  <p:childTnLst>
                                    <p:set>
                                      <p:cBhvr>
                                        <p:cTn id="182" dur="1" fill="hold">
                                          <p:stCondLst>
                                            <p:cond delay="0"/>
                                          </p:stCondLst>
                                        </p:cTn>
                                        <p:tgtEl>
                                          <p:spTgt spid="11"/>
                                        </p:tgtEl>
                                        <p:attrNameLst>
                                          <p:attrName>style.visibility</p:attrName>
                                        </p:attrNameLst>
                                      </p:cBhvr>
                                      <p:to>
                                        <p:strVal val="visible"/>
                                      </p:to>
                                    </p:set>
                                    <p:animEffect transition="in" filter="wipe(left)">
                                      <p:cBhvr>
                                        <p:cTn id="183" dur="500"/>
                                        <p:tgtEl>
                                          <p:spTgt spid="11"/>
                                        </p:tgtEl>
                                      </p:cBhvr>
                                    </p:animEffect>
                                  </p:childTnLst>
                                </p:cTn>
                              </p:par>
                            </p:childTnLst>
                          </p:cTn>
                        </p:par>
                        <p:par>
                          <p:cTn id="184" fill="hold">
                            <p:stCondLst>
                              <p:cond delay="2000"/>
                            </p:stCondLst>
                            <p:childTnLst>
                              <p:par>
                                <p:cTn id="185" presetID="22" presetClass="entr" presetSubtype="8" fill="hold" grpId="0" nodeType="afterEffect">
                                  <p:stCondLst>
                                    <p:cond delay="0"/>
                                  </p:stCondLst>
                                  <p:childTnLst>
                                    <p:set>
                                      <p:cBhvr>
                                        <p:cTn id="186" dur="1" fill="hold">
                                          <p:stCondLst>
                                            <p:cond delay="0"/>
                                          </p:stCondLst>
                                        </p:cTn>
                                        <p:tgtEl>
                                          <p:spTgt spid="22"/>
                                        </p:tgtEl>
                                        <p:attrNameLst>
                                          <p:attrName>style.visibility</p:attrName>
                                        </p:attrNameLst>
                                      </p:cBhvr>
                                      <p:to>
                                        <p:strVal val="visible"/>
                                      </p:to>
                                    </p:set>
                                    <p:animEffect transition="in" filter="wipe(left)">
                                      <p:cBhvr>
                                        <p:cTn id="187" dur="500"/>
                                        <p:tgtEl>
                                          <p:spTgt spid="22"/>
                                        </p:tgtEl>
                                      </p:cBhvr>
                                    </p:animEffect>
                                  </p:childTnLst>
                                </p:cTn>
                              </p:par>
                              <p:par>
                                <p:cTn id="188" presetID="22" presetClass="entr" presetSubtype="8" fill="hold" grpId="0" nodeType="withEffect">
                                  <p:stCondLst>
                                    <p:cond delay="0"/>
                                  </p:stCondLst>
                                  <p:childTnLst>
                                    <p:set>
                                      <p:cBhvr>
                                        <p:cTn id="189" dur="1" fill="hold">
                                          <p:stCondLst>
                                            <p:cond delay="0"/>
                                          </p:stCondLst>
                                        </p:cTn>
                                        <p:tgtEl>
                                          <p:spTgt spid="24"/>
                                        </p:tgtEl>
                                        <p:attrNameLst>
                                          <p:attrName>style.visibility</p:attrName>
                                        </p:attrNameLst>
                                      </p:cBhvr>
                                      <p:to>
                                        <p:strVal val="visible"/>
                                      </p:to>
                                    </p:set>
                                    <p:animEffect transition="in" filter="wipe(left)">
                                      <p:cBhvr>
                                        <p:cTn id="190" dur="500"/>
                                        <p:tgtEl>
                                          <p:spTgt spid="24"/>
                                        </p:tgtEl>
                                      </p:cBhvr>
                                    </p:animEffect>
                                  </p:childTnLst>
                                </p:cTn>
                              </p:par>
                              <p:par>
                                <p:cTn id="191" presetID="22" presetClass="entr" presetSubtype="8" fill="hold" grpId="0" nodeType="with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left)">
                                      <p:cBhvr>
                                        <p:cTn id="193" dur="500"/>
                                        <p:tgtEl>
                                          <p:spTgt spid="26"/>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25"/>
                                        </p:tgtEl>
                                        <p:attrNameLst>
                                          <p:attrName>style.visibility</p:attrName>
                                        </p:attrNameLst>
                                      </p:cBhvr>
                                      <p:to>
                                        <p:strVal val="visible"/>
                                      </p:to>
                                    </p:set>
                                    <p:animEffect transition="in" filter="wipe(left)">
                                      <p:cBhvr>
                                        <p:cTn id="196" dur="500"/>
                                        <p:tgtEl>
                                          <p:spTgt spid="2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6"/>
                                        </p:tgtEl>
                                        <p:attrNameLst>
                                          <p:attrName>style.visibility</p:attrName>
                                        </p:attrNameLst>
                                      </p:cBhvr>
                                      <p:to>
                                        <p:strVal val="visible"/>
                                      </p:to>
                                    </p:set>
                                    <p:animEffect transition="in" filter="wipe(left)">
                                      <p:cBhvr>
                                        <p:cTn id="201" dur="500"/>
                                        <p:tgtEl>
                                          <p:spTgt spid="16"/>
                                        </p:tgtEl>
                                      </p:cBhvr>
                                    </p:animEffect>
                                  </p:childTnLst>
                                </p:cTn>
                              </p:par>
                            </p:childTnLst>
                          </p:cTn>
                        </p:par>
                        <p:par>
                          <p:cTn id="202" fill="hold">
                            <p:stCondLst>
                              <p:cond delay="500"/>
                            </p:stCondLst>
                            <p:childTnLst>
                              <p:par>
                                <p:cTn id="203" presetID="22" presetClass="entr" presetSubtype="8" fill="hold" grpId="0" nodeType="afterEffect">
                                  <p:stCondLst>
                                    <p:cond delay="0"/>
                                  </p:stCondLst>
                                  <p:childTnLst>
                                    <p:set>
                                      <p:cBhvr>
                                        <p:cTn id="204" dur="1" fill="hold">
                                          <p:stCondLst>
                                            <p:cond delay="0"/>
                                          </p:stCondLst>
                                        </p:cTn>
                                        <p:tgtEl>
                                          <p:spTgt spid="47"/>
                                        </p:tgtEl>
                                        <p:attrNameLst>
                                          <p:attrName>style.visibility</p:attrName>
                                        </p:attrNameLst>
                                      </p:cBhvr>
                                      <p:to>
                                        <p:strVal val="visible"/>
                                      </p:to>
                                    </p:set>
                                    <p:animEffect transition="in" filter="wipe(left)">
                                      <p:cBhvr>
                                        <p:cTn id="205" dur="500"/>
                                        <p:tgtEl>
                                          <p:spTgt spid="47"/>
                                        </p:tgtEl>
                                      </p:cBhvr>
                                    </p:animEffect>
                                  </p:childTnLst>
                                </p:cTn>
                              </p:par>
                              <p:par>
                                <p:cTn id="206" presetID="22" presetClass="entr" presetSubtype="8" fill="hold" grpId="0" nodeType="withEffect">
                                  <p:stCondLst>
                                    <p:cond delay="0"/>
                                  </p:stCondLst>
                                  <p:childTnLst>
                                    <p:set>
                                      <p:cBhvr>
                                        <p:cTn id="207" dur="1" fill="hold">
                                          <p:stCondLst>
                                            <p:cond delay="0"/>
                                          </p:stCondLst>
                                        </p:cTn>
                                        <p:tgtEl>
                                          <p:spTgt spid="27"/>
                                        </p:tgtEl>
                                        <p:attrNameLst>
                                          <p:attrName>style.visibility</p:attrName>
                                        </p:attrNameLst>
                                      </p:cBhvr>
                                      <p:to>
                                        <p:strVal val="visible"/>
                                      </p:to>
                                    </p:set>
                                    <p:animEffect transition="in" filter="wipe(left)">
                                      <p:cBhvr>
                                        <p:cTn id="208" dur="500"/>
                                        <p:tgtEl>
                                          <p:spTgt spid="27"/>
                                        </p:tgtEl>
                                      </p:cBhvr>
                                    </p:animEffect>
                                  </p:childTnLst>
                                </p:cTn>
                              </p:par>
                            </p:childTnLst>
                          </p:cTn>
                        </p:par>
                        <p:par>
                          <p:cTn id="209" fill="hold">
                            <p:stCondLst>
                              <p:cond delay="1000"/>
                            </p:stCondLst>
                            <p:childTnLst>
                              <p:par>
                                <p:cTn id="210" presetID="22" presetClass="entr" presetSubtype="8" fill="hold" grpId="0" nodeType="afterEffect">
                                  <p:stCondLst>
                                    <p:cond delay="0"/>
                                  </p:stCondLst>
                                  <p:childTnLst>
                                    <p:set>
                                      <p:cBhvr>
                                        <p:cTn id="211" dur="1" fill="hold">
                                          <p:stCondLst>
                                            <p:cond delay="0"/>
                                          </p:stCondLst>
                                        </p:cTn>
                                        <p:tgtEl>
                                          <p:spTgt spid="19"/>
                                        </p:tgtEl>
                                        <p:attrNameLst>
                                          <p:attrName>style.visibility</p:attrName>
                                        </p:attrNameLst>
                                      </p:cBhvr>
                                      <p:to>
                                        <p:strVal val="visible"/>
                                      </p:to>
                                    </p:set>
                                    <p:animEffect transition="in" filter="wipe(left)">
                                      <p:cBhvr>
                                        <p:cTn id="212" dur="500"/>
                                        <p:tgtEl>
                                          <p:spTgt spid="19"/>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118"/>
                                        </p:tgtEl>
                                        <p:attrNameLst>
                                          <p:attrName>style.visibility</p:attrName>
                                        </p:attrNameLst>
                                      </p:cBhvr>
                                      <p:to>
                                        <p:strVal val="visible"/>
                                      </p:to>
                                    </p:set>
                                    <p:animEffect transition="in" filter="wipe(left)">
                                      <p:cBhvr>
                                        <p:cTn id="217" dur="500"/>
                                        <p:tgtEl>
                                          <p:spTgt spid="118"/>
                                        </p:tgtEl>
                                      </p:cBhvr>
                                    </p:animEffect>
                                  </p:childTnLst>
                                </p:cTn>
                              </p:par>
                            </p:childTnLst>
                          </p:cTn>
                        </p:par>
                        <p:par>
                          <p:cTn id="218" fill="hold">
                            <p:stCondLst>
                              <p:cond delay="500"/>
                            </p:stCondLst>
                            <p:childTnLst>
                              <p:par>
                                <p:cTn id="219" presetID="22" presetClass="entr" presetSubtype="8" fill="hold" grpId="0" nodeType="afterEffect">
                                  <p:stCondLst>
                                    <p:cond delay="500"/>
                                  </p:stCondLst>
                                  <p:childTnLst>
                                    <p:set>
                                      <p:cBhvr>
                                        <p:cTn id="220" dur="1" fill="hold">
                                          <p:stCondLst>
                                            <p:cond delay="0"/>
                                          </p:stCondLst>
                                        </p:cTn>
                                        <p:tgtEl>
                                          <p:spTgt spid="119"/>
                                        </p:tgtEl>
                                        <p:attrNameLst>
                                          <p:attrName>style.visibility</p:attrName>
                                        </p:attrNameLst>
                                      </p:cBhvr>
                                      <p:to>
                                        <p:strVal val="visible"/>
                                      </p:to>
                                    </p:set>
                                    <p:animEffect transition="in" filter="wipe(left)">
                                      <p:cBhvr>
                                        <p:cTn id="221" dur="500"/>
                                        <p:tgtEl>
                                          <p:spTgt spid="119"/>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82"/>
                                        </p:tgtEl>
                                        <p:attrNameLst>
                                          <p:attrName>style.visibility</p:attrName>
                                        </p:attrNameLst>
                                      </p:cBhvr>
                                      <p:to>
                                        <p:strVal val="visible"/>
                                      </p:to>
                                    </p:set>
                                    <p:animEffect transition="in" filter="wipe(left)">
                                      <p:cBhvr>
                                        <p:cTn id="226" dur="500"/>
                                        <p:tgtEl>
                                          <p:spTgt spid="82"/>
                                        </p:tgtEl>
                                      </p:cBhvr>
                                    </p:animEffect>
                                  </p:childTnLst>
                                </p:cTn>
                              </p:par>
                            </p:childTnLst>
                          </p:cTn>
                        </p:par>
                        <p:par>
                          <p:cTn id="227" fill="hold">
                            <p:stCondLst>
                              <p:cond delay="500"/>
                            </p:stCondLst>
                            <p:childTnLst>
                              <p:par>
                                <p:cTn id="228" presetID="22" presetClass="entr" presetSubtype="8" fill="hold" grpId="0" nodeType="afterEffect">
                                  <p:stCondLst>
                                    <p:cond delay="0"/>
                                  </p:stCondLst>
                                  <p:childTnLst>
                                    <p:set>
                                      <p:cBhvr>
                                        <p:cTn id="229" dur="1" fill="hold">
                                          <p:stCondLst>
                                            <p:cond delay="0"/>
                                          </p:stCondLst>
                                        </p:cTn>
                                        <p:tgtEl>
                                          <p:spTgt spid="83"/>
                                        </p:tgtEl>
                                        <p:attrNameLst>
                                          <p:attrName>style.visibility</p:attrName>
                                        </p:attrNameLst>
                                      </p:cBhvr>
                                      <p:to>
                                        <p:strVal val="visible"/>
                                      </p:to>
                                    </p:set>
                                    <p:animEffect transition="in" filter="wipe(left)">
                                      <p:cBhvr>
                                        <p:cTn id="230" dur="500"/>
                                        <p:tgtEl>
                                          <p:spTgt spid="83"/>
                                        </p:tgtEl>
                                      </p:cBhvr>
                                    </p:animEffect>
                                  </p:childTnLst>
                                </p:cTn>
                              </p:par>
                            </p:childTnLst>
                          </p:cTn>
                        </p:par>
                        <p:par>
                          <p:cTn id="231" fill="hold">
                            <p:stCondLst>
                              <p:cond delay="1000"/>
                            </p:stCondLst>
                            <p:childTnLst>
                              <p:par>
                                <p:cTn id="232" presetID="22" presetClass="entr" presetSubtype="8" fill="hold" grpId="0" nodeType="afterEffect">
                                  <p:stCondLst>
                                    <p:cond delay="0"/>
                                  </p:stCondLst>
                                  <p:childTnLst>
                                    <p:set>
                                      <p:cBhvr>
                                        <p:cTn id="233" dur="1" fill="hold">
                                          <p:stCondLst>
                                            <p:cond delay="0"/>
                                          </p:stCondLst>
                                        </p:cTn>
                                        <p:tgtEl>
                                          <p:spTgt spid="84"/>
                                        </p:tgtEl>
                                        <p:attrNameLst>
                                          <p:attrName>style.visibility</p:attrName>
                                        </p:attrNameLst>
                                      </p:cBhvr>
                                      <p:to>
                                        <p:strVal val="visible"/>
                                      </p:to>
                                    </p:set>
                                    <p:animEffect transition="in" filter="wipe(left)">
                                      <p:cBhvr>
                                        <p:cTn id="234" dur="500"/>
                                        <p:tgtEl>
                                          <p:spTgt spid="84"/>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85"/>
                                        </p:tgtEl>
                                        <p:attrNameLst>
                                          <p:attrName>style.visibility</p:attrName>
                                        </p:attrNameLst>
                                      </p:cBhvr>
                                      <p:to>
                                        <p:strVal val="visible"/>
                                      </p:to>
                                    </p:set>
                                    <p:animEffect transition="in" filter="wipe(left)">
                                      <p:cBhvr>
                                        <p:cTn id="239" dur="500"/>
                                        <p:tgtEl>
                                          <p:spTgt spid="85"/>
                                        </p:tgtEl>
                                      </p:cBhvr>
                                    </p:animEffect>
                                  </p:childTnLst>
                                </p:cTn>
                              </p:par>
                            </p:childTnLst>
                          </p:cTn>
                        </p:par>
                        <p:par>
                          <p:cTn id="240" fill="hold">
                            <p:stCondLst>
                              <p:cond delay="500"/>
                            </p:stCondLst>
                            <p:childTnLst>
                              <p:par>
                                <p:cTn id="241" presetID="22" presetClass="entr" presetSubtype="8" fill="hold" grpId="0" nodeType="afterEffect">
                                  <p:stCondLst>
                                    <p:cond delay="0"/>
                                  </p:stCondLst>
                                  <p:childTnLst>
                                    <p:set>
                                      <p:cBhvr>
                                        <p:cTn id="242" dur="1" fill="hold">
                                          <p:stCondLst>
                                            <p:cond delay="0"/>
                                          </p:stCondLst>
                                        </p:cTn>
                                        <p:tgtEl>
                                          <p:spTgt spid="86"/>
                                        </p:tgtEl>
                                        <p:attrNameLst>
                                          <p:attrName>style.visibility</p:attrName>
                                        </p:attrNameLst>
                                      </p:cBhvr>
                                      <p:to>
                                        <p:strVal val="visible"/>
                                      </p:to>
                                    </p:set>
                                    <p:animEffect transition="in" filter="wipe(left)">
                                      <p:cBhvr>
                                        <p:cTn id="243" dur="500"/>
                                        <p:tgtEl>
                                          <p:spTgt spid="86"/>
                                        </p:tgtEl>
                                      </p:cBhvr>
                                    </p:animEffect>
                                  </p:childTnLst>
                                </p:cTn>
                              </p:par>
                            </p:childTnLst>
                          </p:cTn>
                        </p:par>
                        <p:par>
                          <p:cTn id="244" fill="hold">
                            <p:stCondLst>
                              <p:cond delay="1000"/>
                            </p:stCondLst>
                            <p:childTnLst>
                              <p:par>
                                <p:cTn id="245" presetID="22" presetClass="entr" presetSubtype="8" fill="hold" grpId="0" nodeType="afterEffect">
                                  <p:stCondLst>
                                    <p:cond delay="0"/>
                                  </p:stCondLst>
                                  <p:childTnLst>
                                    <p:set>
                                      <p:cBhvr>
                                        <p:cTn id="246" dur="1" fill="hold">
                                          <p:stCondLst>
                                            <p:cond delay="0"/>
                                          </p:stCondLst>
                                        </p:cTn>
                                        <p:tgtEl>
                                          <p:spTgt spid="87"/>
                                        </p:tgtEl>
                                        <p:attrNameLst>
                                          <p:attrName>style.visibility</p:attrName>
                                        </p:attrNameLst>
                                      </p:cBhvr>
                                      <p:to>
                                        <p:strVal val="visible"/>
                                      </p:to>
                                    </p:set>
                                    <p:animEffect transition="in" filter="wipe(left)">
                                      <p:cBhvr>
                                        <p:cTn id="247" dur="500"/>
                                        <p:tgtEl>
                                          <p:spTgt spid="87"/>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88"/>
                                        </p:tgtEl>
                                        <p:attrNameLst>
                                          <p:attrName>style.visibility</p:attrName>
                                        </p:attrNameLst>
                                      </p:cBhvr>
                                      <p:to>
                                        <p:strVal val="visible"/>
                                      </p:to>
                                    </p:set>
                                    <p:animEffect transition="in" filter="wipe(left)">
                                      <p:cBhvr>
                                        <p:cTn id="252" dur="500"/>
                                        <p:tgtEl>
                                          <p:spTgt spid="88"/>
                                        </p:tgtEl>
                                      </p:cBhvr>
                                    </p:animEffect>
                                  </p:childTnLst>
                                </p:cTn>
                              </p:par>
                            </p:childTnLst>
                          </p:cTn>
                        </p:par>
                        <p:par>
                          <p:cTn id="253" fill="hold">
                            <p:stCondLst>
                              <p:cond delay="500"/>
                            </p:stCondLst>
                            <p:childTnLst>
                              <p:par>
                                <p:cTn id="254" presetID="22" presetClass="entr" presetSubtype="8" fill="hold" grpId="0" nodeType="afterEffect">
                                  <p:stCondLst>
                                    <p:cond delay="0"/>
                                  </p:stCondLst>
                                  <p:childTnLst>
                                    <p:set>
                                      <p:cBhvr>
                                        <p:cTn id="255" dur="1" fill="hold">
                                          <p:stCondLst>
                                            <p:cond delay="0"/>
                                          </p:stCondLst>
                                        </p:cTn>
                                        <p:tgtEl>
                                          <p:spTgt spid="90"/>
                                        </p:tgtEl>
                                        <p:attrNameLst>
                                          <p:attrName>style.visibility</p:attrName>
                                        </p:attrNameLst>
                                      </p:cBhvr>
                                      <p:to>
                                        <p:strVal val="visible"/>
                                      </p:to>
                                    </p:set>
                                    <p:animEffect transition="in" filter="wipe(left)">
                                      <p:cBhvr>
                                        <p:cTn id="256" dur="500"/>
                                        <p:tgtEl>
                                          <p:spTgt spid="90"/>
                                        </p:tgtEl>
                                      </p:cBhvr>
                                    </p:animEffect>
                                  </p:childTnLst>
                                </p:cTn>
                              </p:par>
                            </p:childTnLst>
                          </p:cTn>
                        </p:par>
                        <p:par>
                          <p:cTn id="257" fill="hold">
                            <p:stCondLst>
                              <p:cond delay="1000"/>
                            </p:stCondLst>
                            <p:childTnLst>
                              <p:par>
                                <p:cTn id="258" presetID="22" presetClass="entr" presetSubtype="8" fill="hold" grpId="0" nodeType="afterEffect">
                                  <p:stCondLst>
                                    <p:cond delay="0"/>
                                  </p:stCondLst>
                                  <p:childTnLst>
                                    <p:set>
                                      <p:cBhvr>
                                        <p:cTn id="259" dur="1" fill="hold">
                                          <p:stCondLst>
                                            <p:cond delay="0"/>
                                          </p:stCondLst>
                                        </p:cTn>
                                        <p:tgtEl>
                                          <p:spTgt spid="89"/>
                                        </p:tgtEl>
                                        <p:attrNameLst>
                                          <p:attrName>style.visibility</p:attrName>
                                        </p:attrNameLst>
                                      </p:cBhvr>
                                      <p:to>
                                        <p:strVal val="visible"/>
                                      </p:to>
                                    </p:set>
                                    <p:animEffect transition="in" filter="wipe(left)">
                                      <p:cBhvr>
                                        <p:cTn id="26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1" grpId="0"/>
      <p:bldP spid="16" grpId="0"/>
      <p:bldP spid="19" grpId="0"/>
      <p:bldP spid="20" grpId="0"/>
      <p:bldP spid="21" grpId="0"/>
      <p:bldP spid="22" grpId="0"/>
      <p:bldP spid="24" grpId="0"/>
      <p:bldP spid="25" grpId="0"/>
      <p:bldP spid="26" grpId="0"/>
      <p:bldP spid="27" grpId="0"/>
      <p:bldP spid="47" grpId="0"/>
      <p:bldP spid="82" grpId="0"/>
      <p:bldP spid="83" grpId="0"/>
      <p:bldP spid="84" grpId="0"/>
      <p:bldP spid="85" grpId="0"/>
      <p:bldP spid="86" grpId="0"/>
      <p:bldP spid="87" grpId="0"/>
      <p:bldP spid="88" grpId="0"/>
      <p:bldP spid="89" grpId="0"/>
      <p:bldP spid="90" grpId="0"/>
      <p:bldP spid="99" grpId="0"/>
      <p:bldP spid="80" grpId="0"/>
      <p:bldP spid="81" grpId="0"/>
      <p:bldP spid="91" grpId="0"/>
      <p:bldP spid="92" grpId="0"/>
      <p:bldP spid="94" grpId="0"/>
      <p:bldP spid="95" grpId="0"/>
      <p:bldP spid="96" grpId="0"/>
      <p:bldP spid="98" grpId="0"/>
      <p:bldP spid="101" grpId="0"/>
      <p:bldP spid="102" grpId="0"/>
      <p:bldP spid="103" grpId="0"/>
      <p:bldP spid="104" grpId="0"/>
      <p:bldP spid="105" grpId="0"/>
      <p:bldP spid="106" grpId="0"/>
      <p:bldP spid="107" grpId="0"/>
      <p:bldP spid="108" grpId="0"/>
      <p:bldP spid="109" grpId="0"/>
      <p:bldP spid="110" grpId="0"/>
      <p:bldP spid="111" grpId="0"/>
      <p:bldP spid="113" grpId="0"/>
      <p:bldP spid="114" grpId="0"/>
      <p:bldP spid="115" grpId="0"/>
      <p:bldP spid="116" grpId="0"/>
      <p:bldP spid="117" grpId="0"/>
      <p:bldP spid="118" grpId="0"/>
      <p:bldP spid="119" grpId="0"/>
      <p:bldP spid="125" grpId="0"/>
      <p:bldP spid="126" grpId="0"/>
      <p:bldP spid="1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758E-3A64-4319-A157-F90F2DB2FE90}"/>
              </a:ext>
            </a:extLst>
          </p:cNvPr>
          <p:cNvSpPr>
            <a:spLocks noGrp="1"/>
          </p:cNvSpPr>
          <p:nvPr>
            <p:ph type="title"/>
          </p:nvPr>
        </p:nvSpPr>
        <p:spPr/>
        <p:txBody>
          <a:bodyPr/>
          <a:lstStyle/>
          <a:p>
            <a:r>
              <a:rPr lang="en-US" dirty="0"/>
              <a:t>Problem 6</a:t>
            </a:r>
            <a:endParaRPr lang="en-IN" dirty="0"/>
          </a:p>
        </p:txBody>
      </p:sp>
      <p:sp>
        <p:nvSpPr>
          <p:cNvPr id="3" name="Content Placeholder 2">
            <a:extLst>
              <a:ext uri="{FF2B5EF4-FFF2-40B4-BE49-F238E27FC236}">
                <a16:creationId xmlns:a16="http://schemas.microsoft.com/office/drawing/2014/main" id="{14D51381-0AED-464F-BE33-81421A0513EE}"/>
              </a:ext>
            </a:extLst>
          </p:cNvPr>
          <p:cNvSpPr>
            <a:spLocks noGrp="1"/>
          </p:cNvSpPr>
          <p:nvPr>
            <p:ph idx="1"/>
          </p:nvPr>
        </p:nvSpPr>
        <p:spPr>
          <a:xfrm>
            <a:off x="131180" y="787244"/>
            <a:ext cx="11929641" cy="969039"/>
          </a:xfrm>
        </p:spPr>
        <p:txBody>
          <a:bodyPr/>
          <a:lstStyle/>
          <a:p>
            <a:r>
              <a:rPr lang="en-US" dirty="0"/>
              <a:t>Prepare relative loss table</a:t>
            </a:r>
          </a:p>
          <a:p>
            <a:pPr lvl="1"/>
            <a:r>
              <a:rPr lang="en-US" dirty="0"/>
              <a:t>To prepare relative loss matrix identify maximum profit cell, deduct all cell values from the maximum profit value.</a:t>
            </a:r>
            <a:endParaRPr lang="en-IN" dirty="0"/>
          </a:p>
        </p:txBody>
      </p:sp>
      <p:cxnSp>
        <p:nvCxnSpPr>
          <p:cNvPr id="4" name="Straight Connector 3">
            <a:extLst>
              <a:ext uri="{FF2B5EF4-FFF2-40B4-BE49-F238E27FC236}">
                <a16:creationId xmlns:a16="http://schemas.microsoft.com/office/drawing/2014/main" id="{BE0720C1-81DB-4C3D-91C1-BBE9CBA107A3}"/>
              </a:ext>
            </a:extLst>
          </p:cNvPr>
          <p:cNvCxnSpPr/>
          <p:nvPr/>
        </p:nvCxnSpPr>
        <p:spPr>
          <a:xfrm>
            <a:off x="6992417"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C118A43-503F-4A02-BE63-6BC498737581}"/>
              </a:ext>
            </a:extLst>
          </p:cNvPr>
          <p:cNvCxnSpPr>
            <a:cxnSpLocks/>
          </p:cNvCxnSpPr>
          <p:nvPr/>
        </p:nvCxnSpPr>
        <p:spPr>
          <a:xfrm>
            <a:off x="6992417" y="2065552"/>
            <a:ext cx="376775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65D4092-418D-4D13-BA93-8A35248CF24F}"/>
              </a:ext>
            </a:extLst>
          </p:cNvPr>
          <p:cNvCxnSpPr>
            <a:cxnSpLocks/>
          </p:cNvCxnSpPr>
          <p:nvPr/>
        </p:nvCxnSpPr>
        <p:spPr>
          <a:xfrm>
            <a:off x="6992417" y="2825226"/>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212E9D-DE02-47DC-84D4-D13DD31E3408}"/>
              </a:ext>
            </a:extLst>
          </p:cNvPr>
          <p:cNvCxnSpPr/>
          <p:nvPr/>
        </p:nvCxnSpPr>
        <p:spPr>
          <a:xfrm>
            <a:off x="6992417" y="3557516"/>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98FB95-B0FD-429F-A67E-7CF810B83789}"/>
              </a:ext>
            </a:extLst>
          </p:cNvPr>
          <p:cNvCxnSpPr/>
          <p:nvPr/>
        </p:nvCxnSpPr>
        <p:spPr>
          <a:xfrm>
            <a:off x="6992417" y="4289806"/>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71DFCD-62CE-41F5-8C4E-7D7513B5F8BF}"/>
              </a:ext>
            </a:extLst>
          </p:cNvPr>
          <p:cNvCxnSpPr/>
          <p:nvPr/>
        </p:nvCxnSpPr>
        <p:spPr>
          <a:xfrm>
            <a:off x="6992417" y="5022096"/>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FFCAF-0B06-4CE0-AEDB-1D65341754E6}"/>
              </a:ext>
            </a:extLst>
          </p:cNvPr>
          <p:cNvCxnSpPr/>
          <p:nvPr/>
        </p:nvCxnSpPr>
        <p:spPr>
          <a:xfrm>
            <a:off x="6992417" y="5754386"/>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FC41DE-2F5A-47E5-9783-629EA6164BB6}"/>
              </a:ext>
            </a:extLst>
          </p:cNvPr>
          <p:cNvCxnSpPr/>
          <p:nvPr/>
        </p:nvCxnSpPr>
        <p:spPr>
          <a:xfrm>
            <a:off x="6992417" y="6454672"/>
            <a:ext cx="3769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F6AE78-2EA4-4983-88AC-54BA4A11DEE1}"/>
              </a:ext>
            </a:extLst>
          </p:cNvPr>
          <p:cNvCxnSpPr>
            <a:cxnSpLocks/>
          </p:cNvCxnSpPr>
          <p:nvPr/>
        </p:nvCxnSpPr>
        <p:spPr>
          <a:xfrm>
            <a:off x="8003799"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C7AA03-8ED8-46DE-B2D7-4F6A7606F0D8}"/>
              </a:ext>
            </a:extLst>
          </p:cNvPr>
          <p:cNvCxnSpPr>
            <a:cxnSpLocks/>
          </p:cNvCxnSpPr>
          <p:nvPr/>
        </p:nvCxnSpPr>
        <p:spPr>
          <a:xfrm>
            <a:off x="8922590"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CB48D8-2DBB-4E38-B568-D34F34E99578}"/>
              </a:ext>
            </a:extLst>
          </p:cNvPr>
          <p:cNvCxnSpPr>
            <a:cxnSpLocks/>
          </p:cNvCxnSpPr>
          <p:nvPr/>
        </p:nvCxnSpPr>
        <p:spPr>
          <a:xfrm>
            <a:off x="9841381"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01352F-A8F4-4EBB-8C65-A7E45957EAA9}"/>
              </a:ext>
            </a:extLst>
          </p:cNvPr>
          <p:cNvSpPr txBox="1"/>
          <p:nvPr/>
        </p:nvSpPr>
        <p:spPr>
          <a:xfrm>
            <a:off x="7145261" y="2945860"/>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16" name="TextBox 15">
            <a:extLst>
              <a:ext uri="{FF2B5EF4-FFF2-40B4-BE49-F238E27FC236}">
                <a16:creationId xmlns:a16="http://schemas.microsoft.com/office/drawing/2014/main" id="{4717131C-89CA-4E86-9394-138894E84969}"/>
              </a:ext>
            </a:extLst>
          </p:cNvPr>
          <p:cNvSpPr txBox="1"/>
          <p:nvPr/>
        </p:nvSpPr>
        <p:spPr>
          <a:xfrm>
            <a:off x="7145261" y="3688377"/>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17" name="TextBox 16">
            <a:extLst>
              <a:ext uri="{FF2B5EF4-FFF2-40B4-BE49-F238E27FC236}">
                <a16:creationId xmlns:a16="http://schemas.microsoft.com/office/drawing/2014/main" id="{54BC7354-1ECB-46E1-BDF7-8B94F2DA2859}"/>
              </a:ext>
            </a:extLst>
          </p:cNvPr>
          <p:cNvSpPr txBox="1"/>
          <p:nvPr/>
        </p:nvSpPr>
        <p:spPr>
          <a:xfrm>
            <a:off x="7145261" y="4430894"/>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18" name="TextBox 17">
            <a:extLst>
              <a:ext uri="{FF2B5EF4-FFF2-40B4-BE49-F238E27FC236}">
                <a16:creationId xmlns:a16="http://schemas.microsoft.com/office/drawing/2014/main" id="{8F33AAD6-30AD-434B-8640-808EE31F6683}"/>
              </a:ext>
            </a:extLst>
          </p:cNvPr>
          <p:cNvSpPr txBox="1"/>
          <p:nvPr/>
        </p:nvSpPr>
        <p:spPr>
          <a:xfrm>
            <a:off x="7145261" y="5173411"/>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19" name="TextBox 18">
            <a:extLst>
              <a:ext uri="{FF2B5EF4-FFF2-40B4-BE49-F238E27FC236}">
                <a16:creationId xmlns:a16="http://schemas.microsoft.com/office/drawing/2014/main" id="{334683DB-F05B-410A-8446-17D2C251D22E}"/>
              </a:ext>
            </a:extLst>
          </p:cNvPr>
          <p:cNvSpPr txBox="1"/>
          <p:nvPr/>
        </p:nvSpPr>
        <p:spPr>
          <a:xfrm>
            <a:off x="8193195" y="2214556"/>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20" name="TextBox 19">
            <a:extLst>
              <a:ext uri="{FF2B5EF4-FFF2-40B4-BE49-F238E27FC236}">
                <a16:creationId xmlns:a16="http://schemas.microsoft.com/office/drawing/2014/main" id="{E8373106-8F6B-4C4F-8EFA-96BAD3C33069}"/>
              </a:ext>
            </a:extLst>
          </p:cNvPr>
          <p:cNvSpPr txBox="1"/>
          <p:nvPr/>
        </p:nvSpPr>
        <p:spPr>
          <a:xfrm>
            <a:off x="9111986" y="2214556"/>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21" name="TextBox 20">
            <a:extLst>
              <a:ext uri="{FF2B5EF4-FFF2-40B4-BE49-F238E27FC236}">
                <a16:creationId xmlns:a16="http://schemas.microsoft.com/office/drawing/2014/main" id="{27546B1F-03E5-497C-B404-AE3F19213404}"/>
              </a:ext>
            </a:extLst>
          </p:cNvPr>
          <p:cNvSpPr txBox="1"/>
          <p:nvPr/>
        </p:nvSpPr>
        <p:spPr>
          <a:xfrm>
            <a:off x="10030777" y="2214556"/>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22" name="Straight Connector 21">
            <a:extLst>
              <a:ext uri="{FF2B5EF4-FFF2-40B4-BE49-F238E27FC236}">
                <a16:creationId xmlns:a16="http://schemas.microsoft.com/office/drawing/2014/main" id="{3D5EED64-ACA3-4E67-8C3E-F793D304EA9F}"/>
              </a:ext>
            </a:extLst>
          </p:cNvPr>
          <p:cNvCxnSpPr>
            <a:cxnSpLocks/>
          </p:cNvCxnSpPr>
          <p:nvPr/>
        </p:nvCxnSpPr>
        <p:spPr>
          <a:xfrm>
            <a:off x="6992417" y="2065552"/>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B72160-DF0D-4660-A322-26A7B64425F6}"/>
              </a:ext>
            </a:extLst>
          </p:cNvPr>
          <p:cNvSpPr txBox="1"/>
          <p:nvPr/>
        </p:nvSpPr>
        <p:spPr>
          <a:xfrm>
            <a:off x="7145261" y="2040266"/>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24" name="TextBox 23">
            <a:extLst>
              <a:ext uri="{FF2B5EF4-FFF2-40B4-BE49-F238E27FC236}">
                <a16:creationId xmlns:a16="http://schemas.microsoft.com/office/drawing/2014/main" id="{753F3A3E-2C4F-42FB-8642-43B314B056DA}"/>
              </a:ext>
            </a:extLst>
          </p:cNvPr>
          <p:cNvSpPr txBox="1"/>
          <p:nvPr/>
        </p:nvSpPr>
        <p:spPr>
          <a:xfrm>
            <a:off x="8193195" y="2971383"/>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25" name="TextBox 24">
            <a:extLst>
              <a:ext uri="{FF2B5EF4-FFF2-40B4-BE49-F238E27FC236}">
                <a16:creationId xmlns:a16="http://schemas.microsoft.com/office/drawing/2014/main" id="{AEFEEDB4-A3D9-4AFA-B679-412664C54FAD}"/>
              </a:ext>
            </a:extLst>
          </p:cNvPr>
          <p:cNvSpPr txBox="1"/>
          <p:nvPr/>
        </p:nvSpPr>
        <p:spPr>
          <a:xfrm>
            <a:off x="9111986" y="2971383"/>
            <a:ext cx="540000" cy="461665"/>
          </a:xfrm>
          <a:prstGeom prst="rect">
            <a:avLst/>
          </a:prstGeom>
          <a:noFill/>
        </p:spPr>
        <p:txBody>
          <a:bodyPr wrap="square" rtlCol="0">
            <a:spAutoFit/>
          </a:bodyPr>
          <a:lstStyle/>
          <a:p>
            <a:pPr algn="ctr"/>
            <a:r>
              <a:rPr lang="en-US" sz="2400" dirty="0">
                <a:solidFill>
                  <a:schemeClr val="accent6"/>
                </a:solidFill>
              </a:rPr>
              <a:t>2</a:t>
            </a:r>
            <a:endParaRPr lang="en-IN" sz="2400" baseline="-25000" dirty="0">
              <a:solidFill>
                <a:schemeClr val="accent6"/>
              </a:solidFill>
            </a:endParaRPr>
          </a:p>
        </p:txBody>
      </p:sp>
      <p:sp>
        <p:nvSpPr>
          <p:cNvPr id="26" name="TextBox 25">
            <a:extLst>
              <a:ext uri="{FF2B5EF4-FFF2-40B4-BE49-F238E27FC236}">
                <a16:creationId xmlns:a16="http://schemas.microsoft.com/office/drawing/2014/main" id="{D3180DC9-9E60-46FE-89CA-1C663544D552}"/>
              </a:ext>
            </a:extLst>
          </p:cNvPr>
          <p:cNvSpPr txBox="1"/>
          <p:nvPr/>
        </p:nvSpPr>
        <p:spPr>
          <a:xfrm>
            <a:off x="10030777" y="2971383"/>
            <a:ext cx="540000" cy="461665"/>
          </a:xfrm>
          <a:prstGeom prst="rect">
            <a:avLst/>
          </a:prstGeom>
          <a:noFill/>
        </p:spPr>
        <p:txBody>
          <a:bodyPr wrap="square" rtlCol="0">
            <a:spAutoFit/>
          </a:bodyPr>
          <a:lstStyle/>
          <a:p>
            <a:pPr algn="ctr"/>
            <a:r>
              <a:rPr lang="en-US" sz="2400" dirty="0">
                <a:solidFill>
                  <a:schemeClr val="accent6"/>
                </a:solidFill>
              </a:rPr>
              <a:t>7</a:t>
            </a:r>
            <a:endParaRPr lang="en-IN" sz="2400" baseline="-25000" dirty="0">
              <a:solidFill>
                <a:schemeClr val="accent6"/>
              </a:solidFill>
            </a:endParaRPr>
          </a:p>
        </p:txBody>
      </p:sp>
      <p:sp>
        <p:nvSpPr>
          <p:cNvPr id="27" name="TextBox 26">
            <a:extLst>
              <a:ext uri="{FF2B5EF4-FFF2-40B4-BE49-F238E27FC236}">
                <a16:creationId xmlns:a16="http://schemas.microsoft.com/office/drawing/2014/main" id="{C55F8504-D68E-4756-8CD5-E90AA8101F2B}"/>
              </a:ext>
            </a:extLst>
          </p:cNvPr>
          <p:cNvSpPr txBox="1"/>
          <p:nvPr/>
        </p:nvSpPr>
        <p:spPr>
          <a:xfrm>
            <a:off x="8193195" y="3696961"/>
            <a:ext cx="540000" cy="461665"/>
          </a:xfrm>
          <a:prstGeom prst="rect">
            <a:avLst/>
          </a:prstGeom>
          <a:noFill/>
        </p:spPr>
        <p:txBody>
          <a:bodyPr wrap="square" rtlCol="0">
            <a:spAutoFit/>
          </a:bodyPr>
          <a:lstStyle/>
          <a:p>
            <a:pPr algn="ctr"/>
            <a:r>
              <a:rPr lang="en-US" sz="2400" dirty="0">
                <a:solidFill>
                  <a:schemeClr val="accent6"/>
                </a:solidFill>
              </a:rPr>
              <a:t>10</a:t>
            </a:r>
            <a:endParaRPr lang="en-IN" sz="2400" baseline="-25000" dirty="0">
              <a:solidFill>
                <a:schemeClr val="accent6"/>
              </a:solidFill>
            </a:endParaRPr>
          </a:p>
        </p:txBody>
      </p:sp>
      <p:sp>
        <p:nvSpPr>
          <p:cNvPr id="28" name="TextBox 27">
            <a:extLst>
              <a:ext uri="{FF2B5EF4-FFF2-40B4-BE49-F238E27FC236}">
                <a16:creationId xmlns:a16="http://schemas.microsoft.com/office/drawing/2014/main" id="{FBEA1E10-8BF1-49AA-88AF-3A78090854EF}"/>
              </a:ext>
            </a:extLst>
          </p:cNvPr>
          <p:cNvSpPr txBox="1"/>
          <p:nvPr/>
        </p:nvSpPr>
        <p:spPr>
          <a:xfrm>
            <a:off x="9111986" y="3694329"/>
            <a:ext cx="540000" cy="461665"/>
          </a:xfrm>
          <a:prstGeom prst="rect">
            <a:avLst/>
          </a:prstGeom>
          <a:noFill/>
        </p:spPr>
        <p:txBody>
          <a:bodyPr wrap="square" rtlCol="0">
            <a:spAutoFit/>
          </a:bodyPr>
          <a:lstStyle/>
          <a:p>
            <a:pPr algn="ctr"/>
            <a:r>
              <a:rPr lang="en-US" sz="2400" dirty="0">
                <a:solidFill>
                  <a:schemeClr val="accent6"/>
                </a:solidFill>
              </a:rPr>
              <a:t>10</a:t>
            </a:r>
            <a:endParaRPr lang="en-IN" sz="2400" baseline="-25000" dirty="0">
              <a:solidFill>
                <a:schemeClr val="accent6"/>
              </a:solidFill>
            </a:endParaRPr>
          </a:p>
        </p:txBody>
      </p:sp>
      <p:sp>
        <p:nvSpPr>
          <p:cNvPr id="29" name="TextBox 28">
            <a:extLst>
              <a:ext uri="{FF2B5EF4-FFF2-40B4-BE49-F238E27FC236}">
                <a16:creationId xmlns:a16="http://schemas.microsoft.com/office/drawing/2014/main" id="{CBCE3A8B-D5DC-48FE-BBE2-881D9BACD678}"/>
              </a:ext>
            </a:extLst>
          </p:cNvPr>
          <p:cNvSpPr txBox="1"/>
          <p:nvPr/>
        </p:nvSpPr>
        <p:spPr>
          <a:xfrm>
            <a:off x="10030777" y="3694329"/>
            <a:ext cx="540000" cy="461665"/>
          </a:xfrm>
          <a:prstGeom prst="rect">
            <a:avLst/>
          </a:prstGeom>
          <a:noFill/>
        </p:spPr>
        <p:txBody>
          <a:bodyPr wrap="square" rtlCol="0">
            <a:spAutoFit/>
          </a:bodyPr>
          <a:lstStyle/>
          <a:p>
            <a:pPr algn="ctr"/>
            <a:r>
              <a:rPr lang="en-US" sz="2400" dirty="0">
                <a:solidFill>
                  <a:schemeClr val="accent6"/>
                </a:solidFill>
              </a:rPr>
              <a:t>12</a:t>
            </a:r>
            <a:endParaRPr lang="en-IN" sz="2400" baseline="-25000" dirty="0">
              <a:solidFill>
                <a:schemeClr val="accent6"/>
              </a:solidFill>
            </a:endParaRPr>
          </a:p>
        </p:txBody>
      </p:sp>
      <p:sp>
        <p:nvSpPr>
          <p:cNvPr id="30" name="TextBox 29">
            <a:extLst>
              <a:ext uri="{FF2B5EF4-FFF2-40B4-BE49-F238E27FC236}">
                <a16:creationId xmlns:a16="http://schemas.microsoft.com/office/drawing/2014/main" id="{45BD3A98-E87E-4730-AC97-A326180A7181}"/>
              </a:ext>
            </a:extLst>
          </p:cNvPr>
          <p:cNvSpPr txBox="1"/>
          <p:nvPr/>
        </p:nvSpPr>
        <p:spPr>
          <a:xfrm>
            <a:off x="8193195" y="4422539"/>
            <a:ext cx="540000" cy="461665"/>
          </a:xfrm>
          <a:prstGeom prst="rect">
            <a:avLst/>
          </a:prstGeom>
          <a:noFill/>
        </p:spPr>
        <p:txBody>
          <a:bodyPr wrap="square" rtlCol="0">
            <a:spAutoFit/>
          </a:bodyPr>
          <a:lstStyle/>
          <a:p>
            <a:pPr algn="ctr"/>
            <a:r>
              <a:rPr lang="en-US" sz="2400" dirty="0">
                <a:solidFill>
                  <a:schemeClr val="accent6"/>
                </a:solidFill>
              </a:rPr>
              <a:t>5</a:t>
            </a:r>
            <a:endParaRPr lang="en-IN" sz="2400" baseline="-25000" dirty="0">
              <a:solidFill>
                <a:schemeClr val="accent6"/>
              </a:solidFill>
            </a:endParaRPr>
          </a:p>
        </p:txBody>
      </p:sp>
      <p:sp>
        <p:nvSpPr>
          <p:cNvPr id="31" name="TextBox 30">
            <a:extLst>
              <a:ext uri="{FF2B5EF4-FFF2-40B4-BE49-F238E27FC236}">
                <a16:creationId xmlns:a16="http://schemas.microsoft.com/office/drawing/2014/main" id="{B88697A1-4E66-4069-899D-DD9E52AAB30B}"/>
              </a:ext>
            </a:extLst>
          </p:cNvPr>
          <p:cNvSpPr txBox="1"/>
          <p:nvPr/>
        </p:nvSpPr>
        <p:spPr>
          <a:xfrm>
            <a:off x="9111986" y="4430189"/>
            <a:ext cx="540000" cy="461665"/>
          </a:xfrm>
          <a:prstGeom prst="rect">
            <a:avLst/>
          </a:prstGeom>
          <a:noFill/>
        </p:spPr>
        <p:txBody>
          <a:bodyPr wrap="square" rtlCol="0">
            <a:spAutoFit/>
          </a:bodyPr>
          <a:lstStyle/>
          <a:p>
            <a:pPr algn="ctr"/>
            <a:r>
              <a:rPr lang="en-US" sz="2400" dirty="0">
                <a:solidFill>
                  <a:schemeClr val="accent6"/>
                </a:solidFill>
              </a:rPr>
              <a:t>6</a:t>
            </a:r>
            <a:endParaRPr lang="en-IN" sz="2400" baseline="-25000" dirty="0">
              <a:solidFill>
                <a:schemeClr val="accent6"/>
              </a:solidFill>
            </a:endParaRPr>
          </a:p>
        </p:txBody>
      </p:sp>
      <p:sp>
        <p:nvSpPr>
          <p:cNvPr id="32" name="TextBox 31">
            <a:extLst>
              <a:ext uri="{FF2B5EF4-FFF2-40B4-BE49-F238E27FC236}">
                <a16:creationId xmlns:a16="http://schemas.microsoft.com/office/drawing/2014/main" id="{987A3A23-7A2B-44B2-9A4C-906C34499052}"/>
              </a:ext>
            </a:extLst>
          </p:cNvPr>
          <p:cNvSpPr txBox="1"/>
          <p:nvPr/>
        </p:nvSpPr>
        <p:spPr>
          <a:xfrm>
            <a:off x="10030777" y="4430189"/>
            <a:ext cx="540000" cy="461665"/>
          </a:xfrm>
          <a:prstGeom prst="rect">
            <a:avLst/>
          </a:prstGeom>
          <a:noFill/>
        </p:spPr>
        <p:txBody>
          <a:bodyPr wrap="square" rtlCol="0">
            <a:spAutoFit/>
          </a:bodyPr>
          <a:lstStyle/>
          <a:p>
            <a:pPr algn="ctr"/>
            <a:r>
              <a:rPr lang="en-US" sz="2400" dirty="0">
                <a:solidFill>
                  <a:schemeClr val="accent6"/>
                </a:solidFill>
              </a:rPr>
              <a:t>6</a:t>
            </a:r>
            <a:endParaRPr lang="en-IN" sz="2400" baseline="-25000" dirty="0">
              <a:solidFill>
                <a:schemeClr val="accent6"/>
              </a:solidFill>
            </a:endParaRPr>
          </a:p>
        </p:txBody>
      </p:sp>
      <p:sp>
        <p:nvSpPr>
          <p:cNvPr id="33" name="TextBox 32">
            <a:extLst>
              <a:ext uri="{FF2B5EF4-FFF2-40B4-BE49-F238E27FC236}">
                <a16:creationId xmlns:a16="http://schemas.microsoft.com/office/drawing/2014/main" id="{006ABFFE-3FB0-4E20-8E54-C913B317ACC3}"/>
              </a:ext>
            </a:extLst>
          </p:cNvPr>
          <p:cNvSpPr txBox="1"/>
          <p:nvPr/>
        </p:nvSpPr>
        <p:spPr>
          <a:xfrm>
            <a:off x="8193195" y="5148117"/>
            <a:ext cx="540000" cy="461665"/>
          </a:xfrm>
          <a:prstGeom prst="rect">
            <a:avLst/>
          </a:prstGeom>
          <a:noFill/>
        </p:spPr>
        <p:txBody>
          <a:bodyPr wrap="square" rtlCol="0">
            <a:spAutoFit/>
          </a:bodyPr>
          <a:lstStyle/>
          <a:p>
            <a:pPr algn="ctr"/>
            <a:r>
              <a:rPr lang="en-US" sz="2400" dirty="0">
                <a:solidFill>
                  <a:schemeClr val="accent6"/>
                </a:solidFill>
              </a:rPr>
              <a:t>0</a:t>
            </a:r>
            <a:endParaRPr lang="en-IN" sz="2400" baseline="-25000" dirty="0">
              <a:solidFill>
                <a:schemeClr val="accent6"/>
              </a:solidFill>
            </a:endParaRPr>
          </a:p>
        </p:txBody>
      </p:sp>
      <p:sp>
        <p:nvSpPr>
          <p:cNvPr id="34" name="TextBox 33">
            <a:extLst>
              <a:ext uri="{FF2B5EF4-FFF2-40B4-BE49-F238E27FC236}">
                <a16:creationId xmlns:a16="http://schemas.microsoft.com/office/drawing/2014/main" id="{347BA833-2E54-404E-ADAD-FBAF66A17D40}"/>
              </a:ext>
            </a:extLst>
          </p:cNvPr>
          <p:cNvSpPr txBox="1"/>
          <p:nvPr/>
        </p:nvSpPr>
        <p:spPr>
          <a:xfrm>
            <a:off x="9111986" y="5164055"/>
            <a:ext cx="540000" cy="461665"/>
          </a:xfrm>
          <a:prstGeom prst="rect">
            <a:avLst/>
          </a:prstGeom>
          <a:noFill/>
        </p:spPr>
        <p:txBody>
          <a:bodyPr wrap="square" rtlCol="0">
            <a:spAutoFit/>
          </a:bodyPr>
          <a:lstStyle/>
          <a:p>
            <a:pPr algn="ctr"/>
            <a:r>
              <a:rPr lang="en-US" sz="2400" dirty="0">
                <a:solidFill>
                  <a:schemeClr val="accent6"/>
                </a:solidFill>
              </a:rPr>
              <a:t>3</a:t>
            </a:r>
            <a:endParaRPr lang="en-IN" sz="2400" baseline="-25000" dirty="0">
              <a:solidFill>
                <a:schemeClr val="accent6"/>
              </a:solidFill>
            </a:endParaRPr>
          </a:p>
        </p:txBody>
      </p:sp>
      <p:sp>
        <p:nvSpPr>
          <p:cNvPr id="35" name="TextBox 34">
            <a:extLst>
              <a:ext uri="{FF2B5EF4-FFF2-40B4-BE49-F238E27FC236}">
                <a16:creationId xmlns:a16="http://schemas.microsoft.com/office/drawing/2014/main" id="{9993DCC7-902D-4E76-A631-921F55801C1C}"/>
              </a:ext>
            </a:extLst>
          </p:cNvPr>
          <p:cNvSpPr txBox="1"/>
          <p:nvPr/>
        </p:nvSpPr>
        <p:spPr>
          <a:xfrm>
            <a:off x="10030777" y="5164055"/>
            <a:ext cx="540000" cy="461665"/>
          </a:xfrm>
          <a:prstGeom prst="rect">
            <a:avLst/>
          </a:prstGeom>
          <a:noFill/>
        </p:spPr>
        <p:txBody>
          <a:bodyPr wrap="square" rtlCol="0">
            <a:spAutoFit/>
          </a:bodyPr>
          <a:lstStyle/>
          <a:p>
            <a:pPr algn="ctr"/>
            <a:r>
              <a:rPr lang="en-US" sz="2400" dirty="0">
                <a:solidFill>
                  <a:schemeClr val="accent6"/>
                </a:solidFill>
              </a:rPr>
              <a:t>5</a:t>
            </a:r>
            <a:endParaRPr lang="en-IN" sz="2400" baseline="-25000" dirty="0">
              <a:solidFill>
                <a:schemeClr val="accent6"/>
              </a:solidFill>
            </a:endParaRPr>
          </a:p>
        </p:txBody>
      </p:sp>
      <p:sp>
        <p:nvSpPr>
          <p:cNvPr id="36" name="TextBox 35">
            <a:extLst>
              <a:ext uri="{FF2B5EF4-FFF2-40B4-BE49-F238E27FC236}">
                <a16:creationId xmlns:a16="http://schemas.microsoft.com/office/drawing/2014/main" id="{FDCEDC91-1AD6-4D2A-9BF7-527EDD025FD8}"/>
              </a:ext>
            </a:extLst>
          </p:cNvPr>
          <p:cNvSpPr txBox="1"/>
          <p:nvPr/>
        </p:nvSpPr>
        <p:spPr>
          <a:xfrm>
            <a:off x="6911244" y="5873696"/>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37" name="TextBox 36">
            <a:extLst>
              <a:ext uri="{FF2B5EF4-FFF2-40B4-BE49-F238E27FC236}">
                <a16:creationId xmlns:a16="http://schemas.microsoft.com/office/drawing/2014/main" id="{FEAB00F3-E4E8-4E9A-8D45-DD97B4F41E83}"/>
              </a:ext>
            </a:extLst>
          </p:cNvPr>
          <p:cNvSpPr txBox="1"/>
          <p:nvPr/>
        </p:nvSpPr>
        <p:spPr>
          <a:xfrm>
            <a:off x="8193195" y="5873696"/>
            <a:ext cx="540000" cy="461665"/>
          </a:xfrm>
          <a:prstGeom prst="rect">
            <a:avLst/>
          </a:prstGeom>
          <a:noFill/>
        </p:spPr>
        <p:txBody>
          <a:bodyPr wrap="square" rtlCol="0">
            <a:spAutoFit/>
          </a:bodyPr>
          <a:lstStyle/>
          <a:p>
            <a:pPr algn="ctr"/>
            <a:r>
              <a:rPr lang="en-US" sz="2400" dirty="0">
                <a:solidFill>
                  <a:schemeClr val="accent6"/>
                </a:solidFill>
              </a:rPr>
              <a:t>8</a:t>
            </a:r>
            <a:endParaRPr lang="en-IN" sz="2400" baseline="-25000" dirty="0">
              <a:solidFill>
                <a:schemeClr val="accent6"/>
              </a:solidFill>
            </a:endParaRPr>
          </a:p>
        </p:txBody>
      </p:sp>
      <p:sp>
        <p:nvSpPr>
          <p:cNvPr id="38" name="TextBox 37">
            <a:extLst>
              <a:ext uri="{FF2B5EF4-FFF2-40B4-BE49-F238E27FC236}">
                <a16:creationId xmlns:a16="http://schemas.microsoft.com/office/drawing/2014/main" id="{FA4E7015-E03D-4FE7-92BD-7DD8491CBB90}"/>
              </a:ext>
            </a:extLst>
          </p:cNvPr>
          <p:cNvSpPr txBox="1"/>
          <p:nvPr/>
        </p:nvSpPr>
        <p:spPr>
          <a:xfrm>
            <a:off x="9111986" y="5884541"/>
            <a:ext cx="540000" cy="461665"/>
          </a:xfrm>
          <a:prstGeom prst="rect">
            <a:avLst/>
          </a:prstGeom>
          <a:noFill/>
        </p:spPr>
        <p:txBody>
          <a:bodyPr wrap="square" rtlCol="0">
            <a:spAutoFit/>
          </a:bodyPr>
          <a:lstStyle/>
          <a:p>
            <a:pPr algn="ctr"/>
            <a:r>
              <a:rPr lang="en-US" sz="2400" dirty="0">
                <a:solidFill>
                  <a:schemeClr val="accent6"/>
                </a:solidFill>
              </a:rPr>
              <a:t>8</a:t>
            </a:r>
            <a:endParaRPr lang="en-IN" sz="2400" baseline="-25000" dirty="0">
              <a:solidFill>
                <a:schemeClr val="accent6"/>
              </a:solidFill>
            </a:endParaRPr>
          </a:p>
        </p:txBody>
      </p:sp>
      <p:sp>
        <p:nvSpPr>
          <p:cNvPr id="39" name="TextBox 38">
            <a:extLst>
              <a:ext uri="{FF2B5EF4-FFF2-40B4-BE49-F238E27FC236}">
                <a16:creationId xmlns:a16="http://schemas.microsoft.com/office/drawing/2014/main" id="{05B30860-7E42-4091-A209-E3409A5698E6}"/>
              </a:ext>
            </a:extLst>
          </p:cNvPr>
          <p:cNvSpPr txBox="1"/>
          <p:nvPr/>
        </p:nvSpPr>
        <p:spPr>
          <a:xfrm>
            <a:off x="10030777" y="5884541"/>
            <a:ext cx="540000" cy="461665"/>
          </a:xfrm>
          <a:prstGeom prst="rect">
            <a:avLst/>
          </a:prstGeom>
          <a:noFill/>
        </p:spPr>
        <p:txBody>
          <a:bodyPr wrap="square" rtlCol="0">
            <a:spAutoFit/>
          </a:bodyPr>
          <a:lstStyle/>
          <a:p>
            <a:pPr algn="ctr"/>
            <a:r>
              <a:rPr lang="en-US" sz="2400" dirty="0">
                <a:solidFill>
                  <a:schemeClr val="accent6"/>
                </a:solidFill>
              </a:rPr>
              <a:t>8</a:t>
            </a:r>
            <a:endParaRPr lang="en-IN" sz="2400" baseline="-25000" dirty="0">
              <a:solidFill>
                <a:schemeClr val="accent6"/>
              </a:solidFill>
            </a:endParaRPr>
          </a:p>
        </p:txBody>
      </p:sp>
      <p:cxnSp>
        <p:nvCxnSpPr>
          <p:cNvPr id="40" name="Straight Connector 39">
            <a:extLst>
              <a:ext uri="{FF2B5EF4-FFF2-40B4-BE49-F238E27FC236}">
                <a16:creationId xmlns:a16="http://schemas.microsoft.com/office/drawing/2014/main" id="{77FAE40D-D221-48E6-AAE7-5199755339D9}"/>
              </a:ext>
            </a:extLst>
          </p:cNvPr>
          <p:cNvCxnSpPr>
            <a:cxnSpLocks/>
          </p:cNvCxnSpPr>
          <p:nvPr/>
        </p:nvCxnSpPr>
        <p:spPr>
          <a:xfrm>
            <a:off x="10760173"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Arrow: Right 40">
            <a:extLst>
              <a:ext uri="{FF2B5EF4-FFF2-40B4-BE49-F238E27FC236}">
                <a16:creationId xmlns:a16="http://schemas.microsoft.com/office/drawing/2014/main" id="{5BDDDF2F-5557-48F6-A23A-4ECF09683A5F}"/>
              </a:ext>
            </a:extLst>
          </p:cNvPr>
          <p:cNvSpPr/>
          <p:nvPr/>
        </p:nvSpPr>
        <p:spPr>
          <a:xfrm>
            <a:off x="5179303" y="4054955"/>
            <a:ext cx="1079500" cy="461664"/>
          </a:xfrm>
          <a:prstGeom prst="rightArrow">
            <a:avLst/>
          </a:prstGeom>
          <a:gradFill flip="none" rotWithShape="1">
            <a:gsLst>
              <a:gs pos="0">
                <a:schemeClr val="accent6">
                  <a:lumMod val="75000"/>
                </a:schemeClr>
              </a:gs>
              <a:gs pos="50000">
                <a:schemeClr val="accent6">
                  <a:lumMod val="75000"/>
                </a:schemeClr>
              </a:gs>
              <a:gs pos="10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A98B15FD-F9BD-4E17-AB9A-EAEC1096F453}"/>
              </a:ext>
            </a:extLst>
          </p:cNvPr>
          <p:cNvSpPr txBox="1"/>
          <p:nvPr/>
        </p:nvSpPr>
        <p:spPr>
          <a:xfrm>
            <a:off x="6839574" y="2426702"/>
            <a:ext cx="1011382" cy="461665"/>
          </a:xfrm>
          <a:prstGeom prst="rect">
            <a:avLst/>
          </a:prstGeom>
          <a:noFill/>
        </p:spPr>
        <p:txBody>
          <a:bodyPr wrap="square" rtlCol="0">
            <a:spAutoFit/>
          </a:bodyPr>
          <a:lstStyle/>
          <a:p>
            <a:pPr algn="ctr"/>
            <a:r>
              <a:rPr lang="en-US" sz="2400" dirty="0"/>
              <a:t>From</a:t>
            </a:r>
            <a:endParaRPr lang="en-IN" sz="2400" baseline="-25000" dirty="0"/>
          </a:p>
        </p:txBody>
      </p:sp>
      <p:cxnSp>
        <p:nvCxnSpPr>
          <p:cNvPr id="43" name="Straight Connector 42">
            <a:extLst>
              <a:ext uri="{FF2B5EF4-FFF2-40B4-BE49-F238E27FC236}">
                <a16:creationId xmlns:a16="http://schemas.microsoft.com/office/drawing/2014/main" id="{2066E909-CB44-43DA-A4ED-08D7728CCA0B}"/>
              </a:ext>
            </a:extLst>
          </p:cNvPr>
          <p:cNvCxnSpPr/>
          <p:nvPr/>
        </p:nvCxnSpPr>
        <p:spPr>
          <a:xfrm>
            <a:off x="131180"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35B7631-1781-40E0-9A79-3721128D8054}"/>
              </a:ext>
            </a:extLst>
          </p:cNvPr>
          <p:cNvCxnSpPr>
            <a:cxnSpLocks/>
          </p:cNvCxnSpPr>
          <p:nvPr/>
        </p:nvCxnSpPr>
        <p:spPr>
          <a:xfrm>
            <a:off x="131180" y="2065552"/>
            <a:ext cx="435830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78E349-599A-4047-ADB0-C2510B8F0F89}"/>
              </a:ext>
            </a:extLst>
          </p:cNvPr>
          <p:cNvCxnSpPr>
            <a:cxnSpLocks/>
          </p:cNvCxnSpPr>
          <p:nvPr/>
        </p:nvCxnSpPr>
        <p:spPr>
          <a:xfrm>
            <a:off x="131180" y="2825226"/>
            <a:ext cx="4359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A8FAFBB-E9C0-4D56-A7BA-4CF52088A21A}"/>
              </a:ext>
            </a:extLst>
          </p:cNvPr>
          <p:cNvCxnSpPr/>
          <p:nvPr/>
        </p:nvCxnSpPr>
        <p:spPr>
          <a:xfrm>
            <a:off x="131180" y="3557516"/>
            <a:ext cx="4359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8BEDD8C-7519-44E8-95A4-869754B4ACC7}"/>
              </a:ext>
            </a:extLst>
          </p:cNvPr>
          <p:cNvCxnSpPr/>
          <p:nvPr/>
        </p:nvCxnSpPr>
        <p:spPr>
          <a:xfrm>
            <a:off x="131180" y="4289806"/>
            <a:ext cx="4359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6E9717-7F3E-49C1-9FB0-C39931CB70BC}"/>
              </a:ext>
            </a:extLst>
          </p:cNvPr>
          <p:cNvCxnSpPr/>
          <p:nvPr/>
        </p:nvCxnSpPr>
        <p:spPr>
          <a:xfrm>
            <a:off x="131180" y="5022096"/>
            <a:ext cx="4359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B41E7B-0299-4E44-941B-9B1B31BD9799}"/>
              </a:ext>
            </a:extLst>
          </p:cNvPr>
          <p:cNvCxnSpPr/>
          <p:nvPr/>
        </p:nvCxnSpPr>
        <p:spPr>
          <a:xfrm>
            <a:off x="131180" y="5754386"/>
            <a:ext cx="4359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D3288D5-DCF8-4FDB-9010-C7BD12A00CAA}"/>
              </a:ext>
            </a:extLst>
          </p:cNvPr>
          <p:cNvCxnSpPr/>
          <p:nvPr/>
        </p:nvCxnSpPr>
        <p:spPr>
          <a:xfrm>
            <a:off x="131180" y="6454672"/>
            <a:ext cx="4359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F413406-FDB1-4332-B998-E6EEC086DE19}"/>
              </a:ext>
            </a:extLst>
          </p:cNvPr>
          <p:cNvCxnSpPr>
            <a:cxnSpLocks/>
          </p:cNvCxnSpPr>
          <p:nvPr/>
        </p:nvCxnSpPr>
        <p:spPr>
          <a:xfrm>
            <a:off x="1142562"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1CD06A-15B9-4588-BD3D-1060E17EEC0E}"/>
              </a:ext>
            </a:extLst>
          </p:cNvPr>
          <p:cNvCxnSpPr>
            <a:cxnSpLocks/>
          </p:cNvCxnSpPr>
          <p:nvPr/>
        </p:nvCxnSpPr>
        <p:spPr>
          <a:xfrm>
            <a:off x="2258203"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04BE8D-D23A-4253-BA23-1FA44099E46E}"/>
              </a:ext>
            </a:extLst>
          </p:cNvPr>
          <p:cNvCxnSpPr>
            <a:cxnSpLocks/>
          </p:cNvCxnSpPr>
          <p:nvPr/>
        </p:nvCxnSpPr>
        <p:spPr>
          <a:xfrm>
            <a:off x="3373844"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E0D261F-CA8C-498E-807E-5EC5B7B42B58}"/>
              </a:ext>
            </a:extLst>
          </p:cNvPr>
          <p:cNvSpPr txBox="1"/>
          <p:nvPr/>
        </p:nvSpPr>
        <p:spPr>
          <a:xfrm>
            <a:off x="284024" y="2945860"/>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55" name="TextBox 54">
            <a:extLst>
              <a:ext uri="{FF2B5EF4-FFF2-40B4-BE49-F238E27FC236}">
                <a16:creationId xmlns:a16="http://schemas.microsoft.com/office/drawing/2014/main" id="{5A4A5233-166C-46E6-9A49-9BF309146CDB}"/>
              </a:ext>
            </a:extLst>
          </p:cNvPr>
          <p:cNvSpPr txBox="1"/>
          <p:nvPr/>
        </p:nvSpPr>
        <p:spPr>
          <a:xfrm>
            <a:off x="284024" y="3688377"/>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56" name="TextBox 55">
            <a:extLst>
              <a:ext uri="{FF2B5EF4-FFF2-40B4-BE49-F238E27FC236}">
                <a16:creationId xmlns:a16="http://schemas.microsoft.com/office/drawing/2014/main" id="{1E459C45-D4C9-474F-91C0-F2E8221ADBE1}"/>
              </a:ext>
            </a:extLst>
          </p:cNvPr>
          <p:cNvSpPr txBox="1"/>
          <p:nvPr/>
        </p:nvSpPr>
        <p:spPr>
          <a:xfrm>
            <a:off x="284024" y="4430894"/>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57" name="TextBox 56">
            <a:extLst>
              <a:ext uri="{FF2B5EF4-FFF2-40B4-BE49-F238E27FC236}">
                <a16:creationId xmlns:a16="http://schemas.microsoft.com/office/drawing/2014/main" id="{578AF3C5-1495-4348-925A-374243A9322B}"/>
              </a:ext>
            </a:extLst>
          </p:cNvPr>
          <p:cNvSpPr txBox="1"/>
          <p:nvPr/>
        </p:nvSpPr>
        <p:spPr>
          <a:xfrm>
            <a:off x="284024" y="5173411"/>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58" name="TextBox 57">
            <a:extLst>
              <a:ext uri="{FF2B5EF4-FFF2-40B4-BE49-F238E27FC236}">
                <a16:creationId xmlns:a16="http://schemas.microsoft.com/office/drawing/2014/main" id="{C7C9DC2E-1A22-47B2-A772-82C586B37B6A}"/>
              </a:ext>
            </a:extLst>
          </p:cNvPr>
          <p:cNvSpPr txBox="1"/>
          <p:nvPr/>
        </p:nvSpPr>
        <p:spPr>
          <a:xfrm>
            <a:off x="1430383" y="2214556"/>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59" name="TextBox 58">
            <a:extLst>
              <a:ext uri="{FF2B5EF4-FFF2-40B4-BE49-F238E27FC236}">
                <a16:creationId xmlns:a16="http://schemas.microsoft.com/office/drawing/2014/main" id="{D0C7F0D6-1C53-4533-BD88-0898D0734E26}"/>
              </a:ext>
            </a:extLst>
          </p:cNvPr>
          <p:cNvSpPr txBox="1"/>
          <p:nvPr/>
        </p:nvSpPr>
        <p:spPr>
          <a:xfrm>
            <a:off x="2546024" y="2214556"/>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60" name="TextBox 59">
            <a:extLst>
              <a:ext uri="{FF2B5EF4-FFF2-40B4-BE49-F238E27FC236}">
                <a16:creationId xmlns:a16="http://schemas.microsoft.com/office/drawing/2014/main" id="{D10FCE19-F902-4EA7-9E59-B27C09BD2970}"/>
              </a:ext>
            </a:extLst>
          </p:cNvPr>
          <p:cNvSpPr txBox="1"/>
          <p:nvPr/>
        </p:nvSpPr>
        <p:spPr>
          <a:xfrm>
            <a:off x="3661665" y="2214556"/>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61" name="Straight Connector 60">
            <a:extLst>
              <a:ext uri="{FF2B5EF4-FFF2-40B4-BE49-F238E27FC236}">
                <a16:creationId xmlns:a16="http://schemas.microsoft.com/office/drawing/2014/main" id="{EEA4CC2B-E6FB-4DD7-9851-4BD55656BD24}"/>
              </a:ext>
            </a:extLst>
          </p:cNvPr>
          <p:cNvCxnSpPr>
            <a:cxnSpLocks/>
          </p:cNvCxnSpPr>
          <p:nvPr/>
        </p:nvCxnSpPr>
        <p:spPr>
          <a:xfrm>
            <a:off x="131180" y="2065552"/>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69E3C76-F961-4C3B-8D10-139BAC30564D}"/>
              </a:ext>
            </a:extLst>
          </p:cNvPr>
          <p:cNvSpPr txBox="1"/>
          <p:nvPr/>
        </p:nvSpPr>
        <p:spPr>
          <a:xfrm>
            <a:off x="284024" y="2040266"/>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63" name="TextBox 62">
            <a:extLst>
              <a:ext uri="{FF2B5EF4-FFF2-40B4-BE49-F238E27FC236}">
                <a16:creationId xmlns:a16="http://schemas.microsoft.com/office/drawing/2014/main" id="{A41B6076-0932-42C2-8229-3A7EE03267A0}"/>
              </a:ext>
            </a:extLst>
          </p:cNvPr>
          <p:cNvSpPr txBox="1"/>
          <p:nvPr/>
        </p:nvSpPr>
        <p:spPr>
          <a:xfrm>
            <a:off x="1160382" y="2971383"/>
            <a:ext cx="1080000" cy="461665"/>
          </a:xfrm>
          <a:prstGeom prst="rect">
            <a:avLst/>
          </a:prstGeom>
          <a:noFill/>
        </p:spPr>
        <p:txBody>
          <a:bodyPr wrap="square" rtlCol="0">
            <a:spAutoFit/>
          </a:bodyPr>
          <a:lstStyle/>
          <a:p>
            <a:pPr algn="ctr"/>
            <a:r>
              <a:rPr lang="en-US" sz="2400" dirty="0">
                <a:solidFill>
                  <a:schemeClr val="accent6"/>
                </a:solidFill>
              </a:rPr>
              <a:t>8 – 6</a:t>
            </a:r>
            <a:endParaRPr lang="en-IN" sz="2400" baseline="-25000" dirty="0">
              <a:solidFill>
                <a:schemeClr val="accent6"/>
              </a:solidFill>
            </a:endParaRPr>
          </a:p>
        </p:txBody>
      </p:sp>
      <p:sp>
        <p:nvSpPr>
          <p:cNvPr id="64" name="TextBox 63">
            <a:extLst>
              <a:ext uri="{FF2B5EF4-FFF2-40B4-BE49-F238E27FC236}">
                <a16:creationId xmlns:a16="http://schemas.microsoft.com/office/drawing/2014/main" id="{79273EC6-15BD-460F-9C13-115D473AD432}"/>
              </a:ext>
            </a:extLst>
          </p:cNvPr>
          <p:cNvSpPr txBox="1"/>
          <p:nvPr/>
        </p:nvSpPr>
        <p:spPr>
          <a:xfrm>
            <a:off x="2278496" y="2971383"/>
            <a:ext cx="1080000" cy="461665"/>
          </a:xfrm>
          <a:prstGeom prst="rect">
            <a:avLst/>
          </a:prstGeom>
          <a:noFill/>
        </p:spPr>
        <p:txBody>
          <a:bodyPr wrap="square" rtlCol="0">
            <a:spAutoFit/>
          </a:bodyPr>
          <a:lstStyle/>
          <a:p>
            <a:pPr algn="ctr"/>
            <a:r>
              <a:rPr lang="en-US" sz="2400" dirty="0">
                <a:solidFill>
                  <a:schemeClr val="accent6"/>
                </a:solidFill>
              </a:rPr>
              <a:t>8 – 6</a:t>
            </a:r>
            <a:endParaRPr lang="en-IN" sz="2400" baseline="-25000" dirty="0">
              <a:solidFill>
                <a:schemeClr val="accent6"/>
              </a:solidFill>
            </a:endParaRPr>
          </a:p>
        </p:txBody>
      </p:sp>
      <p:sp>
        <p:nvSpPr>
          <p:cNvPr id="65" name="TextBox 64">
            <a:extLst>
              <a:ext uri="{FF2B5EF4-FFF2-40B4-BE49-F238E27FC236}">
                <a16:creationId xmlns:a16="http://schemas.microsoft.com/office/drawing/2014/main" id="{7D1E2A99-489B-42AC-A79B-E9BCC35E1C5E}"/>
              </a:ext>
            </a:extLst>
          </p:cNvPr>
          <p:cNvSpPr txBox="1"/>
          <p:nvPr/>
        </p:nvSpPr>
        <p:spPr>
          <a:xfrm>
            <a:off x="3396610" y="2971383"/>
            <a:ext cx="1080000" cy="461665"/>
          </a:xfrm>
          <a:prstGeom prst="rect">
            <a:avLst/>
          </a:prstGeom>
          <a:noFill/>
        </p:spPr>
        <p:txBody>
          <a:bodyPr wrap="square" rtlCol="0">
            <a:spAutoFit/>
          </a:bodyPr>
          <a:lstStyle/>
          <a:p>
            <a:pPr algn="ctr"/>
            <a:r>
              <a:rPr lang="en-US" sz="2400" dirty="0">
                <a:solidFill>
                  <a:schemeClr val="accent6"/>
                </a:solidFill>
              </a:rPr>
              <a:t>8 – 1</a:t>
            </a:r>
            <a:endParaRPr lang="en-IN" sz="2400" baseline="-25000" dirty="0">
              <a:solidFill>
                <a:schemeClr val="accent6"/>
              </a:solidFill>
            </a:endParaRPr>
          </a:p>
        </p:txBody>
      </p:sp>
      <p:sp>
        <p:nvSpPr>
          <p:cNvPr id="66" name="TextBox 65">
            <a:extLst>
              <a:ext uri="{FF2B5EF4-FFF2-40B4-BE49-F238E27FC236}">
                <a16:creationId xmlns:a16="http://schemas.microsoft.com/office/drawing/2014/main" id="{88A92BC6-510F-46E2-85D1-A3F8D6E66373}"/>
              </a:ext>
            </a:extLst>
          </p:cNvPr>
          <p:cNvSpPr txBox="1"/>
          <p:nvPr/>
        </p:nvSpPr>
        <p:spPr>
          <a:xfrm>
            <a:off x="1160382" y="3696961"/>
            <a:ext cx="1080000" cy="461665"/>
          </a:xfrm>
          <a:prstGeom prst="rect">
            <a:avLst/>
          </a:prstGeom>
          <a:noFill/>
        </p:spPr>
        <p:txBody>
          <a:bodyPr wrap="square" rtlCol="0">
            <a:spAutoFit/>
          </a:bodyPr>
          <a:lstStyle/>
          <a:p>
            <a:pPr algn="ctr"/>
            <a:r>
              <a:rPr lang="en-US" sz="2400" dirty="0">
                <a:solidFill>
                  <a:schemeClr val="accent6"/>
                </a:solidFill>
              </a:rPr>
              <a:t>8 – (-2)</a:t>
            </a:r>
            <a:endParaRPr lang="en-IN" sz="2400" baseline="-25000" dirty="0">
              <a:solidFill>
                <a:schemeClr val="accent6"/>
              </a:solidFill>
            </a:endParaRPr>
          </a:p>
        </p:txBody>
      </p:sp>
      <p:sp>
        <p:nvSpPr>
          <p:cNvPr id="67" name="TextBox 66">
            <a:extLst>
              <a:ext uri="{FF2B5EF4-FFF2-40B4-BE49-F238E27FC236}">
                <a16:creationId xmlns:a16="http://schemas.microsoft.com/office/drawing/2014/main" id="{6DA63276-D618-4AF2-90D4-43C3E3B1F696}"/>
              </a:ext>
            </a:extLst>
          </p:cNvPr>
          <p:cNvSpPr txBox="1"/>
          <p:nvPr/>
        </p:nvSpPr>
        <p:spPr>
          <a:xfrm>
            <a:off x="2278496" y="3694329"/>
            <a:ext cx="1080000" cy="461665"/>
          </a:xfrm>
          <a:prstGeom prst="rect">
            <a:avLst/>
          </a:prstGeom>
          <a:noFill/>
        </p:spPr>
        <p:txBody>
          <a:bodyPr wrap="square" rtlCol="0">
            <a:spAutoFit/>
          </a:bodyPr>
          <a:lstStyle/>
          <a:p>
            <a:pPr algn="ctr"/>
            <a:r>
              <a:rPr lang="en-US" sz="2400" dirty="0">
                <a:solidFill>
                  <a:schemeClr val="accent6"/>
                </a:solidFill>
              </a:rPr>
              <a:t>8 – (-2)</a:t>
            </a:r>
            <a:endParaRPr lang="en-IN" sz="2400" baseline="-25000" dirty="0">
              <a:solidFill>
                <a:schemeClr val="accent6"/>
              </a:solidFill>
            </a:endParaRPr>
          </a:p>
        </p:txBody>
      </p:sp>
      <p:sp>
        <p:nvSpPr>
          <p:cNvPr id="68" name="TextBox 67">
            <a:extLst>
              <a:ext uri="{FF2B5EF4-FFF2-40B4-BE49-F238E27FC236}">
                <a16:creationId xmlns:a16="http://schemas.microsoft.com/office/drawing/2014/main" id="{2ECFA377-D327-47B0-9046-FDF87FF63911}"/>
              </a:ext>
            </a:extLst>
          </p:cNvPr>
          <p:cNvSpPr txBox="1"/>
          <p:nvPr/>
        </p:nvSpPr>
        <p:spPr>
          <a:xfrm>
            <a:off x="3396610" y="3694329"/>
            <a:ext cx="1080000" cy="461665"/>
          </a:xfrm>
          <a:prstGeom prst="rect">
            <a:avLst/>
          </a:prstGeom>
          <a:noFill/>
        </p:spPr>
        <p:txBody>
          <a:bodyPr wrap="square" rtlCol="0">
            <a:spAutoFit/>
          </a:bodyPr>
          <a:lstStyle/>
          <a:p>
            <a:pPr algn="ctr"/>
            <a:r>
              <a:rPr lang="en-US" sz="2400" dirty="0">
                <a:solidFill>
                  <a:schemeClr val="accent6"/>
                </a:solidFill>
              </a:rPr>
              <a:t>8 – (-4)</a:t>
            </a:r>
            <a:endParaRPr lang="en-IN" sz="2400" baseline="-25000" dirty="0">
              <a:solidFill>
                <a:schemeClr val="accent6"/>
              </a:solidFill>
            </a:endParaRPr>
          </a:p>
        </p:txBody>
      </p:sp>
      <p:sp>
        <p:nvSpPr>
          <p:cNvPr id="69" name="TextBox 68">
            <a:extLst>
              <a:ext uri="{FF2B5EF4-FFF2-40B4-BE49-F238E27FC236}">
                <a16:creationId xmlns:a16="http://schemas.microsoft.com/office/drawing/2014/main" id="{8589EECC-2872-4DBB-80AD-977CADD75F75}"/>
              </a:ext>
            </a:extLst>
          </p:cNvPr>
          <p:cNvSpPr txBox="1"/>
          <p:nvPr/>
        </p:nvSpPr>
        <p:spPr>
          <a:xfrm>
            <a:off x="1160382" y="4422539"/>
            <a:ext cx="1080000" cy="461665"/>
          </a:xfrm>
          <a:prstGeom prst="rect">
            <a:avLst/>
          </a:prstGeom>
          <a:noFill/>
        </p:spPr>
        <p:txBody>
          <a:bodyPr wrap="square" rtlCol="0">
            <a:spAutoFit/>
          </a:bodyPr>
          <a:lstStyle/>
          <a:p>
            <a:pPr algn="ctr"/>
            <a:r>
              <a:rPr lang="en-US" sz="2400" dirty="0">
                <a:solidFill>
                  <a:schemeClr val="accent6"/>
                </a:solidFill>
              </a:rPr>
              <a:t>8 – 3</a:t>
            </a:r>
            <a:endParaRPr lang="en-IN" sz="2400" baseline="-25000" dirty="0">
              <a:solidFill>
                <a:schemeClr val="accent6"/>
              </a:solidFill>
            </a:endParaRPr>
          </a:p>
        </p:txBody>
      </p:sp>
      <p:sp>
        <p:nvSpPr>
          <p:cNvPr id="70" name="TextBox 69">
            <a:extLst>
              <a:ext uri="{FF2B5EF4-FFF2-40B4-BE49-F238E27FC236}">
                <a16:creationId xmlns:a16="http://schemas.microsoft.com/office/drawing/2014/main" id="{171304C7-EF8E-461D-B358-0985137D0A67}"/>
              </a:ext>
            </a:extLst>
          </p:cNvPr>
          <p:cNvSpPr txBox="1"/>
          <p:nvPr/>
        </p:nvSpPr>
        <p:spPr>
          <a:xfrm>
            <a:off x="2278496" y="4430189"/>
            <a:ext cx="1080000" cy="461665"/>
          </a:xfrm>
          <a:prstGeom prst="rect">
            <a:avLst/>
          </a:prstGeom>
          <a:noFill/>
        </p:spPr>
        <p:txBody>
          <a:bodyPr wrap="square" rtlCol="0">
            <a:spAutoFit/>
          </a:bodyPr>
          <a:lstStyle/>
          <a:p>
            <a:pPr algn="ctr"/>
            <a:r>
              <a:rPr lang="en-US" sz="2400" dirty="0">
                <a:solidFill>
                  <a:schemeClr val="accent6"/>
                </a:solidFill>
              </a:rPr>
              <a:t>8 – 2</a:t>
            </a:r>
            <a:endParaRPr lang="en-IN" sz="2400" baseline="-25000" dirty="0">
              <a:solidFill>
                <a:schemeClr val="accent6"/>
              </a:solidFill>
            </a:endParaRPr>
          </a:p>
        </p:txBody>
      </p:sp>
      <p:sp>
        <p:nvSpPr>
          <p:cNvPr id="71" name="TextBox 70">
            <a:extLst>
              <a:ext uri="{FF2B5EF4-FFF2-40B4-BE49-F238E27FC236}">
                <a16:creationId xmlns:a16="http://schemas.microsoft.com/office/drawing/2014/main" id="{3A2BA4BB-419D-4B35-AA84-9A64774F9C0E}"/>
              </a:ext>
            </a:extLst>
          </p:cNvPr>
          <p:cNvSpPr txBox="1"/>
          <p:nvPr/>
        </p:nvSpPr>
        <p:spPr>
          <a:xfrm>
            <a:off x="3396610" y="4430189"/>
            <a:ext cx="1080000" cy="461665"/>
          </a:xfrm>
          <a:prstGeom prst="rect">
            <a:avLst/>
          </a:prstGeom>
          <a:noFill/>
        </p:spPr>
        <p:txBody>
          <a:bodyPr wrap="square" rtlCol="0">
            <a:spAutoFit/>
          </a:bodyPr>
          <a:lstStyle/>
          <a:p>
            <a:pPr algn="ctr"/>
            <a:r>
              <a:rPr lang="en-US" sz="2400" dirty="0">
                <a:solidFill>
                  <a:schemeClr val="accent6"/>
                </a:solidFill>
              </a:rPr>
              <a:t>8 – 2</a:t>
            </a:r>
            <a:endParaRPr lang="en-IN" sz="2400" baseline="-25000" dirty="0">
              <a:solidFill>
                <a:schemeClr val="accent6"/>
              </a:solidFill>
            </a:endParaRPr>
          </a:p>
        </p:txBody>
      </p:sp>
      <p:sp>
        <p:nvSpPr>
          <p:cNvPr id="72" name="TextBox 71">
            <a:extLst>
              <a:ext uri="{FF2B5EF4-FFF2-40B4-BE49-F238E27FC236}">
                <a16:creationId xmlns:a16="http://schemas.microsoft.com/office/drawing/2014/main" id="{FF48C908-79E5-4084-889F-D51CE72F1BBE}"/>
              </a:ext>
            </a:extLst>
          </p:cNvPr>
          <p:cNvSpPr txBox="1"/>
          <p:nvPr/>
        </p:nvSpPr>
        <p:spPr>
          <a:xfrm>
            <a:off x="1160382" y="5148117"/>
            <a:ext cx="1080000" cy="461665"/>
          </a:xfrm>
          <a:prstGeom prst="rect">
            <a:avLst/>
          </a:prstGeom>
          <a:noFill/>
        </p:spPr>
        <p:txBody>
          <a:bodyPr wrap="square" rtlCol="0">
            <a:spAutoFit/>
          </a:bodyPr>
          <a:lstStyle/>
          <a:p>
            <a:pPr algn="ctr"/>
            <a:r>
              <a:rPr lang="en-US" sz="2400" dirty="0">
                <a:solidFill>
                  <a:schemeClr val="accent6"/>
                </a:solidFill>
              </a:rPr>
              <a:t>8 – 8</a:t>
            </a:r>
            <a:endParaRPr lang="en-IN" sz="2400" baseline="-25000" dirty="0">
              <a:solidFill>
                <a:schemeClr val="accent6"/>
              </a:solidFill>
            </a:endParaRPr>
          </a:p>
        </p:txBody>
      </p:sp>
      <p:sp>
        <p:nvSpPr>
          <p:cNvPr id="73" name="TextBox 72">
            <a:extLst>
              <a:ext uri="{FF2B5EF4-FFF2-40B4-BE49-F238E27FC236}">
                <a16:creationId xmlns:a16="http://schemas.microsoft.com/office/drawing/2014/main" id="{72933891-B4B7-4D57-83FB-3A510D2EC1C8}"/>
              </a:ext>
            </a:extLst>
          </p:cNvPr>
          <p:cNvSpPr txBox="1"/>
          <p:nvPr/>
        </p:nvSpPr>
        <p:spPr>
          <a:xfrm>
            <a:off x="2278496" y="5164055"/>
            <a:ext cx="1080000" cy="461665"/>
          </a:xfrm>
          <a:prstGeom prst="rect">
            <a:avLst/>
          </a:prstGeom>
          <a:noFill/>
        </p:spPr>
        <p:txBody>
          <a:bodyPr wrap="square" rtlCol="0">
            <a:spAutoFit/>
          </a:bodyPr>
          <a:lstStyle/>
          <a:p>
            <a:pPr algn="ctr"/>
            <a:r>
              <a:rPr lang="en-US" sz="2400" dirty="0">
                <a:solidFill>
                  <a:schemeClr val="accent6"/>
                </a:solidFill>
              </a:rPr>
              <a:t>8 – 5</a:t>
            </a:r>
            <a:endParaRPr lang="en-IN" sz="2400" baseline="-25000" dirty="0">
              <a:solidFill>
                <a:schemeClr val="accent6"/>
              </a:solidFill>
            </a:endParaRPr>
          </a:p>
        </p:txBody>
      </p:sp>
      <p:sp>
        <p:nvSpPr>
          <p:cNvPr id="74" name="TextBox 73">
            <a:extLst>
              <a:ext uri="{FF2B5EF4-FFF2-40B4-BE49-F238E27FC236}">
                <a16:creationId xmlns:a16="http://schemas.microsoft.com/office/drawing/2014/main" id="{8DFEBDB0-14E2-4819-B4C0-9B573F1E5613}"/>
              </a:ext>
            </a:extLst>
          </p:cNvPr>
          <p:cNvSpPr txBox="1"/>
          <p:nvPr/>
        </p:nvSpPr>
        <p:spPr>
          <a:xfrm>
            <a:off x="3396610" y="5164055"/>
            <a:ext cx="1080000" cy="461665"/>
          </a:xfrm>
          <a:prstGeom prst="rect">
            <a:avLst/>
          </a:prstGeom>
          <a:noFill/>
        </p:spPr>
        <p:txBody>
          <a:bodyPr wrap="square" rtlCol="0">
            <a:spAutoFit/>
          </a:bodyPr>
          <a:lstStyle/>
          <a:p>
            <a:pPr algn="ctr"/>
            <a:r>
              <a:rPr lang="en-US" sz="2400" dirty="0">
                <a:solidFill>
                  <a:schemeClr val="accent6"/>
                </a:solidFill>
              </a:rPr>
              <a:t>8 – 3</a:t>
            </a:r>
            <a:endParaRPr lang="en-IN" sz="2400" baseline="-25000" dirty="0">
              <a:solidFill>
                <a:schemeClr val="accent6"/>
              </a:solidFill>
            </a:endParaRPr>
          </a:p>
        </p:txBody>
      </p:sp>
      <p:sp>
        <p:nvSpPr>
          <p:cNvPr id="75" name="TextBox 74">
            <a:extLst>
              <a:ext uri="{FF2B5EF4-FFF2-40B4-BE49-F238E27FC236}">
                <a16:creationId xmlns:a16="http://schemas.microsoft.com/office/drawing/2014/main" id="{308451B2-9FE4-46CF-B2BF-0220AD67BE2A}"/>
              </a:ext>
            </a:extLst>
          </p:cNvPr>
          <p:cNvSpPr txBox="1"/>
          <p:nvPr/>
        </p:nvSpPr>
        <p:spPr>
          <a:xfrm>
            <a:off x="50007" y="5873696"/>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76" name="TextBox 75">
            <a:extLst>
              <a:ext uri="{FF2B5EF4-FFF2-40B4-BE49-F238E27FC236}">
                <a16:creationId xmlns:a16="http://schemas.microsoft.com/office/drawing/2014/main" id="{098CD249-C560-432D-84CC-D2C8AED92855}"/>
              </a:ext>
            </a:extLst>
          </p:cNvPr>
          <p:cNvSpPr txBox="1"/>
          <p:nvPr/>
        </p:nvSpPr>
        <p:spPr>
          <a:xfrm>
            <a:off x="1160382" y="5873696"/>
            <a:ext cx="1080000" cy="461665"/>
          </a:xfrm>
          <a:prstGeom prst="rect">
            <a:avLst/>
          </a:prstGeom>
          <a:noFill/>
        </p:spPr>
        <p:txBody>
          <a:bodyPr wrap="square" rtlCol="0">
            <a:spAutoFit/>
          </a:bodyPr>
          <a:lstStyle/>
          <a:p>
            <a:pPr algn="ctr"/>
            <a:r>
              <a:rPr lang="en-US" sz="2400" dirty="0">
                <a:solidFill>
                  <a:schemeClr val="accent6"/>
                </a:solidFill>
              </a:rPr>
              <a:t>8 – 0</a:t>
            </a:r>
            <a:endParaRPr lang="en-IN" sz="2400" baseline="-25000" dirty="0">
              <a:solidFill>
                <a:schemeClr val="accent6"/>
              </a:solidFill>
            </a:endParaRPr>
          </a:p>
        </p:txBody>
      </p:sp>
      <p:sp>
        <p:nvSpPr>
          <p:cNvPr id="77" name="TextBox 76">
            <a:extLst>
              <a:ext uri="{FF2B5EF4-FFF2-40B4-BE49-F238E27FC236}">
                <a16:creationId xmlns:a16="http://schemas.microsoft.com/office/drawing/2014/main" id="{995EB9F1-616B-4D25-B1B6-42821A42E95B}"/>
              </a:ext>
            </a:extLst>
          </p:cNvPr>
          <p:cNvSpPr txBox="1"/>
          <p:nvPr/>
        </p:nvSpPr>
        <p:spPr>
          <a:xfrm>
            <a:off x="2278496" y="5884541"/>
            <a:ext cx="1080000" cy="461665"/>
          </a:xfrm>
          <a:prstGeom prst="rect">
            <a:avLst/>
          </a:prstGeom>
          <a:noFill/>
        </p:spPr>
        <p:txBody>
          <a:bodyPr wrap="square" rtlCol="0">
            <a:spAutoFit/>
          </a:bodyPr>
          <a:lstStyle/>
          <a:p>
            <a:pPr algn="ctr"/>
            <a:r>
              <a:rPr lang="en-US" sz="2400" dirty="0">
                <a:solidFill>
                  <a:schemeClr val="accent6"/>
                </a:solidFill>
              </a:rPr>
              <a:t>8 – 0</a:t>
            </a:r>
            <a:endParaRPr lang="en-IN" sz="2400" baseline="-25000" dirty="0">
              <a:solidFill>
                <a:schemeClr val="accent6"/>
              </a:solidFill>
            </a:endParaRPr>
          </a:p>
        </p:txBody>
      </p:sp>
      <p:sp>
        <p:nvSpPr>
          <p:cNvPr id="78" name="TextBox 77">
            <a:extLst>
              <a:ext uri="{FF2B5EF4-FFF2-40B4-BE49-F238E27FC236}">
                <a16:creationId xmlns:a16="http://schemas.microsoft.com/office/drawing/2014/main" id="{B26B6FB0-3328-4B09-874A-7ACC07BB3DC4}"/>
              </a:ext>
            </a:extLst>
          </p:cNvPr>
          <p:cNvSpPr txBox="1"/>
          <p:nvPr/>
        </p:nvSpPr>
        <p:spPr>
          <a:xfrm>
            <a:off x="3396610" y="5884541"/>
            <a:ext cx="1080000" cy="461665"/>
          </a:xfrm>
          <a:prstGeom prst="rect">
            <a:avLst/>
          </a:prstGeom>
          <a:noFill/>
        </p:spPr>
        <p:txBody>
          <a:bodyPr wrap="square" rtlCol="0">
            <a:spAutoFit/>
          </a:bodyPr>
          <a:lstStyle/>
          <a:p>
            <a:pPr algn="ctr"/>
            <a:r>
              <a:rPr lang="en-US" sz="2400" dirty="0">
                <a:solidFill>
                  <a:schemeClr val="accent6"/>
                </a:solidFill>
              </a:rPr>
              <a:t>8 – 0</a:t>
            </a:r>
            <a:endParaRPr lang="en-IN" sz="2400" baseline="-25000" dirty="0">
              <a:solidFill>
                <a:schemeClr val="accent6"/>
              </a:solidFill>
            </a:endParaRPr>
          </a:p>
        </p:txBody>
      </p:sp>
      <p:cxnSp>
        <p:nvCxnSpPr>
          <p:cNvPr id="79" name="Straight Connector 78">
            <a:extLst>
              <a:ext uri="{FF2B5EF4-FFF2-40B4-BE49-F238E27FC236}">
                <a16:creationId xmlns:a16="http://schemas.microsoft.com/office/drawing/2014/main" id="{56FE54DC-F7EC-401B-A9F4-69C3D4D9AF9C}"/>
              </a:ext>
            </a:extLst>
          </p:cNvPr>
          <p:cNvCxnSpPr>
            <a:cxnSpLocks/>
          </p:cNvCxnSpPr>
          <p:nvPr/>
        </p:nvCxnSpPr>
        <p:spPr>
          <a:xfrm>
            <a:off x="4489486" y="2065552"/>
            <a:ext cx="0" cy="43891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96E361E3-F461-4CDD-B918-6159157BB685}"/>
              </a:ext>
            </a:extLst>
          </p:cNvPr>
          <p:cNvSpPr txBox="1"/>
          <p:nvPr/>
        </p:nvSpPr>
        <p:spPr>
          <a:xfrm>
            <a:off x="-21663" y="2426702"/>
            <a:ext cx="1011382" cy="461665"/>
          </a:xfrm>
          <a:prstGeom prst="rect">
            <a:avLst/>
          </a:prstGeom>
          <a:noFill/>
        </p:spPr>
        <p:txBody>
          <a:bodyPr wrap="square" rtlCol="0">
            <a:spAutoFit/>
          </a:bodyPr>
          <a:lstStyle/>
          <a:p>
            <a:pPr algn="ctr"/>
            <a:r>
              <a:rPr lang="en-US" sz="2400" dirty="0"/>
              <a:t>From</a:t>
            </a:r>
            <a:endParaRPr lang="en-IN" sz="2400" baseline="-25000" dirty="0"/>
          </a:p>
        </p:txBody>
      </p:sp>
    </p:spTree>
    <p:extLst>
      <p:ext uri="{BB962C8B-B14F-4D97-AF65-F5344CB8AC3E}">
        <p14:creationId xmlns:p14="http://schemas.microsoft.com/office/powerpoint/2010/main" val="390034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left)">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left)">
                                      <p:cBhvr>
                                        <p:cTn id="75" dur="500"/>
                                        <p:tgtEl>
                                          <p:spTgt spid="6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wipe(left)">
                                      <p:cBhvr>
                                        <p:cTn id="80" dur="500"/>
                                        <p:tgtEl>
                                          <p:spTgt spid="6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7"/>
                                        </p:tgtEl>
                                        <p:attrNameLst>
                                          <p:attrName>style.visibility</p:attrName>
                                        </p:attrNameLst>
                                      </p:cBhvr>
                                      <p:to>
                                        <p:strVal val="visible"/>
                                      </p:to>
                                    </p:set>
                                    <p:animEffect transition="in" filter="wipe(left)">
                                      <p:cBhvr>
                                        <p:cTn id="85" dur="500"/>
                                        <p:tgtEl>
                                          <p:spTgt spid="6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8"/>
                                        </p:tgtEl>
                                        <p:attrNameLst>
                                          <p:attrName>style.visibility</p:attrName>
                                        </p:attrNameLst>
                                      </p:cBhvr>
                                      <p:to>
                                        <p:strVal val="visible"/>
                                      </p:to>
                                    </p:set>
                                    <p:animEffect transition="in" filter="wipe(left)">
                                      <p:cBhvr>
                                        <p:cTn id="90" dur="500"/>
                                        <p:tgtEl>
                                          <p:spTgt spid="6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left)">
                                      <p:cBhvr>
                                        <p:cTn id="95" dur="500"/>
                                        <p:tgtEl>
                                          <p:spTgt spid="6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left)">
                                      <p:cBhvr>
                                        <p:cTn id="100" dur="500"/>
                                        <p:tgtEl>
                                          <p:spTgt spid="7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1"/>
                                        </p:tgtEl>
                                        <p:attrNameLst>
                                          <p:attrName>style.visibility</p:attrName>
                                        </p:attrNameLst>
                                      </p:cBhvr>
                                      <p:to>
                                        <p:strVal val="visible"/>
                                      </p:to>
                                    </p:set>
                                    <p:animEffect transition="in" filter="wipe(left)">
                                      <p:cBhvr>
                                        <p:cTn id="105" dur="500"/>
                                        <p:tgtEl>
                                          <p:spTgt spid="7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left)">
                                      <p:cBhvr>
                                        <p:cTn id="110" dur="500"/>
                                        <p:tgtEl>
                                          <p:spTgt spid="7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left)">
                                      <p:cBhvr>
                                        <p:cTn id="115" dur="500"/>
                                        <p:tgtEl>
                                          <p:spTgt spid="7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wipe(left)">
                                      <p:cBhvr>
                                        <p:cTn id="120" dur="500"/>
                                        <p:tgtEl>
                                          <p:spTgt spid="7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animEffect transition="in" filter="wipe(left)">
                                      <p:cBhvr>
                                        <p:cTn id="125" dur="500"/>
                                        <p:tgtEl>
                                          <p:spTgt spid="7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77"/>
                                        </p:tgtEl>
                                        <p:attrNameLst>
                                          <p:attrName>style.visibility</p:attrName>
                                        </p:attrNameLst>
                                      </p:cBhvr>
                                      <p:to>
                                        <p:strVal val="visible"/>
                                      </p:to>
                                    </p:set>
                                    <p:animEffect transition="in" filter="wipe(left)">
                                      <p:cBhvr>
                                        <p:cTn id="130" dur="500"/>
                                        <p:tgtEl>
                                          <p:spTgt spid="7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wipe(left)">
                                      <p:cBhvr>
                                        <p:cTn id="140" dur="500"/>
                                        <p:tgtEl>
                                          <p:spTgt spid="41"/>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22"/>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2"/>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4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7"/>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4"/>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6"/>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30"/>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31"/>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32"/>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33"/>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34"/>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35"/>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3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39"/>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3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P spid="16" grpId="0"/>
      <p:bldP spid="17" grpId="0"/>
      <p:bldP spid="18"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animBg="1"/>
      <p:bldP spid="42" grpId="0"/>
      <p:bldP spid="54" grpId="0"/>
      <p:bldP spid="55" grpId="0"/>
      <p:bldP spid="56" grpId="0"/>
      <p:bldP spid="57" grpId="0"/>
      <p:bldP spid="58" grpId="0"/>
      <p:bldP spid="59" grpId="0"/>
      <p:bldP spid="60"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8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Box 136">
            <a:extLst>
              <a:ext uri="{FF2B5EF4-FFF2-40B4-BE49-F238E27FC236}">
                <a16:creationId xmlns:a16="http://schemas.microsoft.com/office/drawing/2014/main" id="{23527927-05A9-4FCF-9F84-DE7605BE8264}"/>
              </a:ext>
            </a:extLst>
          </p:cNvPr>
          <p:cNvSpPr txBox="1"/>
          <p:nvPr/>
        </p:nvSpPr>
        <p:spPr>
          <a:xfrm>
            <a:off x="1998734" y="4855175"/>
            <a:ext cx="654548" cy="461665"/>
          </a:xfrm>
          <a:prstGeom prst="rect">
            <a:avLst/>
          </a:prstGeom>
          <a:noFill/>
        </p:spPr>
        <p:txBody>
          <a:bodyPr wrap="square" rtlCol="0">
            <a:spAutoFit/>
          </a:bodyPr>
          <a:lstStyle/>
          <a:p>
            <a:pPr algn="ctr"/>
            <a:r>
              <a:rPr lang="en-US" sz="2400" dirty="0">
                <a:solidFill>
                  <a:srgbClr val="782F95"/>
                </a:solidFill>
              </a:rPr>
              <a:t>90</a:t>
            </a:r>
            <a:endParaRPr lang="en-IN" sz="2400" dirty="0">
              <a:solidFill>
                <a:srgbClr val="782F95"/>
              </a:solidFill>
            </a:endParaRPr>
          </a:p>
        </p:txBody>
      </p:sp>
      <p:cxnSp>
        <p:nvCxnSpPr>
          <p:cNvPr id="4" name="Straight Connector 3">
            <a:extLst>
              <a:ext uri="{FF2B5EF4-FFF2-40B4-BE49-F238E27FC236}">
                <a16:creationId xmlns:a16="http://schemas.microsoft.com/office/drawing/2014/main" id="{9F26CDA4-7C42-4CFA-86A0-47ED05D5C6B2}"/>
              </a:ext>
            </a:extLst>
          </p:cNvPr>
          <p:cNvCxnSpPr>
            <a:cxnSpLocks/>
          </p:cNvCxnSpPr>
          <p:nvPr/>
        </p:nvCxnSpPr>
        <p:spPr>
          <a:xfrm>
            <a:off x="156192" y="152064"/>
            <a:ext cx="0" cy="51245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B46770-E273-45CA-92D2-11C20CA9B690}"/>
              </a:ext>
            </a:extLst>
          </p:cNvPr>
          <p:cNvCxnSpPr>
            <a:cxnSpLocks/>
          </p:cNvCxnSpPr>
          <p:nvPr/>
        </p:nvCxnSpPr>
        <p:spPr>
          <a:xfrm>
            <a:off x="156192" y="152064"/>
            <a:ext cx="468476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E3619C-DF8A-4E6A-8777-CE3EA89D12C4}"/>
              </a:ext>
            </a:extLst>
          </p:cNvPr>
          <p:cNvCxnSpPr>
            <a:cxnSpLocks/>
          </p:cNvCxnSpPr>
          <p:nvPr/>
        </p:nvCxnSpPr>
        <p:spPr>
          <a:xfrm>
            <a:off x="156192" y="911738"/>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B2E8C0-71A8-4F33-9628-0939AE1A8F43}"/>
              </a:ext>
            </a:extLst>
          </p:cNvPr>
          <p:cNvCxnSpPr/>
          <p:nvPr/>
        </p:nvCxnSpPr>
        <p:spPr>
          <a:xfrm>
            <a:off x="156192" y="1644028"/>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45D7A46-D1FE-42F9-B486-7EBA8DF43797}"/>
              </a:ext>
            </a:extLst>
          </p:cNvPr>
          <p:cNvCxnSpPr/>
          <p:nvPr/>
        </p:nvCxnSpPr>
        <p:spPr>
          <a:xfrm>
            <a:off x="156192" y="2376318"/>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A324726-A4E6-4FFA-BD89-528A6270D631}"/>
              </a:ext>
            </a:extLst>
          </p:cNvPr>
          <p:cNvCxnSpPr/>
          <p:nvPr/>
        </p:nvCxnSpPr>
        <p:spPr>
          <a:xfrm>
            <a:off x="156192" y="3108608"/>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CD1D07-55F7-4964-942B-3075FEF396DA}"/>
              </a:ext>
            </a:extLst>
          </p:cNvPr>
          <p:cNvCxnSpPr/>
          <p:nvPr/>
        </p:nvCxnSpPr>
        <p:spPr>
          <a:xfrm>
            <a:off x="156192" y="3840898"/>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0A3401-A6F1-4847-8E7D-202E921715EB}"/>
              </a:ext>
            </a:extLst>
          </p:cNvPr>
          <p:cNvCxnSpPr/>
          <p:nvPr/>
        </p:nvCxnSpPr>
        <p:spPr>
          <a:xfrm>
            <a:off x="156192" y="4541184"/>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D4E4D6C-B110-471E-B716-1630C18C2AC2}"/>
              </a:ext>
            </a:extLst>
          </p:cNvPr>
          <p:cNvCxnSpPr>
            <a:cxnSpLocks/>
          </p:cNvCxnSpPr>
          <p:nvPr/>
        </p:nvCxnSpPr>
        <p:spPr>
          <a:xfrm>
            <a:off x="1167574" y="152064"/>
            <a:ext cx="0" cy="51264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63EFE5-F987-4C2C-A01B-F504BA92F0C6}"/>
              </a:ext>
            </a:extLst>
          </p:cNvPr>
          <p:cNvCxnSpPr>
            <a:cxnSpLocks/>
          </p:cNvCxnSpPr>
          <p:nvPr/>
        </p:nvCxnSpPr>
        <p:spPr>
          <a:xfrm>
            <a:off x="2086365" y="152064"/>
            <a:ext cx="0" cy="51264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3B4C03-BB38-41E4-8C0B-602647AC374D}"/>
              </a:ext>
            </a:extLst>
          </p:cNvPr>
          <p:cNvCxnSpPr>
            <a:cxnSpLocks/>
          </p:cNvCxnSpPr>
          <p:nvPr/>
        </p:nvCxnSpPr>
        <p:spPr>
          <a:xfrm>
            <a:off x="3005156" y="152064"/>
            <a:ext cx="0" cy="51264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1C035A-D5C6-4C41-9C73-10A39CCB9DFA}"/>
              </a:ext>
            </a:extLst>
          </p:cNvPr>
          <p:cNvSpPr txBox="1"/>
          <p:nvPr/>
        </p:nvSpPr>
        <p:spPr>
          <a:xfrm>
            <a:off x="309036" y="1032372"/>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16" name="TextBox 15">
            <a:extLst>
              <a:ext uri="{FF2B5EF4-FFF2-40B4-BE49-F238E27FC236}">
                <a16:creationId xmlns:a16="http://schemas.microsoft.com/office/drawing/2014/main" id="{ACE705D2-9263-453C-9AA4-064C9F6395EC}"/>
              </a:ext>
            </a:extLst>
          </p:cNvPr>
          <p:cNvSpPr txBox="1"/>
          <p:nvPr/>
        </p:nvSpPr>
        <p:spPr>
          <a:xfrm>
            <a:off x="309036" y="1774889"/>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17" name="TextBox 16">
            <a:extLst>
              <a:ext uri="{FF2B5EF4-FFF2-40B4-BE49-F238E27FC236}">
                <a16:creationId xmlns:a16="http://schemas.microsoft.com/office/drawing/2014/main" id="{1CA1F1CF-3261-4CD5-8380-F4C53F71FF17}"/>
              </a:ext>
            </a:extLst>
          </p:cNvPr>
          <p:cNvSpPr txBox="1"/>
          <p:nvPr/>
        </p:nvSpPr>
        <p:spPr>
          <a:xfrm>
            <a:off x="309036" y="2517406"/>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18" name="TextBox 17">
            <a:extLst>
              <a:ext uri="{FF2B5EF4-FFF2-40B4-BE49-F238E27FC236}">
                <a16:creationId xmlns:a16="http://schemas.microsoft.com/office/drawing/2014/main" id="{B0F02412-14D6-45F1-A685-ECBB4DBF204B}"/>
              </a:ext>
            </a:extLst>
          </p:cNvPr>
          <p:cNvSpPr txBox="1"/>
          <p:nvPr/>
        </p:nvSpPr>
        <p:spPr>
          <a:xfrm>
            <a:off x="309036" y="3259923"/>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19" name="TextBox 18">
            <a:extLst>
              <a:ext uri="{FF2B5EF4-FFF2-40B4-BE49-F238E27FC236}">
                <a16:creationId xmlns:a16="http://schemas.microsoft.com/office/drawing/2014/main" id="{A9464FEB-76A6-44F5-9670-904377118598}"/>
              </a:ext>
            </a:extLst>
          </p:cNvPr>
          <p:cNvSpPr txBox="1"/>
          <p:nvPr/>
        </p:nvSpPr>
        <p:spPr>
          <a:xfrm>
            <a:off x="1356970" y="301068"/>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20" name="TextBox 19">
            <a:extLst>
              <a:ext uri="{FF2B5EF4-FFF2-40B4-BE49-F238E27FC236}">
                <a16:creationId xmlns:a16="http://schemas.microsoft.com/office/drawing/2014/main" id="{D29F2213-FB1C-416D-8CBE-D46058BF5108}"/>
              </a:ext>
            </a:extLst>
          </p:cNvPr>
          <p:cNvSpPr txBox="1"/>
          <p:nvPr/>
        </p:nvSpPr>
        <p:spPr>
          <a:xfrm>
            <a:off x="2275761" y="301068"/>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21" name="TextBox 20">
            <a:extLst>
              <a:ext uri="{FF2B5EF4-FFF2-40B4-BE49-F238E27FC236}">
                <a16:creationId xmlns:a16="http://schemas.microsoft.com/office/drawing/2014/main" id="{DC7F13F9-B496-4818-8C1C-0000C8516871}"/>
              </a:ext>
            </a:extLst>
          </p:cNvPr>
          <p:cNvSpPr txBox="1"/>
          <p:nvPr/>
        </p:nvSpPr>
        <p:spPr>
          <a:xfrm>
            <a:off x="3194552" y="301068"/>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22" name="Straight Connector 21">
            <a:extLst>
              <a:ext uri="{FF2B5EF4-FFF2-40B4-BE49-F238E27FC236}">
                <a16:creationId xmlns:a16="http://schemas.microsoft.com/office/drawing/2014/main" id="{1C275558-8E06-4FDD-866E-2E0FD580D1A8}"/>
              </a:ext>
            </a:extLst>
          </p:cNvPr>
          <p:cNvCxnSpPr>
            <a:cxnSpLocks/>
          </p:cNvCxnSpPr>
          <p:nvPr/>
        </p:nvCxnSpPr>
        <p:spPr>
          <a:xfrm>
            <a:off x="156192" y="152064"/>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B1BEA6B-6347-41A7-A267-5C48F0153D58}"/>
              </a:ext>
            </a:extLst>
          </p:cNvPr>
          <p:cNvSpPr txBox="1"/>
          <p:nvPr/>
        </p:nvSpPr>
        <p:spPr>
          <a:xfrm>
            <a:off x="309036" y="126778"/>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24" name="TextBox 23">
            <a:extLst>
              <a:ext uri="{FF2B5EF4-FFF2-40B4-BE49-F238E27FC236}">
                <a16:creationId xmlns:a16="http://schemas.microsoft.com/office/drawing/2014/main" id="{399D182C-4B99-44C3-94BD-8A7AEB60CEA5}"/>
              </a:ext>
            </a:extLst>
          </p:cNvPr>
          <p:cNvSpPr txBox="1"/>
          <p:nvPr/>
        </p:nvSpPr>
        <p:spPr>
          <a:xfrm>
            <a:off x="1637660" y="1274918"/>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5" name="TextBox 24">
            <a:extLst>
              <a:ext uri="{FF2B5EF4-FFF2-40B4-BE49-F238E27FC236}">
                <a16:creationId xmlns:a16="http://schemas.microsoft.com/office/drawing/2014/main" id="{847B1E82-0618-44D5-868A-F1FE0F984363}"/>
              </a:ext>
            </a:extLst>
          </p:cNvPr>
          <p:cNvSpPr txBox="1"/>
          <p:nvPr/>
        </p:nvSpPr>
        <p:spPr>
          <a:xfrm>
            <a:off x="2556451" y="1274918"/>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6" name="TextBox 25">
            <a:extLst>
              <a:ext uri="{FF2B5EF4-FFF2-40B4-BE49-F238E27FC236}">
                <a16:creationId xmlns:a16="http://schemas.microsoft.com/office/drawing/2014/main" id="{C8A79E3E-FCEF-4747-AE80-F787F1425601}"/>
              </a:ext>
            </a:extLst>
          </p:cNvPr>
          <p:cNvSpPr txBox="1"/>
          <p:nvPr/>
        </p:nvSpPr>
        <p:spPr>
          <a:xfrm>
            <a:off x="3475242" y="1274918"/>
            <a:ext cx="540000" cy="461665"/>
          </a:xfrm>
          <a:prstGeom prst="rect">
            <a:avLst/>
          </a:prstGeom>
          <a:noFill/>
        </p:spPr>
        <p:txBody>
          <a:bodyPr wrap="square" rtlCol="0">
            <a:spAutoFit/>
          </a:bodyPr>
          <a:lstStyle/>
          <a:p>
            <a:pPr algn="ctr"/>
            <a:r>
              <a:rPr lang="en-US" sz="2400" dirty="0"/>
              <a:t>7</a:t>
            </a:r>
            <a:endParaRPr lang="en-IN" sz="2400" baseline="-25000" dirty="0"/>
          </a:p>
        </p:txBody>
      </p:sp>
      <p:sp>
        <p:nvSpPr>
          <p:cNvPr id="27" name="TextBox 26">
            <a:extLst>
              <a:ext uri="{FF2B5EF4-FFF2-40B4-BE49-F238E27FC236}">
                <a16:creationId xmlns:a16="http://schemas.microsoft.com/office/drawing/2014/main" id="{6D92E910-1405-4AB8-B47D-C1F081D3D6B3}"/>
              </a:ext>
            </a:extLst>
          </p:cNvPr>
          <p:cNvSpPr txBox="1"/>
          <p:nvPr/>
        </p:nvSpPr>
        <p:spPr>
          <a:xfrm>
            <a:off x="1637660" y="2000496"/>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28" name="TextBox 27">
            <a:extLst>
              <a:ext uri="{FF2B5EF4-FFF2-40B4-BE49-F238E27FC236}">
                <a16:creationId xmlns:a16="http://schemas.microsoft.com/office/drawing/2014/main" id="{C5DFECD6-0DD4-4C62-88E3-D491BCE0292C}"/>
              </a:ext>
            </a:extLst>
          </p:cNvPr>
          <p:cNvSpPr txBox="1"/>
          <p:nvPr/>
        </p:nvSpPr>
        <p:spPr>
          <a:xfrm>
            <a:off x="2556451" y="1997864"/>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29" name="TextBox 28">
            <a:extLst>
              <a:ext uri="{FF2B5EF4-FFF2-40B4-BE49-F238E27FC236}">
                <a16:creationId xmlns:a16="http://schemas.microsoft.com/office/drawing/2014/main" id="{201EF368-8AD2-42E8-9A80-7C13682975CA}"/>
              </a:ext>
            </a:extLst>
          </p:cNvPr>
          <p:cNvSpPr txBox="1"/>
          <p:nvPr/>
        </p:nvSpPr>
        <p:spPr>
          <a:xfrm>
            <a:off x="3475242" y="1997864"/>
            <a:ext cx="540000" cy="461665"/>
          </a:xfrm>
          <a:prstGeom prst="rect">
            <a:avLst/>
          </a:prstGeom>
          <a:noFill/>
        </p:spPr>
        <p:txBody>
          <a:bodyPr wrap="square" rtlCol="0">
            <a:spAutoFit/>
          </a:bodyPr>
          <a:lstStyle/>
          <a:p>
            <a:pPr algn="ctr"/>
            <a:r>
              <a:rPr lang="en-US" sz="2400" dirty="0"/>
              <a:t>12</a:t>
            </a:r>
            <a:endParaRPr lang="en-IN" sz="2400" baseline="-25000" dirty="0"/>
          </a:p>
        </p:txBody>
      </p:sp>
      <p:sp>
        <p:nvSpPr>
          <p:cNvPr id="30" name="TextBox 29">
            <a:extLst>
              <a:ext uri="{FF2B5EF4-FFF2-40B4-BE49-F238E27FC236}">
                <a16:creationId xmlns:a16="http://schemas.microsoft.com/office/drawing/2014/main" id="{1B64F9E0-222D-4F58-B1A5-D15F39E2E606}"/>
              </a:ext>
            </a:extLst>
          </p:cNvPr>
          <p:cNvSpPr txBox="1"/>
          <p:nvPr/>
        </p:nvSpPr>
        <p:spPr>
          <a:xfrm>
            <a:off x="1637660" y="2726074"/>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31" name="TextBox 30">
            <a:extLst>
              <a:ext uri="{FF2B5EF4-FFF2-40B4-BE49-F238E27FC236}">
                <a16:creationId xmlns:a16="http://schemas.microsoft.com/office/drawing/2014/main" id="{E4B17E57-699E-4140-AA23-29602EA78123}"/>
              </a:ext>
            </a:extLst>
          </p:cNvPr>
          <p:cNvSpPr txBox="1"/>
          <p:nvPr/>
        </p:nvSpPr>
        <p:spPr>
          <a:xfrm>
            <a:off x="2556451" y="2733724"/>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32" name="TextBox 31">
            <a:extLst>
              <a:ext uri="{FF2B5EF4-FFF2-40B4-BE49-F238E27FC236}">
                <a16:creationId xmlns:a16="http://schemas.microsoft.com/office/drawing/2014/main" id="{F66ECB80-5B0F-4BAD-8385-038A3E9F340B}"/>
              </a:ext>
            </a:extLst>
          </p:cNvPr>
          <p:cNvSpPr txBox="1"/>
          <p:nvPr/>
        </p:nvSpPr>
        <p:spPr>
          <a:xfrm>
            <a:off x="3475242" y="2733724"/>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33" name="TextBox 32">
            <a:extLst>
              <a:ext uri="{FF2B5EF4-FFF2-40B4-BE49-F238E27FC236}">
                <a16:creationId xmlns:a16="http://schemas.microsoft.com/office/drawing/2014/main" id="{8D3548B9-1C53-4029-8EDA-870931D21CA1}"/>
              </a:ext>
            </a:extLst>
          </p:cNvPr>
          <p:cNvSpPr txBox="1"/>
          <p:nvPr/>
        </p:nvSpPr>
        <p:spPr>
          <a:xfrm>
            <a:off x="1637660" y="3451652"/>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34" name="TextBox 33">
            <a:extLst>
              <a:ext uri="{FF2B5EF4-FFF2-40B4-BE49-F238E27FC236}">
                <a16:creationId xmlns:a16="http://schemas.microsoft.com/office/drawing/2014/main" id="{35560B45-9080-474E-B193-735032285E09}"/>
              </a:ext>
            </a:extLst>
          </p:cNvPr>
          <p:cNvSpPr txBox="1"/>
          <p:nvPr/>
        </p:nvSpPr>
        <p:spPr>
          <a:xfrm>
            <a:off x="2556451" y="3467590"/>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35" name="TextBox 34">
            <a:extLst>
              <a:ext uri="{FF2B5EF4-FFF2-40B4-BE49-F238E27FC236}">
                <a16:creationId xmlns:a16="http://schemas.microsoft.com/office/drawing/2014/main" id="{AFA03B3B-1FBE-4969-A779-180A5C7D00C7}"/>
              </a:ext>
            </a:extLst>
          </p:cNvPr>
          <p:cNvSpPr txBox="1"/>
          <p:nvPr/>
        </p:nvSpPr>
        <p:spPr>
          <a:xfrm>
            <a:off x="3475242" y="3467590"/>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36" name="TextBox 35">
            <a:extLst>
              <a:ext uri="{FF2B5EF4-FFF2-40B4-BE49-F238E27FC236}">
                <a16:creationId xmlns:a16="http://schemas.microsoft.com/office/drawing/2014/main" id="{5AAAD55D-3177-415B-B87A-574EA4F37BA1}"/>
              </a:ext>
            </a:extLst>
          </p:cNvPr>
          <p:cNvSpPr txBox="1"/>
          <p:nvPr/>
        </p:nvSpPr>
        <p:spPr>
          <a:xfrm>
            <a:off x="75019" y="3960208"/>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37" name="TextBox 36">
            <a:extLst>
              <a:ext uri="{FF2B5EF4-FFF2-40B4-BE49-F238E27FC236}">
                <a16:creationId xmlns:a16="http://schemas.microsoft.com/office/drawing/2014/main" id="{94C8A965-9A31-4D31-ACF4-18F07455350D}"/>
              </a:ext>
            </a:extLst>
          </p:cNvPr>
          <p:cNvSpPr txBox="1"/>
          <p:nvPr/>
        </p:nvSpPr>
        <p:spPr>
          <a:xfrm>
            <a:off x="1637660" y="4177231"/>
            <a:ext cx="540000" cy="461665"/>
          </a:xfrm>
          <a:prstGeom prst="rect">
            <a:avLst/>
          </a:prstGeom>
          <a:noFill/>
        </p:spPr>
        <p:txBody>
          <a:bodyPr wrap="square" rtlCol="0">
            <a:spAutoFit/>
          </a:bodyPr>
          <a:lstStyle/>
          <a:p>
            <a:pPr algn="ctr"/>
            <a:r>
              <a:rPr lang="en-US" sz="2400" dirty="0"/>
              <a:t>8</a:t>
            </a:r>
            <a:endParaRPr lang="en-IN" sz="2400" baseline="-25000" dirty="0"/>
          </a:p>
        </p:txBody>
      </p:sp>
      <p:sp>
        <p:nvSpPr>
          <p:cNvPr id="38" name="TextBox 37">
            <a:extLst>
              <a:ext uri="{FF2B5EF4-FFF2-40B4-BE49-F238E27FC236}">
                <a16:creationId xmlns:a16="http://schemas.microsoft.com/office/drawing/2014/main" id="{4A51BB58-D25F-4D5B-88A1-3BFFA43EB057}"/>
              </a:ext>
            </a:extLst>
          </p:cNvPr>
          <p:cNvSpPr txBox="1"/>
          <p:nvPr/>
        </p:nvSpPr>
        <p:spPr>
          <a:xfrm>
            <a:off x="2556451" y="4188076"/>
            <a:ext cx="540000" cy="461665"/>
          </a:xfrm>
          <a:prstGeom prst="rect">
            <a:avLst/>
          </a:prstGeom>
          <a:noFill/>
        </p:spPr>
        <p:txBody>
          <a:bodyPr wrap="square" rtlCol="0">
            <a:spAutoFit/>
          </a:bodyPr>
          <a:lstStyle/>
          <a:p>
            <a:pPr algn="ctr"/>
            <a:r>
              <a:rPr lang="en-US" sz="2400" dirty="0"/>
              <a:t>8</a:t>
            </a:r>
            <a:endParaRPr lang="en-IN" sz="2400" baseline="-25000" dirty="0"/>
          </a:p>
        </p:txBody>
      </p:sp>
      <p:sp>
        <p:nvSpPr>
          <p:cNvPr id="39" name="TextBox 38">
            <a:extLst>
              <a:ext uri="{FF2B5EF4-FFF2-40B4-BE49-F238E27FC236}">
                <a16:creationId xmlns:a16="http://schemas.microsoft.com/office/drawing/2014/main" id="{0B805748-7141-4838-9A97-C4C89668331F}"/>
              </a:ext>
            </a:extLst>
          </p:cNvPr>
          <p:cNvSpPr txBox="1"/>
          <p:nvPr/>
        </p:nvSpPr>
        <p:spPr>
          <a:xfrm>
            <a:off x="3475242" y="4188076"/>
            <a:ext cx="540000" cy="461665"/>
          </a:xfrm>
          <a:prstGeom prst="rect">
            <a:avLst/>
          </a:prstGeom>
          <a:noFill/>
        </p:spPr>
        <p:txBody>
          <a:bodyPr wrap="square" rtlCol="0">
            <a:spAutoFit/>
          </a:bodyPr>
          <a:lstStyle/>
          <a:p>
            <a:pPr algn="ctr"/>
            <a:r>
              <a:rPr lang="en-US" sz="2400" dirty="0"/>
              <a:t>8</a:t>
            </a:r>
            <a:endParaRPr lang="en-IN" sz="2400" baseline="-25000" dirty="0"/>
          </a:p>
        </p:txBody>
      </p:sp>
      <p:cxnSp>
        <p:nvCxnSpPr>
          <p:cNvPr id="40" name="Straight Connector 39">
            <a:extLst>
              <a:ext uri="{FF2B5EF4-FFF2-40B4-BE49-F238E27FC236}">
                <a16:creationId xmlns:a16="http://schemas.microsoft.com/office/drawing/2014/main" id="{141BC3BF-DA18-4E99-AD51-C2532BE5BD21}"/>
              </a:ext>
            </a:extLst>
          </p:cNvPr>
          <p:cNvCxnSpPr>
            <a:cxnSpLocks/>
          </p:cNvCxnSpPr>
          <p:nvPr/>
        </p:nvCxnSpPr>
        <p:spPr>
          <a:xfrm>
            <a:off x="3923948" y="152064"/>
            <a:ext cx="0" cy="51264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C9B47D6-8DCC-4797-B8B1-437D5EF92C76}"/>
              </a:ext>
            </a:extLst>
          </p:cNvPr>
          <p:cNvSpPr txBox="1"/>
          <p:nvPr/>
        </p:nvSpPr>
        <p:spPr>
          <a:xfrm>
            <a:off x="3349" y="513214"/>
            <a:ext cx="1011382" cy="461665"/>
          </a:xfrm>
          <a:prstGeom prst="rect">
            <a:avLst/>
          </a:prstGeom>
          <a:noFill/>
        </p:spPr>
        <p:txBody>
          <a:bodyPr wrap="square" rtlCol="0">
            <a:spAutoFit/>
          </a:bodyPr>
          <a:lstStyle/>
          <a:p>
            <a:pPr algn="ctr"/>
            <a:r>
              <a:rPr lang="en-US" sz="2400" dirty="0"/>
              <a:t>From</a:t>
            </a:r>
            <a:endParaRPr lang="en-IN" sz="2400" baseline="-25000" dirty="0"/>
          </a:p>
        </p:txBody>
      </p:sp>
      <p:sp>
        <p:nvSpPr>
          <p:cNvPr id="42" name="Content Placeholder 3">
            <a:extLst>
              <a:ext uri="{FF2B5EF4-FFF2-40B4-BE49-F238E27FC236}">
                <a16:creationId xmlns:a16="http://schemas.microsoft.com/office/drawing/2014/main" id="{FD1771ED-B900-4FAE-AA28-8F400AB0EDED}"/>
              </a:ext>
            </a:extLst>
          </p:cNvPr>
          <p:cNvSpPr txBox="1">
            <a:spLocks/>
          </p:cNvSpPr>
          <p:nvPr/>
        </p:nvSpPr>
        <p:spPr>
          <a:xfrm>
            <a:off x="7041549" y="35872"/>
            <a:ext cx="5147102"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Initial solution: </a:t>
            </a:r>
            <a:r>
              <a:rPr lang="en-US" dirty="0">
                <a:solidFill>
                  <a:srgbClr val="FF0000"/>
                </a:solidFill>
              </a:rPr>
              <a:t>Vogel’s Approximation Method</a:t>
            </a:r>
            <a:endParaRPr lang="en-IN" dirty="0">
              <a:solidFill>
                <a:srgbClr val="FF0000"/>
              </a:solidFill>
            </a:endParaRPr>
          </a:p>
        </p:txBody>
      </p:sp>
      <p:cxnSp>
        <p:nvCxnSpPr>
          <p:cNvPr id="43" name="Straight Connector 42">
            <a:extLst>
              <a:ext uri="{FF2B5EF4-FFF2-40B4-BE49-F238E27FC236}">
                <a16:creationId xmlns:a16="http://schemas.microsoft.com/office/drawing/2014/main" id="{6D43CCD1-54B8-46C6-B0A6-7E22D2DA84E3}"/>
              </a:ext>
            </a:extLst>
          </p:cNvPr>
          <p:cNvCxnSpPr>
            <a:cxnSpLocks/>
          </p:cNvCxnSpPr>
          <p:nvPr/>
        </p:nvCxnSpPr>
        <p:spPr>
          <a:xfrm>
            <a:off x="4840957" y="150008"/>
            <a:ext cx="0" cy="512664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F17F33-D831-40B9-A819-ADB5FFEBE685}"/>
              </a:ext>
            </a:extLst>
          </p:cNvPr>
          <p:cNvCxnSpPr>
            <a:cxnSpLocks/>
          </p:cNvCxnSpPr>
          <p:nvPr/>
        </p:nvCxnSpPr>
        <p:spPr>
          <a:xfrm>
            <a:off x="156192" y="5276650"/>
            <a:ext cx="468476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49E447A-75B8-4601-B80E-AE1EDBB4970F}"/>
              </a:ext>
            </a:extLst>
          </p:cNvPr>
          <p:cNvSpPr txBox="1"/>
          <p:nvPr/>
        </p:nvSpPr>
        <p:spPr>
          <a:xfrm>
            <a:off x="3832653" y="301068"/>
            <a:ext cx="1106703" cy="461665"/>
          </a:xfrm>
          <a:prstGeom prst="rect">
            <a:avLst/>
          </a:prstGeom>
          <a:noFill/>
        </p:spPr>
        <p:txBody>
          <a:bodyPr wrap="square" rtlCol="0">
            <a:spAutoFit/>
          </a:bodyPr>
          <a:lstStyle/>
          <a:p>
            <a:pPr algn="ctr"/>
            <a:r>
              <a:rPr lang="en-US" sz="2400" dirty="0"/>
              <a:t>Supply</a:t>
            </a:r>
            <a:endParaRPr lang="en-IN" sz="2400" baseline="-25000" dirty="0"/>
          </a:p>
        </p:txBody>
      </p:sp>
      <p:sp>
        <p:nvSpPr>
          <p:cNvPr id="60" name="TextBox 59">
            <a:extLst>
              <a:ext uri="{FF2B5EF4-FFF2-40B4-BE49-F238E27FC236}">
                <a16:creationId xmlns:a16="http://schemas.microsoft.com/office/drawing/2014/main" id="{CE10B804-A9A4-4B21-9984-48D0813C66F5}"/>
              </a:ext>
            </a:extLst>
          </p:cNvPr>
          <p:cNvSpPr txBox="1"/>
          <p:nvPr/>
        </p:nvSpPr>
        <p:spPr>
          <a:xfrm>
            <a:off x="75019" y="4674305"/>
            <a:ext cx="1173727" cy="461665"/>
          </a:xfrm>
          <a:prstGeom prst="rect">
            <a:avLst/>
          </a:prstGeom>
          <a:noFill/>
        </p:spPr>
        <p:txBody>
          <a:bodyPr wrap="square" rtlCol="0">
            <a:spAutoFit/>
          </a:bodyPr>
          <a:lstStyle/>
          <a:p>
            <a:pPr algn="ctr"/>
            <a:r>
              <a:rPr lang="en-US" sz="2400" dirty="0"/>
              <a:t>Demand</a:t>
            </a:r>
            <a:endParaRPr lang="en-IN" sz="2400" baseline="-25000" dirty="0"/>
          </a:p>
        </p:txBody>
      </p:sp>
      <p:sp>
        <p:nvSpPr>
          <p:cNvPr id="61" name="TextBox 60">
            <a:extLst>
              <a:ext uri="{FF2B5EF4-FFF2-40B4-BE49-F238E27FC236}">
                <a16:creationId xmlns:a16="http://schemas.microsoft.com/office/drawing/2014/main" id="{2176A7F4-C56D-48F0-9143-D5E4BD043682}"/>
              </a:ext>
            </a:extLst>
          </p:cNvPr>
          <p:cNvSpPr txBox="1"/>
          <p:nvPr/>
        </p:nvSpPr>
        <p:spPr>
          <a:xfrm>
            <a:off x="5081342" y="301068"/>
            <a:ext cx="1106703" cy="461665"/>
          </a:xfrm>
          <a:prstGeom prst="rect">
            <a:avLst/>
          </a:prstGeom>
          <a:noFill/>
        </p:spPr>
        <p:txBody>
          <a:bodyPr wrap="square" rtlCol="0">
            <a:spAutoFit/>
          </a:bodyPr>
          <a:lstStyle/>
          <a:p>
            <a:pPr algn="ctr"/>
            <a:r>
              <a:rPr lang="en-US" sz="2400" dirty="0"/>
              <a:t>Penalty</a:t>
            </a:r>
            <a:endParaRPr lang="en-IN" sz="2400" baseline="-25000" dirty="0"/>
          </a:p>
        </p:txBody>
      </p:sp>
      <p:sp>
        <p:nvSpPr>
          <p:cNvPr id="62" name="TextBox 61">
            <a:extLst>
              <a:ext uri="{FF2B5EF4-FFF2-40B4-BE49-F238E27FC236}">
                <a16:creationId xmlns:a16="http://schemas.microsoft.com/office/drawing/2014/main" id="{1FCD02BB-8E98-4F5D-AAAE-E0709DAEB399}"/>
              </a:ext>
            </a:extLst>
          </p:cNvPr>
          <p:cNvSpPr txBox="1"/>
          <p:nvPr/>
        </p:nvSpPr>
        <p:spPr>
          <a:xfrm>
            <a:off x="75019" y="5558057"/>
            <a:ext cx="1173727" cy="461665"/>
          </a:xfrm>
          <a:prstGeom prst="rect">
            <a:avLst/>
          </a:prstGeom>
          <a:noFill/>
        </p:spPr>
        <p:txBody>
          <a:bodyPr wrap="square" rtlCol="0">
            <a:spAutoFit/>
          </a:bodyPr>
          <a:lstStyle/>
          <a:p>
            <a:pPr algn="ctr"/>
            <a:r>
              <a:rPr lang="en-US" sz="2400" dirty="0"/>
              <a:t>Penalty</a:t>
            </a:r>
            <a:endParaRPr lang="en-IN" sz="2400" baseline="-25000" dirty="0"/>
          </a:p>
        </p:txBody>
      </p:sp>
      <p:sp>
        <p:nvSpPr>
          <p:cNvPr id="69" name="TextBox 68">
            <a:extLst>
              <a:ext uri="{FF2B5EF4-FFF2-40B4-BE49-F238E27FC236}">
                <a16:creationId xmlns:a16="http://schemas.microsoft.com/office/drawing/2014/main" id="{B1E57B7D-FB2D-421D-8AE5-E8AE60B1B75A}"/>
              </a:ext>
            </a:extLst>
          </p:cNvPr>
          <p:cNvSpPr txBox="1"/>
          <p:nvPr/>
        </p:nvSpPr>
        <p:spPr>
          <a:xfrm>
            <a:off x="3877717" y="830135"/>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70" name="TextBox 69">
            <a:extLst>
              <a:ext uri="{FF2B5EF4-FFF2-40B4-BE49-F238E27FC236}">
                <a16:creationId xmlns:a16="http://schemas.microsoft.com/office/drawing/2014/main" id="{FA7244A0-0E34-4B56-897A-664A0446A1B5}"/>
              </a:ext>
            </a:extLst>
          </p:cNvPr>
          <p:cNvSpPr txBox="1"/>
          <p:nvPr/>
        </p:nvSpPr>
        <p:spPr>
          <a:xfrm>
            <a:off x="3820566" y="1571051"/>
            <a:ext cx="678407" cy="461665"/>
          </a:xfrm>
          <a:prstGeom prst="rect">
            <a:avLst/>
          </a:prstGeom>
          <a:noFill/>
        </p:spPr>
        <p:txBody>
          <a:bodyPr wrap="square" rtlCol="0">
            <a:spAutoFit/>
          </a:bodyPr>
          <a:lstStyle/>
          <a:p>
            <a:pPr algn="ctr"/>
            <a:r>
              <a:rPr lang="en-US" sz="2400" dirty="0"/>
              <a:t>150</a:t>
            </a:r>
            <a:endParaRPr lang="en-IN" sz="2400" baseline="-25000" dirty="0"/>
          </a:p>
        </p:txBody>
      </p:sp>
      <p:sp>
        <p:nvSpPr>
          <p:cNvPr id="71" name="TextBox 70">
            <a:extLst>
              <a:ext uri="{FF2B5EF4-FFF2-40B4-BE49-F238E27FC236}">
                <a16:creationId xmlns:a16="http://schemas.microsoft.com/office/drawing/2014/main" id="{5A7BE08D-F879-4FE2-8F37-84B37AD474EB}"/>
              </a:ext>
            </a:extLst>
          </p:cNvPr>
          <p:cNvSpPr txBox="1"/>
          <p:nvPr/>
        </p:nvSpPr>
        <p:spPr>
          <a:xfrm>
            <a:off x="3877717" y="2297726"/>
            <a:ext cx="540000" cy="461665"/>
          </a:xfrm>
          <a:prstGeom prst="rect">
            <a:avLst/>
          </a:prstGeom>
          <a:noFill/>
        </p:spPr>
        <p:txBody>
          <a:bodyPr wrap="square" rtlCol="0">
            <a:spAutoFit/>
          </a:bodyPr>
          <a:lstStyle/>
          <a:p>
            <a:pPr algn="ctr"/>
            <a:r>
              <a:rPr lang="en-US" sz="2400" dirty="0"/>
              <a:t>50</a:t>
            </a:r>
            <a:endParaRPr lang="en-IN" sz="2400" baseline="-25000" dirty="0"/>
          </a:p>
        </p:txBody>
      </p:sp>
      <p:sp>
        <p:nvSpPr>
          <p:cNvPr id="72" name="TextBox 71">
            <a:extLst>
              <a:ext uri="{FF2B5EF4-FFF2-40B4-BE49-F238E27FC236}">
                <a16:creationId xmlns:a16="http://schemas.microsoft.com/office/drawing/2014/main" id="{4F2652BE-64EF-49FB-A07E-4A2F0C103AA3}"/>
              </a:ext>
            </a:extLst>
          </p:cNvPr>
          <p:cNvSpPr txBox="1"/>
          <p:nvPr/>
        </p:nvSpPr>
        <p:spPr>
          <a:xfrm>
            <a:off x="3820566" y="3032800"/>
            <a:ext cx="678405" cy="461665"/>
          </a:xfrm>
          <a:prstGeom prst="rect">
            <a:avLst/>
          </a:prstGeom>
          <a:noFill/>
        </p:spPr>
        <p:txBody>
          <a:bodyPr wrap="square" rtlCol="0">
            <a:spAutoFit/>
          </a:bodyPr>
          <a:lstStyle/>
          <a:p>
            <a:pPr algn="ctr"/>
            <a:r>
              <a:rPr lang="en-US" sz="2400" dirty="0"/>
              <a:t>100</a:t>
            </a:r>
            <a:endParaRPr lang="en-IN" sz="2400" baseline="-25000" dirty="0"/>
          </a:p>
        </p:txBody>
      </p:sp>
      <p:sp>
        <p:nvSpPr>
          <p:cNvPr id="73" name="TextBox 72">
            <a:extLst>
              <a:ext uri="{FF2B5EF4-FFF2-40B4-BE49-F238E27FC236}">
                <a16:creationId xmlns:a16="http://schemas.microsoft.com/office/drawing/2014/main" id="{E31A3ABB-D660-472A-A169-8BF57A436B5C}"/>
              </a:ext>
            </a:extLst>
          </p:cNvPr>
          <p:cNvSpPr txBox="1"/>
          <p:nvPr/>
        </p:nvSpPr>
        <p:spPr>
          <a:xfrm>
            <a:off x="3881267" y="3762002"/>
            <a:ext cx="540000" cy="461665"/>
          </a:xfrm>
          <a:prstGeom prst="rect">
            <a:avLst/>
          </a:prstGeom>
          <a:noFill/>
        </p:spPr>
        <p:txBody>
          <a:bodyPr wrap="square" rtlCol="0">
            <a:spAutoFit/>
          </a:bodyPr>
          <a:lstStyle/>
          <a:p>
            <a:pPr algn="ctr"/>
            <a:r>
              <a:rPr lang="en-US" sz="2400" dirty="0"/>
              <a:t>40</a:t>
            </a:r>
            <a:endParaRPr lang="en-IN" sz="2400" baseline="-25000" dirty="0"/>
          </a:p>
        </p:txBody>
      </p:sp>
      <p:sp>
        <p:nvSpPr>
          <p:cNvPr id="74" name="TextBox 73">
            <a:extLst>
              <a:ext uri="{FF2B5EF4-FFF2-40B4-BE49-F238E27FC236}">
                <a16:creationId xmlns:a16="http://schemas.microsoft.com/office/drawing/2014/main" id="{4897D96E-6992-470C-8ECC-965238CE38DF}"/>
              </a:ext>
            </a:extLst>
          </p:cNvPr>
          <p:cNvSpPr txBox="1"/>
          <p:nvPr/>
        </p:nvSpPr>
        <p:spPr>
          <a:xfrm>
            <a:off x="1114066" y="4472682"/>
            <a:ext cx="540000" cy="461665"/>
          </a:xfrm>
          <a:prstGeom prst="rect">
            <a:avLst/>
          </a:prstGeom>
          <a:noFill/>
        </p:spPr>
        <p:txBody>
          <a:bodyPr wrap="square" rtlCol="0">
            <a:spAutoFit/>
          </a:bodyPr>
          <a:lstStyle/>
          <a:p>
            <a:pPr algn="ctr"/>
            <a:r>
              <a:rPr lang="en-US" sz="2400" dirty="0"/>
              <a:t>80</a:t>
            </a:r>
            <a:endParaRPr lang="en-IN" sz="2400" baseline="-25000" dirty="0"/>
          </a:p>
        </p:txBody>
      </p:sp>
      <p:sp>
        <p:nvSpPr>
          <p:cNvPr id="75" name="TextBox 74">
            <a:extLst>
              <a:ext uri="{FF2B5EF4-FFF2-40B4-BE49-F238E27FC236}">
                <a16:creationId xmlns:a16="http://schemas.microsoft.com/office/drawing/2014/main" id="{69285B5D-ECEF-49D1-BA24-E91381497D23}"/>
              </a:ext>
            </a:extLst>
          </p:cNvPr>
          <p:cNvSpPr txBox="1"/>
          <p:nvPr/>
        </p:nvSpPr>
        <p:spPr>
          <a:xfrm>
            <a:off x="1986254" y="4472682"/>
            <a:ext cx="648787" cy="461665"/>
          </a:xfrm>
          <a:prstGeom prst="rect">
            <a:avLst/>
          </a:prstGeom>
          <a:noFill/>
        </p:spPr>
        <p:txBody>
          <a:bodyPr wrap="square" rtlCol="0">
            <a:spAutoFit/>
          </a:bodyPr>
          <a:lstStyle/>
          <a:p>
            <a:pPr algn="ctr"/>
            <a:r>
              <a:rPr lang="en-US" sz="2400" dirty="0"/>
              <a:t>120</a:t>
            </a:r>
            <a:endParaRPr lang="en-IN" sz="2400" baseline="-25000" dirty="0"/>
          </a:p>
        </p:txBody>
      </p:sp>
      <p:sp>
        <p:nvSpPr>
          <p:cNvPr id="76" name="TextBox 75">
            <a:extLst>
              <a:ext uri="{FF2B5EF4-FFF2-40B4-BE49-F238E27FC236}">
                <a16:creationId xmlns:a16="http://schemas.microsoft.com/office/drawing/2014/main" id="{C6977FE7-27C0-4453-9BE1-62D27DDE2716}"/>
              </a:ext>
            </a:extLst>
          </p:cNvPr>
          <p:cNvSpPr txBox="1"/>
          <p:nvPr/>
        </p:nvSpPr>
        <p:spPr>
          <a:xfrm>
            <a:off x="2917525" y="4472682"/>
            <a:ext cx="648787" cy="461665"/>
          </a:xfrm>
          <a:prstGeom prst="rect">
            <a:avLst/>
          </a:prstGeom>
          <a:noFill/>
        </p:spPr>
        <p:txBody>
          <a:bodyPr wrap="square" rtlCol="0">
            <a:spAutoFit/>
          </a:bodyPr>
          <a:lstStyle/>
          <a:p>
            <a:pPr algn="ctr"/>
            <a:r>
              <a:rPr lang="en-US" sz="2400" dirty="0"/>
              <a:t>150</a:t>
            </a:r>
            <a:endParaRPr lang="en-IN" sz="2400" baseline="-25000" dirty="0"/>
          </a:p>
        </p:txBody>
      </p:sp>
      <p:sp>
        <p:nvSpPr>
          <p:cNvPr id="77" name="TextBox 76">
            <a:extLst>
              <a:ext uri="{FF2B5EF4-FFF2-40B4-BE49-F238E27FC236}">
                <a16:creationId xmlns:a16="http://schemas.microsoft.com/office/drawing/2014/main" id="{B51190A5-99C7-4C32-A70B-9D1FAE887EBB}"/>
              </a:ext>
            </a:extLst>
          </p:cNvPr>
          <p:cNvSpPr txBox="1"/>
          <p:nvPr/>
        </p:nvSpPr>
        <p:spPr>
          <a:xfrm>
            <a:off x="4917091" y="825775"/>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78" name="TextBox 77">
            <a:extLst>
              <a:ext uri="{FF2B5EF4-FFF2-40B4-BE49-F238E27FC236}">
                <a16:creationId xmlns:a16="http://schemas.microsoft.com/office/drawing/2014/main" id="{DD1800C4-4F81-42C6-B17C-1889EF89E3F2}"/>
              </a:ext>
            </a:extLst>
          </p:cNvPr>
          <p:cNvSpPr txBox="1"/>
          <p:nvPr/>
        </p:nvSpPr>
        <p:spPr>
          <a:xfrm>
            <a:off x="4917091" y="1574213"/>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79" name="TextBox 78">
            <a:extLst>
              <a:ext uri="{FF2B5EF4-FFF2-40B4-BE49-F238E27FC236}">
                <a16:creationId xmlns:a16="http://schemas.microsoft.com/office/drawing/2014/main" id="{78337501-EAC3-4511-9069-4C4BF29D6398}"/>
              </a:ext>
            </a:extLst>
          </p:cNvPr>
          <p:cNvSpPr txBox="1"/>
          <p:nvPr/>
        </p:nvSpPr>
        <p:spPr>
          <a:xfrm>
            <a:off x="4909471" y="2315031"/>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80" name="TextBox 79">
            <a:extLst>
              <a:ext uri="{FF2B5EF4-FFF2-40B4-BE49-F238E27FC236}">
                <a16:creationId xmlns:a16="http://schemas.microsoft.com/office/drawing/2014/main" id="{98B47EE5-4536-46B3-8ECB-3E915C57102A}"/>
              </a:ext>
            </a:extLst>
          </p:cNvPr>
          <p:cNvSpPr txBox="1"/>
          <p:nvPr/>
        </p:nvSpPr>
        <p:spPr>
          <a:xfrm>
            <a:off x="4917091" y="3048229"/>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81" name="TextBox 80">
            <a:extLst>
              <a:ext uri="{FF2B5EF4-FFF2-40B4-BE49-F238E27FC236}">
                <a16:creationId xmlns:a16="http://schemas.microsoft.com/office/drawing/2014/main" id="{8B82F8E4-8865-4883-8AF0-442C170C2F44}"/>
              </a:ext>
            </a:extLst>
          </p:cNvPr>
          <p:cNvSpPr txBox="1"/>
          <p:nvPr/>
        </p:nvSpPr>
        <p:spPr>
          <a:xfrm>
            <a:off x="4917091" y="3773808"/>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82" name="TextBox 81">
            <a:extLst>
              <a:ext uri="{FF2B5EF4-FFF2-40B4-BE49-F238E27FC236}">
                <a16:creationId xmlns:a16="http://schemas.microsoft.com/office/drawing/2014/main" id="{F6AFCE74-58E5-4400-A9AC-BC5FF8B878A9}"/>
              </a:ext>
            </a:extLst>
          </p:cNvPr>
          <p:cNvSpPr txBox="1"/>
          <p:nvPr/>
        </p:nvSpPr>
        <p:spPr>
          <a:xfrm>
            <a:off x="1097660" y="5212479"/>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83" name="TextBox 82">
            <a:extLst>
              <a:ext uri="{FF2B5EF4-FFF2-40B4-BE49-F238E27FC236}">
                <a16:creationId xmlns:a16="http://schemas.microsoft.com/office/drawing/2014/main" id="{3C9B29A4-3E4D-4DB2-9108-C4AF370FCE96}"/>
              </a:ext>
            </a:extLst>
          </p:cNvPr>
          <p:cNvSpPr txBox="1"/>
          <p:nvPr/>
        </p:nvSpPr>
        <p:spPr>
          <a:xfrm>
            <a:off x="2016451" y="5223324"/>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84" name="TextBox 83">
            <a:extLst>
              <a:ext uri="{FF2B5EF4-FFF2-40B4-BE49-F238E27FC236}">
                <a16:creationId xmlns:a16="http://schemas.microsoft.com/office/drawing/2014/main" id="{F078EF67-595C-46E8-B125-ACA9CF0BC279}"/>
              </a:ext>
            </a:extLst>
          </p:cNvPr>
          <p:cNvSpPr txBox="1"/>
          <p:nvPr/>
        </p:nvSpPr>
        <p:spPr>
          <a:xfrm>
            <a:off x="2935242" y="5223324"/>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86" name="Oval 85">
            <a:extLst>
              <a:ext uri="{FF2B5EF4-FFF2-40B4-BE49-F238E27FC236}">
                <a16:creationId xmlns:a16="http://schemas.microsoft.com/office/drawing/2014/main" id="{69495CCC-3D16-4A94-A1A8-D46142854ACB}"/>
              </a:ext>
            </a:extLst>
          </p:cNvPr>
          <p:cNvSpPr/>
          <p:nvPr/>
        </p:nvSpPr>
        <p:spPr>
          <a:xfrm>
            <a:off x="4993695" y="3081733"/>
            <a:ext cx="386792" cy="38585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1247FA7E-CAF8-4D8E-B19D-690874808B5F}"/>
              </a:ext>
            </a:extLst>
          </p:cNvPr>
          <p:cNvSpPr txBox="1"/>
          <p:nvPr/>
        </p:nvSpPr>
        <p:spPr>
          <a:xfrm>
            <a:off x="1091782" y="3068377"/>
            <a:ext cx="743437" cy="461665"/>
          </a:xfrm>
          <a:prstGeom prst="rect">
            <a:avLst/>
          </a:prstGeom>
          <a:noFill/>
        </p:spPr>
        <p:txBody>
          <a:bodyPr wrap="square" rtlCol="0">
            <a:spAutoFit/>
          </a:bodyPr>
          <a:lstStyle/>
          <a:p>
            <a:pPr algn="ctr"/>
            <a:r>
              <a:rPr lang="en-US" sz="2400" dirty="0">
                <a:solidFill>
                  <a:schemeClr val="tx2"/>
                </a:solidFill>
              </a:rPr>
              <a:t>80</a:t>
            </a:r>
            <a:endParaRPr lang="en-IN" sz="2400" dirty="0">
              <a:solidFill>
                <a:schemeClr val="tx2"/>
              </a:solidFill>
            </a:endParaRPr>
          </a:p>
        </p:txBody>
      </p:sp>
      <p:cxnSp>
        <p:nvCxnSpPr>
          <p:cNvPr id="88" name="Straight Connector 87">
            <a:extLst>
              <a:ext uri="{FF2B5EF4-FFF2-40B4-BE49-F238E27FC236}">
                <a16:creationId xmlns:a16="http://schemas.microsoft.com/office/drawing/2014/main" id="{9C8F1CD7-D8EB-475E-8573-013A102238A7}"/>
              </a:ext>
            </a:extLst>
          </p:cNvPr>
          <p:cNvCxnSpPr>
            <a:cxnSpLocks/>
          </p:cNvCxnSpPr>
          <p:nvPr/>
        </p:nvCxnSpPr>
        <p:spPr>
          <a:xfrm>
            <a:off x="1167574" y="3490755"/>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CFF4885-B111-4500-AF1C-76F58C6508DC}"/>
              </a:ext>
            </a:extLst>
          </p:cNvPr>
          <p:cNvCxnSpPr>
            <a:cxnSpLocks/>
          </p:cNvCxnSpPr>
          <p:nvPr/>
        </p:nvCxnSpPr>
        <p:spPr>
          <a:xfrm flipV="1">
            <a:off x="1745626" y="3113674"/>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42538F2-705E-4291-8ABD-39DC6BD2612B}"/>
              </a:ext>
            </a:extLst>
          </p:cNvPr>
          <p:cNvCxnSpPr>
            <a:cxnSpLocks/>
          </p:cNvCxnSpPr>
          <p:nvPr/>
        </p:nvCxnSpPr>
        <p:spPr>
          <a:xfrm flipH="1">
            <a:off x="3968218" y="3153623"/>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09FDB52-DBC1-4607-965E-4936977F2E72}"/>
              </a:ext>
            </a:extLst>
          </p:cNvPr>
          <p:cNvCxnSpPr>
            <a:cxnSpLocks/>
            <a:endCxn id="19" idx="0"/>
          </p:cNvCxnSpPr>
          <p:nvPr/>
        </p:nvCxnSpPr>
        <p:spPr>
          <a:xfrm flipV="1">
            <a:off x="1622316" y="301068"/>
            <a:ext cx="4654" cy="4817666"/>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CBBFCEE8-B4FC-419E-A810-F2D24F1E8DDD}"/>
              </a:ext>
            </a:extLst>
          </p:cNvPr>
          <p:cNvSpPr txBox="1"/>
          <p:nvPr/>
        </p:nvSpPr>
        <p:spPr>
          <a:xfrm>
            <a:off x="4293503" y="3029090"/>
            <a:ext cx="648000" cy="461665"/>
          </a:xfrm>
          <a:prstGeom prst="rect">
            <a:avLst/>
          </a:prstGeom>
          <a:noFill/>
        </p:spPr>
        <p:txBody>
          <a:bodyPr wrap="square" rtlCol="0">
            <a:spAutoFit/>
          </a:bodyPr>
          <a:lstStyle/>
          <a:p>
            <a:pPr algn="ctr"/>
            <a:r>
              <a:rPr lang="en-US" sz="2400" dirty="0">
                <a:solidFill>
                  <a:schemeClr val="accent5">
                    <a:lumMod val="75000"/>
                  </a:schemeClr>
                </a:solidFill>
              </a:rPr>
              <a:t>20</a:t>
            </a:r>
            <a:endParaRPr lang="en-IN" sz="2400" dirty="0">
              <a:solidFill>
                <a:schemeClr val="accent5">
                  <a:lumMod val="75000"/>
                </a:schemeClr>
              </a:solidFill>
            </a:endParaRPr>
          </a:p>
        </p:txBody>
      </p:sp>
      <p:cxnSp>
        <p:nvCxnSpPr>
          <p:cNvPr id="99" name="Straight Connector 98">
            <a:extLst>
              <a:ext uri="{FF2B5EF4-FFF2-40B4-BE49-F238E27FC236}">
                <a16:creationId xmlns:a16="http://schemas.microsoft.com/office/drawing/2014/main" id="{E714C5F8-C45E-4E05-8A77-EBF45DC4C61B}"/>
              </a:ext>
            </a:extLst>
          </p:cNvPr>
          <p:cNvCxnSpPr>
            <a:cxnSpLocks/>
          </p:cNvCxnSpPr>
          <p:nvPr/>
        </p:nvCxnSpPr>
        <p:spPr>
          <a:xfrm flipH="1">
            <a:off x="1213728" y="460629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1A555FB5-91D4-40AD-A870-D37C5B7848D5}"/>
              </a:ext>
            </a:extLst>
          </p:cNvPr>
          <p:cNvSpPr txBox="1"/>
          <p:nvPr/>
        </p:nvSpPr>
        <p:spPr>
          <a:xfrm>
            <a:off x="1715913" y="446138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102" name="TextBox 101">
            <a:extLst>
              <a:ext uri="{FF2B5EF4-FFF2-40B4-BE49-F238E27FC236}">
                <a16:creationId xmlns:a16="http://schemas.microsoft.com/office/drawing/2014/main" id="{98190149-0D9C-454C-BC70-9CF62AF50CF8}"/>
              </a:ext>
            </a:extLst>
          </p:cNvPr>
          <p:cNvSpPr txBox="1"/>
          <p:nvPr/>
        </p:nvSpPr>
        <p:spPr>
          <a:xfrm>
            <a:off x="5484514" y="825775"/>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103" name="TextBox 102">
            <a:extLst>
              <a:ext uri="{FF2B5EF4-FFF2-40B4-BE49-F238E27FC236}">
                <a16:creationId xmlns:a16="http://schemas.microsoft.com/office/drawing/2014/main" id="{FCCE7126-1030-414B-8423-DE069F864C55}"/>
              </a:ext>
            </a:extLst>
          </p:cNvPr>
          <p:cNvSpPr txBox="1"/>
          <p:nvPr/>
        </p:nvSpPr>
        <p:spPr>
          <a:xfrm>
            <a:off x="5484514" y="1574213"/>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04" name="TextBox 103">
            <a:extLst>
              <a:ext uri="{FF2B5EF4-FFF2-40B4-BE49-F238E27FC236}">
                <a16:creationId xmlns:a16="http://schemas.microsoft.com/office/drawing/2014/main" id="{3846A219-BFB2-47BD-89C6-EB15AC0D2629}"/>
              </a:ext>
            </a:extLst>
          </p:cNvPr>
          <p:cNvSpPr txBox="1"/>
          <p:nvPr/>
        </p:nvSpPr>
        <p:spPr>
          <a:xfrm>
            <a:off x="5476894" y="2315031"/>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05" name="TextBox 104">
            <a:extLst>
              <a:ext uri="{FF2B5EF4-FFF2-40B4-BE49-F238E27FC236}">
                <a16:creationId xmlns:a16="http://schemas.microsoft.com/office/drawing/2014/main" id="{6B462832-88FB-43F9-A728-C6E02F392A2E}"/>
              </a:ext>
            </a:extLst>
          </p:cNvPr>
          <p:cNvSpPr txBox="1"/>
          <p:nvPr/>
        </p:nvSpPr>
        <p:spPr>
          <a:xfrm>
            <a:off x="5484514" y="3048229"/>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06" name="TextBox 105">
            <a:extLst>
              <a:ext uri="{FF2B5EF4-FFF2-40B4-BE49-F238E27FC236}">
                <a16:creationId xmlns:a16="http://schemas.microsoft.com/office/drawing/2014/main" id="{59D27E4E-72C0-4D06-8AB9-A2E8AAEAAA52}"/>
              </a:ext>
            </a:extLst>
          </p:cNvPr>
          <p:cNvSpPr txBox="1"/>
          <p:nvPr/>
        </p:nvSpPr>
        <p:spPr>
          <a:xfrm>
            <a:off x="5484514" y="3773808"/>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07" name="TextBox 106">
            <a:extLst>
              <a:ext uri="{FF2B5EF4-FFF2-40B4-BE49-F238E27FC236}">
                <a16:creationId xmlns:a16="http://schemas.microsoft.com/office/drawing/2014/main" id="{62FABC06-E1A4-45F4-9349-09F2142F7E77}"/>
              </a:ext>
            </a:extLst>
          </p:cNvPr>
          <p:cNvSpPr txBox="1"/>
          <p:nvPr/>
        </p:nvSpPr>
        <p:spPr>
          <a:xfrm>
            <a:off x="2016451" y="5686016"/>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108" name="TextBox 107">
            <a:extLst>
              <a:ext uri="{FF2B5EF4-FFF2-40B4-BE49-F238E27FC236}">
                <a16:creationId xmlns:a16="http://schemas.microsoft.com/office/drawing/2014/main" id="{99C0F862-18DF-4383-A82F-5C93E5021DB2}"/>
              </a:ext>
            </a:extLst>
          </p:cNvPr>
          <p:cNvSpPr txBox="1"/>
          <p:nvPr/>
        </p:nvSpPr>
        <p:spPr>
          <a:xfrm>
            <a:off x="2935242" y="5686016"/>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109" name="Oval 108">
            <a:extLst>
              <a:ext uri="{FF2B5EF4-FFF2-40B4-BE49-F238E27FC236}">
                <a16:creationId xmlns:a16="http://schemas.microsoft.com/office/drawing/2014/main" id="{EB63F357-2838-411B-B4DD-D0122FFD0EE7}"/>
              </a:ext>
            </a:extLst>
          </p:cNvPr>
          <p:cNvSpPr/>
          <p:nvPr/>
        </p:nvSpPr>
        <p:spPr>
          <a:xfrm>
            <a:off x="5563908" y="848958"/>
            <a:ext cx="386792" cy="38585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TextBox 110">
            <a:extLst>
              <a:ext uri="{FF2B5EF4-FFF2-40B4-BE49-F238E27FC236}">
                <a16:creationId xmlns:a16="http://schemas.microsoft.com/office/drawing/2014/main" id="{6422F4C5-D5C3-4EB6-808E-65533BBF6FF3}"/>
              </a:ext>
            </a:extLst>
          </p:cNvPr>
          <p:cNvSpPr txBox="1"/>
          <p:nvPr/>
        </p:nvSpPr>
        <p:spPr>
          <a:xfrm>
            <a:off x="2013430" y="867192"/>
            <a:ext cx="743437"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112" name="Straight Connector 111">
            <a:extLst>
              <a:ext uri="{FF2B5EF4-FFF2-40B4-BE49-F238E27FC236}">
                <a16:creationId xmlns:a16="http://schemas.microsoft.com/office/drawing/2014/main" id="{2ADB239F-C73A-4314-893B-0C14EE9938F2}"/>
              </a:ext>
            </a:extLst>
          </p:cNvPr>
          <p:cNvCxnSpPr>
            <a:cxnSpLocks/>
          </p:cNvCxnSpPr>
          <p:nvPr/>
        </p:nvCxnSpPr>
        <p:spPr>
          <a:xfrm>
            <a:off x="2089222" y="1289570"/>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B84ADDA-9B96-40C9-8A51-0638ADC960EE}"/>
              </a:ext>
            </a:extLst>
          </p:cNvPr>
          <p:cNvCxnSpPr>
            <a:cxnSpLocks/>
          </p:cNvCxnSpPr>
          <p:nvPr/>
        </p:nvCxnSpPr>
        <p:spPr>
          <a:xfrm flipV="1">
            <a:off x="2667274" y="912489"/>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4342AD0-0EC9-4511-9CA6-93F289740DDD}"/>
              </a:ext>
            </a:extLst>
          </p:cNvPr>
          <p:cNvCxnSpPr>
            <a:cxnSpLocks/>
          </p:cNvCxnSpPr>
          <p:nvPr/>
        </p:nvCxnSpPr>
        <p:spPr>
          <a:xfrm flipH="1">
            <a:off x="3968218" y="969888"/>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F828FC3-DC5B-4014-9E74-BB88AB2E20D8}"/>
              </a:ext>
            </a:extLst>
          </p:cNvPr>
          <p:cNvSpPr txBox="1"/>
          <p:nvPr/>
        </p:nvSpPr>
        <p:spPr>
          <a:xfrm>
            <a:off x="4255403" y="845355"/>
            <a:ext cx="648000"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17" name="Straight Connector 116">
            <a:extLst>
              <a:ext uri="{FF2B5EF4-FFF2-40B4-BE49-F238E27FC236}">
                <a16:creationId xmlns:a16="http://schemas.microsoft.com/office/drawing/2014/main" id="{C8EF0D2A-BB91-42BE-8C66-E071A1CA3449}"/>
              </a:ext>
            </a:extLst>
          </p:cNvPr>
          <p:cNvCxnSpPr>
            <a:cxnSpLocks/>
          </p:cNvCxnSpPr>
          <p:nvPr/>
        </p:nvCxnSpPr>
        <p:spPr>
          <a:xfrm flipH="1">
            <a:off x="2142001" y="459182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FD08D0C-3DCA-4C02-9010-B0CFBF3F3E78}"/>
              </a:ext>
            </a:extLst>
          </p:cNvPr>
          <p:cNvSpPr txBox="1"/>
          <p:nvPr/>
        </p:nvSpPr>
        <p:spPr>
          <a:xfrm>
            <a:off x="2447578" y="4477389"/>
            <a:ext cx="648786" cy="461665"/>
          </a:xfrm>
          <a:prstGeom prst="rect">
            <a:avLst/>
          </a:prstGeom>
          <a:noFill/>
        </p:spPr>
        <p:txBody>
          <a:bodyPr wrap="square" rtlCol="0">
            <a:spAutoFit/>
          </a:bodyPr>
          <a:lstStyle/>
          <a:p>
            <a:pPr algn="ctr"/>
            <a:r>
              <a:rPr lang="en-US" sz="2400" dirty="0">
                <a:solidFill>
                  <a:schemeClr val="accent5">
                    <a:lumMod val="75000"/>
                  </a:schemeClr>
                </a:solidFill>
              </a:rPr>
              <a:t>110</a:t>
            </a:r>
            <a:endParaRPr lang="en-IN" sz="2400" dirty="0">
              <a:solidFill>
                <a:schemeClr val="accent5">
                  <a:lumMod val="75000"/>
                </a:schemeClr>
              </a:solidFill>
            </a:endParaRPr>
          </a:p>
        </p:txBody>
      </p:sp>
      <p:cxnSp>
        <p:nvCxnSpPr>
          <p:cNvPr id="119" name="Straight Connector 118">
            <a:extLst>
              <a:ext uri="{FF2B5EF4-FFF2-40B4-BE49-F238E27FC236}">
                <a16:creationId xmlns:a16="http://schemas.microsoft.com/office/drawing/2014/main" id="{89BF8DC9-3E21-4780-B103-75158584DB75}"/>
              </a:ext>
            </a:extLst>
          </p:cNvPr>
          <p:cNvCxnSpPr>
            <a:cxnSpLocks/>
          </p:cNvCxnSpPr>
          <p:nvPr/>
        </p:nvCxnSpPr>
        <p:spPr>
          <a:xfrm>
            <a:off x="372092" y="1272915"/>
            <a:ext cx="4140912"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C14DA42-7293-4000-B71F-F2A5E2FEDBCE}"/>
              </a:ext>
            </a:extLst>
          </p:cNvPr>
          <p:cNvSpPr txBox="1"/>
          <p:nvPr/>
        </p:nvSpPr>
        <p:spPr>
          <a:xfrm>
            <a:off x="6028534" y="1574213"/>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25" name="TextBox 124">
            <a:extLst>
              <a:ext uri="{FF2B5EF4-FFF2-40B4-BE49-F238E27FC236}">
                <a16:creationId xmlns:a16="http://schemas.microsoft.com/office/drawing/2014/main" id="{F4740226-30D1-49BA-B626-A11CF11FA0AD}"/>
              </a:ext>
            </a:extLst>
          </p:cNvPr>
          <p:cNvSpPr txBox="1"/>
          <p:nvPr/>
        </p:nvSpPr>
        <p:spPr>
          <a:xfrm>
            <a:off x="6020914" y="2315031"/>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26" name="TextBox 125">
            <a:extLst>
              <a:ext uri="{FF2B5EF4-FFF2-40B4-BE49-F238E27FC236}">
                <a16:creationId xmlns:a16="http://schemas.microsoft.com/office/drawing/2014/main" id="{6882F3A7-9D05-46BF-844A-934F0DEB4741}"/>
              </a:ext>
            </a:extLst>
          </p:cNvPr>
          <p:cNvSpPr txBox="1"/>
          <p:nvPr/>
        </p:nvSpPr>
        <p:spPr>
          <a:xfrm>
            <a:off x="6028534" y="3048229"/>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27" name="TextBox 126">
            <a:extLst>
              <a:ext uri="{FF2B5EF4-FFF2-40B4-BE49-F238E27FC236}">
                <a16:creationId xmlns:a16="http://schemas.microsoft.com/office/drawing/2014/main" id="{40A27D05-05C2-47E4-B2F8-2AE9D11E0423}"/>
              </a:ext>
            </a:extLst>
          </p:cNvPr>
          <p:cNvSpPr txBox="1"/>
          <p:nvPr/>
        </p:nvSpPr>
        <p:spPr>
          <a:xfrm>
            <a:off x="6028534" y="3773808"/>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28" name="TextBox 127">
            <a:extLst>
              <a:ext uri="{FF2B5EF4-FFF2-40B4-BE49-F238E27FC236}">
                <a16:creationId xmlns:a16="http://schemas.microsoft.com/office/drawing/2014/main" id="{27E5EBDD-FDD2-43B0-B828-5F71C29A48A0}"/>
              </a:ext>
            </a:extLst>
          </p:cNvPr>
          <p:cNvSpPr txBox="1"/>
          <p:nvPr/>
        </p:nvSpPr>
        <p:spPr>
          <a:xfrm>
            <a:off x="2016451" y="6147681"/>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129" name="TextBox 128">
            <a:extLst>
              <a:ext uri="{FF2B5EF4-FFF2-40B4-BE49-F238E27FC236}">
                <a16:creationId xmlns:a16="http://schemas.microsoft.com/office/drawing/2014/main" id="{917D1FCE-BAB0-435F-9851-E696CA0DE449}"/>
              </a:ext>
            </a:extLst>
          </p:cNvPr>
          <p:cNvSpPr txBox="1"/>
          <p:nvPr/>
        </p:nvSpPr>
        <p:spPr>
          <a:xfrm>
            <a:off x="2935242" y="6147681"/>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130" name="Oval 129">
            <a:extLst>
              <a:ext uri="{FF2B5EF4-FFF2-40B4-BE49-F238E27FC236}">
                <a16:creationId xmlns:a16="http://schemas.microsoft.com/office/drawing/2014/main" id="{C56A9F50-550D-49FE-B0F9-A0010768DAB9}"/>
              </a:ext>
            </a:extLst>
          </p:cNvPr>
          <p:cNvSpPr/>
          <p:nvPr/>
        </p:nvSpPr>
        <p:spPr>
          <a:xfrm>
            <a:off x="2092150" y="6181144"/>
            <a:ext cx="386792" cy="38585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37146965-1315-4A17-B260-E26DF22DFC79}"/>
              </a:ext>
            </a:extLst>
          </p:cNvPr>
          <p:cNvSpPr txBox="1"/>
          <p:nvPr/>
        </p:nvSpPr>
        <p:spPr>
          <a:xfrm>
            <a:off x="2011039" y="3068377"/>
            <a:ext cx="743437" cy="461665"/>
          </a:xfrm>
          <a:prstGeom prst="rect">
            <a:avLst/>
          </a:prstGeom>
          <a:noFill/>
        </p:spPr>
        <p:txBody>
          <a:bodyPr wrap="square" rtlCol="0">
            <a:spAutoFit/>
          </a:bodyPr>
          <a:lstStyle/>
          <a:p>
            <a:pPr algn="ctr"/>
            <a:r>
              <a:rPr lang="en-US" sz="2400" dirty="0">
                <a:solidFill>
                  <a:schemeClr val="tx2"/>
                </a:solidFill>
              </a:rPr>
              <a:t>20</a:t>
            </a:r>
            <a:endParaRPr lang="en-IN" sz="2400" dirty="0">
              <a:solidFill>
                <a:schemeClr val="tx2"/>
              </a:solidFill>
            </a:endParaRPr>
          </a:p>
        </p:txBody>
      </p:sp>
      <p:cxnSp>
        <p:nvCxnSpPr>
          <p:cNvPr id="132" name="Straight Connector 131">
            <a:extLst>
              <a:ext uri="{FF2B5EF4-FFF2-40B4-BE49-F238E27FC236}">
                <a16:creationId xmlns:a16="http://schemas.microsoft.com/office/drawing/2014/main" id="{74B171DF-EA36-4B05-8F2F-E98CA2801B24}"/>
              </a:ext>
            </a:extLst>
          </p:cNvPr>
          <p:cNvCxnSpPr>
            <a:cxnSpLocks/>
          </p:cNvCxnSpPr>
          <p:nvPr/>
        </p:nvCxnSpPr>
        <p:spPr>
          <a:xfrm>
            <a:off x="2086831" y="3490755"/>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6372B2E-D921-406E-88D7-A2B718CB31B5}"/>
              </a:ext>
            </a:extLst>
          </p:cNvPr>
          <p:cNvCxnSpPr>
            <a:cxnSpLocks/>
          </p:cNvCxnSpPr>
          <p:nvPr/>
        </p:nvCxnSpPr>
        <p:spPr>
          <a:xfrm flipV="1">
            <a:off x="2664883" y="3113674"/>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A1A1592-51C7-4621-BF07-CC0BD1615063}"/>
              </a:ext>
            </a:extLst>
          </p:cNvPr>
          <p:cNvCxnSpPr>
            <a:cxnSpLocks/>
          </p:cNvCxnSpPr>
          <p:nvPr/>
        </p:nvCxnSpPr>
        <p:spPr>
          <a:xfrm flipH="1">
            <a:off x="4422548" y="3153623"/>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4E6720C7-B8C6-4C35-82A1-90311C8289E0}"/>
              </a:ext>
            </a:extLst>
          </p:cNvPr>
          <p:cNvSpPr txBox="1"/>
          <p:nvPr/>
        </p:nvSpPr>
        <p:spPr>
          <a:xfrm>
            <a:off x="3855536" y="3436401"/>
            <a:ext cx="648000"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36" name="Straight Connector 135">
            <a:extLst>
              <a:ext uri="{FF2B5EF4-FFF2-40B4-BE49-F238E27FC236}">
                <a16:creationId xmlns:a16="http://schemas.microsoft.com/office/drawing/2014/main" id="{4397E288-3F3C-4A68-91BD-DFF4C901C55A}"/>
              </a:ext>
            </a:extLst>
          </p:cNvPr>
          <p:cNvCxnSpPr>
            <a:cxnSpLocks/>
          </p:cNvCxnSpPr>
          <p:nvPr/>
        </p:nvCxnSpPr>
        <p:spPr>
          <a:xfrm flipH="1">
            <a:off x="2579871" y="459182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B7BC7E-FE28-4C20-BEC7-8815443BDBED}"/>
              </a:ext>
            </a:extLst>
          </p:cNvPr>
          <p:cNvCxnSpPr>
            <a:cxnSpLocks/>
          </p:cNvCxnSpPr>
          <p:nvPr/>
        </p:nvCxnSpPr>
        <p:spPr>
          <a:xfrm>
            <a:off x="372092" y="3482417"/>
            <a:ext cx="4140912" cy="0"/>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808C20F2-BB73-4411-B990-5F571BD28F51}"/>
              </a:ext>
            </a:extLst>
          </p:cNvPr>
          <p:cNvSpPr txBox="1"/>
          <p:nvPr/>
        </p:nvSpPr>
        <p:spPr>
          <a:xfrm>
            <a:off x="6578153" y="1574213"/>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40" name="TextBox 139">
            <a:extLst>
              <a:ext uri="{FF2B5EF4-FFF2-40B4-BE49-F238E27FC236}">
                <a16:creationId xmlns:a16="http://schemas.microsoft.com/office/drawing/2014/main" id="{C6512FAC-EDD4-4146-B606-73D7D6817BC5}"/>
              </a:ext>
            </a:extLst>
          </p:cNvPr>
          <p:cNvSpPr txBox="1"/>
          <p:nvPr/>
        </p:nvSpPr>
        <p:spPr>
          <a:xfrm>
            <a:off x="6570533" y="2315031"/>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41" name="TextBox 140">
            <a:extLst>
              <a:ext uri="{FF2B5EF4-FFF2-40B4-BE49-F238E27FC236}">
                <a16:creationId xmlns:a16="http://schemas.microsoft.com/office/drawing/2014/main" id="{9D72B3AF-2F8A-4E27-9446-EA4CFA5BA291}"/>
              </a:ext>
            </a:extLst>
          </p:cNvPr>
          <p:cNvSpPr txBox="1"/>
          <p:nvPr/>
        </p:nvSpPr>
        <p:spPr>
          <a:xfrm>
            <a:off x="6578153" y="3773808"/>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142" name="TextBox 141">
            <a:extLst>
              <a:ext uri="{FF2B5EF4-FFF2-40B4-BE49-F238E27FC236}">
                <a16:creationId xmlns:a16="http://schemas.microsoft.com/office/drawing/2014/main" id="{5AEAC2E0-7A79-4601-96F9-217E3A68353E}"/>
              </a:ext>
            </a:extLst>
          </p:cNvPr>
          <p:cNvSpPr txBox="1"/>
          <p:nvPr/>
        </p:nvSpPr>
        <p:spPr>
          <a:xfrm>
            <a:off x="2494644" y="5223324"/>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43" name="TextBox 142">
            <a:extLst>
              <a:ext uri="{FF2B5EF4-FFF2-40B4-BE49-F238E27FC236}">
                <a16:creationId xmlns:a16="http://schemas.microsoft.com/office/drawing/2014/main" id="{9B0A446B-7F59-4194-A5BC-EC952CD1DC4E}"/>
              </a:ext>
            </a:extLst>
          </p:cNvPr>
          <p:cNvSpPr txBox="1"/>
          <p:nvPr/>
        </p:nvSpPr>
        <p:spPr>
          <a:xfrm>
            <a:off x="3413435" y="5223324"/>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144" name="Oval 143">
            <a:extLst>
              <a:ext uri="{FF2B5EF4-FFF2-40B4-BE49-F238E27FC236}">
                <a16:creationId xmlns:a16="http://schemas.microsoft.com/office/drawing/2014/main" id="{F6317C48-CCCC-4CF3-BEC4-E8411BF78D0F}"/>
              </a:ext>
            </a:extLst>
          </p:cNvPr>
          <p:cNvSpPr/>
          <p:nvPr/>
        </p:nvSpPr>
        <p:spPr>
          <a:xfrm>
            <a:off x="6654757" y="1621654"/>
            <a:ext cx="386792" cy="38585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8" name="Straight Connector 147">
            <a:extLst>
              <a:ext uri="{FF2B5EF4-FFF2-40B4-BE49-F238E27FC236}">
                <a16:creationId xmlns:a16="http://schemas.microsoft.com/office/drawing/2014/main" id="{AF3E6717-924D-40E8-87EB-B5C4D8618285}"/>
              </a:ext>
            </a:extLst>
          </p:cNvPr>
          <p:cNvCxnSpPr>
            <a:cxnSpLocks/>
          </p:cNvCxnSpPr>
          <p:nvPr/>
        </p:nvCxnSpPr>
        <p:spPr>
          <a:xfrm flipH="1">
            <a:off x="3968218" y="2398182"/>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00103FC6-6BEB-40C7-BF59-C86EE416D4B9}"/>
              </a:ext>
            </a:extLst>
          </p:cNvPr>
          <p:cNvSpPr txBox="1"/>
          <p:nvPr/>
        </p:nvSpPr>
        <p:spPr>
          <a:xfrm>
            <a:off x="4255403" y="2283174"/>
            <a:ext cx="648000"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50" name="Straight Connector 149">
            <a:extLst>
              <a:ext uri="{FF2B5EF4-FFF2-40B4-BE49-F238E27FC236}">
                <a16:creationId xmlns:a16="http://schemas.microsoft.com/office/drawing/2014/main" id="{DD702B8B-E2B0-489E-A196-B3B5031D9AAC}"/>
              </a:ext>
            </a:extLst>
          </p:cNvPr>
          <p:cNvCxnSpPr>
            <a:cxnSpLocks/>
          </p:cNvCxnSpPr>
          <p:nvPr/>
        </p:nvCxnSpPr>
        <p:spPr>
          <a:xfrm flipH="1">
            <a:off x="3065647" y="459182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3C962394-D2D1-4456-AF23-25D195797C03}"/>
              </a:ext>
            </a:extLst>
          </p:cNvPr>
          <p:cNvSpPr txBox="1"/>
          <p:nvPr/>
        </p:nvSpPr>
        <p:spPr>
          <a:xfrm>
            <a:off x="3371224" y="4477389"/>
            <a:ext cx="648786" cy="461665"/>
          </a:xfrm>
          <a:prstGeom prst="rect">
            <a:avLst/>
          </a:prstGeom>
          <a:noFill/>
        </p:spPr>
        <p:txBody>
          <a:bodyPr wrap="square" rtlCol="0">
            <a:spAutoFit/>
          </a:bodyPr>
          <a:lstStyle/>
          <a:p>
            <a:pPr algn="ctr"/>
            <a:r>
              <a:rPr lang="en-US" sz="2400" dirty="0">
                <a:solidFill>
                  <a:schemeClr val="accent5">
                    <a:lumMod val="75000"/>
                  </a:schemeClr>
                </a:solidFill>
              </a:rPr>
              <a:t>100</a:t>
            </a:r>
            <a:endParaRPr lang="en-IN" sz="2400" dirty="0">
              <a:solidFill>
                <a:schemeClr val="accent5">
                  <a:lumMod val="75000"/>
                </a:schemeClr>
              </a:solidFill>
            </a:endParaRPr>
          </a:p>
        </p:txBody>
      </p:sp>
      <p:cxnSp>
        <p:nvCxnSpPr>
          <p:cNvPr id="163" name="Straight Connector 162">
            <a:extLst>
              <a:ext uri="{FF2B5EF4-FFF2-40B4-BE49-F238E27FC236}">
                <a16:creationId xmlns:a16="http://schemas.microsoft.com/office/drawing/2014/main" id="{AC730DE1-5F67-47F4-B6D7-500D64E74ACA}"/>
              </a:ext>
            </a:extLst>
          </p:cNvPr>
          <p:cNvCxnSpPr>
            <a:cxnSpLocks/>
          </p:cNvCxnSpPr>
          <p:nvPr/>
        </p:nvCxnSpPr>
        <p:spPr>
          <a:xfrm flipH="1">
            <a:off x="3968218" y="3875574"/>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C761E999-6891-4D59-ABEB-EE0FCF4F16DE}"/>
              </a:ext>
            </a:extLst>
          </p:cNvPr>
          <p:cNvSpPr txBox="1"/>
          <p:nvPr/>
        </p:nvSpPr>
        <p:spPr>
          <a:xfrm>
            <a:off x="4255403" y="3760566"/>
            <a:ext cx="648000"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65" name="Straight Connector 164">
            <a:extLst>
              <a:ext uri="{FF2B5EF4-FFF2-40B4-BE49-F238E27FC236}">
                <a16:creationId xmlns:a16="http://schemas.microsoft.com/office/drawing/2014/main" id="{B327EDDE-DFD6-492F-AC31-2A97F62906A3}"/>
              </a:ext>
            </a:extLst>
          </p:cNvPr>
          <p:cNvCxnSpPr>
            <a:cxnSpLocks/>
          </p:cNvCxnSpPr>
          <p:nvPr/>
        </p:nvCxnSpPr>
        <p:spPr>
          <a:xfrm flipH="1">
            <a:off x="3524446" y="4591825"/>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D340AE1-285C-49B8-8516-02103E286D59}"/>
              </a:ext>
            </a:extLst>
          </p:cNvPr>
          <p:cNvSpPr txBox="1"/>
          <p:nvPr/>
        </p:nvSpPr>
        <p:spPr>
          <a:xfrm>
            <a:off x="2943309" y="4855175"/>
            <a:ext cx="654548" cy="461665"/>
          </a:xfrm>
          <a:prstGeom prst="rect">
            <a:avLst/>
          </a:prstGeom>
          <a:noFill/>
        </p:spPr>
        <p:txBody>
          <a:bodyPr wrap="square" rtlCol="0">
            <a:spAutoFit/>
          </a:bodyPr>
          <a:lstStyle/>
          <a:p>
            <a:pPr algn="ctr"/>
            <a:r>
              <a:rPr lang="en-US" sz="2400" dirty="0">
                <a:solidFill>
                  <a:srgbClr val="782F95"/>
                </a:solidFill>
              </a:rPr>
              <a:t>60</a:t>
            </a:r>
            <a:endParaRPr lang="en-IN" sz="2400" dirty="0">
              <a:solidFill>
                <a:srgbClr val="782F95"/>
              </a:solidFill>
            </a:endParaRPr>
          </a:p>
        </p:txBody>
      </p:sp>
      <p:sp>
        <p:nvSpPr>
          <p:cNvPr id="168" name="TextBox 167">
            <a:extLst>
              <a:ext uri="{FF2B5EF4-FFF2-40B4-BE49-F238E27FC236}">
                <a16:creationId xmlns:a16="http://schemas.microsoft.com/office/drawing/2014/main" id="{7453C1F0-8917-444C-9481-4498AF2405E9}"/>
              </a:ext>
            </a:extLst>
          </p:cNvPr>
          <p:cNvSpPr txBox="1"/>
          <p:nvPr/>
        </p:nvSpPr>
        <p:spPr>
          <a:xfrm>
            <a:off x="2011009" y="1605470"/>
            <a:ext cx="743437" cy="461665"/>
          </a:xfrm>
          <a:prstGeom prst="rect">
            <a:avLst/>
          </a:prstGeom>
          <a:noFill/>
        </p:spPr>
        <p:txBody>
          <a:bodyPr wrap="square" rtlCol="0">
            <a:spAutoFit/>
          </a:bodyPr>
          <a:lstStyle/>
          <a:p>
            <a:pPr algn="ctr"/>
            <a:r>
              <a:rPr lang="en-US" sz="2400" dirty="0">
                <a:solidFill>
                  <a:schemeClr val="tx2"/>
                </a:solidFill>
              </a:rPr>
              <a:t>90</a:t>
            </a:r>
            <a:endParaRPr lang="en-IN" sz="2400" dirty="0">
              <a:solidFill>
                <a:schemeClr val="tx2"/>
              </a:solidFill>
            </a:endParaRPr>
          </a:p>
        </p:txBody>
      </p:sp>
      <p:cxnSp>
        <p:nvCxnSpPr>
          <p:cNvPr id="169" name="Straight Connector 168">
            <a:extLst>
              <a:ext uri="{FF2B5EF4-FFF2-40B4-BE49-F238E27FC236}">
                <a16:creationId xmlns:a16="http://schemas.microsoft.com/office/drawing/2014/main" id="{3ADE8D56-E6EC-4712-8621-8F9308B6547B}"/>
              </a:ext>
            </a:extLst>
          </p:cNvPr>
          <p:cNvCxnSpPr>
            <a:cxnSpLocks/>
          </p:cNvCxnSpPr>
          <p:nvPr/>
        </p:nvCxnSpPr>
        <p:spPr>
          <a:xfrm>
            <a:off x="2086801" y="2027848"/>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62C1CAA-2180-4C54-868E-0DB13EF6AF89}"/>
              </a:ext>
            </a:extLst>
          </p:cNvPr>
          <p:cNvCxnSpPr>
            <a:cxnSpLocks/>
          </p:cNvCxnSpPr>
          <p:nvPr/>
        </p:nvCxnSpPr>
        <p:spPr>
          <a:xfrm flipV="1">
            <a:off x="2664853" y="1650767"/>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BCF7B22-D7A6-473E-963B-7C7BAD70E769}"/>
              </a:ext>
            </a:extLst>
          </p:cNvPr>
          <p:cNvCxnSpPr>
            <a:cxnSpLocks/>
          </p:cNvCxnSpPr>
          <p:nvPr/>
        </p:nvCxnSpPr>
        <p:spPr>
          <a:xfrm flipH="1">
            <a:off x="3968218" y="1680247"/>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10B393FC-7D3A-442E-8564-70E81D861DB9}"/>
              </a:ext>
            </a:extLst>
          </p:cNvPr>
          <p:cNvSpPr txBox="1"/>
          <p:nvPr/>
        </p:nvSpPr>
        <p:spPr>
          <a:xfrm>
            <a:off x="4293503" y="1555714"/>
            <a:ext cx="648000" cy="461665"/>
          </a:xfrm>
          <a:prstGeom prst="rect">
            <a:avLst/>
          </a:prstGeom>
          <a:noFill/>
        </p:spPr>
        <p:txBody>
          <a:bodyPr wrap="square" rtlCol="0">
            <a:spAutoFit/>
          </a:bodyPr>
          <a:lstStyle/>
          <a:p>
            <a:pPr algn="ctr"/>
            <a:r>
              <a:rPr lang="en-US" sz="2400" dirty="0">
                <a:solidFill>
                  <a:schemeClr val="accent5">
                    <a:lumMod val="75000"/>
                  </a:schemeClr>
                </a:solidFill>
              </a:rPr>
              <a:t>60</a:t>
            </a:r>
            <a:endParaRPr lang="en-IN" sz="2400" dirty="0">
              <a:solidFill>
                <a:schemeClr val="accent5">
                  <a:lumMod val="75000"/>
                </a:schemeClr>
              </a:solidFill>
            </a:endParaRPr>
          </a:p>
        </p:txBody>
      </p:sp>
      <p:cxnSp>
        <p:nvCxnSpPr>
          <p:cNvPr id="173" name="Straight Connector 172">
            <a:extLst>
              <a:ext uri="{FF2B5EF4-FFF2-40B4-BE49-F238E27FC236}">
                <a16:creationId xmlns:a16="http://schemas.microsoft.com/office/drawing/2014/main" id="{25E06C7F-2548-473C-A5A7-DA73BE88C7FF}"/>
              </a:ext>
            </a:extLst>
          </p:cNvPr>
          <p:cNvCxnSpPr>
            <a:cxnSpLocks/>
          </p:cNvCxnSpPr>
          <p:nvPr/>
        </p:nvCxnSpPr>
        <p:spPr>
          <a:xfrm flipV="1">
            <a:off x="2568273" y="301068"/>
            <a:ext cx="4654" cy="4817666"/>
          </a:xfrm>
          <a:prstGeom prst="line">
            <a:avLst/>
          </a:prstGeom>
          <a:ln w="19050">
            <a:solidFill>
              <a:srgbClr val="FF6D00"/>
            </a:solidFill>
            <a:prstDash val="soli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D773D29-9829-4D5D-AA71-2B6C3101F743}"/>
              </a:ext>
            </a:extLst>
          </p:cNvPr>
          <p:cNvSpPr txBox="1"/>
          <p:nvPr/>
        </p:nvSpPr>
        <p:spPr>
          <a:xfrm>
            <a:off x="2926999" y="2330906"/>
            <a:ext cx="743437"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175" name="Straight Connector 174">
            <a:extLst>
              <a:ext uri="{FF2B5EF4-FFF2-40B4-BE49-F238E27FC236}">
                <a16:creationId xmlns:a16="http://schemas.microsoft.com/office/drawing/2014/main" id="{88753A44-A429-4B43-AD1E-08E8EA1E9013}"/>
              </a:ext>
            </a:extLst>
          </p:cNvPr>
          <p:cNvCxnSpPr>
            <a:cxnSpLocks/>
          </p:cNvCxnSpPr>
          <p:nvPr/>
        </p:nvCxnSpPr>
        <p:spPr>
          <a:xfrm>
            <a:off x="3002791" y="2753284"/>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25A241E-4F10-465A-8A3B-156434058C9A}"/>
              </a:ext>
            </a:extLst>
          </p:cNvPr>
          <p:cNvCxnSpPr>
            <a:cxnSpLocks/>
          </p:cNvCxnSpPr>
          <p:nvPr/>
        </p:nvCxnSpPr>
        <p:spPr>
          <a:xfrm flipV="1">
            <a:off x="3580843" y="2376203"/>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61510C18-B6BE-4B43-A7DC-7167983ADC3A}"/>
              </a:ext>
            </a:extLst>
          </p:cNvPr>
          <p:cNvSpPr txBox="1"/>
          <p:nvPr/>
        </p:nvSpPr>
        <p:spPr>
          <a:xfrm>
            <a:off x="2926999" y="1596254"/>
            <a:ext cx="743437" cy="461665"/>
          </a:xfrm>
          <a:prstGeom prst="rect">
            <a:avLst/>
          </a:prstGeom>
          <a:noFill/>
        </p:spPr>
        <p:txBody>
          <a:bodyPr wrap="square" rtlCol="0">
            <a:spAutoFit/>
          </a:bodyPr>
          <a:lstStyle/>
          <a:p>
            <a:pPr algn="ctr"/>
            <a:r>
              <a:rPr lang="en-US" sz="2400" dirty="0">
                <a:solidFill>
                  <a:schemeClr val="tx2"/>
                </a:solidFill>
              </a:rPr>
              <a:t>60</a:t>
            </a:r>
            <a:endParaRPr lang="en-IN" sz="2400" dirty="0">
              <a:solidFill>
                <a:schemeClr val="tx2"/>
              </a:solidFill>
            </a:endParaRPr>
          </a:p>
        </p:txBody>
      </p:sp>
      <p:cxnSp>
        <p:nvCxnSpPr>
          <p:cNvPr id="179" name="Straight Connector 178">
            <a:extLst>
              <a:ext uri="{FF2B5EF4-FFF2-40B4-BE49-F238E27FC236}">
                <a16:creationId xmlns:a16="http://schemas.microsoft.com/office/drawing/2014/main" id="{B4A5CB75-FC4E-490A-91AF-E97826F0B849}"/>
              </a:ext>
            </a:extLst>
          </p:cNvPr>
          <p:cNvCxnSpPr>
            <a:cxnSpLocks/>
          </p:cNvCxnSpPr>
          <p:nvPr/>
        </p:nvCxnSpPr>
        <p:spPr>
          <a:xfrm>
            <a:off x="3002791" y="2018632"/>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BDCE655-03F1-4A86-A6BF-5DABD6C631E2}"/>
              </a:ext>
            </a:extLst>
          </p:cNvPr>
          <p:cNvCxnSpPr>
            <a:cxnSpLocks/>
          </p:cNvCxnSpPr>
          <p:nvPr/>
        </p:nvCxnSpPr>
        <p:spPr>
          <a:xfrm flipV="1">
            <a:off x="3580843" y="1641551"/>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598D56DB-63A5-4D28-9052-CA6CF159E6BE}"/>
              </a:ext>
            </a:extLst>
          </p:cNvPr>
          <p:cNvSpPr txBox="1"/>
          <p:nvPr/>
        </p:nvSpPr>
        <p:spPr>
          <a:xfrm>
            <a:off x="2929427" y="3794542"/>
            <a:ext cx="743437"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83" name="Straight Connector 182">
            <a:extLst>
              <a:ext uri="{FF2B5EF4-FFF2-40B4-BE49-F238E27FC236}">
                <a16:creationId xmlns:a16="http://schemas.microsoft.com/office/drawing/2014/main" id="{41D3C212-AC50-425C-A1C3-2394E37B7722}"/>
              </a:ext>
            </a:extLst>
          </p:cNvPr>
          <p:cNvCxnSpPr>
            <a:cxnSpLocks/>
          </p:cNvCxnSpPr>
          <p:nvPr/>
        </p:nvCxnSpPr>
        <p:spPr>
          <a:xfrm>
            <a:off x="3005219" y="4216920"/>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38FB59A-2DBA-4301-A265-556B280670E0}"/>
              </a:ext>
            </a:extLst>
          </p:cNvPr>
          <p:cNvCxnSpPr>
            <a:cxnSpLocks/>
          </p:cNvCxnSpPr>
          <p:nvPr/>
        </p:nvCxnSpPr>
        <p:spPr>
          <a:xfrm flipV="1">
            <a:off x="3583271" y="3839839"/>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1533A1D-445E-4005-A451-0A9D7459A4DA}"/>
              </a:ext>
            </a:extLst>
          </p:cNvPr>
          <p:cNvCxnSpPr>
            <a:cxnSpLocks/>
          </p:cNvCxnSpPr>
          <p:nvPr/>
        </p:nvCxnSpPr>
        <p:spPr>
          <a:xfrm flipH="1">
            <a:off x="3098208" y="499327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70A59396-A935-444B-9F45-85350867F450}"/>
              </a:ext>
            </a:extLst>
          </p:cNvPr>
          <p:cNvSpPr txBox="1"/>
          <p:nvPr/>
        </p:nvSpPr>
        <p:spPr>
          <a:xfrm>
            <a:off x="3600393" y="484836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88" name="Straight Connector 187">
            <a:extLst>
              <a:ext uri="{FF2B5EF4-FFF2-40B4-BE49-F238E27FC236}">
                <a16:creationId xmlns:a16="http://schemas.microsoft.com/office/drawing/2014/main" id="{9AE1DC5E-0DF6-4E88-82AC-013961EA638E}"/>
              </a:ext>
            </a:extLst>
          </p:cNvPr>
          <p:cNvCxnSpPr>
            <a:cxnSpLocks/>
          </p:cNvCxnSpPr>
          <p:nvPr/>
        </p:nvCxnSpPr>
        <p:spPr>
          <a:xfrm flipH="1">
            <a:off x="4422548" y="1681443"/>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C6D391BB-22C1-4BBA-BD86-7AE6AF860EAD}"/>
              </a:ext>
            </a:extLst>
          </p:cNvPr>
          <p:cNvSpPr txBox="1"/>
          <p:nvPr/>
        </p:nvSpPr>
        <p:spPr>
          <a:xfrm>
            <a:off x="3855536" y="1964221"/>
            <a:ext cx="648000"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cxnSp>
        <p:nvCxnSpPr>
          <p:cNvPr id="190" name="Straight Connector 189">
            <a:extLst>
              <a:ext uri="{FF2B5EF4-FFF2-40B4-BE49-F238E27FC236}">
                <a16:creationId xmlns:a16="http://schemas.microsoft.com/office/drawing/2014/main" id="{A5A88F69-73BD-45B3-9617-3AB9442716E5}"/>
              </a:ext>
            </a:extLst>
          </p:cNvPr>
          <p:cNvCxnSpPr>
            <a:cxnSpLocks/>
          </p:cNvCxnSpPr>
          <p:nvPr/>
        </p:nvCxnSpPr>
        <p:spPr>
          <a:xfrm flipH="1">
            <a:off x="2157361" y="4997096"/>
            <a:ext cx="370181" cy="1946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D52A67C5-FD63-4F2C-B31F-C4766FCEEA9D}"/>
              </a:ext>
            </a:extLst>
          </p:cNvPr>
          <p:cNvSpPr txBox="1"/>
          <p:nvPr/>
        </p:nvSpPr>
        <p:spPr>
          <a:xfrm>
            <a:off x="2659546" y="4852189"/>
            <a:ext cx="373717" cy="461665"/>
          </a:xfrm>
          <a:prstGeom prst="rect">
            <a:avLst/>
          </a:prstGeom>
          <a:noFill/>
        </p:spPr>
        <p:txBody>
          <a:bodyPr wrap="square" rtlCol="0">
            <a:spAutoFit/>
          </a:bodyPr>
          <a:lstStyle/>
          <a:p>
            <a:pPr algn="ctr"/>
            <a:r>
              <a:rPr lang="en-US" sz="2400" dirty="0">
                <a:solidFill>
                  <a:srgbClr val="FF0000"/>
                </a:solidFill>
              </a:rPr>
              <a:t>0</a:t>
            </a:r>
            <a:endParaRPr lang="en-IN" sz="2400" dirty="0">
              <a:solidFill>
                <a:srgbClr val="FF0000"/>
              </a:solidFill>
            </a:endParaRPr>
          </a:p>
        </p:txBody>
      </p:sp>
      <p:sp>
        <p:nvSpPr>
          <p:cNvPr id="192" name="Content Placeholder 3">
            <a:extLst>
              <a:ext uri="{FF2B5EF4-FFF2-40B4-BE49-F238E27FC236}">
                <a16:creationId xmlns:a16="http://schemas.microsoft.com/office/drawing/2014/main" id="{A049CB95-DBA3-4EA5-AE0D-B6DFF73A2E7A}"/>
              </a:ext>
            </a:extLst>
          </p:cNvPr>
          <p:cNvSpPr txBox="1">
            <a:spLocks/>
          </p:cNvSpPr>
          <p:nvPr/>
        </p:nvSpPr>
        <p:spPr>
          <a:xfrm>
            <a:off x="7041549" y="898727"/>
            <a:ext cx="4912981"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solidFill>
                  <a:schemeClr val="tx2"/>
                </a:solidFill>
              </a:rPr>
              <a:t>Total Allocations </a:t>
            </a:r>
            <a:r>
              <a:rPr lang="en-US" dirty="0"/>
              <a:t>=</a:t>
            </a:r>
            <a:r>
              <a:rPr lang="en-US" dirty="0">
                <a:solidFill>
                  <a:srgbClr val="FF0000"/>
                </a:solidFill>
              </a:rPr>
              <a:t> </a:t>
            </a:r>
            <a:r>
              <a:rPr lang="en-US" dirty="0">
                <a:solidFill>
                  <a:schemeClr val="accent5">
                    <a:lumMod val="75000"/>
                  </a:schemeClr>
                </a:solidFill>
              </a:rPr>
              <a:t>m + n -1</a:t>
            </a:r>
            <a:r>
              <a:rPr lang="en-US" dirty="0">
                <a:solidFill>
                  <a:srgbClr val="FF0000"/>
                </a:solidFill>
              </a:rPr>
              <a:t> </a:t>
            </a:r>
            <a:r>
              <a:rPr lang="en-US" dirty="0"/>
              <a:t>= 7</a:t>
            </a:r>
            <a:endParaRPr lang="en-IN" dirty="0"/>
          </a:p>
        </p:txBody>
      </p:sp>
      <p:sp>
        <p:nvSpPr>
          <p:cNvPr id="193" name="Content Placeholder 3">
            <a:extLst>
              <a:ext uri="{FF2B5EF4-FFF2-40B4-BE49-F238E27FC236}">
                <a16:creationId xmlns:a16="http://schemas.microsoft.com/office/drawing/2014/main" id="{73D966F9-2078-460A-82CB-AF1DA6A4B1F3}"/>
              </a:ext>
            </a:extLst>
          </p:cNvPr>
          <p:cNvSpPr txBox="1">
            <a:spLocks/>
          </p:cNvSpPr>
          <p:nvPr/>
        </p:nvSpPr>
        <p:spPr>
          <a:xfrm>
            <a:off x="7041549" y="1429185"/>
            <a:ext cx="4912981"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So obtained solution can be checked for optimality.</a:t>
            </a:r>
            <a:endParaRPr lang="en-IN" dirty="0"/>
          </a:p>
        </p:txBody>
      </p:sp>
    </p:spTree>
    <p:extLst>
      <p:ext uri="{BB962C8B-B14F-4D97-AF65-F5344CB8AC3E}">
        <p14:creationId xmlns:p14="http://schemas.microsoft.com/office/powerpoint/2010/main" val="81479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2500"/>
                            </p:stCondLst>
                            <p:childTnLst>
                              <p:par>
                                <p:cTn id="62" presetID="22" presetClass="entr" presetSubtype="8"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500"/>
                                        <p:tgtEl>
                                          <p:spTgt spid="23"/>
                                        </p:tgtEl>
                                      </p:cBhvr>
                                    </p:animEffect>
                                  </p:childTnLst>
                                </p:cTn>
                              </p:par>
                            </p:childTnLst>
                          </p:cTn>
                        </p:par>
                        <p:par>
                          <p:cTn id="70" fill="hold">
                            <p:stCondLst>
                              <p:cond delay="500"/>
                            </p:stCondLst>
                            <p:childTnLst>
                              <p:par>
                                <p:cTn id="71" presetID="22" presetClass="entr" presetSubtype="8"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left)">
                                      <p:cBhvr>
                                        <p:cTn id="73" dur="500"/>
                                        <p:tgtEl>
                                          <p:spTgt spid="19"/>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par>
                          <p:cTn id="78" fill="hold">
                            <p:stCondLst>
                              <p:cond delay="1500"/>
                            </p:stCondLst>
                            <p:childTnLst>
                              <p:par>
                                <p:cTn id="79" presetID="22" presetClass="entr" presetSubtype="8"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left)">
                                      <p:cBhvr>
                                        <p:cTn id="81" dur="500"/>
                                        <p:tgtEl>
                                          <p:spTgt spid="21"/>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left)">
                                      <p:cBhvr>
                                        <p:cTn id="86" dur="500"/>
                                        <p:tgtEl>
                                          <p:spTgt spid="59"/>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left)">
                                      <p:cBhvr>
                                        <p:cTn id="95" dur="500"/>
                                        <p:tgtEl>
                                          <p:spTgt spid="24"/>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left)">
                                      <p:cBhvr>
                                        <p:cTn id="103" dur="500"/>
                                        <p:tgtEl>
                                          <p:spTgt spid="26"/>
                                        </p:tgtEl>
                                      </p:cBhvr>
                                    </p:animEffect>
                                  </p:childTnLst>
                                </p:cTn>
                              </p:par>
                            </p:childTnLst>
                          </p:cTn>
                        </p:par>
                        <p:par>
                          <p:cTn id="104" fill="hold">
                            <p:stCondLst>
                              <p:cond delay="1500"/>
                            </p:stCondLst>
                            <p:childTnLst>
                              <p:par>
                                <p:cTn id="105" presetID="22" presetClass="entr" presetSubtype="8" fill="hold" grpId="0"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wipe(left)">
                                      <p:cBhvr>
                                        <p:cTn id="107" dur="500"/>
                                        <p:tgtEl>
                                          <p:spTgt spid="27"/>
                                        </p:tgtEl>
                                      </p:cBhvr>
                                    </p:animEffect>
                                  </p:childTnLst>
                                </p:cTn>
                              </p:par>
                            </p:childTnLst>
                          </p:cTn>
                        </p:par>
                        <p:par>
                          <p:cTn id="108" fill="hold">
                            <p:stCondLst>
                              <p:cond delay="2000"/>
                            </p:stCondLst>
                            <p:childTnLst>
                              <p:par>
                                <p:cTn id="109" presetID="22" presetClass="entr" presetSubtype="8"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2500"/>
                            </p:stCondLst>
                            <p:childTnLst>
                              <p:par>
                                <p:cTn id="113" presetID="22" presetClass="entr" presetSubtype="8"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left)">
                                      <p:cBhvr>
                                        <p:cTn id="115" dur="500"/>
                                        <p:tgtEl>
                                          <p:spTgt spid="29"/>
                                        </p:tgtEl>
                                      </p:cBhvr>
                                    </p:animEffect>
                                  </p:childTnLst>
                                </p:cTn>
                              </p:par>
                            </p:childTnLst>
                          </p:cTn>
                        </p:par>
                        <p:par>
                          <p:cTn id="116" fill="hold">
                            <p:stCondLst>
                              <p:cond delay="3000"/>
                            </p:stCondLst>
                            <p:childTnLst>
                              <p:par>
                                <p:cTn id="117" presetID="22" presetClass="entr" presetSubtype="8"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wipe(left)">
                                      <p:cBhvr>
                                        <p:cTn id="119" dur="500"/>
                                        <p:tgtEl>
                                          <p:spTgt spid="30"/>
                                        </p:tgtEl>
                                      </p:cBhvr>
                                    </p:animEffect>
                                  </p:childTnLst>
                                </p:cTn>
                              </p:par>
                            </p:childTnLst>
                          </p:cTn>
                        </p:par>
                        <p:par>
                          <p:cTn id="120" fill="hold">
                            <p:stCondLst>
                              <p:cond delay="3500"/>
                            </p:stCondLst>
                            <p:childTnLst>
                              <p:par>
                                <p:cTn id="121" presetID="22" presetClass="entr" presetSubtype="8" fill="hold" grpId="0" nodeType="after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500"/>
                                        <p:tgtEl>
                                          <p:spTgt spid="31"/>
                                        </p:tgtEl>
                                      </p:cBhvr>
                                    </p:animEffect>
                                  </p:childTnLst>
                                </p:cTn>
                              </p:par>
                            </p:childTnLst>
                          </p:cTn>
                        </p:par>
                        <p:par>
                          <p:cTn id="124" fill="hold">
                            <p:stCondLst>
                              <p:cond delay="4000"/>
                            </p:stCondLst>
                            <p:childTnLst>
                              <p:par>
                                <p:cTn id="125" presetID="22" presetClass="entr" presetSubtype="8" fill="hold" grpId="0" nodeType="after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wipe(left)">
                                      <p:cBhvr>
                                        <p:cTn id="127" dur="500"/>
                                        <p:tgtEl>
                                          <p:spTgt spid="32"/>
                                        </p:tgtEl>
                                      </p:cBhvr>
                                    </p:animEffect>
                                  </p:childTnLst>
                                </p:cTn>
                              </p:par>
                            </p:childTnLst>
                          </p:cTn>
                        </p:par>
                        <p:par>
                          <p:cTn id="128" fill="hold">
                            <p:stCondLst>
                              <p:cond delay="4500"/>
                            </p:stCondLst>
                            <p:childTnLst>
                              <p:par>
                                <p:cTn id="129" presetID="22" presetClass="entr" presetSubtype="8"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wipe(left)">
                                      <p:cBhvr>
                                        <p:cTn id="131" dur="500"/>
                                        <p:tgtEl>
                                          <p:spTgt spid="33"/>
                                        </p:tgtEl>
                                      </p:cBhvr>
                                    </p:animEffect>
                                  </p:childTnLst>
                                </p:cTn>
                              </p:par>
                            </p:childTnLst>
                          </p:cTn>
                        </p:par>
                        <p:par>
                          <p:cTn id="132" fill="hold">
                            <p:stCondLst>
                              <p:cond delay="5000"/>
                            </p:stCondLst>
                            <p:childTnLst>
                              <p:par>
                                <p:cTn id="133" presetID="22" presetClass="entr" presetSubtype="8" fill="hold" grpId="0" nodeType="after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wipe(left)">
                                      <p:cBhvr>
                                        <p:cTn id="135" dur="500"/>
                                        <p:tgtEl>
                                          <p:spTgt spid="34"/>
                                        </p:tgtEl>
                                      </p:cBhvr>
                                    </p:animEffect>
                                  </p:childTnLst>
                                </p:cTn>
                              </p:par>
                            </p:childTnLst>
                          </p:cTn>
                        </p:par>
                        <p:par>
                          <p:cTn id="136" fill="hold">
                            <p:stCondLst>
                              <p:cond delay="5500"/>
                            </p:stCondLst>
                            <p:childTnLst>
                              <p:par>
                                <p:cTn id="137" presetID="22" presetClass="entr" presetSubtype="8" fill="hold" grpId="0"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left)">
                                      <p:cBhvr>
                                        <p:cTn id="139" dur="500"/>
                                        <p:tgtEl>
                                          <p:spTgt spid="35"/>
                                        </p:tgtEl>
                                      </p:cBhvr>
                                    </p:animEffect>
                                  </p:childTnLst>
                                </p:cTn>
                              </p:par>
                            </p:childTnLst>
                          </p:cTn>
                        </p:par>
                        <p:par>
                          <p:cTn id="140" fill="hold">
                            <p:stCondLst>
                              <p:cond delay="6000"/>
                            </p:stCondLst>
                            <p:childTnLst>
                              <p:par>
                                <p:cTn id="141" presetID="22" presetClass="entr" presetSubtype="8"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wipe(left)">
                                      <p:cBhvr>
                                        <p:cTn id="143" dur="500"/>
                                        <p:tgtEl>
                                          <p:spTgt spid="37"/>
                                        </p:tgtEl>
                                      </p:cBhvr>
                                    </p:animEffect>
                                  </p:childTnLst>
                                </p:cTn>
                              </p:par>
                            </p:childTnLst>
                          </p:cTn>
                        </p:par>
                        <p:par>
                          <p:cTn id="144" fill="hold">
                            <p:stCondLst>
                              <p:cond delay="6500"/>
                            </p:stCondLst>
                            <p:childTnLst>
                              <p:par>
                                <p:cTn id="145" presetID="22" presetClass="entr" presetSubtype="8"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left)">
                                      <p:cBhvr>
                                        <p:cTn id="147" dur="500"/>
                                        <p:tgtEl>
                                          <p:spTgt spid="38"/>
                                        </p:tgtEl>
                                      </p:cBhvr>
                                    </p:animEffect>
                                  </p:childTnLst>
                                </p:cTn>
                              </p:par>
                            </p:childTnLst>
                          </p:cTn>
                        </p:par>
                        <p:par>
                          <p:cTn id="148" fill="hold">
                            <p:stCondLst>
                              <p:cond delay="7000"/>
                            </p:stCondLst>
                            <p:childTnLst>
                              <p:par>
                                <p:cTn id="149" presetID="22" presetClass="entr" presetSubtype="8" fill="hold" grpId="0" nodeType="after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wipe(left)">
                                      <p:cBhvr>
                                        <p:cTn id="151" dur="500"/>
                                        <p:tgtEl>
                                          <p:spTgt spid="3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69"/>
                                        </p:tgtEl>
                                        <p:attrNameLst>
                                          <p:attrName>style.visibility</p:attrName>
                                        </p:attrNameLst>
                                      </p:cBhvr>
                                      <p:to>
                                        <p:strVal val="visible"/>
                                      </p:to>
                                    </p:set>
                                    <p:animEffect transition="in" filter="wipe(left)">
                                      <p:cBhvr>
                                        <p:cTn id="156" dur="500"/>
                                        <p:tgtEl>
                                          <p:spTgt spid="69"/>
                                        </p:tgtEl>
                                      </p:cBhvr>
                                    </p:animEffect>
                                  </p:childTnLst>
                                </p:cTn>
                              </p:par>
                            </p:childTnLst>
                          </p:cTn>
                        </p:par>
                        <p:par>
                          <p:cTn id="157" fill="hold">
                            <p:stCondLst>
                              <p:cond delay="500"/>
                            </p:stCondLst>
                            <p:childTnLst>
                              <p:par>
                                <p:cTn id="158" presetID="22" presetClass="entr" presetSubtype="8" fill="hold" grpId="0" nodeType="afterEffect">
                                  <p:stCondLst>
                                    <p:cond delay="0"/>
                                  </p:stCondLst>
                                  <p:childTnLst>
                                    <p:set>
                                      <p:cBhvr>
                                        <p:cTn id="159" dur="1" fill="hold">
                                          <p:stCondLst>
                                            <p:cond delay="0"/>
                                          </p:stCondLst>
                                        </p:cTn>
                                        <p:tgtEl>
                                          <p:spTgt spid="70"/>
                                        </p:tgtEl>
                                        <p:attrNameLst>
                                          <p:attrName>style.visibility</p:attrName>
                                        </p:attrNameLst>
                                      </p:cBhvr>
                                      <p:to>
                                        <p:strVal val="visible"/>
                                      </p:to>
                                    </p:set>
                                    <p:animEffect transition="in" filter="wipe(left)">
                                      <p:cBhvr>
                                        <p:cTn id="160" dur="500"/>
                                        <p:tgtEl>
                                          <p:spTgt spid="70"/>
                                        </p:tgtEl>
                                      </p:cBhvr>
                                    </p:animEffect>
                                  </p:childTnLst>
                                </p:cTn>
                              </p:par>
                            </p:childTnLst>
                          </p:cTn>
                        </p:par>
                        <p:par>
                          <p:cTn id="161" fill="hold">
                            <p:stCondLst>
                              <p:cond delay="1000"/>
                            </p:stCondLst>
                            <p:childTnLst>
                              <p:par>
                                <p:cTn id="162" presetID="22" presetClass="entr" presetSubtype="8" fill="hold" grpId="0" nodeType="afterEffect">
                                  <p:stCondLst>
                                    <p:cond delay="0"/>
                                  </p:stCondLst>
                                  <p:childTnLst>
                                    <p:set>
                                      <p:cBhvr>
                                        <p:cTn id="163" dur="1" fill="hold">
                                          <p:stCondLst>
                                            <p:cond delay="0"/>
                                          </p:stCondLst>
                                        </p:cTn>
                                        <p:tgtEl>
                                          <p:spTgt spid="71"/>
                                        </p:tgtEl>
                                        <p:attrNameLst>
                                          <p:attrName>style.visibility</p:attrName>
                                        </p:attrNameLst>
                                      </p:cBhvr>
                                      <p:to>
                                        <p:strVal val="visible"/>
                                      </p:to>
                                    </p:set>
                                    <p:animEffect transition="in" filter="wipe(left)">
                                      <p:cBhvr>
                                        <p:cTn id="164" dur="500"/>
                                        <p:tgtEl>
                                          <p:spTgt spid="71"/>
                                        </p:tgtEl>
                                      </p:cBhvr>
                                    </p:animEffect>
                                  </p:childTnLst>
                                </p:cTn>
                              </p:par>
                            </p:childTnLst>
                          </p:cTn>
                        </p:par>
                        <p:par>
                          <p:cTn id="165" fill="hold">
                            <p:stCondLst>
                              <p:cond delay="1500"/>
                            </p:stCondLst>
                            <p:childTnLst>
                              <p:par>
                                <p:cTn id="166" presetID="22" presetClass="entr" presetSubtype="8" fill="hold" grpId="0" nodeType="afterEffect">
                                  <p:stCondLst>
                                    <p:cond delay="0"/>
                                  </p:stCondLst>
                                  <p:childTnLst>
                                    <p:set>
                                      <p:cBhvr>
                                        <p:cTn id="167" dur="1" fill="hold">
                                          <p:stCondLst>
                                            <p:cond delay="0"/>
                                          </p:stCondLst>
                                        </p:cTn>
                                        <p:tgtEl>
                                          <p:spTgt spid="72"/>
                                        </p:tgtEl>
                                        <p:attrNameLst>
                                          <p:attrName>style.visibility</p:attrName>
                                        </p:attrNameLst>
                                      </p:cBhvr>
                                      <p:to>
                                        <p:strVal val="visible"/>
                                      </p:to>
                                    </p:set>
                                    <p:animEffect transition="in" filter="wipe(left)">
                                      <p:cBhvr>
                                        <p:cTn id="168" dur="500"/>
                                        <p:tgtEl>
                                          <p:spTgt spid="72"/>
                                        </p:tgtEl>
                                      </p:cBhvr>
                                    </p:animEffect>
                                  </p:childTnLst>
                                </p:cTn>
                              </p:par>
                            </p:childTnLst>
                          </p:cTn>
                        </p:par>
                        <p:par>
                          <p:cTn id="169" fill="hold">
                            <p:stCondLst>
                              <p:cond delay="2000"/>
                            </p:stCondLst>
                            <p:childTnLst>
                              <p:par>
                                <p:cTn id="170" presetID="22" presetClass="entr" presetSubtype="8" fill="hold" grpId="0" nodeType="after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left)">
                                      <p:cBhvr>
                                        <p:cTn id="172" dur="500"/>
                                        <p:tgtEl>
                                          <p:spTgt spid="73"/>
                                        </p:tgtEl>
                                      </p:cBhvr>
                                    </p:animEffect>
                                  </p:childTnLst>
                                </p:cTn>
                              </p:par>
                            </p:childTnLst>
                          </p:cTn>
                        </p:par>
                        <p:par>
                          <p:cTn id="173" fill="hold">
                            <p:stCondLst>
                              <p:cond delay="2500"/>
                            </p:stCondLst>
                            <p:childTnLst>
                              <p:par>
                                <p:cTn id="174" presetID="22" presetClass="entr" presetSubtype="8" fill="hold" grpId="0" nodeType="afterEffect">
                                  <p:stCondLst>
                                    <p:cond delay="0"/>
                                  </p:stCondLst>
                                  <p:childTnLst>
                                    <p:set>
                                      <p:cBhvr>
                                        <p:cTn id="175" dur="1" fill="hold">
                                          <p:stCondLst>
                                            <p:cond delay="0"/>
                                          </p:stCondLst>
                                        </p:cTn>
                                        <p:tgtEl>
                                          <p:spTgt spid="74"/>
                                        </p:tgtEl>
                                        <p:attrNameLst>
                                          <p:attrName>style.visibility</p:attrName>
                                        </p:attrNameLst>
                                      </p:cBhvr>
                                      <p:to>
                                        <p:strVal val="visible"/>
                                      </p:to>
                                    </p:set>
                                    <p:animEffect transition="in" filter="wipe(left)">
                                      <p:cBhvr>
                                        <p:cTn id="176" dur="500"/>
                                        <p:tgtEl>
                                          <p:spTgt spid="74"/>
                                        </p:tgtEl>
                                      </p:cBhvr>
                                    </p:animEffect>
                                  </p:childTnLst>
                                </p:cTn>
                              </p:par>
                            </p:childTnLst>
                          </p:cTn>
                        </p:par>
                        <p:par>
                          <p:cTn id="177" fill="hold">
                            <p:stCondLst>
                              <p:cond delay="3000"/>
                            </p:stCondLst>
                            <p:childTnLst>
                              <p:par>
                                <p:cTn id="178" presetID="22" presetClass="entr" presetSubtype="8" fill="hold" grpId="0" nodeType="after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left)">
                                      <p:cBhvr>
                                        <p:cTn id="180" dur="500"/>
                                        <p:tgtEl>
                                          <p:spTgt spid="75"/>
                                        </p:tgtEl>
                                      </p:cBhvr>
                                    </p:animEffect>
                                  </p:childTnLst>
                                </p:cTn>
                              </p:par>
                            </p:childTnLst>
                          </p:cTn>
                        </p:par>
                        <p:par>
                          <p:cTn id="181" fill="hold">
                            <p:stCondLst>
                              <p:cond delay="3500"/>
                            </p:stCondLst>
                            <p:childTnLst>
                              <p:par>
                                <p:cTn id="182" presetID="22" presetClass="entr" presetSubtype="8" fill="hold" grpId="0" nodeType="afterEffect">
                                  <p:stCondLst>
                                    <p:cond delay="0"/>
                                  </p:stCondLst>
                                  <p:childTnLst>
                                    <p:set>
                                      <p:cBhvr>
                                        <p:cTn id="183" dur="1" fill="hold">
                                          <p:stCondLst>
                                            <p:cond delay="0"/>
                                          </p:stCondLst>
                                        </p:cTn>
                                        <p:tgtEl>
                                          <p:spTgt spid="76"/>
                                        </p:tgtEl>
                                        <p:attrNameLst>
                                          <p:attrName>style.visibility</p:attrName>
                                        </p:attrNameLst>
                                      </p:cBhvr>
                                      <p:to>
                                        <p:strVal val="visible"/>
                                      </p:to>
                                    </p:set>
                                    <p:animEffect transition="in" filter="wipe(left)">
                                      <p:cBhvr>
                                        <p:cTn id="184" dur="500"/>
                                        <p:tgtEl>
                                          <p:spTgt spid="76"/>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61"/>
                                        </p:tgtEl>
                                        <p:attrNameLst>
                                          <p:attrName>style.visibility</p:attrName>
                                        </p:attrNameLst>
                                      </p:cBhvr>
                                      <p:to>
                                        <p:strVal val="visible"/>
                                      </p:to>
                                    </p:set>
                                    <p:animEffect transition="in" filter="wipe(left)">
                                      <p:cBhvr>
                                        <p:cTn id="189" dur="500"/>
                                        <p:tgtEl>
                                          <p:spTgt spid="61"/>
                                        </p:tgtEl>
                                      </p:cBhvr>
                                    </p:animEffect>
                                  </p:childTnLst>
                                </p:cTn>
                              </p:par>
                            </p:childTnLst>
                          </p:cTn>
                        </p:par>
                        <p:par>
                          <p:cTn id="190" fill="hold">
                            <p:stCondLst>
                              <p:cond delay="500"/>
                            </p:stCondLst>
                            <p:childTnLst>
                              <p:par>
                                <p:cTn id="191" presetID="22" presetClass="entr" presetSubtype="8" fill="hold" grpId="0" nodeType="afterEffect">
                                  <p:stCondLst>
                                    <p:cond delay="0"/>
                                  </p:stCondLst>
                                  <p:childTnLst>
                                    <p:set>
                                      <p:cBhvr>
                                        <p:cTn id="192" dur="1" fill="hold">
                                          <p:stCondLst>
                                            <p:cond delay="0"/>
                                          </p:stCondLst>
                                        </p:cTn>
                                        <p:tgtEl>
                                          <p:spTgt spid="62"/>
                                        </p:tgtEl>
                                        <p:attrNameLst>
                                          <p:attrName>style.visibility</p:attrName>
                                        </p:attrNameLst>
                                      </p:cBhvr>
                                      <p:to>
                                        <p:strVal val="visible"/>
                                      </p:to>
                                    </p:set>
                                    <p:animEffect transition="in" filter="wipe(left)">
                                      <p:cBhvr>
                                        <p:cTn id="193" dur="500"/>
                                        <p:tgtEl>
                                          <p:spTgt spid="62"/>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77"/>
                                        </p:tgtEl>
                                        <p:attrNameLst>
                                          <p:attrName>style.visibility</p:attrName>
                                        </p:attrNameLst>
                                      </p:cBhvr>
                                      <p:to>
                                        <p:strVal val="visible"/>
                                      </p:to>
                                    </p:set>
                                    <p:animEffect transition="in" filter="wipe(left)">
                                      <p:cBhvr>
                                        <p:cTn id="198" dur="500"/>
                                        <p:tgtEl>
                                          <p:spTgt spid="77"/>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78"/>
                                        </p:tgtEl>
                                        <p:attrNameLst>
                                          <p:attrName>style.visibility</p:attrName>
                                        </p:attrNameLst>
                                      </p:cBhvr>
                                      <p:to>
                                        <p:strVal val="visible"/>
                                      </p:to>
                                    </p:set>
                                    <p:animEffect transition="in" filter="wipe(left)">
                                      <p:cBhvr>
                                        <p:cTn id="203" dur="500"/>
                                        <p:tgtEl>
                                          <p:spTgt spid="78"/>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79"/>
                                        </p:tgtEl>
                                        <p:attrNameLst>
                                          <p:attrName>style.visibility</p:attrName>
                                        </p:attrNameLst>
                                      </p:cBhvr>
                                      <p:to>
                                        <p:strVal val="visible"/>
                                      </p:to>
                                    </p:set>
                                    <p:animEffect transition="in" filter="wipe(left)">
                                      <p:cBhvr>
                                        <p:cTn id="208" dur="500"/>
                                        <p:tgtEl>
                                          <p:spTgt spid="7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80"/>
                                        </p:tgtEl>
                                        <p:attrNameLst>
                                          <p:attrName>style.visibility</p:attrName>
                                        </p:attrNameLst>
                                      </p:cBhvr>
                                      <p:to>
                                        <p:strVal val="visible"/>
                                      </p:to>
                                    </p:set>
                                    <p:animEffect transition="in" filter="wipe(left)">
                                      <p:cBhvr>
                                        <p:cTn id="213" dur="500"/>
                                        <p:tgtEl>
                                          <p:spTgt spid="8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81"/>
                                        </p:tgtEl>
                                        <p:attrNameLst>
                                          <p:attrName>style.visibility</p:attrName>
                                        </p:attrNameLst>
                                      </p:cBhvr>
                                      <p:to>
                                        <p:strVal val="visible"/>
                                      </p:to>
                                    </p:set>
                                    <p:animEffect transition="in" filter="wipe(left)">
                                      <p:cBhvr>
                                        <p:cTn id="218" dur="500"/>
                                        <p:tgtEl>
                                          <p:spTgt spid="81"/>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82"/>
                                        </p:tgtEl>
                                        <p:attrNameLst>
                                          <p:attrName>style.visibility</p:attrName>
                                        </p:attrNameLst>
                                      </p:cBhvr>
                                      <p:to>
                                        <p:strVal val="visible"/>
                                      </p:to>
                                    </p:set>
                                    <p:animEffect transition="in" filter="wipe(left)">
                                      <p:cBhvr>
                                        <p:cTn id="223" dur="500"/>
                                        <p:tgtEl>
                                          <p:spTgt spid="8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83"/>
                                        </p:tgtEl>
                                        <p:attrNameLst>
                                          <p:attrName>style.visibility</p:attrName>
                                        </p:attrNameLst>
                                      </p:cBhvr>
                                      <p:to>
                                        <p:strVal val="visible"/>
                                      </p:to>
                                    </p:set>
                                    <p:animEffect transition="in" filter="wipe(left)">
                                      <p:cBhvr>
                                        <p:cTn id="228" dur="500"/>
                                        <p:tgtEl>
                                          <p:spTgt spid="83"/>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84"/>
                                        </p:tgtEl>
                                        <p:attrNameLst>
                                          <p:attrName>style.visibility</p:attrName>
                                        </p:attrNameLst>
                                      </p:cBhvr>
                                      <p:to>
                                        <p:strVal val="visible"/>
                                      </p:to>
                                    </p:set>
                                    <p:animEffect transition="in" filter="wipe(left)">
                                      <p:cBhvr>
                                        <p:cTn id="233" dur="500"/>
                                        <p:tgtEl>
                                          <p:spTgt spid="84"/>
                                        </p:tgtEl>
                                      </p:cBhvr>
                                    </p:animEffect>
                                  </p:childTnLst>
                                </p:cTn>
                              </p:par>
                            </p:childTnLst>
                          </p:cTn>
                        </p:par>
                      </p:childTnLst>
                    </p:cTn>
                  </p:par>
                  <p:par>
                    <p:cTn id="234" fill="hold">
                      <p:stCondLst>
                        <p:cond delay="indefinite"/>
                      </p:stCondLst>
                      <p:childTnLst>
                        <p:par>
                          <p:cTn id="235" fill="hold">
                            <p:stCondLst>
                              <p:cond delay="0"/>
                            </p:stCondLst>
                            <p:childTnLst>
                              <p:par>
                                <p:cTn id="236" presetID="21" presetClass="entr" presetSubtype="1" fill="hold" grpId="0" nodeType="clickEffect">
                                  <p:stCondLst>
                                    <p:cond delay="0"/>
                                  </p:stCondLst>
                                  <p:childTnLst>
                                    <p:set>
                                      <p:cBhvr>
                                        <p:cTn id="237" dur="1" fill="hold">
                                          <p:stCondLst>
                                            <p:cond delay="0"/>
                                          </p:stCondLst>
                                        </p:cTn>
                                        <p:tgtEl>
                                          <p:spTgt spid="86"/>
                                        </p:tgtEl>
                                        <p:attrNameLst>
                                          <p:attrName>style.visibility</p:attrName>
                                        </p:attrNameLst>
                                      </p:cBhvr>
                                      <p:to>
                                        <p:strVal val="visible"/>
                                      </p:to>
                                    </p:set>
                                    <p:animEffect transition="in" filter="wheel(1)">
                                      <p:cBhvr>
                                        <p:cTn id="238" dur="2000"/>
                                        <p:tgtEl>
                                          <p:spTgt spid="86"/>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89"/>
                                        </p:tgtEl>
                                        <p:attrNameLst>
                                          <p:attrName>style.visibility</p:attrName>
                                        </p:attrNameLst>
                                      </p:cBhvr>
                                      <p:to>
                                        <p:strVal val="visible"/>
                                      </p:to>
                                    </p:set>
                                    <p:animEffect transition="in" filter="wipe(up)">
                                      <p:cBhvr>
                                        <p:cTn id="243" dur="500"/>
                                        <p:tgtEl>
                                          <p:spTgt spid="89"/>
                                        </p:tgtEl>
                                      </p:cBhvr>
                                    </p:animEffect>
                                  </p:childTnLst>
                                </p:cTn>
                              </p:par>
                            </p:childTnLst>
                          </p:cTn>
                        </p:par>
                        <p:par>
                          <p:cTn id="244" fill="hold">
                            <p:stCondLst>
                              <p:cond delay="500"/>
                            </p:stCondLst>
                            <p:childTnLst>
                              <p:par>
                                <p:cTn id="245" presetID="22" presetClass="entr" presetSubtype="2" fill="hold" nodeType="afterEffect">
                                  <p:stCondLst>
                                    <p:cond delay="0"/>
                                  </p:stCondLst>
                                  <p:childTnLst>
                                    <p:set>
                                      <p:cBhvr>
                                        <p:cTn id="246" dur="1" fill="hold">
                                          <p:stCondLst>
                                            <p:cond delay="0"/>
                                          </p:stCondLst>
                                        </p:cTn>
                                        <p:tgtEl>
                                          <p:spTgt spid="88"/>
                                        </p:tgtEl>
                                        <p:attrNameLst>
                                          <p:attrName>style.visibility</p:attrName>
                                        </p:attrNameLst>
                                      </p:cBhvr>
                                      <p:to>
                                        <p:strVal val="visible"/>
                                      </p:to>
                                    </p:set>
                                    <p:animEffect transition="in" filter="wipe(right)">
                                      <p:cBhvr>
                                        <p:cTn id="247" dur="500"/>
                                        <p:tgtEl>
                                          <p:spTgt spid="88"/>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87"/>
                                        </p:tgtEl>
                                        <p:attrNameLst>
                                          <p:attrName>style.visibility</p:attrName>
                                        </p:attrNameLst>
                                      </p:cBhvr>
                                      <p:to>
                                        <p:strVal val="visible"/>
                                      </p:to>
                                    </p:set>
                                    <p:animEffect transition="in" filter="wipe(left)">
                                      <p:cBhvr>
                                        <p:cTn id="252" dur="500"/>
                                        <p:tgtEl>
                                          <p:spTgt spid="8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1" fill="hold" nodeType="clickEffect">
                                  <p:stCondLst>
                                    <p:cond delay="0"/>
                                  </p:stCondLst>
                                  <p:childTnLst>
                                    <p:set>
                                      <p:cBhvr>
                                        <p:cTn id="256" dur="1" fill="hold">
                                          <p:stCondLst>
                                            <p:cond delay="0"/>
                                          </p:stCondLst>
                                        </p:cTn>
                                        <p:tgtEl>
                                          <p:spTgt spid="94"/>
                                        </p:tgtEl>
                                        <p:attrNameLst>
                                          <p:attrName>style.visibility</p:attrName>
                                        </p:attrNameLst>
                                      </p:cBhvr>
                                      <p:to>
                                        <p:strVal val="visible"/>
                                      </p:to>
                                    </p:set>
                                    <p:animEffect transition="in" filter="wipe(up)">
                                      <p:cBhvr>
                                        <p:cTn id="257" dur="500"/>
                                        <p:tgtEl>
                                          <p:spTgt spid="94"/>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97"/>
                                        </p:tgtEl>
                                        <p:attrNameLst>
                                          <p:attrName>style.visibility</p:attrName>
                                        </p:attrNameLst>
                                      </p:cBhvr>
                                      <p:to>
                                        <p:strVal val="visible"/>
                                      </p:to>
                                    </p:set>
                                    <p:animEffect transition="in" filter="wipe(left)">
                                      <p:cBhvr>
                                        <p:cTn id="262" dur="500"/>
                                        <p:tgtEl>
                                          <p:spTgt spid="97"/>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1" fill="hold" nodeType="clickEffect">
                                  <p:stCondLst>
                                    <p:cond delay="0"/>
                                  </p:stCondLst>
                                  <p:childTnLst>
                                    <p:set>
                                      <p:cBhvr>
                                        <p:cTn id="266" dur="1" fill="hold">
                                          <p:stCondLst>
                                            <p:cond delay="0"/>
                                          </p:stCondLst>
                                        </p:cTn>
                                        <p:tgtEl>
                                          <p:spTgt spid="99"/>
                                        </p:tgtEl>
                                        <p:attrNameLst>
                                          <p:attrName>style.visibility</p:attrName>
                                        </p:attrNameLst>
                                      </p:cBhvr>
                                      <p:to>
                                        <p:strVal val="visible"/>
                                      </p:to>
                                    </p:set>
                                    <p:animEffect transition="in" filter="wipe(up)">
                                      <p:cBhvr>
                                        <p:cTn id="267" dur="500"/>
                                        <p:tgtEl>
                                          <p:spTgt spid="99"/>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8" fill="hold" grpId="0" nodeType="clickEffect">
                                  <p:stCondLst>
                                    <p:cond delay="0"/>
                                  </p:stCondLst>
                                  <p:childTnLst>
                                    <p:set>
                                      <p:cBhvr>
                                        <p:cTn id="271" dur="1" fill="hold">
                                          <p:stCondLst>
                                            <p:cond delay="0"/>
                                          </p:stCondLst>
                                        </p:cTn>
                                        <p:tgtEl>
                                          <p:spTgt spid="100"/>
                                        </p:tgtEl>
                                        <p:attrNameLst>
                                          <p:attrName>style.visibility</p:attrName>
                                        </p:attrNameLst>
                                      </p:cBhvr>
                                      <p:to>
                                        <p:strVal val="visible"/>
                                      </p:to>
                                    </p:set>
                                    <p:animEffect transition="in" filter="wipe(left)">
                                      <p:cBhvr>
                                        <p:cTn id="272" dur="500"/>
                                        <p:tgtEl>
                                          <p:spTgt spid="100"/>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1" fill="hold" nodeType="clickEffect">
                                  <p:stCondLst>
                                    <p:cond delay="0"/>
                                  </p:stCondLst>
                                  <p:childTnLst>
                                    <p:set>
                                      <p:cBhvr>
                                        <p:cTn id="276" dur="1" fill="hold">
                                          <p:stCondLst>
                                            <p:cond delay="0"/>
                                          </p:stCondLst>
                                        </p:cTn>
                                        <p:tgtEl>
                                          <p:spTgt spid="95"/>
                                        </p:tgtEl>
                                        <p:attrNameLst>
                                          <p:attrName>style.visibility</p:attrName>
                                        </p:attrNameLst>
                                      </p:cBhvr>
                                      <p:to>
                                        <p:strVal val="visible"/>
                                      </p:to>
                                    </p:set>
                                    <p:animEffect transition="in" filter="wipe(up)">
                                      <p:cBhvr>
                                        <p:cTn id="277" dur="500"/>
                                        <p:tgtEl>
                                          <p:spTgt spid="95"/>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grpId="0" nodeType="clickEffect">
                                  <p:stCondLst>
                                    <p:cond delay="0"/>
                                  </p:stCondLst>
                                  <p:childTnLst>
                                    <p:set>
                                      <p:cBhvr>
                                        <p:cTn id="281" dur="1" fill="hold">
                                          <p:stCondLst>
                                            <p:cond delay="0"/>
                                          </p:stCondLst>
                                        </p:cTn>
                                        <p:tgtEl>
                                          <p:spTgt spid="102"/>
                                        </p:tgtEl>
                                        <p:attrNameLst>
                                          <p:attrName>style.visibility</p:attrName>
                                        </p:attrNameLst>
                                      </p:cBhvr>
                                      <p:to>
                                        <p:strVal val="visible"/>
                                      </p:to>
                                    </p:set>
                                    <p:animEffect transition="in" filter="wipe(left)">
                                      <p:cBhvr>
                                        <p:cTn id="282" dur="500"/>
                                        <p:tgtEl>
                                          <p:spTgt spid="102"/>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8" fill="hold" grpId="0" nodeType="clickEffect">
                                  <p:stCondLst>
                                    <p:cond delay="0"/>
                                  </p:stCondLst>
                                  <p:childTnLst>
                                    <p:set>
                                      <p:cBhvr>
                                        <p:cTn id="286" dur="1" fill="hold">
                                          <p:stCondLst>
                                            <p:cond delay="0"/>
                                          </p:stCondLst>
                                        </p:cTn>
                                        <p:tgtEl>
                                          <p:spTgt spid="103"/>
                                        </p:tgtEl>
                                        <p:attrNameLst>
                                          <p:attrName>style.visibility</p:attrName>
                                        </p:attrNameLst>
                                      </p:cBhvr>
                                      <p:to>
                                        <p:strVal val="visible"/>
                                      </p:to>
                                    </p:set>
                                    <p:animEffect transition="in" filter="wipe(left)">
                                      <p:cBhvr>
                                        <p:cTn id="287" dur="500"/>
                                        <p:tgtEl>
                                          <p:spTgt spid="103"/>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8" fill="hold" grpId="0" nodeType="clickEffect">
                                  <p:stCondLst>
                                    <p:cond delay="0"/>
                                  </p:stCondLst>
                                  <p:childTnLst>
                                    <p:set>
                                      <p:cBhvr>
                                        <p:cTn id="291" dur="1" fill="hold">
                                          <p:stCondLst>
                                            <p:cond delay="0"/>
                                          </p:stCondLst>
                                        </p:cTn>
                                        <p:tgtEl>
                                          <p:spTgt spid="104"/>
                                        </p:tgtEl>
                                        <p:attrNameLst>
                                          <p:attrName>style.visibility</p:attrName>
                                        </p:attrNameLst>
                                      </p:cBhvr>
                                      <p:to>
                                        <p:strVal val="visible"/>
                                      </p:to>
                                    </p:set>
                                    <p:animEffect transition="in" filter="wipe(left)">
                                      <p:cBhvr>
                                        <p:cTn id="292" dur="500"/>
                                        <p:tgtEl>
                                          <p:spTgt spid="104"/>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8" fill="hold" grpId="0" nodeType="clickEffect">
                                  <p:stCondLst>
                                    <p:cond delay="0"/>
                                  </p:stCondLst>
                                  <p:childTnLst>
                                    <p:set>
                                      <p:cBhvr>
                                        <p:cTn id="296" dur="1" fill="hold">
                                          <p:stCondLst>
                                            <p:cond delay="0"/>
                                          </p:stCondLst>
                                        </p:cTn>
                                        <p:tgtEl>
                                          <p:spTgt spid="105"/>
                                        </p:tgtEl>
                                        <p:attrNameLst>
                                          <p:attrName>style.visibility</p:attrName>
                                        </p:attrNameLst>
                                      </p:cBhvr>
                                      <p:to>
                                        <p:strVal val="visible"/>
                                      </p:to>
                                    </p:set>
                                    <p:animEffect transition="in" filter="wipe(left)">
                                      <p:cBhvr>
                                        <p:cTn id="297" dur="500"/>
                                        <p:tgtEl>
                                          <p:spTgt spid="105"/>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8" fill="hold" grpId="0" nodeType="clickEffect">
                                  <p:stCondLst>
                                    <p:cond delay="0"/>
                                  </p:stCondLst>
                                  <p:childTnLst>
                                    <p:set>
                                      <p:cBhvr>
                                        <p:cTn id="301" dur="1" fill="hold">
                                          <p:stCondLst>
                                            <p:cond delay="0"/>
                                          </p:stCondLst>
                                        </p:cTn>
                                        <p:tgtEl>
                                          <p:spTgt spid="106"/>
                                        </p:tgtEl>
                                        <p:attrNameLst>
                                          <p:attrName>style.visibility</p:attrName>
                                        </p:attrNameLst>
                                      </p:cBhvr>
                                      <p:to>
                                        <p:strVal val="visible"/>
                                      </p:to>
                                    </p:set>
                                    <p:animEffect transition="in" filter="wipe(left)">
                                      <p:cBhvr>
                                        <p:cTn id="302" dur="500"/>
                                        <p:tgtEl>
                                          <p:spTgt spid="106"/>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grpId="0" nodeType="clickEffect">
                                  <p:stCondLst>
                                    <p:cond delay="0"/>
                                  </p:stCondLst>
                                  <p:childTnLst>
                                    <p:set>
                                      <p:cBhvr>
                                        <p:cTn id="306" dur="1" fill="hold">
                                          <p:stCondLst>
                                            <p:cond delay="0"/>
                                          </p:stCondLst>
                                        </p:cTn>
                                        <p:tgtEl>
                                          <p:spTgt spid="107"/>
                                        </p:tgtEl>
                                        <p:attrNameLst>
                                          <p:attrName>style.visibility</p:attrName>
                                        </p:attrNameLst>
                                      </p:cBhvr>
                                      <p:to>
                                        <p:strVal val="visible"/>
                                      </p:to>
                                    </p:set>
                                    <p:animEffect transition="in" filter="wipe(left)">
                                      <p:cBhvr>
                                        <p:cTn id="307" dur="500"/>
                                        <p:tgtEl>
                                          <p:spTgt spid="107"/>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08"/>
                                        </p:tgtEl>
                                        <p:attrNameLst>
                                          <p:attrName>style.visibility</p:attrName>
                                        </p:attrNameLst>
                                      </p:cBhvr>
                                      <p:to>
                                        <p:strVal val="visible"/>
                                      </p:to>
                                    </p:set>
                                    <p:animEffect transition="in" filter="wipe(left)">
                                      <p:cBhvr>
                                        <p:cTn id="312" dur="500"/>
                                        <p:tgtEl>
                                          <p:spTgt spid="108"/>
                                        </p:tgtEl>
                                      </p:cBhvr>
                                    </p:animEffect>
                                  </p:childTnLst>
                                </p:cTn>
                              </p:par>
                            </p:childTnLst>
                          </p:cTn>
                        </p:par>
                      </p:childTnLst>
                    </p:cTn>
                  </p:par>
                  <p:par>
                    <p:cTn id="313" fill="hold">
                      <p:stCondLst>
                        <p:cond delay="indefinite"/>
                      </p:stCondLst>
                      <p:childTnLst>
                        <p:par>
                          <p:cTn id="314" fill="hold">
                            <p:stCondLst>
                              <p:cond delay="0"/>
                            </p:stCondLst>
                            <p:childTnLst>
                              <p:par>
                                <p:cTn id="315" presetID="21" presetClass="entr" presetSubtype="1" fill="hold" grpId="0" nodeType="clickEffect">
                                  <p:stCondLst>
                                    <p:cond delay="0"/>
                                  </p:stCondLst>
                                  <p:childTnLst>
                                    <p:set>
                                      <p:cBhvr>
                                        <p:cTn id="316" dur="1" fill="hold">
                                          <p:stCondLst>
                                            <p:cond delay="0"/>
                                          </p:stCondLst>
                                        </p:cTn>
                                        <p:tgtEl>
                                          <p:spTgt spid="109"/>
                                        </p:tgtEl>
                                        <p:attrNameLst>
                                          <p:attrName>style.visibility</p:attrName>
                                        </p:attrNameLst>
                                      </p:cBhvr>
                                      <p:to>
                                        <p:strVal val="visible"/>
                                      </p:to>
                                    </p:set>
                                    <p:animEffect transition="in" filter="wheel(1)">
                                      <p:cBhvr>
                                        <p:cTn id="317" dur="2000"/>
                                        <p:tgtEl>
                                          <p:spTgt spid="109"/>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1" fill="hold" nodeType="clickEffect">
                                  <p:stCondLst>
                                    <p:cond delay="0"/>
                                  </p:stCondLst>
                                  <p:childTnLst>
                                    <p:set>
                                      <p:cBhvr>
                                        <p:cTn id="321" dur="1" fill="hold">
                                          <p:stCondLst>
                                            <p:cond delay="0"/>
                                          </p:stCondLst>
                                        </p:cTn>
                                        <p:tgtEl>
                                          <p:spTgt spid="113"/>
                                        </p:tgtEl>
                                        <p:attrNameLst>
                                          <p:attrName>style.visibility</p:attrName>
                                        </p:attrNameLst>
                                      </p:cBhvr>
                                      <p:to>
                                        <p:strVal val="visible"/>
                                      </p:to>
                                    </p:set>
                                    <p:animEffect transition="in" filter="wipe(up)">
                                      <p:cBhvr>
                                        <p:cTn id="322" dur="500"/>
                                        <p:tgtEl>
                                          <p:spTgt spid="113"/>
                                        </p:tgtEl>
                                      </p:cBhvr>
                                    </p:animEffect>
                                  </p:childTnLst>
                                </p:cTn>
                              </p:par>
                            </p:childTnLst>
                          </p:cTn>
                        </p:par>
                        <p:par>
                          <p:cTn id="323" fill="hold">
                            <p:stCondLst>
                              <p:cond delay="500"/>
                            </p:stCondLst>
                            <p:childTnLst>
                              <p:par>
                                <p:cTn id="324" presetID="22" presetClass="entr" presetSubtype="2" fill="hold" nodeType="afterEffect">
                                  <p:stCondLst>
                                    <p:cond delay="0"/>
                                  </p:stCondLst>
                                  <p:childTnLst>
                                    <p:set>
                                      <p:cBhvr>
                                        <p:cTn id="325" dur="1" fill="hold">
                                          <p:stCondLst>
                                            <p:cond delay="0"/>
                                          </p:stCondLst>
                                        </p:cTn>
                                        <p:tgtEl>
                                          <p:spTgt spid="112"/>
                                        </p:tgtEl>
                                        <p:attrNameLst>
                                          <p:attrName>style.visibility</p:attrName>
                                        </p:attrNameLst>
                                      </p:cBhvr>
                                      <p:to>
                                        <p:strVal val="visible"/>
                                      </p:to>
                                    </p:set>
                                    <p:animEffect transition="in" filter="wipe(right)">
                                      <p:cBhvr>
                                        <p:cTn id="326" dur="500"/>
                                        <p:tgtEl>
                                          <p:spTgt spid="112"/>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111"/>
                                        </p:tgtEl>
                                        <p:attrNameLst>
                                          <p:attrName>style.visibility</p:attrName>
                                        </p:attrNameLst>
                                      </p:cBhvr>
                                      <p:to>
                                        <p:strVal val="visible"/>
                                      </p:to>
                                    </p:set>
                                    <p:animEffect transition="in" filter="wipe(left)">
                                      <p:cBhvr>
                                        <p:cTn id="331" dur="500"/>
                                        <p:tgtEl>
                                          <p:spTgt spid="111"/>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1" fill="hold" nodeType="clickEffect">
                                  <p:stCondLst>
                                    <p:cond delay="0"/>
                                  </p:stCondLst>
                                  <p:childTnLst>
                                    <p:set>
                                      <p:cBhvr>
                                        <p:cTn id="335" dur="1" fill="hold">
                                          <p:stCondLst>
                                            <p:cond delay="0"/>
                                          </p:stCondLst>
                                        </p:cTn>
                                        <p:tgtEl>
                                          <p:spTgt spid="115"/>
                                        </p:tgtEl>
                                        <p:attrNameLst>
                                          <p:attrName>style.visibility</p:attrName>
                                        </p:attrNameLst>
                                      </p:cBhvr>
                                      <p:to>
                                        <p:strVal val="visible"/>
                                      </p:to>
                                    </p:set>
                                    <p:animEffect transition="in" filter="wipe(up)">
                                      <p:cBhvr>
                                        <p:cTn id="336" dur="500"/>
                                        <p:tgtEl>
                                          <p:spTgt spid="115"/>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116"/>
                                        </p:tgtEl>
                                        <p:attrNameLst>
                                          <p:attrName>style.visibility</p:attrName>
                                        </p:attrNameLst>
                                      </p:cBhvr>
                                      <p:to>
                                        <p:strVal val="visible"/>
                                      </p:to>
                                    </p:set>
                                    <p:animEffect transition="in" filter="wipe(left)">
                                      <p:cBhvr>
                                        <p:cTn id="341" dur="500"/>
                                        <p:tgtEl>
                                          <p:spTgt spid="116"/>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1" fill="hold" nodeType="clickEffect">
                                  <p:stCondLst>
                                    <p:cond delay="0"/>
                                  </p:stCondLst>
                                  <p:childTnLst>
                                    <p:set>
                                      <p:cBhvr>
                                        <p:cTn id="345" dur="1" fill="hold">
                                          <p:stCondLst>
                                            <p:cond delay="0"/>
                                          </p:stCondLst>
                                        </p:cTn>
                                        <p:tgtEl>
                                          <p:spTgt spid="117"/>
                                        </p:tgtEl>
                                        <p:attrNameLst>
                                          <p:attrName>style.visibility</p:attrName>
                                        </p:attrNameLst>
                                      </p:cBhvr>
                                      <p:to>
                                        <p:strVal val="visible"/>
                                      </p:to>
                                    </p:set>
                                    <p:animEffect transition="in" filter="wipe(up)">
                                      <p:cBhvr>
                                        <p:cTn id="346" dur="500"/>
                                        <p:tgtEl>
                                          <p:spTgt spid="117"/>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grpId="0" nodeType="clickEffect">
                                  <p:stCondLst>
                                    <p:cond delay="0"/>
                                  </p:stCondLst>
                                  <p:childTnLst>
                                    <p:set>
                                      <p:cBhvr>
                                        <p:cTn id="350" dur="1" fill="hold">
                                          <p:stCondLst>
                                            <p:cond delay="0"/>
                                          </p:stCondLst>
                                        </p:cTn>
                                        <p:tgtEl>
                                          <p:spTgt spid="118"/>
                                        </p:tgtEl>
                                        <p:attrNameLst>
                                          <p:attrName>style.visibility</p:attrName>
                                        </p:attrNameLst>
                                      </p:cBhvr>
                                      <p:to>
                                        <p:strVal val="visible"/>
                                      </p:to>
                                    </p:set>
                                    <p:animEffect transition="in" filter="wipe(left)">
                                      <p:cBhvr>
                                        <p:cTn id="351" dur="500"/>
                                        <p:tgtEl>
                                          <p:spTgt spid="118"/>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119"/>
                                        </p:tgtEl>
                                        <p:attrNameLst>
                                          <p:attrName>style.visibility</p:attrName>
                                        </p:attrNameLst>
                                      </p:cBhvr>
                                      <p:to>
                                        <p:strVal val="visible"/>
                                      </p:to>
                                    </p:set>
                                    <p:animEffect transition="in" filter="wipe(left)">
                                      <p:cBhvr>
                                        <p:cTn id="356" dur="500"/>
                                        <p:tgtEl>
                                          <p:spTgt spid="119"/>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grpId="0" nodeType="clickEffect">
                                  <p:stCondLst>
                                    <p:cond delay="0"/>
                                  </p:stCondLst>
                                  <p:childTnLst>
                                    <p:set>
                                      <p:cBhvr>
                                        <p:cTn id="360" dur="1" fill="hold">
                                          <p:stCondLst>
                                            <p:cond delay="0"/>
                                          </p:stCondLst>
                                        </p:cTn>
                                        <p:tgtEl>
                                          <p:spTgt spid="124"/>
                                        </p:tgtEl>
                                        <p:attrNameLst>
                                          <p:attrName>style.visibility</p:attrName>
                                        </p:attrNameLst>
                                      </p:cBhvr>
                                      <p:to>
                                        <p:strVal val="visible"/>
                                      </p:to>
                                    </p:set>
                                    <p:animEffect transition="in" filter="wipe(left)">
                                      <p:cBhvr>
                                        <p:cTn id="361" dur="500"/>
                                        <p:tgtEl>
                                          <p:spTgt spid="124"/>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125"/>
                                        </p:tgtEl>
                                        <p:attrNameLst>
                                          <p:attrName>style.visibility</p:attrName>
                                        </p:attrNameLst>
                                      </p:cBhvr>
                                      <p:to>
                                        <p:strVal val="visible"/>
                                      </p:to>
                                    </p:set>
                                    <p:animEffect transition="in" filter="wipe(left)">
                                      <p:cBhvr>
                                        <p:cTn id="366" dur="500"/>
                                        <p:tgtEl>
                                          <p:spTgt spid="125"/>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26"/>
                                        </p:tgtEl>
                                        <p:attrNameLst>
                                          <p:attrName>style.visibility</p:attrName>
                                        </p:attrNameLst>
                                      </p:cBhvr>
                                      <p:to>
                                        <p:strVal val="visible"/>
                                      </p:to>
                                    </p:set>
                                    <p:animEffect transition="in" filter="wipe(left)">
                                      <p:cBhvr>
                                        <p:cTn id="371" dur="500"/>
                                        <p:tgtEl>
                                          <p:spTgt spid="126"/>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grpId="0" nodeType="clickEffect">
                                  <p:stCondLst>
                                    <p:cond delay="0"/>
                                  </p:stCondLst>
                                  <p:childTnLst>
                                    <p:set>
                                      <p:cBhvr>
                                        <p:cTn id="375" dur="1" fill="hold">
                                          <p:stCondLst>
                                            <p:cond delay="0"/>
                                          </p:stCondLst>
                                        </p:cTn>
                                        <p:tgtEl>
                                          <p:spTgt spid="127"/>
                                        </p:tgtEl>
                                        <p:attrNameLst>
                                          <p:attrName>style.visibility</p:attrName>
                                        </p:attrNameLst>
                                      </p:cBhvr>
                                      <p:to>
                                        <p:strVal val="visible"/>
                                      </p:to>
                                    </p:set>
                                    <p:animEffect transition="in" filter="wipe(left)">
                                      <p:cBhvr>
                                        <p:cTn id="376" dur="500"/>
                                        <p:tgtEl>
                                          <p:spTgt spid="127"/>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128"/>
                                        </p:tgtEl>
                                        <p:attrNameLst>
                                          <p:attrName>style.visibility</p:attrName>
                                        </p:attrNameLst>
                                      </p:cBhvr>
                                      <p:to>
                                        <p:strVal val="visible"/>
                                      </p:to>
                                    </p:set>
                                    <p:animEffect transition="in" filter="wipe(left)">
                                      <p:cBhvr>
                                        <p:cTn id="381" dur="500"/>
                                        <p:tgtEl>
                                          <p:spTgt spid="128"/>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8" fill="hold" grpId="0" nodeType="clickEffect">
                                  <p:stCondLst>
                                    <p:cond delay="0"/>
                                  </p:stCondLst>
                                  <p:childTnLst>
                                    <p:set>
                                      <p:cBhvr>
                                        <p:cTn id="385" dur="1" fill="hold">
                                          <p:stCondLst>
                                            <p:cond delay="0"/>
                                          </p:stCondLst>
                                        </p:cTn>
                                        <p:tgtEl>
                                          <p:spTgt spid="129"/>
                                        </p:tgtEl>
                                        <p:attrNameLst>
                                          <p:attrName>style.visibility</p:attrName>
                                        </p:attrNameLst>
                                      </p:cBhvr>
                                      <p:to>
                                        <p:strVal val="visible"/>
                                      </p:to>
                                    </p:set>
                                    <p:animEffect transition="in" filter="wipe(left)">
                                      <p:cBhvr>
                                        <p:cTn id="386" dur="500"/>
                                        <p:tgtEl>
                                          <p:spTgt spid="129"/>
                                        </p:tgtEl>
                                      </p:cBhvr>
                                    </p:animEffect>
                                  </p:childTnLst>
                                </p:cTn>
                              </p:par>
                            </p:childTnLst>
                          </p:cTn>
                        </p:par>
                      </p:childTnLst>
                    </p:cTn>
                  </p:par>
                  <p:par>
                    <p:cTn id="387" fill="hold">
                      <p:stCondLst>
                        <p:cond delay="indefinite"/>
                      </p:stCondLst>
                      <p:childTnLst>
                        <p:par>
                          <p:cTn id="388" fill="hold">
                            <p:stCondLst>
                              <p:cond delay="0"/>
                            </p:stCondLst>
                            <p:childTnLst>
                              <p:par>
                                <p:cTn id="389" presetID="21" presetClass="entr" presetSubtype="1" fill="hold" grpId="0" nodeType="clickEffect">
                                  <p:stCondLst>
                                    <p:cond delay="0"/>
                                  </p:stCondLst>
                                  <p:childTnLst>
                                    <p:set>
                                      <p:cBhvr>
                                        <p:cTn id="390" dur="1" fill="hold">
                                          <p:stCondLst>
                                            <p:cond delay="0"/>
                                          </p:stCondLst>
                                        </p:cTn>
                                        <p:tgtEl>
                                          <p:spTgt spid="130"/>
                                        </p:tgtEl>
                                        <p:attrNameLst>
                                          <p:attrName>style.visibility</p:attrName>
                                        </p:attrNameLst>
                                      </p:cBhvr>
                                      <p:to>
                                        <p:strVal val="visible"/>
                                      </p:to>
                                    </p:set>
                                    <p:animEffect transition="in" filter="wheel(1)">
                                      <p:cBhvr>
                                        <p:cTn id="391" dur="2000"/>
                                        <p:tgtEl>
                                          <p:spTgt spid="130"/>
                                        </p:tgtEl>
                                      </p:cBhvr>
                                    </p:animEffect>
                                  </p:childTnLst>
                                </p:cTn>
                              </p:par>
                            </p:childTnLst>
                          </p:cTn>
                        </p:par>
                      </p:childTnLst>
                    </p:cTn>
                  </p:par>
                  <p:par>
                    <p:cTn id="392" fill="hold">
                      <p:stCondLst>
                        <p:cond delay="indefinite"/>
                      </p:stCondLst>
                      <p:childTnLst>
                        <p:par>
                          <p:cTn id="393" fill="hold">
                            <p:stCondLst>
                              <p:cond delay="0"/>
                            </p:stCondLst>
                            <p:childTnLst>
                              <p:par>
                                <p:cTn id="394" presetID="22" presetClass="entr" presetSubtype="1" fill="hold" nodeType="clickEffect">
                                  <p:stCondLst>
                                    <p:cond delay="0"/>
                                  </p:stCondLst>
                                  <p:childTnLst>
                                    <p:set>
                                      <p:cBhvr>
                                        <p:cTn id="395" dur="1" fill="hold">
                                          <p:stCondLst>
                                            <p:cond delay="0"/>
                                          </p:stCondLst>
                                        </p:cTn>
                                        <p:tgtEl>
                                          <p:spTgt spid="133"/>
                                        </p:tgtEl>
                                        <p:attrNameLst>
                                          <p:attrName>style.visibility</p:attrName>
                                        </p:attrNameLst>
                                      </p:cBhvr>
                                      <p:to>
                                        <p:strVal val="visible"/>
                                      </p:to>
                                    </p:set>
                                    <p:animEffect transition="in" filter="wipe(up)">
                                      <p:cBhvr>
                                        <p:cTn id="396" dur="500"/>
                                        <p:tgtEl>
                                          <p:spTgt spid="133"/>
                                        </p:tgtEl>
                                      </p:cBhvr>
                                    </p:animEffect>
                                  </p:childTnLst>
                                </p:cTn>
                              </p:par>
                            </p:childTnLst>
                          </p:cTn>
                        </p:par>
                        <p:par>
                          <p:cTn id="397" fill="hold">
                            <p:stCondLst>
                              <p:cond delay="500"/>
                            </p:stCondLst>
                            <p:childTnLst>
                              <p:par>
                                <p:cTn id="398" presetID="22" presetClass="entr" presetSubtype="2" fill="hold" nodeType="afterEffect">
                                  <p:stCondLst>
                                    <p:cond delay="0"/>
                                  </p:stCondLst>
                                  <p:childTnLst>
                                    <p:set>
                                      <p:cBhvr>
                                        <p:cTn id="399" dur="1" fill="hold">
                                          <p:stCondLst>
                                            <p:cond delay="0"/>
                                          </p:stCondLst>
                                        </p:cTn>
                                        <p:tgtEl>
                                          <p:spTgt spid="132"/>
                                        </p:tgtEl>
                                        <p:attrNameLst>
                                          <p:attrName>style.visibility</p:attrName>
                                        </p:attrNameLst>
                                      </p:cBhvr>
                                      <p:to>
                                        <p:strVal val="visible"/>
                                      </p:to>
                                    </p:set>
                                    <p:animEffect transition="in" filter="wipe(right)">
                                      <p:cBhvr>
                                        <p:cTn id="400" dur="500"/>
                                        <p:tgtEl>
                                          <p:spTgt spid="132"/>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grpId="0" nodeType="clickEffect">
                                  <p:stCondLst>
                                    <p:cond delay="0"/>
                                  </p:stCondLst>
                                  <p:childTnLst>
                                    <p:set>
                                      <p:cBhvr>
                                        <p:cTn id="404" dur="1" fill="hold">
                                          <p:stCondLst>
                                            <p:cond delay="0"/>
                                          </p:stCondLst>
                                        </p:cTn>
                                        <p:tgtEl>
                                          <p:spTgt spid="131"/>
                                        </p:tgtEl>
                                        <p:attrNameLst>
                                          <p:attrName>style.visibility</p:attrName>
                                        </p:attrNameLst>
                                      </p:cBhvr>
                                      <p:to>
                                        <p:strVal val="visible"/>
                                      </p:to>
                                    </p:set>
                                    <p:animEffect transition="in" filter="wipe(left)">
                                      <p:cBhvr>
                                        <p:cTn id="405" dur="500"/>
                                        <p:tgtEl>
                                          <p:spTgt spid="131"/>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1" fill="hold" nodeType="clickEffect">
                                  <p:stCondLst>
                                    <p:cond delay="0"/>
                                  </p:stCondLst>
                                  <p:childTnLst>
                                    <p:set>
                                      <p:cBhvr>
                                        <p:cTn id="409" dur="1" fill="hold">
                                          <p:stCondLst>
                                            <p:cond delay="0"/>
                                          </p:stCondLst>
                                        </p:cTn>
                                        <p:tgtEl>
                                          <p:spTgt spid="134"/>
                                        </p:tgtEl>
                                        <p:attrNameLst>
                                          <p:attrName>style.visibility</p:attrName>
                                        </p:attrNameLst>
                                      </p:cBhvr>
                                      <p:to>
                                        <p:strVal val="visible"/>
                                      </p:to>
                                    </p:set>
                                    <p:animEffect transition="in" filter="wipe(up)">
                                      <p:cBhvr>
                                        <p:cTn id="410" dur="500"/>
                                        <p:tgtEl>
                                          <p:spTgt spid="134"/>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grpId="0" nodeType="clickEffect">
                                  <p:stCondLst>
                                    <p:cond delay="0"/>
                                  </p:stCondLst>
                                  <p:childTnLst>
                                    <p:set>
                                      <p:cBhvr>
                                        <p:cTn id="414" dur="1" fill="hold">
                                          <p:stCondLst>
                                            <p:cond delay="0"/>
                                          </p:stCondLst>
                                        </p:cTn>
                                        <p:tgtEl>
                                          <p:spTgt spid="135"/>
                                        </p:tgtEl>
                                        <p:attrNameLst>
                                          <p:attrName>style.visibility</p:attrName>
                                        </p:attrNameLst>
                                      </p:cBhvr>
                                      <p:to>
                                        <p:strVal val="visible"/>
                                      </p:to>
                                    </p:set>
                                    <p:animEffect transition="in" filter="wipe(left)">
                                      <p:cBhvr>
                                        <p:cTn id="415" dur="500"/>
                                        <p:tgtEl>
                                          <p:spTgt spid="135"/>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1" fill="hold" nodeType="clickEffect">
                                  <p:stCondLst>
                                    <p:cond delay="0"/>
                                  </p:stCondLst>
                                  <p:childTnLst>
                                    <p:set>
                                      <p:cBhvr>
                                        <p:cTn id="419" dur="1" fill="hold">
                                          <p:stCondLst>
                                            <p:cond delay="0"/>
                                          </p:stCondLst>
                                        </p:cTn>
                                        <p:tgtEl>
                                          <p:spTgt spid="136"/>
                                        </p:tgtEl>
                                        <p:attrNameLst>
                                          <p:attrName>style.visibility</p:attrName>
                                        </p:attrNameLst>
                                      </p:cBhvr>
                                      <p:to>
                                        <p:strVal val="visible"/>
                                      </p:to>
                                    </p:set>
                                    <p:animEffect transition="in" filter="wipe(up)">
                                      <p:cBhvr>
                                        <p:cTn id="420" dur="500"/>
                                        <p:tgtEl>
                                          <p:spTgt spid="136"/>
                                        </p:tgtEl>
                                      </p:cBhvr>
                                    </p:animEffect>
                                  </p:childTnLst>
                                </p:cTn>
                              </p:par>
                            </p:childTnLst>
                          </p:cTn>
                        </p:par>
                      </p:childTnLst>
                    </p:cTn>
                  </p:par>
                  <p:par>
                    <p:cTn id="421" fill="hold">
                      <p:stCondLst>
                        <p:cond delay="indefinite"/>
                      </p:stCondLst>
                      <p:childTnLst>
                        <p:par>
                          <p:cTn id="422" fill="hold">
                            <p:stCondLst>
                              <p:cond delay="0"/>
                            </p:stCondLst>
                            <p:childTnLst>
                              <p:par>
                                <p:cTn id="423" presetID="22" presetClass="entr" presetSubtype="8" fill="hold" grpId="0" nodeType="clickEffect">
                                  <p:stCondLst>
                                    <p:cond delay="0"/>
                                  </p:stCondLst>
                                  <p:childTnLst>
                                    <p:set>
                                      <p:cBhvr>
                                        <p:cTn id="424" dur="1" fill="hold">
                                          <p:stCondLst>
                                            <p:cond delay="0"/>
                                          </p:stCondLst>
                                        </p:cTn>
                                        <p:tgtEl>
                                          <p:spTgt spid="137"/>
                                        </p:tgtEl>
                                        <p:attrNameLst>
                                          <p:attrName>style.visibility</p:attrName>
                                        </p:attrNameLst>
                                      </p:cBhvr>
                                      <p:to>
                                        <p:strVal val="visible"/>
                                      </p:to>
                                    </p:set>
                                    <p:animEffect transition="in" filter="wipe(left)">
                                      <p:cBhvr>
                                        <p:cTn id="425" dur="500"/>
                                        <p:tgtEl>
                                          <p:spTgt spid="137"/>
                                        </p:tgtEl>
                                      </p:cBhvr>
                                    </p:animEffect>
                                  </p:childTnLst>
                                </p:cTn>
                              </p:par>
                            </p:childTnLst>
                          </p:cTn>
                        </p:par>
                      </p:childTnLst>
                    </p:cTn>
                  </p:par>
                  <p:par>
                    <p:cTn id="426" fill="hold">
                      <p:stCondLst>
                        <p:cond delay="indefinite"/>
                      </p:stCondLst>
                      <p:childTnLst>
                        <p:par>
                          <p:cTn id="427" fill="hold">
                            <p:stCondLst>
                              <p:cond delay="0"/>
                            </p:stCondLst>
                            <p:childTnLst>
                              <p:par>
                                <p:cTn id="428" presetID="22" presetClass="entr" presetSubtype="8" fill="hold" nodeType="clickEffect">
                                  <p:stCondLst>
                                    <p:cond delay="0"/>
                                  </p:stCondLst>
                                  <p:childTnLst>
                                    <p:set>
                                      <p:cBhvr>
                                        <p:cTn id="429" dur="1" fill="hold">
                                          <p:stCondLst>
                                            <p:cond delay="0"/>
                                          </p:stCondLst>
                                        </p:cTn>
                                        <p:tgtEl>
                                          <p:spTgt spid="138"/>
                                        </p:tgtEl>
                                        <p:attrNameLst>
                                          <p:attrName>style.visibility</p:attrName>
                                        </p:attrNameLst>
                                      </p:cBhvr>
                                      <p:to>
                                        <p:strVal val="visible"/>
                                      </p:to>
                                    </p:set>
                                    <p:animEffect transition="in" filter="wipe(left)">
                                      <p:cBhvr>
                                        <p:cTn id="430" dur="500"/>
                                        <p:tgtEl>
                                          <p:spTgt spid="138"/>
                                        </p:tgtEl>
                                      </p:cBhvr>
                                    </p:animEffect>
                                  </p:childTnLst>
                                </p:cTn>
                              </p:par>
                            </p:childTnLst>
                          </p:cTn>
                        </p:par>
                      </p:childTnLst>
                    </p:cTn>
                  </p:par>
                  <p:par>
                    <p:cTn id="431" fill="hold">
                      <p:stCondLst>
                        <p:cond delay="indefinite"/>
                      </p:stCondLst>
                      <p:childTnLst>
                        <p:par>
                          <p:cTn id="432" fill="hold">
                            <p:stCondLst>
                              <p:cond delay="0"/>
                            </p:stCondLst>
                            <p:childTnLst>
                              <p:par>
                                <p:cTn id="433" presetID="22" presetClass="entr" presetSubtype="8" fill="hold" grpId="0" nodeType="clickEffect">
                                  <p:stCondLst>
                                    <p:cond delay="0"/>
                                  </p:stCondLst>
                                  <p:childTnLst>
                                    <p:set>
                                      <p:cBhvr>
                                        <p:cTn id="434" dur="1" fill="hold">
                                          <p:stCondLst>
                                            <p:cond delay="0"/>
                                          </p:stCondLst>
                                        </p:cTn>
                                        <p:tgtEl>
                                          <p:spTgt spid="139"/>
                                        </p:tgtEl>
                                        <p:attrNameLst>
                                          <p:attrName>style.visibility</p:attrName>
                                        </p:attrNameLst>
                                      </p:cBhvr>
                                      <p:to>
                                        <p:strVal val="visible"/>
                                      </p:to>
                                    </p:set>
                                    <p:animEffect transition="in" filter="wipe(left)">
                                      <p:cBhvr>
                                        <p:cTn id="435" dur="500"/>
                                        <p:tgtEl>
                                          <p:spTgt spid="139"/>
                                        </p:tgtEl>
                                      </p:cBhvr>
                                    </p:animEffect>
                                  </p:childTnLst>
                                </p:cTn>
                              </p:par>
                            </p:childTnLst>
                          </p:cTn>
                        </p:par>
                      </p:childTnLst>
                    </p:cTn>
                  </p:par>
                  <p:par>
                    <p:cTn id="436" fill="hold">
                      <p:stCondLst>
                        <p:cond delay="indefinite"/>
                      </p:stCondLst>
                      <p:childTnLst>
                        <p:par>
                          <p:cTn id="437" fill="hold">
                            <p:stCondLst>
                              <p:cond delay="0"/>
                            </p:stCondLst>
                            <p:childTnLst>
                              <p:par>
                                <p:cTn id="438" presetID="22" presetClass="entr" presetSubtype="8" fill="hold" grpId="0" nodeType="clickEffect">
                                  <p:stCondLst>
                                    <p:cond delay="0"/>
                                  </p:stCondLst>
                                  <p:childTnLst>
                                    <p:set>
                                      <p:cBhvr>
                                        <p:cTn id="439" dur="1" fill="hold">
                                          <p:stCondLst>
                                            <p:cond delay="0"/>
                                          </p:stCondLst>
                                        </p:cTn>
                                        <p:tgtEl>
                                          <p:spTgt spid="140"/>
                                        </p:tgtEl>
                                        <p:attrNameLst>
                                          <p:attrName>style.visibility</p:attrName>
                                        </p:attrNameLst>
                                      </p:cBhvr>
                                      <p:to>
                                        <p:strVal val="visible"/>
                                      </p:to>
                                    </p:set>
                                    <p:animEffect transition="in" filter="wipe(left)">
                                      <p:cBhvr>
                                        <p:cTn id="440" dur="500"/>
                                        <p:tgtEl>
                                          <p:spTgt spid="140"/>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8" fill="hold" grpId="0" nodeType="clickEffect">
                                  <p:stCondLst>
                                    <p:cond delay="0"/>
                                  </p:stCondLst>
                                  <p:childTnLst>
                                    <p:set>
                                      <p:cBhvr>
                                        <p:cTn id="444" dur="1" fill="hold">
                                          <p:stCondLst>
                                            <p:cond delay="0"/>
                                          </p:stCondLst>
                                        </p:cTn>
                                        <p:tgtEl>
                                          <p:spTgt spid="141"/>
                                        </p:tgtEl>
                                        <p:attrNameLst>
                                          <p:attrName>style.visibility</p:attrName>
                                        </p:attrNameLst>
                                      </p:cBhvr>
                                      <p:to>
                                        <p:strVal val="visible"/>
                                      </p:to>
                                    </p:set>
                                    <p:animEffect transition="in" filter="wipe(left)">
                                      <p:cBhvr>
                                        <p:cTn id="445" dur="500"/>
                                        <p:tgtEl>
                                          <p:spTgt spid="141"/>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grpId="0" nodeType="clickEffect">
                                  <p:stCondLst>
                                    <p:cond delay="0"/>
                                  </p:stCondLst>
                                  <p:childTnLst>
                                    <p:set>
                                      <p:cBhvr>
                                        <p:cTn id="449" dur="1" fill="hold">
                                          <p:stCondLst>
                                            <p:cond delay="0"/>
                                          </p:stCondLst>
                                        </p:cTn>
                                        <p:tgtEl>
                                          <p:spTgt spid="142"/>
                                        </p:tgtEl>
                                        <p:attrNameLst>
                                          <p:attrName>style.visibility</p:attrName>
                                        </p:attrNameLst>
                                      </p:cBhvr>
                                      <p:to>
                                        <p:strVal val="visible"/>
                                      </p:to>
                                    </p:set>
                                    <p:animEffect transition="in" filter="wipe(left)">
                                      <p:cBhvr>
                                        <p:cTn id="450" dur="500"/>
                                        <p:tgtEl>
                                          <p:spTgt spid="142"/>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8" fill="hold" grpId="0" nodeType="clickEffect">
                                  <p:stCondLst>
                                    <p:cond delay="0"/>
                                  </p:stCondLst>
                                  <p:childTnLst>
                                    <p:set>
                                      <p:cBhvr>
                                        <p:cTn id="454" dur="1" fill="hold">
                                          <p:stCondLst>
                                            <p:cond delay="0"/>
                                          </p:stCondLst>
                                        </p:cTn>
                                        <p:tgtEl>
                                          <p:spTgt spid="143"/>
                                        </p:tgtEl>
                                        <p:attrNameLst>
                                          <p:attrName>style.visibility</p:attrName>
                                        </p:attrNameLst>
                                      </p:cBhvr>
                                      <p:to>
                                        <p:strVal val="visible"/>
                                      </p:to>
                                    </p:set>
                                    <p:animEffect transition="in" filter="wipe(left)">
                                      <p:cBhvr>
                                        <p:cTn id="455" dur="500"/>
                                        <p:tgtEl>
                                          <p:spTgt spid="143"/>
                                        </p:tgtEl>
                                      </p:cBhvr>
                                    </p:animEffect>
                                  </p:childTnLst>
                                </p:cTn>
                              </p:par>
                            </p:childTnLst>
                          </p:cTn>
                        </p:par>
                      </p:childTnLst>
                    </p:cTn>
                  </p:par>
                  <p:par>
                    <p:cTn id="456" fill="hold">
                      <p:stCondLst>
                        <p:cond delay="indefinite"/>
                      </p:stCondLst>
                      <p:childTnLst>
                        <p:par>
                          <p:cTn id="457" fill="hold">
                            <p:stCondLst>
                              <p:cond delay="0"/>
                            </p:stCondLst>
                            <p:childTnLst>
                              <p:par>
                                <p:cTn id="458" presetID="21" presetClass="entr" presetSubtype="1" fill="hold" grpId="0" nodeType="clickEffect">
                                  <p:stCondLst>
                                    <p:cond delay="0"/>
                                  </p:stCondLst>
                                  <p:childTnLst>
                                    <p:set>
                                      <p:cBhvr>
                                        <p:cTn id="459" dur="1" fill="hold">
                                          <p:stCondLst>
                                            <p:cond delay="0"/>
                                          </p:stCondLst>
                                        </p:cTn>
                                        <p:tgtEl>
                                          <p:spTgt spid="144"/>
                                        </p:tgtEl>
                                        <p:attrNameLst>
                                          <p:attrName>style.visibility</p:attrName>
                                        </p:attrNameLst>
                                      </p:cBhvr>
                                      <p:to>
                                        <p:strVal val="visible"/>
                                      </p:to>
                                    </p:set>
                                    <p:animEffect transition="in" filter="wheel(1)">
                                      <p:cBhvr>
                                        <p:cTn id="460" dur="2000"/>
                                        <p:tgtEl>
                                          <p:spTgt spid="144"/>
                                        </p:tgtEl>
                                      </p:cBhvr>
                                    </p:animEffect>
                                  </p:childTnLst>
                                </p:cTn>
                              </p:par>
                            </p:childTnLst>
                          </p:cTn>
                        </p:par>
                      </p:childTnLst>
                    </p:cTn>
                  </p:par>
                  <p:par>
                    <p:cTn id="461" fill="hold">
                      <p:stCondLst>
                        <p:cond delay="indefinite"/>
                      </p:stCondLst>
                      <p:childTnLst>
                        <p:par>
                          <p:cTn id="462" fill="hold">
                            <p:stCondLst>
                              <p:cond delay="0"/>
                            </p:stCondLst>
                            <p:childTnLst>
                              <p:par>
                                <p:cTn id="463" presetID="22" presetClass="entr" presetSubtype="1" fill="hold" nodeType="clickEffect">
                                  <p:stCondLst>
                                    <p:cond delay="0"/>
                                  </p:stCondLst>
                                  <p:childTnLst>
                                    <p:set>
                                      <p:cBhvr>
                                        <p:cTn id="464" dur="1" fill="hold">
                                          <p:stCondLst>
                                            <p:cond delay="0"/>
                                          </p:stCondLst>
                                        </p:cTn>
                                        <p:tgtEl>
                                          <p:spTgt spid="170"/>
                                        </p:tgtEl>
                                        <p:attrNameLst>
                                          <p:attrName>style.visibility</p:attrName>
                                        </p:attrNameLst>
                                      </p:cBhvr>
                                      <p:to>
                                        <p:strVal val="visible"/>
                                      </p:to>
                                    </p:set>
                                    <p:animEffect transition="in" filter="wipe(up)">
                                      <p:cBhvr>
                                        <p:cTn id="465" dur="500"/>
                                        <p:tgtEl>
                                          <p:spTgt spid="170"/>
                                        </p:tgtEl>
                                      </p:cBhvr>
                                    </p:animEffect>
                                  </p:childTnLst>
                                </p:cTn>
                              </p:par>
                            </p:childTnLst>
                          </p:cTn>
                        </p:par>
                        <p:par>
                          <p:cTn id="466" fill="hold">
                            <p:stCondLst>
                              <p:cond delay="500"/>
                            </p:stCondLst>
                            <p:childTnLst>
                              <p:par>
                                <p:cTn id="467" presetID="22" presetClass="entr" presetSubtype="2" fill="hold" nodeType="afterEffect">
                                  <p:stCondLst>
                                    <p:cond delay="0"/>
                                  </p:stCondLst>
                                  <p:childTnLst>
                                    <p:set>
                                      <p:cBhvr>
                                        <p:cTn id="468" dur="1" fill="hold">
                                          <p:stCondLst>
                                            <p:cond delay="0"/>
                                          </p:stCondLst>
                                        </p:cTn>
                                        <p:tgtEl>
                                          <p:spTgt spid="169"/>
                                        </p:tgtEl>
                                        <p:attrNameLst>
                                          <p:attrName>style.visibility</p:attrName>
                                        </p:attrNameLst>
                                      </p:cBhvr>
                                      <p:to>
                                        <p:strVal val="visible"/>
                                      </p:to>
                                    </p:set>
                                    <p:animEffect transition="in" filter="wipe(right)">
                                      <p:cBhvr>
                                        <p:cTn id="469" dur="500"/>
                                        <p:tgtEl>
                                          <p:spTgt spid="169"/>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168"/>
                                        </p:tgtEl>
                                        <p:attrNameLst>
                                          <p:attrName>style.visibility</p:attrName>
                                        </p:attrNameLst>
                                      </p:cBhvr>
                                      <p:to>
                                        <p:strVal val="visible"/>
                                      </p:to>
                                    </p:set>
                                    <p:animEffect transition="in" filter="wipe(left)">
                                      <p:cBhvr>
                                        <p:cTn id="474" dur="500"/>
                                        <p:tgtEl>
                                          <p:spTgt spid="168"/>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1" fill="hold" nodeType="clickEffect">
                                  <p:stCondLst>
                                    <p:cond delay="0"/>
                                  </p:stCondLst>
                                  <p:childTnLst>
                                    <p:set>
                                      <p:cBhvr>
                                        <p:cTn id="478" dur="1" fill="hold">
                                          <p:stCondLst>
                                            <p:cond delay="0"/>
                                          </p:stCondLst>
                                        </p:cTn>
                                        <p:tgtEl>
                                          <p:spTgt spid="171"/>
                                        </p:tgtEl>
                                        <p:attrNameLst>
                                          <p:attrName>style.visibility</p:attrName>
                                        </p:attrNameLst>
                                      </p:cBhvr>
                                      <p:to>
                                        <p:strVal val="visible"/>
                                      </p:to>
                                    </p:set>
                                    <p:animEffect transition="in" filter="wipe(up)">
                                      <p:cBhvr>
                                        <p:cTn id="479" dur="500"/>
                                        <p:tgtEl>
                                          <p:spTgt spid="171"/>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172"/>
                                        </p:tgtEl>
                                        <p:attrNameLst>
                                          <p:attrName>style.visibility</p:attrName>
                                        </p:attrNameLst>
                                      </p:cBhvr>
                                      <p:to>
                                        <p:strVal val="visible"/>
                                      </p:to>
                                    </p:set>
                                    <p:animEffect transition="in" filter="wipe(left)">
                                      <p:cBhvr>
                                        <p:cTn id="484" dur="500"/>
                                        <p:tgtEl>
                                          <p:spTgt spid="172"/>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1" fill="hold" nodeType="clickEffect">
                                  <p:stCondLst>
                                    <p:cond delay="0"/>
                                  </p:stCondLst>
                                  <p:childTnLst>
                                    <p:set>
                                      <p:cBhvr>
                                        <p:cTn id="488" dur="1" fill="hold">
                                          <p:stCondLst>
                                            <p:cond delay="0"/>
                                          </p:stCondLst>
                                        </p:cTn>
                                        <p:tgtEl>
                                          <p:spTgt spid="190"/>
                                        </p:tgtEl>
                                        <p:attrNameLst>
                                          <p:attrName>style.visibility</p:attrName>
                                        </p:attrNameLst>
                                      </p:cBhvr>
                                      <p:to>
                                        <p:strVal val="visible"/>
                                      </p:to>
                                    </p:set>
                                    <p:animEffect transition="in" filter="wipe(up)">
                                      <p:cBhvr>
                                        <p:cTn id="489" dur="500"/>
                                        <p:tgtEl>
                                          <p:spTgt spid="190"/>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91"/>
                                        </p:tgtEl>
                                        <p:attrNameLst>
                                          <p:attrName>style.visibility</p:attrName>
                                        </p:attrNameLst>
                                      </p:cBhvr>
                                      <p:to>
                                        <p:strVal val="visible"/>
                                      </p:to>
                                    </p:set>
                                    <p:animEffect transition="in" filter="wipe(left)">
                                      <p:cBhvr>
                                        <p:cTn id="494" dur="500"/>
                                        <p:tgtEl>
                                          <p:spTgt spid="191"/>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1" fill="hold" nodeType="clickEffect">
                                  <p:stCondLst>
                                    <p:cond delay="0"/>
                                  </p:stCondLst>
                                  <p:childTnLst>
                                    <p:set>
                                      <p:cBhvr>
                                        <p:cTn id="498" dur="1" fill="hold">
                                          <p:stCondLst>
                                            <p:cond delay="0"/>
                                          </p:stCondLst>
                                        </p:cTn>
                                        <p:tgtEl>
                                          <p:spTgt spid="173"/>
                                        </p:tgtEl>
                                        <p:attrNameLst>
                                          <p:attrName>style.visibility</p:attrName>
                                        </p:attrNameLst>
                                      </p:cBhvr>
                                      <p:to>
                                        <p:strVal val="visible"/>
                                      </p:to>
                                    </p:set>
                                    <p:animEffect transition="in" filter="wipe(up)">
                                      <p:cBhvr>
                                        <p:cTn id="499" dur="500"/>
                                        <p:tgtEl>
                                          <p:spTgt spid="173"/>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1" fill="hold" nodeType="clickEffect">
                                  <p:stCondLst>
                                    <p:cond delay="0"/>
                                  </p:stCondLst>
                                  <p:childTnLst>
                                    <p:set>
                                      <p:cBhvr>
                                        <p:cTn id="503" dur="1" fill="hold">
                                          <p:stCondLst>
                                            <p:cond delay="0"/>
                                          </p:stCondLst>
                                        </p:cTn>
                                        <p:tgtEl>
                                          <p:spTgt spid="176"/>
                                        </p:tgtEl>
                                        <p:attrNameLst>
                                          <p:attrName>style.visibility</p:attrName>
                                        </p:attrNameLst>
                                      </p:cBhvr>
                                      <p:to>
                                        <p:strVal val="visible"/>
                                      </p:to>
                                    </p:set>
                                    <p:animEffect transition="in" filter="wipe(up)">
                                      <p:cBhvr>
                                        <p:cTn id="504" dur="500"/>
                                        <p:tgtEl>
                                          <p:spTgt spid="176"/>
                                        </p:tgtEl>
                                      </p:cBhvr>
                                    </p:animEffect>
                                  </p:childTnLst>
                                </p:cTn>
                              </p:par>
                            </p:childTnLst>
                          </p:cTn>
                        </p:par>
                        <p:par>
                          <p:cTn id="505" fill="hold">
                            <p:stCondLst>
                              <p:cond delay="500"/>
                            </p:stCondLst>
                            <p:childTnLst>
                              <p:par>
                                <p:cTn id="506" presetID="22" presetClass="entr" presetSubtype="2" fill="hold" nodeType="afterEffect">
                                  <p:stCondLst>
                                    <p:cond delay="0"/>
                                  </p:stCondLst>
                                  <p:childTnLst>
                                    <p:set>
                                      <p:cBhvr>
                                        <p:cTn id="507" dur="1" fill="hold">
                                          <p:stCondLst>
                                            <p:cond delay="0"/>
                                          </p:stCondLst>
                                        </p:cTn>
                                        <p:tgtEl>
                                          <p:spTgt spid="175"/>
                                        </p:tgtEl>
                                        <p:attrNameLst>
                                          <p:attrName>style.visibility</p:attrName>
                                        </p:attrNameLst>
                                      </p:cBhvr>
                                      <p:to>
                                        <p:strVal val="visible"/>
                                      </p:to>
                                    </p:set>
                                    <p:animEffect transition="in" filter="wipe(right)">
                                      <p:cBhvr>
                                        <p:cTn id="508" dur="500"/>
                                        <p:tgtEl>
                                          <p:spTgt spid="175"/>
                                        </p:tgtEl>
                                      </p:cBhvr>
                                    </p:animEffect>
                                  </p:childTnLst>
                                </p:cTn>
                              </p:par>
                            </p:childTnLst>
                          </p:cTn>
                        </p:par>
                      </p:childTnLst>
                    </p:cTn>
                  </p:par>
                  <p:par>
                    <p:cTn id="509" fill="hold">
                      <p:stCondLst>
                        <p:cond delay="indefinite"/>
                      </p:stCondLst>
                      <p:childTnLst>
                        <p:par>
                          <p:cTn id="510" fill="hold">
                            <p:stCondLst>
                              <p:cond delay="0"/>
                            </p:stCondLst>
                            <p:childTnLst>
                              <p:par>
                                <p:cTn id="511" presetID="22" presetClass="entr" presetSubtype="8" fill="hold" grpId="0" nodeType="clickEffect">
                                  <p:stCondLst>
                                    <p:cond delay="0"/>
                                  </p:stCondLst>
                                  <p:childTnLst>
                                    <p:set>
                                      <p:cBhvr>
                                        <p:cTn id="512" dur="1" fill="hold">
                                          <p:stCondLst>
                                            <p:cond delay="0"/>
                                          </p:stCondLst>
                                        </p:cTn>
                                        <p:tgtEl>
                                          <p:spTgt spid="174"/>
                                        </p:tgtEl>
                                        <p:attrNameLst>
                                          <p:attrName>style.visibility</p:attrName>
                                        </p:attrNameLst>
                                      </p:cBhvr>
                                      <p:to>
                                        <p:strVal val="visible"/>
                                      </p:to>
                                    </p:set>
                                    <p:animEffect transition="in" filter="wipe(left)">
                                      <p:cBhvr>
                                        <p:cTn id="513" dur="500"/>
                                        <p:tgtEl>
                                          <p:spTgt spid="174"/>
                                        </p:tgtEl>
                                      </p:cBhvr>
                                    </p:animEffect>
                                  </p:childTnLst>
                                </p:cTn>
                              </p:par>
                            </p:childTnLst>
                          </p:cTn>
                        </p:par>
                      </p:childTnLst>
                    </p:cTn>
                  </p:par>
                  <p:par>
                    <p:cTn id="514" fill="hold">
                      <p:stCondLst>
                        <p:cond delay="indefinite"/>
                      </p:stCondLst>
                      <p:childTnLst>
                        <p:par>
                          <p:cTn id="515" fill="hold">
                            <p:stCondLst>
                              <p:cond delay="0"/>
                            </p:stCondLst>
                            <p:childTnLst>
                              <p:par>
                                <p:cTn id="516" presetID="22" presetClass="entr" presetSubtype="1" fill="hold" nodeType="clickEffect">
                                  <p:stCondLst>
                                    <p:cond delay="0"/>
                                  </p:stCondLst>
                                  <p:childTnLst>
                                    <p:set>
                                      <p:cBhvr>
                                        <p:cTn id="517" dur="1" fill="hold">
                                          <p:stCondLst>
                                            <p:cond delay="0"/>
                                          </p:stCondLst>
                                        </p:cTn>
                                        <p:tgtEl>
                                          <p:spTgt spid="148"/>
                                        </p:tgtEl>
                                        <p:attrNameLst>
                                          <p:attrName>style.visibility</p:attrName>
                                        </p:attrNameLst>
                                      </p:cBhvr>
                                      <p:to>
                                        <p:strVal val="visible"/>
                                      </p:to>
                                    </p:set>
                                    <p:animEffect transition="in" filter="wipe(up)">
                                      <p:cBhvr>
                                        <p:cTn id="518" dur="500"/>
                                        <p:tgtEl>
                                          <p:spTgt spid="148"/>
                                        </p:tgtEl>
                                      </p:cBhvr>
                                    </p:animEffect>
                                  </p:childTnLst>
                                </p:cTn>
                              </p:par>
                            </p:childTnLst>
                          </p:cTn>
                        </p:par>
                      </p:childTnLst>
                    </p:cTn>
                  </p:par>
                  <p:par>
                    <p:cTn id="519" fill="hold">
                      <p:stCondLst>
                        <p:cond delay="indefinite"/>
                      </p:stCondLst>
                      <p:childTnLst>
                        <p:par>
                          <p:cTn id="520" fill="hold">
                            <p:stCondLst>
                              <p:cond delay="0"/>
                            </p:stCondLst>
                            <p:childTnLst>
                              <p:par>
                                <p:cTn id="521" presetID="22" presetClass="entr" presetSubtype="8" fill="hold" grpId="0" nodeType="clickEffect">
                                  <p:stCondLst>
                                    <p:cond delay="0"/>
                                  </p:stCondLst>
                                  <p:childTnLst>
                                    <p:set>
                                      <p:cBhvr>
                                        <p:cTn id="522" dur="1" fill="hold">
                                          <p:stCondLst>
                                            <p:cond delay="0"/>
                                          </p:stCondLst>
                                        </p:cTn>
                                        <p:tgtEl>
                                          <p:spTgt spid="149"/>
                                        </p:tgtEl>
                                        <p:attrNameLst>
                                          <p:attrName>style.visibility</p:attrName>
                                        </p:attrNameLst>
                                      </p:cBhvr>
                                      <p:to>
                                        <p:strVal val="visible"/>
                                      </p:to>
                                    </p:set>
                                    <p:animEffect transition="in" filter="wipe(left)">
                                      <p:cBhvr>
                                        <p:cTn id="523" dur="500"/>
                                        <p:tgtEl>
                                          <p:spTgt spid="149"/>
                                        </p:tgtEl>
                                      </p:cBhvr>
                                    </p:animEffect>
                                  </p:childTnLst>
                                </p:cTn>
                              </p:par>
                            </p:childTnLst>
                          </p:cTn>
                        </p:par>
                      </p:childTnLst>
                    </p:cTn>
                  </p:par>
                  <p:par>
                    <p:cTn id="524" fill="hold">
                      <p:stCondLst>
                        <p:cond delay="indefinite"/>
                      </p:stCondLst>
                      <p:childTnLst>
                        <p:par>
                          <p:cTn id="525" fill="hold">
                            <p:stCondLst>
                              <p:cond delay="0"/>
                            </p:stCondLst>
                            <p:childTnLst>
                              <p:par>
                                <p:cTn id="526" presetID="22" presetClass="entr" presetSubtype="1" fill="hold" nodeType="clickEffect">
                                  <p:stCondLst>
                                    <p:cond delay="0"/>
                                  </p:stCondLst>
                                  <p:childTnLst>
                                    <p:set>
                                      <p:cBhvr>
                                        <p:cTn id="527" dur="1" fill="hold">
                                          <p:stCondLst>
                                            <p:cond delay="0"/>
                                          </p:stCondLst>
                                        </p:cTn>
                                        <p:tgtEl>
                                          <p:spTgt spid="150"/>
                                        </p:tgtEl>
                                        <p:attrNameLst>
                                          <p:attrName>style.visibility</p:attrName>
                                        </p:attrNameLst>
                                      </p:cBhvr>
                                      <p:to>
                                        <p:strVal val="visible"/>
                                      </p:to>
                                    </p:set>
                                    <p:animEffect transition="in" filter="wipe(up)">
                                      <p:cBhvr>
                                        <p:cTn id="528" dur="500"/>
                                        <p:tgtEl>
                                          <p:spTgt spid="150"/>
                                        </p:tgtEl>
                                      </p:cBhvr>
                                    </p:animEffect>
                                  </p:childTnLst>
                                </p:cTn>
                              </p:par>
                            </p:childTnLst>
                          </p:cTn>
                        </p:par>
                      </p:childTnLst>
                    </p:cTn>
                  </p:par>
                  <p:par>
                    <p:cTn id="529" fill="hold">
                      <p:stCondLst>
                        <p:cond delay="indefinite"/>
                      </p:stCondLst>
                      <p:childTnLst>
                        <p:par>
                          <p:cTn id="530" fill="hold">
                            <p:stCondLst>
                              <p:cond delay="0"/>
                            </p:stCondLst>
                            <p:childTnLst>
                              <p:par>
                                <p:cTn id="531" presetID="22" presetClass="entr" presetSubtype="8" fill="hold" grpId="0" nodeType="clickEffect">
                                  <p:stCondLst>
                                    <p:cond delay="0"/>
                                  </p:stCondLst>
                                  <p:childTnLst>
                                    <p:set>
                                      <p:cBhvr>
                                        <p:cTn id="532" dur="1" fill="hold">
                                          <p:stCondLst>
                                            <p:cond delay="0"/>
                                          </p:stCondLst>
                                        </p:cTn>
                                        <p:tgtEl>
                                          <p:spTgt spid="151"/>
                                        </p:tgtEl>
                                        <p:attrNameLst>
                                          <p:attrName>style.visibility</p:attrName>
                                        </p:attrNameLst>
                                      </p:cBhvr>
                                      <p:to>
                                        <p:strVal val="visible"/>
                                      </p:to>
                                    </p:set>
                                    <p:animEffect transition="in" filter="wipe(left)">
                                      <p:cBhvr>
                                        <p:cTn id="533" dur="500"/>
                                        <p:tgtEl>
                                          <p:spTgt spid="151"/>
                                        </p:tgtEl>
                                      </p:cBhvr>
                                    </p:animEffect>
                                  </p:childTnLst>
                                </p:cTn>
                              </p:par>
                            </p:childTnLst>
                          </p:cTn>
                        </p:par>
                      </p:childTnLst>
                    </p:cTn>
                  </p:par>
                  <p:par>
                    <p:cTn id="534" fill="hold">
                      <p:stCondLst>
                        <p:cond delay="indefinite"/>
                      </p:stCondLst>
                      <p:childTnLst>
                        <p:par>
                          <p:cTn id="535" fill="hold">
                            <p:stCondLst>
                              <p:cond delay="0"/>
                            </p:stCondLst>
                            <p:childTnLst>
                              <p:par>
                                <p:cTn id="536" presetID="22" presetClass="entr" presetSubtype="1" fill="hold" nodeType="clickEffect">
                                  <p:stCondLst>
                                    <p:cond delay="0"/>
                                  </p:stCondLst>
                                  <p:childTnLst>
                                    <p:set>
                                      <p:cBhvr>
                                        <p:cTn id="537" dur="1" fill="hold">
                                          <p:stCondLst>
                                            <p:cond delay="0"/>
                                          </p:stCondLst>
                                        </p:cTn>
                                        <p:tgtEl>
                                          <p:spTgt spid="184"/>
                                        </p:tgtEl>
                                        <p:attrNameLst>
                                          <p:attrName>style.visibility</p:attrName>
                                        </p:attrNameLst>
                                      </p:cBhvr>
                                      <p:to>
                                        <p:strVal val="visible"/>
                                      </p:to>
                                    </p:set>
                                    <p:animEffect transition="in" filter="wipe(up)">
                                      <p:cBhvr>
                                        <p:cTn id="538" dur="500"/>
                                        <p:tgtEl>
                                          <p:spTgt spid="184"/>
                                        </p:tgtEl>
                                      </p:cBhvr>
                                    </p:animEffect>
                                  </p:childTnLst>
                                </p:cTn>
                              </p:par>
                            </p:childTnLst>
                          </p:cTn>
                        </p:par>
                        <p:par>
                          <p:cTn id="539" fill="hold">
                            <p:stCondLst>
                              <p:cond delay="500"/>
                            </p:stCondLst>
                            <p:childTnLst>
                              <p:par>
                                <p:cTn id="540" presetID="22" presetClass="entr" presetSubtype="2" fill="hold" nodeType="afterEffect">
                                  <p:stCondLst>
                                    <p:cond delay="0"/>
                                  </p:stCondLst>
                                  <p:childTnLst>
                                    <p:set>
                                      <p:cBhvr>
                                        <p:cTn id="541" dur="1" fill="hold">
                                          <p:stCondLst>
                                            <p:cond delay="0"/>
                                          </p:stCondLst>
                                        </p:cTn>
                                        <p:tgtEl>
                                          <p:spTgt spid="183"/>
                                        </p:tgtEl>
                                        <p:attrNameLst>
                                          <p:attrName>style.visibility</p:attrName>
                                        </p:attrNameLst>
                                      </p:cBhvr>
                                      <p:to>
                                        <p:strVal val="visible"/>
                                      </p:to>
                                    </p:set>
                                    <p:animEffect transition="in" filter="wipe(right)">
                                      <p:cBhvr>
                                        <p:cTn id="542" dur="500"/>
                                        <p:tgtEl>
                                          <p:spTgt spid="183"/>
                                        </p:tgtEl>
                                      </p:cBhvr>
                                    </p:animEffect>
                                  </p:childTnLst>
                                </p:cTn>
                              </p:par>
                            </p:childTnLst>
                          </p:cTn>
                        </p:par>
                      </p:childTnLst>
                    </p:cTn>
                  </p:par>
                  <p:par>
                    <p:cTn id="543" fill="hold">
                      <p:stCondLst>
                        <p:cond delay="indefinite"/>
                      </p:stCondLst>
                      <p:childTnLst>
                        <p:par>
                          <p:cTn id="544" fill="hold">
                            <p:stCondLst>
                              <p:cond delay="0"/>
                            </p:stCondLst>
                            <p:childTnLst>
                              <p:par>
                                <p:cTn id="545" presetID="22" presetClass="entr" presetSubtype="8" fill="hold" grpId="0" nodeType="clickEffect">
                                  <p:stCondLst>
                                    <p:cond delay="0"/>
                                  </p:stCondLst>
                                  <p:childTnLst>
                                    <p:set>
                                      <p:cBhvr>
                                        <p:cTn id="546" dur="1" fill="hold">
                                          <p:stCondLst>
                                            <p:cond delay="0"/>
                                          </p:stCondLst>
                                        </p:cTn>
                                        <p:tgtEl>
                                          <p:spTgt spid="182"/>
                                        </p:tgtEl>
                                        <p:attrNameLst>
                                          <p:attrName>style.visibility</p:attrName>
                                        </p:attrNameLst>
                                      </p:cBhvr>
                                      <p:to>
                                        <p:strVal val="visible"/>
                                      </p:to>
                                    </p:set>
                                    <p:animEffect transition="in" filter="wipe(left)">
                                      <p:cBhvr>
                                        <p:cTn id="547" dur="500"/>
                                        <p:tgtEl>
                                          <p:spTgt spid="182"/>
                                        </p:tgtEl>
                                      </p:cBhvr>
                                    </p:animEffect>
                                  </p:childTnLst>
                                </p:cTn>
                              </p:par>
                            </p:childTnLst>
                          </p:cTn>
                        </p:par>
                      </p:childTnLst>
                    </p:cTn>
                  </p:par>
                  <p:par>
                    <p:cTn id="548" fill="hold">
                      <p:stCondLst>
                        <p:cond delay="indefinite"/>
                      </p:stCondLst>
                      <p:childTnLst>
                        <p:par>
                          <p:cTn id="549" fill="hold">
                            <p:stCondLst>
                              <p:cond delay="0"/>
                            </p:stCondLst>
                            <p:childTnLst>
                              <p:par>
                                <p:cTn id="550" presetID="22" presetClass="entr" presetSubtype="1" fill="hold" nodeType="clickEffect">
                                  <p:stCondLst>
                                    <p:cond delay="0"/>
                                  </p:stCondLst>
                                  <p:childTnLst>
                                    <p:set>
                                      <p:cBhvr>
                                        <p:cTn id="551" dur="1" fill="hold">
                                          <p:stCondLst>
                                            <p:cond delay="0"/>
                                          </p:stCondLst>
                                        </p:cTn>
                                        <p:tgtEl>
                                          <p:spTgt spid="163"/>
                                        </p:tgtEl>
                                        <p:attrNameLst>
                                          <p:attrName>style.visibility</p:attrName>
                                        </p:attrNameLst>
                                      </p:cBhvr>
                                      <p:to>
                                        <p:strVal val="visible"/>
                                      </p:to>
                                    </p:set>
                                    <p:animEffect transition="in" filter="wipe(up)">
                                      <p:cBhvr>
                                        <p:cTn id="552" dur="500"/>
                                        <p:tgtEl>
                                          <p:spTgt spid="163"/>
                                        </p:tgtEl>
                                      </p:cBhvr>
                                    </p:animEffect>
                                  </p:childTnLst>
                                </p:cTn>
                              </p:par>
                            </p:childTnLst>
                          </p:cTn>
                        </p:par>
                      </p:childTnLst>
                    </p:cTn>
                  </p:par>
                  <p:par>
                    <p:cTn id="553" fill="hold">
                      <p:stCondLst>
                        <p:cond delay="indefinite"/>
                      </p:stCondLst>
                      <p:childTnLst>
                        <p:par>
                          <p:cTn id="554" fill="hold">
                            <p:stCondLst>
                              <p:cond delay="0"/>
                            </p:stCondLst>
                            <p:childTnLst>
                              <p:par>
                                <p:cTn id="555" presetID="22" presetClass="entr" presetSubtype="8" fill="hold" grpId="0" nodeType="clickEffect">
                                  <p:stCondLst>
                                    <p:cond delay="0"/>
                                  </p:stCondLst>
                                  <p:childTnLst>
                                    <p:set>
                                      <p:cBhvr>
                                        <p:cTn id="556" dur="1" fill="hold">
                                          <p:stCondLst>
                                            <p:cond delay="0"/>
                                          </p:stCondLst>
                                        </p:cTn>
                                        <p:tgtEl>
                                          <p:spTgt spid="164"/>
                                        </p:tgtEl>
                                        <p:attrNameLst>
                                          <p:attrName>style.visibility</p:attrName>
                                        </p:attrNameLst>
                                      </p:cBhvr>
                                      <p:to>
                                        <p:strVal val="visible"/>
                                      </p:to>
                                    </p:set>
                                    <p:animEffect transition="in" filter="wipe(left)">
                                      <p:cBhvr>
                                        <p:cTn id="557" dur="500"/>
                                        <p:tgtEl>
                                          <p:spTgt spid="164"/>
                                        </p:tgtEl>
                                      </p:cBhvr>
                                    </p:animEffect>
                                  </p:childTnLst>
                                </p:cTn>
                              </p:par>
                            </p:childTnLst>
                          </p:cTn>
                        </p:par>
                      </p:childTnLst>
                    </p:cTn>
                  </p:par>
                  <p:par>
                    <p:cTn id="558" fill="hold">
                      <p:stCondLst>
                        <p:cond delay="indefinite"/>
                      </p:stCondLst>
                      <p:childTnLst>
                        <p:par>
                          <p:cTn id="559" fill="hold">
                            <p:stCondLst>
                              <p:cond delay="0"/>
                            </p:stCondLst>
                            <p:childTnLst>
                              <p:par>
                                <p:cTn id="560" presetID="22" presetClass="entr" presetSubtype="1" fill="hold" nodeType="clickEffect">
                                  <p:stCondLst>
                                    <p:cond delay="0"/>
                                  </p:stCondLst>
                                  <p:childTnLst>
                                    <p:set>
                                      <p:cBhvr>
                                        <p:cTn id="561" dur="1" fill="hold">
                                          <p:stCondLst>
                                            <p:cond delay="0"/>
                                          </p:stCondLst>
                                        </p:cTn>
                                        <p:tgtEl>
                                          <p:spTgt spid="165"/>
                                        </p:tgtEl>
                                        <p:attrNameLst>
                                          <p:attrName>style.visibility</p:attrName>
                                        </p:attrNameLst>
                                      </p:cBhvr>
                                      <p:to>
                                        <p:strVal val="visible"/>
                                      </p:to>
                                    </p:set>
                                    <p:animEffect transition="in" filter="wipe(up)">
                                      <p:cBhvr>
                                        <p:cTn id="562" dur="500"/>
                                        <p:tgtEl>
                                          <p:spTgt spid="165"/>
                                        </p:tgtEl>
                                      </p:cBhvr>
                                    </p:animEffect>
                                  </p:childTnLst>
                                </p:cTn>
                              </p:par>
                            </p:childTnLst>
                          </p:cTn>
                        </p:par>
                      </p:childTnLst>
                    </p:cTn>
                  </p:par>
                  <p:par>
                    <p:cTn id="563" fill="hold">
                      <p:stCondLst>
                        <p:cond delay="indefinite"/>
                      </p:stCondLst>
                      <p:childTnLst>
                        <p:par>
                          <p:cTn id="564" fill="hold">
                            <p:stCondLst>
                              <p:cond delay="0"/>
                            </p:stCondLst>
                            <p:childTnLst>
                              <p:par>
                                <p:cTn id="565" presetID="22" presetClass="entr" presetSubtype="8" fill="hold" grpId="0" nodeType="clickEffect">
                                  <p:stCondLst>
                                    <p:cond delay="0"/>
                                  </p:stCondLst>
                                  <p:childTnLst>
                                    <p:set>
                                      <p:cBhvr>
                                        <p:cTn id="566" dur="1" fill="hold">
                                          <p:stCondLst>
                                            <p:cond delay="0"/>
                                          </p:stCondLst>
                                        </p:cTn>
                                        <p:tgtEl>
                                          <p:spTgt spid="166"/>
                                        </p:tgtEl>
                                        <p:attrNameLst>
                                          <p:attrName>style.visibility</p:attrName>
                                        </p:attrNameLst>
                                      </p:cBhvr>
                                      <p:to>
                                        <p:strVal val="visible"/>
                                      </p:to>
                                    </p:set>
                                    <p:animEffect transition="in" filter="wipe(left)">
                                      <p:cBhvr>
                                        <p:cTn id="567" dur="500"/>
                                        <p:tgtEl>
                                          <p:spTgt spid="166"/>
                                        </p:tgtEl>
                                      </p:cBhvr>
                                    </p:animEffect>
                                  </p:childTnLst>
                                </p:cTn>
                              </p:par>
                            </p:childTnLst>
                          </p:cTn>
                        </p:par>
                      </p:childTnLst>
                    </p:cTn>
                  </p:par>
                  <p:par>
                    <p:cTn id="568" fill="hold">
                      <p:stCondLst>
                        <p:cond delay="indefinite"/>
                      </p:stCondLst>
                      <p:childTnLst>
                        <p:par>
                          <p:cTn id="569" fill="hold">
                            <p:stCondLst>
                              <p:cond delay="0"/>
                            </p:stCondLst>
                            <p:childTnLst>
                              <p:par>
                                <p:cTn id="570" presetID="22" presetClass="entr" presetSubtype="1" fill="hold" nodeType="clickEffect">
                                  <p:stCondLst>
                                    <p:cond delay="0"/>
                                  </p:stCondLst>
                                  <p:childTnLst>
                                    <p:set>
                                      <p:cBhvr>
                                        <p:cTn id="571" dur="1" fill="hold">
                                          <p:stCondLst>
                                            <p:cond delay="0"/>
                                          </p:stCondLst>
                                        </p:cTn>
                                        <p:tgtEl>
                                          <p:spTgt spid="180"/>
                                        </p:tgtEl>
                                        <p:attrNameLst>
                                          <p:attrName>style.visibility</p:attrName>
                                        </p:attrNameLst>
                                      </p:cBhvr>
                                      <p:to>
                                        <p:strVal val="visible"/>
                                      </p:to>
                                    </p:set>
                                    <p:animEffect transition="in" filter="wipe(up)">
                                      <p:cBhvr>
                                        <p:cTn id="572" dur="500"/>
                                        <p:tgtEl>
                                          <p:spTgt spid="180"/>
                                        </p:tgtEl>
                                      </p:cBhvr>
                                    </p:animEffect>
                                  </p:childTnLst>
                                </p:cTn>
                              </p:par>
                            </p:childTnLst>
                          </p:cTn>
                        </p:par>
                        <p:par>
                          <p:cTn id="573" fill="hold">
                            <p:stCondLst>
                              <p:cond delay="500"/>
                            </p:stCondLst>
                            <p:childTnLst>
                              <p:par>
                                <p:cTn id="574" presetID="22" presetClass="entr" presetSubtype="2" fill="hold" nodeType="afterEffect">
                                  <p:stCondLst>
                                    <p:cond delay="0"/>
                                  </p:stCondLst>
                                  <p:childTnLst>
                                    <p:set>
                                      <p:cBhvr>
                                        <p:cTn id="575" dur="1" fill="hold">
                                          <p:stCondLst>
                                            <p:cond delay="0"/>
                                          </p:stCondLst>
                                        </p:cTn>
                                        <p:tgtEl>
                                          <p:spTgt spid="179"/>
                                        </p:tgtEl>
                                        <p:attrNameLst>
                                          <p:attrName>style.visibility</p:attrName>
                                        </p:attrNameLst>
                                      </p:cBhvr>
                                      <p:to>
                                        <p:strVal val="visible"/>
                                      </p:to>
                                    </p:set>
                                    <p:animEffect transition="in" filter="wipe(right)">
                                      <p:cBhvr>
                                        <p:cTn id="576" dur="500"/>
                                        <p:tgtEl>
                                          <p:spTgt spid="179"/>
                                        </p:tgtEl>
                                      </p:cBhvr>
                                    </p:animEffect>
                                  </p:childTnLst>
                                </p:cTn>
                              </p:par>
                            </p:childTnLst>
                          </p:cTn>
                        </p:par>
                      </p:childTnLst>
                    </p:cTn>
                  </p:par>
                  <p:par>
                    <p:cTn id="577" fill="hold">
                      <p:stCondLst>
                        <p:cond delay="indefinite"/>
                      </p:stCondLst>
                      <p:childTnLst>
                        <p:par>
                          <p:cTn id="578" fill="hold">
                            <p:stCondLst>
                              <p:cond delay="0"/>
                            </p:stCondLst>
                            <p:childTnLst>
                              <p:par>
                                <p:cTn id="579" presetID="22" presetClass="entr" presetSubtype="8" fill="hold" grpId="0" nodeType="clickEffect">
                                  <p:stCondLst>
                                    <p:cond delay="0"/>
                                  </p:stCondLst>
                                  <p:childTnLst>
                                    <p:set>
                                      <p:cBhvr>
                                        <p:cTn id="580" dur="1" fill="hold">
                                          <p:stCondLst>
                                            <p:cond delay="0"/>
                                          </p:stCondLst>
                                        </p:cTn>
                                        <p:tgtEl>
                                          <p:spTgt spid="178"/>
                                        </p:tgtEl>
                                        <p:attrNameLst>
                                          <p:attrName>style.visibility</p:attrName>
                                        </p:attrNameLst>
                                      </p:cBhvr>
                                      <p:to>
                                        <p:strVal val="visible"/>
                                      </p:to>
                                    </p:set>
                                    <p:animEffect transition="in" filter="wipe(left)">
                                      <p:cBhvr>
                                        <p:cTn id="581" dur="500"/>
                                        <p:tgtEl>
                                          <p:spTgt spid="178"/>
                                        </p:tgtEl>
                                      </p:cBhvr>
                                    </p:animEffect>
                                  </p:childTnLst>
                                </p:cTn>
                              </p:par>
                            </p:childTnLst>
                          </p:cTn>
                        </p:par>
                      </p:childTnLst>
                    </p:cTn>
                  </p:par>
                  <p:par>
                    <p:cTn id="582" fill="hold">
                      <p:stCondLst>
                        <p:cond delay="indefinite"/>
                      </p:stCondLst>
                      <p:childTnLst>
                        <p:par>
                          <p:cTn id="583" fill="hold">
                            <p:stCondLst>
                              <p:cond delay="0"/>
                            </p:stCondLst>
                            <p:childTnLst>
                              <p:par>
                                <p:cTn id="584" presetID="22" presetClass="entr" presetSubtype="1" fill="hold" nodeType="clickEffect">
                                  <p:stCondLst>
                                    <p:cond delay="0"/>
                                  </p:stCondLst>
                                  <p:childTnLst>
                                    <p:set>
                                      <p:cBhvr>
                                        <p:cTn id="585" dur="1" fill="hold">
                                          <p:stCondLst>
                                            <p:cond delay="0"/>
                                          </p:stCondLst>
                                        </p:cTn>
                                        <p:tgtEl>
                                          <p:spTgt spid="188"/>
                                        </p:tgtEl>
                                        <p:attrNameLst>
                                          <p:attrName>style.visibility</p:attrName>
                                        </p:attrNameLst>
                                      </p:cBhvr>
                                      <p:to>
                                        <p:strVal val="visible"/>
                                      </p:to>
                                    </p:set>
                                    <p:animEffect transition="in" filter="wipe(up)">
                                      <p:cBhvr>
                                        <p:cTn id="586" dur="500"/>
                                        <p:tgtEl>
                                          <p:spTgt spid="188"/>
                                        </p:tgtEl>
                                      </p:cBhvr>
                                    </p:animEffect>
                                  </p:childTnLst>
                                </p:cTn>
                              </p:par>
                            </p:childTnLst>
                          </p:cTn>
                        </p:par>
                      </p:childTnLst>
                    </p:cTn>
                  </p:par>
                  <p:par>
                    <p:cTn id="587" fill="hold">
                      <p:stCondLst>
                        <p:cond delay="indefinite"/>
                      </p:stCondLst>
                      <p:childTnLst>
                        <p:par>
                          <p:cTn id="588" fill="hold">
                            <p:stCondLst>
                              <p:cond delay="0"/>
                            </p:stCondLst>
                            <p:childTnLst>
                              <p:par>
                                <p:cTn id="589" presetID="22" presetClass="entr" presetSubtype="8" fill="hold" grpId="0" nodeType="clickEffect">
                                  <p:stCondLst>
                                    <p:cond delay="0"/>
                                  </p:stCondLst>
                                  <p:childTnLst>
                                    <p:set>
                                      <p:cBhvr>
                                        <p:cTn id="590" dur="1" fill="hold">
                                          <p:stCondLst>
                                            <p:cond delay="0"/>
                                          </p:stCondLst>
                                        </p:cTn>
                                        <p:tgtEl>
                                          <p:spTgt spid="189"/>
                                        </p:tgtEl>
                                        <p:attrNameLst>
                                          <p:attrName>style.visibility</p:attrName>
                                        </p:attrNameLst>
                                      </p:cBhvr>
                                      <p:to>
                                        <p:strVal val="visible"/>
                                      </p:to>
                                    </p:set>
                                    <p:animEffect transition="in" filter="wipe(left)">
                                      <p:cBhvr>
                                        <p:cTn id="591" dur="500"/>
                                        <p:tgtEl>
                                          <p:spTgt spid="189"/>
                                        </p:tgtEl>
                                      </p:cBhvr>
                                    </p:animEffect>
                                  </p:childTnLst>
                                </p:cTn>
                              </p:par>
                            </p:childTnLst>
                          </p:cTn>
                        </p:par>
                      </p:childTnLst>
                    </p:cTn>
                  </p:par>
                  <p:par>
                    <p:cTn id="592" fill="hold">
                      <p:stCondLst>
                        <p:cond delay="indefinite"/>
                      </p:stCondLst>
                      <p:childTnLst>
                        <p:par>
                          <p:cTn id="593" fill="hold">
                            <p:stCondLst>
                              <p:cond delay="0"/>
                            </p:stCondLst>
                            <p:childTnLst>
                              <p:par>
                                <p:cTn id="594" presetID="22" presetClass="entr" presetSubtype="1" fill="hold" nodeType="clickEffect">
                                  <p:stCondLst>
                                    <p:cond delay="0"/>
                                  </p:stCondLst>
                                  <p:childTnLst>
                                    <p:set>
                                      <p:cBhvr>
                                        <p:cTn id="595" dur="1" fill="hold">
                                          <p:stCondLst>
                                            <p:cond delay="0"/>
                                          </p:stCondLst>
                                        </p:cTn>
                                        <p:tgtEl>
                                          <p:spTgt spid="186"/>
                                        </p:tgtEl>
                                        <p:attrNameLst>
                                          <p:attrName>style.visibility</p:attrName>
                                        </p:attrNameLst>
                                      </p:cBhvr>
                                      <p:to>
                                        <p:strVal val="visible"/>
                                      </p:to>
                                    </p:set>
                                    <p:animEffect transition="in" filter="wipe(up)">
                                      <p:cBhvr>
                                        <p:cTn id="596" dur="500"/>
                                        <p:tgtEl>
                                          <p:spTgt spid="186"/>
                                        </p:tgtEl>
                                      </p:cBhvr>
                                    </p:animEffect>
                                  </p:childTnLst>
                                </p:cTn>
                              </p:par>
                            </p:childTnLst>
                          </p:cTn>
                        </p:par>
                      </p:childTnLst>
                    </p:cTn>
                  </p:par>
                  <p:par>
                    <p:cTn id="597" fill="hold">
                      <p:stCondLst>
                        <p:cond delay="indefinite"/>
                      </p:stCondLst>
                      <p:childTnLst>
                        <p:par>
                          <p:cTn id="598" fill="hold">
                            <p:stCondLst>
                              <p:cond delay="0"/>
                            </p:stCondLst>
                            <p:childTnLst>
                              <p:par>
                                <p:cTn id="599" presetID="22" presetClass="entr" presetSubtype="8" fill="hold" grpId="0" nodeType="clickEffect">
                                  <p:stCondLst>
                                    <p:cond delay="0"/>
                                  </p:stCondLst>
                                  <p:childTnLst>
                                    <p:set>
                                      <p:cBhvr>
                                        <p:cTn id="600" dur="1" fill="hold">
                                          <p:stCondLst>
                                            <p:cond delay="0"/>
                                          </p:stCondLst>
                                        </p:cTn>
                                        <p:tgtEl>
                                          <p:spTgt spid="187"/>
                                        </p:tgtEl>
                                        <p:attrNameLst>
                                          <p:attrName>style.visibility</p:attrName>
                                        </p:attrNameLst>
                                      </p:cBhvr>
                                      <p:to>
                                        <p:strVal val="visible"/>
                                      </p:to>
                                    </p:set>
                                    <p:animEffect transition="in" filter="wipe(left)">
                                      <p:cBhvr>
                                        <p:cTn id="601" dur="500"/>
                                        <p:tgtEl>
                                          <p:spTgt spid="187"/>
                                        </p:tgtEl>
                                      </p:cBhvr>
                                    </p:animEffect>
                                  </p:childTnLst>
                                </p:cTn>
                              </p:par>
                            </p:childTnLst>
                          </p:cTn>
                        </p:par>
                      </p:childTnLst>
                    </p:cTn>
                  </p:par>
                  <p:par>
                    <p:cTn id="602" fill="hold">
                      <p:stCondLst>
                        <p:cond delay="indefinite"/>
                      </p:stCondLst>
                      <p:childTnLst>
                        <p:par>
                          <p:cTn id="603" fill="hold">
                            <p:stCondLst>
                              <p:cond delay="0"/>
                            </p:stCondLst>
                            <p:childTnLst>
                              <p:par>
                                <p:cTn id="604" presetID="22" presetClass="entr" presetSubtype="8" fill="hold" grpId="0" nodeType="clickEffect">
                                  <p:stCondLst>
                                    <p:cond delay="0"/>
                                  </p:stCondLst>
                                  <p:childTnLst>
                                    <p:set>
                                      <p:cBhvr>
                                        <p:cTn id="605" dur="1" fill="hold">
                                          <p:stCondLst>
                                            <p:cond delay="0"/>
                                          </p:stCondLst>
                                        </p:cTn>
                                        <p:tgtEl>
                                          <p:spTgt spid="192"/>
                                        </p:tgtEl>
                                        <p:attrNameLst>
                                          <p:attrName>style.visibility</p:attrName>
                                        </p:attrNameLst>
                                      </p:cBhvr>
                                      <p:to>
                                        <p:strVal val="visible"/>
                                      </p:to>
                                    </p:set>
                                    <p:animEffect transition="in" filter="wipe(left)">
                                      <p:cBhvr>
                                        <p:cTn id="606" dur="500"/>
                                        <p:tgtEl>
                                          <p:spTgt spid="192"/>
                                        </p:tgtEl>
                                      </p:cBhvr>
                                    </p:animEffect>
                                  </p:childTnLst>
                                </p:cTn>
                              </p:par>
                            </p:childTnLst>
                          </p:cTn>
                        </p:par>
                      </p:childTnLst>
                    </p:cTn>
                  </p:par>
                  <p:par>
                    <p:cTn id="607" fill="hold">
                      <p:stCondLst>
                        <p:cond delay="indefinite"/>
                      </p:stCondLst>
                      <p:childTnLst>
                        <p:par>
                          <p:cTn id="608" fill="hold">
                            <p:stCondLst>
                              <p:cond delay="0"/>
                            </p:stCondLst>
                            <p:childTnLst>
                              <p:par>
                                <p:cTn id="609" presetID="22" presetClass="entr" presetSubtype="8" fill="hold" grpId="0" nodeType="clickEffect">
                                  <p:stCondLst>
                                    <p:cond delay="0"/>
                                  </p:stCondLst>
                                  <p:childTnLst>
                                    <p:set>
                                      <p:cBhvr>
                                        <p:cTn id="610" dur="1" fill="hold">
                                          <p:stCondLst>
                                            <p:cond delay="0"/>
                                          </p:stCondLst>
                                        </p:cTn>
                                        <p:tgtEl>
                                          <p:spTgt spid="193"/>
                                        </p:tgtEl>
                                        <p:attrNameLst>
                                          <p:attrName>style.visibility</p:attrName>
                                        </p:attrNameLst>
                                      </p:cBhvr>
                                      <p:to>
                                        <p:strVal val="visible"/>
                                      </p:to>
                                    </p:set>
                                    <p:animEffect transition="in" filter="wipe(left)">
                                      <p:cBhvr>
                                        <p:cTn id="611"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5" grpId="0"/>
      <p:bldP spid="16" grpId="0"/>
      <p:bldP spid="17" grpId="0"/>
      <p:bldP spid="18" grpId="0"/>
      <p:bldP spid="19" grpId="0"/>
      <p:bldP spid="20" grpId="0"/>
      <p:bldP spid="21"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2" grpId="0"/>
      <p:bldP spid="59" grpId="0"/>
      <p:bldP spid="60" grpId="0"/>
      <p:bldP spid="61" grpId="0"/>
      <p:bldP spid="62"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6" grpId="0" animBg="1"/>
      <p:bldP spid="87" grpId="0"/>
      <p:bldP spid="97" grpId="0"/>
      <p:bldP spid="100" grpId="0"/>
      <p:bldP spid="102" grpId="0"/>
      <p:bldP spid="103" grpId="0"/>
      <p:bldP spid="104" grpId="0"/>
      <p:bldP spid="105" grpId="0"/>
      <p:bldP spid="106" grpId="0"/>
      <p:bldP spid="107" grpId="0"/>
      <p:bldP spid="108" grpId="0"/>
      <p:bldP spid="109" grpId="0" animBg="1"/>
      <p:bldP spid="111" grpId="0"/>
      <p:bldP spid="116" grpId="0"/>
      <p:bldP spid="118" grpId="0"/>
      <p:bldP spid="124" grpId="0"/>
      <p:bldP spid="125" grpId="0"/>
      <p:bldP spid="126" grpId="0"/>
      <p:bldP spid="127" grpId="0"/>
      <p:bldP spid="128" grpId="0"/>
      <p:bldP spid="129" grpId="0"/>
      <p:bldP spid="130" grpId="0" animBg="1"/>
      <p:bldP spid="131" grpId="0"/>
      <p:bldP spid="135" grpId="0"/>
      <p:bldP spid="139" grpId="0"/>
      <p:bldP spid="140" grpId="0"/>
      <p:bldP spid="141" grpId="0"/>
      <p:bldP spid="142" grpId="0"/>
      <p:bldP spid="143" grpId="0"/>
      <p:bldP spid="144" grpId="0" animBg="1"/>
      <p:bldP spid="149" grpId="0"/>
      <p:bldP spid="151" grpId="0"/>
      <p:bldP spid="164" grpId="0"/>
      <p:bldP spid="166" grpId="0"/>
      <p:bldP spid="168" grpId="0"/>
      <p:bldP spid="172" grpId="0"/>
      <p:bldP spid="174" grpId="0"/>
      <p:bldP spid="178" grpId="0"/>
      <p:bldP spid="182" grpId="0"/>
      <p:bldP spid="187" grpId="0"/>
      <p:bldP spid="189" grpId="0"/>
      <p:bldP spid="191" grpId="0"/>
      <p:bldP spid="192" grpId="0"/>
      <p:bldP spid="19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7B68E9A-8F13-460C-ABFF-8BAA50240903}"/>
              </a:ext>
            </a:extLst>
          </p:cNvPr>
          <p:cNvCxnSpPr>
            <a:cxnSpLocks/>
          </p:cNvCxnSpPr>
          <p:nvPr/>
        </p:nvCxnSpPr>
        <p:spPr>
          <a:xfrm>
            <a:off x="156192" y="601764"/>
            <a:ext cx="0" cy="561807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F91E40B-D620-4D8B-87A3-11AF9D92CF37}"/>
              </a:ext>
            </a:extLst>
          </p:cNvPr>
          <p:cNvCxnSpPr>
            <a:cxnSpLocks/>
          </p:cNvCxnSpPr>
          <p:nvPr/>
        </p:nvCxnSpPr>
        <p:spPr>
          <a:xfrm>
            <a:off x="156192" y="601764"/>
            <a:ext cx="562230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47C0BB3-5FB7-423B-BF37-FA00E78DB12C}"/>
              </a:ext>
            </a:extLst>
          </p:cNvPr>
          <p:cNvCxnSpPr>
            <a:cxnSpLocks/>
          </p:cNvCxnSpPr>
          <p:nvPr/>
        </p:nvCxnSpPr>
        <p:spPr>
          <a:xfrm>
            <a:off x="156192" y="1361438"/>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64A3C33-8F2E-4FE5-A341-E2D1F2F1948C}"/>
              </a:ext>
            </a:extLst>
          </p:cNvPr>
          <p:cNvCxnSpPr/>
          <p:nvPr/>
        </p:nvCxnSpPr>
        <p:spPr>
          <a:xfrm>
            <a:off x="156192" y="2093728"/>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0C889A-D360-4F42-8D66-B691DCC8BB4C}"/>
              </a:ext>
            </a:extLst>
          </p:cNvPr>
          <p:cNvCxnSpPr/>
          <p:nvPr/>
        </p:nvCxnSpPr>
        <p:spPr>
          <a:xfrm>
            <a:off x="156192" y="2826018"/>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C8294BD-D172-442D-A5A8-4131EC73412F}"/>
              </a:ext>
            </a:extLst>
          </p:cNvPr>
          <p:cNvCxnSpPr/>
          <p:nvPr/>
        </p:nvCxnSpPr>
        <p:spPr>
          <a:xfrm>
            <a:off x="156192" y="3558308"/>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DFC8A6-8637-4705-827C-2DB7836789AC}"/>
              </a:ext>
            </a:extLst>
          </p:cNvPr>
          <p:cNvCxnSpPr/>
          <p:nvPr/>
        </p:nvCxnSpPr>
        <p:spPr>
          <a:xfrm>
            <a:off x="156192" y="4290598"/>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414B670-C71F-4116-A692-26F533DEDC3B}"/>
              </a:ext>
            </a:extLst>
          </p:cNvPr>
          <p:cNvCxnSpPr/>
          <p:nvPr/>
        </p:nvCxnSpPr>
        <p:spPr>
          <a:xfrm>
            <a:off x="156192" y="4990884"/>
            <a:ext cx="56232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4152A9B-40A7-486E-A286-A9164C00E1ED}"/>
              </a:ext>
            </a:extLst>
          </p:cNvPr>
          <p:cNvCxnSpPr>
            <a:cxnSpLocks/>
          </p:cNvCxnSpPr>
          <p:nvPr/>
        </p:nvCxnSpPr>
        <p:spPr>
          <a:xfrm>
            <a:off x="1167574" y="601764"/>
            <a:ext cx="0" cy="5619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998715A-D39C-47F1-BBD9-9BD92B283B84}"/>
              </a:ext>
            </a:extLst>
          </p:cNvPr>
          <p:cNvCxnSpPr>
            <a:cxnSpLocks/>
          </p:cNvCxnSpPr>
          <p:nvPr/>
        </p:nvCxnSpPr>
        <p:spPr>
          <a:xfrm>
            <a:off x="2086365" y="601764"/>
            <a:ext cx="0" cy="5619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B1A298-F236-4E21-ABAB-621070E1102D}"/>
              </a:ext>
            </a:extLst>
          </p:cNvPr>
          <p:cNvCxnSpPr>
            <a:cxnSpLocks/>
          </p:cNvCxnSpPr>
          <p:nvPr/>
        </p:nvCxnSpPr>
        <p:spPr>
          <a:xfrm>
            <a:off x="3005156" y="601764"/>
            <a:ext cx="0" cy="5619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800AB5-FD19-417C-8EAB-4A49771E1EA6}"/>
              </a:ext>
            </a:extLst>
          </p:cNvPr>
          <p:cNvSpPr txBox="1"/>
          <p:nvPr/>
        </p:nvSpPr>
        <p:spPr>
          <a:xfrm>
            <a:off x="309036" y="1482072"/>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15" name="TextBox 14">
            <a:extLst>
              <a:ext uri="{FF2B5EF4-FFF2-40B4-BE49-F238E27FC236}">
                <a16:creationId xmlns:a16="http://schemas.microsoft.com/office/drawing/2014/main" id="{EB1F9EC3-3BE9-4EDF-A944-29E027A33329}"/>
              </a:ext>
            </a:extLst>
          </p:cNvPr>
          <p:cNvSpPr txBox="1"/>
          <p:nvPr/>
        </p:nvSpPr>
        <p:spPr>
          <a:xfrm>
            <a:off x="309036" y="2224589"/>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16" name="TextBox 15">
            <a:extLst>
              <a:ext uri="{FF2B5EF4-FFF2-40B4-BE49-F238E27FC236}">
                <a16:creationId xmlns:a16="http://schemas.microsoft.com/office/drawing/2014/main" id="{43A64F22-5E5F-4DC7-8DBF-D3C653CE0D00}"/>
              </a:ext>
            </a:extLst>
          </p:cNvPr>
          <p:cNvSpPr txBox="1"/>
          <p:nvPr/>
        </p:nvSpPr>
        <p:spPr>
          <a:xfrm>
            <a:off x="309036" y="2967106"/>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17" name="TextBox 16">
            <a:extLst>
              <a:ext uri="{FF2B5EF4-FFF2-40B4-BE49-F238E27FC236}">
                <a16:creationId xmlns:a16="http://schemas.microsoft.com/office/drawing/2014/main" id="{ACD2FE79-A526-4F19-8FA0-23524055B349}"/>
              </a:ext>
            </a:extLst>
          </p:cNvPr>
          <p:cNvSpPr txBox="1"/>
          <p:nvPr/>
        </p:nvSpPr>
        <p:spPr>
          <a:xfrm>
            <a:off x="309036" y="3709623"/>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18" name="TextBox 17">
            <a:extLst>
              <a:ext uri="{FF2B5EF4-FFF2-40B4-BE49-F238E27FC236}">
                <a16:creationId xmlns:a16="http://schemas.microsoft.com/office/drawing/2014/main" id="{CC63D8D3-80ED-4858-8EC3-1DD516879E81}"/>
              </a:ext>
            </a:extLst>
          </p:cNvPr>
          <p:cNvSpPr txBox="1"/>
          <p:nvPr/>
        </p:nvSpPr>
        <p:spPr>
          <a:xfrm>
            <a:off x="1356970" y="750768"/>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19" name="TextBox 18">
            <a:extLst>
              <a:ext uri="{FF2B5EF4-FFF2-40B4-BE49-F238E27FC236}">
                <a16:creationId xmlns:a16="http://schemas.microsoft.com/office/drawing/2014/main" id="{B38D428A-E0AD-4566-B37B-DFB50E5A41EC}"/>
              </a:ext>
            </a:extLst>
          </p:cNvPr>
          <p:cNvSpPr txBox="1"/>
          <p:nvPr/>
        </p:nvSpPr>
        <p:spPr>
          <a:xfrm>
            <a:off x="2275761" y="750768"/>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20" name="TextBox 19">
            <a:extLst>
              <a:ext uri="{FF2B5EF4-FFF2-40B4-BE49-F238E27FC236}">
                <a16:creationId xmlns:a16="http://schemas.microsoft.com/office/drawing/2014/main" id="{8D3FA008-0C32-479A-AE91-C9AD61CD5EA8}"/>
              </a:ext>
            </a:extLst>
          </p:cNvPr>
          <p:cNvSpPr txBox="1"/>
          <p:nvPr/>
        </p:nvSpPr>
        <p:spPr>
          <a:xfrm>
            <a:off x="3194552" y="750768"/>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21" name="Straight Connector 20">
            <a:extLst>
              <a:ext uri="{FF2B5EF4-FFF2-40B4-BE49-F238E27FC236}">
                <a16:creationId xmlns:a16="http://schemas.microsoft.com/office/drawing/2014/main" id="{1FA99B8C-0604-4866-91D8-E1A4EA1501F8}"/>
              </a:ext>
            </a:extLst>
          </p:cNvPr>
          <p:cNvCxnSpPr>
            <a:cxnSpLocks/>
          </p:cNvCxnSpPr>
          <p:nvPr/>
        </p:nvCxnSpPr>
        <p:spPr>
          <a:xfrm>
            <a:off x="156192" y="601764"/>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4DE2E7-E987-4F7E-AB35-9559A82E6BD7}"/>
              </a:ext>
            </a:extLst>
          </p:cNvPr>
          <p:cNvSpPr txBox="1"/>
          <p:nvPr/>
        </p:nvSpPr>
        <p:spPr>
          <a:xfrm>
            <a:off x="309036" y="576478"/>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23" name="TextBox 22">
            <a:extLst>
              <a:ext uri="{FF2B5EF4-FFF2-40B4-BE49-F238E27FC236}">
                <a16:creationId xmlns:a16="http://schemas.microsoft.com/office/drawing/2014/main" id="{15325511-8F7D-48CC-BF90-449BBD5B5D6B}"/>
              </a:ext>
            </a:extLst>
          </p:cNvPr>
          <p:cNvSpPr txBox="1"/>
          <p:nvPr/>
        </p:nvSpPr>
        <p:spPr>
          <a:xfrm>
            <a:off x="1637660" y="1724618"/>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4" name="TextBox 23">
            <a:extLst>
              <a:ext uri="{FF2B5EF4-FFF2-40B4-BE49-F238E27FC236}">
                <a16:creationId xmlns:a16="http://schemas.microsoft.com/office/drawing/2014/main" id="{34DB6DEF-F1B5-461F-A5AF-4193CA3832AD}"/>
              </a:ext>
            </a:extLst>
          </p:cNvPr>
          <p:cNvSpPr txBox="1"/>
          <p:nvPr/>
        </p:nvSpPr>
        <p:spPr>
          <a:xfrm>
            <a:off x="2556451" y="1724618"/>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5" name="TextBox 24">
            <a:extLst>
              <a:ext uri="{FF2B5EF4-FFF2-40B4-BE49-F238E27FC236}">
                <a16:creationId xmlns:a16="http://schemas.microsoft.com/office/drawing/2014/main" id="{0C685EBD-8FA4-408A-964A-C7EEBD2F2F86}"/>
              </a:ext>
            </a:extLst>
          </p:cNvPr>
          <p:cNvSpPr txBox="1"/>
          <p:nvPr/>
        </p:nvSpPr>
        <p:spPr>
          <a:xfrm>
            <a:off x="3475242" y="1724618"/>
            <a:ext cx="540000" cy="461665"/>
          </a:xfrm>
          <a:prstGeom prst="rect">
            <a:avLst/>
          </a:prstGeom>
          <a:noFill/>
        </p:spPr>
        <p:txBody>
          <a:bodyPr wrap="square" rtlCol="0">
            <a:spAutoFit/>
          </a:bodyPr>
          <a:lstStyle/>
          <a:p>
            <a:pPr algn="ctr"/>
            <a:r>
              <a:rPr lang="en-US" sz="2400" dirty="0"/>
              <a:t>7</a:t>
            </a:r>
            <a:endParaRPr lang="en-IN" sz="2400" baseline="-25000" dirty="0"/>
          </a:p>
        </p:txBody>
      </p:sp>
      <p:sp>
        <p:nvSpPr>
          <p:cNvPr id="26" name="TextBox 25">
            <a:extLst>
              <a:ext uri="{FF2B5EF4-FFF2-40B4-BE49-F238E27FC236}">
                <a16:creationId xmlns:a16="http://schemas.microsoft.com/office/drawing/2014/main" id="{E5B2743E-DD0B-401C-987F-A2AA8AA28F8E}"/>
              </a:ext>
            </a:extLst>
          </p:cNvPr>
          <p:cNvSpPr txBox="1"/>
          <p:nvPr/>
        </p:nvSpPr>
        <p:spPr>
          <a:xfrm>
            <a:off x="1637660" y="2450196"/>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27" name="TextBox 26">
            <a:extLst>
              <a:ext uri="{FF2B5EF4-FFF2-40B4-BE49-F238E27FC236}">
                <a16:creationId xmlns:a16="http://schemas.microsoft.com/office/drawing/2014/main" id="{82829EF0-ED3D-40B1-BF20-BDE00D51A1B0}"/>
              </a:ext>
            </a:extLst>
          </p:cNvPr>
          <p:cNvSpPr txBox="1"/>
          <p:nvPr/>
        </p:nvSpPr>
        <p:spPr>
          <a:xfrm>
            <a:off x="2556451" y="2447564"/>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28" name="TextBox 27">
            <a:extLst>
              <a:ext uri="{FF2B5EF4-FFF2-40B4-BE49-F238E27FC236}">
                <a16:creationId xmlns:a16="http://schemas.microsoft.com/office/drawing/2014/main" id="{7F907A77-4EA0-4945-8713-11C2E64BAA96}"/>
              </a:ext>
            </a:extLst>
          </p:cNvPr>
          <p:cNvSpPr txBox="1"/>
          <p:nvPr/>
        </p:nvSpPr>
        <p:spPr>
          <a:xfrm>
            <a:off x="3475242" y="2447564"/>
            <a:ext cx="540000" cy="461665"/>
          </a:xfrm>
          <a:prstGeom prst="rect">
            <a:avLst/>
          </a:prstGeom>
          <a:noFill/>
        </p:spPr>
        <p:txBody>
          <a:bodyPr wrap="square" rtlCol="0">
            <a:spAutoFit/>
          </a:bodyPr>
          <a:lstStyle/>
          <a:p>
            <a:pPr algn="ctr"/>
            <a:r>
              <a:rPr lang="en-US" sz="2400" dirty="0"/>
              <a:t>12</a:t>
            </a:r>
            <a:endParaRPr lang="en-IN" sz="2400" baseline="-25000" dirty="0"/>
          </a:p>
        </p:txBody>
      </p:sp>
      <p:sp>
        <p:nvSpPr>
          <p:cNvPr id="29" name="TextBox 28">
            <a:extLst>
              <a:ext uri="{FF2B5EF4-FFF2-40B4-BE49-F238E27FC236}">
                <a16:creationId xmlns:a16="http://schemas.microsoft.com/office/drawing/2014/main" id="{414F76FD-56FF-4937-AE62-DC5AE249E8BE}"/>
              </a:ext>
            </a:extLst>
          </p:cNvPr>
          <p:cNvSpPr txBox="1"/>
          <p:nvPr/>
        </p:nvSpPr>
        <p:spPr>
          <a:xfrm>
            <a:off x="1637660" y="3175774"/>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30" name="TextBox 29">
            <a:extLst>
              <a:ext uri="{FF2B5EF4-FFF2-40B4-BE49-F238E27FC236}">
                <a16:creationId xmlns:a16="http://schemas.microsoft.com/office/drawing/2014/main" id="{4C511576-F8CF-4DAF-9D6C-8CF7102B7AF0}"/>
              </a:ext>
            </a:extLst>
          </p:cNvPr>
          <p:cNvSpPr txBox="1"/>
          <p:nvPr/>
        </p:nvSpPr>
        <p:spPr>
          <a:xfrm>
            <a:off x="2556451" y="3183424"/>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31" name="TextBox 30">
            <a:extLst>
              <a:ext uri="{FF2B5EF4-FFF2-40B4-BE49-F238E27FC236}">
                <a16:creationId xmlns:a16="http://schemas.microsoft.com/office/drawing/2014/main" id="{874E463A-3A74-4101-BE8C-CBDFC0CD8639}"/>
              </a:ext>
            </a:extLst>
          </p:cNvPr>
          <p:cNvSpPr txBox="1"/>
          <p:nvPr/>
        </p:nvSpPr>
        <p:spPr>
          <a:xfrm>
            <a:off x="3475242" y="3183424"/>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32" name="TextBox 31">
            <a:extLst>
              <a:ext uri="{FF2B5EF4-FFF2-40B4-BE49-F238E27FC236}">
                <a16:creationId xmlns:a16="http://schemas.microsoft.com/office/drawing/2014/main" id="{2F2BA2FC-4F1D-4290-93D6-EBC0B2D44368}"/>
              </a:ext>
            </a:extLst>
          </p:cNvPr>
          <p:cNvSpPr txBox="1"/>
          <p:nvPr/>
        </p:nvSpPr>
        <p:spPr>
          <a:xfrm>
            <a:off x="1637660" y="3901352"/>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33" name="TextBox 32">
            <a:extLst>
              <a:ext uri="{FF2B5EF4-FFF2-40B4-BE49-F238E27FC236}">
                <a16:creationId xmlns:a16="http://schemas.microsoft.com/office/drawing/2014/main" id="{1D637796-FEEE-4DD6-B490-6441C0FF0301}"/>
              </a:ext>
            </a:extLst>
          </p:cNvPr>
          <p:cNvSpPr txBox="1"/>
          <p:nvPr/>
        </p:nvSpPr>
        <p:spPr>
          <a:xfrm>
            <a:off x="2556451" y="3917290"/>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34" name="TextBox 33">
            <a:extLst>
              <a:ext uri="{FF2B5EF4-FFF2-40B4-BE49-F238E27FC236}">
                <a16:creationId xmlns:a16="http://schemas.microsoft.com/office/drawing/2014/main" id="{D5ABFCDA-FC07-49AC-91CF-11E55D5F941F}"/>
              </a:ext>
            </a:extLst>
          </p:cNvPr>
          <p:cNvSpPr txBox="1"/>
          <p:nvPr/>
        </p:nvSpPr>
        <p:spPr>
          <a:xfrm>
            <a:off x="3475242" y="3917290"/>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35" name="TextBox 34">
            <a:extLst>
              <a:ext uri="{FF2B5EF4-FFF2-40B4-BE49-F238E27FC236}">
                <a16:creationId xmlns:a16="http://schemas.microsoft.com/office/drawing/2014/main" id="{CE6C8806-126F-47B1-AE79-3C9D3B014C2C}"/>
              </a:ext>
            </a:extLst>
          </p:cNvPr>
          <p:cNvSpPr txBox="1"/>
          <p:nvPr/>
        </p:nvSpPr>
        <p:spPr>
          <a:xfrm>
            <a:off x="75019" y="4409908"/>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36" name="TextBox 35">
            <a:extLst>
              <a:ext uri="{FF2B5EF4-FFF2-40B4-BE49-F238E27FC236}">
                <a16:creationId xmlns:a16="http://schemas.microsoft.com/office/drawing/2014/main" id="{64E3EC99-B55D-45AC-A6A5-693AA968B758}"/>
              </a:ext>
            </a:extLst>
          </p:cNvPr>
          <p:cNvSpPr txBox="1"/>
          <p:nvPr/>
        </p:nvSpPr>
        <p:spPr>
          <a:xfrm>
            <a:off x="1637660" y="4626931"/>
            <a:ext cx="540000" cy="461665"/>
          </a:xfrm>
          <a:prstGeom prst="rect">
            <a:avLst/>
          </a:prstGeom>
          <a:noFill/>
        </p:spPr>
        <p:txBody>
          <a:bodyPr wrap="square" rtlCol="0">
            <a:spAutoFit/>
          </a:bodyPr>
          <a:lstStyle/>
          <a:p>
            <a:pPr algn="ctr"/>
            <a:r>
              <a:rPr lang="en-US" sz="2400" dirty="0"/>
              <a:t>8</a:t>
            </a:r>
            <a:endParaRPr lang="en-IN" sz="2400" baseline="-25000" dirty="0"/>
          </a:p>
        </p:txBody>
      </p:sp>
      <p:sp>
        <p:nvSpPr>
          <p:cNvPr id="37" name="TextBox 36">
            <a:extLst>
              <a:ext uri="{FF2B5EF4-FFF2-40B4-BE49-F238E27FC236}">
                <a16:creationId xmlns:a16="http://schemas.microsoft.com/office/drawing/2014/main" id="{2FDF7C41-014D-4019-8840-7ACB32784665}"/>
              </a:ext>
            </a:extLst>
          </p:cNvPr>
          <p:cNvSpPr txBox="1"/>
          <p:nvPr/>
        </p:nvSpPr>
        <p:spPr>
          <a:xfrm>
            <a:off x="2556451" y="4637776"/>
            <a:ext cx="540000" cy="461665"/>
          </a:xfrm>
          <a:prstGeom prst="rect">
            <a:avLst/>
          </a:prstGeom>
          <a:noFill/>
        </p:spPr>
        <p:txBody>
          <a:bodyPr wrap="square" rtlCol="0">
            <a:spAutoFit/>
          </a:bodyPr>
          <a:lstStyle/>
          <a:p>
            <a:pPr algn="ctr"/>
            <a:r>
              <a:rPr lang="en-US" sz="2400" dirty="0"/>
              <a:t>8</a:t>
            </a:r>
            <a:endParaRPr lang="en-IN" sz="2400" baseline="-25000" dirty="0"/>
          </a:p>
        </p:txBody>
      </p:sp>
      <p:sp>
        <p:nvSpPr>
          <p:cNvPr id="38" name="TextBox 37">
            <a:extLst>
              <a:ext uri="{FF2B5EF4-FFF2-40B4-BE49-F238E27FC236}">
                <a16:creationId xmlns:a16="http://schemas.microsoft.com/office/drawing/2014/main" id="{31FB82CB-7F44-466A-9CCF-3BDDCD5D1D70}"/>
              </a:ext>
            </a:extLst>
          </p:cNvPr>
          <p:cNvSpPr txBox="1"/>
          <p:nvPr/>
        </p:nvSpPr>
        <p:spPr>
          <a:xfrm>
            <a:off x="3475242" y="4637776"/>
            <a:ext cx="540000" cy="461665"/>
          </a:xfrm>
          <a:prstGeom prst="rect">
            <a:avLst/>
          </a:prstGeom>
          <a:noFill/>
        </p:spPr>
        <p:txBody>
          <a:bodyPr wrap="square" rtlCol="0">
            <a:spAutoFit/>
          </a:bodyPr>
          <a:lstStyle/>
          <a:p>
            <a:pPr algn="ctr"/>
            <a:r>
              <a:rPr lang="en-US" sz="2400" dirty="0"/>
              <a:t>8</a:t>
            </a:r>
            <a:endParaRPr lang="en-IN" sz="2400" baseline="-25000" dirty="0"/>
          </a:p>
        </p:txBody>
      </p:sp>
      <p:cxnSp>
        <p:nvCxnSpPr>
          <p:cNvPr id="39" name="Straight Connector 38">
            <a:extLst>
              <a:ext uri="{FF2B5EF4-FFF2-40B4-BE49-F238E27FC236}">
                <a16:creationId xmlns:a16="http://schemas.microsoft.com/office/drawing/2014/main" id="{72FBA13A-24B8-46B4-B778-ED130520AE25}"/>
              </a:ext>
            </a:extLst>
          </p:cNvPr>
          <p:cNvCxnSpPr>
            <a:cxnSpLocks/>
          </p:cNvCxnSpPr>
          <p:nvPr/>
        </p:nvCxnSpPr>
        <p:spPr>
          <a:xfrm>
            <a:off x="3923948" y="601764"/>
            <a:ext cx="0" cy="56196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44DE653-A2FE-42E9-AD7C-7131200C6AF9}"/>
              </a:ext>
            </a:extLst>
          </p:cNvPr>
          <p:cNvSpPr txBox="1"/>
          <p:nvPr/>
        </p:nvSpPr>
        <p:spPr>
          <a:xfrm>
            <a:off x="3349" y="962914"/>
            <a:ext cx="1011382" cy="461665"/>
          </a:xfrm>
          <a:prstGeom prst="rect">
            <a:avLst/>
          </a:prstGeom>
          <a:noFill/>
        </p:spPr>
        <p:txBody>
          <a:bodyPr wrap="square" rtlCol="0">
            <a:spAutoFit/>
          </a:bodyPr>
          <a:lstStyle/>
          <a:p>
            <a:pPr algn="ctr"/>
            <a:r>
              <a:rPr lang="en-US" sz="2400" dirty="0"/>
              <a:t>From</a:t>
            </a:r>
            <a:endParaRPr lang="en-IN" sz="2400" baseline="-25000" dirty="0"/>
          </a:p>
        </p:txBody>
      </p:sp>
      <p:cxnSp>
        <p:nvCxnSpPr>
          <p:cNvPr id="41" name="Straight Connector 40">
            <a:extLst>
              <a:ext uri="{FF2B5EF4-FFF2-40B4-BE49-F238E27FC236}">
                <a16:creationId xmlns:a16="http://schemas.microsoft.com/office/drawing/2014/main" id="{0FDC5F4C-B405-4A10-913D-D3B44CC52671}"/>
              </a:ext>
            </a:extLst>
          </p:cNvPr>
          <p:cNvCxnSpPr>
            <a:cxnSpLocks/>
          </p:cNvCxnSpPr>
          <p:nvPr/>
        </p:nvCxnSpPr>
        <p:spPr>
          <a:xfrm>
            <a:off x="4840957" y="599708"/>
            <a:ext cx="0" cy="439117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41D4E2-E690-44F0-BDD6-9446CB9325A9}"/>
              </a:ext>
            </a:extLst>
          </p:cNvPr>
          <p:cNvCxnSpPr>
            <a:cxnSpLocks/>
          </p:cNvCxnSpPr>
          <p:nvPr/>
        </p:nvCxnSpPr>
        <p:spPr>
          <a:xfrm>
            <a:off x="156192" y="5450584"/>
            <a:ext cx="376775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B52FEDC-614D-429B-B43B-DE200D25A6D1}"/>
              </a:ext>
            </a:extLst>
          </p:cNvPr>
          <p:cNvSpPr txBox="1"/>
          <p:nvPr/>
        </p:nvSpPr>
        <p:spPr>
          <a:xfrm>
            <a:off x="3832653" y="750768"/>
            <a:ext cx="1106703" cy="461665"/>
          </a:xfrm>
          <a:prstGeom prst="rect">
            <a:avLst/>
          </a:prstGeom>
          <a:noFill/>
        </p:spPr>
        <p:txBody>
          <a:bodyPr wrap="square" rtlCol="0">
            <a:spAutoFit/>
          </a:bodyPr>
          <a:lstStyle/>
          <a:p>
            <a:pPr algn="ctr"/>
            <a:r>
              <a:rPr lang="en-US" sz="2400" dirty="0"/>
              <a:t>Supply</a:t>
            </a:r>
            <a:endParaRPr lang="en-IN" sz="2400" baseline="-25000" dirty="0"/>
          </a:p>
        </p:txBody>
      </p:sp>
      <p:sp>
        <p:nvSpPr>
          <p:cNvPr id="44" name="TextBox 43">
            <a:extLst>
              <a:ext uri="{FF2B5EF4-FFF2-40B4-BE49-F238E27FC236}">
                <a16:creationId xmlns:a16="http://schemas.microsoft.com/office/drawing/2014/main" id="{F965E91C-E2DE-42B8-9AB0-1F8955BD4B7A}"/>
              </a:ext>
            </a:extLst>
          </p:cNvPr>
          <p:cNvSpPr txBox="1"/>
          <p:nvPr/>
        </p:nvSpPr>
        <p:spPr>
          <a:xfrm>
            <a:off x="75019" y="5022407"/>
            <a:ext cx="1173727" cy="461665"/>
          </a:xfrm>
          <a:prstGeom prst="rect">
            <a:avLst/>
          </a:prstGeom>
          <a:noFill/>
        </p:spPr>
        <p:txBody>
          <a:bodyPr wrap="square" rtlCol="0">
            <a:spAutoFit/>
          </a:bodyPr>
          <a:lstStyle/>
          <a:p>
            <a:pPr algn="ctr"/>
            <a:r>
              <a:rPr lang="en-US" sz="2400" dirty="0"/>
              <a:t>Demand</a:t>
            </a:r>
            <a:endParaRPr lang="en-IN" sz="2400" baseline="-25000" dirty="0"/>
          </a:p>
        </p:txBody>
      </p:sp>
      <p:sp>
        <p:nvSpPr>
          <p:cNvPr id="47" name="TextBox 46">
            <a:extLst>
              <a:ext uri="{FF2B5EF4-FFF2-40B4-BE49-F238E27FC236}">
                <a16:creationId xmlns:a16="http://schemas.microsoft.com/office/drawing/2014/main" id="{CCA3C8D1-EB79-45A8-86DE-0188FA4E33CB}"/>
              </a:ext>
            </a:extLst>
          </p:cNvPr>
          <p:cNvSpPr txBox="1"/>
          <p:nvPr/>
        </p:nvSpPr>
        <p:spPr>
          <a:xfrm>
            <a:off x="4081183" y="1513483"/>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48" name="TextBox 47">
            <a:extLst>
              <a:ext uri="{FF2B5EF4-FFF2-40B4-BE49-F238E27FC236}">
                <a16:creationId xmlns:a16="http://schemas.microsoft.com/office/drawing/2014/main" id="{48EF538F-2866-4218-9FBB-9E8B8151FC1A}"/>
              </a:ext>
            </a:extLst>
          </p:cNvPr>
          <p:cNvSpPr txBox="1"/>
          <p:nvPr/>
        </p:nvSpPr>
        <p:spPr>
          <a:xfrm>
            <a:off x="4024032" y="2254399"/>
            <a:ext cx="678407" cy="461665"/>
          </a:xfrm>
          <a:prstGeom prst="rect">
            <a:avLst/>
          </a:prstGeom>
          <a:noFill/>
        </p:spPr>
        <p:txBody>
          <a:bodyPr wrap="square" rtlCol="0">
            <a:spAutoFit/>
          </a:bodyPr>
          <a:lstStyle/>
          <a:p>
            <a:pPr algn="ctr"/>
            <a:r>
              <a:rPr lang="en-US" sz="2400" dirty="0"/>
              <a:t>150</a:t>
            </a:r>
            <a:endParaRPr lang="en-IN" sz="2400" baseline="-25000" dirty="0"/>
          </a:p>
        </p:txBody>
      </p:sp>
      <p:sp>
        <p:nvSpPr>
          <p:cNvPr id="49" name="TextBox 48">
            <a:extLst>
              <a:ext uri="{FF2B5EF4-FFF2-40B4-BE49-F238E27FC236}">
                <a16:creationId xmlns:a16="http://schemas.microsoft.com/office/drawing/2014/main" id="{CD4DFAAA-7216-434F-AD9B-9BA1AC1435DD}"/>
              </a:ext>
            </a:extLst>
          </p:cNvPr>
          <p:cNvSpPr txBox="1"/>
          <p:nvPr/>
        </p:nvSpPr>
        <p:spPr>
          <a:xfrm>
            <a:off x="4081183" y="2981074"/>
            <a:ext cx="540000" cy="461665"/>
          </a:xfrm>
          <a:prstGeom prst="rect">
            <a:avLst/>
          </a:prstGeom>
          <a:noFill/>
        </p:spPr>
        <p:txBody>
          <a:bodyPr wrap="square" rtlCol="0">
            <a:spAutoFit/>
          </a:bodyPr>
          <a:lstStyle/>
          <a:p>
            <a:pPr algn="ctr"/>
            <a:r>
              <a:rPr lang="en-US" sz="2400" dirty="0"/>
              <a:t>50</a:t>
            </a:r>
            <a:endParaRPr lang="en-IN" sz="2400" baseline="-25000" dirty="0"/>
          </a:p>
        </p:txBody>
      </p:sp>
      <p:sp>
        <p:nvSpPr>
          <p:cNvPr id="50" name="TextBox 49">
            <a:extLst>
              <a:ext uri="{FF2B5EF4-FFF2-40B4-BE49-F238E27FC236}">
                <a16:creationId xmlns:a16="http://schemas.microsoft.com/office/drawing/2014/main" id="{68E54833-061F-46CE-8798-99FE3B8CD7AE}"/>
              </a:ext>
            </a:extLst>
          </p:cNvPr>
          <p:cNvSpPr txBox="1"/>
          <p:nvPr/>
        </p:nvSpPr>
        <p:spPr>
          <a:xfrm>
            <a:off x="4024032" y="3716148"/>
            <a:ext cx="678405" cy="461665"/>
          </a:xfrm>
          <a:prstGeom prst="rect">
            <a:avLst/>
          </a:prstGeom>
          <a:noFill/>
        </p:spPr>
        <p:txBody>
          <a:bodyPr wrap="square" rtlCol="0">
            <a:spAutoFit/>
          </a:bodyPr>
          <a:lstStyle/>
          <a:p>
            <a:pPr algn="ctr"/>
            <a:r>
              <a:rPr lang="en-US" sz="2400" dirty="0"/>
              <a:t>100</a:t>
            </a:r>
            <a:endParaRPr lang="en-IN" sz="2400" baseline="-25000" dirty="0"/>
          </a:p>
        </p:txBody>
      </p:sp>
      <p:sp>
        <p:nvSpPr>
          <p:cNvPr id="51" name="TextBox 50">
            <a:extLst>
              <a:ext uri="{FF2B5EF4-FFF2-40B4-BE49-F238E27FC236}">
                <a16:creationId xmlns:a16="http://schemas.microsoft.com/office/drawing/2014/main" id="{E3E715D1-02A5-4EE5-952B-3D1B497740D7}"/>
              </a:ext>
            </a:extLst>
          </p:cNvPr>
          <p:cNvSpPr txBox="1"/>
          <p:nvPr/>
        </p:nvSpPr>
        <p:spPr>
          <a:xfrm>
            <a:off x="4084733" y="4445350"/>
            <a:ext cx="540000" cy="461665"/>
          </a:xfrm>
          <a:prstGeom prst="rect">
            <a:avLst/>
          </a:prstGeom>
          <a:noFill/>
        </p:spPr>
        <p:txBody>
          <a:bodyPr wrap="square" rtlCol="0">
            <a:spAutoFit/>
          </a:bodyPr>
          <a:lstStyle/>
          <a:p>
            <a:pPr algn="ctr"/>
            <a:r>
              <a:rPr lang="en-US" sz="2400" dirty="0"/>
              <a:t>40</a:t>
            </a:r>
            <a:endParaRPr lang="en-IN" sz="2400" baseline="-25000" dirty="0"/>
          </a:p>
        </p:txBody>
      </p:sp>
      <p:sp>
        <p:nvSpPr>
          <p:cNvPr id="52" name="TextBox 51">
            <a:extLst>
              <a:ext uri="{FF2B5EF4-FFF2-40B4-BE49-F238E27FC236}">
                <a16:creationId xmlns:a16="http://schemas.microsoft.com/office/drawing/2014/main" id="{ABC0A0E2-4895-4422-997C-774B69344C00}"/>
              </a:ext>
            </a:extLst>
          </p:cNvPr>
          <p:cNvSpPr txBox="1"/>
          <p:nvPr/>
        </p:nvSpPr>
        <p:spPr>
          <a:xfrm>
            <a:off x="1303669" y="5022407"/>
            <a:ext cx="540000" cy="461665"/>
          </a:xfrm>
          <a:prstGeom prst="rect">
            <a:avLst/>
          </a:prstGeom>
          <a:noFill/>
        </p:spPr>
        <p:txBody>
          <a:bodyPr wrap="square" rtlCol="0">
            <a:spAutoFit/>
          </a:bodyPr>
          <a:lstStyle/>
          <a:p>
            <a:pPr algn="ctr"/>
            <a:r>
              <a:rPr lang="en-US" sz="2400" dirty="0"/>
              <a:t>80</a:t>
            </a:r>
            <a:endParaRPr lang="en-IN" sz="2400" baseline="-25000" dirty="0"/>
          </a:p>
        </p:txBody>
      </p:sp>
      <p:sp>
        <p:nvSpPr>
          <p:cNvPr id="53" name="TextBox 52">
            <a:extLst>
              <a:ext uri="{FF2B5EF4-FFF2-40B4-BE49-F238E27FC236}">
                <a16:creationId xmlns:a16="http://schemas.microsoft.com/office/drawing/2014/main" id="{E0081F0D-CDC3-48E7-9CBA-2BA398876602}"/>
              </a:ext>
            </a:extLst>
          </p:cNvPr>
          <p:cNvSpPr txBox="1"/>
          <p:nvPr/>
        </p:nvSpPr>
        <p:spPr>
          <a:xfrm>
            <a:off x="2175857" y="5022407"/>
            <a:ext cx="648787" cy="461665"/>
          </a:xfrm>
          <a:prstGeom prst="rect">
            <a:avLst/>
          </a:prstGeom>
          <a:noFill/>
        </p:spPr>
        <p:txBody>
          <a:bodyPr wrap="square" rtlCol="0">
            <a:spAutoFit/>
          </a:bodyPr>
          <a:lstStyle/>
          <a:p>
            <a:pPr algn="ctr"/>
            <a:r>
              <a:rPr lang="en-US" sz="2400" dirty="0"/>
              <a:t>120</a:t>
            </a:r>
            <a:endParaRPr lang="en-IN" sz="2400" baseline="-25000" dirty="0"/>
          </a:p>
        </p:txBody>
      </p:sp>
      <p:sp>
        <p:nvSpPr>
          <p:cNvPr id="54" name="TextBox 53">
            <a:extLst>
              <a:ext uri="{FF2B5EF4-FFF2-40B4-BE49-F238E27FC236}">
                <a16:creationId xmlns:a16="http://schemas.microsoft.com/office/drawing/2014/main" id="{AF07F1F5-ABFF-473C-AA64-F23181692BFC}"/>
              </a:ext>
            </a:extLst>
          </p:cNvPr>
          <p:cNvSpPr txBox="1"/>
          <p:nvPr/>
        </p:nvSpPr>
        <p:spPr>
          <a:xfrm>
            <a:off x="3107128" y="5022407"/>
            <a:ext cx="648787" cy="461665"/>
          </a:xfrm>
          <a:prstGeom prst="rect">
            <a:avLst/>
          </a:prstGeom>
          <a:noFill/>
        </p:spPr>
        <p:txBody>
          <a:bodyPr wrap="square" rtlCol="0">
            <a:spAutoFit/>
          </a:bodyPr>
          <a:lstStyle/>
          <a:p>
            <a:pPr algn="ctr"/>
            <a:r>
              <a:rPr lang="en-US" sz="2400" dirty="0"/>
              <a:t>150</a:t>
            </a:r>
            <a:endParaRPr lang="en-IN" sz="2400" baseline="-25000" dirty="0"/>
          </a:p>
        </p:txBody>
      </p:sp>
      <p:sp>
        <p:nvSpPr>
          <p:cNvPr id="64" name="TextBox 63">
            <a:extLst>
              <a:ext uri="{FF2B5EF4-FFF2-40B4-BE49-F238E27FC236}">
                <a16:creationId xmlns:a16="http://schemas.microsoft.com/office/drawing/2014/main" id="{6D6B4713-CF09-4AE5-8155-5320CC692340}"/>
              </a:ext>
            </a:extLst>
          </p:cNvPr>
          <p:cNvSpPr txBox="1"/>
          <p:nvPr/>
        </p:nvSpPr>
        <p:spPr>
          <a:xfrm>
            <a:off x="1091782" y="3518077"/>
            <a:ext cx="743437" cy="461665"/>
          </a:xfrm>
          <a:prstGeom prst="rect">
            <a:avLst/>
          </a:prstGeom>
          <a:noFill/>
        </p:spPr>
        <p:txBody>
          <a:bodyPr wrap="square" rtlCol="0">
            <a:spAutoFit/>
          </a:bodyPr>
          <a:lstStyle/>
          <a:p>
            <a:pPr algn="ctr"/>
            <a:r>
              <a:rPr lang="en-US" sz="2400" dirty="0">
                <a:solidFill>
                  <a:schemeClr val="tx2"/>
                </a:solidFill>
              </a:rPr>
              <a:t>80</a:t>
            </a:r>
            <a:endParaRPr lang="en-IN" sz="2400" dirty="0">
              <a:solidFill>
                <a:schemeClr val="tx2"/>
              </a:solidFill>
            </a:endParaRPr>
          </a:p>
        </p:txBody>
      </p:sp>
      <p:cxnSp>
        <p:nvCxnSpPr>
          <p:cNvPr id="65" name="Straight Connector 64">
            <a:extLst>
              <a:ext uri="{FF2B5EF4-FFF2-40B4-BE49-F238E27FC236}">
                <a16:creationId xmlns:a16="http://schemas.microsoft.com/office/drawing/2014/main" id="{D0D0AD03-6234-4A13-AFAF-700766262DE6}"/>
              </a:ext>
            </a:extLst>
          </p:cNvPr>
          <p:cNvCxnSpPr>
            <a:cxnSpLocks/>
          </p:cNvCxnSpPr>
          <p:nvPr/>
        </p:nvCxnSpPr>
        <p:spPr>
          <a:xfrm>
            <a:off x="1167574" y="3940455"/>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231C14D-5EEC-4FFD-AA89-942E05C8B2C2}"/>
              </a:ext>
            </a:extLst>
          </p:cNvPr>
          <p:cNvCxnSpPr>
            <a:cxnSpLocks/>
          </p:cNvCxnSpPr>
          <p:nvPr/>
        </p:nvCxnSpPr>
        <p:spPr>
          <a:xfrm flipV="1">
            <a:off x="1745626" y="3563374"/>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5DF1E51-B9D8-43CD-9DDD-5D1F9004C3AA}"/>
              </a:ext>
            </a:extLst>
          </p:cNvPr>
          <p:cNvSpPr txBox="1"/>
          <p:nvPr/>
        </p:nvSpPr>
        <p:spPr>
          <a:xfrm>
            <a:off x="2013430" y="1316892"/>
            <a:ext cx="743437"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79" name="Straight Connector 78">
            <a:extLst>
              <a:ext uri="{FF2B5EF4-FFF2-40B4-BE49-F238E27FC236}">
                <a16:creationId xmlns:a16="http://schemas.microsoft.com/office/drawing/2014/main" id="{B2CFAC7A-3806-415E-A006-6B81AFAF053E}"/>
              </a:ext>
            </a:extLst>
          </p:cNvPr>
          <p:cNvCxnSpPr>
            <a:cxnSpLocks/>
          </p:cNvCxnSpPr>
          <p:nvPr/>
        </p:nvCxnSpPr>
        <p:spPr>
          <a:xfrm>
            <a:off x="2089222" y="1739270"/>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5DF26F-DEA0-4FCD-BEDD-44ADC476E97A}"/>
              </a:ext>
            </a:extLst>
          </p:cNvPr>
          <p:cNvCxnSpPr>
            <a:cxnSpLocks/>
          </p:cNvCxnSpPr>
          <p:nvPr/>
        </p:nvCxnSpPr>
        <p:spPr>
          <a:xfrm flipV="1">
            <a:off x="2667274" y="1362189"/>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8F9B23B-2247-4604-BF85-F35902785AAB}"/>
              </a:ext>
            </a:extLst>
          </p:cNvPr>
          <p:cNvSpPr txBox="1"/>
          <p:nvPr/>
        </p:nvSpPr>
        <p:spPr>
          <a:xfrm>
            <a:off x="2011039" y="3518077"/>
            <a:ext cx="743437" cy="461665"/>
          </a:xfrm>
          <a:prstGeom prst="rect">
            <a:avLst/>
          </a:prstGeom>
          <a:noFill/>
        </p:spPr>
        <p:txBody>
          <a:bodyPr wrap="square" rtlCol="0">
            <a:spAutoFit/>
          </a:bodyPr>
          <a:lstStyle/>
          <a:p>
            <a:pPr algn="ctr"/>
            <a:r>
              <a:rPr lang="en-US" sz="2400" dirty="0">
                <a:solidFill>
                  <a:schemeClr val="tx2"/>
                </a:solidFill>
              </a:rPr>
              <a:t>20</a:t>
            </a:r>
            <a:endParaRPr lang="en-IN" sz="2400" dirty="0">
              <a:solidFill>
                <a:schemeClr val="tx2"/>
              </a:solidFill>
            </a:endParaRPr>
          </a:p>
        </p:txBody>
      </p:sp>
      <p:cxnSp>
        <p:nvCxnSpPr>
          <p:cNvPr id="91" name="Straight Connector 90">
            <a:extLst>
              <a:ext uri="{FF2B5EF4-FFF2-40B4-BE49-F238E27FC236}">
                <a16:creationId xmlns:a16="http://schemas.microsoft.com/office/drawing/2014/main" id="{AA61FCB3-C084-470A-86EF-639F758946CB}"/>
              </a:ext>
            </a:extLst>
          </p:cNvPr>
          <p:cNvCxnSpPr>
            <a:cxnSpLocks/>
          </p:cNvCxnSpPr>
          <p:nvPr/>
        </p:nvCxnSpPr>
        <p:spPr>
          <a:xfrm>
            <a:off x="2086831" y="3940455"/>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264E011-B360-4216-A47D-EBD584219C65}"/>
              </a:ext>
            </a:extLst>
          </p:cNvPr>
          <p:cNvCxnSpPr>
            <a:cxnSpLocks/>
          </p:cNvCxnSpPr>
          <p:nvPr/>
        </p:nvCxnSpPr>
        <p:spPr>
          <a:xfrm flipV="1">
            <a:off x="2664883" y="3563374"/>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3A09101-CCCF-41AD-8A22-CD257572F79C}"/>
              </a:ext>
            </a:extLst>
          </p:cNvPr>
          <p:cNvSpPr txBox="1"/>
          <p:nvPr/>
        </p:nvSpPr>
        <p:spPr>
          <a:xfrm>
            <a:off x="2011009" y="2055170"/>
            <a:ext cx="743437" cy="461665"/>
          </a:xfrm>
          <a:prstGeom prst="rect">
            <a:avLst/>
          </a:prstGeom>
          <a:noFill/>
        </p:spPr>
        <p:txBody>
          <a:bodyPr wrap="square" rtlCol="0">
            <a:spAutoFit/>
          </a:bodyPr>
          <a:lstStyle/>
          <a:p>
            <a:pPr algn="ctr"/>
            <a:r>
              <a:rPr lang="en-US" sz="2400" dirty="0">
                <a:solidFill>
                  <a:schemeClr val="tx2"/>
                </a:solidFill>
              </a:rPr>
              <a:t>90</a:t>
            </a:r>
            <a:endParaRPr lang="en-IN" sz="2400" dirty="0">
              <a:solidFill>
                <a:schemeClr val="tx2"/>
              </a:solidFill>
            </a:endParaRPr>
          </a:p>
        </p:txBody>
      </p:sp>
      <p:cxnSp>
        <p:nvCxnSpPr>
          <p:cNvPr id="112" name="Straight Connector 111">
            <a:extLst>
              <a:ext uri="{FF2B5EF4-FFF2-40B4-BE49-F238E27FC236}">
                <a16:creationId xmlns:a16="http://schemas.microsoft.com/office/drawing/2014/main" id="{E9C49CBD-3F87-4EFE-893D-BEBF916F3992}"/>
              </a:ext>
            </a:extLst>
          </p:cNvPr>
          <p:cNvCxnSpPr>
            <a:cxnSpLocks/>
          </p:cNvCxnSpPr>
          <p:nvPr/>
        </p:nvCxnSpPr>
        <p:spPr>
          <a:xfrm>
            <a:off x="2086801" y="2477548"/>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8CAA2220-BF5D-4BA3-B2B2-2824D173D741}"/>
              </a:ext>
            </a:extLst>
          </p:cNvPr>
          <p:cNvCxnSpPr>
            <a:cxnSpLocks/>
          </p:cNvCxnSpPr>
          <p:nvPr/>
        </p:nvCxnSpPr>
        <p:spPr>
          <a:xfrm flipV="1">
            <a:off x="2664853" y="2100467"/>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0F802D98-A2CF-4CFF-B9D5-12409682BE0A}"/>
              </a:ext>
            </a:extLst>
          </p:cNvPr>
          <p:cNvSpPr txBox="1"/>
          <p:nvPr/>
        </p:nvSpPr>
        <p:spPr>
          <a:xfrm>
            <a:off x="2926999" y="2780606"/>
            <a:ext cx="743437"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118" name="Straight Connector 117">
            <a:extLst>
              <a:ext uri="{FF2B5EF4-FFF2-40B4-BE49-F238E27FC236}">
                <a16:creationId xmlns:a16="http://schemas.microsoft.com/office/drawing/2014/main" id="{A2953FAC-7570-4E5A-94CA-0FFC3593D3FD}"/>
              </a:ext>
            </a:extLst>
          </p:cNvPr>
          <p:cNvCxnSpPr>
            <a:cxnSpLocks/>
          </p:cNvCxnSpPr>
          <p:nvPr/>
        </p:nvCxnSpPr>
        <p:spPr>
          <a:xfrm>
            <a:off x="3002791" y="3202984"/>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9E14D98-4588-453B-92AA-BE9330083280}"/>
              </a:ext>
            </a:extLst>
          </p:cNvPr>
          <p:cNvCxnSpPr>
            <a:cxnSpLocks/>
          </p:cNvCxnSpPr>
          <p:nvPr/>
        </p:nvCxnSpPr>
        <p:spPr>
          <a:xfrm flipV="1">
            <a:off x="3580843" y="2825903"/>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0DC1CA0-B85E-42C1-A3C9-15847578982A}"/>
              </a:ext>
            </a:extLst>
          </p:cNvPr>
          <p:cNvSpPr txBox="1"/>
          <p:nvPr/>
        </p:nvSpPr>
        <p:spPr>
          <a:xfrm>
            <a:off x="2926999" y="2045954"/>
            <a:ext cx="743437" cy="461665"/>
          </a:xfrm>
          <a:prstGeom prst="rect">
            <a:avLst/>
          </a:prstGeom>
          <a:noFill/>
        </p:spPr>
        <p:txBody>
          <a:bodyPr wrap="square" rtlCol="0">
            <a:spAutoFit/>
          </a:bodyPr>
          <a:lstStyle/>
          <a:p>
            <a:pPr algn="ctr"/>
            <a:r>
              <a:rPr lang="en-US" sz="2400" dirty="0">
                <a:solidFill>
                  <a:schemeClr val="tx2"/>
                </a:solidFill>
              </a:rPr>
              <a:t>60</a:t>
            </a:r>
            <a:endParaRPr lang="en-IN" sz="2400" dirty="0">
              <a:solidFill>
                <a:schemeClr val="tx2"/>
              </a:solidFill>
            </a:endParaRPr>
          </a:p>
        </p:txBody>
      </p:sp>
      <p:cxnSp>
        <p:nvCxnSpPr>
          <p:cNvPr id="121" name="Straight Connector 120">
            <a:extLst>
              <a:ext uri="{FF2B5EF4-FFF2-40B4-BE49-F238E27FC236}">
                <a16:creationId xmlns:a16="http://schemas.microsoft.com/office/drawing/2014/main" id="{C2C980A7-FDFD-44B8-861A-94C9047C27FF}"/>
              </a:ext>
            </a:extLst>
          </p:cNvPr>
          <p:cNvCxnSpPr>
            <a:cxnSpLocks/>
          </p:cNvCxnSpPr>
          <p:nvPr/>
        </p:nvCxnSpPr>
        <p:spPr>
          <a:xfrm>
            <a:off x="3002791" y="2468332"/>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C9EFE24-47D6-4F12-A6C2-E39C0DF07A68}"/>
              </a:ext>
            </a:extLst>
          </p:cNvPr>
          <p:cNvCxnSpPr>
            <a:cxnSpLocks/>
          </p:cNvCxnSpPr>
          <p:nvPr/>
        </p:nvCxnSpPr>
        <p:spPr>
          <a:xfrm flipV="1">
            <a:off x="3580843" y="2091251"/>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308E1D86-F97E-49BF-839C-6D51548C91B0}"/>
              </a:ext>
            </a:extLst>
          </p:cNvPr>
          <p:cNvSpPr txBox="1"/>
          <p:nvPr/>
        </p:nvSpPr>
        <p:spPr>
          <a:xfrm>
            <a:off x="2929427" y="4244242"/>
            <a:ext cx="743437"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124" name="Straight Connector 123">
            <a:extLst>
              <a:ext uri="{FF2B5EF4-FFF2-40B4-BE49-F238E27FC236}">
                <a16:creationId xmlns:a16="http://schemas.microsoft.com/office/drawing/2014/main" id="{53F94068-E922-4DF1-A870-7DD1706E5786}"/>
              </a:ext>
            </a:extLst>
          </p:cNvPr>
          <p:cNvCxnSpPr>
            <a:cxnSpLocks/>
          </p:cNvCxnSpPr>
          <p:nvPr/>
        </p:nvCxnSpPr>
        <p:spPr>
          <a:xfrm>
            <a:off x="3005219" y="4666620"/>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CBB7E93-C019-4441-9B42-B86503FC53CF}"/>
              </a:ext>
            </a:extLst>
          </p:cNvPr>
          <p:cNvCxnSpPr>
            <a:cxnSpLocks/>
          </p:cNvCxnSpPr>
          <p:nvPr/>
        </p:nvCxnSpPr>
        <p:spPr>
          <a:xfrm flipV="1">
            <a:off x="3583271" y="4289539"/>
            <a:ext cx="0" cy="377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9B9CF9D-ED55-4629-A36D-08343DA86D35}"/>
              </a:ext>
            </a:extLst>
          </p:cNvPr>
          <p:cNvCxnSpPr>
            <a:cxnSpLocks/>
          </p:cNvCxnSpPr>
          <p:nvPr/>
        </p:nvCxnSpPr>
        <p:spPr>
          <a:xfrm>
            <a:off x="156192" y="6219842"/>
            <a:ext cx="376775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81067D7-7FB3-4B9C-9254-2D1D2223BCA7}"/>
              </a:ext>
            </a:extLst>
          </p:cNvPr>
          <p:cNvCxnSpPr>
            <a:cxnSpLocks/>
          </p:cNvCxnSpPr>
          <p:nvPr/>
        </p:nvCxnSpPr>
        <p:spPr>
          <a:xfrm>
            <a:off x="5778500" y="599708"/>
            <a:ext cx="0" cy="439117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5B0915D5-60C7-4688-BC1B-3675374DB70B}"/>
              </a:ext>
            </a:extLst>
          </p:cNvPr>
          <p:cNvSpPr txBox="1"/>
          <p:nvPr/>
        </p:nvSpPr>
        <p:spPr>
          <a:xfrm>
            <a:off x="309036" y="5615227"/>
            <a:ext cx="720000" cy="461665"/>
          </a:xfrm>
          <a:prstGeom prst="rect">
            <a:avLst/>
          </a:prstGeom>
          <a:noFill/>
        </p:spPr>
        <p:txBody>
          <a:bodyPr wrap="square" rtlCol="0">
            <a:spAutoFit/>
          </a:bodyPr>
          <a:lstStyle/>
          <a:p>
            <a:pPr algn="ctr"/>
            <a:r>
              <a:rPr lang="en-US" sz="2400" dirty="0" err="1"/>
              <a:t>v</a:t>
            </a:r>
            <a:r>
              <a:rPr lang="en-US" sz="2400" baseline="-25000" dirty="0" err="1"/>
              <a:t>j</a:t>
            </a:r>
            <a:endParaRPr lang="en-IN" sz="2400" baseline="-25000" dirty="0"/>
          </a:p>
        </p:txBody>
      </p:sp>
      <p:sp>
        <p:nvSpPr>
          <p:cNvPr id="142" name="TextBox 141">
            <a:extLst>
              <a:ext uri="{FF2B5EF4-FFF2-40B4-BE49-F238E27FC236}">
                <a16:creationId xmlns:a16="http://schemas.microsoft.com/office/drawing/2014/main" id="{B187A710-BEE5-417E-A738-CD16AFEE184E}"/>
              </a:ext>
            </a:extLst>
          </p:cNvPr>
          <p:cNvSpPr txBox="1"/>
          <p:nvPr/>
        </p:nvSpPr>
        <p:spPr>
          <a:xfrm>
            <a:off x="5058414" y="764461"/>
            <a:ext cx="540000" cy="461665"/>
          </a:xfrm>
          <a:prstGeom prst="rect">
            <a:avLst/>
          </a:prstGeom>
          <a:noFill/>
        </p:spPr>
        <p:txBody>
          <a:bodyPr wrap="square" rtlCol="0">
            <a:spAutoFit/>
          </a:bodyPr>
          <a:lstStyle/>
          <a:p>
            <a:pPr algn="ctr"/>
            <a:r>
              <a:rPr lang="en-US" sz="2400" dirty="0" err="1"/>
              <a:t>u</a:t>
            </a:r>
            <a:r>
              <a:rPr lang="en-US" sz="2400" baseline="-25000" dirty="0" err="1"/>
              <a:t>i</a:t>
            </a:r>
            <a:endParaRPr lang="en-IN" sz="2400" baseline="-25000" dirty="0"/>
          </a:p>
        </p:txBody>
      </p:sp>
      <p:sp>
        <p:nvSpPr>
          <p:cNvPr id="150" name="TextBox 149">
            <a:extLst>
              <a:ext uri="{FF2B5EF4-FFF2-40B4-BE49-F238E27FC236}">
                <a16:creationId xmlns:a16="http://schemas.microsoft.com/office/drawing/2014/main" id="{D36F3BB8-5B8A-403C-8450-E9E793B5B471}"/>
              </a:ext>
            </a:extLst>
          </p:cNvPr>
          <p:cNvSpPr txBox="1"/>
          <p:nvPr/>
        </p:nvSpPr>
        <p:spPr>
          <a:xfrm>
            <a:off x="4757685" y="1512140"/>
            <a:ext cx="1113002" cy="430887"/>
          </a:xfrm>
          <a:prstGeom prst="rect">
            <a:avLst/>
          </a:prstGeom>
          <a:noFill/>
        </p:spPr>
        <p:txBody>
          <a:bodyPr wrap="square" rtlCol="0">
            <a:spAutoFit/>
          </a:bodyPr>
          <a:lstStyle/>
          <a:p>
            <a:pPr algn="ctr"/>
            <a:r>
              <a:rPr lang="en-US" sz="2200" dirty="0"/>
              <a:t>u</a:t>
            </a:r>
            <a:r>
              <a:rPr lang="en-US" sz="2200" baseline="-25000" dirty="0"/>
              <a:t>1 </a:t>
            </a:r>
            <a:r>
              <a:rPr lang="en-US" sz="2200" dirty="0"/>
              <a:t>= 2</a:t>
            </a:r>
            <a:endParaRPr lang="en-IN" sz="2200" baseline="-25000" dirty="0"/>
          </a:p>
        </p:txBody>
      </p:sp>
      <p:sp>
        <p:nvSpPr>
          <p:cNvPr id="151" name="TextBox 150">
            <a:extLst>
              <a:ext uri="{FF2B5EF4-FFF2-40B4-BE49-F238E27FC236}">
                <a16:creationId xmlns:a16="http://schemas.microsoft.com/office/drawing/2014/main" id="{9852B7AB-CE57-451C-B23F-3080B05800DB}"/>
              </a:ext>
            </a:extLst>
          </p:cNvPr>
          <p:cNvSpPr txBox="1"/>
          <p:nvPr/>
        </p:nvSpPr>
        <p:spPr>
          <a:xfrm>
            <a:off x="4757685" y="2240430"/>
            <a:ext cx="1113002" cy="430887"/>
          </a:xfrm>
          <a:prstGeom prst="rect">
            <a:avLst/>
          </a:prstGeom>
          <a:noFill/>
        </p:spPr>
        <p:txBody>
          <a:bodyPr wrap="square" rtlCol="0">
            <a:spAutoFit/>
          </a:bodyPr>
          <a:lstStyle/>
          <a:p>
            <a:pPr algn="ctr"/>
            <a:r>
              <a:rPr lang="en-US" sz="2200" dirty="0"/>
              <a:t>u</a:t>
            </a:r>
            <a:r>
              <a:rPr lang="en-US" sz="2200" baseline="-25000" dirty="0"/>
              <a:t>2 </a:t>
            </a:r>
            <a:r>
              <a:rPr lang="en-US" sz="2200" dirty="0"/>
              <a:t>= 10</a:t>
            </a:r>
            <a:endParaRPr lang="en-IN" sz="2200" baseline="-25000" dirty="0"/>
          </a:p>
        </p:txBody>
      </p:sp>
      <p:sp>
        <p:nvSpPr>
          <p:cNvPr id="152" name="TextBox 151">
            <a:extLst>
              <a:ext uri="{FF2B5EF4-FFF2-40B4-BE49-F238E27FC236}">
                <a16:creationId xmlns:a16="http://schemas.microsoft.com/office/drawing/2014/main" id="{D0239FC4-D9F2-48FC-8F82-9BD4FA89BB1D}"/>
              </a:ext>
            </a:extLst>
          </p:cNvPr>
          <p:cNvSpPr txBox="1"/>
          <p:nvPr/>
        </p:nvSpPr>
        <p:spPr>
          <a:xfrm>
            <a:off x="4757685" y="2968719"/>
            <a:ext cx="1113002" cy="430887"/>
          </a:xfrm>
          <a:prstGeom prst="rect">
            <a:avLst/>
          </a:prstGeom>
          <a:noFill/>
        </p:spPr>
        <p:txBody>
          <a:bodyPr wrap="square" rtlCol="0">
            <a:spAutoFit/>
          </a:bodyPr>
          <a:lstStyle/>
          <a:p>
            <a:pPr algn="ctr"/>
            <a:r>
              <a:rPr lang="en-US" sz="2200" dirty="0"/>
              <a:t>u</a:t>
            </a:r>
            <a:r>
              <a:rPr lang="en-US" sz="2200" baseline="-25000" dirty="0"/>
              <a:t>3 </a:t>
            </a:r>
            <a:r>
              <a:rPr lang="en-US" sz="2200" dirty="0"/>
              <a:t>= 4</a:t>
            </a:r>
            <a:endParaRPr lang="en-IN" sz="2200" baseline="-25000" dirty="0"/>
          </a:p>
        </p:txBody>
      </p:sp>
      <p:sp>
        <p:nvSpPr>
          <p:cNvPr id="153" name="TextBox 152">
            <a:extLst>
              <a:ext uri="{FF2B5EF4-FFF2-40B4-BE49-F238E27FC236}">
                <a16:creationId xmlns:a16="http://schemas.microsoft.com/office/drawing/2014/main" id="{859CBA64-6276-43ED-8647-5F4874E7C6FC}"/>
              </a:ext>
            </a:extLst>
          </p:cNvPr>
          <p:cNvSpPr txBox="1"/>
          <p:nvPr/>
        </p:nvSpPr>
        <p:spPr>
          <a:xfrm>
            <a:off x="4757685" y="3697009"/>
            <a:ext cx="1113002" cy="430887"/>
          </a:xfrm>
          <a:prstGeom prst="rect">
            <a:avLst/>
          </a:prstGeom>
          <a:noFill/>
        </p:spPr>
        <p:txBody>
          <a:bodyPr wrap="square" rtlCol="0">
            <a:spAutoFit/>
          </a:bodyPr>
          <a:lstStyle/>
          <a:p>
            <a:pPr algn="ctr"/>
            <a:r>
              <a:rPr lang="en-US" sz="2200" dirty="0"/>
              <a:t>u</a:t>
            </a:r>
            <a:r>
              <a:rPr lang="en-US" sz="2200" baseline="-25000" dirty="0"/>
              <a:t>4 </a:t>
            </a:r>
            <a:r>
              <a:rPr lang="en-US" sz="2200" dirty="0"/>
              <a:t>= 3</a:t>
            </a:r>
            <a:endParaRPr lang="en-IN" sz="2200" baseline="-25000" dirty="0"/>
          </a:p>
        </p:txBody>
      </p:sp>
      <p:sp>
        <p:nvSpPr>
          <p:cNvPr id="154" name="TextBox 153">
            <a:extLst>
              <a:ext uri="{FF2B5EF4-FFF2-40B4-BE49-F238E27FC236}">
                <a16:creationId xmlns:a16="http://schemas.microsoft.com/office/drawing/2014/main" id="{2A55377F-146F-4C35-9C93-179B8B2D0256}"/>
              </a:ext>
            </a:extLst>
          </p:cNvPr>
          <p:cNvSpPr txBox="1"/>
          <p:nvPr/>
        </p:nvSpPr>
        <p:spPr>
          <a:xfrm>
            <a:off x="1167574" y="5656694"/>
            <a:ext cx="936000" cy="430887"/>
          </a:xfrm>
          <a:prstGeom prst="rect">
            <a:avLst/>
          </a:prstGeom>
          <a:noFill/>
        </p:spPr>
        <p:txBody>
          <a:bodyPr wrap="square" rtlCol="0">
            <a:spAutoFit/>
          </a:bodyPr>
          <a:lstStyle/>
          <a:p>
            <a:pPr algn="ctr"/>
            <a:r>
              <a:rPr lang="en-US" sz="2200" dirty="0"/>
              <a:t>v</a:t>
            </a:r>
            <a:r>
              <a:rPr lang="en-US" sz="2200" baseline="-25000" dirty="0"/>
              <a:t>1 </a:t>
            </a:r>
            <a:r>
              <a:rPr lang="en-US" sz="2200" dirty="0"/>
              <a:t>= -3</a:t>
            </a:r>
            <a:endParaRPr lang="en-IN" sz="2200" baseline="-25000" dirty="0"/>
          </a:p>
        </p:txBody>
      </p:sp>
      <p:sp>
        <p:nvSpPr>
          <p:cNvPr id="155" name="TextBox 154">
            <a:extLst>
              <a:ext uri="{FF2B5EF4-FFF2-40B4-BE49-F238E27FC236}">
                <a16:creationId xmlns:a16="http://schemas.microsoft.com/office/drawing/2014/main" id="{F36A51A6-D4F3-4A1C-9A38-5DE373C5F4E9}"/>
              </a:ext>
            </a:extLst>
          </p:cNvPr>
          <p:cNvSpPr txBox="1"/>
          <p:nvPr/>
        </p:nvSpPr>
        <p:spPr>
          <a:xfrm>
            <a:off x="2085183" y="5656694"/>
            <a:ext cx="936000" cy="430887"/>
          </a:xfrm>
          <a:prstGeom prst="rect">
            <a:avLst/>
          </a:prstGeom>
          <a:noFill/>
        </p:spPr>
        <p:txBody>
          <a:bodyPr wrap="square" rtlCol="0">
            <a:spAutoFit/>
          </a:bodyPr>
          <a:lstStyle/>
          <a:p>
            <a:pPr algn="ctr"/>
            <a:r>
              <a:rPr lang="en-US" sz="2200" dirty="0"/>
              <a:t>v</a:t>
            </a:r>
            <a:r>
              <a:rPr lang="en-US" sz="2200" baseline="-25000" dirty="0"/>
              <a:t>2 </a:t>
            </a:r>
            <a:r>
              <a:rPr lang="en-US" sz="2200" dirty="0"/>
              <a:t>= 0</a:t>
            </a:r>
            <a:endParaRPr lang="en-IN" sz="2200" baseline="-25000" dirty="0"/>
          </a:p>
        </p:txBody>
      </p:sp>
      <p:sp>
        <p:nvSpPr>
          <p:cNvPr id="156" name="TextBox 155">
            <a:extLst>
              <a:ext uri="{FF2B5EF4-FFF2-40B4-BE49-F238E27FC236}">
                <a16:creationId xmlns:a16="http://schemas.microsoft.com/office/drawing/2014/main" id="{FCD8A27A-EBF2-4889-AC13-9FAF8F1E690D}"/>
              </a:ext>
            </a:extLst>
          </p:cNvPr>
          <p:cNvSpPr txBox="1"/>
          <p:nvPr/>
        </p:nvSpPr>
        <p:spPr>
          <a:xfrm>
            <a:off x="3002791" y="5656694"/>
            <a:ext cx="936000" cy="430887"/>
          </a:xfrm>
          <a:prstGeom prst="rect">
            <a:avLst/>
          </a:prstGeom>
          <a:noFill/>
        </p:spPr>
        <p:txBody>
          <a:bodyPr wrap="square" rtlCol="0">
            <a:spAutoFit/>
          </a:bodyPr>
          <a:lstStyle/>
          <a:p>
            <a:pPr algn="ctr"/>
            <a:r>
              <a:rPr lang="en-US" sz="2200" dirty="0"/>
              <a:t>v</a:t>
            </a:r>
            <a:r>
              <a:rPr lang="en-US" sz="2200" baseline="-25000" dirty="0"/>
              <a:t>3 </a:t>
            </a:r>
            <a:r>
              <a:rPr lang="en-US" sz="2200" dirty="0"/>
              <a:t>= 2</a:t>
            </a:r>
            <a:endParaRPr lang="en-IN" sz="2200" baseline="-25000" dirty="0"/>
          </a:p>
        </p:txBody>
      </p:sp>
      <p:sp>
        <p:nvSpPr>
          <p:cNvPr id="157" name="TextBox 156">
            <a:extLst>
              <a:ext uri="{FF2B5EF4-FFF2-40B4-BE49-F238E27FC236}">
                <a16:creationId xmlns:a16="http://schemas.microsoft.com/office/drawing/2014/main" id="{BADC81AF-03BE-47D3-ABA9-DC08A16A9C4E}"/>
              </a:ext>
            </a:extLst>
          </p:cNvPr>
          <p:cNvSpPr txBox="1"/>
          <p:nvPr/>
        </p:nvSpPr>
        <p:spPr>
          <a:xfrm>
            <a:off x="4757685" y="4425298"/>
            <a:ext cx="1113002" cy="430887"/>
          </a:xfrm>
          <a:prstGeom prst="rect">
            <a:avLst/>
          </a:prstGeom>
          <a:noFill/>
        </p:spPr>
        <p:txBody>
          <a:bodyPr wrap="square" rtlCol="0">
            <a:spAutoFit/>
          </a:bodyPr>
          <a:lstStyle/>
          <a:p>
            <a:pPr algn="ctr"/>
            <a:r>
              <a:rPr lang="en-US" sz="2200" dirty="0"/>
              <a:t>u</a:t>
            </a:r>
            <a:r>
              <a:rPr lang="en-US" sz="2200" baseline="-25000" dirty="0"/>
              <a:t>5 </a:t>
            </a:r>
            <a:r>
              <a:rPr lang="en-US" sz="2200" dirty="0"/>
              <a:t>= 6</a:t>
            </a:r>
            <a:endParaRPr lang="en-IN" sz="2200" baseline="-25000" dirty="0"/>
          </a:p>
        </p:txBody>
      </p:sp>
      <p:sp>
        <p:nvSpPr>
          <p:cNvPr id="158" name="TextBox 157">
            <a:extLst>
              <a:ext uri="{FF2B5EF4-FFF2-40B4-BE49-F238E27FC236}">
                <a16:creationId xmlns:a16="http://schemas.microsoft.com/office/drawing/2014/main" id="{A327EA66-FE2E-4BB8-99E2-653C20C42268}"/>
              </a:ext>
            </a:extLst>
          </p:cNvPr>
          <p:cNvSpPr txBox="1"/>
          <p:nvPr/>
        </p:nvSpPr>
        <p:spPr>
          <a:xfrm>
            <a:off x="1108583" y="1658773"/>
            <a:ext cx="552885" cy="430887"/>
          </a:xfrm>
          <a:prstGeom prst="rect">
            <a:avLst/>
          </a:prstGeom>
          <a:noFill/>
        </p:spPr>
        <p:txBody>
          <a:bodyPr wrap="square" rtlCol="0">
            <a:spAutoFit/>
          </a:bodyPr>
          <a:lstStyle/>
          <a:p>
            <a:pPr algn="ctr"/>
            <a:r>
              <a:rPr lang="en-US" sz="2200" dirty="0">
                <a:solidFill>
                  <a:schemeClr val="accent6"/>
                </a:solidFill>
              </a:rPr>
              <a:t>3</a:t>
            </a:r>
            <a:endParaRPr lang="en-IN" sz="2200" dirty="0">
              <a:solidFill>
                <a:schemeClr val="accent6"/>
              </a:solidFill>
            </a:endParaRPr>
          </a:p>
        </p:txBody>
      </p:sp>
      <p:sp>
        <p:nvSpPr>
          <p:cNvPr id="159" name="Oval 158">
            <a:extLst>
              <a:ext uri="{FF2B5EF4-FFF2-40B4-BE49-F238E27FC236}">
                <a16:creationId xmlns:a16="http://schemas.microsoft.com/office/drawing/2014/main" id="{6A98348F-22E2-4BE9-A21B-8EBE514B6AAA}"/>
              </a:ext>
            </a:extLst>
          </p:cNvPr>
          <p:cNvSpPr>
            <a:spLocks/>
          </p:cNvSpPr>
          <p:nvPr/>
        </p:nvSpPr>
        <p:spPr>
          <a:xfrm>
            <a:off x="1200716" y="1660294"/>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60" name="TextBox 159">
            <a:extLst>
              <a:ext uri="{FF2B5EF4-FFF2-40B4-BE49-F238E27FC236}">
                <a16:creationId xmlns:a16="http://schemas.microsoft.com/office/drawing/2014/main" id="{2D90E22E-75E5-4898-A788-BFA7C9CBD81A}"/>
              </a:ext>
            </a:extLst>
          </p:cNvPr>
          <p:cNvSpPr txBox="1"/>
          <p:nvPr/>
        </p:nvSpPr>
        <p:spPr>
          <a:xfrm>
            <a:off x="2956423" y="1658773"/>
            <a:ext cx="552885" cy="430887"/>
          </a:xfrm>
          <a:prstGeom prst="rect">
            <a:avLst/>
          </a:prstGeom>
          <a:noFill/>
        </p:spPr>
        <p:txBody>
          <a:bodyPr wrap="square" rtlCol="0">
            <a:spAutoFit/>
          </a:bodyPr>
          <a:lstStyle/>
          <a:p>
            <a:pPr algn="ctr"/>
            <a:r>
              <a:rPr lang="en-US" sz="2200" dirty="0">
                <a:solidFill>
                  <a:schemeClr val="accent6"/>
                </a:solidFill>
              </a:rPr>
              <a:t>3</a:t>
            </a:r>
            <a:endParaRPr lang="en-IN" sz="2200" dirty="0">
              <a:solidFill>
                <a:schemeClr val="accent6"/>
              </a:solidFill>
            </a:endParaRPr>
          </a:p>
        </p:txBody>
      </p:sp>
      <p:sp>
        <p:nvSpPr>
          <p:cNvPr id="161" name="Oval 160">
            <a:extLst>
              <a:ext uri="{FF2B5EF4-FFF2-40B4-BE49-F238E27FC236}">
                <a16:creationId xmlns:a16="http://schemas.microsoft.com/office/drawing/2014/main" id="{D05ADF9D-42E3-4476-80F5-8F87FAD76ADB}"/>
              </a:ext>
            </a:extLst>
          </p:cNvPr>
          <p:cNvSpPr>
            <a:spLocks/>
          </p:cNvSpPr>
          <p:nvPr/>
        </p:nvSpPr>
        <p:spPr>
          <a:xfrm>
            <a:off x="3048556" y="1660294"/>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62" name="TextBox 161">
            <a:extLst>
              <a:ext uri="{FF2B5EF4-FFF2-40B4-BE49-F238E27FC236}">
                <a16:creationId xmlns:a16="http://schemas.microsoft.com/office/drawing/2014/main" id="{1776E2F0-58B0-4401-938A-2ACB3DCCD076}"/>
              </a:ext>
            </a:extLst>
          </p:cNvPr>
          <p:cNvSpPr txBox="1"/>
          <p:nvPr/>
        </p:nvSpPr>
        <p:spPr>
          <a:xfrm>
            <a:off x="1108583" y="2374016"/>
            <a:ext cx="552885" cy="430887"/>
          </a:xfrm>
          <a:prstGeom prst="rect">
            <a:avLst/>
          </a:prstGeom>
          <a:noFill/>
        </p:spPr>
        <p:txBody>
          <a:bodyPr wrap="square" rtlCol="0">
            <a:spAutoFit/>
          </a:bodyPr>
          <a:lstStyle/>
          <a:p>
            <a:pPr algn="ctr"/>
            <a:r>
              <a:rPr lang="en-US" sz="2200" dirty="0">
                <a:solidFill>
                  <a:schemeClr val="accent6"/>
                </a:solidFill>
              </a:rPr>
              <a:t>3</a:t>
            </a:r>
            <a:endParaRPr lang="en-IN" sz="2200" dirty="0">
              <a:solidFill>
                <a:schemeClr val="accent6"/>
              </a:solidFill>
            </a:endParaRPr>
          </a:p>
        </p:txBody>
      </p:sp>
      <p:sp>
        <p:nvSpPr>
          <p:cNvPr id="163" name="Oval 162">
            <a:extLst>
              <a:ext uri="{FF2B5EF4-FFF2-40B4-BE49-F238E27FC236}">
                <a16:creationId xmlns:a16="http://schemas.microsoft.com/office/drawing/2014/main" id="{742070E0-2E5E-4E01-92B2-0F7E0176C0A2}"/>
              </a:ext>
            </a:extLst>
          </p:cNvPr>
          <p:cNvSpPr>
            <a:spLocks/>
          </p:cNvSpPr>
          <p:nvPr/>
        </p:nvSpPr>
        <p:spPr>
          <a:xfrm>
            <a:off x="1200716" y="2375537"/>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64" name="TextBox 163">
            <a:extLst>
              <a:ext uri="{FF2B5EF4-FFF2-40B4-BE49-F238E27FC236}">
                <a16:creationId xmlns:a16="http://schemas.microsoft.com/office/drawing/2014/main" id="{9547FF92-63D1-4D98-953B-C92A026D8289}"/>
              </a:ext>
            </a:extLst>
          </p:cNvPr>
          <p:cNvSpPr txBox="1"/>
          <p:nvPr/>
        </p:nvSpPr>
        <p:spPr>
          <a:xfrm>
            <a:off x="1108583" y="3127514"/>
            <a:ext cx="552885" cy="430887"/>
          </a:xfrm>
          <a:prstGeom prst="rect">
            <a:avLst/>
          </a:prstGeom>
          <a:noFill/>
        </p:spPr>
        <p:txBody>
          <a:bodyPr wrap="square" rtlCol="0">
            <a:spAutoFit/>
          </a:bodyPr>
          <a:lstStyle/>
          <a:p>
            <a:pPr algn="ctr"/>
            <a:r>
              <a:rPr lang="en-US" sz="2200" dirty="0">
                <a:solidFill>
                  <a:schemeClr val="accent6"/>
                </a:solidFill>
              </a:rPr>
              <a:t>4</a:t>
            </a:r>
            <a:endParaRPr lang="en-IN" sz="2200" dirty="0">
              <a:solidFill>
                <a:schemeClr val="accent6"/>
              </a:solidFill>
            </a:endParaRPr>
          </a:p>
        </p:txBody>
      </p:sp>
      <p:sp>
        <p:nvSpPr>
          <p:cNvPr id="165" name="Oval 164">
            <a:extLst>
              <a:ext uri="{FF2B5EF4-FFF2-40B4-BE49-F238E27FC236}">
                <a16:creationId xmlns:a16="http://schemas.microsoft.com/office/drawing/2014/main" id="{2FF9BD9F-E543-4B1F-BFD4-C8C3FA5208D8}"/>
              </a:ext>
            </a:extLst>
          </p:cNvPr>
          <p:cNvSpPr>
            <a:spLocks/>
          </p:cNvSpPr>
          <p:nvPr/>
        </p:nvSpPr>
        <p:spPr>
          <a:xfrm>
            <a:off x="1200716" y="3129035"/>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66" name="TextBox 165">
            <a:extLst>
              <a:ext uri="{FF2B5EF4-FFF2-40B4-BE49-F238E27FC236}">
                <a16:creationId xmlns:a16="http://schemas.microsoft.com/office/drawing/2014/main" id="{BA35A303-4467-4954-A54C-F3C832EC82AE}"/>
              </a:ext>
            </a:extLst>
          </p:cNvPr>
          <p:cNvSpPr txBox="1"/>
          <p:nvPr/>
        </p:nvSpPr>
        <p:spPr>
          <a:xfrm>
            <a:off x="2023172" y="3127514"/>
            <a:ext cx="552885" cy="430887"/>
          </a:xfrm>
          <a:prstGeom prst="rect">
            <a:avLst/>
          </a:prstGeom>
          <a:noFill/>
        </p:spPr>
        <p:txBody>
          <a:bodyPr wrap="square" rtlCol="0">
            <a:spAutoFit/>
          </a:bodyPr>
          <a:lstStyle/>
          <a:p>
            <a:pPr algn="ctr"/>
            <a:r>
              <a:rPr lang="en-US" sz="2200" dirty="0">
                <a:solidFill>
                  <a:schemeClr val="accent6"/>
                </a:solidFill>
              </a:rPr>
              <a:t>2</a:t>
            </a:r>
            <a:endParaRPr lang="en-IN" sz="2200" dirty="0">
              <a:solidFill>
                <a:schemeClr val="accent6"/>
              </a:solidFill>
            </a:endParaRPr>
          </a:p>
        </p:txBody>
      </p:sp>
      <p:sp>
        <p:nvSpPr>
          <p:cNvPr id="167" name="Oval 166">
            <a:extLst>
              <a:ext uri="{FF2B5EF4-FFF2-40B4-BE49-F238E27FC236}">
                <a16:creationId xmlns:a16="http://schemas.microsoft.com/office/drawing/2014/main" id="{E8BA19CA-679E-4F86-908B-0CA495A1514E}"/>
              </a:ext>
            </a:extLst>
          </p:cNvPr>
          <p:cNvSpPr>
            <a:spLocks/>
          </p:cNvSpPr>
          <p:nvPr/>
        </p:nvSpPr>
        <p:spPr>
          <a:xfrm>
            <a:off x="2115305" y="3129035"/>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68" name="TextBox 167">
            <a:extLst>
              <a:ext uri="{FF2B5EF4-FFF2-40B4-BE49-F238E27FC236}">
                <a16:creationId xmlns:a16="http://schemas.microsoft.com/office/drawing/2014/main" id="{2FA554F1-5522-4A7D-A057-1DA52588D953}"/>
              </a:ext>
            </a:extLst>
          </p:cNvPr>
          <p:cNvSpPr txBox="1"/>
          <p:nvPr/>
        </p:nvSpPr>
        <p:spPr>
          <a:xfrm>
            <a:off x="2956423" y="3850032"/>
            <a:ext cx="552885" cy="430887"/>
          </a:xfrm>
          <a:prstGeom prst="rect">
            <a:avLst/>
          </a:prstGeom>
          <a:noFill/>
        </p:spPr>
        <p:txBody>
          <a:bodyPr wrap="square" rtlCol="0">
            <a:spAutoFit/>
          </a:bodyPr>
          <a:lstStyle/>
          <a:p>
            <a:pPr algn="ctr"/>
            <a:r>
              <a:rPr lang="en-US" sz="2200" dirty="0">
                <a:solidFill>
                  <a:schemeClr val="accent6"/>
                </a:solidFill>
              </a:rPr>
              <a:t>0</a:t>
            </a:r>
            <a:endParaRPr lang="en-IN" sz="2200" dirty="0">
              <a:solidFill>
                <a:schemeClr val="accent6"/>
              </a:solidFill>
            </a:endParaRPr>
          </a:p>
        </p:txBody>
      </p:sp>
      <p:sp>
        <p:nvSpPr>
          <p:cNvPr id="169" name="Oval 168">
            <a:extLst>
              <a:ext uri="{FF2B5EF4-FFF2-40B4-BE49-F238E27FC236}">
                <a16:creationId xmlns:a16="http://schemas.microsoft.com/office/drawing/2014/main" id="{027D1C1D-7632-488E-90ED-4DA2B8BFEA3B}"/>
              </a:ext>
            </a:extLst>
          </p:cNvPr>
          <p:cNvSpPr>
            <a:spLocks/>
          </p:cNvSpPr>
          <p:nvPr/>
        </p:nvSpPr>
        <p:spPr>
          <a:xfrm>
            <a:off x="3048556" y="3851553"/>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70" name="TextBox 169">
            <a:extLst>
              <a:ext uri="{FF2B5EF4-FFF2-40B4-BE49-F238E27FC236}">
                <a16:creationId xmlns:a16="http://schemas.microsoft.com/office/drawing/2014/main" id="{6102D901-9C7B-4BCC-82C6-59575E0EEB4D}"/>
              </a:ext>
            </a:extLst>
          </p:cNvPr>
          <p:cNvSpPr txBox="1"/>
          <p:nvPr/>
        </p:nvSpPr>
        <p:spPr>
          <a:xfrm>
            <a:off x="1108583" y="4554895"/>
            <a:ext cx="552885" cy="430887"/>
          </a:xfrm>
          <a:prstGeom prst="rect">
            <a:avLst/>
          </a:prstGeom>
          <a:noFill/>
        </p:spPr>
        <p:txBody>
          <a:bodyPr wrap="square" rtlCol="0">
            <a:spAutoFit/>
          </a:bodyPr>
          <a:lstStyle/>
          <a:p>
            <a:pPr algn="ctr"/>
            <a:r>
              <a:rPr lang="en-US" sz="2200" dirty="0">
                <a:solidFill>
                  <a:schemeClr val="accent6"/>
                </a:solidFill>
              </a:rPr>
              <a:t>5</a:t>
            </a:r>
            <a:endParaRPr lang="en-IN" sz="2200" dirty="0">
              <a:solidFill>
                <a:schemeClr val="accent6"/>
              </a:solidFill>
            </a:endParaRPr>
          </a:p>
        </p:txBody>
      </p:sp>
      <p:sp>
        <p:nvSpPr>
          <p:cNvPr id="171" name="Oval 170">
            <a:extLst>
              <a:ext uri="{FF2B5EF4-FFF2-40B4-BE49-F238E27FC236}">
                <a16:creationId xmlns:a16="http://schemas.microsoft.com/office/drawing/2014/main" id="{E9B7A19A-CCF0-4E4D-8440-016B6B1BB3E8}"/>
              </a:ext>
            </a:extLst>
          </p:cNvPr>
          <p:cNvSpPr>
            <a:spLocks/>
          </p:cNvSpPr>
          <p:nvPr/>
        </p:nvSpPr>
        <p:spPr>
          <a:xfrm>
            <a:off x="1200716" y="4556416"/>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72" name="TextBox 171">
            <a:extLst>
              <a:ext uri="{FF2B5EF4-FFF2-40B4-BE49-F238E27FC236}">
                <a16:creationId xmlns:a16="http://schemas.microsoft.com/office/drawing/2014/main" id="{9682F7B5-3E94-4258-93DF-083A3DA402F7}"/>
              </a:ext>
            </a:extLst>
          </p:cNvPr>
          <p:cNvSpPr txBox="1"/>
          <p:nvPr/>
        </p:nvSpPr>
        <p:spPr>
          <a:xfrm>
            <a:off x="2023172" y="4554895"/>
            <a:ext cx="552885" cy="430887"/>
          </a:xfrm>
          <a:prstGeom prst="rect">
            <a:avLst/>
          </a:prstGeom>
          <a:noFill/>
        </p:spPr>
        <p:txBody>
          <a:bodyPr wrap="square" rtlCol="0">
            <a:spAutoFit/>
          </a:bodyPr>
          <a:lstStyle/>
          <a:p>
            <a:pPr algn="ctr"/>
            <a:r>
              <a:rPr lang="en-US" sz="2200" dirty="0">
                <a:solidFill>
                  <a:schemeClr val="accent6"/>
                </a:solidFill>
              </a:rPr>
              <a:t>2</a:t>
            </a:r>
            <a:endParaRPr lang="en-IN" sz="2200" dirty="0">
              <a:solidFill>
                <a:schemeClr val="accent6"/>
              </a:solidFill>
            </a:endParaRPr>
          </a:p>
        </p:txBody>
      </p:sp>
      <p:sp>
        <p:nvSpPr>
          <p:cNvPr id="173" name="Oval 172">
            <a:extLst>
              <a:ext uri="{FF2B5EF4-FFF2-40B4-BE49-F238E27FC236}">
                <a16:creationId xmlns:a16="http://schemas.microsoft.com/office/drawing/2014/main" id="{84F04C54-D950-44FD-B5BE-0749E52D32A8}"/>
              </a:ext>
            </a:extLst>
          </p:cNvPr>
          <p:cNvSpPr>
            <a:spLocks/>
          </p:cNvSpPr>
          <p:nvPr/>
        </p:nvSpPr>
        <p:spPr>
          <a:xfrm>
            <a:off x="2115305" y="4556416"/>
            <a:ext cx="387673" cy="404732"/>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174" name="Content Placeholder 3">
            <a:extLst>
              <a:ext uri="{FF2B5EF4-FFF2-40B4-BE49-F238E27FC236}">
                <a16:creationId xmlns:a16="http://schemas.microsoft.com/office/drawing/2014/main" id="{A75029AD-0C99-4CAA-8A03-312D54E6D0AB}"/>
              </a:ext>
            </a:extLst>
          </p:cNvPr>
          <p:cNvSpPr txBox="1">
            <a:spLocks/>
          </p:cNvSpPr>
          <p:nvPr/>
        </p:nvSpPr>
        <p:spPr>
          <a:xfrm>
            <a:off x="6179364" y="1099648"/>
            <a:ext cx="5904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values of </a:t>
            </a:r>
            <a:r>
              <a:rPr lang="en-US" dirty="0" err="1"/>
              <a:t>u</a:t>
            </a:r>
            <a:r>
              <a:rPr lang="en-US" baseline="-25000" dirty="0" err="1"/>
              <a:t>i</a:t>
            </a:r>
            <a:r>
              <a:rPr lang="en-US" dirty="0"/>
              <a:t> &amp; </a:t>
            </a:r>
            <a:r>
              <a:rPr lang="en-US" dirty="0" err="1"/>
              <a:t>v</a:t>
            </a:r>
            <a:r>
              <a:rPr lang="en-US" baseline="-25000" dirty="0" err="1"/>
              <a:t>j</a:t>
            </a:r>
            <a:r>
              <a:rPr lang="en-US" dirty="0"/>
              <a:t> from the allocated cells.</a:t>
            </a:r>
            <a:endParaRPr lang="en-IN" baseline="-25000" dirty="0"/>
          </a:p>
        </p:txBody>
      </p:sp>
      <p:sp>
        <p:nvSpPr>
          <p:cNvPr id="175" name="Content Placeholder 3">
            <a:extLst>
              <a:ext uri="{FF2B5EF4-FFF2-40B4-BE49-F238E27FC236}">
                <a16:creationId xmlns:a16="http://schemas.microsoft.com/office/drawing/2014/main" id="{5BDE00A7-957C-456D-9C58-5850601E4484}"/>
              </a:ext>
            </a:extLst>
          </p:cNvPr>
          <p:cNvSpPr txBox="1">
            <a:spLocks/>
          </p:cNvSpPr>
          <p:nvPr/>
        </p:nvSpPr>
        <p:spPr>
          <a:xfrm>
            <a:off x="6179364" y="1573599"/>
            <a:ext cx="5904000" cy="757130"/>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opportunity cost for all the unallocated cells.</a:t>
            </a:r>
            <a:endParaRPr lang="en-IN" baseline="-25000" dirty="0"/>
          </a:p>
        </p:txBody>
      </p:sp>
      <p:sp>
        <p:nvSpPr>
          <p:cNvPr id="176" name="Content Placeholder 3">
            <a:extLst>
              <a:ext uri="{FF2B5EF4-FFF2-40B4-BE49-F238E27FC236}">
                <a16:creationId xmlns:a16="http://schemas.microsoft.com/office/drawing/2014/main" id="{93AD6731-B98C-4135-907C-0AC815AE35AC}"/>
              </a:ext>
            </a:extLst>
          </p:cNvPr>
          <p:cNvSpPr txBox="1">
            <a:spLocks/>
          </p:cNvSpPr>
          <p:nvPr/>
        </p:nvSpPr>
        <p:spPr>
          <a:xfrm>
            <a:off x="6179364" y="2379948"/>
            <a:ext cx="5904000" cy="1089529"/>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all the </a:t>
            </a:r>
            <a:r>
              <a:rPr lang="en-US" dirty="0">
                <a:solidFill>
                  <a:schemeClr val="tx2"/>
                </a:solidFill>
              </a:rPr>
              <a:t>unallocated cells </a:t>
            </a:r>
            <a:r>
              <a:rPr lang="en-US" dirty="0"/>
              <a:t>are having </a:t>
            </a:r>
            <a:r>
              <a:rPr lang="en-US" dirty="0">
                <a:solidFill>
                  <a:schemeClr val="accent6"/>
                </a:solidFill>
              </a:rPr>
              <a:t>non-negative opportunity costs </a:t>
            </a:r>
            <a:r>
              <a:rPr lang="en-US" dirty="0"/>
              <a:t>so obtained solution is </a:t>
            </a:r>
            <a:r>
              <a:rPr lang="en-US" dirty="0">
                <a:solidFill>
                  <a:srgbClr val="0070C0"/>
                </a:solidFill>
              </a:rPr>
              <a:t>optimal.</a:t>
            </a:r>
            <a:endParaRPr lang="en-IN" dirty="0">
              <a:solidFill>
                <a:srgbClr val="0070C0"/>
              </a:solidFill>
            </a:endParaRPr>
          </a:p>
        </p:txBody>
      </p:sp>
      <p:sp>
        <p:nvSpPr>
          <p:cNvPr id="180" name="Content Placeholder 3">
            <a:extLst>
              <a:ext uri="{FF2B5EF4-FFF2-40B4-BE49-F238E27FC236}">
                <a16:creationId xmlns:a16="http://schemas.microsoft.com/office/drawing/2014/main" id="{53308A16-9334-4920-B8CD-4BF1B3163979}"/>
              </a:ext>
            </a:extLst>
          </p:cNvPr>
          <p:cNvSpPr txBox="1">
            <a:spLocks/>
          </p:cNvSpPr>
          <p:nvPr/>
        </p:nvSpPr>
        <p:spPr>
          <a:xfrm>
            <a:off x="50791" y="43681"/>
            <a:ext cx="5904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6"/>
                </a:solidFill>
              </a:rPr>
              <a:t>Optimal solution by MODI method:</a:t>
            </a:r>
            <a:endParaRPr lang="en-IN" b="1" dirty="0">
              <a:solidFill>
                <a:schemeClr val="accent6"/>
              </a:solidFill>
            </a:endParaRPr>
          </a:p>
        </p:txBody>
      </p:sp>
      <p:sp>
        <p:nvSpPr>
          <p:cNvPr id="181" name="Content Placeholder 3">
            <a:extLst>
              <a:ext uri="{FF2B5EF4-FFF2-40B4-BE49-F238E27FC236}">
                <a16:creationId xmlns:a16="http://schemas.microsoft.com/office/drawing/2014/main" id="{F2650D56-BBF8-4EF9-A57A-73C0F46A355C}"/>
              </a:ext>
            </a:extLst>
          </p:cNvPr>
          <p:cNvSpPr txBox="1">
            <a:spLocks/>
          </p:cNvSpPr>
          <p:nvPr/>
        </p:nvSpPr>
        <p:spPr>
          <a:xfrm>
            <a:off x="7156497" y="625697"/>
            <a:ext cx="394973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solidFill>
              </a:rPr>
              <a:t>Total Allocations = m + n -1 = 7</a:t>
            </a:r>
            <a:endParaRPr lang="en-IN" dirty="0">
              <a:solidFill>
                <a:schemeClr val="tx2"/>
              </a:solidFill>
            </a:endParaRPr>
          </a:p>
        </p:txBody>
      </p:sp>
      <p:sp>
        <p:nvSpPr>
          <p:cNvPr id="183" name="Content Placeholder 3">
            <a:extLst>
              <a:ext uri="{FF2B5EF4-FFF2-40B4-BE49-F238E27FC236}">
                <a16:creationId xmlns:a16="http://schemas.microsoft.com/office/drawing/2014/main" id="{0742E64C-597D-423C-82AC-8A65E4CFA39D}"/>
              </a:ext>
            </a:extLst>
          </p:cNvPr>
          <p:cNvSpPr txBox="1">
            <a:spLocks/>
          </p:cNvSpPr>
          <p:nvPr/>
        </p:nvSpPr>
        <p:spPr>
          <a:xfrm>
            <a:off x="6179364" y="3518697"/>
            <a:ext cx="5904000" cy="2547364"/>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 in the obtained solution relative loss is minimum so at this point profit will be maximum.</a:t>
            </a:r>
          </a:p>
          <a:p>
            <a:pPr>
              <a:buClr>
                <a:schemeClr val="accent6"/>
              </a:buClr>
            </a:pPr>
            <a:r>
              <a:rPr lang="en-US" dirty="0"/>
              <a:t>For finding maximum profit </a:t>
            </a:r>
            <a:r>
              <a:rPr lang="en-US" dirty="0">
                <a:solidFill>
                  <a:schemeClr val="tx2"/>
                </a:solidFill>
              </a:rPr>
              <a:t>allocation obtained in the solution is transferred to profit table </a:t>
            </a:r>
            <a:r>
              <a:rPr lang="en-US" dirty="0"/>
              <a:t>and maximum profit will be calculated.</a:t>
            </a:r>
            <a:endParaRPr lang="en-IN" dirty="0"/>
          </a:p>
        </p:txBody>
      </p:sp>
      <p:sp>
        <p:nvSpPr>
          <p:cNvPr id="107" name="Content Placeholder 3">
            <a:extLst>
              <a:ext uri="{FF2B5EF4-FFF2-40B4-BE49-F238E27FC236}">
                <a16:creationId xmlns:a16="http://schemas.microsoft.com/office/drawing/2014/main" id="{1887D340-5744-4975-A639-5A1948E7EF1C}"/>
              </a:ext>
            </a:extLst>
          </p:cNvPr>
          <p:cNvSpPr txBox="1">
            <a:spLocks/>
          </p:cNvSpPr>
          <p:nvPr/>
        </p:nvSpPr>
        <p:spPr>
          <a:xfrm>
            <a:off x="6179364" y="151746"/>
            <a:ext cx="5904000"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Here</a:t>
            </a:r>
            <a:endParaRPr lang="en-IN" baseline="-25000" dirty="0"/>
          </a:p>
        </p:txBody>
      </p:sp>
    </p:spTree>
    <p:extLst>
      <p:ext uri="{BB962C8B-B14F-4D97-AF65-F5344CB8AC3E}">
        <p14:creationId xmlns:p14="http://schemas.microsoft.com/office/powerpoint/2010/main" val="31156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wipe(left)">
                                      <p:cBhvr>
                                        <p:cTn id="7" dur="5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9"/>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1"/>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2"/>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3"/>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6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80"/>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79"/>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78"/>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9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90"/>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13"/>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112"/>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11"/>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1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11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7"/>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125"/>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124"/>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23"/>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122"/>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121"/>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120"/>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32"/>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135"/>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07"/>
                                        </p:tgtEl>
                                        <p:attrNameLst>
                                          <p:attrName>style.visibility</p:attrName>
                                        </p:attrNameLst>
                                      </p:cBhvr>
                                      <p:to>
                                        <p:strVal val="visible"/>
                                      </p:to>
                                    </p:set>
                                    <p:animEffect transition="in" filter="wipe(left)">
                                      <p:cBhvr>
                                        <p:cTn id="160" dur="500"/>
                                        <p:tgtEl>
                                          <p:spTgt spid="107"/>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81"/>
                                        </p:tgtEl>
                                        <p:attrNameLst>
                                          <p:attrName>style.visibility</p:attrName>
                                        </p:attrNameLst>
                                      </p:cBhvr>
                                      <p:to>
                                        <p:strVal val="visible"/>
                                      </p:to>
                                    </p:set>
                                    <p:animEffect transition="in" filter="wipe(left)">
                                      <p:cBhvr>
                                        <p:cTn id="165" dur="500"/>
                                        <p:tgtEl>
                                          <p:spTgt spid="181"/>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174"/>
                                        </p:tgtEl>
                                        <p:attrNameLst>
                                          <p:attrName>style.visibility</p:attrName>
                                        </p:attrNameLst>
                                      </p:cBhvr>
                                      <p:to>
                                        <p:strVal val="visible"/>
                                      </p:to>
                                    </p:set>
                                    <p:animEffect transition="in" filter="wipe(left)">
                                      <p:cBhvr>
                                        <p:cTn id="170" dur="500"/>
                                        <p:tgtEl>
                                          <p:spTgt spid="17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42"/>
                                        </p:tgtEl>
                                        <p:attrNameLst>
                                          <p:attrName>style.visibility</p:attrName>
                                        </p:attrNameLst>
                                      </p:cBhvr>
                                      <p:to>
                                        <p:strVal val="visible"/>
                                      </p:to>
                                    </p:set>
                                    <p:animEffect transition="in" filter="wipe(left)">
                                      <p:cBhvr>
                                        <p:cTn id="175" dur="500"/>
                                        <p:tgtEl>
                                          <p:spTgt spid="142"/>
                                        </p:tgtEl>
                                      </p:cBhvr>
                                    </p:animEffect>
                                  </p:childTnLst>
                                </p:cTn>
                              </p:par>
                            </p:childTnLst>
                          </p:cTn>
                        </p:par>
                        <p:par>
                          <p:cTn id="176" fill="hold">
                            <p:stCondLst>
                              <p:cond delay="500"/>
                            </p:stCondLst>
                            <p:childTnLst>
                              <p:par>
                                <p:cTn id="177" presetID="22" presetClass="entr" presetSubtype="8" fill="hold" grpId="0" nodeType="afterEffect">
                                  <p:stCondLst>
                                    <p:cond delay="0"/>
                                  </p:stCondLst>
                                  <p:childTnLst>
                                    <p:set>
                                      <p:cBhvr>
                                        <p:cTn id="178" dur="1" fill="hold">
                                          <p:stCondLst>
                                            <p:cond delay="0"/>
                                          </p:stCondLst>
                                        </p:cTn>
                                        <p:tgtEl>
                                          <p:spTgt spid="141"/>
                                        </p:tgtEl>
                                        <p:attrNameLst>
                                          <p:attrName>style.visibility</p:attrName>
                                        </p:attrNameLst>
                                      </p:cBhvr>
                                      <p:to>
                                        <p:strVal val="visible"/>
                                      </p:to>
                                    </p:set>
                                    <p:animEffect transition="in" filter="wipe(left)">
                                      <p:cBhvr>
                                        <p:cTn id="179" dur="500"/>
                                        <p:tgtEl>
                                          <p:spTgt spid="141"/>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55"/>
                                        </p:tgtEl>
                                        <p:attrNameLst>
                                          <p:attrName>style.visibility</p:attrName>
                                        </p:attrNameLst>
                                      </p:cBhvr>
                                      <p:to>
                                        <p:strVal val="visible"/>
                                      </p:to>
                                    </p:set>
                                    <p:animEffect transition="in" filter="wipe(left)">
                                      <p:cBhvr>
                                        <p:cTn id="184" dur="500"/>
                                        <p:tgtEl>
                                          <p:spTgt spid="1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150"/>
                                        </p:tgtEl>
                                        <p:attrNameLst>
                                          <p:attrName>style.visibility</p:attrName>
                                        </p:attrNameLst>
                                      </p:cBhvr>
                                      <p:to>
                                        <p:strVal val="visible"/>
                                      </p:to>
                                    </p:set>
                                    <p:animEffect transition="in" filter="wipe(left)">
                                      <p:cBhvr>
                                        <p:cTn id="189" dur="500"/>
                                        <p:tgtEl>
                                          <p:spTgt spid="15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151"/>
                                        </p:tgtEl>
                                        <p:attrNameLst>
                                          <p:attrName>style.visibility</p:attrName>
                                        </p:attrNameLst>
                                      </p:cBhvr>
                                      <p:to>
                                        <p:strVal val="visible"/>
                                      </p:to>
                                    </p:set>
                                    <p:animEffect transition="in" filter="wipe(left)">
                                      <p:cBhvr>
                                        <p:cTn id="194" dur="500"/>
                                        <p:tgtEl>
                                          <p:spTgt spid="151"/>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53"/>
                                        </p:tgtEl>
                                        <p:attrNameLst>
                                          <p:attrName>style.visibility</p:attrName>
                                        </p:attrNameLst>
                                      </p:cBhvr>
                                      <p:to>
                                        <p:strVal val="visible"/>
                                      </p:to>
                                    </p:set>
                                    <p:animEffect transition="in" filter="wipe(left)">
                                      <p:cBhvr>
                                        <p:cTn id="199" dur="500"/>
                                        <p:tgtEl>
                                          <p:spTgt spid="153"/>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156"/>
                                        </p:tgtEl>
                                        <p:attrNameLst>
                                          <p:attrName>style.visibility</p:attrName>
                                        </p:attrNameLst>
                                      </p:cBhvr>
                                      <p:to>
                                        <p:strVal val="visible"/>
                                      </p:to>
                                    </p:set>
                                    <p:animEffect transition="in" filter="wipe(left)">
                                      <p:cBhvr>
                                        <p:cTn id="204" dur="500"/>
                                        <p:tgtEl>
                                          <p:spTgt spid="156"/>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152"/>
                                        </p:tgtEl>
                                        <p:attrNameLst>
                                          <p:attrName>style.visibility</p:attrName>
                                        </p:attrNameLst>
                                      </p:cBhvr>
                                      <p:to>
                                        <p:strVal val="visible"/>
                                      </p:to>
                                    </p:set>
                                    <p:animEffect transition="in" filter="wipe(left)">
                                      <p:cBhvr>
                                        <p:cTn id="209" dur="500"/>
                                        <p:tgtEl>
                                          <p:spTgt spid="152"/>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157"/>
                                        </p:tgtEl>
                                        <p:attrNameLst>
                                          <p:attrName>style.visibility</p:attrName>
                                        </p:attrNameLst>
                                      </p:cBhvr>
                                      <p:to>
                                        <p:strVal val="visible"/>
                                      </p:to>
                                    </p:set>
                                    <p:animEffect transition="in" filter="wipe(left)">
                                      <p:cBhvr>
                                        <p:cTn id="214" dur="500"/>
                                        <p:tgtEl>
                                          <p:spTgt spid="157"/>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154"/>
                                        </p:tgtEl>
                                        <p:attrNameLst>
                                          <p:attrName>style.visibility</p:attrName>
                                        </p:attrNameLst>
                                      </p:cBhvr>
                                      <p:to>
                                        <p:strVal val="visible"/>
                                      </p:to>
                                    </p:set>
                                    <p:animEffect transition="in" filter="wipe(left)">
                                      <p:cBhvr>
                                        <p:cTn id="219" dur="500"/>
                                        <p:tgtEl>
                                          <p:spTgt spid="154"/>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175"/>
                                        </p:tgtEl>
                                        <p:attrNameLst>
                                          <p:attrName>style.visibility</p:attrName>
                                        </p:attrNameLst>
                                      </p:cBhvr>
                                      <p:to>
                                        <p:strVal val="visible"/>
                                      </p:to>
                                    </p:set>
                                    <p:animEffect transition="in" filter="wipe(left)">
                                      <p:cBhvr>
                                        <p:cTn id="224" dur="500"/>
                                        <p:tgtEl>
                                          <p:spTgt spid="175"/>
                                        </p:tgtEl>
                                      </p:cBhvr>
                                    </p:animEffect>
                                  </p:childTnLst>
                                </p:cTn>
                              </p:par>
                            </p:childTnLst>
                          </p:cTn>
                        </p:par>
                      </p:childTnLst>
                    </p:cTn>
                  </p:par>
                  <p:par>
                    <p:cTn id="225" fill="hold">
                      <p:stCondLst>
                        <p:cond delay="indefinite"/>
                      </p:stCondLst>
                      <p:childTnLst>
                        <p:par>
                          <p:cTn id="226" fill="hold">
                            <p:stCondLst>
                              <p:cond delay="0"/>
                            </p:stCondLst>
                            <p:childTnLst>
                              <p:par>
                                <p:cTn id="227" presetID="21" presetClass="entr" presetSubtype="1" fill="hold" grpId="0" nodeType="clickEffect">
                                  <p:stCondLst>
                                    <p:cond delay="0"/>
                                  </p:stCondLst>
                                  <p:childTnLst>
                                    <p:set>
                                      <p:cBhvr>
                                        <p:cTn id="228" dur="1" fill="hold">
                                          <p:stCondLst>
                                            <p:cond delay="0"/>
                                          </p:stCondLst>
                                        </p:cTn>
                                        <p:tgtEl>
                                          <p:spTgt spid="159"/>
                                        </p:tgtEl>
                                        <p:attrNameLst>
                                          <p:attrName>style.visibility</p:attrName>
                                        </p:attrNameLst>
                                      </p:cBhvr>
                                      <p:to>
                                        <p:strVal val="visible"/>
                                      </p:to>
                                    </p:set>
                                    <p:animEffect transition="in" filter="wheel(1)">
                                      <p:cBhvr>
                                        <p:cTn id="229" dur="2000"/>
                                        <p:tgtEl>
                                          <p:spTgt spid="159"/>
                                        </p:tgtEl>
                                      </p:cBhvr>
                                    </p:animEffect>
                                  </p:childTnLst>
                                </p:cTn>
                              </p:par>
                            </p:childTnLst>
                          </p:cTn>
                        </p:par>
                        <p:par>
                          <p:cTn id="230" fill="hold">
                            <p:stCondLst>
                              <p:cond delay="2000"/>
                            </p:stCondLst>
                            <p:childTnLst>
                              <p:par>
                                <p:cTn id="231" presetID="22" presetClass="entr" presetSubtype="8" fill="hold" grpId="0" nodeType="afterEffect">
                                  <p:stCondLst>
                                    <p:cond delay="0"/>
                                  </p:stCondLst>
                                  <p:childTnLst>
                                    <p:set>
                                      <p:cBhvr>
                                        <p:cTn id="232" dur="1" fill="hold">
                                          <p:stCondLst>
                                            <p:cond delay="0"/>
                                          </p:stCondLst>
                                        </p:cTn>
                                        <p:tgtEl>
                                          <p:spTgt spid="158"/>
                                        </p:tgtEl>
                                        <p:attrNameLst>
                                          <p:attrName>style.visibility</p:attrName>
                                        </p:attrNameLst>
                                      </p:cBhvr>
                                      <p:to>
                                        <p:strVal val="visible"/>
                                      </p:to>
                                    </p:set>
                                    <p:animEffect transition="in" filter="wipe(left)">
                                      <p:cBhvr>
                                        <p:cTn id="233" dur="500"/>
                                        <p:tgtEl>
                                          <p:spTgt spid="158"/>
                                        </p:tgtEl>
                                      </p:cBhvr>
                                    </p:animEffect>
                                  </p:childTnLst>
                                </p:cTn>
                              </p:par>
                            </p:childTnLst>
                          </p:cTn>
                        </p:par>
                      </p:childTnLst>
                    </p:cTn>
                  </p:par>
                  <p:par>
                    <p:cTn id="234" fill="hold">
                      <p:stCondLst>
                        <p:cond delay="indefinite"/>
                      </p:stCondLst>
                      <p:childTnLst>
                        <p:par>
                          <p:cTn id="235" fill="hold">
                            <p:stCondLst>
                              <p:cond delay="0"/>
                            </p:stCondLst>
                            <p:childTnLst>
                              <p:par>
                                <p:cTn id="236" presetID="21" presetClass="entr" presetSubtype="1" fill="hold" grpId="0" nodeType="clickEffect">
                                  <p:stCondLst>
                                    <p:cond delay="0"/>
                                  </p:stCondLst>
                                  <p:childTnLst>
                                    <p:set>
                                      <p:cBhvr>
                                        <p:cTn id="237" dur="1" fill="hold">
                                          <p:stCondLst>
                                            <p:cond delay="0"/>
                                          </p:stCondLst>
                                        </p:cTn>
                                        <p:tgtEl>
                                          <p:spTgt spid="161"/>
                                        </p:tgtEl>
                                        <p:attrNameLst>
                                          <p:attrName>style.visibility</p:attrName>
                                        </p:attrNameLst>
                                      </p:cBhvr>
                                      <p:to>
                                        <p:strVal val="visible"/>
                                      </p:to>
                                    </p:set>
                                    <p:animEffect transition="in" filter="wheel(1)">
                                      <p:cBhvr>
                                        <p:cTn id="238" dur="2000"/>
                                        <p:tgtEl>
                                          <p:spTgt spid="161"/>
                                        </p:tgtEl>
                                      </p:cBhvr>
                                    </p:animEffect>
                                  </p:childTnLst>
                                </p:cTn>
                              </p:par>
                            </p:childTnLst>
                          </p:cTn>
                        </p:par>
                        <p:par>
                          <p:cTn id="239" fill="hold">
                            <p:stCondLst>
                              <p:cond delay="2000"/>
                            </p:stCondLst>
                            <p:childTnLst>
                              <p:par>
                                <p:cTn id="240" presetID="22" presetClass="entr" presetSubtype="8" fill="hold" grpId="0" nodeType="afterEffect">
                                  <p:stCondLst>
                                    <p:cond delay="0"/>
                                  </p:stCondLst>
                                  <p:childTnLst>
                                    <p:set>
                                      <p:cBhvr>
                                        <p:cTn id="241" dur="1" fill="hold">
                                          <p:stCondLst>
                                            <p:cond delay="0"/>
                                          </p:stCondLst>
                                        </p:cTn>
                                        <p:tgtEl>
                                          <p:spTgt spid="160"/>
                                        </p:tgtEl>
                                        <p:attrNameLst>
                                          <p:attrName>style.visibility</p:attrName>
                                        </p:attrNameLst>
                                      </p:cBhvr>
                                      <p:to>
                                        <p:strVal val="visible"/>
                                      </p:to>
                                    </p:set>
                                    <p:animEffect transition="in" filter="wipe(left)">
                                      <p:cBhvr>
                                        <p:cTn id="242" dur="500"/>
                                        <p:tgtEl>
                                          <p:spTgt spid="160"/>
                                        </p:tgtEl>
                                      </p:cBhvr>
                                    </p:animEffect>
                                  </p:childTnLst>
                                </p:cTn>
                              </p:par>
                            </p:childTnLst>
                          </p:cTn>
                        </p:par>
                      </p:childTnLst>
                    </p:cTn>
                  </p:par>
                  <p:par>
                    <p:cTn id="243" fill="hold">
                      <p:stCondLst>
                        <p:cond delay="indefinite"/>
                      </p:stCondLst>
                      <p:childTnLst>
                        <p:par>
                          <p:cTn id="244" fill="hold">
                            <p:stCondLst>
                              <p:cond delay="0"/>
                            </p:stCondLst>
                            <p:childTnLst>
                              <p:par>
                                <p:cTn id="245" presetID="21" presetClass="entr" presetSubtype="1" fill="hold" grpId="0" nodeType="clickEffect">
                                  <p:stCondLst>
                                    <p:cond delay="0"/>
                                  </p:stCondLst>
                                  <p:childTnLst>
                                    <p:set>
                                      <p:cBhvr>
                                        <p:cTn id="246" dur="1" fill="hold">
                                          <p:stCondLst>
                                            <p:cond delay="0"/>
                                          </p:stCondLst>
                                        </p:cTn>
                                        <p:tgtEl>
                                          <p:spTgt spid="163"/>
                                        </p:tgtEl>
                                        <p:attrNameLst>
                                          <p:attrName>style.visibility</p:attrName>
                                        </p:attrNameLst>
                                      </p:cBhvr>
                                      <p:to>
                                        <p:strVal val="visible"/>
                                      </p:to>
                                    </p:set>
                                    <p:animEffect transition="in" filter="wheel(1)">
                                      <p:cBhvr>
                                        <p:cTn id="247" dur="2000"/>
                                        <p:tgtEl>
                                          <p:spTgt spid="163"/>
                                        </p:tgtEl>
                                      </p:cBhvr>
                                    </p:animEffect>
                                  </p:childTnLst>
                                </p:cTn>
                              </p:par>
                            </p:childTnLst>
                          </p:cTn>
                        </p:par>
                        <p:par>
                          <p:cTn id="248" fill="hold">
                            <p:stCondLst>
                              <p:cond delay="2000"/>
                            </p:stCondLst>
                            <p:childTnLst>
                              <p:par>
                                <p:cTn id="249" presetID="22" presetClass="entr" presetSubtype="8" fill="hold" grpId="0" nodeType="afterEffect">
                                  <p:stCondLst>
                                    <p:cond delay="0"/>
                                  </p:stCondLst>
                                  <p:childTnLst>
                                    <p:set>
                                      <p:cBhvr>
                                        <p:cTn id="250" dur="1" fill="hold">
                                          <p:stCondLst>
                                            <p:cond delay="0"/>
                                          </p:stCondLst>
                                        </p:cTn>
                                        <p:tgtEl>
                                          <p:spTgt spid="162"/>
                                        </p:tgtEl>
                                        <p:attrNameLst>
                                          <p:attrName>style.visibility</p:attrName>
                                        </p:attrNameLst>
                                      </p:cBhvr>
                                      <p:to>
                                        <p:strVal val="visible"/>
                                      </p:to>
                                    </p:set>
                                    <p:animEffect transition="in" filter="wipe(left)">
                                      <p:cBhvr>
                                        <p:cTn id="251" dur="500"/>
                                        <p:tgtEl>
                                          <p:spTgt spid="162"/>
                                        </p:tgtEl>
                                      </p:cBhvr>
                                    </p:animEffect>
                                  </p:childTnLst>
                                </p:cTn>
                              </p:par>
                            </p:childTnLst>
                          </p:cTn>
                        </p:par>
                      </p:childTnLst>
                    </p:cTn>
                  </p:par>
                  <p:par>
                    <p:cTn id="252" fill="hold">
                      <p:stCondLst>
                        <p:cond delay="indefinite"/>
                      </p:stCondLst>
                      <p:childTnLst>
                        <p:par>
                          <p:cTn id="253" fill="hold">
                            <p:stCondLst>
                              <p:cond delay="0"/>
                            </p:stCondLst>
                            <p:childTnLst>
                              <p:par>
                                <p:cTn id="254" presetID="21" presetClass="entr" presetSubtype="1" fill="hold" grpId="0" nodeType="clickEffect">
                                  <p:stCondLst>
                                    <p:cond delay="0"/>
                                  </p:stCondLst>
                                  <p:childTnLst>
                                    <p:set>
                                      <p:cBhvr>
                                        <p:cTn id="255" dur="1" fill="hold">
                                          <p:stCondLst>
                                            <p:cond delay="0"/>
                                          </p:stCondLst>
                                        </p:cTn>
                                        <p:tgtEl>
                                          <p:spTgt spid="165"/>
                                        </p:tgtEl>
                                        <p:attrNameLst>
                                          <p:attrName>style.visibility</p:attrName>
                                        </p:attrNameLst>
                                      </p:cBhvr>
                                      <p:to>
                                        <p:strVal val="visible"/>
                                      </p:to>
                                    </p:set>
                                    <p:animEffect transition="in" filter="wheel(1)">
                                      <p:cBhvr>
                                        <p:cTn id="256" dur="2000"/>
                                        <p:tgtEl>
                                          <p:spTgt spid="165"/>
                                        </p:tgtEl>
                                      </p:cBhvr>
                                    </p:animEffect>
                                  </p:childTnLst>
                                </p:cTn>
                              </p:par>
                            </p:childTnLst>
                          </p:cTn>
                        </p:par>
                        <p:par>
                          <p:cTn id="257" fill="hold">
                            <p:stCondLst>
                              <p:cond delay="2000"/>
                            </p:stCondLst>
                            <p:childTnLst>
                              <p:par>
                                <p:cTn id="258" presetID="22" presetClass="entr" presetSubtype="8" fill="hold" grpId="0" nodeType="afterEffect">
                                  <p:stCondLst>
                                    <p:cond delay="0"/>
                                  </p:stCondLst>
                                  <p:childTnLst>
                                    <p:set>
                                      <p:cBhvr>
                                        <p:cTn id="259" dur="1" fill="hold">
                                          <p:stCondLst>
                                            <p:cond delay="0"/>
                                          </p:stCondLst>
                                        </p:cTn>
                                        <p:tgtEl>
                                          <p:spTgt spid="164"/>
                                        </p:tgtEl>
                                        <p:attrNameLst>
                                          <p:attrName>style.visibility</p:attrName>
                                        </p:attrNameLst>
                                      </p:cBhvr>
                                      <p:to>
                                        <p:strVal val="visible"/>
                                      </p:to>
                                    </p:set>
                                    <p:animEffect transition="in" filter="wipe(left)">
                                      <p:cBhvr>
                                        <p:cTn id="260" dur="500"/>
                                        <p:tgtEl>
                                          <p:spTgt spid="164"/>
                                        </p:tgtEl>
                                      </p:cBhvr>
                                    </p:animEffect>
                                  </p:childTnLst>
                                </p:cTn>
                              </p:par>
                            </p:childTnLst>
                          </p:cTn>
                        </p:par>
                      </p:childTnLst>
                    </p:cTn>
                  </p:par>
                  <p:par>
                    <p:cTn id="261" fill="hold">
                      <p:stCondLst>
                        <p:cond delay="indefinite"/>
                      </p:stCondLst>
                      <p:childTnLst>
                        <p:par>
                          <p:cTn id="262" fill="hold">
                            <p:stCondLst>
                              <p:cond delay="0"/>
                            </p:stCondLst>
                            <p:childTnLst>
                              <p:par>
                                <p:cTn id="263" presetID="21" presetClass="entr" presetSubtype="1" fill="hold" grpId="0" nodeType="clickEffect">
                                  <p:stCondLst>
                                    <p:cond delay="0"/>
                                  </p:stCondLst>
                                  <p:childTnLst>
                                    <p:set>
                                      <p:cBhvr>
                                        <p:cTn id="264" dur="1" fill="hold">
                                          <p:stCondLst>
                                            <p:cond delay="0"/>
                                          </p:stCondLst>
                                        </p:cTn>
                                        <p:tgtEl>
                                          <p:spTgt spid="167"/>
                                        </p:tgtEl>
                                        <p:attrNameLst>
                                          <p:attrName>style.visibility</p:attrName>
                                        </p:attrNameLst>
                                      </p:cBhvr>
                                      <p:to>
                                        <p:strVal val="visible"/>
                                      </p:to>
                                    </p:set>
                                    <p:animEffect transition="in" filter="wheel(1)">
                                      <p:cBhvr>
                                        <p:cTn id="265" dur="2000"/>
                                        <p:tgtEl>
                                          <p:spTgt spid="167"/>
                                        </p:tgtEl>
                                      </p:cBhvr>
                                    </p:animEffect>
                                  </p:childTnLst>
                                </p:cTn>
                              </p:par>
                            </p:childTnLst>
                          </p:cTn>
                        </p:par>
                        <p:par>
                          <p:cTn id="266" fill="hold">
                            <p:stCondLst>
                              <p:cond delay="2000"/>
                            </p:stCondLst>
                            <p:childTnLst>
                              <p:par>
                                <p:cTn id="267" presetID="22" presetClass="entr" presetSubtype="8" fill="hold" grpId="0" nodeType="afterEffect">
                                  <p:stCondLst>
                                    <p:cond delay="0"/>
                                  </p:stCondLst>
                                  <p:childTnLst>
                                    <p:set>
                                      <p:cBhvr>
                                        <p:cTn id="268" dur="1" fill="hold">
                                          <p:stCondLst>
                                            <p:cond delay="0"/>
                                          </p:stCondLst>
                                        </p:cTn>
                                        <p:tgtEl>
                                          <p:spTgt spid="166"/>
                                        </p:tgtEl>
                                        <p:attrNameLst>
                                          <p:attrName>style.visibility</p:attrName>
                                        </p:attrNameLst>
                                      </p:cBhvr>
                                      <p:to>
                                        <p:strVal val="visible"/>
                                      </p:to>
                                    </p:set>
                                    <p:animEffect transition="in" filter="wipe(left)">
                                      <p:cBhvr>
                                        <p:cTn id="269" dur="500"/>
                                        <p:tgtEl>
                                          <p:spTgt spid="166"/>
                                        </p:tgtEl>
                                      </p:cBhvr>
                                    </p:animEffect>
                                  </p:childTnLst>
                                </p:cTn>
                              </p:par>
                            </p:childTnLst>
                          </p:cTn>
                        </p:par>
                      </p:childTnLst>
                    </p:cTn>
                  </p:par>
                  <p:par>
                    <p:cTn id="270" fill="hold">
                      <p:stCondLst>
                        <p:cond delay="indefinite"/>
                      </p:stCondLst>
                      <p:childTnLst>
                        <p:par>
                          <p:cTn id="271" fill="hold">
                            <p:stCondLst>
                              <p:cond delay="0"/>
                            </p:stCondLst>
                            <p:childTnLst>
                              <p:par>
                                <p:cTn id="272" presetID="21" presetClass="entr" presetSubtype="1" fill="hold" grpId="0" nodeType="clickEffect">
                                  <p:stCondLst>
                                    <p:cond delay="0"/>
                                  </p:stCondLst>
                                  <p:childTnLst>
                                    <p:set>
                                      <p:cBhvr>
                                        <p:cTn id="273" dur="1" fill="hold">
                                          <p:stCondLst>
                                            <p:cond delay="0"/>
                                          </p:stCondLst>
                                        </p:cTn>
                                        <p:tgtEl>
                                          <p:spTgt spid="169"/>
                                        </p:tgtEl>
                                        <p:attrNameLst>
                                          <p:attrName>style.visibility</p:attrName>
                                        </p:attrNameLst>
                                      </p:cBhvr>
                                      <p:to>
                                        <p:strVal val="visible"/>
                                      </p:to>
                                    </p:set>
                                    <p:animEffect transition="in" filter="wheel(1)">
                                      <p:cBhvr>
                                        <p:cTn id="274" dur="2000"/>
                                        <p:tgtEl>
                                          <p:spTgt spid="169"/>
                                        </p:tgtEl>
                                      </p:cBhvr>
                                    </p:animEffect>
                                  </p:childTnLst>
                                </p:cTn>
                              </p:par>
                            </p:childTnLst>
                          </p:cTn>
                        </p:par>
                        <p:par>
                          <p:cTn id="275" fill="hold">
                            <p:stCondLst>
                              <p:cond delay="2000"/>
                            </p:stCondLst>
                            <p:childTnLst>
                              <p:par>
                                <p:cTn id="276" presetID="22" presetClass="entr" presetSubtype="8" fill="hold" grpId="0" nodeType="afterEffect">
                                  <p:stCondLst>
                                    <p:cond delay="0"/>
                                  </p:stCondLst>
                                  <p:childTnLst>
                                    <p:set>
                                      <p:cBhvr>
                                        <p:cTn id="277" dur="1" fill="hold">
                                          <p:stCondLst>
                                            <p:cond delay="0"/>
                                          </p:stCondLst>
                                        </p:cTn>
                                        <p:tgtEl>
                                          <p:spTgt spid="168"/>
                                        </p:tgtEl>
                                        <p:attrNameLst>
                                          <p:attrName>style.visibility</p:attrName>
                                        </p:attrNameLst>
                                      </p:cBhvr>
                                      <p:to>
                                        <p:strVal val="visible"/>
                                      </p:to>
                                    </p:set>
                                    <p:animEffect transition="in" filter="wipe(left)">
                                      <p:cBhvr>
                                        <p:cTn id="278" dur="500"/>
                                        <p:tgtEl>
                                          <p:spTgt spid="168"/>
                                        </p:tgtEl>
                                      </p:cBhvr>
                                    </p:animEffect>
                                  </p:childTnLst>
                                </p:cTn>
                              </p:par>
                            </p:childTnLst>
                          </p:cTn>
                        </p:par>
                      </p:childTnLst>
                    </p:cTn>
                  </p:par>
                  <p:par>
                    <p:cTn id="279" fill="hold">
                      <p:stCondLst>
                        <p:cond delay="indefinite"/>
                      </p:stCondLst>
                      <p:childTnLst>
                        <p:par>
                          <p:cTn id="280" fill="hold">
                            <p:stCondLst>
                              <p:cond delay="0"/>
                            </p:stCondLst>
                            <p:childTnLst>
                              <p:par>
                                <p:cTn id="281" presetID="21" presetClass="entr" presetSubtype="1" fill="hold" grpId="0" nodeType="clickEffect">
                                  <p:stCondLst>
                                    <p:cond delay="0"/>
                                  </p:stCondLst>
                                  <p:childTnLst>
                                    <p:set>
                                      <p:cBhvr>
                                        <p:cTn id="282" dur="1" fill="hold">
                                          <p:stCondLst>
                                            <p:cond delay="0"/>
                                          </p:stCondLst>
                                        </p:cTn>
                                        <p:tgtEl>
                                          <p:spTgt spid="171"/>
                                        </p:tgtEl>
                                        <p:attrNameLst>
                                          <p:attrName>style.visibility</p:attrName>
                                        </p:attrNameLst>
                                      </p:cBhvr>
                                      <p:to>
                                        <p:strVal val="visible"/>
                                      </p:to>
                                    </p:set>
                                    <p:animEffect transition="in" filter="wheel(1)">
                                      <p:cBhvr>
                                        <p:cTn id="283" dur="2000"/>
                                        <p:tgtEl>
                                          <p:spTgt spid="171"/>
                                        </p:tgtEl>
                                      </p:cBhvr>
                                    </p:animEffect>
                                  </p:childTnLst>
                                </p:cTn>
                              </p:par>
                            </p:childTnLst>
                          </p:cTn>
                        </p:par>
                        <p:par>
                          <p:cTn id="284" fill="hold">
                            <p:stCondLst>
                              <p:cond delay="2000"/>
                            </p:stCondLst>
                            <p:childTnLst>
                              <p:par>
                                <p:cTn id="285" presetID="22" presetClass="entr" presetSubtype="8" fill="hold" grpId="0" nodeType="afterEffect">
                                  <p:stCondLst>
                                    <p:cond delay="0"/>
                                  </p:stCondLst>
                                  <p:childTnLst>
                                    <p:set>
                                      <p:cBhvr>
                                        <p:cTn id="286" dur="1" fill="hold">
                                          <p:stCondLst>
                                            <p:cond delay="0"/>
                                          </p:stCondLst>
                                        </p:cTn>
                                        <p:tgtEl>
                                          <p:spTgt spid="170"/>
                                        </p:tgtEl>
                                        <p:attrNameLst>
                                          <p:attrName>style.visibility</p:attrName>
                                        </p:attrNameLst>
                                      </p:cBhvr>
                                      <p:to>
                                        <p:strVal val="visible"/>
                                      </p:to>
                                    </p:set>
                                    <p:animEffect transition="in" filter="wipe(left)">
                                      <p:cBhvr>
                                        <p:cTn id="287" dur="500"/>
                                        <p:tgtEl>
                                          <p:spTgt spid="170"/>
                                        </p:tgtEl>
                                      </p:cBhvr>
                                    </p:animEffect>
                                  </p:childTnLst>
                                </p:cTn>
                              </p:par>
                            </p:childTnLst>
                          </p:cTn>
                        </p:par>
                      </p:childTnLst>
                    </p:cTn>
                  </p:par>
                  <p:par>
                    <p:cTn id="288" fill="hold">
                      <p:stCondLst>
                        <p:cond delay="indefinite"/>
                      </p:stCondLst>
                      <p:childTnLst>
                        <p:par>
                          <p:cTn id="289" fill="hold">
                            <p:stCondLst>
                              <p:cond delay="0"/>
                            </p:stCondLst>
                            <p:childTnLst>
                              <p:par>
                                <p:cTn id="290" presetID="21" presetClass="entr" presetSubtype="1" fill="hold" grpId="0" nodeType="clickEffect">
                                  <p:stCondLst>
                                    <p:cond delay="0"/>
                                  </p:stCondLst>
                                  <p:childTnLst>
                                    <p:set>
                                      <p:cBhvr>
                                        <p:cTn id="291" dur="1" fill="hold">
                                          <p:stCondLst>
                                            <p:cond delay="0"/>
                                          </p:stCondLst>
                                        </p:cTn>
                                        <p:tgtEl>
                                          <p:spTgt spid="173"/>
                                        </p:tgtEl>
                                        <p:attrNameLst>
                                          <p:attrName>style.visibility</p:attrName>
                                        </p:attrNameLst>
                                      </p:cBhvr>
                                      <p:to>
                                        <p:strVal val="visible"/>
                                      </p:to>
                                    </p:set>
                                    <p:animEffect transition="in" filter="wheel(1)">
                                      <p:cBhvr>
                                        <p:cTn id="292" dur="2000"/>
                                        <p:tgtEl>
                                          <p:spTgt spid="173"/>
                                        </p:tgtEl>
                                      </p:cBhvr>
                                    </p:animEffect>
                                  </p:childTnLst>
                                </p:cTn>
                              </p:par>
                            </p:childTnLst>
                          </p:cTn>
                        </p:par>
                        <p:par>
                          <p:cTn id="293" fill="hold">
                            <p:stCondLst>
                              <p:cond delay="2000"/>
                            </p:stCondLst>
                            <p:childTnLst>
                              <p:par>
                                <p:cTn id="294" presetID="22" presetClass="entr" presetSubtype="8" fill="hold" grpId="0" nodeType="afterEffect">
                                  <p:stCondLst>
                                    <p:cond delay="0"/>
                                  </p:stCondLst>
                                  <p:childTnLst>
                                    <p:set>
                                      <p:cBhvr>
                                        <p:cTn id="295" dur="1" fill="hold">
                                          <p:stCondLst>
                                            <p:cond delay="0"/>
                                          </p:stCondLst>
                                        </p:cTn>
                                        <p:tgtEl>
                                          <p:spTgt spid="172"/>
                                        </p:tgtEl>
                                        <p:attrNameLst>
                                          <p:attrName>style.visibility</p:attrName>
                                        </p:attrNameLst>
                                      </p:cBhvr>
                                      <p:to>
                                        <p:strVal val="visible"/>
                                      </p:to>
                                    </p:set>
                                    <p:animEffect transition="in" filter="wipe(left)">
                                      <p:cBhvr>
                                        <p:cTn id="296" dur="500"/>
                                        <p:tgtEl>
                                          <p:spTgt spid="172"/>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176"/>
                                        </p:tgtEl>
                                        <p:attrNameLst>
                                          <p:attrName>style.visibility</p:attrName>
                                        </p:attrNameLst>
                                      </p:cBhvr>
                                      <p:to>
                                        <p:strVal val="visible"/>
                                      </p:to>
                                    </p:set>
                                    <p:animEffect transition="in" filter="wipe(left)">
                                      <p:cBhvr>
                                        <p:cTn id="301" dur="500"/>
                                        <p:tgtEl>
                                          <p:spTgt spid="176"/>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183">
                                            <p:txEl>
                                              <p:pRg st="0" end="0"/>
                                            </p:txEl>
                                          </p:spTgt>
                                        </p:tgtEl>
                                        <p:attrNameLst>
                                          <p:attrName>style.visibility</p:attrName>
                                        </p:attrNameLst>
                                      </p:cBhvr>
                                      <p:to>
                                        <p:strVal val="visible"/>
                                      </p:to>
                                    </p:set>
                                    <p:animEffect transition="in" filter="wipe(left)">
                                      <p:cBhvr>
                                        <p:cTn id="306" dur="500"/>
                                        <p:tgtEl>
                                          <p:spTgt spid="183">
                                            <p:txEl>
                                              <p:pRg st="0" end="0"/>
                                            </p:txEl>
                                          </p:spTgt>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8" fill="hold" grpId="0" nodeType="clickEffect">
                                  <p:stCondLst>
                                    <p:cond delay="0"/>
                                  </p:stCondLst>
                                  <p:childTnLst>
                                    <p:set>
                                      <p:cBhvr>
                                        <p:cTn id="310" dur="1" fill="hold">
                                          <p:stCondLst>
                                            <p:cond delay="0"/>
                                          </p:stCondLst>
                                        </p:cTn>
                                        <p:tgtEl>
                                          <p:spTgt spid="183">
                                            <p:txEl>
                                              <p:pRg st="1" end="1"/>
                                            </p:txEl>
                                          </p:spTgt>
                                        </p:tgtEl>
                                        <p:attrNameLst>
                                          <p:attrName>style.visibility</p:attrName>
                                        </p:attrNameLst>
                                      </p:cBhvr>
                                      <p:to>
                                        <p:strVal val="visible"/>
                                      </p:to>
                                    </p:set>
                                    <p:animEffect transition="in" filter="wipe(left)">
                                      <p:cBhvr>
                                        <p:cTn id="311" dur="500"/>
                                        <p:tgtEl>
                                          <p:spTgt spid="1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40" grpId="0"/>
      <p:bldP spid="43" grpId="0"/>
      <p:bldP spid="44" grpId="0"/>
      <p:bldP spid="47" grpId="0"/>
      <p:bldP spid="48" grpId="0"/>
      <p:bldP spid="49" grpId="0"/>
      <p:bldP spid="50" grpId="0"/>
      <p:bldP spid="51" grpId="0"/>
      <p:bldP spid="52" grpId="0"/>
      <p:bldP spid="53" grpId="0"/>
      <p:bldP spid="54" grpId="0"/>
      <p:bldP spid="64" grpId="0"/>
      <p:bldP spid="78" grpId="0"/>
      <p:bldP spid="90" grpId="0"/>
      <p:bldP spid="111" grpId="0"/>
      <p:bldP spid="117" grpId="0"/>
      <p:bldP spid="120" grpId="0"/>
      <p:bldP spid="123" grpId="0"/>
      <p:bldP spid="141" grpId="0"/>
      <p:bldP spid="142" grpId="0"/>
      <p:bldP spid="150" grpId="0"/>
      <p:bldP spid="151" grpId="0"/>
      <p:bldP spid="152" grpId="0"/>
      <p:bldP spid="153" grpId="0"/>
      <p:bldP spid="154" grpId="0"/>
      <p:bldP spid="155" grpId="0"/>
      <p:bldP spid="156" grpId="0"/>
      <p:bldP spid="157" grpId="0"/>
      <p:bldP spid="158" grpId="0"/>
      <p:bldP spid="159" grpId="0" animBg="1"/>
      <p:bldP spid="160" grpId="0"/>
      <p:bldP spid="161" grpId="0" animBg="1"/>
      <p:bldP spid="162" grpId="0"/>
      <p:bldP spid="163" grpId="0" animBg="1"/>
      <p:bldP spid="164" grpId="0"/>
      <p:bldP spid="165" grpId="0" animBg="1"/>
      <p:bldP spid="166" grpId="0"/>
      <p:bldP spid="167" grpId="0" animBg="1"/>
      <p:bldP spid="168" grpId="0"/>
      <p:bldP spid="169" grpId="0" animBg="1"/>
      <p:bldP spid="170" grpId="0"/>
      <p:bldP spid="171" grpId="0" animBg="1"/>
      <p:bldP spid="172" grpId="0"/>
      <p:bldP spid="173" grpId="0" animBg="1"/>
      <p:bldP spid="174" grpId="0"/>
      <p:bldP spid="175" grpId="0"/>
      <p:bldP spid="176" grpId="0"/>
      <p:bldP spid="180" grpId="0"/>
      <p:bldP spid="181" grpId="0"/>
      <p:bldP spid="183" grpId="0" uiExpand="1" build="p"/>
      <p:bldP spid="10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539A553-3E9A-4086-83ED-7A237D494DAF}"/>
              </a:ext>
            </a:extLst>
          </p:cNvPr>
          <p:cNvCxnSpPr>
            <a:cxnSpLocks/>
          </p:cNvCxnSpPr>
          <p:nvPr/>
        </p:nvCxnSpPr>
        <p:spPr>
          <a:xfrm>
            <a:off x="3898491" y="524396"/>
            <a:ext cx="0" cy="4849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E13CA24-B409-4ED2-91C7-F0A13F521405}"/>
              </a:ext>
            </a:extLst>
          </p:cNvPr>
          <p:cNvCxnSpPr>
            <a:cxnSpLocks/>
          </p:cNvCxnSpPr>
          <p:nvPr/>
        </p:nvCxnSpPr>
        <p:spPr>
          <a:xfrm>
            <a:off x="3898491" y="524396"/>
            <a:ext cx="4684765"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5EDDB8B-5996-4D43-A94B-5781DFE096EF}"/>
              </a:ext>
            </a:extLst>
          </p:cNvPr>
          <p:cNvCxnSpPr>
            <a:cxnSpLocks/>
          </p:cNvCxnSpPr>
          <p:nvPr/>
        </p:nvCxnSpPr>
        <p:spPr>
          <a:xfrm>
            <a:off x="3898491" y="1284070"/>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8407245-7795-4913-AA4A-FE809BDC0032}"/>
              </a:ext>
            </a:extLst>
          </p:cNvPr>
          <p:cNvCxnSpPr/>
          <p:nvPr/>
        </p:nvCxnSpPr>
        <p:spPr>
          <a:xfrm>
            <a:off x="3898491" y="2016360"/>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3CCB3E3-EE86-4C98-A2FE-6D6003F054A1}"/>
              </a:ext>
            </a:extLst>
          </p:cNvPr>
          <p:cNvCxnSpPr/>
          <p:nvPr/>
        </p:nvCxnSpPr>
        <p:spPr>
          <a:xfrm>
            <a:off x="3898491" y="2748650"/>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CADB30B-4889-4F2A-9089-0F4DAC7CECAE}"/>
              </a:ext>
            </a:extLst>
          </p:cNvPr>
          <p:cNvCxnSpPr/>
          <p:nvPr/>
        </p:nvCxnSpPr>
        <p:spPr>
          <a:xfrm>
            <a:off x="3898491" y="3480940"/>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C4BAF75-6466-42FB-9E84-6C0F75CFCAAB}"/>
              </a:ext>
            </a:extLst>
          </p:cNvPr>
          <p:cNvCxnSpPr/>
          <p:nvPr/>
        </p:nvCxnSpPr>
        <p:spPr>
          <a:xfrm>
            <a:off x="3898491" y="4213230"/>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1049A2-879A-4EC5-BB7D-49793A878205}"/>
              </a:ext>
            </a:extLst>
          </p:cNvPr>
          <p:cNvCxnSpPr/>
          <p:nvPr/>
        </p:nvCxnSpPr>
        <p:spPr>
          <a:xfrm>
            <a:off x="3898491" y="4913516"/>
            <a:ext cx="46836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DE6332-7C67-4680-9DA7-A033F34357B9}"/>
              </a:ext>
            </a:extLst>
          </p:cNvPr>
          <p:cNvCxnSpPr>
            <a:cxnSpLocks/>
          </p:cNvCxnSpPr>
          <p:nvPr/>
        </p:nvCxnSpPr>
        <p:spPr>
          <a:xfrm>
            <a:off x="4909873" y="524396"/>
            <a:ext cx="0" cy="4849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865186-AB2D-4D18-928B-224E9254196D}"/>
              </a:ext>
            </a:extLst>
          </p:cNvPr>
          <p:cNvCxnSpPr>
            <a:cxnSpLocks/>
          </p:cNvCxnSpPr>
          <p:nvPr/>
        </p:nvCxnSpPr>
        <p:spPr>
          <a:xfrm>
            <a:off x="5828664" y="524396"/>
            <a:ext cx="0" cy="4849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C5C988-4062-4FA3-BDDF-AD7DA1F867D4}"/>
              </a:ext>
            </a:extLst>
          </p:cNvPr>
          <p:cNvCxnSpPr>
            <a:cxnSpLocks/>
          </p:cNvCxnSpPr>
          <p:nvPr/>
        </p:nvCxnSpPr>
        <p:spPr>
          <a:xfrm>
            <a:off x="6747455" y="524396"/>
            <a:ext cx="0" cy="4849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53A0C9-3641-45F5-82BD-B1CA30F15BCE}"/>
              </a:ext>
            </a:extLst>
          </p:cNvPr>
          <p:cNvSpPr txBox="1"/>
          <p:nvPr/>
        </p:nvSpPr>
        <p:spPr>
          <a:xfrm>
            <a:off x="4051335" y="1404704"/>
            <a:ext cx="720000" cy="461665"/>
          </a:xfrm>
          <a:prstGeom prst="rect">
            <a:avLst/>
          </a:prstGeom>
          <a:noFill/>
        </p:spPr>
        <p:txBody>
          <a:bodyPr wrap="square" rtlCol="0">
            <a:spAutoFit/>
          </a:bodyPr>
          <a:lstStyle/>
          <a:p>
            <a:pPr algn="ctr"/>
            <a:r>
              <a:rPr lang="en-US" sz="2400" dirty="0"/>
              <a:t>F</a:t>
            </a:r>
            <a:r>
              <a:rPr lang="en-US" sz="2400" baseline="-25000" dirty="0"/>
              <a:t>1</a:t>
            </a:r>
            <a:endParaRPr lang="en-IN" sz="2400" baseline="-25000" dirty="0"/>
          </a:p>
        </p:txBody>
      </p:sp>
      <p:sp>
        <p:nvSpPr>
          <p:cNvPr id="14" name="TextBox 13">
            <a:extLst>
              <a:ext uri="{FF2B5EF4-FFF2-40B4-BE49-F238E27FC236}">
                <a16:creationId xmlns:a16="http://schemas.microsoft.com/office/drawing/2014/main" id="{54D0CAC3-9963-4352-9F15-B43277BE0760}"/>
              </a:ext>
            </a:extLst>
          </p:cNvPr>
          <p:cNvSpPr txBox="1"/>
          <p:nvPr/>
        </p:nvSpPr>
        <p:spPr>
          <a:xfrm>
            <a:off x="4051335" y="2147221"/>
            <a:ext cx="720000" cy="461665"/>
          </a:xfrm>
          <a:prstGeom prst="rect">
            <a:avLst/>
          </a:prstGeom>
          <a:noFill/>
        </p:spPr>
        <p:txBody>
          <a:bodyPr wrap="square" rtlCol="0">
            <a:spAutoFit/>
          </a:bodyPr>
          <a:lstStyle/>
          <a:p>
            <a:pPr algn="ctr"/>
            <a:r>
              <a:rPr lang="en-US" sz="2400" dirty="0"/>
              <a:t>F</a:t>
            </a:r>
            <a:r>
              <a:rPr lang="en-US" sz="2400" baseline="-25000" dirty="0"/>
              <a:t>2</a:t>
            </a:r>
            <a:endParaRPr lang="en-IN" sz="2400" baseline="-25000" dirty="0"/>
          </a:p>
        </p:txBody>
      </p:sp>
      <p:sp>
        <p:nvSpPr>
          <p:cNvPr id="15" name="TextBox 14">
            <a:extLst>
              <a:ext uri="{FF2B5EF4-FFF2-40B4-BE49-F238E27FC236}">
                <a16:creationId xmlns:a16="http://schemas.microsoft.com/office/drawing/2014/main" id="{F8B120C0-B866-45C1-BDDD-73C0629FF5B9}"/>
              </a:ext>
            </a:extLst>
          </p:cNvPr>
          <p:cNvSpPr txBox="1"/>
          <p:nvPr/>
        </p:nvSpPr>
        <p:spPr>
          <a:xfrm>
            <a:off x="4051335" y="2889738"/>
            <a:ext cx="720000" cy="461665"/>
          </a:xfrm>
          <a:prstGeom prst="rect">
            <a:avLst/>
          </a:prstGeom>
          <a:noFill/>
        </p:spPr>
        <p:txBody>
          <a:bodyPr wrap="square" rtlCol="0">
            <a:spAutoFit/>
          </a:bodyPr>
          <a:lstStyle/>
          <a:p>
            <a:pPr algn="ctr"/>
            <a:r>
              <a:rPr lang="en-US" sz="2400" dirty="0"/>
              <a:t>F</a:t>
            </a:r>
            <a:r>
              <a:rPr lang="en-US" sz="2400" baseline="-25000" dirty="0"/>
              <a:t>3</a:t>
            </a:r>
            <a:endParaRPr lang="en-IN" sz="2400" baseline="-25000" dirty="0"/>
          </a:p>
        </p:txBody>
      </p:sp>
      <p:sp>
        <p:nvSpPr>
          <p:cNvPr id="16" name="TextBox 15">
            <a:extLst>
              <a:ext uri="{FF2B5EF4-FFF2-40B4-BE49-F238E27FC236}">
                <a16:creationId xmlns:a16="http://schemas.microsoft.com/office/drawing/2014/main" id="{D264633F-DCD8-4B8C-A07C-0E35D125E401}"/>
              </a:ext>
            </a:extLst>
          </p:cNvPr>
          <p:cNvSpPr txBox="1"/>
          <p:nvPr/>
        </p:nvSpPr>
        <p:spPr>
          <a:xfrm>
            <a:off x="4051335" y="3632255"/>
            <a:ext cx="720000" cy="461665"/>
          </a:xfrm>
          <a:prstGeom prst="rect">
            <a:avLst/>
          </a:prstGeom>
          <a:noFill/>
        </p:spPr>
        <p:txBody>
          <a:bodyPr wrap="square" rtlCol="0">
            <a:spAutoFit/>
          </a:bodyPr>
          <a:lstStyle/>
          <a:p>
            <a:pPr algn="ctr"/>
            <a:r>
              <a:rPr lang="en-US" sz="2400" dirty="0"/>
              <a:t>F</a:t>
            </a:r>
            <a:r>
              <a:rPr lang="en-US" sz="2400" baseline="-25000" dirty="0"/>
              <a:t>4</a:t>
            </a:r>
            <a:endParaRPr lang="en-IN" sz="2400" baseline="-25000" dirty="0"/>
          </a:p>
        </p:txBody>
      </p:sp>
      <p:sp>
        <p:nvSpPr>
          <p:cNvPr id="17" name="TextBox 16">
            <a:extLst>
              <a:ext uri="{FF2B5EF4-FFF2-40B4-BE49-F238E27FC236}">
                <a16:creationId xmlns:a16="http://schemas.microsoft.com/office/drawing/2014/main" id="{1222654D-F4C1-42B0-A894-C71C674BC009}"/>
              </a:ext>
            </a:extLst>
          </p:cNvPr>
          <p:cNvSpPr txBox="1"/>
          <p:nvPr/>
        </p:nvSpPr>
        <p:spPr>
          <a:xfrm>
            <a:off x="5099269" y="673400"/>
            <a:ext cx="540000" cy="461665"/>
          </a:xfrm>
          <a:prstGeom prst="rect">
            <a:avLst/>
          </a:prstGeom>
          <a:noFill/>
        </p:spPr>
        <p:txBody>
          <a:bodyPr wrap="square" rtlCol="0">
            <a:spAutoFit/>
          </a:bodyPr>
          <a:lstStyle/>
          <a:p>
            <a:pPr algn="ctr"/>
            <a:r>
              <a:rPr lang="en-US" sz="2400" dirty="0"/>
              <a:t>S</a:t>
            </a:r>
            <a:r>
              <a:rPr lang="en-US" sz="2400" baseline="-25000" dirty="0"/>
              <a:t>1</a:t>
            </a:r>
            <a:endParaRPr lang="en-IN" sz="2400" baseline="-25000" dirty="0"/>
          </a:p>
        </p:txBody>
      </p:sp>
      <p:sp>
        <p:nvSpPr>
          <p:cNvPr id="18" name="TextBox 17">
            <a:extLst>
              <a:ext uri="{FF2B5EF4-FFF2-40B4-BE49-F238E27FC236}">
                <a16:creationId xmlns:a16="http://schemas.microsoft.com/office/drawing/2014/main" id="{F97CA0AD-1F2A-4A09-8247-F0ABB89E3F89}"/>
              </a:ext>
            </a:extLst>
          </p:cNvPr>
          <p:cNvSpPr txBox="1"/>
          <p:nvPr/>
        </p:nvSpPr>
        <p:spPr>
          <a:xfrm>
            <a:off x="6018060" y="673400"/>
            <a:ext cx="540000" cy="461665"/>
          </a:xfrm>
          <a:prstGeom prst="rect">
            <a:avLst/>
          </a:prstGeom>
          <a:noFill/>
        </p:spPr>
        <p:txBody>
          <a:bodyPr wrap="square" rtlCol="0">
            <a:spAutoFit/>
          </a:bodyPr>
          <a:lstStyle/>
          <a:p>
            <a:pPr algn="ctr"/>
            <a:r>
              <a:rPr lang="en-US" sz="2400" dirty="0"/>
              <a:t>S</a:t>
            </a:r>
            <a:r>
              <a:rPr lang="en-US" sz="2400" baseline="-25000" dirty="0"/>
              <a:t>2</a:t>
            </a:r>
            <a:endParaRPr lang="en-IN" sz="2400" baseline="-25000" dirty="0"/>
          </a:p>
        </p:txBody>
      </p:sp>
      <p:sp>
        <p:nvSpPr>
          <p:cNvPr id="19" name="TextBox 18">
            <a:extLst>
              <a:ext uri="{FF2B5EF4-FFF2-40B4-BE49-F238E27FC236}">
                <a16:creationId xmlns:a16="http://schemas.microsoft.com/office/drawing/2014/main" id="{B983BDFC-5021-460F-A0A7-ED6D379AE1B9}"/>
              </a:ext>
            </a:extLst>
          </p:cNvPr>
          <p:cNvSpPr txBox="1"/>
          <p:nvPr/>
        </p:nvSpPr>
        <p:spPr>
          <a:xfrm>
            <a:off x="6936851" y="673400"/>
            <a:ext cx="540000" cy="461665"/>
          </a:xfrm>
          <a:prstGeom prst="rect">
            <a:avLst/>
          </a:prstGeom>
          <a:noFill/>
        </p:spPr>
        <p:txBody>
          <a:bodyPr wrap="square" rtlCol="0">
            <a:spAutoFit/>
          </a:bodyPr>
          <a:lstStyle/>
          <a:p>
            <a:pPr algn="ctr"/>
            <a:r>
              <a:rPr lang="en-US" sz="2400" dirty="0"/>
              <a:t>S</a:t>
            </a:r>
            <a:r>
              <a:rPr lang="en-US" sz="2400" baseline="-25000" dirty="0"/>
              <a:t>3</a:t>
            </a:r>
            <a:endParaRPr lang="en-IN" sz="2400" baseline="-25000" dirty="0"/>
          </a:p>
        </p:txBody>
      </p:sp>
      <p:cxnSp>
        <p:nvCxnSpPr>
          <p:cNvPr id="20" name="Straight Connector 19">
            <a:extLst>
              <a:ext uri="{FF2B5EF4-FFF2-40B4-BE49-F238E27FC236}">
                <a16:creationId xmlns:a16="http://schemas.microsoft.com/office/drawing/2014/main" id="{FDD5F1E5-C245-447D-9BB2-88E1B6ED50A4}"/>
              </a:ext>
            </a:extLst>
          </p:cNvPr>
          <p:cNvCxnSpPr>
            <a:cxnSpLocks/>
          </p:cNvCxnSpPr>
          <p:nvPr/>
        </p:nvCxnSpPr>
        <p:spPr>
          <a:xfrm>
            <a:off x="3898491" y="524396"/>
            <a:ext cx="1011382" cy="75804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2836CEC-B105-443B-913B-A85762F104E6}"/>
              </a:ext>
            </a:extLst>
          </p:cNvPr>
          <p:cNvSpPr txBox="1"/>
          <p:nvPr/>
        </p:nvSpPr>
        <p:spPr>
          <a:xfrm>
            <a:off x="4051335" y="499110"/>
            <a:ext cx="1011382" cy="461665"/>
          </a:xfrm>
          <a:prstGeom prst="rect">
            <a:avLst/>
          </a:prstGeom>
          <a:noFill/>
        </p:spPr>
        <p:txBody>
          <a:bodyPr wrap="square" rtlCol="0">
            <a:spAutoFit/>
          </a:bodyPr>
          <a:lstStyle/>
          <a:p>
            <a:pPr algn="ctr"/>
            <a:r>
              <a:rPr lang="en-US" sz="2400" dirty="0"/>
              <a:t>To</a:t>
            </a:r>
            <a:endParaRPr lang="en-IN" sz="2400" baseline="-25000" dirty="0"/>
          </a:p>
        </p:txBody>
      </p:sp>
      <p:sp>
        <p:nvSpPr>
          <p:cNvPr id="22" name="TextBox 21">
            <a:extLst>
              <a:ext uri="{FF2B5EF4-FFF2-40B4-BE49-F238E27FC236}">
                <a16:creationId xmlns:a16="http://schemas.microsoft.com/office/drawing/2014/main" id="{6B393B62-DF96-474F-B469-F18B672C0EA4}"/>
              </a:ext>
            </a:extLst>
          </p:cNvPr>
          <p:cNvSpPr txBox="1"/>
          <p:nvPr/>
        </p:nvSpPr>
        <p:spPr>
          <a:xfrm>
            <a:off x="5379959" y="1647250"/>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23" name="TextBox 22">
            <a:extLst>
              <a:ext uri="{FF2B5EF4-FFF2-40B4-BE49-F238E27FC236}">
                <a16:creationId xmlns:a16="http://schemas.microsoft.com/office/drawing/2014/main" id="{46C2783F-CFEE-43AF-BA05-D8A927FCD91C}"/>
              </a:ext>
            </a:extLst>
          </p:cNvPr>
          <p:cNvSpPr txBox="1"/>
          <p:nvPr/>
        </p:nvSpPr>
        <p:spPr>
          <a:xfrm>
            <a:off x="6298750" y="1647250"/>
            <a:ext cx="540000" cy="461665"/>
          </a:xfrm>
          <a:prstGeom prst="rect">
            <a:avLst/>
          </a:prstGeom>
          <a:noFill/>
        </p:spPr>
        <p:txBody>
          <a:bodyPr wrap="square" rtlCol="0">
            <a:spAutoFit/>
          </a:bodyPr>
          <a:lstStyle/>
          <a:p>
            <a:pPr algn="ctr"/>
            <a:r>
              <a:rPr lang="en-US" sz="2400" dirty="0"/>
              <a:t>6</a:t>
            </a:r>
            <a:endParaRPr lang="en-IN" sz="2400" baseline="-25000" dirty="0"/>
          </a:p>
        </p:txBody>
      </p:sp>
      <p:sp>
        <p:nvSpPr>
          <p:cNvPr id="24" name="TextBox 23">
            <a:extLst>
              <a:ext uri="{FF2B5EF4-FFF2-40B4-BE49-F238E27FC236}">
                <a16:creationId xmlns:a16="http://schemas.microsoft.com/office/drawing/2014/main" id="{CDFC7767-F662-4F46-8E28-15CBFB28EFC2}"/>
              </a:ext>
            </a:extLst>
          </p:cNvPr>
          <p:cNvSpPr txBox="1"/>
          <p:nvPr/>
        </p:nvSpPr>
        <p:spPr>
          <a:xfrm>
            <a:off x="7217541" y="1647250"/>
            <a:ext cx="540000" cy="461665"/>
          </a:xfrm>
          <a:prstGeom prst="rect">
            <a:avLst/>
          </a:prstGeom>
          <a:noFill/>
        </p:spPr>
        <p:txBody>
          <a:bodyPr wrap="square" rtlCol="0">
            <a:spAutoFit/>
          </a:bodyPr>
          <a:lstStyle/>
          <a:p>
            <a:pPr algn="ctr"/>
            <a:r>
              <a:rPr lang="en-US" sz="2400" dirty="0"/>
              <a:t>1</a:t>
            </a:r>
            <a:endParaRPr lang="en-IN" sz="2400" baseline="-25000" dirty="0"/>
          </a:p>
        </p:txBody>
      </p:sp>
      <p:sp>
        <p:nvSpPr>
          <p:cNvPr id="25" name="TextBox 24">
            <a:extLst>
              <a:ext uri="{FF2B5EF4-FFF2-40B4-BE49-F238E27FC236}">
                <a16:creationId xmlns:a16="http://schemas.microsoft.com/office/drawing/2014/main" id="{22C8298A-88D5-429E-96E9-A5BF19918B58}"/>
              </a:ext>
            </a:extLst>
          </p:cNvPr>
          <p:cNvSpPr txBox="1"/>
          <p:nvPr/>
        </p:nvSpPr>
        <p:spPr>
          <a:xfrm>
            <a:off x="5379959" y="2372828"/>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6" name="TextBox 25">
            <a:extLst>
              <a:ext uri="{FF2B5EF4-FFF2-40B4-BE49-F238E27FC236}">
                <a16:creationId xmlns:a16="http://schemas.microsoft.com/office/drawing/2014/main" id="{EEB36193-2AF4-4A99-A539-28C8A3E61B05}"/>
              </a:ext>
            </a:extLst>
          </p:cNvPr>
          <p:cNvSpPr txBox="1"/>
          <p:nvPr/>
        </p:nvSpPr>
        <p:spPr>
          <a:xfrm>
            <a:off x="6298750" y="2370196"/>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27" name="TextBox 26">
            <a:extLst>
              <a:ext uri="{FF2B5EF4-FFF2-40B4-BE49-F238E27FC236}">
                <a16:creationId xmlns:a16="http://schemas.microsoft.com/office/drawing/2014/main" id="{3BA6FFB7-E1D9-4A4C-99C0-672476142DC6}"/>
              </a:ext>
            </a:extLst>
          </p:cNvPr>
          <p:cNvSpPr txBox="1"/>
          <p:nvPr/>
        </p:nvSpPr>
        <p:spPr>
          <a:xfrm>
            <a:off x="7217541" y="2370196"/>
            <a:ext cx="540000" cy="461665"/>
          </a:xfrm>
          <a:prstGeom prst="rect">
            <a:avLst/>
          </a:prstGeom>
          <a:noFill/>
        </p:spPr>
        <p:txBody>
          <a:bodyPr wrap="square" rtlCol="0">
            <a:spAutoFit/>
          </a:bodyPr>
          <a:lstStyle/>
          <a:p>
            <a:pPr algn="ctr"/>
            <a:r>
              <a:rPr lang="en-US" sz="2400" dirty="0"/>
              <a:t>-4</a:t>
            </a:r>
            <a:endParaRPr lang="en-IN" sz="2400" baseline="-25000" dirty="0"/>
          </a:p>
        </p:txBody>
      </p:sp>
      <p:sp>
        <p:nvSpPr>
          <p:cNvPr id="28" name="TextBox 27">
            <a:extLst>
              <a:ext uri="{FF2B5EF4-FFF2-40B4-BE49-F238E27FC236}">
                <a16:creationId xmlns:a16="http://schemas.microsoft.com/office/drawing/2014/main" id="{425451B2-10FF-466D-8CC4-1191BFC022A1}"/>
              </a:ext>
            </a:extLst>
          </p:cNvPr>
          <p:cNvSpPr txBox="1"/>
          <p:nvPr/>
        </p:nvSpPr>
        <p:spPr>
          <a:xfrm>
            <a:off x="5379959" y="3098406"/>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29" name="TextBox 28">
            <a:extLst>
              <a:ext uri="{FF2B5EF4-FFF2-40B4-BE49-F238E27FC236}">
                <a16:creationId xmlns:a16="http://schemas.microsoft.com/office/drawing/2014/main" id="{4CD00CB1-E9E2-484D-A72E-12BA8ECCDDA4}"/>
              </a:ext>
            </a:extLst>
          </p:cNvPr>
          <p:cNvSpPr txBox="1"/>
          <p:nvPr/>
        </p:nvSpPr>
        <p:spPr>
          <a:xfrm>
            <a:off x="6298750" y="3106056"/>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30" name="TextBox 29">
            <a:extLst>
              <a:ext uri="{FF2B5EF4-FFF2-40B4-BE49-F238E27FC236}">
                <a16:creationId xmlns:a16="http://schemas.microsoft.com/office/drawing/2014/main" id="{C0C260CD-FE50-4D2E-B70E-ADE3BC28DF62}"/>
              </a:ext>
            </a:extLst>
          </p:cNvPr>
          <p:cNvSpPr txBox="1"/>
          <p:nvPr/>
        </p:nvSpPr>
        <p:spPr>
          <a:xfrm>
            <a:off x="7217541" y="3106056"/>
            <a:ext cx="540000" cy="461665"/>
          </a:xfrm>
          <a:prstGeom prst="rect">
            <a:avLst/>
          </a:prstGeom>
          <a:noFill/>
        </p:spPr>
        <p:txBody>
          <a:bodyPr wrap="square" rtlCol="0">
            <a:spAutoFit/>
          </a:bodyPr>
          <a:lstStyle/>
          <a:p>
            <a:pPr algn="ctr"/>
            <a:r>
              <a:rPr lang="en-US" sz="2400" dirty="0"/>
              <a:t>2</a:t>
            </a:r>
            <a:endParaRPr lang="en-IN" sz="2400" baseline="-25000" dirty="0"/>
          </a:p>
        </p:txBody>
      </p:sp>
      <p:sp>
        <p:nvSpPr>
          <p:cNvPr id="31" name="TextBox 30">
            <a:extLst>
              <a:ext uri="{FF2B5EF4-FFF2-40B4-BE49-F238E27FC236}">
                <a16:creationId xmlns:a16="http://schemas.microsoft.com/office/drawing/2014/main" id="{87065EEF-C747-44D0-B273-8405A5CD56ED}"/>
              </a:ext>
            </a:extLst>
          </p:cNvPr>
          <p:cNvSpPr txBox="1"/>
          <p:nvPr/>
        </p:nvSpPr>
        <p:spPr>
          <a:xfrm>
            <a:off x="5379959" y="3823984"/>
            <a:ext cx="540000" cy="461665"/>
          </a:xfrm>
          <a:prstGeom prst="rect">
            <a:avLst/>
          </a:prstGeom>
          <a:noFill/>
        </p:spPr>
        <p:txBody>
          <a:bodyPr wrap="square" rtlCol="0">
            <a:spAutoFit/>
          </a:bodyPr>
          <a:lstStyle/>
          <a:p>
            <a:pPr algn="ctr"/>
            <a:r>
              <a:rPr lang="en-US" sz="2400" dirty="0"/>
              <a:t>8</a:t>
            </a:r>
            <a:endParaRPr lang="en-IN" sz="2400" baseline="-25000" dirty="0"/>
          </a:p>
        </p:txBody>
      </p:sp>
      <p:sp>
        <p:nvSpPr>
          <p:cNvPr id="32" name="TextBox 31">
            <a:extLst>
              <a:ext uri="{FF2B5EF4-FFF2-40B4-BE49-F238E27FC236}">
                <a16:creationId xmlns:a16="http://schemas.microsoft.com/office/drawing/2014/main" id="{5FF3CB84-81B7-4391-AB9A-FE2D1E5A1B2C}"/>
              </a:ext>
            </a:extLst>
          </p:cNvPr>
          <p:cNvSpPr txBox="1"/>
          <p:nvPr/>
        </p:nvSpPr>
        <p:spPr>
          <a:xfrm>
            <a:off x="6298750" y="3839922"/>
            <a:ext cx="540000" cy="461665"/>
          </a:xfrm>
          <a:prstGeom prst="rect">
            <a:avLst/>
          </a:prstGeom>
          <a:noFill/>
        </p:spPr>
        <p:txBody>
          <a:bodyPr wrap="square" rtlCol="0">
            <a:spAutoFit/>
          </a:bodyPr>
          <a:lstStyle/>
          <a:p>
            <a:pPr algn="ctr"/>
            <a:r>
              <a:rPr lang="en-US" sz="2400" dirty="0"/>
              <a:t>5</a:t>
            </a:r>
            <a:endParaRPr lang="en-IN" sz="2400" baseline="-25000" dirty="0"/>
          </a:p>
        </p:txBody>
      </p:sp>
      <p:sp>
        <p:nvSpPr>
          <p:cNvPr id="33" name="TextBox 32">
            <a:extLst>
              <a:ext uri="{FF2B5EF4-FFF2-40B4-BE49-F238E27FC236}">
                <a16:creationId xmlns:a16="http://schemas.microsoft.com/office/drawing/2014/main" id="{7005958E-AFF3-4C02-B819-D3D8EC208E16}"/>
              </a:ext>
            </a:extLst>
          </p:cNvPr>
          <p:cNvSpPr txBox="1"/>
          <p:nvPr/>
        </p:nvSpPr>
        <p:spPr>
          <a:xfrm>
            <a:off x="7217541" y="3839922"/>
            <a:ext cx="540000" cy="461665"/>
          </a:xfrm>
          <a:prstGeom prst="rect">
            <a:avLst/>
          </a:prstGeom>
          <a:noFill/>
        </p:spPr>
        <p:txBody>
          <a:bodyPr wrap="square" rtlCol="0">
            <a:spAutoFit/>
          </a:bodyPr>
          <a:lstStyle/>
          <a:p>
            <a:pPr algn="ctr"/>
            <a:r>
              <a:rPr lang="en-US" sz="2400" dirty="0"/>
              <a:t>3</a:t>
            </a:r>
            <a:endParaRPr lang="en-IN" sz="2400" baseline="-25000" dirty="0"/>
          </a:p>
        </p:txBody>
      </p:sp>
      <p:sp>
        <p:nvSpPr>
          <p:cNvPr id="34" name="TextBox 33">
            <a:extLst>
              <a:ext uri="{FF2B5EF4-FFF2-40B4-BE49-F238E27FC236}">
                <a16:creationId xmlns:a16="http://schemas.microsoft.com/office/drawing/2014/main" id="{648108AB-775F-49ED-8122-B5D574DD6369}"/>
              </a:ext>
            </a:extLst>
          </p:cNvPr>
          <p:cNvSpPr txBox="1"/>
          <p:nvPr/>
        </p:nvSpPr>
        <p:spPr>
          <a:xfrm>
            <a:off x="3817318" y="4332540"/>
            <a:ext cx="1173727" cy="461665"/>
          </a:xfrm>
          <a:prstGeom prst="rect">
            <a:avLst/>
          </a:prstGeom>
          <a:noFill/>
        </p:spPr>
        <p:txBody>
          <a:bodyPr wrap="square" rtlCol="0">
            <a:spAutoFit/>
          </a:bodyPr>
          <a:lstStyle/>
          <a:p>
            <a:pPr algn="ctr"/>
            <a:r>
              <a:rPr lang="en-US" sz="2400" dirty="0"/>
              <a:t>Dummy</a:t>
            </a:r>
            <a:endParaRPr lang="en-IN" sz="2400" baseline="-25000" dirty="0"/>
          </a:p>
        </p:txBody>
      </p:sp>
      <p:sp>
        <p:nvSpPr>
          <p:cNvPr id="35" name="TextBox 34">
            <a:extLst>
              <a:ext uri="{FF2B5EF4-FFF2-40B4-BE49-F238E27FC236}">
                <a16:creationId xmlns:a16="http://schemas.microsoft.com/office/drawing/2014/main" id="{489B1956-A733-437A-9541-FF79CC1E56CA}"/>
              </a:ext>
            </a:extLst>
          </p:cNvPr>
          <p:cNvSpPr txBox="1"/>
          <p:nvPr/>
        </p:nvSpPr>
        <p:spPr>
          <a:xfrm>
            <a:off x="5379959" y="4549563"/>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36" name="TextBox 35">
            <a:extLst>
              <a:ext uri="{FF2B5EF4-FFF2-40B4-BE49-F238E27FC236}">
                <a16:creationId xmlns:a16="http://schemas.microsoft.com/office/drawing/2014/main" id="{2DF59282-52BB-49B3-A3D6-68BD18C6368A}"/>
              </a:ext>
            </a:extLst>
          </p:cNvPr>
          <p:cNvSpPr txBox="1"/>
          <p:nvPr/>
        </p:nvSpPr>
        <p:spPr>
          <a:xfrm>
            <a:off x="6298750" y="4560408"/>
            <a:ext cx="540000" cy="461665"/>
          </a:xfrm>
          <a:prstGeom prst="rect">
            <a:avLst/>
          </a:prstGeom>
          <a:noFill/>
        </p:spPr>
        <p:txBody>
          <a:bodyPr wrap="square" rtlCol="0">
            <a:spAutoFit/>
          </a:bodyPr>
          <a:lstStyle/>
          <a:p>
            <a:pPr algn="ctr"/>
            <a:r>
              <a:rPr lang="en-US" sz="2400" dirty="0"/>
              <a:t>0</a:t>
            </a:r>
            <a:endParaRPr lang="en-IN" sz="2400" baseline="-25000" dirty="0"/>
          </a:p>
        </p:txBody>
      </p:sp>
      <p:sp>
        <p:nvSpPr>
          <p:cNvPr id="37" name="TextBox 36">
            <a:extLst>
              <a:ext uri="{FF2B5EF4-FFF2-40B4-BE49-F238E27FC236}">
                <a16:creationId xmlns:a16="http://schemas.microsoft.com/office/drawing/2014/main" id="{5E0EDFA3-E54B-4C61-9EA8-A873BCFEE115}"/>
              </a:ext>
            </a:extLst>
          </p:cNvPr>
          <p:cNvSpPr txBox="1"/>
          <p:nvPr/>
        </p:nvSpPr>
        <p:spPr>
          <a:xfrm>
            <a:off x="7217541" y="4560408"/>
            <a:ext cx="540000" cy="461665"/>
          </a:xfrm>
          <a:prstGeom prst="rect">
            <a:avLst/>
          </a:prstGeom>
          <a:noFill/>
        </p:spPr>
        <p:txBody>
          <a:bodyPr wrap="square" rtlCol="0">
            <a:spAutoFit/>
          </a:bodyPr>
          <a:lstStyle/>
          <a:p>
            <a:pPr algn="ctr"/>
            <a:r>
              <a:rPr lang="en-US" sz="2400" dirty="0"/>
              <a:t>0</a:t>
            </a:r>
            <a:endParaRPr lang="en-IN" sz="2400" baseline="-25000" dirty="0"/>
          </a:p>
        </p:txBody>
      </p:sp>
      <p:cxnSp>
        <p:nvCxnSpPr>
          <p:cNvPr id="38" name="Straight Connector 37">
            <a:extLst>
              <a:ext uri="{FF2B5EF4-FFF2-40B4-BE49-F238E27FC236}">
                <a16:creationId xmlns:a16="http://schemas.microsoft.com/office/drawing/2014/main" id="{1747F50A-645A-44ED-9375-851B65D1463C}"/>
              </a:ext>
            </a:extLst>
          </p:cNvPr>
          <p:cNvCxnSpPr>
            <a:cxnSpLocks/>
          </p:cNvCxnSpPr>
          <p:nvPr/>
        </p:nvCxnSpPr>
        <p:spPr>
          <a:xfrm>
            <a:off x="7666247" y="524396"/>
            <a:ext cx="0" cy="48488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BA4150F-2C4A-42CE-89F5-34A7C753689D}"/>
              </a:ext>
            </a:extLst>
          </p:cNvPr>
          <p:cNvSpPr txBox="1"/>
          <p:nvPr/>
        </p:nvSpPr>
        <p:spPr>
          <a:xfrm>
            <a:off x="3745648" y="885546"/>
            <a:ext cx="1011382" cy="461665"/>
          </a:xfrm>
          <a:prstGeom prst="rect">
            <a:avLst/>
          </a:prstGeom>
          <a:noFill/>
        </p:spPr>
        <p:txBody>
          <a:bodyPr wrap="square" rtlCol="0">
            <a:spAutoFit/>
          </a:bodyPr>
          <a:lstStyle/>
          <a:p>
            <a:pPr algn="ctr"/>
            <a:r>
              <a:rPr lang="en-US" sz="2400" dirty="0"/>
              <a:t>From</a:t>
            </a:r>
            <a:endParaRPr lang="en-IN" sz="2400" baseline="-25000" dirty="0"/>
          </a:p>
        </p:txBody>
      </p:sp>
      <p:cxnSp>
        <p:nvCxnSpPr>
          <p:cNvPr id="40" name="Straight Connector 39">
            <a:extLst>
              <a:ext uri="{FF2B5EF4-FFF2-40B4-BE49-F238E27FC236}">
                <a16:creationId xmlns:a16="http://schemas.microsoft.com/office/drawing/2014/main" id="{AA8782C9-C60B-4F01-AABB-6D30E6A0DACC}"/>
              </a:ext>
            </a:extLst>
          </p:cNvPr>
          <p:cNvCxnSpPr>
            <a:cxnSpLocks/>
          </p:cNvCxnSpPr>
          <p:nvPr/>
        </p:nvCxnSpPr>
        <p:spPr>
          <a:xfrm>
            <a:off x="8583256" y="522340"/>
            <a:ext cx="0" cy="439117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2B7E40-6267-4025-931F-F9CC02BE54B9}"/>
              </a:ext>
            </a:extLst>
          </p:cNvPr>
          <p:cNvCxnSpPr>
            <a:cxnSpLocks/>
          </p:cNvCxnSpPr>
          <p:nvPr/>
        </p:nvCxnSpPr>
        <p:spPr>
          <a:xfrm>
            <a:off x="3898491" y="5373216"/>
            <a:ext cx="376775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14C7658-6038-4112-9BF8-E2E988F2AFEB}"/>
              </a:ext>
            </a:extLst>
          </p:cNvPr>
          <p:cNvSpPr txBox="1"/>
          <p:nvPr/>
        </p:nvSpPr>
        <p:spPr>
          <a:xfrm>
            <a:off x="7574952" y="673400"/>
            <a:ext cx="1106703" cy="461665"/>
          </a:xfrm>
          <a:prstGeom prst="rect">
            <a:avLst/>
          </a:prstGeom>
          <a:noFill/>
        </p:spPr>
        <p:txBody>
          <a:bodyPr wrap="square" rtlCol="0">
            <a:spAutoFit/>
          </a:bodyPr>
          <a:lstStyle/>
          <a:p>
            <a:pPr algn="ctr"/>
            <a:r>
              <a:rPr lang="en-US" sz="2400" dirty="0"/>
              <a:t>Supply</a:t>
            </a:r>
            <a:endParaRPr lang="en-IN" sz="2400" baseline="-25000" dirty="0"/>
          </a:p>
        </p:txBody>
      </p:sp>
      <p:sp>
        <p:nvSpPr>
          <p:cNvPr id="43" name="TextBox 42">
            <a:extLst>
              <a:ext uri="{FF2B5EF4-FFF2-40B4-BE49-F238E27FC236}">
                <a16:creationId xmlns:a16="http://schemas.microsoft.com/office/drawing/2014/main" id="{E1AA9918-6FB0-4CC8-87BB-9823D3670983}"/>
              </a:ext>
            </a:extLst>
          </p:cNvPr>
          <p:cNvSpPr txBox="1"/>
          <p:nvPr/>
        </p:nvSpPr>
        <p:spPr>
          <a:xfrm>
            <a:off x="3817318" y="4945039"/>
            <a:ext cx="1173727" cy="461665"/>
          </a:xfrm>
          <a:prstGeom prst="rect">
            <a:avLst/>
          </a:prstGeom>
          <a:noFill/>
        </p:spPr>
        <p:txBody>
          <a:bodyPr wrap="square" rtlCol="0">
            <a:spAutoFit/>
          </a:bodyPr>
          <a:lstStyle/>
          <a:p>
            <a:pPr algn="ctr"/>
            <a:r>
              <a:rPr lang="en-US" sz="2400" dirty="0"/>
              <a:t>Demand</a:t>
            </a:r>
            <a:endParaRPr lang="en-IN" sz="2400" baseline="-25000" dirty="0"/>
          </a:p>
        </p:txBody>
      </p:sp>
      <p:sp>
        <p:nvSpPr>
          <p:cNvPr id="44" name="TextBox 43">
            <a:extLst>
              <a:ext uri="{FF2B5EF4-FFF2-40B4-BE49-F238E27FC236}">
                <a16:creationId xmlns:a16="http://schemas.microsoft.com/office/drawing/2014/main" id="{6056201F-1490-4B70-8B26-F5D17DB65D82}"/>
              </a:ext>
            </a:extLst>
          </p:cNvPr>
          <p:cNvSpPr txBox="1"/>
          <p:nvPr/>
        </p:nvSpPr>
        <p:spPr>
          <a:xfrm>
            <a:off x="7823482" y="1436115"/>
            <a:ext cx="540000" cy="461665"/>
          </a:xfrm>
          <a:prstGeom prst="rect">
            <a:avLst/>
          </a:prstGeom>
          <a:noFill/>
        </p:spPr>
        <p:txBody>
          <a:bodyPr wrap="square" rtlCol="0">
            <a:spAutoFit/>
          </a:bodyPr>
          <a:lstStyle/>
          <a:p>
            <a:pPr algn="ctr"/>
            <a:r>
              <a:rPr lang="en-US" sz="2400" dirty="0"/>
              <a:t>10</a:t>
            </a:r>
            <a:endParaRPr lang="en-IN" sz="2400" baseline="-25000" dirty="0"/>
          </a:p>
        </p:txBody>
      </p:sp>
      <p:sp>
        <p:nvSpPr>
          <p:cNvPr id="45" name="TextBox 44">
            <a:extLst>
              <a:ext uri="{FF2B5EF4-FFF2-40B4-BE49-F238E27FC236}">
                <a16:creationId xmlns:a16="http://schemas.microsoft.com/office/drawing/2014/main" id="{061263C6-9DB4-414A-99EF-81DB558E4454}"/>
              </a:ext>
            </a:extLst>
          </p:cNvPr>
          <p:cNvSpPr txBox="1"/>
          <p:nvPr/>
        </p:nvSpPr>
        <p:spPr>
          <a:xfrm>
            <a:off x="7766331" y="2177031"/>
            <a:ext cx="678407" cy="461665"/>
          </a:xfrm>
          <a:prstGeom prst="rect">
            <a:avLst/>
          </a:prstGeom>
          <a:noFill/>
        </p:spPr>
        <p:txBody>
          <a:bodyPr wrap="square" rtlCol="0">
            <a:spAutoFit/>
          </a:bodyPr>
          <a:lstStyle/>
          <a:p>
            <a:pPr algn="ctr"/>
            <a:r>
              <a:rPr lang="en-US" sz="2400" dirty="0"/>
              <a:t>150</a:t>
            </a:r>
            <a:endParaRPr lang="en-IN" sz="2400" baseline="-25000" dirty="0"/>
          </a:p>
        </p:txBody>
      </p:sp>
      <p:sp>
        <p:nvSpPr>
          <p:cNvPr id="46" name="TextBox 45">
            <a:extLst>
              <a:ext uri="{FF2B5EF4-FFF2-40B4-BE49-F238E27FC236}">
                <a16:creationId xmlns:a16="http://schemas.microsoft.com/office/drawing/2014/main" id="{15FFC02B-1B04-4B5C-AA47-71F5C84B82C0}"/>
              </a:ext>
            </a:extLst>
          </p:cNvPr>
          <p:cNvSpPr txBox="1"/>
          <p:nvPr/>
        </p:nvSpPr>
        <p:spPr>
          <a:xfrm>
            <a:off x="7823482" y="2903706"/>
            <a:ext cx="540000" cy="461665"/>
          </a:xfrm>
          <a:prstGeom prst="rect">
            <a:avLst/>
          </a:prstGeom>
          <a:noFill/>
        </p:spPr>
        <p:txBody>
          <a:bodyPr wrap="square" rtlCol="0">
            <a:spAutoFit/>
          </a:bodyPr>
          <a:lstStyle/>
          <a:p>
            <a:pPr algn="ctr"/>
            <a:r>
              <a:rPr lang="en-US" sz="2400" dirty="0"/>
              <a:t>50</a:t>
            </a:r>
            <a:endParaRPr lang="en-IN" sz="2400" baseline="-25000" dirty="0"/>
          </a:p>
        </p:txBody>
      </p:sp>
      <p:sp>
        <p:nvSpPr>
          <p:cNvPr id="47" name="TextBox 46">
            <a:extLst>
              <a:ext uri="{FF2B5EF4-FFF2-40B4-BE49-F238E27FC236}">
                <a16:creationId xmlns:a16="http://schemas.microsoft.com/office/drawing/2014/main" id="{7DFC469D-C5A7-4808-B7C6-6C395C701062}"/>
              </a:ext>
            </a:extLst>
          </p:cNvPr>
          <p:cNvSpPr txBox="1"/>
          <p:nvPr/>
        </p:nvSpPr>
        <p:spPr>
          <a:xfrm>
            <a:off x="7766331" y="3638780"/>
            <a:ext cx="678405" cy="461665"/>
          </a:xfrm>
          <a:prstGeom prst="rect">
            <a:avLst/>
          </a:prstGeom>
          <a:noFill/>
        </p:spPr>
        <p:txBody>
          <a:bodyPr wrap="square" rtlCol="0">
            <a:spAutoFit/>
          </a:bodyPr>
          <a:lstStyle/>
          <a:p>
            <a:pPr algn="ctr"/>
            <a:r>
              <a:rPr lang="en-US" sz="2400" dirty="0"/>
              <a:t>100</a:t>
            </a:r>
            <a:endParaRPr lang="en-IN" sz="2400" baseline="-25000" dirty="0"/>
          </a:p>
        </p:txBody>
      </p:sp>
      <p:sp>
        <p:nvSpPr>
          <p:cNvPr id="48" name="TextBox 47">
            <a:extLst>
              <a:ext uri="{FF2B5EF4-FFF2-40B4-BE49-F238E27FC236}">
                <a16:creationId xmlns:a16="http://schemas.microsoft.com/office/drawing/2014/main" id="{6C28B5E5-52DF-44CC-9DD4-99F8E0D60242}"/>
              </a:ext>
            </a:extLst>
          </p:cNvPr>
          <p:cNvSpPr txBox="1"/>
          <p:nvPr/>
        </p:nvSpPr>
        <p:spPr>
          <a:xfrm>
            <a:off x="7827032" y="4367982"/>
            <a:ext cx="540000" cy="461665"/>
          </a:xfrm>
          <a:prstGeom prst="rect">
            <a:avLst/>
          </a:prstGeom>
          <a:noFill/>
        </p:spPr>
        <p:txBody>
          <a:bodyPr wrap="square" rtlCol="0">
            <a:spAutoFit/>
          </a:bodyPr>
          <a:lstStyle/>
          <a:p>
            <a:pPr algn="ctr"/>
            <a:r>
              <a:rPr lang="en-US" sz="2400" dirty="0"/>
              <a:t>40</a:t>
            </a:r>
            <a:endParaRPr lang="en-IN" sz="2400" baseline="-25000" dirty="0"/>
          </a:p>
        </p:txBody>
      </p:sp>
      <p:sp>
        <p:nvSpPr>
          <p:cNvPr id="49" name="TextBox 48">
            <a:extLst>
              <a:ext uri="{FF2B5EF4-FFF2-40B4-BE49-F238E27FC236}">
                <a16:creationId xmlns:a16="http://schemas.microsoft.com/office/drawing/2014/main" id="{3FA72BFC-2340-4F2F-977A-180AD6D77BD7}"/>
              </a:ext>
            </a:extLst>
          </p:cNvPr>
          <p:cNvSpPr txBox="1"/>
          <p:nvPr/>
        </p:nvSpPr>
        <p:spPr>
          <a:xfrm>
            <a:off x="5045968" y="4945039"/>
            <a:ext cx="540000" cy="461665"/>
          </a:xfrm>
          <a:prstGeom prst="rect">
            <a:avLst/>
          </a:prstGeom>
          <a:noFill/>
        </p:spPr>
        <p:txBody>
          <a:bodyPr wrap="square" rtlCol="0">
            <a:spAutoFit/>
          </a:bodyPr>
          <a:lstStyle/>
          <a:p>
            <a:pPr algn="ctr"/>
            <a:r>
              <a:rPr lang="en-US" sz="2400" dirty="0"/>
              <a:t>80</a:t>
            </a:r>
            <a:endParaRPr lang="en-IN" sz="2400" baseline="-25000" dirty="0"/>
          </a:p>
        </p:txBody>
      </p:sp>
      <p:sp>
        <p:nvSpPr>
          <p:cNvPr id="50" name="TextBox 49">
            <a:extLst>
              <a:ext uri="{FF2B5EF4-FFF2-40B4-BE49-F238E27FC236}">
                <a16:creationId xmlns:a16="http://schemas.microsoft.com/office/drawing/2014/main" id="{8627A3E2-FDDF-4D40-BC4E-F90377AF5B16}"/>
              </a:ext>
            </a:extLst>
          </p:cNvPr>
          <p:cNvSpPr txBox="1"/>
          <p:nvPr/>
        </p:nvSpPr>
        <p:spPr>
          <a:xfrm>
            <a:off x="5918156" y="4945039"/>
            <a:ext cx="648787" cy="461665"/>
          </a:xfrm>
          <a:prstGeom prst="rect">
            <a:avLst/>
          </a:prstGeom>
          <a:noFill/>
        </p:spPr>
        <p:txBody>
          <a:bodyPr wrap="square" rtlCol="0">
            <a:spAutoFit/>
          </a:bodyPr>
          <a:lstStyle/>
          <a:p>
            <a:pPr algn="ctr"/>
            <a:r>
              <a:rPr lang="en-US" sz="2400" dirty="0"/>
              <a:t>120</a:t>
            </a:r>
            <a:endParaRPr lang="en-IN" sz="2400" baseline="-25000" dirty="0"/>
          </a:p>
        </p:txBody>
      </p:sp>
      <p:sp>
        <p:nvSpPr>
          <p:cNvPr id="51" name="TextBox 50">
            <a:extLst>
              <a:ext uri="{FF2B5EF4-FFF2-40B4-BE49-F238E27FC236}">
                <a16:creationId xmlns:a16="http://schemas.microsoft.com/office/drawing/2014/main" id="{C8EFC8B8-B3BA-443A-A27B-26EFD4B3C69B}"/>
              </a:ext>
            </a:extLst>
          </p:cNvPr>
          <p:cNvSpPr txBox="1"/>
          <p:nvPr/>
        </p:nvSpPr>
        <p:spPr>
          <a:xfrm>
            <a:off x="6849427" y="4945039"/>
            <a:ext cx="648787" cy="461665"/>
          </a:xfrm>
          <a:prstGeom prst="rect">
            <a:avLst/>
          </a:prstGeom>
          <a:noFill/>
        </p:spPr>
        <p:txBody>
          <a:bodyPr wrap="square" rtlCol="0">
            <a:spAutoFit/>
          </a:bodyPr>
          <a:lstStyle/>
          <a:p>
            <a:pPr algn="ctr"/>
            <a:r>
              <a:rPr lang="en-US" sz="2400" dirty="0"/>
              <a:t>150</a:t>
            </a:r>
            <a:endParaRPr lang="en-IN" sz="2400" baseline="-25000" dirty="0"/>
          </a:p>
        </p:txBody>
      </p:sp>
      <p:sp>
        <p:nvSpPr>
          <p:cNvPr id="52" name="TextBox 51">
            <a:extLst>
              <a:ext uri="{FF2B5EF4-FFF2-40B4-BE49-F238E27FC236}">
                <a16:creationId xmlns:a16="http://schemas.microsoft.com/office/drawing/2014/main" id="{C9D6B45A-C1C8-4868-A6FD-7B3A00F03AEB}"/>
              </a:ext>
            </a:extLst>
          </p:cNvPr>
          <p:cNvSpPr txBox="1"/>
          <p:nvPr/>
        </p:nvSpPr>
        <p:spPr>
          <a:xfrm>
            <a:off x="4834081" y="3440709"/>
            <a:ext cx="743437" cy="461665"/>
          </a:xfrm>
          <a:prstGeom prst="rect">
            <a:avLst/>
          </a:prstGeom>
          <a:noFill/>
        </p:spPr>
        <p:txBody>
          <a:bodyPr wrap="square" rtlCol="0">
            <a:spAutoFit/>
          </a:bodyPr>
          <a:lstStyle/>
          <a:p>
            <a:pPr algn="ctr"/>
            <a:r>
              <a:rPr lang="en-US" sz="2400" dirty="0">
                <a:solidFill>
                  <a:schemeClr val="tx2"/>
                </a:solidFill>
              </a:rPr>
              <a:t>80</a:t>
            </a:r>
            <a:endParaRPr lang="en-IN" sz="2400" dirty="0">
              <a:solidFill>
                <a:schemeClr val="tx2"/>
              </a:solidFill>
            </a:endParaRPr>
          </a:p>
        </p:txBody>
      </p:sp>
      <p:cxnSp>
        <p:nvCxnSpPr>
          <p:cNvPr id="53" name="Straight Connector 52">
            <a:extLst>
              <a:ext uri="{FF2B5EF4-FFF2-40B4-BE49-F238E27FC236}">
                <a16:creationId xmlns:a16="http://schemas.microsoft.com/office/drawing/2014/main" id="{85D5E3FA-8551-4258-95F1-FD868085EBAE}"/>
              </a:ext>
            </a:extLst>
          </p:cNvPr>
          <p:cNvCxnSpPr>
            <a:cxnSpLocks/>
          </p:cNvCxnSpPr>
          <p:nvPr/>
        </p:nvCxnSpPr>
        <p:spPr>
          <a:xfrm>
            <a:off x="4909873" y="3863087"/>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D4DDD4B-6487-4764-9522-619078E24E53}"/>
              </a:ext>
            </a:extLst>
          </p:cNvPr>
          <p:cNvCxnSpPr>
            <a:cxnSpLocks/>
          </p:cNvCxnSpPr>
          <p:nvPr/>
        </p:nvCxnSpPr>
        <p:spPr>
          <a:xfrm flipV="1">
            <a:off x="5487925" y="3486006"/>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F0E477C-B060-4364-A2D7-634FD1F87048}"/>
              </a:ext>
            </a:extLst>
          </p:cNvPr>
          <p:cNvSpPr txBox="1"/>
          <p:nvPr/>
        </p:nvSpPr>
        <p:spPr>
          <a:xfrm>
            <a:off x="5755729" y="1239524"/>
            <a:ext cx="743437" cy="461665"/>
          </a:xfrm>
          <a:prstGeom prst="rect">
            <a:avLst/>
          </a:prstGeom>
          <a:noFill/>
        </p:spPr>
        <p:txBody>
          <a:bodyPr wrap="square" rtlCol="0">
            <a:spAutoFit/>
          </a:bodyPr>
          <a:lstStyle/>
          <a:p>
            <a:pPr algn="ctr"/>
            <a:r>
              <a:rPr lang="en-US" sz="2400" dirty="0">
                <a:solidFill>
                  <a:schemeClr val="tx2"/>
                </a:solidFill>
              </a:rPr>
              <a:t>10</a:t>
            </a:r>
            <a:endParaRPr lang="en-IN" sz="2400" dirty="0">
              <a:solidFill>
                <a:schemeClr val="tx2"/>
              </a:solidFill>
            </a:endParaRPr>
          </a:p>
        </p:txBody>
      </p:sp>
      <p:cxnSp>
        <p:nvCxnSpPr>
          <p:cNvPr id="56" name="Straight Connector 55">
            <a:extLst>
              <a:ext uri="{FF2B5EF4-FFF2-40B4-BE49-F238E27FC236}">
                <a16:creationId xmlns:a16="http://schemas.microsoft.com/office/drawing/2014/main" id="{CF871413-01AF-457C-9003-2CE9E00A27B0}"/>
              </a:ext>
            </a:extLst>
          </p:cNvPr>
          <p:cNvCxnSpPr>
            <a:cxnSpLocks/>
          </p:cNvCxnSpPr>
          <p:nvPr/>
        </p:nvCxnSpPr>
        <p:spPr>
          <a:xfrm>
            <a:off x="5831521" y="1661902"/>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BE7BF7A-AA3D-460A-851A-3F3886B2A785}"/>
              </a:ext>
            </a:extLst>
          </p:cNvPr>
          <p:cNvCxnSpPr>
            <a:cxnSpLocks/>
          </p:cNvCxnSpPr>
          <p:nvPr/>
        </p:nvCxnSpPr>
        <p:spPr>
          <a:xfrm flipV="1">
            <a:off x="6409573" y="1284821"/>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D80194E-B93D-4B63-94CF-7F472B9F5007}"/>
              </a:ext>
            </a:extLst>
          </p:cNvPr>
          <p:cNvSpPr txBox="1"/>
          <p:nvPr/>
        </p:nvSpPr>
        <p:spPr>
          <a:xfrm>
            <a:off x="5753338" y="3440709"/>
            <a:ext cx="743437" cy="461665"/>
          </a:xfrm>
          <a:prstGeom prst="rect">
            <a:avLst/>
          </a:prstGeom>
          <a:noFill/>
        </p:spPr>
        <p:txBody>
          <a:bodyPr wrap="square" rtlCol="0">
            <a:spAutoFit/>
          </a:bodyPr>
          <a:lstStyle/>
          <a:p>
            <a:pPr algn="ctr"/>
            <a:r>
              <a:rPr lang="en-US" sz="2400" dirty="0">
                <a:solidFill>
                  <a:schemeClr val="tx2"/>
                </a:solidFill>
              </a:rPr>
              <a:t>20</a:t>
            </a:r>
            <a:endParaRPr lang="en-IN" sz="2400" dirty="0">
              <a:solidFill>
                <a:schemeClr val="tx2"/>
              </a:solidFill>
            </a:endParaRPr>
          </a:p>
        </p:txBody>
      </p:sp>
      <p:cxnSp>
        <p:nvCxnSpPr>
          <p:cNvPr id="59" name="Straight Connector 58">
            <a:extLst>
              <a:ext uri="{FF2B5EF4-FFF2-40B4-BE49-F238E27FC236}">
                <a16:creationId xmlns:a16="http://schemas.microsoft.com/office/drawing/2014/main" id="{6CFBCFD7-B38F-45C2-A9DF-A44A59076E4F}"/>
              </a:ext>
            </a:extLst>
          </p:cNvPr>
          <p:cNvCxnSpPr>
            <a:cxnSpLocks/>
          </p:cNvCxnSpPr>
          <p:nvPr/>
        </p:nvCxnSpPr>
        <p:spPr>
          <a:xfrm>
            <a:off x="5829130" y="3863087"/>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A69F63F-4936-4BD5-A7A7-A7E6E3267729}"/>
              </a:ext>
            </a:extLst>
          </p:cNvPr>
          <p:cNvCxnSpPr>
            <a:cxnSpLocks/>
          </p:cNvCxnSpPr>
          <p:nvPr/>
        </p:nvCxnSpPr>
        <p:spPr>
          <a:xfrm flipV="1">
            <a:off x="6407182" y="3486006"/>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DFEE6AF-A57F-46E6-BB7C-D36252846FC6}"/>
              </a:ext>
            </a:extLst>
          </p:cNvPr>
          <p:cNvSpPr txBox="1"/>
          <p:nvPr/>
        </p:nvSpPr>
        <p:spPr>
          <a:xfrm>
            <a:off x="5753308" y="1977802"/>
            <a:ext cx="743437" cy="461665"/>
          </a:xfrm>
          <a:prstGeom prst="rect">
            <a:avLst/>
          </a:prstGeom>
          <a:noFill/>
        </p:spPr>
        <p:txBody>
          <a:bodyPr wrap="square" rtlCol="0">
            <a:spAutoFit/>
          </a:bodyPr>
          <a:lstStyle/>
          <a:p>
            <a:pPr algn="ctr"/>
            <a:r>
              <a:rPr lang="en-US" sz="2400" dirty="0">
                <a:solidFill>
                  <a:schemeClr val="tx2"/>
                </a:solidFill>
              </a:rPr>
              <a:t>90</a:t>
            </a:r>
            <a:endParaRPr lang="en-IN" sz="2400" dirty="0">
              <a:solidFill>
                <a:schemeClr val="tx2"/>
              </a:solidFill>
            </a:endParaRPr>
          </a:p>
        </p:txBody>
      </p:sp>
      <p:cxnSp>
        <p:nvCxnSpPr>
          <p:cNvPr id="62" name="Straight Connector 61">
            <a:extLst>
              <a:ext uri="{FF2B5EF4-FFF2-40B4-BE49-F238E27FC236}">
                <a16:creationId xmlns:a16="http://schemas.microsoft.com/office/drawing/2014/main" id="{7CB598DC-FA2B-4961-A3C8-5B2DD1C2D26C}"/>
              </a:ext>
            </a:extLst>
          </p:cNvPr>
          <p:cNvCxnSpPr>
            <a:cxnSpLocks/>
          </p:cNvCxnSpPr>
          <p:nvPr/>
        </p:nvCxnSpPr>
        <p:spPr>
          <a:xfrm>
            <a:off x="5829100" y="2400180"/>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60BCC2B-F5A0-4F22-9A3A-4F040C0D8DBF}"/>
              </a:ext>
            </a:extLst>
          </p:cNvPr>
          <p:cNvCxnSpPr>
            <a:cxnSpLocks/>
          </p:cNvCxnSpPr>
          <p:nvPr/>
        </p:nvCxnSpPr>
        <p:spPr>
          <a:xfrm flipV="1">
            <a:off x="6407152" y="2023099"/>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35308CB-026C-4BDE-BA62-877F6DC12EDA}"/>
              </a:ext>
            </a:extLst>
          </p:cNvPr>
          <p:cNvSpPr txBox="1"/>
          <p:nvPr/>
        </p:nvSpPr>
        <p:spPr>
          <a:xfrm>
            <a:off x="6669298" y="2703238"/>
            <a:ext cx="743437" cy="461665"/>
          </a:xfrm>
          <a:prstGeom prst="rect">
            <a:avLst/>
          </a:prstGeom>
          <a:noFill/>
        </p:spPr>
        <p:txBody>
          <a:bodyPr wrap="square" rtlCol="0">
            <a:spAutoFit/>
          </a:bodyPr>
          <a:lstStyle/>
          <a:p>
            <a:pPr algn="ctr"/>
            <a:r>
              <a:rPr lang="en-US" sz="2400" dirty="0">
                <a:solidFill>
                  <a:schemeClr val="tx2"/>
                </a:solidFill>
              </a:rPr>
              <a:t>50</a:t>
            </a:r>
            <a:endParaRPr lang="en-IN" sz="2400" dirty="0">
              <a:solidFill>
                <a:schemeClr val="tx2"/>
              </a:solidFill>
            </a:endParaRPr>
          </a:p>
        </p:txBody>
      </p:sp>
      <p:cxnSp>
        <p:nvCxnSpPr>
          <p:cNvPr id="65" name="Straight Connector 64">
            <a:extLst>
              <a:ext uri="{FF2B5EF4-FFF2-40B4-BE49-F238E27FC236}">
                <a16:creationId xmlns:a16="http://schemas.microsoft.com/office/drawing/2014/main" id="{25F56C53-4BB3-4EEC-9A89-6F519B3338BC}"/>
              </a:ext>
            </a:extLst>
          </p:cNvPr>
          <p:cNvCxnSpPr>
            <a:cxnSpLocks/>
          </p:cNvCxnSpPr>
          <p:nvPr/>
        </p:nvCxnSpPr>
        <p:spPr>
          <a:xfrm>
            <a:off x="6745090" y="3125616"/>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EE5B039-7E4F-4E7D-9400-8F20CF41822E}"/>
              </a:ext>
            </a:extLst>
          </p:cNvPr>
          <p:cNvCxnSpPr>
            <a:cxnSpLocks/>
          </p:cNvCxnSpPr>
          <p:nvPr/>
        </p:nvCxnSpPr>
        <p:spPr>
          <a:xfrm flipV="1">
            <a:off x="7323142" y="2748535"/>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CA35AE2-A8BD-480D-801C-03F7A387AA03}"/>
              </a:ext>
            </a:extLst>
          </p:cNvPr>
          <p:cNvSpPr txBox="1"/>
          <p:nvPr/>
        </p:nvSpPr>
        <p:spPr>
          <a:xfrm>
            <a:off x="6669298" y="1968586"/>
            <a:ext cx="743437" cy="461665"/>
          </a:xfrm>
          <a:prstGeom prst="rect">
            <a:avLst/>
          </a:prstGeom>
          <a:noFill/>
        </p:spPr>
        <p:txBody>
          <a:bodyPr wrap="square" rtlCol="0">
            <a:spAutoFit/>
          </a:bodyPr>
          <a:lstStyle/>
          <a:p>
            <a:pPr algn="ctr"/>
            <a:r>
              <a:rPr lang="en-US" sz="2400" dirty="0">
                <a:solidFill>
                  <a:schemeClr val="tx2"/>
                </a:solidFill>
              </a:rPr>
              <a:t>60</a:t>
            </a:r>
            <a:endParaRPr lang="en-IN" sz="2400" dirty="0">
              <a:solidFill>
                <a:schemeClr val="tx2"/>
              </a:solidFill>
            </a:endParaRPr>
          </a:p>
        </p:txBody>
      </p:sp>
      <p:cxnSp>
        <p:nvCxnSpPr>
          <p:cNvPr id="68" name="Straight Connector 67">
            <a:extLst>
              <a:ext uri="{FF2B5EF4-FFF2-40B4-BE49-F238E27FC236}">
                <a16:creationId xmlns:a16="http://schemas.microsoft.com/office/drawing/2014/main" id="{418A619E-8AB2-4D3A-A23E-4A7A94E1B153}"/>
              </a:ext>
            </a:extLst>
          </p:cNvPr>
          <p:cNvCxnSpPr>
            <a:cxnSpLocks/>
          </p:cNvCxnSpPr>
          <p:nvPr/>
        </p:nvCxnSpPr>
        <p:spPr>
          <a:xfrm>
            <a:off x="6745090" y="2390964"/>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6845E9A-576D-43CD-9F7E-5EA4EA6B8A0E}"/>
              </a:ext>
            </a:extLst>
          </p:cNvPr>
          <p:cNvCxnSpPr>
            <a:cxnSpLocks/>
          </p:cNvCxnSpPr>
          <p:nvPr/>
        </p:nvCxnSpPr>
        <p:spPr>
          <a:xfrm flipV="1">
            <a:off x="7323142" y="2013883"/>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490DA7B-0EAB-41F1-886D-473244733617}"/>
              </a:ext>
            </a:extLst>
          </p:cNvPr>
          <p:cNvSpPr txBox="1"/>
          <p:nvPr/>
        </p:nvSpPr>
        <p:spPr>
          <a:xfrm>
            <a:off x="6671726" y="4166874"/>
            <a:ext cx="743437" cy="461665"/>
          </a:xfrm>
          <a:prstGeom prst="rect">
            <a:avLst/>
          </a:prstGeom>
          <a:noFill/>
        </p:spPr>
        <p:txBody>
          <a:bodyPr wrap="square" rtlCol="0">
            <a:spAutoFit/>
          </a:bodyPr>
          <a:lstStyle/>
          <a:p>
            <a:pPr algn="ctr"/>
            <a:r>
              <a:rPr lang="en-US" sz="2400" dirty="0">
                <a:solidFill>
                  <a:schemeClr val="tx2"/>
                </a:solidFill>
              </a:rPr>
              <a:t>40</a:t>
            </a:r>
            <a:endParaRPr lang="en-IN" sz="2400" dirty="0">
              <a:solidFill>
                <a:schemeClr val="tx2"/>
              </a:solidFill>
            </a:endParaRPr>
          </a:p>
        </p:txBody>
      </p:sp>
      <p:cxnSp>
        <p:nvCxnSpPr>
          <p:cNvPr id="71" name="Straight Connector 70">
            <a:extLst>
              <a:ext uri="{FF2B5EF4-FFF2-40B4-BE49-F238E27FC236}">
                <a16:creationId xmlns:a16="http://schemas.microsoft.com/office/drawing/2014/main" id="{F175DC68-A0EE-4FBB-B471-AFE514E2C1E9}"/>
              </a:ext>
            </a:extLst>
          </p:cNvPr>
          <p:cNvCxnSpPr>
            <a:cxnSpLocks/>
          </p:cNvCxnSpPr>
          <p:nvPr/>
        </p:nvCxnSpPr>
        <p:spPr>
          <a:xfrm>
            <a:off x="6747518" y="4589252"/>
            <a:ext cx="5816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52E4FE8-7DB4-4548-8702-F4E3C2540E8F}"/>
              </a:ext>
            </a:extLst>
          </p:cNvPr>
          <p:cNvCxnSpPr>
            <a:cxnSpLocks/>
          </p:cNvCxnSpPr>
          <p:nvPr/>
        </p:nvCxnSpPr>
        <p:spPr>
          <a:xfrm flipV="1">
            <a:off x="7325570" y="4212171"/>
            <a:ext cx="0" cy="377081"/>
          </a:xfrm>
          <a:prstGeom prst="line">
            <a:avLst/>
          </a:prstGeom>
        </p:spPr>
        <p:style>
          <a:lnRef idx="1">
            <a:schemeClr val="accent1"/>
          </a:lnRef>
          <a:fillRef idx="0">
            <a:schemeClr val="accent1"/>
          </a:fillRef>
          <a:effectRef idx="0">
            <a:schemeClr val="accent1"/>
          </a:effectRef>
          <a:fontRef idx="minor">
            <a:schemeClr val="tx1"/>
          </a:fontRef>
        </p:style>
      </p:cxnSp>
      <p:sp>
        <p:nvSpPr>
          <p:cNvPr id="107" name="Content Placeholder 105">
            <a:extLst>
              <a:ext uri="{FF2B5EF4-FFF2-40B4-BE49-F238E27FC236}">
                <a16:creationId xmlns:a16="http://schemas.microsoft.com/office/drawing/2014/main" id="{01275265-F1D0-4482-9664-FA3475C857D1}"/>
              </a:ext>
            </a:extLst>
          </p:cNvPr>
          <p:cNvSpPr txBox="1">
            <a:spLocks/>
          </p:cNvSpPr>
          <p:nvPr/>
        </p:nvSpPr>
        <p:spPr>
          <a:xfrm>
            <a:off x="130834" y="5451674"/>
            <a:ext cx="2505683" cy="3820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Maximum Profit</a:t>
            </a:r>
            <a:endParaRPr lang="en-IN" dirty="0"/>
          </a:p>
        </p:txBody>
      </p:sp>
      <p:sp>
        <p:nvSpPr>
          <p:cNvPr id="108" name="Content Placeholder 3">
            <a:extLst>
              <a:ext uri="{FF2B5EF4-FFF2-40B4-BE49-F238E27FC236}">
                <a16:creationId xmlns:a16="http://schemas.microsoft.com/office/drawing/2014/main" id="{A5BCE515-7C3B-49BB-AAE8-1E9CDA4CEBC7}"/>
              </a:ext>
            </a:extLst>
          </p:cNvPr>
          <p:cNvSpPr txBox="1">
            <a:spLocks/>
          </p:cNvSpPr>
          <p:nvPr/>
        </p:nvSpPr>
        <p:spPr>
          <a:xfrm>
            <a:off x="189670" y="5856169"/>
            <a:ext cx="1541022"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dirty="0">
                <a:latin typeface="Roboto Condensed" panose="02000000000000000000" pitchFamily="2" charset="0"/>
                <a:ea typeface="Roboto Condensed" panose="02000000000000000000" pitchFamily="2" charset="0"/>
              </a:rPr>
              <a:t>10</a:t>
            </a:r>
            <a:r>
              <a:rPr lang="en-US" dirty="0"/>
              <a:t> x 6) +</a:t>
            </a:r>
            <a:endParaRPr lang="en-IN" dirty="0"/>
          </a:p>
        </p:txBody>
      </p:sp>
      <p:sp>
        <p:nvSpPr>
          <p:cNvPr id="109" name="Content Placeholder 3">
            <a:extLst>
              <a:ext uri="{FF2B5EF4-FFF2-40B4-BE49-F238E27FC236}">
                <a16:creationId xmlns:a16="http://schemas.microsoft.com/office/drawing/2014/main" id="{C35E8476-0457-42B7-A9EC-5159C50F330A}"/>
              </a:ext>
            </a:extLst>
          </p:cNvPr>
          <p:cNvSpPr txBox="1">
            <a:spLocks/>
          </p:cNvSpPr>
          <p:nvPr/>
        </p:nvSpPr>
        <p:spPr>
          <a:xfrm>
            <a:off x="1587686" y="5856169"/>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(90 x -2) +</a:t>
            </a:r>
            <a:endParaRPr lang="en-IN" dirty="0"/>
          </a:p>
        </p:txBody>
      </p:sp>
      <p:sp>
        <p:nvSpPr>
          <p:cNvPr id="110" name="Content Placeholder 3">
            <a:extLst>
              <a:ext uri="{FF2B5EF4-FFF2-40B4-BE49-F238E27FC236}">
                <a16:creationId xmlns:a16="http://schemas.microsoft.com/office/drawing/2014/main" id="{2B739386-FC4C-43F9-B2B4-71FE178A0A51}"/>
              </a:ext>
            </a:extLst>
          </p:cNvPr>
          <p:cNvSpPr txBox="1">
            <a:spLocks/>
          </p:cNvSpPr>
          <p:nvPr/>
        </p:nvSpPr>
        <p:spPr>
          <a:xfrm>
            <a:off x="189670" y="6256222"/>
            <a:ext cx="1682223" cy="424732"/>
          </a:xfrm>
          <a:prstGeom prst="rect">
            <a:avLst/>
          </a:prstGeom>
          <a:ln>
            <a:noFill/>
          </a:ln>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Roboto Condensed" panose="02000000000000000000" pitchFamily="2" charset="0"/>
                <a:ea typeface="Roboto Condensed" panose="02000000000000000000" pitchFamily="2" charset="0"/>
              </a:rPr>
              <a:t>= </a:t>
            </a:r>
            <a:r>
              <a:rPr lang="en-US" b="1" dirty="0">
                <a:latin typeface="Roboto Condensed" panose="02000000000000000000" pitchFamily="2" charset="0"/>
                <a:ea typeface="Roboto Condensed" panose="02000000000000000000" pitchFamily="2" charset="0"/>
              </a:rPr>
              <a:t>₹480</a:t>
            </a:r>
            <a:endParaRPr lang="en-IN" b="1" dirty="0"/>
          </a:p>
        </p:txBody>
      </p:sp>
      <p:sp>
        <p:nvSpPr>
          <p:cNvPr id="111" name="Content Placeholder 3">
            <a:extLst>
              <a:ext uri="{FF2B5EF4-FFF2-40B4-BE49-F238E27FC236}">
                <a16:creationId xmlns:a16="http://schemas.microsoft.com/office/drawing/2014/main" id="{C387A422-9CDA-44F8-96D9-0F5EC43BE0A5}"/>
              </a:ext>
            </a:extLst>
          </p:cNvPr>
          <p:cNvSpPr txBox="1">
            <a:spLocks/>
          </p:cNvSpPr>
          <p:nvPr/>
        </p:nvSpPr>
        <p:spPr>
          <a:xfrm>
            <a:off x="2850728" y="5856169"/>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(60 x -4) +</a:t>
            </a:r>
            <a:endParaRPr lang="en-IN" dirty="0"/>
          </a:p>
        </p:txBody>
      </p:sp>
      <p:sp>
        <p:nvSpPr>
          <p:cNvPr id="112" name="Content Placeholder 3">
            <a:extLst>
              <a:ext uri="{FF2B5EF4-FFF2-40B4-BE49-F238E27FC236}">
                <a16:creationId xmlns:a16="http://schemas.microsoft.com/office/drawing/2014/main" id="{7AEAE2EB-6C6A-4E5E-97AE-31817CE6BF2E}"/>
              </a:ext>
            </a:extLst>
          </p:cNvPr>
          <p:cNvSpPr txBox="1">
            <a:spLocks/>
          </p:cNvSpPr>
          <p:nvPr/>
        </p:nvSpPr>
        <p:spPr>
          <a:xfrm>
            <a:off x="4110444" y="5856169"/>
            <a:ext cx="1623214"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(50 x 2) +</a:t>
            </a:r>
            <a:endParaRPr lang="en-IN" dirty="0"/>
          </a:p>
        </p:txBody>
      </p:sp>
      <p:sp>
        <p:nvSpPr>
          <p:cNvPr id="114" name="Content Placeholder 3">
            <a:extLst>
              <a:ext uri="{FF2B5EF4-FFF2-40B4-BE49-F238E27FC236}">
                <a16:creationId xmlns:a16="http://schemas.microsoft.com/office/drawing/2014/main" id="{575288A1-708E-4EA1-A086-6CBE83382447}"/>
              </a:ext>
            </a:extLst>
          </p:cNvPr>
          <p:cNvSpPr txBox="1">
            <a:spLocks/>
          </p:cNvSpPr>
          <p:nvPr/>
        </p:nvSpPr>
        <p:spPr>
          <a:xfrm>
            <a:off x="6296527" y="5857971"/>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(20 x 5)</a:t>
            </a:r>
            <a:endParaRPr lang="en-IN" dirty="0"/>
          </a:p>
        </p:txBody>
      </p:sp>
      <p:sp>
        <p:nvSpPr>
          <p:cNvPr id="115" name="Content Placeholder 3">
            <a:extLst>
              <a:ext uri="{FF2B5EF4-FFF2-40B4-BE49-F238E27FC236}">
                <a16:creationId xmlns:a16="http://schemas.microsoft.com/office/drawing/2014/main" id="{F357B38C-DC2A-4D43-AEEA-10E42AB9A53B}"/>
              </a:ext>
            </a:extLst>
          </p:cNvPr>
          <p:cNvSpPr txBox="1">
            <a:spLocks/>
          </p:cNvSpPr>
          <p:nvPr/>
        </p:nvSpPr>
        <p:spPr>
          <a:xfrm>
            <a:off x="7517875" y="5857971"/>
            <a:ext cx="16822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(40 x 0)</a:t>
            </a:r>
            <a:endParaRPr lang="en-IN" dirty="0"/>
          </a:p>
        </p:txBody>
      </p:sp>
      <p:sp>
        <p:nvSpPr>
          <p:cNvPr id="118" name="Content Placeholder 3">
            <a:extLst>
              <a:ext uri="{FF2B5EF4-FFF2-40B4-BE49-F238E27FC236}">
                <a16:creationId xmlns:a16="http://schemas.microsoft.com/office/drawing/2014/main" id="{0068B5C8-808C-4758-8609-E5AA77D110E4}"/>
              </a:ext>
            </a:extLst>
          </p:cNvPr>
          <p:cNvSpPr txBox="1">
            <a:spLocks/>
          </p:cNvSpPr>
          <p:nvPr/>
        </p:nvSpPr>
        <p:spPr>
          <a:xfrm>
            <a:off x="5334119" y="5856169"/>
            <a:ext cx="1474429" cy="424732"/>
          </a:xfrm>
          <a:prstGeom prst="rect">
            <a:avLst/>
          </a:prstGeom>
        </p:spPr>
        <p:txBody>
          <a:bodyPr vert="horz" wrap="square"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(80 x 8)</a:t>
            </a:r>
            <a:endParaRPr lang="en-IN" dirty="0"/>
          </a:p>
        </p:txBody>
      </p:sp>
      <p:sp>
        <p:nvSpPr>
          <p:cNvPr id="84" name="Content Placeholder 105">
            <a:extLst>
              <a:ext uri="{FF2B5EF4-FFF2-40B4-BE49-F238E27FC236}">
                <a16:creationId xmlns:a16="http://schemas.microsoft.com/office/drawing/2014/main" id="{1364471E-4191-4CB1-B4D2-09D1A913BD47}"/>
              </a:ext>
            </a:extLst>
          </p:cNvPr>
          <p:cNvSpPr txBox="1">
            <a:spLocks/>
          </p:cNvSpPr>
          <p:nvPr/>
        </p:nvSpPr>
        <p:spPr>
          <a:xfrm>
            <a:off x="58554" y="65282"/>
            <a:ext cx="2505683" cy="38205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Profit Table</a:t>
            </a:r>
            <a:endParaRPr lang="en-IN" dirty="0"/>
          </a:p>
        </p:txBody>
      </p:sp>
    </p:spTree>
    <p:extLst>
      <p:ext uri="{BB962C8B-B14F-4D97-AF65-F5344CB8AC3E}">
        <p14:creationId xmlns:p14="http://schemas.microsoft.com/office/powerpoint/2010/main" val="3262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wipe(left)">
                                      <p:cBhvr>
                                        <p:cTn id="7" dur="500"/>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500"/>
                                        <p:tgtEl>
                                          <p:spTgt spid="5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5"/>
                                        </p:tgtEl>
                                        <p:attrNameLst>
                                          <p:attrName>style.visibility</p:attrName>
                                        </p:attrNameLst>
                                      </p:cBhvr>
                                      <p:to>
                                        <p:strVal val="visible"/>
                                      </p:to>
                                    </p:set>
                                    <p:animEffect transition="in" filter="fade">
                                      <p:cBhvr>
                                        <p:cTn id="120" dur="500"/>
                                        <p:tgtEl>
                                          <p:spTgt spid="55"/>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nodeType="with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500"/>
                                        <p:tgtEl>
                                          <p:spTgt spid="6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1"/>
                                        </p:tgtEl>
                                        <p:attrNameLst>
                                          <p:attrName>style.visibility</p:attrName>
                                        </p:attrNameLst>
                                      </p:cBhvr>
                                      <p:to>
                                        <p:strVal val="visible"/>
                                      </p:to>
                                    </p:set>
                                    <p:animEffect transition="in" filter="fade">
                                      <p:cBhvr>
                                        <p:cTn id="131" dur="500"/>
                                        <p:tgtEl>
                                          <p:spTgt spid="61"/>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fade">
                                      <p:cBhvr>
                                        <p:cTn id="136" dur="500"/>
                                        <p:tgtEl>
                                          <p:spTgt spid="69"/>
                                        </p:tgtEl>
                                      </p:cBhvr>
                                    </p:animEffect>
                                  </p:childTnLst>
                                </p:cTn>
                              </p:par>
                              <p:par>
                                <p:cTn id="137" presetID="10" presetClass="entr" presetSubtype="0" fill="hold" nodeType="with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7"/>
                                        </p:tgtEl>
                                        <p:attrNameLst>
                                          <p:attrName>style.visibility</p:attrName>
                                        </p:attrNameLst>
                                      </p:cBhvr>
                                      <p:to>
                                        <p:strVal val="visible"/>
                                      </p:to>
                                    </p:set>
                                    <p:animEffect transition="in" filter="fade">
                                      <p:cBhvr>
                                        <p:cTn id="142" dur="500"/>
                                        <p:tgtEl>
                                          <p:spTgt spid="6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500"/>
                                        <p:tgtEl>
                                          <p:spTgt spid="66"/>
                                        </p:tgtEl>
                                      </p:cBhvr>
                                    </p:animEffect>
                                  </p:childTnLst>
                                </p:cTn>
                              </p:par>
                              <p:par>
                                <p:cTn id="148" presetID="10" presetClass="entr" presetSubtype="0" fill="hold"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64"/>
                                        </p:tgtEl>
                                        <p:attrNameLst>
                                          <p:attrName>style.visibility</p:attrName>
                                        </p:attrNameLst>
                                      </p:cBhvr>
                                      <p:to>
                                        <p:strVal val="visible"/>
                                      </p:to>
                                    </p:set>
                                    <p:animEffect transition="in" filter="fade">
                                      <p:cBhvr>
                                        <p:cTn id="153" dur="500"/>
                                        <p:tgtEl>
                                          <p:spTgt spid="64"/>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fade">
                                      <p:cBhvr>
                                        <p:cTn id="158" dur="500"/>
                                        <p:tgtEl>
                                          <p:spTgt spid="54"/>
                                        </p:tgtEl>
                                      </p:cBhvr>
                                    </p:animEffect>
                                  </p:childTnLst>
                                </p:cTn>
                              </p:par>
                              <p:par>
                                <p:cTn id="159" presetID="10" presetClass="entr" presetSubtype="0" fill="hold"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fade">
                                      <p:cBhvr>
                                        <p:cTn id="161" dur="500"/>
                                        <p:tgtEl>
                                          <p:spTgt spid="53"/>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2"/>
                                        </p:tgtEl>
                                        <p:attrNameLst>
                                          <p:attrName>style.visibility</p:attrName>
                                        </p:attrNameLst>
                                      </p:cBhvr>
                                      <p:to>
                                        <p:strVal val="visible"/>
                                      </p:to>
                                    </p:set>
                                    <p:animEffect transition="in" filter="fade">
                                      <p:cBhvr>
                                        <p:cTn id="164" dur="500"/>
                                        <p:tgtEl>
                                          <p:spTgt spid="5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60"/>
                                        </p:tgtEl>
                                        <p:attrNameLst>
                                          <p:attrName>style.visibility</p:attrName>
                                        </p:attrNameLst>
                                      </p:cBhvr>
                                      <p:to>
                                        <p:strVal val="visible"/>
                                      </p:to>
                                    </p:set>
                                    <p:animEffect transition="in" filter="fade">
                                      <p:cBhvr>
                                        <p:cTn id="169" dur="500"/>
                                        <p:tgtEl>
                                          <p:spTgt spid="60"/>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8"/>
                                        </p:tgtEl>
                                        <p:attrNameLst>
                                          <p:attrName>style.visibility</p:attrName>
                                        </p:attrNameLst>
                                      </p:cBhvr>
                                      <p:to>
                                        <p:strVal val="visible"/>
                                      </p:to>
                                    </p:set>
                                    <p:animEffect transition="in" filter="fade">
                                      <p:cBhvr>
                                        <p:cTn id="175" dur="500"/>
                                        <p:tgtEl>
                                          <p:spTgt spid="58"/>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72"/>
                                        </p:tgtEl>
                                        <p:attrNameLst>
                                          <p:attrName>style.visibility</p:attrName>
                                        </p:attrNameLst>
                                      </p:cBhvr>
                                      <p:to>
                                        <p:strVal val="visible"/>
                                      </p:to>
                                    </p:set>
                                    <p:animEffect transition="in" filter="fade">
                                      <p:cBhvr>
                                        <p:cTn id="180" dur="500"/>
                                        <p:tgtEl>
                                          <p:spTgt spid="72"/>
                                        </p:tgtEl>
                                      </p:cBhvr>
                                    </p:animEffect>
                                  </p:childTnLst>
                                </p:cTn>
                              </p:par>
                              <p:par>
                                <p:cTn id="181" presetID="10" presetClass="entr" presetSubtype="0" fill="hold" nodeType="withEffect">
                                  <p:stCondLst>
                                    <p:cond delay="0"/>
                                  </p:stCondLst>
                                  <p:childTnLst>
                                    <p:set>
                                      <p:cBhvr>
                                        <p:cTn id="182" dur="1" fill="hold">
                                          <p:stCondLst>
                                            <p:cond delay="0"/>
                                          </p:stCondLst>
                                        </p:cTn>
                                        <p:tgtEl>
                                          <p:spTgt spid="71"/>
                                        </p:tgtEl>
                                        <p:attrNameLst>
                                          <p:attrName>style.visibility</p:attrName>
                                        </p:attrNameLst>
                                      </p:cBhvr>
                                      <p:to>
                                        <p:strVal val="visible"/>
                                      </p:to>
                                    </p:set>
                                    <p:animEffect transition="in" filter="fade">
                                      <p:cBhvr>
                                        <p:cTn id="183" dur="500"/>
                                        <p:tgtEl>
                                          <p:spTgt spid="71"/>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70"/>
                                        </p:tgtEl>
                                        <p:attrNameLst>
                                          <p:attrName>style.visibility</p:attrName>
                                        </p:attrNameLst>
                                      </p:cBhvr>
                                      <p:to>
                                        <p:strVal val="visible"/>
                                      </p:to>
                                    </p:set>
                                    <p:animEffect transition="in" filter="fade">
                                      <p:cBhvr>
                                        <p:cTn id="186" dur="500"/>
                                        <p:tgtEl>
                                          <p:spTgt spid="70"/>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07">
                                            <p:txEl>
                                              <p:pRg st="0" end="0"/>
                                            </p:txEl>
                                          </p:spTgt>
                                        </p:tgtEl>
                                        <p:attrNameLst>
                                          <p:attrName>style.visibility</p:attrName>
                                        </p:attrNameLst>
                                      </p:cBhvr>
                                      <p:to>
                                        <p:strVal val="visible"/>
                                      </p:to>
                                    </p:set>
                                    <p:animEffect transition="in" filter="wipe(left)">
                                      <p:cBhvr>
                                        <p:cTn id="191" dur="500"/>
                                        <p:tgtEl>
                                          <p:spTgt spid="107">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08"/>
                                        </p:tgtEl>
                                        <p:attrNameLst>
                                          <p:attrName>style.visibility</p:attrName>
                                        </p:attrNameLst>
                                      </p:cBhvr>
                                      <p:to>
                                        <p:strVal val="visible"/>
                                      </p:to>
                                    </p:set>
                                    <p:animEffect transition="in" filter="wipe(left)">
                                      <p:cBhvr>
                                        <p:cTn id="196" dur="500"/>
                                        <p:tgtEl>
                                          <p:spTgt spid="10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09"/>
                                        </p:tgtEl>
                                        <p:attrNameLst>
                                          <p:attrName>style.visibility</p:attrName>
                                        </p:attrNameLst>
                                      </p:cBhvr>
                                      <p:to>
                                        <p:strVal val="visible"/>
                                      </p:to>
                                    </p:set>
                                    <p:animEffect transition="in" filter="wipe(left)">
                                      <p:cBhvr>
                                        <p:cTn id="201" dur="500"/>
                                        <p:tgtEl>
                                          <p:spTgt spid="109"/>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wipe(left)">
                                      <p:cBhvr>
                                        <p:cTn id="206" dur="500"/>
                                        <p:tgtEl>
                                          <p:spTgt spid="111"/>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112"/>
                                        </p:tgtEl>
                                        <p:attrNameLst>
                                          <p:attrName>style.visibility</p:attrName>
                                        </p:attrNameLst>
                                      </p:cBhvr>
                                      <p:to>
                                        <p:strVal val="visible"/>
                                      </p:to>
                                    </p:set>
                                    <p:animEffect transition="in" filter="wipe(left)">
                                      <p:cBhvr>
                                        <p:cTn id="211" dur="500"/>
                                        <p:tgtEl>
                                          <p:spTgt spid="112"/>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18"/>
                                        </p:tgtEl>
                                        <p:attrNameLst>
                                          <p:attrName>style.visibility</p:attrName>
                                        </p:attrNameLst>
                                      </p:cBhvr>
                                      <p:to>
                                        <p:strVal val="visible"/>
                                      </p:to>
                                    </p:set>
                                    <p:animEffect transition="in" filter="wipe(left)">
                                      <p:cBhvr>
                                        <p:cTn id="216" dur="500"/>
                                        <p:tgtEl>
                                          <p:spTgt spid="118"/>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14"/>
                                        </p:tgtEl>
                                        <p:attrNameLst>
                                          <p:attrName>style.visibility</p:attrName>
                                        </p:attrNameLst>
                                      </p:cBhvr>
                                      <p:to>
                                        <p:strVal val="visible"/>
                                      </p:to>
                                    </p:set>
                                    <p:animEffect transition="in" filter="wipe(left)">
                                      <p:cBhvr>
                                        <p:cTn id="221" dur="500"/>
                                        <p:tgtEl>
                                          <p:spTgt spid="114"/>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15"/>
                                        </p:tgtEl>
                                        <p:attrNameLst>
                                          <p:attrName>style.visibility</p:attrName>
                                        </p:attrNameLst>
                                      </p:cBhvr>
                                      <p:to>
                                        <p:strVal val="visible"/>
                                      </p:to>
                                    </p:set>
                                    <p:animEffect transition="in" filter="wipe(left)">
                                      <p:cBhvr>
                                        <p:cTn id="226" dur="500"/>
                                        <p:tgtEl>
                                          <p:spTgt spid="11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10"/>
                                        </p:tgtEl>
                                        <p:attrNameLst>
                                          <p:attrName>style.visibility</p:attrName>
                                        </p:attrNameLst>
                                      </p:cBhvr>
                                      <p:to>
                                        <p:strVal val="visible"/>
                                      </p:to>
                                    </p:set>
                                    <p:animEffect transition="in" filter="wipe(left)">
                                      <p:cBhvr>
                                        <p:cTn id="23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9" grpId="0"/>
      <p:bldP spid="42" grpId="0"/>
      <p:bldP spid="43" grpId="0"/>
      <p:bldP spid="44" grpId="0"/>
      <p:bldP spid="45" grpId="0"/>
      <p:bldP spid="46" grpId="0"/>
      <p:bldP spid="47" grpId="0"/>
      <p:bldP spid="48" grpId="0"/>
      <p:bldP spid="49" grpId="0"/>
      <p:bldP spid="50" grpId="0"/>
      <p:bldP spid="51" grpId="0"/>
      <p:bldP spid="52" grpId="0"/>
      <p:bldP spid="55" grpId="0"/>
      <p:bldP spid="58" grpId="0"/>
      <p:bldP spid="61" grpId="0"/>
      <p:bldP spid="64" grpId="0"/>
      <p:bldP spid="67" grpId="0"/>
      <p:bldP spid="70" grpId="0"/>
      <p:bldP spid="107" grpId="0" build="p"/>
      <p:bldP spid="108" grpId="0"/>
      <p:bldP spid="109" grpId="0"/>
      <p:bldP spid="110" grpId="0"/>
      <p:bldP spid="111" grpId="0"/>
      <p:bldP spid="112" grpId="0"/>
      <p:bldP spid="114" grpId="0"/>
      <p:bldP spid="115" grpId="0"/>
      <p:bldP spid="118" grpId="0"/>
      <p:bldP spid="8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408E22-E14B-4276-83AA-0C8BBEBBE210}"/>
              </a:ext>
            </a:extLst>
          </p:cNvPr>
          <p:cNvPicPr>
            <a:picLocks noChangeAspect="1"/>
          </p:cNvPicPr>
          <p:nvPr/>
        </p:nvPicPr>
        <p:blipFill rotWithShape="1">
          <a:blip r:embed="rId2">
            <a:biLevel thresh="50000"/>
          </a:blip>
          <a:srcRect t="8514"/>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C6A13E6-802D-4289-AE67-145EE3F6E476}"/>
              </a:ext>
            </a:extLst>
          </p:cNvPr>
          <p:cNvSpPr/>
          <p:nvPr/>
        </p:nvSpPr>
        <p:spPr>
          <a:xfrm>
            <a:off x="0" y="0"/>
            <a:ext cx="12192000" cy="6858003"/>
          </a:xfrm>
          <a:prstGeom prst="rect">
            <a:avLst/>
          </a:prstGeom>
          <a:gradFill flip="none" rotWithShape="1">
            <a:gsLst>
              <a:gs pos="0">
                <a:srgbClr val="1D6FA9">
                  <a:lumMod val="75000"/>
                  <a:alpha val="95000"/>
                </a:srgbClr>
              </a:gs>
              <a:gs pos="100000">
                <a:srgbClr val="018FA9">
                  <a:alpha val="95000"/>
                </a:srgbClr>
              </a:gs>
            </a:gsLst>
            <a:lin ang="0" scaled="1"/>
            <a:tileRect/>
          </a:gra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chemeClr val="bg1"/>
                </a:solidFill>
                <a:effectLst/>
                <a:uLnTx/>
                <a:uFillTx/>
                <a:latin typeface="Century Gothic" panose="020B0502020202020204" pitchFamily="34" charset="0"/>
                <a:ea typeface="Roboto Mono Light" pitchFamily="2" charset="0"/>
              </a:rPr>
              <a:t>Thank You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7606" y="617135"/>
            <a:ext cx="3176787" cy="965869"/>
          </a:xfrm>
          <a:prstGeom prst="rect">
            <a:avLst/>
          </a:prstGeom>
        </p:spPr>
      </p:pic>
    </p:spTree>
    <p:extLst>
      <p:ext uri="{BB962C8B-B14F-4D97-AF65-F5344CB8AC3E}">
        <p14:creationId xmlns:p14="http://schemas.microsoft.com/office/powerpoint/2010/main" val="159519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06">
            <a:extLst>
              <a:ext uri="{FF2B5EF4-FFF2-40B4-BE49-F238E27FC236}">
                <a16:creationId xmlns:a16="http://schemas.microsoft.com/office/drawing/2014/main" id="{31C2B376-7CBD-41D7-8106-CEB15779AC3F}"/>
              </a:ext>
            </a:extLst>
          </p:cNvPr>
          <p:cNvSpPr txBox="1"/>
          <p:nvPr/>
        </p:nvSpPr>
        <p:spPr>
          <a:xfrm>
            <a:off x="7874265" y="2359689"/>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11</a:t>
            </a:r>
            <a:endParaRPr lang="en-IN" sz="2400" baseline="-25000" dirty="0">
              <a:solidFill>
                <a:schemeClr val="bg1"/>
              </a:solidFill>
            </a:endParaRPr>
          </a:p>
        </p:txBody>
      </p:sp>
      <p:sp>
        <p:nvSpPr>
          <p:cNvPr id="108" name="TextBox 107">
            <a:extLst>
              <a:ext uri="{FF2B5EF4-FFF2-40B4-BE49-F238E27FC236}">
                <a16:creationId xmlns:a16="http://schemas.microsoft.com/office/drawing/2014/main" id="{C4295F1A-B87F-46AC-A1EF-728C498CF701}"/>
              </a:ext>
            </a:extLst>
          </p:cNvPr>
          <p:cNvSpPr txBox="1"/>
          <p:nvPr/>
        </p:nvSpPr>
        <p:spPr>
          <a:xfrm>
            <a:off x="8816861" y="2362120"/>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12</a:t>
            </a:r>
            <a:endParaRPr lang="en-IN" sz="2400" baseline="-25000" dirty="0">
              <a:solidFill>
                <a:schemeClr val="bg1"/>
              </a:solidFill>
            </a:endParaRPr>
          </a:p>
        </p:txBody>
      </p:sp>
      <p:sp>
        <p:nvSpPr>
          <p:cNvPr id="109" name="TextBox 108">
            <a:extLst>
              <a:ext uri="{FF2B5EF4-FFF2-40B4-BE49-F238E27FC236}">
                <a16:creationId xmlns:a16="http://schemas.microsoft.com/office/drawing/2014/main" id="{61FAC4E0-1AE5-4BD2-95E5-FE873225F8FA}"/>
              </a:ext>
            </a:extLst>
          </p:cNvPr>
          <p:cNvSpPr txBox="1"/>
          <p:nvPr/>
        </p:nvSpPr>
        <p:spPr>
          <a:xfrm>
            <a:off x="10605591" y="2359689"/>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1n</a:t>
            </a:r>
            <a:endParaRPr lang="en-IN" sz="2400" baseline="-25000" dirty="0">
              <a:solidFill>
                <a:schemeClr val="bg1"/>
              </a:solidFill>
            </a:endParaRPr>
          </a:p>
        </p:txBody>
      </p:sp>
      <p:sp>
        <p:nvSpPr>
          <p:cNvPr id="110" name="TextBox 109">
            <a:extLst>
              <a:ext uri="{FF2B5EF4-FFF2-40B4-BE49-F238E27FC236}">
                <a16:creationId xmlns:a16="http://schemas.microsoft.com/office/drawing/2014/main" id="{0DCB1D0E-9C85-445D-9ACD-F756AF898BCE}"/>
              </a:ext>
            </a:extLst>
          </p:cNvPr>
          <p:cNvSpPr txBox="1"/>
          <p:nvPr/>
        </p:nvSpPr>
        <p:spPr>
          <a:xfrm>
            <a:off x="7874265" y="3284262"/>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21</a:t>
            </a:r>
            <a:endParaRPr lang="en-IN" sz="2400" baseline="-25000" dirty="0">
              <a:solidFill>
                <a:schemeClr val="bg1"/>
              </a:solidFill>
            </a:endParaRPr>
          </a:p>
        </p:txBody>
      </p:sp>
      <p:sp>
        <p:nvSpPr>
          <p:cNvPr id="111" name="TextBox 110">
            <a:extLst>
              <a:ext uri="{FF2B5EF4-FFF2-40B4-BE49-F238E27FC236}">
                <a16:creationId xmlns:a16="http://schemas.microsoft.com/office/drawing/2014/main" id="{78E1ECBA-5D6F-41DF-A949-49AB1CDFFF8A}"/>
              </a:ext>
            </a:extLst>
          </p:cNvPr>
          <p:cNvSpPr txBox="1"/>
          <p:nvPr/>
        </p:nvSpPr>
        <p:spPr>
          <a:xfrm>
            <a:off x="8816861" y="3284262"/>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22</a:t>
            </a:r>
            <a:endParaRPr lang="en-IN" sz="2400" baseline="-25000" dirty="0">
              <a:solidFill>
                <a:schemeClr val="bg1"/>
              </a:solidFill>
            </a:endParaRPr>
          </a:p>
        </p:txBody>
      </p:sp>
      <p:sp>
        <p:nvSpPr>
          <p:cNvPr id="112" name="TextBox 111">
            <a:extLst>
              <a:ext uri="{FF2B5EF4-FFF2-40B4-BE49-F238E27FC236}">
                <a16:creationId xmlns:a16="http://schemas.microsoft.com/office/drawing/2014/main" id="{819B0696-0983-4989-82AD-02024AC79697}"/>
              </a:ext>
            </a:extLst>
          </p:cNvPr>
          <p:cNvSpPr txBox="1"/>
          <p:nvPr/>
        </p:nvSpPr>
        <p:spPr>
          <a:xfrm>
            <a:off x="10600088" y="3284262"/>
            <a:ext cx="648000" cy="461665"/>
          </a:xfrm>
          <a:prstGeom prst="rect">
            <a:avLst/>
          </a:prstGeom>
          <a:noFill/>
        </p:spPr>
        <p:txBody>
          <a:bodyPr wrap="square" rtlCol="0">
            <a:spAutoFit/>
          </a:bodyPr>
          <a:lstStyle/>
          <a:p>
            <a:r>
              <a:rPr lang="en-US" sz="2400" dirty="0">
                <a:solidFill>
                  <a:schemeClr val="bg1"/>
                </a:solidFill>
              </a:rPr>
              <a:t>C</a:t>
            </a:r>
            <a:r>
              <a:rPr lang="en-US" sz="2400" baseline="-25000" dirty="0">
                <a:solidFill>
                  <a:schemeClr val="bg1"/>
                </a:solidFill>
              </a:rPr>
              <a:t>2n</a:t>
            </a:r>
            <a:endParaRPr lang="en-IN" sz="2400" baseline="-25000" dirty="0">
              <a:solidFill>
                <a:schemeClr val="bg1"/>
              </a:solidFill>
            </a:endParaRPr>
          </a:p>
        </p:txBody>
      </p:sp>
      <p:sp>
        <p:nvSpPr>
          <p:cNvPr id="113" name="TextBox 112">
            <a:extLst>
              <a:ext uri="{FF2B5EF4-FFF2-40B4-BE49-F238E27FC236}">
                <a16:creationId xmlns:a16="http://schemas.microsoft.com/office/drawing/2014/main" id="{37847285-0058-4B28-B8E3-E68672B28FB9}"/>
              </a:ext>
            </a:extLst>
          </p:cNvPr>
          <p:cNvSpPr txBox="1"/>
          <p:nvPr/>
        </p:nvSpPr>
        <p:spPr>
          <a:xfrm>
            <a:off x="7874265" y="5131569"/>
            <a:ext cx="648000" cy="461665"/>
          </a:xfrm>
          <a:prstGeom prst="rect">
            <a:avLst/>
          </a:prstGeom>
          <a:noFill/>
        </p:spPr>
        <p:txBody>
          <a:bodyPr wrap="square" rtlCol="0" anchor="ctr">
            <a:spAutoFit/>
          </a:bodyPr>
          <a:lstStyle/>
          <a:p>
            <a:r>
              <a:rPr lang="en-US" sz="2400" dirty="0">
                <a:solidFill>
                  <a:schemeClr val="bg1"/>
                </a:solidFill>
              </a:rPr>
              <a:t>C</a:t>
            </a:r>
            <a:r>
              <a:rPr lang="en-US" sz="2400" baseline="-25000" dirty="0">
                <a:solidFill>
                  <a:schemeClr val="bg1"/>
                </a:solidFill>
              </a:rPr>
              <a:t>m1</a:t>
            </a:r>
            <a:endParaRPr lang="en-IN" sz="2400" baseline="-25000" dirty="0">
              <a:solidFill>
                <a:schemeClr val="bg1"/>
              </a:solidFill>
            </a:endParaRPr>
          </a:p>
        </p:txBody>
      </p:sp>
      <p:sp>
        <p:nvSpPr>
          <p:cNvPr id="114" name="TextBox 113">
            <a:extLst>
              <a:ext uri="{FF2B5EF4-FFF2-40B4-BE49-F238E27FC236}">
                <a16:creationId xmlns:a16="http://schemas.microsoft.com/office/drawing/2014/main" id="{6A1B38A4-5C86-4C42-9E4E-056F06DB6F78}"/>
              </a:ext>
            </a:extLst>
          </p:cNvPr>
          <p:cNvSpPr txBox="1"/>
          <p:nvPr/>
        </p:nvSpPr>
        <p:spPr>
          <a:xfrm>
            <a:off x="10605591" y="5131569"/>
            <a:ext cx="648000" cy="461665"/>
          </a:xfrm>
          <a:prstGeom prst="rect">
            <a:avLst/>
          </a:prstGeom>
          <a:noFill/>
        </p:spPr>
        <p:txBody>
          <a:bodyPr wrap="square" rtlCol="0" anchor="ctr">
            <a:spAutoFit/>
          </a:bodyPr>
          <a:lstStyle/>
          <a:p>
            <a:r>
              <a:rPr lang="en-US" sz="2400" dirty="0" err="1">
                <a:solidFill>
                  <a:schemeClr val="bg1"/>
                </a:solidFill>
              </a:rPr>
              <a:t>C</a:t>
            </a:r>
            <a:r>
              <a:rPr lang="en-US" sz="2400" baseline="-25000" dirty="0" err="1">
                <a:solidFill>
                  <a:schemeClr val="bg1"/>
                </a:solidFill>
              </a:rPr>
              <a:t>mn</a:t>
            </a:r>
            <a:endParaRPr lang="en-IN" sz="2400" baseline="-25000" dirty="0">
              <a:solidFill>
                <a:schemeClr val="bg1"/>
              </a:solidFill>
            </a:endParaRPr>
          </a:p>
        </p:txBody>
      </p:sp>
      <p:sp>
        <p:nvSpPr>
          <p:cNvPr id="115" name="TextBox 114">
            <a:extLst>
              <a:ext uri="{FF2B5EF4-FFF2-40B4-BE49-F238E27FC236}">
                <a16:creationId xmlns:a16="http://schemas.microsoft.com/office/drawing/2014/main" id="{0B030C6D-6A72-4628-95BD-7E98F267E997}"/>
              </a:ext>
            </a:extLst>
          </p:cNvPr>
          <p:cNvSpPr txBox="1"/>
          <p:nvPr/>
        </p:nvSpPr>
        <p:spPr>
          <a:xfrm>
            <a:off x="9643229" y="2007931"/>
            <a:ext cx="333828" cy="461665"/>
          </a:xfrm>
          <a:prstGeom prst="rect">
            <a:avLst/>
          </a:prstGeom>
          <a:noFill/>
        </p:spPr>
        <p:txBody>
          <a:bodyPr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16" name="TextBox 115">
            <a:extLst>
              <a:ext uri="{FF2B5EF4-FFF2-40B4-BE49-F238E27FC236}">
                <a16:creationId xmlns:a16="http://schemas.microsoft.com/office/drawing/2014/main" id="{44725C7F-FF27-4F9F-8798-AC68C06C151B}"/>
              </a:ext>
            </a:extLst>
          </p:cNvPr>
          <p:cNvSpPr txBox="1"/>
          <p:nvPr/>
        </p:nvSpPr>
        <p:spPr>
          <a:xfrm>
            <a:off x="9639561" y="2976200"/>
            <a:ext cx="333828" cy="461665"/>
          </a:xfrm>
          <a:prstGeom prst="rect">
            <a:avLst/>
          </a:prstGeom>
          <a:noFill/>
        </p:spPr>
        <p:txBody>
          <a:bodyPr wrap="square" rtlCol="0">
            <a:spAutoFit/>
          </a:bodyPr>
          <a:lstStyle/>
          <a:p>
            <a:r>
              <a:rPr lang="en-US" sz="2400" dirty="0">
                <a:solidFill>
                  <a:schemeClr val="bg1"/>
                </a:solidFill>
              </a:rPr>
              <a:t>…</a:t>
            </a:r>
            <a:endParaRPr lang="en-IN" sz="2400" baseline="-25000" dirty="0">
              <a:solidFill>
                <a:schemeClr val="bg1"/>
              </a:solidFill>
            </a:endParaRPr>
          </a:p>
        </p:txBody>
      </p:sp>
      <p:sp>
        <p:nvSpPr>
          <p:cNvPr id="117" name="TextBox 116">
            <a:extLst>
              <a:ext uri="{FF2B5EF4-FFF2-40B4-BE49-F238E27FC236}">
                <a16:creationId xmlns:a16="http://schemas.microsoft.com/office/drawing/2014/main" id="{440FF95F-5958-4D41-9648-D678DA61D5C1}"/>
              </a:ext>
            </a:extLst>
          </p:cNvPr>
          <p:cNvSpPr txBox="1"/>
          <p:nvPr/>
        </p:nvSpPr>
        <p:spPr>
          <a:xfrm>
            <a:off x="7800937" y="4070277"/>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18" name="TextBox 117">
            <a:extLst>
              <a:ext uri="{FF2B5EF4-FFF2-40B4-BE49-F238E27FC236}">
                <a16:creationId xmlns:a16="http://schemas.microsoft.com/office/drawing/2014/main" id="{094B0D9A-89C6-4E26-9175-029FCEBFBEA8}"/>
              </a:ext>
            </a:extLst>
          </p:cNvPr>
          <p:cNvSpPr txBox="1"/>
          <p:nvPr/>
        </p:nvSpPr>
        <p:spPr>
          <a:xfrm>
            <a:off x="8693960" y="4070277"/>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19" name="TextBox 118">
            <a:extLst>
              <a:ext uri="{FF2B5EF4-FFF2-40B4-BE49-F238E27FC236}">
                <a16:creationId xmlns:a16="http://schemas.microsoft.com/office/drawing/2014/main" id="{63321A10-6D4E-445A-843F-90A9032CE40A}"/>
              </a:ext>
            </a:extLst>
          </p:cNvPr>
          <p:cNvSpPr txBox="1"/>
          <p:nvPr/>
        </p:nvSpPr>
        <p:spPr>
          <a:xfrm>
            <a:off x="10558599" y="4070277"/>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20" name="TextBox 119">
            <a:extLst>
              <a:ext uri="{FF2B5EF4-FFF2-40B4-BE49-F238E27FC236}">
                <a16:creationId xmlns:a16="http://schemas.microsoft.com/office/drawing/2014/main" id="{0DB276A5-47B0-464F-AA4A-F55504CEA494}"/>
              </a:ext>
            </a:extLst>
          </p:cNvPr>
          <p:cNvSpPr txBox="1"/>
          <p:nvPr/>
        </p:nvSpPr>
        <p:spPr>
          <a:xfrm>
            <a:off x="9629729" y="4070277"/>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21" name="TextBox 120">
            <a:extLst>
              <a:ext uri="{FF2B5EF4-FFF2-40B4-BE49-F238E27FC236}">
                <a16:creationId xmlns:a16="http://schemas.microsoft.com/office/drawing/2014/main" id="{B1AB50C4-CD62-4548-81AA-2AC74CF7B1DF}"/>
              </a:ext>
            </a:extLst>
          </p:cNvPr>
          <p:cNvSpPr txBox="1"/>
          <p:nvPr/>
        </p:nvSpPr>
        <p:spPr>
          <a:xfrm>
            <a:off x="9643124" y="4834027"/>
            <a:ext cx="333828" cy="461665"/>
          </a:xfrm>
          <a:prstGeom prst="rect">
            <a:avLst/>
          </a:prstGeom>
          <a:noFill/>
        </p:spPr>
        <p:txBody>
          <a:bodyPr wrap="square" rtlCol="0">
            <a:spAutoFit/>
          </a:bodyPr>
          <a:lstStyle/>
          <a:p>
            <a:r>
              <a:rPr lang="en-US" sz="2400" dirty="0">
                <a:solidFill>
                  <a:schemeClr val="bg1"/>
                </a:solidFill>
              </a:rPr>
              <a:t>…</a:t>
            </a:r>
            <a:endParaRPr lang="en-IN" sz="2400" baseline="-25000" dirty="0">
              <a:solidFill>
                <a:schemeClr val="bg1"/>
              </a:solidFill>
            </a:endParaRPr>
          </a:p>
        </p:txBody>
      </p:sp>
      <p:cxnSp>
        <p:nvCxnSpPr>
          <p:cNvPr id="122" name="Straight Connector 121">
            <a:extLst>
              <a:ext uri="{FF2B5EF4-FFF2-40B4-BE49-F238E27FC236}">
                <a16:creationId xmlns:a16="http://schemas.microsoft.com/office/drawing/2014/main" id="{204ABF20-277F-4105-BBFA-48D0A05500E8}"/>
              </a:ext>
            </a:extLst>
          </p:cNvPr>
          <p:cNvCxnSpPr>
            <a:cxnSpLocks/>
          </p:cNvCxnSpPr>
          <p:nvPr/>
        </p:nvCxnSpPr>
        <p:spPr>
          <a:xfrm>
            <a:off x="7489739" y="18743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8FCEFE5-92A1-4BAA-9457-66A875DA05FF}"/>
              </a:ext>
            </a:extLst>
          </p:cNvPr>
          <p:cNvCxnSpPr>
            <a:cxnSpLocks/>
          </p:cNvCxnSpPr>
          <p:nvPr/>
        </p:nvCxnSpPr>
        <p:spPr>
          <a:xfrm>
            <a:off x="8415751" y="18743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D33CF95-8CBE-4F0A-B36B-FFD27BA9F334}"/>
              </a:ext>
            </a:extLst>
          </p:cNvPr>
          <p:cNvCxnSpPr>
            <a:cxnSpLocks/>
          </p:cNvCxnSpPr>
          <p:nvPr/>
        </p:nvCxnSpPr>
        <p:spPr>
          <a:xfrm>
            <a:off x="9341763" y="18743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042A1C1-69AE-41D5-BAD6-EE442FBCE454}"/>
              </a:ext>
            </a:extLst>
          </p:cNvPr>
          <p:cNvCxnSpPr>
            <a:cxnSpLocks/>
          </p:cNvCxnSpPr>
          <p:nvPr/>
        </p:nvCxnSpPr>
        <p:spPr>
          <a:xfrm>
            <a:off x="10267775" y="18743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941E4E5-F037-4659-B4DD-0987D81F5611}"/>
              </a:ext>
            </a:extLst>
          </p:cNvPr>
          <p:cNvCxnSpPr>
            <a:cxnSpLocks/>
          </p:cNvCxnSpPr>
          <p:nvPr/>
        </p:nvCxnSpPr>
        <p:spPr>
          <a:xfrm>
            <a:off x="11193787" y="1874365"/>
            <a:ext cx="0" cy="3715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BBE862C-D020-4381-8AD8-C71464CD5949}"/>
              </a:ext>
            </a:extLst>
          </p:cNvPr>
          <p:cNvCxnSpPr>
            <a:cxnSpLocks/>
          </p:cNvCxnSpPr>
          <p:nvPr/>
        </p:nvCxnSpPr>
        <p:spPr>
          <a:xfrm>
            <a:off x="7489739" y="1874365"/>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14E22B2-D538-4B47-A983-927C87892510}"/>
              </a:ext>
            </a:extLst>
          </p:cNvPr>
          <p:cNvCxnSpPr>
            <a:cxnSpLocks/>
          </p:cNvCxnSpPr>
          <p:nvPr/>
        </p:nvCxnSpPr>
        <p:spPr>
          <a:xfrm>
            <a:off x="7489739" y="2803279"/>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A96F2A7-9BBA-42FC-BAB6-204C65AD6270}"/>
              </a:ext>
            </a:extLst>
          </p:cNvPr>
          <p:cNvCxnSpPr>
            <a:cxnSpLocks/>
          </p:cNvCxnSpPr>
          <p:nvPr/>
        </p:nvCxnSpPr>
        <p:spPr>
          <a:xfrm>
            <a:off x="7489739" y="3732193"/>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D6F5BF2-2928-48D1-8C6D-AD1EE58AC78A}"/>
              </a:ext>
            </a:extLst>
          </p:cNvPr>
          <p:cNvCxnSpPr>
            <a:cxnSpLocks/>
          </p:cNvCxnSpPr>
          <p:nvPr/>
        </p:nvCxnSpPr>
        <p:spPr>
          <a:xfrm>
            <a:off x="7489739" y="4661107"/>
            <a:ext cx="37040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B435CBF-32F7-4BB1-B456-347214AA644B}"/>
              </a:ext>
            </a:extLst>
          </p:cNvPr>
          <p:cNvCxnSpPr>
            <a:cxnSpLocks/>
          </p:cNvCxnSpPr>
          <p:nvPr/>
        </p:nvCxnSpPr>
        <p:spPr>
          <a:xfrm>
            <a:off x="7489739" y="5590021"/>
            <a:ext cx="3704048" cy="0"/>
          </a:xfrm>
          <a:prstGeom prst="line">
            <a:avLst/>
          </a:prstGeom>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375B2C9F-5FAC-46C7-9842-8C23F542FE85}"/>
              </a:ext>
            </a:extLst>
          </p:cNvPr>
          <p:cNvSpPr txBox="1"/>
          <p:nvPr/>
        </p:nvSpPr>
        <p:spPr>
          <a:xfrm>
            <a:off x="8816861" y="5131569"/>
            <a:ext cx="648000" cy="461665"/>
          </a:xfrm>
          <a:prstGeom prst="rect">
            <a:avLst/>
          </a:prstGeom>
          <a:noFill/>
        </p:spPr>
        <p:txBody>
          <a:bodyPr wrap="square" rtlCol="0" anchor="ctr">
            <a:spAutoFit/>
          </a:bodyPr>
          <a:lstStyle/>
          <a:p>
            <a:r>
              <a:rPr lang="en-US" sz="2400" dirty="0">
                <a:solidFill>
                  <a:schemeClr val="bg1"/>
                </a:solidFill>
              </a:rPr>
              <a:t>C</a:t>
            </a:r>
            <a:r>
              <a:rPr lang="en-US" sz="2400" baseline="-25000" dirty="0">
                <a:solidFill>
                  <a:schemeClr val="bg1"/>
                </a:solidFill>
              </a:rPr>
              <a:t>m2</a:t>
            </a:r>
            <a:endParaRPr lang="en-IN" sz="2400" baseline="-25000" dirty="0">
              <a:solidFill>
                <a:schemeClr val="bg1"/>
              </a:solidFill>
            </a:endParaRPr>
          </a:p>
        </p:txBody>
      </p:sp>
      <p:sp>
        <p:nvSpPr>
          <p:cNvPr id="133" name="TextBox 132">
            <a:extLst>
              <a:ext uri="{FF2B5EF4-FFF2-40B4-BE49-F238E27FC236}">
                <a16:creationId xmlns:a16="http://schemas.microsoft.com/office/drawing/2014/main" id="{BC445BF7-CFF2-4CB1-BF73-8970CF6910D3}"/>
              </a:ext>
            </a:extLst>
          </p:cNvPr>
          <p:cNvSpPr txBox="1"/>
          <p:nvPr/>
        </p:nvSpPr>
        <p:spPr>
          <a:xfrm>
            <a:off x="7474403" y="1802287"/>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11</a:t>
            </a:r>
            <a:endParaRPr lang="en-IN" sz="2400" baseline="-25000" dirty="0">
              <a:solidFill>
                <a:schemeClr val="bg1"/>
              </a:solidFill>
            </a:endParaRPr>
          </a:p>
        </p:txBody>
      </p:sp>
      <p:sp>
        <p:nvSpPr>
          <p:cNvPr id="134" name="TextBox 133">
            <a:extLst>
              <a:ext uri="{FF2B5EF4-FFF2-40B4-BE49-F238E27FC236}">
                <a16:creationId xmlns:a16="http://schemas.microsoft.com/office/drawing/2014/main" id="{08E24FCB-824D-4C46-A647-6B8DA8D06A1F}"/>
              </a:ext>
            </a:extLst>
          </p:cNvPr>
          <p:cNvSpPr txBox="1"/>
          <p:nvPr/>
        </p:nvSpPr>
        <p:spPr>
          <a:xfrm>
            <a:off x="8373457" y="1804718"/>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12</a:t>
            </a:r>
            <a:endParaRPr lang="en-IN" sz="2400" baseline="-25000" dirty="0">
              <a:solidFill>
                <a:schemeClr val="bg1"/>
              </a:solidFill>
            </a:endParaRPr>
          </a:p>
        </p:txBody>
      </p:sp>
      <p:sp>
        <p:nvSpPr>
          <p:cNvPr id="135" name="TextBox 134">
            <a:extLst>
              <a:ext uri="{FF2B5EF4-FFF2-40B4-BE49-F238E27FC236}">
                <a16:creationId xmlns:a16="http://schemas.microsoft.com/office/drawing/2014/main" id="{DEA84B66-9A83-4CCD-A060-1B1B77DB44DE}"/>
              </a:ext>
            </a:extLst>
          </p:cNvPr>
          <p:cNvSpPr txBox="1"/>
          <p:nvPr/>
        </p:nvSpPr>
        <p:spPr>
          <a:xfrm>
            <a:off x="10205729" y="1802287"/>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1n</a:t>
            </a:r>
            <a:endParaRPr lang="en-IN" sz="2400" baseline="-25000" dirty="0">
              <a:solidFill>
                <a:schemeClr val="bg1"/>
              </a:solidFill>
            </a:endParaRPr>
          </a:p>
        </p:txBody>
      </p:sp>
      <p:sp>
        <p:nvSpPr>
          <p:cNvPr id="136" name="TextBox 135">
            <a:extLst>
              <a:ext uri="{FF2B5EF4-FFF2-40B4-BE49-F238E27FC236}">
                <a16:creationId xmlns:a16="http://schemas.microsoft.com/office/drawing/2014/main" id="{9E148AC4-AE59-44BB-8619-C5937001FFAD}"/>
              </a:ext>
            </a:extLst>
          </p:cNvPr>
          <p:cNvSpPr txBox="1"/>
          <p:nvPr/>
        </p:nvSpPr>
        <p:spPr>
          <a:xfrm>
            <a:off x="7474403" y="2726860"/>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21</a:t>
            </a:r>
            <a:endParaRPr lang="en-IN" sz="2400" baseline="-25000" dirty="0">
              <a:solidFill>
                <a:schemeClr val="bg1"/>
              </a:solidFill>
            </a:endParaRPr>
          </a:p>
        </p:txBody>
      </p:sp>
      <p:sp>
        <p:nvSpPr>
          <p:cNvPr id="137" name="TextBox 136">
            <a:extLst>
              <a:ext uri="{FF2B5EF4-FFF2-40B4-BE49-F238E27FC236}">
                <a16:creationId xmlns:a16="http://schemas.microsoft.com/office/drawing/2014/main" id="{9FF1BB60-FE47-45F5-A478-189C1579A90F}"/>
              </a:ext>
            </a:extLst>
          </p:cNvPr>
          <p:cNvSpPr txBox="1"/>
          <p:nvPr/>
        </p:nvSpPr>
        <p:spPr>
          <a:xfrm>
            <a:off x="8371623" y="2726860"/>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22</a:t>
            </a:r>
            <a:endParaRPr lang="en-IN" sz="2400" baseline="-25000" dirty="0">
              <a:solidFill>
                <a:schemeClr val="bg1"/>
              </a:solidFill>
            </a:endParaRPr>
          </a:p>
        </p:txBody>
      </p:sp>
      <p:sp>
        <p:nvSpPr>
          <p:cNvPr id="138" name="TextBox 137">
            <a:extLst>
              <a:ext uri="{FF2B5EF4-FFF2-40B4-BE49-F238E27FC236}">
                <a16:creationId xmlns:a16="http://schemas.microsoft.com/office/drawing/2014/main" id="{54F250FC-2480-42C3-B89E-5F1A5CDA1011}"/>
              </a:ext>
            </a:extLst>
          </p:cNvPr>
          <p:cNvSpPr txBox="1"/>
          <p:nvPr/>
        </p:nvSpPr>
        <p:spPr>
          <a:xfrm>
            <a:off x="10200226" y="2726860"/>
            <a:ext cx="648000" cy="461665"/>
          </a:xfrm>
          <a:prstGeom prst="rect">
            <a:avLst/>
          </a:prstGeom>
          <a:noFill/>
        </p:spPr>
        <p:txBody>
          <a:bodyPr wrap="square" rtlCol="0">
            <a:spAutoFit/>
          </a:bodyPr>
          <a:lstStyle/>
          <a:p>
            <a:r>
              <a:rPr lang="en-US" sz="2400" dirty="0">
                <a:solidFill>
                  <a:schemeClr val="bg1"/>
                </a:solidFill>
              </a:rPr>
              <a:t>x</a:t>
            </a:r>
            <a:r>
              <a:rPr lang="en-US" sz="2400" baseline="-25000" dirty="0">
                <a:solidFill>
                  <a:schemeClr val="bg1"/>
                </a:solidFill>
              </a:rPr>
              <a:t>2n</a:t>
            </a:r>
            <a:endParaRPr lang="en-IN" sz="2400" baseline="-25000" dirty="0">
              <a:solidFill>
                <a:schemeClr val="bg1"/>
              </a:solidFill>
            </a:endParaRPr>
          </a:p>
        </p:txBody>
      </p:sp>
      <p:sp>
        <p:nvSpPr>
          <p:cNvPr id="139" name="TextBox 138">
            <a:extLst>
              <a:ext uri="{FF2B5EF4-FFF2-40B4-BE49-F238E27FC236}">
                <a16:creationId xmlns:a16="http://schemas.microsoft.com/office/drawing/2014/main" id="{46A90EDF-A137-4420-B276-8752C2A643D1}"/>
              </a:ext>
            </a:extLst>
          </p:cNvPr>
          <p:cNvSpPr txBox="1"/>
          <p:nvPr/>
        </p:nvSpPr>
        <p:spPr>
          <a:xfrm>
            <a:off x="7474403" y="4574167"/>
            <a:ext cx="648000" cy="461665"/>
          </a:xfrm>
          <a:prstGeom prst="rect">
            <a:avLst/>
          </a:prstGeom>
          <a:noFill/>
        </p:spPr>
        <p:txBody>
          <a:bodyPr wrap="square" rtlCol="0" anchor="ctr">
            <a:spAutoFit/>
          </a:bodyPr>
          <a:lstStyle/>
          <a:p>
            <a:r>
              <a:rPr lang="en-US" sz="2400" dirty="0">
                <a:solidFill>
                  <a:schemeClr val="bg1"/>
                </a:solidFill>
              </a:rPr>
              <a:t>x</a:t>
            </a:r>
            <a:r>
              <a:rPr lang="en-US" sz="2400" baseline="-25000" dirty="0">
                <a:solidFill>
                  <a:schemeClr val="bg1"/>
                </a:solidFill>
              </a:rPr>
              <a:t>m1</a:t>
            </a:r>
            <a:endParaRPr lang="en-IN" sz="2400" baseline="-25000" dirty="0">
              <a:solidFill>
                <a:schemeClr val="bg1"/>
              </a:solidFill>
            </a:endParaRPr>
          </a:p>
        </p:txBody>
      </p:sp>
      <p:sp>
        <p:nvSpPr>
          <p:cNvPr id="140" name="TextBox 139">
            <a:extLst>
              <a:ext uri="{FF2B5EF4-FFF2-40B4-BE49-F238E27FC236}">
                <a16:creationId xmlns:a16="http://schemas.microsoft.com/office/drawing/2014/main" id="{7D9CCE58-B9FD-48E7-8EC1-8DBC1A7AB950}"/>
              </a:ext>
            </a:extLst>
          </p:cNvPr>
          <p:cNvSpPr txBox="1"/>
          <p:nvPr/>
        </p:nvSpPr>
        <p:spPr>
          <a:xfrm>
            <a:off x="10205729" y="4574167"/>
            <a:ext cx="648000" cy="461665"/>
          </a:xfrm>
          <a:prstGeom prst="rect">
            <a:avLst/>
          </a:prstGeom>
          <a:noFill/>
        </p:spPr>
        <p:txBody>
          <a:bodyPr wrap="square" rtlCol="0" anchor="ctr">
            <a:spAutoFit/>
          </a:bodyPr>
          <a:lstStyle/>
          <a:p>
            <a:r>
              <a:rPr lang="en-US" sz="2400" dirty="0" err="1">
                <a:solidFill>
                  <a:schemeClr val="bg1"/>
                </a:solidFill>
              </a:rPr>
              <a:t>x</a:t>
            </a:r>
            <a:r>
              <a:rPr lang="en-US" sz="2400" baseline="-25000" dirty="0" err="1">
                <a:solidFill>
                  <a:schemeClr val="bg1"/>
                </a:solidFill>
              </a:rPr>
              <a:t>mn</a:t>
            </a:r>
            <a:endParaRPr lang="en-IN" sz="2400" baseline="-25000" dirty="0">
              <a:solidFill>
                <a:schemeClr val="bg1"/>
              </a:solidFill>
            </a:endParaRPr>
          </a:p>
        </p:txBody>
      </p:sp>
      <p:sp>
        <p:nvSpPr>
          <p:cNvPr id="141" name="TextBox 140">
            <a:extLst>
              <a:ext uri="{FF2B5EF4-FFF2-40B4-BE49-F238E27FC236}">
                <a16:creationId xmlns:a16="http://schemas.microsoft.com/office/drawing/2014/main" id="{8C83A959-36CA-4312-9D26-987A7305BA04}"/>
              </a:ext>
            </a:extLst>
          </p:cNvPr>
          <p:cNvSpPr txBox="1"/>
          <p:nvPr/>
        </p:nvSpPr>
        <p:spPr>
          <a:xfrm>
            <a:off x="8371623" y="4574167"/>
            <a:ext cx="648000" cy="461665"/>
          </a:xfrm>
          <a:prstGeom prst="rect">
            <a:avLst/>
          </a:prstGeom>
          <a:noFill/>
        </p:spPr>
        <p:txBody>
          <a:bodyPr wrap="square" rtlCol="0" anchor="ctr">
            <a:spAutoFit/>
          </a:bodyPr>
          <a:lstStyle/>
          <a:p>
            <a:r>
              <a:rPr lang="en-US" sz="2400" dirty="0">
                <a:solidFill>
                  <a:schemeClr val="bg1"/>
                </a:solidFill>
              </a:rPr>
              <a:t>x</a:t>
            </a:r>
            <a:r>
              <a:rPr lang="en-US" sz="2400" baseline="-25000" dirty="0">
                <a:solidFill>
                  <a:schemeClr val="bg1"/>
                </a:solidFill>
              </a:rPr>
              <a:t>m2</a:t>
            </a:r>
            <a:endParaRPr lang="en-IN" sz="2400" baseline="-25000" dirty="0">
              <a:solidFill>
                <a:schemeClr val="bg1"/>
              </a:solidFill>
            </a:endParaRPr>
          </a:p>
        </p:txBody>
      </p:sp>
      <p:sp>
        <p:nvSpPr>
          <p:cNvPr id="142" name="TextBox 141">
            <a:extLst>
              <a:ext uri="{FF2B5EF4-FFF2-40B4-BE49-F238E27FC236}">
                <a16:creationId xmlns:a16="http://schemas.microsoft.com/office/drawing/2014/main" id="{932926B0-3908-44A1-BA6D-6B75EA10273D}"/>
              </a:ext>
            </a:extLst>
          </p:cNvPr>
          <p:cNvSpPr txBox="1"/>
          <p:nvPr/>
        </p:nvSpPr>
        <p:spPr>
          <a:xfrm>
            <a:off x="7026446" y="4070277"/>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143" name="TextBox 142">
            <a:extLst>
              <a:ext uri="{FF2B5EF4-FFF2-40B4-BE49-F238E27FC236}">
                <a16:creationId xmlns:a16="http://schemas.microsoft.com/office/drawing/2014/main" id="{83EBD928-BB91-4CDD-B328-6A222C94263A}"/>
              </a:ext>
            </a:extLst>
          </p:cNvPr>
          <p:cNvSpPr txBox="1"/>
          <p:nvPr/>
        </p:nvSpPr>
        <p:spPr>
          <a:xfrm>
            <a:off x="6440437" y="2263951"/>
            <a:ext cx="553998" cy="2978652"/>
          </a:xfrm>
          <a:prstGeom prst="rect">
            <a:avLst/>
          </a:prstGeom>
          <a:noFill/>
        </p:spPr>
        <p:txBody>
          <a:bodyPr vert="vert270" wrap="square" rtlCol="0">
            <a:spAutoFit/>
          </a:bodyPr>
          <a:lstStyle/>
          <a:p>
            <a:pPr algn="ctr"/>
            <a:r>
              <a:rPr lang="en-US" sz="2400" dirty="0">
                <a:solidFill>
                  <a:schemeClr val="bg1"/>
                </a:solidFill>
              </a:rPr>
              <a:t>Sources or </a:t>
            </a:r>
            <a:r>
              <a:rPr lang="en-IN" sz="2400" dirty="0">
                <a:solidFill>
                  <a:schemeClr val="bg1"/>
                </a:solidFill>
              </a:rPr>
              <a:t>Origins</a:t>
            </a:r>
          </a:p>
        </p:txBody>
      </p:sp>
      <p:sp>
        <p:nvSpPr>
          <p:cNvPr id="144" name="TextBox 143">
            <a:extLst>
              <a:ext uri="{FF2B5EF4-FFF2-40B4-BE49-F238E27FC236}">
                <a16:creationId xmlns:a16="http://schemas.microsoft.com/office/drawing/2014/main" id="{9DE9AD03-06CF-4281-A15D-51C0116A9C6A}"/>
              </a:ext>
            </a:extLst>
          </p:cNvPr>
          <p:cNvSpPr txBox="1"/>
          <p:nvPr/>
        </p:nvSpPr>
        <p:spPr>
          <a:xfrm>
            <a:off x="8058145" y="1012466"/>
            <a:ext cx="2627040" cy="461665"/>
          </a:xfrm>
          <a:prstGeom prst="rect">
            <a:avLst/>
          </a:prstGeom>
          <a:noFill/>
        </p:spPr>
        <p:txBody>
          <a:bodyPr wrap="square" rtlCol="0">
            <a:spAutoFit/>
          </a:bodyPr>
          <a:lstStyle/>
          <a:p>
            <a:pPr algn="ctr"/>
            <a:r>
              <a:rPr lang="en-US" sz="2400" dirty="0">
                <a:solidFill>
                  <a:schemeClr val="bg1"/>
                </a:solidFill>
              </a:rPr>
              <a:t>Destinations</a:t>
            </a:r>
          </a:p>
        </p:txBody>
      </p:sp>
      <p:sp>
        <p:nvSpPr>
          <p:cNvPr id="145" name="TextBox 144">
            <a:extLst>
              <a:ext uri="{FF2B5EF4-FFF2-40B4-BE49-F238E27FC236}">
                <a16:creationId xmlns:a16="http://schemas.microsoft.com/office/drawing/2014/main" id="{434B09A0-4C84-44F2-A503-5B29AB5A15A3}"/>
              </a:ext>
            </a:extLst>
          </p:cNvPr>
          <p:cNvSpPr txBox="1"/>
          <p:nvPr/>
        </p:nvSpPr>
        <p:spPr>
          <a:xfrm>
            <a:off x="7765151" y="1424772"/>
            <a:ext cx="288000" cy="461665"/>
          </a:xfrm>
          <a:prstGeom prst="rect">
            <a:avLst/>
          </a:prstGeom>
          <a:noFill/>
        </p:spPr>
        <p:txBody>
          <a:bodyPr wrap="square" rtlCol="0">
            <a:spAutoFit/>
          </a:bodyPr>
          <a:lstStyle/>
          <a:p>
            <a:r>
              <a:rPr lang="en-US" sz="2400" dirty="0">
                <a:solidFill>
                  <a:schemeClr val="bg1"/>
                </a:solidFill>
              </a:rPr>
              <a:t>1</a:t>
            </a:r>
            <a:endParaRPr lang="en-IN" sz="2400" dirty="0">
              <a:solidFill>
                <a:schemeClr val="bg1"/>
              </a:solidFill>
            </a:endParaRPr>
          </a:p>
        </p:txBody>
      </p:sp>
      <p:sp>
        <p:nvSpPr>
          <p:cNvPr id="146" name="TextBox 145">
            <a:extLst>
              <a:ext uri="{FF2B5EF4-FFF2-40B4-BE49-F238E27FC236}">
                <a16:creationId xmlns:a16="http://schemas.microsoft.com/office/drawing/2014/main" id="{2ED09686-7A0F-4650-A681-3BD01D1A0086}"/>
              </a:ext>
            </a:extLst>
          </p:cNvPr>
          <p:cNvSpPr txBox="1"/>
          <p:nvPr/>
        </p:nvSpPr>
        <p:spPr>
          <a:xfrm>
            <a:off x="8697440" y="1424772"/>
            <a:ext cx="288000" cy="461665"/>
          </a:xfrm>
          <a:prstGeom prst="rect">
            <a:avLst/>
          </a:prstGeom>
          <a:noFill/>
        </p:spPr>
        <p:txBody>
          <a:bodyPr wrap="square" rtlCol="0">
            <a:spAutoFit/>
          </a:bodyPr>
          <a:lstStyle/>
          <a:p>
            <a:r>
              <a:rPr lang="en-US" sz="2400" dirty="0">
                <a:solidFill>
                  <a:schemeClr val="bg1"/>
                </a:solidFill>
              </a:rPr>
              <a:t>2</a:t>
            </a:r>
            <a:endParaRPr lang="en-IN" sz="2400" dirty="0">
              <a:solidFill>
                <a:schemeClr val="bg1"/>
              </a:solidFill>
            </a:endParaRPr>
          </a:p>
        </p:txBody>
      </p:sp>
      <p:sp>
        <p:nvSpPr>
          <p:cNvPr id="147" name="TextBox 146">
            <a:extLst>
              <a:ext uri="{FF2B5EF4-FFF2-40B4-BE49-F238E27FC236}">
                <a16:creationId xmlns:a16="http://schemas.microsoft.com/office/drawing/2014/main" id="{F75581BD-CCB5-413B-B0CF-64AED6C5F463}"/>
              </a:ext>
            </a:extLst>
          </p:cNvPr>
          <p:cNvSpPr txBox="1"/>
          <p:nvPr/>
        </p:nvSpPr>
        <p:spPr>
          <a:xfrm>
            <a:off x="10562018" y="1424772"/>
            <a:ext cx="288000" cy="461665"/>
          </a:xfrm>
          <a:prstGeom prst="rect">
            <a:avLst/>
          </a:prstGeom>
          <a:noFill/>
        </p:spPr>
        <p:txBody>
          <a:bodyPr wrap="square" rtlCol="0">
            <a:spAutoFit/>
          </a:bodyPr>
          <a:lstStyle/>
          <a:p>
            <a:r>
              <a:rPr lang="en-US" sz="2400" dirty="0">
                <a:solidFill>
                  <a:schemeClr val="bg1"/>
                </a:solidFill>
              </a:rPr>
              <a:t>n</a:t>
            </a:r>
            <a:endParaRPr lang="en-IN" sz="2400" dirty="0">
              <a:solidFill>
                <a:schemeClr val="bg1"/>
              </a:solidFill>
            </a:endParaRPr>
          </a:p>
        </p:txBody>
      </p:sp>
      <p:sp>
        <p:nvSpPr>
          <p:cNvPr id="148" name="TextBox 147">
            <a:extLst>
              <a:ext uri="{FF2B5EF4-FFF2-40B4-BE49-F238E27FC236}">
                <a16:creationId xmlns:a16="http://schemas.microsoft.com/office/drawing/2014/main" id="{1D36370A-EFFF-4F76-92A2-91C9D10A9E3F}"/>
              </a:ext>
            </a:extLst>
          </p:cNvPr>
          <p:cNvSpPr txBox="1"/>
          <p:nvPr/>
        </p:nvSpPr>
        <p:spPr>
          <a:xfrm>
            <a:off x="6997485" y="2147229"/>
            <a:ext cx="288000" cy="461665"/>
          </a:xfrm>
          <a:prstGeom prst="rect">
            <a:avLst/>
          </a:prstGeom>
          <a:noFill/>
        </p:spPr>
        <p:txBody>
          <a:bodyPr wrap="square" rtlCol="0">
            <a:spAutoFit/>
          </a:bodyPr>
          <a:lstStyle/>
          <a:p>
            <a:r>
              <a:rPr lang="en-US" sz="2400" dirty="0">
                <a:solidFill>
                  <a:schemeClr val="bg1"/>
                </a:solidFill>
              </a:rPr>
              <a:t>1</a:t>
            </a:r>
            <a:endParaRPr lang="en-IN" sz="2400" dirty="0">
              <a:solidFill>
                <a:schemeClr val="bg1"/>
              </a:solidFill>
            </a:endParaRPr>
          </a:p>
        </p:txBody>
      </p:sp>
      <p:sp>
        <p:nvSpPr>
          <p:cNvPr id="149" name="TextBox 148">
            <a:extLst>
              <a:ext uri="{FF2B5EF4-FFF2-40B4-BE49-F238E27FC236}">
                <a16:creationId xmlns:a16="http://schemas.microsoft.com/office/drawing/2014/main" id="{91B0FBAC-B0D5-41AF-A91E-4A5247E1307F}"/>
              </a:ext>
            </a:extLst>
          </p:cNvPr>
          <p:cNvSpPr txBox="1"/>
          <p:nvPr/>
        </p:nvSpPr>
        <p:spPr>
          <a:xfrm>
            <a:off x="7012023" y="3092188"/>
            <a:ext cx="288000" cy="461665"/>
          </a:xfrm>
          <a:prstGeom prst="rect">
            <a:avLst/>
          </a:prstGeom>
          <a:noFill/>
        </p:spPr>
        <p:txBody>
          <a:bodyPr wrap="square" rtlCol="0">
            <a:spAutoFit/>
          </a:bodyPr>
          <a:lstStyle/>
          <a:p>
            <a:r>
              <a:rPr lang="en-US" sz="2400" dirty="0">
                <a:solidFill>
                  <a:schemeClr val="bg1"/>
                </a:solidFill>
              </a:rPr>
              <a:t>2</a:t>
            </a:r>
            <a:endParaRPr lang="en-IN" sz="2400" dirty="0">
              <a:solidFill>
                <a:schemeClr val="bg1"/>
              </a:solidFill>
            </a:endParaRPr>
          </a:p>
        </p:txBody>
      </p:sp>
      <p:sp>
        <p:nvSpPr>
          <p:cNvPr id="150" name="TextBox 149">
            <a:extLst>
              <a:ext uri="{FF2B5EF4-FFF2-40B4-BE49-F238E27FC236}">
                <a16:creationId xmlns:a16="http://schemas.microsoft.com/office/drawing/2014/main" id="{3962D489-56B0-4133-A167-453D45E88B79}"/>
              </a:ext>
            </a:extLst>
          </p:cNvPr>
          <p:cNvSpPr txBox="1"/>
          <p:nvPr/>
        </p:nvSpPr>
        <p:spPr>
          <a:xfrm>
            <a:off x="7027911" y="5011771"/>
            <a:ext cx="288000" cy="461665"/>
          </a:xfrm>
          <a:prstGeom prst="rect">
            <a:avLst/>
          </a:prstGeom>
          <a:noFill/>
        </p:spPr>
        <p:txBody>
          <a:bodyPr wrap="square" rtlCol="0">
            <a:spAutoFit/>
          </a:bodyPr>
          <a:lstStyle/>
          <a:p>
            <a:r>
              <a:rPr lang="en-US" sz="2400" dirty="0">
                <a:solidFill>
                  <a:schemeClr val="bg1"/>
                </a:solidFill>
              </a:rPr>
              <a:t>m</a:t>
            </a:r>
            <a:endParaRPr lang="en-IN" sz="2400" dirty="0">
              <a:solidFill>
                <a:schemeClr val="bg1"/>
              </a:solidFill>
            </a:endParaRPr>
          </a:p>
        </p:txBody>
      </p:sp>
      <p:sp>
        <p:nvSpPr>
          <p:cNvPr id="151" name="TextBox 150">
            <a:extLst>
              <a:ext uri="{FF2B5EF4-FFF2-40B4-BE49-F238E27FC236}">
                <a16:creationId xmlns:a16="http://schemas.microsoft.com/office/drawing/2014/main" id="{549D5C40-49F4-4E35-99E7-3DDE64F4B295}"/>
              </a:ext>
            </a:extLst>
          </p:cNvPr>
          <p:cNvSpPr txBox="1"/>
          <p:nvPr/>
        </p:nvSpPr>
        <p:spPr>
          <a:xfrm>
            <a:off x="6241510" y="5649125"/>
            <a:ext cx="1248229" cy="461665"/>
          </a:xfrm>
          <a:prstGeom prst="rect">
            <a:avLst/>
          </a:prstGeom>
          <a:noFill/>
        </p:spPr>
        <p:txBody>
          <a:bodyPr wrap="square" rtlCol="0">
            <a:spAutoFit/>
          </a:bodyPr>
          <a:lstStyle/>
          <a:p>
            <a:pPr algn="ctr"/>
            <a:r>
              <a:rPr lang="en-US" sz="2400" dirty="0">
                <a:solidFill>
                  <a:schemeClr val="bg1"/>
                </a:solidFill>
              </a:rPr>
              <a:t>Demand</a:t>
            </a:r>
            <a:endParaRPr lang="en-IN" sz="2400" dirty="0">
              <a:solidFill>
                <a:schemeClr val="bg1"/>
              </a:solidFill>
            </a:endParaRPr>
          </a:p>
        </p:txBody>
      </p:sp>
      <p:sp>
        <p:nvSpPr>
          <p:cNvPr id="152" name="TextBox 151">
            <a:extLst>
              <a:ext uri="{FF2B5EF4-FFF2-40B4-BE49-F238E27FC236}">
                <a16:creationId xmlns:a16="http://schemas.microsoft.com/office/drawing/2014/main" id="{F7DF34C1-E9DB-44A5-81A9-1F3F2F9579D9}"/>
              </a:ext>
            </a:extLst>
          </p:cNvPr>
          <p:cNvSpPr txBox="1"/>
          <p:nvPr/>
        </p:nvSpPr>
        <p:spPr>
          <a:xfrm>
            <a:off x="10943771" y="1429685"/>
            <a:ext cx="1248229" cy="461665"/>
          </a:xfrm>
          <a:prstGeom prst="rect">
            <a:avLst/>
          </a:prstGeom>
          <a:noFill/>
        </p:spPr>
        <p:txBody>
          <a:bodyPr wrap="square" rtlCol="0">
            <a:spAutoFit/>
          </a:bodyPr>
          <a:lstStyle/>
          <a:p>
            <a:pPr algn="ctr"/>
            <a:r>
              <a:rPr lang="en-US" sz="2400" dirty="0">
                <a:solidFill>
                  <a:schemeClr val="bg1"/>
                </a:solidFill>
              </a:rPr>
              <a:t>Supply</a:t>
            </a:r>
            <a:endParaRPr lang="en-IN" sz="2400" dirty="0">
              <a:solidFill>
                <a:schemeClr val="bg1"/>
              </a:solidFill>
            </a:endParaRPr>
          </a:p>
        </p:txBody>
      </p:sp>
      <p:sp>
        <p:nvSpPr>
          <p:cNvPr id="153" name="TextBox 152">
            <a:extLst>
              <a:ext uri="{FF2B5EF4-FFF2-40B4-BE49-F238E27FC236}">
                <a16:creationId xmlns:a16="http://schemas.microsoft.com/office/drawing/2014/main" id="{0A36C035-7D95-4B87-8D61-4769DD68CC95}"/>
              </a:ext>
            </a:extLst>
          </p:cNvPr>
          <p:cNvSpPr txBox="1"/>
          <p:nvPr/>
        </p:nvSpPr>
        <p:spPr>
          <a:xfrm>
            <a:off x="7767751" y="5649125"/>
            <a:ext cx="648000" cy="461665"/>
          </a:xfrm>
          <a:prstGeom prst="rect">
            <a:avLst/>
          </a:prstGeom>
          <a:noFill/>
        </p:spPr>
        <p:txBody>
          <a:bodyPr wrap="square" rtlCol="0">
            <a:spAutoFit/>
          </a:bodyPr>
          <a:lstStyle/>
          <a:p>
            <a:r>
              <a:rPr lang="en-US" sz="2400" dirty="0">
                <a:solidFill>
                  <a:schemeClr val="bg1"/>
                </a:solidFill>
              </a:rPr>
              <a:t>b</a:t>
            </a:r>
            <a:r>
              <a:rPr lang="en-US" sz="2400" baseline="-25000" dirty="0">
                <a:solidFill>
                  <a:schemeClr val="bg1"/>
                </a:solidFill>
              </a:rPr>
              <a:t>1</a:t>
            </a:r>
            <a:endParaRPr lang="en-IN" sz="2400" baseline="-25000" dirty="0">
              <a:solidFill>
                <a:schemeClr val="bg1"/>
              </a:solidFill>
            </a:endParaRPr>
          </a:p>
        </p:txBody>
      </p:sp>
      <p:sp>
        <p:nvSpPr>
          <p:cNvPr id="154" name="TextBox 153">
            <a:extLst>
              <a:ext uri="{FF2B5EF4-FFF2-40B4-BE49-F238E27FC236}">
                <a16:creationId xmlns:a16="http://schemas.microsoft.com/office/drawing/2014/main" id="{C379C7F6-FE91-4F70-865E-F8145289CC51}"/>
              </a:ext>
            </a:extLst>
          </p:cNvPr>
          <p:cNvSpPr txBox="1"/>
          <p:nvPr/>
        </p:nvSpPr>
        <p:spPr>
          <a:xfrm>
            <a:off x="8729512" y="5649125"/>
            <a:ext cx="482894" cy="461665"/>
          </a:xfrm>
          <a:prstGeom prst="rect">
            <a:avLst/>
          </a:prstGeom>
          <a:noFill/>
        </p:spPr>
        <p:txBody>
          <a:bodyPr wrap="square" rtlCol="0">
            <a:spAutoFit/>
          </a:bodyPr>
          <a:lstStyle/>
          <a:p>
            <a:r>
              <a:rPr lang="en-US" sz="2400" dirty="0">
                <a:solidFill>
                  <a:schemeClr val="bg1"/>
                </a:solidFill>
              </a:rPr>
              <a:t>b</a:t>
            </a:r>
            <a:r>
              <a:rPr lang="en-US" sz="2400" baseline="-25000" dirty="0">
                <a:solidFill>
                  <a:schemeClr val="bg1"/>
                </a:solidFill>
              </a:rPr>
              <a:t>2</a:t>
            </a:r>
            <a:endParaRPr lang="en-IN" sz="2400" baseline="-25000" dirty="0">
              <a:solidFill>
                <a:schemeClr val="bg1"/>
              </a:solidFill>
            </a:endParaRPr>
          </a:p>
        </p:txBody>
      </p:sp>
      <p:sp>
        <p:nvSpPr>
          <p:cNvPr id="155" name="TextBox 154">
            <a:extLst>
              <a:ext uri="{FF2B5EF4-FFF2-40B4-BE49-F238E27FC236}">
                <a16:creationId xmlns:a16="http://schemas.microsoft.com/office/drawing/2014/main" id="{A3B84739-35E8-440B-A348-B93B28F60C6A}"/>
              </a:ext>
            </a:extLst>
          </p:cNvPr>
          <p:cNvSpPr txBox="1"/>
          <p:nvPr/>
        </p:nvSpPr>
        <p:spPr>
          <a:xfrm>
            <a:off x="10469131" y="5649125"/>
            <a:ext cx="482894" cy="461665"/>
          </a:xfrm>
          <a:prstGeom prst="rect">
            <a:avLst/>
          </a:prstGeom>
          <a:noFill/>
        </p:spPr>
        <p:txBody>
          <a:bodyPr wrap="square" rtlCol="0">
            <a:spAutoFit/>
          </a:bodyPr>
          <a:lstStyle/>
          <a:p>
            <a:r>
              <a:rPr lang="en-US" sz="2400" dirty="0">
                <a:solidFill>
                  <a:schemeClr val="bg1"/>
                </a:solidFill>
              </a:rPr>
              <a:t>b</a:t>
            </a:r>
            <a:r>
              <a:rPr lang="en-US" sz="2400" baseline="-25000" dirty="0">
                <a:solidFill>
                  <a:schemeClr val="bg1"/>
                </a:solidFill>
              </a:rPr>
              <a:t>n</a:t>
            </a:r>
            <a:endParaRPr lang="en-IN" sz="2400" baseline="-25000" dirty="0">
              <a:solidFill>
                <a:schemeClr val="bg1"/>
              </a:solidFill>
            </a:endParaRPr>
          </a:p>
        </p:txBody>
      </p:sp>
      <p:sp>
        <p:nvSpPr>
          <p:cNvPr id="156" name="TextBox 155">
            <a:extLst>
              <a:ext uri="{FF2B5EF4-FFF2-40B4-BE49-F238E27FC236}">
                <a16:creationId xmlns:a16="http://schemas.microsoft.com/office/drawing/2014/main" id="{7EBE2022-A172-4325-9789-568510D20A37}"/>
              </a:ext>
            </a:extLst>
          </p:cNvPr>
          <p:cNvSpPr txBox="1"/>
          <p:nvPr/>
        </p:nvSpPr>
        <p:spPr>
          <a:xfrm>
            <a:off x="11372986" y="2033119"/>
            <a:ext cx="498201" cy="461665"/>
          </a:xfrm>
          <a:prstGeom prst="rect">
            <a:avLst/>
          </a:prstGeom>
          <a:noFill/>
        </p:spPr>
        <p:txBody>
          <a:bodyPr wrap="square" rtlCol="0">
            <a:spAutoFit/>
          </a:bodyPr>
          <a:lstStyle/>
          <a:p>
            <a:r>
              <a:rPr lang="en-US" sz="2400" dirty="0">
                <a:solidFill>
                  <a:schemeClr val="bg1"/>
                </a:solidFill>
              </a:rPr>
              <a:t>a</a:t>
            </a:r>
            <a:r>
              <a:rPr lang="en-US" sz="2400" baseline="-25000" dirty="0">
                <a:solidFill>
                  <a:schemeClr val="bg1"/>
                </a:solidFill>
              </a:rPr>
              <a:t>1</a:t>
            </a:r>
            <a:endParaRPr lang="en-IN" sz="2400" baseline="-25000" dirty="0">
              <a:solidFill>
                <a:schemeClr val="bg1"/>
              </a:solidFill>
            </a:endParaRPr>
          </a:p>
        </p:txBody>
      </p:sp>
      <p:sp>
        <p:nvSpPr>
          <p:cNvPr id="157" name="TextBox 156">
            <a:extLst>
              <a:ext uri="{FF2B5EF4-FFF2-40B4-BE49-F238E27FC236}">
                <a16:creationId xmlns:a16="http://schemas.microsoft.com/office/drawing/2014/main" id="{DEC4C9D2-4684-40C4-92AA-77987C67EC16}"/>
              </a:ext>
            </a:extLst>
          </p:cNvPr>
          <p:cNvSpPr txBox="1"/>
          <p:nvPr/>
        </p:nvSpPr>
        <p:spPr>
          <a:xfrm>
            <a:off x="11372986" y="2976845"/>
            <a:ext cx="498201" cy="461665"/>
          </a:xfrm>
          <a:prstGeom prst="rect">
            <a:avLst/>
          </a:prstGeom>
          <a:noFill/>
        </p:spPr>
        <p:txBody>
          <a:bodyPr wrap="square" rtlCol="0">
            <a:spAutoFit/>
          </a:bodyPr>
          <a:lstStyle/>
          <a:p>
            <a:r>
              <a:rPr lang="en-US" sz="2400" dirty="0">
                <a:solidFill>
                  <a:schemeClr val="bg1"/>
                </a:solidFill>
              </a:rPr>
              <a:t>a</a:t>
            </a:r>
            <a:r>
              <a:rPr lang="en-US" sz="2400" baseline="-25000" dirty="0">
                <a:solidFill>
                  <a:schemeClr val="bg1"/>
                </a:solidFill>
              </a:rPr>
              <a:t>2</a:t>
            </a:r>
            <a:endParaRPr lang="en-IN" sz="2400" baseline="-25000" dirty="0">
              <a:solidFill>
                <a:schemeClr val="bg1"/>
              </a:solidFill>
            </a:endParaRPr>
          </a:p>
        </p:txBody>
      </p:sp>
      <p:sp>
        <p:nvSpPr>
          <p:cNvPr id="158" name="TextBox 157">
            <a:extLst>
              <a:ext uri="{FF2B5EF4-FFF2-40B4-BE49-F238E27FC236}">
                <a16:creationId xmlns:a16="http://schemas.microsoft.com/office/drawing/2014/main" id="{AB5B2A42-84BA-458A-9DA1-9FD7392C3D55}"/>
              </a:ext>
            </a:extLst>
          </p:cNvPr>
          <p:cNvSpPr txBox="1"/>
          <p:nvPr/>
        </p:nvSpPr>
        <p:spPr>
          <a:xfrm>
            <a:off x="11372986" y="4834027"/>
            <a:ext cx="498201" cy="461665"/>
          </a:xfrm>
          <a:prstGeom prst="rect">
            <a:avLst/>
          </a:prstGeom>
          <a:noFill/>
        </p:spPr>
        <p:txBody>
          <a:bodyPr wrap="square" rtlCol="0">
            <a:spAutoFit/>
          </a:bodyPr>
          <a:lstStyle/>
          <a:p>
            <a:r>
              <a:rPr lang="en-US" sz="2400" dirty="0">
                <a:solidFill>
                  <a:schemeClr val="bg1"/>
                </a:solidFill>
              </a:rPr>
              <a:t>a</a:t>
            </a:r>
            <a:r>
              <a:rPr lang="en-US" sz="2400" baseline="-25000" dirty="0">
                <a:solidFill>
                  <a:schemeClr val="bg1"/>
                </a:solidFill>
              </a:rPr>
              <a:t>m</a:t>
            </a:r>
            <a:endParaRPr lang="en-IN" sz="2400" baseline="-25000" dirty="0">
              <a:solidFill>
                <a:schemeClr val="bg1"/>
              </a:solidFill>
            </a:endParaRPr>
          </a:p>
        </p:txBody>
      </p:sp>
      <mc:AlternateContent xmlns:mc="http://schemas.openxmlformats.org/markup-compatibility/2006" xmlns:a14="http://schemas.microsoft.com/office/drawing/2010/main">
        <mc:Choice Requires="a14">
          <p:sp>
            <p:nvSpPr>
              <p:cNvPr id="212" name="Rectangle 211">
                <a:extLst>
                  <a:ext uri="{FF2B5EF4-FFF2-40B4-BE49-F238E27FC236}">
                    <a16:creationId xmlns:a16="http://schemas.microsoft.com/office/drawing/2014/main" id="{8FEB4563-9AE8-4B50-B88A-17247DCAD4EC}"/>
                  </a:ext>
                </a:extLst>
              </p:cNvPr>
              <p:cNvSpPr/>
              <p:nvPr/>
            </p:nvSpPr>
            <p:spPr>
              <a:xfrm>
                <a:off x="406854" y="1096399"/>
                <a:ext cx="4206216" cy="114236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en-US" sz="2400" b="1" dirty="0"/>
                        <m:t>minimize</m:t>
                      </m:r>
                      <m:r>
                        <a:rPr lang="en-US" sz="2400" i="1" dirty="0">
                          <a:latin typeface="Cambria Math" panose="02040503050406030204" pitchFamily="18" charset="0"/>
                        </a:rPr>
                        <m:t>         </m:t>
                      </m:r>
                      <m:r>
                        <a:rPr lang="en-US" sz="2400" i="1">
                          <a:latin typeface="Cambria Math" panose="02040503050406030204" pitchFamily="18" charset="0"/>
                        </a:rPr>
                        <m:t>𝑍</m:t>
                      </m:r>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𝑖𝑗</m:t>
                                  </m:r>
                                </m:sub>
                              </m:sSub>
                            </m:e>
                          </m:nary>
                        </m:e>
                      </m:nary>
                    </m:oMath>
                  </m:oMathPara>
                </a14:m>
                <a:endParaRPr lang="en-US" sz="2400" dirty="0"/>
              </a:p>
            </p:txBody>
          </p:sp>
        </mc:Choice>
        <mc:Fallback xmlns="">
          <p:sp>
            <p:nvSpPr>
              <p:cNvPr id="212" name="Rectangle 211">
                <a:extLst>
                  <a:ext uri="{FF2B5EF4-FFF2-40B4-BE49-F238E27FC236}">
                    <a16:creationId xmlns:a16="http://schemas.microsoft.com/office/drawing/2014/main" id="{8FEB4563-9AE8-4B50-B88A-17247DCAD4EC}"/>
                  </a:ext>
                </a:extLst>
              </p:cNvPr>
              <p:cNvSpPr>
                <a:spLocks noRot="1" noChangeAspect="1" noMove="1" noResize="1" noEditPoints="1" noAdjustHandles="1" noChangeArrowheads="1" noChangeShapeType="1" noTextEdit="1"/>
              </p:cNvSpPr>
              <p:nvPr/>
            </p:nvSpPr>
            <p:spPr>
              <a:xfrm>
                <a:off x="406854" y="1096399"/>
                <a:ext cx="4206216" cy="114236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3" name="Rectangle 212">
                <a:extLst>
                  <a:ext uri="{FF2B5EF4-FFF2-40B4-BE49-F238E27FC236}">
                    <a16:creationId xmlns:a16="http://schemas.microsoft.com/office/drawing/2014/main" id="{0A02AB1B-0D16-4955-B2D6-0990A105E7B0}"/>
                  </a:ext>
                </a:extLst>
              </p:cNvPr>
              <p:cNvSpPr/>
              <p:nvPr/>
            </p:nvSpPr>
            <p:spPr>
              <a:xfrm>
                <a:off x="980571" y="2812592"/>
                <a:ext cx="1812997" cy="114236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𝑖𝑗</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r>
                        <a:rPr lang="en-US" sz="2400" b="0" i="1" smtClean="0">
                          <a:latin typeface="Cambria Math" panose="02040503050406030204" pitchFamily="18" charset="0"/>
                        </a:rPr>
                        <m:t>,</m:t>
                      </m:r>
                    </m:oMath>
                  </m:oMathPara>
                </a14:m>
                <a:endParaRPr lang="en-US" sz="2400" dirty="0"/>
              </a:p>
            </p:txBody>
          </p:sp>
        </mc:Choice>
        <mc:Fallback xmlns="">
          <p:sp>
            <p:nvSpPr>
              <p:cNvPr id="213" name="Rectangle 212">
                <a:extLst>
                  <a:ext uri="{FF2B5EF4-FFF2-40B4-BE49-F238E27FC236}">
                    <a16:creationId xmlns:a16="http://schemas.microsoft.com/office/drawing/2014/main" id="{0A02AB1B-0D16-4955-B2D6-0990A105E7B0}"/>
                  </a:ext>
                </a:extLst>
              </p:cNvPr>
              <p:cNvSpPr>
                <a:spLocks noRot="1" noChangeAspect="1" noMove="1" noResize="1" noEditPoints="1" noAdjustHandles="1" noChangeArrowheads="1" noChangeShapeType="1" noTextEdit="1"/>
              </p:cNvSpPr>
              <p:nvPr/>
            </p:nvSpPr>
            <p:spPr>
              <a:xfrm>
                <a:off x="980571" y="2812592"/>
                <a:ext cx="1812997" cy="114236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4" name="Rectangle 213">
                <a:extLst>
                  <a:ext uri="{FF2B5EF4-FFF2-40B4-BE49-F238E27FC236}">
                    <a16:creationId xmlns:a16="http://schemas.microsoft.com/office/drawing/2014/main" id="{F5CC76BB-16CB-4E4E-AA29-F51CE840722A}"/>
                  </a:ext>
                </a:extLst>
              </p:cNvPr>
              <p:cNvSpPr/>
              <p:nvPr/>
            </p:nvSpPr>
            <p:spPr>
              <a:xfrm>
                <a:off x="552429" y="4131157"/>
                <a:ext cx="2235933" cy="110055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nor/>
                        </m:rPr>
                        <a:rPr lang="en-US" sz="2400" b="0" i="0" dirty="0" smtClean="0"/>
                        <m:t>and</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𝑖𝑗</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𝑗</m:t>
                          </m:r>
                        </m:sub>
                      </m:sSub>
                    </m:oMath>
                  </m:oMathPara>
                </a14:m>
                <a:endParaRPr lang="en-US" sz="2400" dirty="0"/>
              </a:p>
            </p:txBody>
          </p:sp>
        </mc:Choice>
        <mc:Fallback xmlns="">
          <p:sp>
            <p:nvSpPr>
              <p:cNvPr id="214" name="Rectangle 213">
                <a:extLst>
                  <a:ext uri="{FF2B5EF4-FFF2-40B4-BE49-F238E27FC236}">
                    <a16:creationId xmlns:a16="http://schemas.microsoft.com/office/drawing/2014/main" id="{F5CC76BB-16CB-4E4E-AA29-F51CE840722A}"/>
                  </a:ext>
                </a:extLst>
              </p:cNvPr>
              <p:cNvSpPr>
                <a:spLocks noRot="1" noChangeAspect="1" noMove="1" noResize="1" noEditPoints="1" noAdjustHandles="1" noChangeArrowheads="1" noChangeShapeType="1" noTextEdit="1"/>
              </p:cNvSpPr>
              <p:nvPr/>
            </p:nvSpPr>
            <p:spPr>
              <a:xfrm>
                <a:off x="552429" y="4131157"/>
                <a:ext cx="2235933" cy="11005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5" name="Rectangle 214">
                <a:extLst>
                  <a:ext uri="{FF2B5EF4-FFF2-40B4-BE49-F238E27FC236}">
                    <a16:creationId xmlns:a16="http://schemas.microsoft.com/office/drawing/2014/main" id="{57330789-2912-46DC-BC5D-A148C0D5FB35}"/>
                  </a:ext>
                </a:extLst>
              </p:cNvPr>
              <p:cNvSpPr/>
              <p:nvPr/>
            </p:nvSpPr>
            <p:spPr>
              <a:xfrm>
                <a:off x="538777" y="5480636"/>
                <a:ext cx="1992084" cy="571247"/>
              </a:xfrm>
              <a:prstGeom prst="rect">
                <a:avLst/>
              </a:prstGeom>
            </p:spPr>
            <p:txBody>
              <a:bodyPr wrap="none">
                <a:spAutoFit/>
              </a:bodyPr>
              <a:lstStyle/>
              <a:p>
                <a:pPr>
                  <a:lnSpc>
                    <a:spcPct val="120000"/>
                  </a:lnSpc>
                  <a:spcBef>
                    <a:spcPts val="600"/>
                  </a:spcBef>
                </a:pPr>
                <a14:m>
                  <m:oMathPara xmlns:m="http://schemas.openxmlformats.org/officeDocument/2006/math">
                    <m:oMathParaPr>
                      <m:jc m:val="left"/>
                    </m:oMathParaPr>
                    <m:oMath xmlns:m="http://schemas.openxmlformats.org/officeDocument/2006/math">
                      <m:r>
                        <m:rPr>
                          <m:nor/>
                        </m:rPr>
                        <a:rPr lang="en-US" sz="2400" dirty="0"/>
                        <m:t>where</m:t>
                      </m:r>
                      <m:r>
                        <m:rPr>
                          <m:nor/>
                        </m:rPr>
                        <a:rPr lang="en-US" sz="2400" dirty="0"/>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𝑖𝑗</m:t>
                          </m:r>
                        </m:sub>
                      </m:sSub>
                      <m:r>
                        <a:rPr lang="en-US" sz="2400" i="1" dirty="0">
                          <a:latin typeface="Cambria Math" panose="02040503050406030204" pitchFamily="18" charset="0"/>
                          <a:ea typeface="Cambria Math" panose="02040503050406030204" pitchFamily="18" charset="0"/>
                        </a:rPr>
                        <m:t>≥0</m:t>
                      </m:r>
                    </m:oMath>
                  </m:oMathPara>
                </a14:m>
                <a:endParaRPr lang="en-US" sz="2400" dirty="0"/>
              </a:p>
            </p:txBody>
          </p:sp>
        </mc:Choice>
        <mc:Fallback xmlns="">
          <p:sp>
            <p:nvSpPr>
              <p:cNvPr id="215" name="Rectangle 214">
                <a:extLst>
                  <a:ext uri="{FF2B5EF4-FFF2-40B4-BE49-F238E27FC236}">
                    <a16:creationId xmlns:a16="http://schemas.microsoft.com/office/drawing/2014/main" id="{57330789-2912-46DC-BC5D-A148C0D5FB35}"/>
                  </a:ext>
                </a:extLst>
              </p:cNvPr>
              <p:cNvSpPr>
                <a:spLocks noRot="1" noChangeAspect="1" noMove="1" noResize="1" noEditPoints="1" noAdjustHandles="1" noChangeArrowheads="1" noChangeShapeType="1" noTextEdit="1"/>
              </p:cNvSpPr>
              <p:nvPr/>
            </p:nvSpPr>
            <p:spPr>
              <a:xfrm>
                <a:off x="538777" y="5480636"/>
                <a:ext cx="1992084" cy="57124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9" name="Content Placeholder 3">
                <a:extLst>
                  <a:ext uri="{FF2B5EF4-FFF2-40B4-BE49-F238E27FC236}">
                    <a16:creationId xmlns:a16="http://schemas.microsoft.com/office/drawing/2014/main" id="{88C9215A-CBD9-469F-A6C8-FEC805764179}"/>
                  </a:ext>
                </a:extLst>
              </p:cNvPr>
              <p:cNvSpPr txBox="1">
                <a:spLocks/>
              </p:cNvSpPr>
              <p:nvPr/>
            </p:nvSpPr>
            <p:spPr>
              <a:xfrm>
                <a:off x="117090" y="228533"/>
                <a:ext cx="5571120" cy="783933"/>
              </a:xfrm>
              <a:prstGeom prst="rect">
                <a:avLst/>
              </a:prstGeom>
            </p:spPr>
            <p:txBody>
              <a:bodyPr vert="horz"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Find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𝑖𝑗</m:t>
                        </m:r>
                      </m:sub>
                    </m:sSub>
                    <m:r>
                      <a:rPr lang="en-US" i="1" dirty="0">
                        <a:latin typeface="Cambria Math" panose="02040503050406030204" pitchFamily="18" charset="0"/>
                      </a:rPr>
                      <m:t> (</m:t>
                    </m:r>
                    <m:r>
                      <a:rPr lang="en-US" i="1" dirty="0">
                        <a:latin typeface="Cambria Math" panose="02040503050406030204" pitchFamily="18" charset="0"/>
                      </a:rPr>
                      <m:t>𝑖</m:t>
                    </m:r>
                    <m:r>
                      <a:rPr lang="en-US" i="1" dirty="0">
                        <a:latin typeface="Cambria Math" panose="02040503050406030204" pitchFamily="18" charset="0"/>
                      </a:rPr>
                      <m:t>=1, 2,…,</m:t>
                    </m:r>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𝑗</m:t>
                    </m:r>
                    <m:r>
                      <a:rPr lang="en-US" i="1" dirty="0">
                        <a:latin typeface="Cambria Math" panose="02040503050406030204" pitchFamily="18" charset="0"/>
                      </a:rPr>
                      <m:t>=1, 2,…,</m:t>
                    </m:r>
                    <m:r>
                      <a:rPr lang="en-US" i="1" dirty="0">
                        <a:latin typeface="Cambria Math" panose="02040503050406030204" pitchFamily="18" charset="0"/>
                      </a:rPr>
                      <m:t>𝑛</m:t>
                    </m:r>
                    <m:r>
                      <a:rPr lang="en-US" i="1" dirty="0">
                        <a:latin typeface="Cambria Math" panose="02040503050406030204" pitchFamily="18" charset="0"/>
                      </a:rPr>
                      <m:t>) </m:t>
                    </m:r>
                  </m:oMath>
                </a14:m>
                <a:r>
                  <a:rPr lang="en-US" dirty="0"/>
                  <a:t> in order to</a:t>
                </a:r>
              </a:p>
            </p:txBody>
          </p:sp>
        </mc:Choice>
        <mc:Fallback xmlns="">
          <p:sp>
            <p:nvSpPr>
              <p:cNvPr id="219" name="Content Placeholder 3">
                <a:extLst>
                  <a:ext uri="{FF2B5EF4-FFF2-40B4-BE49-F238E27FC236}">
                    <a16:creationId xmlns:a16="http://schemas.microsoft.com/office/drawing/2014/main" id="{88C9215A-CBD9-469F-A6C8-FEC805764179}"/>
                  </a:ext>
                </a:extLst>
              </p:cNvPr>
              <p:cNvSpPr txBox="1">
                <a:spLocks noRot="1" noChangeAspect="1" noMove="1" noResize="1" noEditPoints="1" noAdjustHandles="1" noChangeArrowheads="1" noChangeShapeType="1" noTextEdit="1"/>
              </p:cNvSpPr>
              <p:nvPr/>
            </p:nvSpPr>
            <p:spPr>
              <a:xfrm>
                <a:off x="117090" y="228533"/>
                <a:ext cx="5571120" cy="783933"/>
              </a:xfrm>
              <a:prstGeom prst="rect">
                <a:avLst/>
              </a:prstGeom>
              <a:blipFill>
                <a:blip r:embed="rId6"/>
                <a:stretch>
                  <a:fillRect l="-1532" t="-9302" r="-1751" b="-17054"/>
                </a:stretch>
              </a:blipFill>
            </p:spPr>
            <p:txBody>
              <a:bodyPr/>
              <a:lstStyle/>
              <a:p>
                <a:r>
                  <a:rPr lang="en-IN">
                    <a:noFill/>
                  </a:rPr>
                  <a:t> </a:t>
                </a:r>
              </a:p>
            </p:txBody>
          </p:sp>
        </mc:Fallback>
      </mc:AlternateContent>
      <p:sp>
        <p:nvSpPr>
          <p:cNvPr id="220" name="Content Placeholder 3">
            <a:extLst>
              <a:ext uri="{FF2B5EF4-FFF2-40B4-BE49-F238E27FC236}">
                <a16:creationId xmlns:a16="http://schemas.microsoft.com/office/drawing/2014/main" id="{10932ADE-3378-402B-A892-5CF9B5F3882A}"/>
              </a:ext>
            </a:extLst>
          </p:cNvPr>
          <p:cNvSpPr txBox="1">
            <a:spLocks/>
          </p:cNvSpPr>
          <p:nvPr/>
        </p:nvSpPr>
        <p:spPr>
          <a:xfrm>
            <a:off x="117090" y="2372724"/>
            <a:ext cx="5571120" cy="424732"/>
          </a:xfrm>
          <a:prstGeom prst="rect">
            <a:avLst/>
          </a:prstGeom>
        </p:spPr>
        <p:txBody>
          <a:bodyPr vert="horz" lIns="91440" tIns="45720" rIns="91440" bIns="45720" rtlCol="0">
            <a:spAutoFit/>
          </a:bodyPr>
          <a:lstStyle>
            <a:lvl1pPr marL="265113" indent="-265113" algn="just" defTabSz="914400" rtl="0" eaLnBrk="1" latinLnBrk="0" hangingPunct="1">
              <a:lnSpc>
                <a:spcPct val="90000"/>
              </a:lnSpc>
              <a:spcBef>
                <a:spcPts val="1000"/>
              </a:spcBef>
              <a:buClr>
                <a:srgbClr val="1D6AA4"/>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1D6AA4"/>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1D6AA4"/>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1D6AA4"/>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6"/>
              </a:buClr>
            </a:pPr>
            <a:r>
              <a:rPr lang="en-US" dirty="0"/>
              <a:t>Subject to</a:t>
            </a:r>
          </a:p>
        </p:txBody>
      </p:sp>
      <mc:AlternateContent xmlns:mc="http://schemas.openxmlformats.org/markup-compatibility/2006" xmlns:a14="http://schemas.microsoft.com/office/drawing/2010/main">
        <mc:Choice Requires="a14">
          <p:sp>
            <p:nvSpPr>
              <p:cNvPr id="221" name="Rectangle 220">
                <a:extLst>
                  <a:ext uri="{FF2B5EF4-FFF2-40B4-BE49-F238E27FC236}">
                    <a16:creationId xmlns:a16="http://schemas.microsoft.com/office/drawing/2014/main" id="{2B15C746-CB9D-4FBA-8653-FDCF14A52775}"/>
                  </a:ext>
                </a:extLst>
              </p:cNvPr>
              <p:cNvSpPr/>
              <p:nvPr/>
            </p:nvSpPr>
            <p:spPr>
              <a:xfrm>
                <a:off x="3045233" y="3157862"/>
                <a:ext cx="2052165" cy="535531"/>
              </a:xfrm>
              <a:prstGeom prst="rect">
                <a:avLst/>
              </a:prstGeom>
            </p:spPr>
            <p:txBody>
              <a:bodyPr wrap="none">
                <a:spAutoFit/>
              </a:bodyPr>
              <a:lstStyle/>
              <a:p>
                <a:pPr>
                  <a:lnSpc>
                    <a:spcPct val="120000"/>
                  </a:lnSpc>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𝑖</m:t>
                      </m:r>
                      <m:r>
                        <a:rPr lang="en-US" sz="2400" i="1" smtClean="0">
                          <a:latin typeface="Cambria Math" panose="02040503050406030204" pitchFamily="18" charset="0"/>
                        </a:rPr>
                        <m:t>=1, 2,…,</m:t>
                      </m:r>
                      <m:r>
                        <a:rPr lang="en-US" sz="2400" i="1">
                          <a:latin typeface="Cambria Math" panose="02040503050406030204" pitchFamily="18" charset="0"/>
                        </a:rPr>
                        <m:t>𝑚</m:t>
                      </m:r>
                      <m:r>
                        <a:rPr lang="en-US" sz="2400" i="1">
                          <a:latin typeface="Cambria Math" panose="02040503050406030204" pitchFamily="18" charset="0"/>
                        </a:rPr>
                        <m:t>.</m:t>
                      </m:r>
                    </m:oMath>
                  </m:oMathPara>
                </a14:m>
                <a:endParaRPr lang="en-US" sz="2400" dirty="0"/>
              </a:p>
            </p:txBody>
          </p:sp>
        </mc:Choice>
        <mc:Fallback xmlns="">
          <p:sp>
            <p:nvSpPr>
              <p:cNvPr id="221" name="Rectangle 220">
                <a:extLst>
                  <a:ext uri="{FF2B5EF4-FFF2-40B4-BE49-F238E27FC236}">
                    <a16:creationId xmlns:a16="http://schemas.microsoft.com/office/drawing/2014/main" id="{2B15C746-CB9D-4FBA-8653-FDCF14A52775}"/>
                  </a:ext>
                </a:extLst>
              </p:cNvPr>
              <p:cNvSpPr>
                <a:spLocks noRot="1" noChangeAspect="1" noMove="1" noResize="1" noEditPoints="1" noAdjustHandles="1" noChangeArrowheads="1" noChangeShapeType="1" noTextEdit="1"/>
              </p:cNvSpPr>
              <p:nvPr/>
            </p:nvSpPr>
            <p:spPr>
              <a:xfrm>
                <a:off x="3045233" y="3157862"/>
                <a:ext cx="2052165" cy="53553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2" name="Rectangle 221">
                <a:extLst>
                  <a:ext uri="{FF2B5EF4-FFF2-40B4-BE49-F238E27FC236}">
                    <a16:creationId xmlns:a16="http://schemas.microsoft.com/office/drawing/2014/main" id="{26862252-5093-4094-9D11-EE61D8A8947E}"/>
                  </a:ext>
                </a:extLst>
              </p:cNvPr>
              <p:cNvSpPr/>
              <p:nvPr/>
            </p:nvSpPr>
            <p:spPr>
              <a:xfrm>
                <a:off x="3045233" y="4450604"/>
                <a:ext cx="19787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𝑗</m:t>
                      </m:r>
                      <m:r>
                        <a:rPr lang="en-US" sz="2400" i="1" smtClean="0">
                          <a:latin typeface="Cambria Math" panose="02040503050406030204" pitchFamily="18" charset="0"/>
                        </a:rPr>
                        <m:t>=1, 2,…,</m:t>
                      </m:r>
                      <m:r>
                        <a:rPr lang="en-US" sz="2400" i="1">
                          <a:latin typeface="Cambria Math" panose="02040503050406030204" pitchFamily="18" charset="0"/>
                        </a:rPr>
                        <m:t>𝑛</m:t>
                      </m:r>
                      <m:r>
                        <a:rPr lang="en-US" sz="2400" i="1">
                          <a:latin typeface="Cambria Math" panose="02040503050406030204" pitchFamily="18" charset="0"/>
                        </a:rPr>
                        <m:t>.</m:t>
                      </m:r>
                    </m:oMath>
                  </m:oMathPara>
                </a14:m>
                <a:endParaRPr lang="en-IN" sz="2400" dirty="0"/>
              </a:p>
            </p:txBody>
          </p:sp>
        </mc:Choice>
        <mc:Fallback xmlns="">
          <p:sp>
            <p:nvSpPr>
              <p:cNvPr id="222" name="Rectangle 221">
                <a:extLst>
                  <a:ext uri="{FF2B5EF4-FFF2-40B4-BE49-F238E27FC236}">
                    <a16:creationId xmlns:a16="http://schemas.microsoft.com/office/drawing/2014/main" id="{26862252-5093-4094-9D11-EE61D8A8947E}"/>
                  </a:ext>
                </a:extLst>
              </p:cNvPr>
              <p:cNvSpPr>
                <a:spLocks noRot="1" noChangeAspect="1" noMove="1" noResize="1" noEditPoints="1" noAdjustHandles="1" noChangeArrowheads="1" noChangeShapeType="1" noTextEdit="1"/>
              </p:cNvSpPr>
              <p:nvPr/>
            </p:nvSpPr>
            <p:spPr>
              <a:xfrm>
                <a:off x="3045233" y="4450604"/>
                <a:ext cx="1978747" cy="461665"/>
              </a:xfrm>
              <a:prstGeom prst="rect">
                <a:avLst/>
              </a:prstGeom>
              <a:blipFill>
                <a:blip r:embed="rId8"/>
                <a:stretch>
                  <a:fillRect l="-309" b="-18421"/>
                </a:stretch>
              </a:blipFill>
            </p:spPr>
            <p:txBody>
              <a:bodyPr/>
              <a:lstStyle/>
              <a:p>
                <a:r>
                  <a:rPr lang="en-IN">
                    <a:noFill/>
                  </a:rPr>
                  <a:t> </a:t>
                </a:r>
              </a:p>
            </p:txBody>
          </p:sp>
        </mc:Fallback>
      </mc:AlternateContent>
      <p:sp>
        <p:nvSpPr>
          <p:cNvPr id="5" name="Title 4">
            <a:extLst>
              <a:ext uri="{FF2B5EF4-FFF2-40B4-BE49-F238E27FC236}">
                <a16:creationId xmlns:a16="http://schemas.microsoft.com/office/drawing/2014/main" id="{EF8CF6D7-231A-BD3D-0778-C0CD653FA585}"/>
              </a:ext>
            </a:extLst>
          </p:cNvPr>
          <p:cNvSpPr>
            <a:spLocks noGrp="1"/>
          </p:cNvSpPr>
          <p:nvPr>
            <p:ph type="title"/>
          </p:nvPr>
        </p:nvSpPr>
        <p:spPr>
          <a:xfrm>
            <a:off x="6092860" y="0"/>
            <a:ext cx="6096002" cy="711200"/>
          </a:xfrm>
        </p:spPr>
        <p:txBody>
          <a:bodyPr/>
          <a:lstStyle/>
          <a:p>
            <a:pPr algn="ctr"/>
            <a:r>
              <a:rPr lang="en-US" dirty="0"/>
              <a:t>Mathematical Model</a:t>
            </a:r>
            <a:endParaRPr lang="en-IN" dirty="0"/>
          </a:p>
        </p:txBody>
      </p:sp>
      <p:sp>
        <p:nvSpPr>
          <p:cNvPr id="2" name="TextBox 1">
            <a:extLst>
              <a:ext uri="{FF2B5EF4-FFF2-40B4-BE49-F238E27FC236}">
                <a16:creationId xmlns:a16="http://schemas.microsoft.com/office/drawing/2014/main" id="{DE3C7321-0A23-FBE0-A00D-BF5785FC4F51}"/>
              </a:ext>
            </a:extLst>
          </p:cNvPr>
          <p:cNvSpPr txBox="1"/>
          <p:nvPr/>
        </p:nvSpPr>
        <p:spPr>
          <a:xfrm>
            <a:off x="9672476" y="5602470"/>
            <a:ext cx="333828" cy="461665"/>
          </a:xfrm>
          <a:prstGeom prst="rect">
            <a:avLst/>
          </a:prstGeom>
          <a:noFill/>
        </p:spPr>
        <p:txBody>
          <a:bodyPr wrap="square" rtlCol="0">
            <a:spAutoFit/>
          </a:bodyPr>
          <a:lstStyle/>
          <a:p>
            <a:r>
              <a:rPr lang="en-US" sz="2400" dirty="0">
                <a:solidFill>
                  <a:schemeClr val="bg1"/>
                </a:solidFill>
              </a:rPr>
              <a:t>…</a:t>
            </a:r>
            <a:endParaRPr lang="en-IN" sz="2400" baseline="-25000" dirty="0">
              <a:solidFill>
                <a:schemeClr val="bg1"/>
              </a:solidFill>
            </a:endParaRPr>
          </a:p>
        </p:txBody>
      </p:sp>
      <p:sp>
        <p:nvSpPr>
          <p:cNvPr id="4" name="TextBox 3">
            <a:extLst>
              <a:ext uri="{FF2B5EF4-FFF2-40B4-BE49-F238E27FC236}">
                <a16:creationId xmlns:a16="http://schemas.microsoft.com/office/drawing/2014/main" id="{1A4B5191-B712-9E71-149D-60265F149BD0}"/>
              </a:ext>
            </a:extLst>
          </p:cNvPr>
          <p:cNvSpPr txBox="1"/>
          <p:nvPr/>
        </p:nvSpPr>
        <p:spPr>
          <a:xfrm>
            <a:off x="11345087" y="4079600"/>
            <a:ext cx="553998" cy="581507"/>
          </a:xfrm>
          <a:prstGeom prst="rect">
            <a:avLst/>
          </a:prstGeom>
          <a:noFill/>
        </p:spPr>
        <p:txBody>
          <a:bodyPr vert="vert" wrap="square" rtlCol="0" anchor="ctr">
            <a:spAutoFit/>
          </a:bodyPr>
          <a:lstStyle/>
          <a:p>
            <a:r>
              <a:rPr lang="en-US" sz="2400" dirty="0">
                <a:solidFill>
                  <a:schemeClr val="bg1"/>
                </a:solidFill>
              </a:rPr>
              <a:t>…</a:t>
            </a:r>
            <a:endParaRPr lang="en-IN" sz="2400" baseline="-25000" dirty="0">
              <a:solidFill>
                <a:schemeClr val="bg1"/>
              </a:solidFill>
            </a:endParaRPr>
          </a:p>
        </p:txBody>
      </p:sp>
      <p:sp>
        <p:nvSpPr>
          <p:cNvPr id="3" name="TextBox 2">
            <a:extLst>
              <a:ext uri="{FF2B5EF4-FFF2-40B4-BE49-F238E27FC236}">
                <a16:creationId xmlns:a16="http://schemas.microsoft.com/office/drawing/2014/main" id="{491F2C0E-D202-4C77-0283-35B3032CE85B}"/>
              </a:ext>
            </a:extLst>
          </p:cNvPr>
          <p:cNvSpPr txBox="1"/>
          <p:nvPr/>
        </p:nvSpPr>
        <p:spPr>
          <a:xfrm>
            <a:off x="5028240" y="1348438"/>
            <a:ext cx="1068753" cy="646331"/>
          </a:xfrm>
          <a:prstGeom prst="rect">
            <a:avLst/>
          </a:prstGeom>
          <a:solidFill>
            <a:schemeClr val="bg1">
              <a:lumMod val="95000"/>
            </a:schemeClr>
          </a:solidFill>
        </p:spPr>
        <p:txBody>
          <a:bodyPr wrap="square" rtlCol="0">
            <a:spAutoFit/>
          </a:bodyPr>
          <a:lstStyle/>
          <a:p>
            <a:r>
              <a:rPr lang="en-US" dirty="0"/>
              <a:t>Objective </a:t>
            </a:r>
          </a:p>
          <a:p>
            <a:r>
              <a:rPr lang="en-US" dirty="0"/>
              <a:t>Function</a:t>
            </a:r>
            <a:endParaRPr lang="en-IN" dirty="0"/>
          </a:p>
        </p:txBody>
      </p:sp>
      <p:sp>
        <p:nvSpPr>
          <p:cNvPr id="6" name="TextBox 5">
            <a:extLst>
              <a:ext uri="{FF2B5EF4-FFF2-40B4-BE49-F238E27FC236}">
                <a16:creationId xmlns:a16="http://schemas.microsoft.com/office/drawing/2014/main" id="{433BAF3F-A6F2-F55D-4AB4-20C042B38B4D}"/>
              </a:ext>
            </a:extLst>
          </p:cNvPr>
          <p:cNvSpPr txBox="1"/>
          <p:nvPr/>
        </p:nvSpPr>
        <p:spPr>
          <a:xfrm>
            <a:off x="4857551" y="3753277"/>
            <a:ext cx="1239442" cy="646331"/>
          </a:xfrm>
          <a:prstGeom prst="rect">
            <a:avLst/>
          </a:prstGeom>
          <a:solidFill>
            <a:schemeClr val="bg1">
              <a:lumMod val="95000"/>
            </a:schemeClr>
          </a:solidFill>
        </p:spPr>
        <p:txBody>
          <a:bodyPr wrap="none" rtlCol="0">
            <a:spAutoFit/>
          </a:bodyPr>
          <a:lstStyle/>
          <a:p>
            <a:r>
              <a:rPr lang="en-US" dirty="0"/>
              <a:t>Availability</a:t>
            </a:r>
          </a:p>
          <a:p>
            <a:r>
              <a:rPr lang="en-US" dirty="0"/>
              <a:t>Constraints</a:t>
            </a:r>
            <a:endParaRPr lang="en-IN" dirty="0"/>
          </a:p>
        </p:txBody>
      </p:sp>
      <p:sp>
        <p:nvSpPr>
          <p:cNvPr id="7" name="TextBox 6">
            <a:extLst>
              <a:ext uri="{FF2B5EF4-FFF2-40B4-BE49-F238E27FC236}">
                <a16:creationId xmlns:a16="http://schemas.microsoft.com/office/drawing/2014/main" id="{705B19B0-CC09-5238-6FCE-E3409ABC2F6C}"/>
              </a:ext>
            </a:extLst>
          </p:cNvPr>
          <p:cNvSpPr txBox="1"/>
          <p:nvPr/>
        </p:nvSpPr>
        <p:spPr>
          <a:xfrm>
            <a:off x="4710075" y="5054908"/>
            <a:ext cx="1386918" cy="646331"/>
          </a:xfrm>
          <a:prstGeom prst="rect">
            <a:avLst/>
          </a:prstGeom>
          <a:solidFill>
            <a:schemeClr val="bg1">
              <a:lumMod val="95000"/>
            </a:schemeClr>
          </a:solidFill>
        </p:spPr>
        <p:txBody>
          <a:bodyPr wrap="none" rtlCol="0">
            <a:spAutoFit/>
          </a:bodyPr>
          <a:lstStyle/>
          <a:p>
            <a:r>
              <a:rPr lang="en-US" dirty="0"/>
              <a:t>Requirement </a:t>
            </a:r>
          </a:p>
          <a:p>
            <a:r>
              <a:rPr lang="en-US" dirty="0"/>
              <a:t>Constraints</a:t>
            </a:r>
            <a:endParaRPr lang="en-IN" dirty="0"/>
          </a:p>
        </p:txBody>
      </p:sp>
      <p:cxnSp>
        <p:nvCxnSpPr>
          <p:cNvPr id="13" name="Straight Arrow Connector 12">
            <a:extLst>
              <a:ext uri="{FF2B5EF4-FFF2-40B4-BE49-F238E27FC236}">
                <a16:creationId xmlns:a16="http://schemas.microsoft.com/office/drawing/2014/main" id="{23751354-1FEC-7288-C465-C14CF1D7AD8C}"/>
              </a:ext>
            </a:extLst>
          </p:cNvPr>
          <p:cNvCxnSpPr>
            <a:cxnSpLocks/>
            <a:endCxn id="3" idx="1"/>
          </p:cNvCxnSpPr>
          <p:nvPr/>
        </p:nvCxnSpPr>
        <p:spPr>
          <a:xfrm>
            <a:off x="4503717" y="1667581"/>
            <a:ext cx="524523" cy="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97DE952-4DE7-2DF0-0544-807DA2EBDB48}"/>
              </a:ext>
            </a:extLst>
          </p:cNvPr>
          <p:cNvCxnSpPr>
            <a:cxnSpLocks/>
            <a:endCxn id="7" idx="1"/>
          </p:cNvCxnSpPr>
          <p:nvPr/>
        </p:nvCxnSpPr>
        <p:spPr>
          <a:xfrm>
            <a:off x="3607860" y="4963265"/>
            <a:ext cx="1102215" cy="414809"/>
          </a:xfrm>
          <a:prstGeom prst="bentConnector3">
            <a:avLst>
              <a:gd name="adj1" fmla="val 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E537A91-A591-D7B7-4FA5-96697E3105AB}"/>
              </a:ext>
            </a:extLst>
          </p:cNvPr>
          <p:cNvCxnSpPr>
            <a:cxnSpLocks/>
          </p:cNvCxnSpPr>
          <p:nvPr/>
        </p:nvCxnSpPr>
        <p:spPr>
          <a:xfrm>
            <a:off x="3746011" y="3681053"/>
            <a:ext cx="1102215" cy="414809"/>
          </a:xfrm>
          <a:prstGeom prst="bentConnector3">
            <a:avLst>
              <a:gd name="adj1" fmla="val 55"/>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6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wipe(left)">
                                      <p:cBhvr>
                                        <p:cTn id="7" dur="5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wipe(left)">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0">
                                            <p:txEl>
                                              <p:pRg st="0" end="0"/>
                                            </p:txEl>
                                          </p:spTgt>
                                        </p:tgtEl>
                                        <p:attrNameLst>
                                          <p:attrName>style.visibility</p:attrName>
                                        </p:attrNameLst>
                                      </p:cBhvr>
                                      <p:to>
                                        <p:strVal val="visible"/>
                                      </p:to>
                                    </p:set>
                                    <p:animEffect transition="in" filter="wipe(left)">
                                      <p:cBhvr>
                                        <p:cTn id="26" dur="500"/>
                                        <p:tgtEl>
                                          <p:spTgt spid="22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3"/>
                                        </p:tgtEl>
                                        <p:attrNameLst>
                                          <p:attrName>style.visibility</p:attrName>
                                        </p:attrNameLst>
                                      </p:cBhvr>
                                      <p:to>
                                        <p:strVal val="visible"/>
                                      </p:to>
                                    </p:set>
                                    <p:animEffect transition="in" filter="wipe(left)">
                                      <p:cBhvr>
                                        <p:cTn id="31" dur="500"/>
                                        <p:tgtEl>
                                          <p:spTgt spid="2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wipe(left)">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14"/>
                                        </p:tgtEl>
                                        <p:attrNameLst>
                                          <p:attrName>style.visibility</p:attrName>
                                        </p:attrNameLst>
                                      </p:cBhvr>
                                      <p:to>
                                        <p:strVal val="visible"/>
                                      </p:to>
                                    </p:set>
                                    <p:animEffect transition="in" filter="wipe(left)">
                                      <p:cBhvr>
                                        <p:cTn id="50" dur="500"/>
                                        <p:tgtEl>
                                          <p:spTgt spid="2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22"/>
                                        </p:tgtEl>
                                        <p:attrNameLst>
                                          <p:attrName>style.visibility</p:attrName>
                                        </p:attrNameLst>
                                      </p:cBhvr>
                                      <p:to>
                                        <p:strVal val="visible"/>
                                      </p:to>
                                    </p:set>
                                    <p:animEffect transition="in" filter="wipe(left)">
                                      <p:cBhvr>
                                        <p:cTn id="55" dur="500"/>
                                        <p:tgtEl>
                                          <p:spTgt spid="2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15"/>
                                        </p:tgtEl>
                                        <p:attrNameLst>
                                          <p:attrName>style.visibility</p:attrName>
                                        </p:attrNameLst>
                                      </p:cBhvr>
                                      <p:to>
                                        <p:strVal val="visible"/>
                                      </p:to>
                                    </p:set>
                                    <p:animEffect transition="in" filter="wipe(left)">
                                      <p:cBhvr>
                                        <p:cTn id="69"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215" grpId="0"/>
      <p:bldP spid="219" grpId="0" build="p"/>
      <p:bldP spid="220" grpId="0" build="p"/>
      <p:bldP spid="221" grpId="0"/>
      <p:bldP spid="222" grpId="0"/>
      <p:bldP spid="3"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AD8AD-95C5-2ECA-5D09-563B8E5B0253}"/>
              </a:ext>
            </a:extLst>
          </p:cNvPr>
          <p:cNvSpPr>
            <a:spLocks noGrp="1"/>
          </p:cNvSpPr>
          <p:nvPr>
            <p:ph type="title"/>
          </p:nvPr>
        </p:nvSpPr>
        <p:spPr/>
        <p:txBody>
          <a:bodyPr/>
          <a:lstStyle/>
          <a:p>
            <a:r>
              <a:rPr lang="en-US" dirty="0"/>
              <a:t>Solution of a Transportation Problem</a:t>
            </a:r>
            <a:endParaRPr lang="en-IN" dirty="0"/>
          </a:p>
        </p:txBody>
      </p:sp>
      <p:grpSp>
        <p:nvGrpSpPr>
          <p:cNvPr id="19" name="Group 18">
            <a:extLst>
              <a:ext uri="{FF2B5EF4-FFF2-40B4-BE49-F238E27FC236}">
                <a16:creationId xmlns:a16="http://schemas.microsoft.com/office/drawing/2014/main" id="{2BBB0FDC-E9D0-B7E9-924C-DF148AFB615E}"/>
              </a:ext>
            </a:extLst>
          </p:cNvPr>
          <p:cNvGrpSpPr/>
          <p:nvPr/>
        </p:nvGrpSpPr>
        <p:grpSpPr>
          <a:xfrm>
            <a:off x="89716" y="1008406"/>
            <a:ext cx="3597886" cy="4076779"/>
            <a:chOff x="108378" y="1008406"/>
            <a:chExt cx="3597886" cy="4076779"/>
          </a:xfrm>
        </p:grpSpPr>
        <p:grpSp>
          <p:nvGrpSpPr>
            <p:cNvPr id="10" name="Group 9">
              <a:extLst>
                <a:ext uri="{FF2B5EF4-FFF2-40B4-BE49-F238E27FC236}">
                  <a16:creationId xmlns:a16="http://schemas.microsoft.com/office/drawing/2014/main" id="{451075FC-C31E-4A76-FFFB-6CD3887F99FD}"/>
                </a:ext>
              </a:extLst>
            </p:cNvPr>
            <p:cNvGrpSpPr/>
            <p:nvPr/>
          </p:nvGrpSpPr>
          <p:grpSpPr>
            <a:xfrm>
              <a:off x="108378" y="1008406"/>
              <a:ext cx="3584637" cy="4076779"/>
              <a:chOff x="108378" y="1008406"/>
              <a:chExt cx="3584637" cy="4076779"/>
            </a:xfrm>
          </p:grpSpPr>
          <p:grpSp>
            <p:nvGrpSpPr>
              <p:cNvPr id="7" name="Group 6">
                <a:extLst>
                  <a:ext uri="{FF2B5EF4-FFF2-40B4-BE49-F238E27FC236}">
                    <a16:creationId xmlns:a16="http://schemas.microsoft.com/office/drawing/2014/main" id="{097FBFC2-CF3B-4006-A67C-76A8C4D1CB3E}"/>
                  </a:ext>
                </a:extLst>
              </p:cNvPr>
              <p:cNvGrpSpPr/>
              <p:nvPr/>
            </p:nvGrpSpPr>
            <p:grpSpPr>
              <a:xfrm>
                <a:off x="108378" y="1008406"/>
                <a:ext cx="3584637" cy="4076779"/>
                <a:chOff x="8132497" y="3640224"/>
                <a:chExt cx="1992144" cy="3859867"/>
              </a:xfrm>
            </p:grpSpPr>
            <p:sp>
              <p:nvSpPr>
                <p:cNvPr id="8" name="Rectangle: Rounded Corners 7">
                  <a:extLst>
                    <a:ext uri="{FF2B5EF4-FFF2-40B4-BE49-F238E27FC236}">
                      <a16:creationId xmlns:a16="http://schemas.microsoft.com/office/drawing/2014/main" id="{BF28545B-1C2E-96A2-18A4-D082F7677CBB}"/>
                    </a:ext>
                  </a:extLst>
                </p:cNvPr>
                <p:cNvSpPr/>
                <p:nvPr/>
              </p:nvSpPr>
              <p:spPr>
                <a:xfrm>
                  <a:off x="8132498" y="3640225"/>
                  <a:ext cx="1992143" cy="3859866"/>
                </a:xfrm>
                <a:prstGeom prst="roundRect">
                  <a:avLst>
                    <a:gd name="adj" fmla="val 8480"/>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r>
                    <a:rPr lang="en-US" sz="2000" b="1" dirty="0">
                      <a:solidFill>
                        <a:schemeClr val="accent6"/>
                      </a:solidFill>
                      <a:effectLst/>
                      <a:ea typeface="Calibri" panose="020F0502020204030204" pitchFamily="34" charset="0"/>
                      <a:cs typeface="Lohit Gujarati" panose="020B0600000000000000" pitchFamily="34" charset="0"/>
                    </a:rPr>
                    <a:t>Obtain Initial Feasible Solution</a:t>
                  </a:r>
                  <a:endParaRPr lang="en-IN" sz="2000" b="1" dirty="0">
                    <a:solidFill>
                      <a:schemeClr val="accent6"/>
                    </a:solidFill>
                  </a:endParaRPr>
                </a:p>
              </p:txBody>
            </p:sp>
            <p:sp>
              <p:nvSpPr>
                <p:cNvPr id="9" name="Freeform: Shape 8">
                  <a:extLst>
                    <a:ext uri="{FF2B5EF4-FFF2-40B4-BE49-F238E27FC236}">
                      <a16:creationId xmlns:a16="http://schemas.microsoft.com/office/drawing/2014/main" id="{83A20FCC-145D-B764-8328-338BEB03BF7A}"/>
                    </a:ext>
                  </a:extLst>
                </p:cNvPr>
                <p:cNvSpPr/>
                <p:nvPr/>
              </p:nvSpPr>
              <p:spPr>
                <a:xfrm>
                  <a:off x="8132497" y="3640224"/>
                  <a:ext cx="401350" cy="234047"/>
                </a:xfrm>
                <a:custGeom>
                  <a:avLst/>
                  <a:gdLst>
                    <a:gd name="connsiteX0" fmla="*/ 147328 w 1130988"/>
                    <a:gd name="connsiteY0" fmla="*/ 0 h 334683"/>
                    <a:gd name="connsiteX1" fmla="*/ 1130988 w 1130988"/>
                    <a:gd name="connsiteY1" fmla="*/ 0 h 334683"/>
                    <a:gd name="connsiteX2" fmla="*/ 1130988 w 1130988"/>
                    <a:gd name="connsiteY2" fmla="*/ 187355 h 334683"/>
                    <a:gd name="connsiteX3" fmla="*/ 983660 w 1130988"/>
                    <a:gd name="connsiteY3" fmla="*/ 334683 h 334683"/>
                    <a:gd name="connsiteX4" fmla="*/ 0 w 1130988"/>
                    <a:gd name="connsiteY4" fmla="*/ 334683 h 334683"/>
                    <a:gd name="connsiteX5" fmla="*/ 0 w 1130988"/>
                    <a:gd name="connsiteY5" fmla="*/ 147328 h 334683"/>
                    <a:gd name="connsiteX6" fmla="*/ 147328 w 1130988"/>
                    <a:gd name="connsiteY6" fmla="*/ 0 h 3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88" h="334683">
                      <a:moveTo>
                        <a:pt x="147328" y="0"/>
                      </a:moveTo>
                      <a:lnTo>
                        <a:pt x="1130988" y="0"/>
                      </a:lnTo>
                      <a:lnTo>
                        <a:pt x="1130988" y="187355"/>
                      </a:lnTo>
                      <a:cubicBezTo>
                        <a:pt x="1130988" y="268722"/>
                        <a:pt x="1065027" y="334683"/>
                        <a:pt x="983660" y="334683"/>
                      </a:cubicBezTo>
                      <a:lnTo>
                        <a:pt x="0" y="334683"/>
                      </a:lnTo>
                      <a:lnTo>
                        <a:pt x="0" y="147328"/>
                      </a:lnTo>
                      <a:cubicBezTo>
                        <a:pt x="0" y="65961"/>
                        <a:pt x="65961" y="0"/>
                        <a:pt x="147328"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Roboto Condensed"/>
                      <a:ea typeface="+mn-ea"/>
                      <a:cs typeface="+mn-cs"/>
                    </a:rPr>
                    <a:t>1</a:t>
                  </a:r>
                </a:p>
              </p:txBody>
            </p:sp>
          </p:grpSp>
          <p:pic>
            <p:nvPicPr>
              <p:cNvPr id="26" name="Picture 25">
                <a:extLst>
                  <a:ext uri="{FF2B5EF4-FFF2-40B4-BE49-F238E27FC236}">
                    <a16:creationId xmlns:a16="http://schemas.microsoft.com/office/drawing/2014/main" id="{0C07C3F3-94EE-AFBA-2406-B174738731F7}"/>
                  </a:ext>
                </a:extLst>
              </p:cNvPr>
              <p:cNvPicPr>
                <a:picLocks noChangeAspect="1"/>
              </p:cNvPicPr>
              <p:nvPr/>
            </p:nvPicPr>
            <p:blipFill>
              <a:blip r:embed="rId2">
                <a:lum bright="70000" contrast="-70000"/>
              </a:blip>
              <a:stretch>
                <a:fillRect/>
              </a:stretch>
            </p:blipFill>
            <p:spPr>
              <a:xfrm>
                <a:off x="1270696" y="1915973"/>
                <a:ext cx="1260000" cy="1260000"/>
              </a:xfrm>
              <a:prstGeom prst="rect">
                <a:avLst/>
              </a:prstGeom>
            </p:spPr>
          </p:pic>
        </p:grpSp>
        <p:sp>
          <p:nvSpPr>
            <p:cNvPr id="27" name="TextBox 26">
              <a:extLst>
                <a:ext uri="{FF2B5EF4-FFF2-40B4-BE49-F238E27FC236}">
                  <a16:creationId xmlns:a16="http://schemas.microsoft.com/office/drawing/2014/main" id="{553800BA-639D-A30F-8025-7045A094A854}"/>
                </a:ext>
              </a:extLst>
            </p:cNvPr>
            <p:cNvSpPr txBox="1"/>
            <p:nvPr/>
          </p:nvSpPr>
          <p:spPr>
            <a:xfrm>
              <a:off x="110087" y="3287423"/>
              <a:ext cx="3596177" cy="1574790"/>
            </a:xfrm>
            <a:prstGeom prst="rect">
              <a:avLst/>
            </a:prstGeom>
            <a:noFill/>
          </p:spPr>
          <p:txBody>
            <a:bodyPr wrap="none" rtlCol="0">
              <a:spAutoFit/>
            </a:bodyPr>
            <a:lstStyle/>
            <a:p>
              <a:pPr>
                <a:lnSpc>
                  <a:spcPct val="150000"/>
                </a:lnSpc>
              </a:pPr>
              <a:r>
                <a:rPr lang="en-US" b="1" dirty="0"/>
                <a:t>Methods to find Initial Solution:</a:t>
              </a:r>
            </a:p>
            <a:p>
              <a:pPr marL="354013" indent="-215900">
                <a:lnSpc>
                  <a:spcPct val="150000"/>
                </a:lnSpc>
                <a:buAutoNum type="arabicPeriod"/>
              </a:pPr>
              <a:r>
                <a:rPr lang="en-IN" sz="1600" dirty="0"/>
                <a:t>North-West Corner (NWC) Method</a:t>
              </a:r>
            </a:p>
            <a:p>
              <a:pPr marL="354013" indent="-215900">
                <a:lnSpc>
                  <a:spcPct val="150000"/>
                </a:lnSpc>
                <a:buAutoNum type="arabicPeriod"/>
              </a:pPr>
              <a:r>
                <a:rPr lang="en-US" sz="1600" dirty="0"/>
                <a:t>Least Cost Method (LCM)</a:t>
              </a:r>
            </a:p>
            <a:p>
              <a:pPr marL="354013" indent="-215900">
                <a:lnSpc>
                  <a:spcPct val="150000"/>
                </a:lnSpc>
                <a:buAutoNum type="arabicPeriod"/>
              </a:pPr>
              <a:r>
                <a:rPr lang="en-US" sz="1600" dirty="0"/>
                <a:t>Vogel’s Approximation Method (VAM)</a:t>
              </a:r>
            </a:p>
          </p:txBody>
        </p:sp>
      </p:grpSp>
      <p:cxnSp>
        <p:nvCxnSpPr>
          <p:cNvPr id="29" name="Connector: Elbow 28">
            <a:extLst>
              <a:ext uri="{FF2B5EF4-FFF2-40B4-BE49-F238E27FC236}">
                <a16:creationId xmlns:a16="http://schemas.microsoft.com/office/drawing/2014/main" id="{DD355AFA-3ACD-8B9B-724F-EAC6160B98BD}"/>
              </a:ext>
            </a:extLst>
          </p:cNvPr>
          <p:cNvCxnSpPr>
            <a:cxnSpLocks/>
          </p:cNvCxnSpPr>
          <p:nvPr/>
        </p:nvCxnSpPr>
        <p:spPr>
          <a:xfrm>
            <a:off x="1882034" y="5093608"/>
            <a:ext cx="2623595" cy="867746"/>
          </a:xfrm>
          <a:prstGeom prst="bentConnector3">
            <a:avLst>
              <a:gd name="adj1" fmla="val 566"/>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99C209C-AA4A-5C3B-802C-25274F69944C}"/>
              </a:ext>
            </a:extLst>
          </p:cNvPr>
          <p:cNvGrpSpPr/>
          <p:nvPr/>
        </p:nvGrpSpPr>
        <p:grpSpPr>
          <a:xfrm>
            <a:off x="4494891" y="2647699"/>
            <a:ext cx="3530457" cy="3743771"/>
            <a:chOff x="3758521" y="1008406"/>
            <a:chExt cx="3530457" cy="3743771"/>
          </a:xfrm>
        </p:grpSpPr>
        <p:grpSp>
          <p:nvGrpSpPr>
            <p:cNvPr id="11" name="Group 10">
              <a:extLst>
                <a:ext uri="{FF2B5EF4-FFF2-40B4-BE49-F238E27FC236}">
                  <a16:creationId xmlns:a16="http://schemas.microsoft.com/office/drawing/2014/main" id="{B0744CB5-DA90-5832-0D5E-E0B3F9C0171E}"/>
                </a:ext>
              </a:extLst>
            </p:cNvPr>
            <p:cNvGrpSpPr/>
            <p:nvPr/>
          </p:nvGrpSpPr>
          <p:grpSpPr>
            <a:xfrm>
              <a:off x="3769259" y="1008406"/>
              <a:ext cx="3519719" cy="3743771"/>
              <a:chOff x="3769259" y="1008406"/>
              <a:chExt cx="3519719" cy="3743771"/>
            </a:xfrm>
          </p:grpSpPr>
          <p:grpSp>
            <p:nvGrpSpPr>
              <p:cNvPr id="13" name="Group 12">
                <a:extLst>
                  <a:ext uri="{FF2B5EF4-FFF2-40B4-BE49-F238E27FC236}">
                    <a16:creationId xmlns:a16="http://schemas.microsoft.com/office/drawing/2014/main" id="{9D249E0C-EAF2-473B-FE3C-FDED8B017C68}"/>
                  </a:ext>
                </a:extLst>
              </p:cNvPr>
              <p:cNvGrpSpPr/>
              <p:nvPr/>
            </p:nvGrpSpPr>
            <p:grpSpPr>
              <a:xfrm>
                <a:off x="3769259" y="1008406"/>
                <a:ext cx="3519719" cy="3743771"/>
                <a:chOff x="8132497" y="3640223"/>
                <a:chExt cx="1956066" cy="2886477"/>
              </a:xfrm>
            </p:grpSpPr>
            <p:sp>
              <p:nvSpPr>
                <p:cNvPr id="14" name="Rectangle: Rounded Corners 13">
                  <a:extLst>
                    <a:ext uri="{FF2B5EF4-FFF2-40B4-BE49-F238E27FC236}">
                      <a16:creationId xmlns:a16="http://schemas.microsoft.com/office/drawing/2014/main" id="{811236EB-A837-480E-0694-17E81C00DF11}"/>
                    </a:ext>
                  </a:extLst>
                </p:cNvPr>
                <p:cNvSpPr/>
                <p:nvPr/>
              </p:nvSpPr>
              <p:spPr>
                <a:xfrm>
                  <a:off x="8132498" y="3640223"/>
                  <a:ext cx="1956065" cy="2886477"/>
                </a:xfrm>
                <a:prstGeom prst="roundRect">
                  <a:avLst>
                    <a:gd name="adj" fmla="val 8480"/>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spcBef>
                      <a:spcPts val="600"/>
                    </a:spcBef>
                  </a:pPr>
                  <a:r>
                    <a:rPr lang="en-US" sz="2000" b="1" dirty="0">
                      <a:solidFill>
                        <a:schemeClr val="accent6"/>
                      </a:solidFill>
                      <a:effectLst/>
                      <a:ea typeface="Calibri" panose="020F0502020204030204" pitchFamily="34" charset="0"/>
                      <a:cs typeface="Lohit Gujarati" panose="020B0600000000000000" pitchFamily="34" charset="0"/>
                    </a:rPr>
                    <a:t>Check Optimality</a:t>
                  </a:r>
                </a:p>
                <a:p>
                  <a:pPr algn="ctr"/>
                  <a:r>
                    <a:rPr lang="en-US" sz="1600" dirty="0">
                      <a:solidFill>
                        <a:schemeClr val="tx1"/>
                      </a:solidFill>
                      <a:ea typeface="Calibri" panose="020F0502020204030204" pitchFamily="34" charset="0"/>
                      <a:cs typeface="Lohit Gujarati" panose="020B0600000000000000" pitchFamily="34" charset="0"/>
                    </a:rPr>
                    <a:t>(by determining </a:t>
                  </a:r>
                  <a:r>
                    <a:rPr lang="en-US" sz="1600" b="1" dirty="0">
                      <a:solidFill>
                        <a:schemeClr val="tx1"/>
                      </a:solidFill>
                      <a:ea typeface="Calibri" panose="020F0502020204030204" pitchFamily="34" charset="0"/>
                      <a:cs typeface="Lohit Gujarati" panose="020B0600000000000000" pitchFamily="34" charset="0"/>
                    </a:rPr>
                    <a:t>Opportunity Cost</a:t>
                  </a:r>
                  <a:r>
                    <a:rPr lang="en-US" sz="1600" dirty="0">
                      <a:solidFill>
                        <a:schemeClr val="tx1"/>
                      </a:solidFill>
                      <a:ea typeface="Calibri" panose="020F0502020204030204" pitchFamily="34" charset="0"/>
                      <a:cs typeface="Lohit Gujarati" panose="020B0600000000000000" pitchFamily="34" charset="0"/>
                    </a:rPr>
                    <a:t>)</a:t>
                  </a:r>
                  <a:endParaRPr lang="en-IN" sz="2000" dirty="0">
                    <a:solidFill>
                      <a:schemeClr val="tx1"/>
                    </a:solidFill>
                  </a:endParaRPr>
                </a:p>
              </p:txBody>
            </p:sp>
            <p:sp>
              <p:nvSpPr>
                <p:cNvPr id="15" name="Freeform: Shape 14">
                  <a:extLst>
                    <a:ext uri="{FF2B5EF4-FFF2-40B4-BE49-F238E27FC236}">
                      <a16:creationId xmlns:a16="http://schemas.microsoft.com/office/drawing/2014/main" id="{9A2996B0-FD04-569A-DF8B-02939D1DD220}"/>
                    </a:ext>
                  </a:extLst>
                </p:cNvPr>
                <p:cNvSpPr/>
                <p:nvPr/>
              </p:nvSpPr>
              <p:spPr>
                <a:xfrm>
                  <a:off x="8132497" y="3640224"/>
                  <a:ext cx="401350" cy="234047"/>
                </a:xfrm>
                <a:custGeom>
                  <a:avLst/>
                  <a:gdLst>
                    <a:gd name="connsiteX0" fmla="*/ 147328 w 1130988"/>
                    <a:gd name="connsiteY0" fmla="*/ 0 h 334683"/>
                    <a:gd name="connsiteX1" fmla="*/ 1130988 w 1130988"/>
                    <a:gd name="connsiteY1" fmla="*/ 0 h 334683"/>
                    <a:gd name="connsiteX2" fmla="*/ 1130988 w 1130988"/>
                    <a:gd name="connsiteY2" fmla="*/ 187355 h 334683"/>
                    <a:gd name="connsiteX3" fmla="*/ 983660 w 1130988"/>
                    <a:gd name="connsiteY3" fmla="*/ 334683 h 334683"/>
                    <a:gd name="connsiteX4" fmla="*/ 0 w 1130988"/>
                    <a:gd name="connsiteY4" fmla="*/ 334683 h 334683"/>
                    <a:gd name="connsiteX5" fmla="*/ 0 w 1130988"/>
                    <a:gd name="connsiteY5" fmla="*/ 147328 h 334683"/>
                    <a:gd name="connsiteX6" fmla="*/ 147328 w 1130988"/>
                    <a:gd name="connsiteY6" fmla="*/ 0 h 3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88" h="334683">
                      <a:moveTo>
                        <a:pt x="147328" y="0"/>
                      </a:moveTo>
                      <a:lnTo>
                        <a:pt x="1130988" y="0"/>
                      </a:lnTo>
                      <a:lnTo>
                        <a:pt x="1130988" y="187355"/>
                      </a:lnTo>
                      <a:cubicBezTo>
                        <a:pt x="1130988" y="268722"/>
                        <a:pt x="1065027" y="334683"/>
                        <a:pt x="983660" y="334683"/>
                      </a:cubicBezTo>
                      <a:lnTo>
                        <a:pt x="0" y="334683"/>
                      </a:lnTo>
                      <a:lnTo>
                        <a:pt x="0" y="147328"/>
                      </a:lnTo>
                      <a:cubicBezTo>
                        <a:pt x="0" y="65961"/>
                        <a:pt x="65961" y="0"/>
                        <a:pt x="14732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Roboto Condensed"/>
                      <a:ea typeface="+mn-ea"/>
                      <a:cs typeface="+mn-cs"/>
                    </a:rPr>
                    <a:t>2</a:t>
                  </a:r>
                </a:p>
              </p:txBody>
            </p:sp>
          </p:grpSp>
          <p:pic>
            <p:nvPicPr>
              <p:cNvPr id="33" name="Picture 32">
                <a:extLst>
                  <a:ext uri="{FF2B5EF4-FFF2-40B4-BE49-F238E27FC236}">
                    <a16:creationId xmlns:a16="http://schemas.microsoft.com/office/drawing/2014/main" id="{8447758D-728C-CEEC-ABCF-9179CE007BD1}"/>
                  </a:ext>
                </a:extLst>
              </p:cNvPr>
              <p:cNvPicPr>
                <a:picLocks noChangeAspect="1"/>
              </p:cNvPicPr>
              <p:nvPr/>
            </p:nvPicPr>
            <p:blipFill>
              <a:blip r:embed="rId3">
                <a:lum bright="70000" contrast="-70000"/>
              </a:blip>
              <a:stretch>
                <a:fillRect/>
              </a:stretch>
            </p:blipFill>
            <p:spPr>
              <a:xfrm>
                <a:off x="4899118" y="2027942"/>
                <a:ext cx="1260000" cy="1260000"/>
              </a:xfrm>
              <a:prstGeom prst="rect">
                <a:avLst/>
              </a:prstGeom>
            </p:spPr>
          </p:pic>
        </p:grpSp>
        <p:sp>
          <p:nvSpPr>
            <p:cNvPr id="3" name="TextBox 2">
              <a:extLst>
                <a:ext uri="{FF2B5EF4-FFF2-40B4-BE49-F238E27FC236}">
                  <a16:creationId xmlns:a16="http://schemas.microsoft.com/office/drawing/2014/main" id="{5F77F650-C019-233C-AA07-DAF3EA2BC5E6}"/>
                </a:ext>
              </a:extLst>
            </p:cNvPr>
            <p:cNvSpPr txBox="1"/>
            <p:nvPr/>
          </p:nvSpPr>
          <p:spPr>
            <a:xfrm>
              <a:off x="3758521" y="3287423"/>
              <a:ext cx="3530454" cy="1205458"/>
            </a:xfrm>
            <a:prstGeom prst="rect">
              <a:avLst/>
            </a:prstGeom>
            <a:noFill/>
          </p:spPr>
          <p:txBody>
            <a:bodyPr wrap="none" rtlCol="0">
              <a:spAutoFit/>
            </a:bodyPr>
            <a:lstStyle/>
            <a:p>
              <a:pPr>
                <a:lnSpc>
                  <a:spcPct val="150000"/>
                </a:lnSpc>
              </a:pPr>
              <a:r>
                <a:rPr lang="en-US" b="1" dirty="0"/>
                <a:t>Methods to find Optimum Solution:</a:t>
              </a:r>
            </a:p>
            <a:p>
              <a:pPr marL="354013" indent="-215900">
                <a:lnSpc>
                  <a:spcPct val="150000"/>
                </a:lnSpc>
                <a:buAutoNum type="arabicPeriod"/>
              </a:pPr>
              <a:r>
                <a:rPr lang="en-IN" sz="1600" dirty="0"/>
                <a:t>Stepping Stone Method</a:t>
              </a:r>
            </a:p>
            <a:p>
              <a:pPr marL="354013" indent="-215900">
                <a:lnSpc>
                  <a:spcPct val="150000"/>
                </a:lnSpc>
                <a:buAutoNum type="arabicPeriod"/>
              </a:pPr>
              <a:r>
                <a:rPr lang="en-US" sz="1600" dirty="0"/>
                <a:t>Modified Distribution (MODI) Method</a:t>
              </a:r>
            </a:p>
          </p:txBody>
        </p:sp>
      </p:grpSp>
      <p:grpSp>
        <p:nvGrpSpPr>
          <p:cNvPr id="6" name="Group 5">
            <a:extLst>
              <a:ext uri="{FF2B5EF4-FFF2-40B4-BE49-F238E27FC236}">
                <a16:creationId xmlns:a16="http://schemas.microsoft.com/office/drawing/2014/main" id="{84E02F8E-A7E4-6B94-F33B-CAA4A4938EA3}"/>
              </a:ext>
            </a:extLst>
          </p:cNvPr>
          <p:cNvGrpSpPr/>
          <p:nvPr/>
        </p:nvGrpSpPr>
        <p:grpSpPr>
          <a:xfrm>
            <a:off x="8832637" y="1008406"/>
            <a:ext cx="3281532" cy="2420594"/>
            <a:chOff x="7367728" y="1008405"/>
            <a:chExt cx="3281532" cy="2420594"/>
          </a:xfrm>
        </p:grpSpPr>
        <p:grpSp>
          <p:nvGrpSpPr>
            <p:cNvPr id="16" name="Group 15">
              <a:extLst>
                <a:ext uri="{FF2B5EF4-FFF2-40B4-BE49-F238E27FC236}">
                  <a16:creationId xmlns:a16="http://schemas.microsoft.com/office/drawing/2014/main" id="{6AA6886E-E967-C28E-2161-78504B5E707D}"/>
                </a:ext>
              </a:extLst>
            </p:cNvPr>
            <p:cNvGrpSpPr/>
            <p:nvPr/>
          </p:nvGrpSpPr>
          <p:grpSpPr>
            <a:xfrm>
              <a:off x="7367728" y="1008405"/>
              <a:ext cx="3281532" cy="2420594"/>
              <a:chOff x="8132497" y="3640224"/>
              <a:chExt cx="1823695" cy="1866298"/>
            </a:xfrm>
          </p:grpSpPr>
          <p:sp>
            <p:nvSpPr>
              <p:cNvPr id="17" name="Rectangle: Rounded Corners 16">
                <a:extLst>
                  <a:ext uri="{FF2B5EF4-FFF2-40B4-BE49-F238E27FC236}">
                    <a16:creationId xmlns:a16="http://schemas.microsoft.com/office/drawing/2014/main" id="{7C4567C7-69F1-FF64-864E-C1BD90668380}"/>
                  </a:ext>
                </a:extLst>
              </p:cNvPr>
              <p:cNvSpPr/>
              <p:nvPr/>
            </p:nvSpPr>
            <p:spPr>
              <a:xfrm>
                <a:off x="8132498" y="3640224"/>
                <a:ext cx="1823694" cy="1866298"/>
              </a:xfrm>
              <a:prstGeom prst="roundRect">
                <a:avLst>
                  <a:gd name="adj" fmla="val 8480"/>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spcBef>
                    <a:spcPts val="600"/>
                  </a:spcBef>
                </a:pPr>
                <a:r>
                  <a:rPr lang="en-US" sz="2000" b="1" dirty="0">
                    <a:solidFill>
                      <a:schemeClr val="accent6"/>
                    </a:solidFill>
                    <a:ea typeface="Calibri" panose="020F0502020204030204" pitchFamily="34" charset="0"/>
                    <a:cs typeface="Lohit Gujarati" panose="020B0600000000000000" pitchFamily="34" charset="0"/>
                  </a:rPr>
                  <a:t>Revise the Solution</a:t>
                </a:r>
              </a:p>
              <a:p>
                <a:pPr algn="ctr">
                  <a:spcBef>
                    <a:spcPts val="600"/>
                  </a:spcBef>
                </a:pPr>
                <a:r>
                  <a:rPr lang="en-US" sz="1600" dirty="0">
                    <a:solidFill>
                      <a:schemeClr val="tx1"/>
                    </a:solidFill>
                    <a:ea typeface="Calibri" panose="020F0502020204030204" pitchFamily="34" charset="0"/>
                    <a:cs typeface="Lohit Gujarati" panose="020B0600000000000000" pitchFamily="34" charset="0"/>
                  </a:rPr>
                  <a:t>(until an </a:t>
                </a:r>
                <a:r>
                  <a:rPr lang="en-US" sz="1600" b="1" dirty="0">
                    <a:solidFill>
                      <a:schemeClr val="tx1"/>
                    </a:solidFill>
                    <a:ea typeface="Calibri" panose="020F0502020204030204" pitchFamily="34" charset="0"/>
                    <a:cs typeface="Lohit Gujarati" panose="020B0600000000000000" pitchFamily="34" charset="0"/>
                  </a:rPr>
                  <a:t>optimum solution reached</a:t>
                </a:r>
                <a:r>
                  <a:rPr lang="en-US" sz="1600" dirty="0">
                    <a:solidFill>
                      <a:schemeClr val="tx1"/>
                    </a:solidFill>
                    <a:ea typeface="Calibri" panose="020F0502020204030204" pitchFamily="34" charset="0"/>
                    <a:cs typeface="Lohit Gujarati" panose="020B0600000000000000" pitchFamily="34" charset="0"/>
                  </a:rPr>
                  <a:t>)</a:t>
                </a:r>
                <a:endParaRPr lang="en-US" sz="1600" dirty="0">
                  <a:solidFill>
                    <a:schemeClr val="tx1"/>
                  </a:solidFill>
                  <a:effectLst/>
                  <a:ea typeface="Calibri" panose="020F0502020204030204" pitchFamily="34" charset="0"/>
                  <a:cs typeface="Lohit Gujarati" panose="020B0600000000000000" pitchFamily="34" charset="0"/>
                </a:endParaRPr>
              </a:p>
              <a:p>
                <a:pPr algn="just">
                  <a:spcBef>
                    <a:spcPts val="600"/>
                  </a:spcBef>
                </a:pPr>
                <a:endParaRPr lang="en-IN" sz="2000" dirty="0">
                  <a:solidFill>
                    <a:schemeClr val="tx1"/>
                  </a:solidFill>
                </a:endParaRPr>
              </a:p>
            </p:txBody>
          </p:sp>
          <p:sp>
            <p:nvSpPr>
              <p:cNvPr id="18" name="Freeform: Shape 17">
                <a:extLst>
                  <a:ext uri="{FF2B5EF4-FFF2-40B4-BE49-F238E27FC236}">
                    <a16:creationId xmlns:a16="http://schemas.microsoft.com/office/drawing/2014/main" id="{89A00C74-9636-0C86-5C90-CB7F5BD06E55}"/>
                  </a:ext>
                </a:extLst>
              </p:cNvPr>
              <p:cNvSpPr/>
              <p:nvPr/>
            </p:nvSpPr>
            <p:spPr>
              <a:xfrm>
                <a:off x="8132497" y="3640224"/>
                <a:ext cx="401350" cy="234047"/>
              </a:xfrm>
              <a:custGeom>
                <a:avLst/>
                <a:gdLst>
                  <a:gd name="connsiteX0" fmla="*/ 147328 w 1130988"/>
                  <a:gd name="connsiteY0" fmla="*/ 0 h 334683"/>
                  <a:gd name="connsiteX1" fmla="*/ 1130988 w 1130988"/>
                  <a:gd name="connsiteY1" fmla="*/ 0 h 334683"/>
                  <a:gd name="connsiteX2" fmla="*/ 1130988 w 1130988"/>
                  <a:gd name="connsiteY2" fmla="*/ 187355 h 334683"/>
                  <a:gd name="connsiteX3" fmla="*/ 983660 w 1130988"/>
                  <a:gd name="connsiteY3" fmla="*/ 334683 h 334683"/>
                  <a:gd name="connsiteX4" fmla="*/ 0 w 1130988"/>
                  <a:gd name="connsiteY4" fmla="*/ 334683 h 334683"/>
                  <a:gd name="connsiteX5" fmla="*/ 0 w 1130988"/>
                  <a:gd name="connsiteY5" fmla="*/ 147328 h 334683"/>
                  <a:gd name="connsiteX6" fmla="*/ 147328 w 1130988"/>
                  <a:gd name="connsiteY6" fmla="*/ 0 h 3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88" h="334683">
                    <a:moveTo>
                      <a:pt x="147328" y="0"/>
                    </a:moveTo>
                    <a:lnTo>
                      <a:pt x="1130988" y="0"/>
                    </a:lnTo>
                    <a:lnTo>
                      <a:pt x="1130988" y="187355"/>
                    </a:lnTo>
                    <a:cubicBezTo>
                      <a:pt x="1130988" y="268722"/>
                      <a:pt x="1065027" y="334683"/>
                      <a:pt x="983660" y="334683"/>
                    </a:cubicBezTo>
                    <a:lnTo>
                      <a:pt x="0" y="334683"/>
                    </a:lnTo>
                    <a:lnTo>
                      <a:pt x="0" y="147328"/>
                    </a:lnTo>
                    <a:cubicBezTo>
                      <a:pt x="0" y="65961"/>
                      <a:pt x="65961" y="0"/>
                      <a:pt x="147328"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Roboto Condensed"/>
                  </a:rPr>
                  <a:t>3</a:t>
                </a:r>
                <a:endParaRPr kumimoji="0" lang="en-US" sz="1400" b="1" i="0" u="none" strike="noStrike" kern="1200" cap="none" spc="0" normalizeH="0" baseline="0" noProof="0" dirty="0">
                  <a:ln>
                    <a:noFill/>
                  </a:ln>
                  <a:solidFill>
                    <a:schemeClr val="tx1"/>
                  </a:solidFill>
                  <a:effectLst/>
                  <a:uLnTx/>
                  <a:uFillTx/>
                  <a:latin typeface="Roboto Condensed"/>
                  <a:ea typeface="+mn-ea"/>
                  <a:cs typeface="+mn-cs"/>
                </a:endParaRPr>
              </a:p>
            </p:txBody>
          </p:sp>
        </p:grpSp>
        <p:pic>
          <p:nvPicPr>
            <p:cNvPr id="5" name="Picture 4">
              <a:extLst>
                <a:ext uri="{FF2B5EF4-FFF2-40B4-BE49-F238E27FC236}">
                  <a16:creationId xmlns:a16="http://schemas.microsoft.com/office/drawing/2014/main" id="{23074892-2DF4-91CC-D30E-3451964A1C9D}"/>
                </a:ext>
              </a:extLst>
            </p:cNvPr>
            <p:cNvPicPr>
              <a:picLocks noChangeAspect="1"/>
            </p:cNvPicPr>
            <p:nvPr/>
          </p:nvPicPr>
          <p:blipFill>
            <a:blip r:embed="rId4">
              <a:lum bright="70000" contrast="-70000"/>
            </a:blip>
            <a:stretch>
              <a:fillRect/>
            </a:stretch>
          </p:blipFill>
          <p:spPr>
            <a:xfrm>
              <a:off x="8425332" y="2121616"/>
              <a:ext cx="1166326" cy="1166326"/>
            </a:xfrm>
            <a:prstGeom prst="rect">
              <a:avLst/>
            </a:prstGeom>
          </p:spPr>
        </p:pic>
      </p:grpSp>
      <p:grpSp>
        <p:nvGrpSpPr>
          <p:cNvPr id="25" name="Group 24">
            <a:extLst>
              <a:ext uri="{FF2B5EF4-FFF2-40B4-BE49-F238E27FC236}">
                <a16:creationId xmlns:a16="http://schemas.microsoft.com/office/drawing/2014/main" id="{4D341C40-FD20-FFBF-21AC-ED8D4E5815BB}"/>
              </a:ext>
            </a:extLst>
          </p:cNvPr>
          <p:cNvGrpSpPr/>
          <p:nvPr/>
        </p:nvGrpSpPr>
        <p:grpSpPr>
          <a:xfrm>
            <a:off x="9471642" y="4310747"/>
            <a:ext cx="2003523" cy="2080723"/>
            <a:chOff x="8966718" y="4181423"/>
            <a:chExt cx="2003523" cy="2080723"/>
          </a:xfrm>
        </p:grpSpPr>
        <p:sp>
          <p:nvSpPr>
            <p:cNvPr id="22" name="Rectangle: Rounded Corners 21">
              <a:extLst>
                <a:ext uri="{FF2B5EF4-FFF2-40B4-BE49-F238E27FC236}">
                  <a16:creationId xmlns:a16="http://schemas.microsoft.com/office/drawing/2014/main" id="{DA6419AD-1AF3-0776-DD34-13B03E4A2EE4}"/>
                </a:ext>
              </a:extLst>
            </p:cNvPr>
            <p:cNvSpPr/>
            <p:nvPr/>
          </p:nvSpPr>
          <p:spPr>
            <a:xfrm>
              <a:off x="8966718" y="4181423"/>
              <a:ext cx="2003523" cy="2080723"/>
            </a:xfrm>
            <a:prstGeom prst="roundRect">
              <a:avLst>
                <a:gd name="adj" fmla="val 8480"/>
              </a:avLst>
            </a:prstGeom>
            <a:solidFill>
              <a:schemeClr val="bg1">
                <a:lumMod val="95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t"/>
            <a:lstStyle/>
            <a:p>
              <a:pPr algn="ctr">
                <a:spcBef>
                  <a:spcPts val="600"/>
                </a:spcBef>
              </a:pPr>
              <a:endParaRPr lang="en-US" sz="2000" b="1" dirty="0">
                <a:solidFill>
                  <a:schemeClr val="accent6"/>
                </a:solidFill>
                <a:effectLst/>
                <a:ea typeface="Calibri" panose="020F0502020204030204" pitchFamily="34" charset="0"/>
                <a:cs typeface="Lohit Gujarati" panose="020B0600000000000000" pitchFamily="34" charset="0"/>
              </a:endParaRPr>
            </a:p>
            <a:p>
              <a:pPr algn="ctr">
                <a:spcBef>
                  <a:spcPts val="600"/>
                </a:spcBef>
              </a:pPr>
              <a:endParaRPr lang="en-US" sz="2000" b="1" dirty="0">
                <a:solidFill>
                  <a:schemeClr val="accent6"/>
                </a:solidFill>
                <a:ea typeface="Calibri" panose="020F0502020204030204" pitchFamily="34" charset="0"/>
                <a:cs typeface="Lohit Gujarati" panose="020B0600000000000000" pitchFamily="34" charset="0"/>
              </a:endParaRPr>
            </a:p>
            <a:p>
              <a:pPr algn="ctr"/>
              <a:r>
                <a:rPr lang="en-US" sz="2000" b="1" dirty="0">
                  <a:solidFill>
                    <a:srgbClr val="92D050"/>
                  </a:solidFill>
                  <a:effectLst/>
                  <a:ea typeface="Calibri" panose="020F0502020204030204" pitchFamily="34" charset="0"/>
                  <a:cs typeface="Lohit Gujarati" panose="020B0600000000000000" pitchFamily="34" charset="0"/>
                </a:rPr>
                <a:t>Exit</a:t>
              </a:r>
              <a:endParaRPr lang="en-IN" sz="2000" b="1" dirty="0">
                <a:solidFill>
                  <a:srgbClr val="92D050"/>
                </a:solidFill>
                <a:effectLst/>
                <a:ea typeface="Calibri" panose="020F0502020204030204" pitchFamily="34" charset="0"/>
                <a:cs typeface="Lohit Gujarati" panose="020B0600000000000000" pitchFamily="34" charset="0"/>
              </a:endParaRPr>
            </a:p>
            <a:p>
              <a:pPr algn="ctr">
                <a:spcBef>
                  <a:spcPts val="600"/>
                </a:spcBef>
              </a:pPr>
              <a:r>
                <a:rPr lang="en-IN" sz="1600" b="1" dirty="0">
                  <a:solidFill>
                    <a:schemeClr val="tx1"/>
                  </a:solidFill>
                  <a:ea typeface="Calibri" panose="020F0502020204030204" pitchFamily="34" charset="0"/>
                  <a:cs typeface="Lohit Gujarati" panose="020B0600000000000000" pitchFamily="34" charset="0"/>
                </a:rPr>
                <a:t>Optimum Solution Reached</a:t>
              </a:r>
              <a:endParaRPr lang="en-US" sz="1600" b="1" dirty="0">
                <a:solidFill>
                  <a:schemeClr val="tx1"/>
                </a:solidFill>
                <a:ea typeface="Calibri" panose="020F0502020204030204" pitchFamily="34" charset="0"/>
                <a:cs typeface="Lohit Gujarati" panose="020B0600000000000000" pitchFamily="34" charset="0"/>
              </a:endParaRPr>
            </a:p>
          </p:txBody>
        </p:sp>
        <p:pic>
          <p:nvPicPr>
            <p:cNvPr id="24" name="Picture 23">
              <a:extLst>
                <a:ext uri="{FF2B5EF4-FFF2-40B4-BE49-F238E27FC236}">
                  <a16:creationId xmlns:a16="http://schemas.microsoft.com/office/drawing/2014/main" id="{F3E54381-CE94-20B2-2C18-0A061084F605}"/>
                </a:ext>
              </a:extLst>
            </p:cNvPr>
            <p:cNvPicPr>
              <a:picLocks noChangeAspect="1"/>
            </p:cNvPicPr>
            <p:nvPr/>
          </p:nvPicPr>
          <p:blipFill>
            <a:blip r:embed="rId5"/>
            <a:stretch>
              <a:fillRect/>
            </a:stretch>
          </p:blipFill>
          <p:spPr>
            <a:xfrm>
              <a:off x="9567537" y="4315111"/>
              <a:ext cx="900000" cy="900000"/>
            </a:xfrm>
            <a:prstGeom prst="rect">
              <a:avLst/>
            </a:prstGeom>
          </p:spPr>
        </p:pic>
      </p:grpSp>
      <p:grpSp>
        <p:nvGrpSpPr>
          <p:cNvPr id="37" name="Group 36">
            <a:extLst>
              <a:ext uri="{FF2B5EF4-FFF2-40B4-BE49-F238E27FC236}">
                <a16:creationId xmlns:a16="http://schemas.microsoft.com/office/drawing/2014/main" id="{F47E56E7-0180-BA8F-156E-3BB5BE4EE0DC}"/>
              </a:ext>
            </a:extLst>
          </p:cNvPr>
          <p:cNvGrpSpPr/>
          <p:nvPr/>
        </p:nvGrpSpPr>
        <p:grpSpPr>
          <a:xfrm>
            <a:off x="8023060" y="5582844"/>
            <a:ext cx="1440000" cy="378510"/>
            <a:chOff x="8023060" y="4970834"/>
            <a:chExt cx="1440000" cy="378510"/>
          </a:xfrm>
        </p:grpSpPr>
        <p:cxnSp>
          <p:nvCxnSpPr>
            <p:cNvPr id="32" name="Straight Arrow Connector 31">
              <a:extLst>
                <a:ext uri="{FF2B5EF4-FFF2-40B4-BE49-F238E27FC236}">
                  <a16:creationId xmlns:a16="http://schemas.microsoft.com/office/drawing/2014/main" id="{DFD95AA8-F1ED-8DB7-EB22-A5559B822CD7}"/>
                </a:ext>
              </a:extLst>
            </p:cNvPr>
            <p:cNvCxnSpPr>
              <a:cxnSpLocks/>
            </p:cNvCxnSpPr>
            <p:nvPr/>
          </p:nvCxnSpPr>
          <p:spPr>
            <a:xfrm>
              <a:off x="8023060" y="5349344"/>
              <a:ext cx="144000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315527C-D791-F6E1-4948-8AE21419E3B1}"/>
                </a:ext>
              </a:extLst>
            </p:cNvPr>
            <p:cNvSpPr txBox="1"/>
            <p:nvPr/>
          </p:nvSpPr>
          <p:spPr>
            <a:xfrm>
              <a:off x="8148007" y="4970834"/>
              <a:ext cx="1213794" cy="369332"/>
            </a:xfrm>
            <a:prstGeom prst="rect">
              <a:avLst/>
            </a:prstGeom>
            <a:noFill/>
          </p:spPr>
          <p:txBody>
            <a:bodyPr wrap="none" rtlCol="0">
              <a:spAutoFit/>
            </a:bodyPr>
            <a:lstStyle/>
            <a:p>
              <a:r>
                <a:rPr lang="en-US" b="1" dirty="0">
                  <a:solidFill>
                    <a:schemeClr val="accent6"/>
                  </a:solidFill>
                </a:rPr>
                <a:t>If</a:t>
              </a:r>
              <a:r>
                <a:rPr lang="en-IN" b="1" dirty="0">
                  <a:solidFill>
                    <a:schemeClr val="accent6"/>
                  </a:solidFill>
                </a:rPr>
                <a:t> Optimum</a:t>
              </a:r>
              <a:endParaRPr lang="en-US" b="1" dirty="0">
                <a:solidFill>
                  <a:schemeClr val="accent6"/>
                </a:solidFill>
              </a:endParaRPr>
            </a:p>
          </p:txBody>
        </p:sp>
      </p:grpSp>
      <p:cxnSp>
        <p:nvCxnSpPr>
          <p:cNvPr id="42" name="Connector: Elbow 41">
            <a:extLst>
              <a:ext uri="{FF2B5EF4-FFF2-40B4-BE49-F238E27FC236}">
                <a16:creationId xmlns:a16="http://schemas.microsoft.com/office/drawing/2014/main" id="{1596F8CC-2975-DCC5-7FCF-6A33F2C1E7AB}"/>
              </a:ext>
            </a:extLst>
          </p:cNvPr>
          <p:cNvCxnSpPr>
            <a:stCxn id="14" idx="0"/>
            <a:endCxn id="17" idx="1"/>
          </p:cNvCxnSpPr>
          <p:nvPr/>
        </p:nvCxnSpPr>
        <p:spPr>
          <a:xfrm rot="5400000" flipH="1" flipV="1">
            <a:off x="7334566" y="1149627"/>
            <a:ext cx="428996" cy="256714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9C98867-C1CA-9063-1430-7F2AF3F84B57}"/>
              </a:ext>
            </a:extLst>
          </p:cNvPr>
          <p:cNvSpPr txBox="1"/>
          <p:nvPr/>
        </p:nvSpPr>
        <p:spPr>
          <a:xfrm>
            <a:off x="6721821" y="1866399"/>
            <a:ext cx="1593706" cy="369332"/>
          </a:xfrm>
          <a:prstGeom prst="rect">
            <a:avLst/>
          </a:prstGeom>
          <a:noFill/>
        </p:spPr>
        <p:txBody>
          <a:bodyPr wrap="none" rtlCol="0">
            <a:spAutoFit/>
          </a:bodyPr>
          <a:lstStyle/>
          <a:p>
            <a:r>
              <a:rPr lang="en-US" b="1" dirty="0">
                <a:solidFill>
                  <a:schemeClr val="accent6"/>
                </a:solidFill>
              </a:rPr>
              <a:t>If</a:t>
            </a:r>
            <a:r>
              <a:rPr lang="en-IN" b="1" dirty="0">
                <a:solidFill>
                  <a:schemeClr val="accent6"/>
                </a:solidFill>
              </a:rPr>
              <a:t> Not Optimum</a:t>
            </a:r>
            <a:endParaRPr lang="en-US" b="1" dirty="0">
              <a:solidFill>
                <a:schemeClr val="accent6"/>
              </a:solidFill>
            </a:endParaRPr>
          </a:p>
        </p:txBody>
      </p:sp>
      <p:cxnSp>
        <p:nvCxnSpPr>
          <p:cNvPr id="45" name="Straight Arrow Connector 44">
            <a:extLst>
              <a:ext uri="{FF2B5EF4-FFF2-40B4-BE49-F238E27FC236}">
                <a16:creationId xmlns:a16="http://schemas.microsoft.com/office/drawing/2014/main" id="{AFA0A755-088E-7482-38EE-696246AA544C}"/>
              </a:ext>
            </a:extLst>
          </p:cNvPr>
          <p:cNvCxnSpPr>
            <a:stCxn id="17" idx="2"/>
            <a:endCxn id="22" idx="0"/>
          </p:cNvCxnSpPr>
          <p:nvPr/>
        </p:nvCxnSpPr>
        <p:spPr>
          <a:xfrm>
            <a:off x="10473404" y="3429000"/>
            <a:ext cx="0" cy="88174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72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10105</TotalTime>
  <Words>8365</Words>
  <Application>Microsoft Office PowerPoint</Application>
  <PresentationFormat>Widescreen</PresentationFormat>
  <Paragraphs>3595</Paragraphs>
  <Slides>74</Slides>
  <Notes>1</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Webdings</vt:lpstr>
      <vt:lpstr>Courier New</vt:lpstr>
      <vt:lpstr>Shruti</vt:lpstr>
      <vt:lpstr>Arial</vt:lpstr>
      <vt:lpstr>FontAwesome</vt:lpstr>
      <vt:lpstr>Font Awesome 5 Free Solid</vt:lpstr>
      <vt:lpstr>Wingdings 3</vt:lpstr>
      <vt:lpstr>Wingdings</vt:lpstr>
      <vt:lpstr>Calibri</vt:lpstr>
      <vt:lpstr>Roboto Condensed</vt:lpstr>
      <vt:lpstr>Roboto Condensed Light</vt:lpstr>
      <vt:lpstr>Century Gothic</vt:lpstr>
      <vt:lpstr>Cambria Math</vt:lpstr>
      <vt:lpstr>Office Theme</vt:lpstr>
      <vt:lpstr>Unit-2  Transportation Model</vt:lpstr>
      <vt:lpstr>Course Outline</vt:lpstr>
      <vt:lpstr>Introduction to Transportation Model</vt:lpstr>
      <vt:lpstr>Transportation Model</vt:lpstr>
      <vt:lpstr>Transportation Model</vt:lpstr>
      <vt:lpstr>Assumptions in the Transportation Model</vt:lpstr>
      <vt:lpstr>Mathematical Model of Transportation Problem</vt:lpstr>
      <vt:lpstr>Mathematical Model</vt:lpstr>
      <vt:lpstr>Solution of a Transportation Problem</vt:lpstr>
      <vt:lpstr>Initial Feasible Solution of Transportation Problem</vt:lpstr>
      <vt:lpstr>Steps to Find Initial Solution of Transportation Problem</vt:lpstr>
      <vt:lpstr>Steps to Find Initial Feasible Solution of Transportation Problem</vt:lpstr>
      <vt:lpstr>Problem 1</vt:lpstr>
      <vt:lpstr>Problem 1: Initial Solution by North-West Corner(NWC) Method</vt:lpstr>
      <vt:lpstr>Problem 1: Initial Solution by North-West Corner(NWC) Method</vt:lpstr>
      <vt:lpstr>Problem 1</vt:lpstr>
      <vt:lpstr>Problem 1: Initial Solution by Least Cost Method (LCM)</vt:lpstr>
      <vt:lpstr>Problem 1: Initial Solution by Least Cost Method (LCM)</vt:lpstr>
      <vt:lpstr>Problem 1</vt:lpstr>
      <vt:lpstr>Problem 1: Initial Solution by Vogel’s Approximation Method (VAM)</vt:lpstr>
      <vt:lpstr>Problem 1: Initial Solution by Vogel’s Approximation Method (VAM)</vt:lpstr>
      <vt:lpstr>Problem-1: Comparison of Methods Used to Find the Initial Solution</vt:lpstr>
      <vt:lpstr>Optimal Solution of Transportation Problem</vt:lpstr>
      <vt:lpstr>Optimal Solution of Transportation Problem</vt:lpstr>
      <vt:lpstr>Problem 1: Optimal Solution by Stepping Stone Method</vt:lpstr>
      <vt:lpstr>Problem 1: Optimal Solution by Stepping Stone Method</vt:lpstr>
      <vt:lpstr>Problem 1: Optimal Solution by Stepping Stone Method</vt:lpstr>
      <vt:lpstr>Problem 1: Optimal Solution by Stepping Stone Method</vt:lpstr>
      <vt:lpstr>Problem 1: Optimal Solution by Stepping Stone Method</vt:lpstr>
      <vt:lpstr>Problem 1: Optimal Solution by Stepping Stone Method</vt:lpstr>
      <vt:lpstr>Problem 1: Optimal Solution by Modified Distribution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Problem 1: Optimal Solution by MODI Method</vt:lpstr>
      <vt:lpstr>Variations in Transportation Problems</vt:lpstr>
      <vt:lpstr>Problem 2</vt:lpstr>
      <vt:lpstr>Problem 2: Unbalanced Transportation Problem </vt:lpstr>
      <vt:lpstr>Problem 2: Unbalanced Transportation Problem </vt:lpstr>
      <vt:lpstr>Problem 2: Unbalanced Transportation Problem </vt:lpstr>
      <vt:lpstr>Problem 2: Unbalanced Transportation Problem </vt:lpstr>
      <vt:lpstr>Problem 3 Degeneracy at Initial Level</vt:lpstr>
      <vt:lpstr>Problem 3</vt:lpstr>
      <vt:lpstr>PowerPoint Presentation</vt:lpstr>
      <vt:lpstr>PowerPoint Presentation</vt:lpstr>
      <vt:lpstr>PowerPoint Presentation</vt:lpstr>
      <vt:lpstr>Problem 4 Degeneracy at Optimal Level </vt:lpstr>
      <vt:lpstr>Problem 4</vt:lpstr>
      <vt:lpstr>PowerPoint Presentation</vt:lpstr>
      <vt:lpstr>PowerPoint Presentation</vt:lpstr>
      <vt:lpstr>PowerPoint Presentation</vt:lpstr>
      <vt:lpstr>PowerPoint Presentation</vt:lpstr>
      <vt:lpstr>PowerPoint Presentation</vt:lpstr>
      <vt:lpstr>PowerPoint Presentation</vt:lpstr>
      <vt:lpstr>Problem 5 Restricted Route Problem</vt:lpstr>
      <vt:lpstr>PowerPoint Presentation</vt:lpstr>
      <vt:lpstr>PowerPoint Presentation</vt:lpstr>
      <vt:lpstr>PowerPoint Presentation</vt:lpstr>
      <vt:lpstr>PowerPoint Presentation</vt:lpstr>
      <vt:lpstr>PowerPoint Presentation</vt:lpstr>
      <vt:lpstr>Problem 6 Maximization Problem</vt:lpstr>
      <vt:lpstr>Problem 6</vt:lpstr>
      <vt:lpstr>Problem 6</vt:lpstr>
      <vt:lpstr>Problem 6</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Bhavin Vegada</cp:lastModifiedBy>
  <cp:revision>657</cp:revision>
  <dcterms:created xsi:type="dcterms:W3CDTF">2020-05-01T05:09:15Z</dcterms:created>
  <dcterms:modified xsi:type="dcterms:W3CDTF">2025-06-07T14:08:59Z</dcterms:modified>
</cp:coreProperties>
</file>